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59" r:id="rId5"/>
  </p:sldMasterIdLst>
  <p:notesMasterIdLst>
    <p:notesMasterId r:id="rId37"/>
  </p:notesMasterIdLst>
  <p:sldIdLst>
    <p:sldId id="880" r:id="rId6"/>
    <p:sldId id="943" r:id="rId7"/>
    <p:sldId id="987" r:id="rId8"/>
    <p:sldId id="999" r:id="rId9"/>
    <p:sldId id="1000" r:id="rId10"/>
    <p:sldId id="1001" r:id="rId11"/>
    <p:sldId id="1003" r:id="rId12"/>
    <p:sldId id="989" r:id="rId13"/>
    <p:sldId id="1004" r:id="rId14"/>
    <p:sldId id="990" r:id="rId15"/>
    <p:sldId id="1005" r:id="rId16"/>
    <p:sldId id="1007" r:id="rId17"/>
    <p:sldId id="975" r:id="rId18"/>
    <p:sldId id="1008" r:id="rId19"/>
    <p:sldId id="1009" r:id="rId20"/>
    <p:sldId id="1010" r:id="rId21"/>
    <p:sldId id="1011" r:id="rId22"/>
    <p:sldId id="1012" r:id="rId23"/>
    <p:sldId id="1013" r:id="rId24"/>
    <p:sldId id="1014" r:id="rId25"/>
    <p:sldId id="1015" r:id="rId26"/>
    <p:sldId id="1016" r:id="rId27"/>
    <p:sldId id="1017" r:id="rId28"/>
    <p:sldId id="1018" r:id="rId29"/>
    <p:sldId id="1019" r:id="rId30"/>
    <p:sldId id="1020" r:id="rId31"/>
    <p:sldId id="1021" r:id="rId32"/>
    <p:sldId id="1022" r:id="rId33"/>
    <p:sldId id="1023" r:id="rId34"/>
    <p:sldId id="1024" r:id="rId35"/>
    <p:sldId id="892" r:id="rId36"/>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26" userDrawn="1">
          <p15:clr>
            <a:srgbClr val="A4A3A4"/>
          </p15:clr>
        </p15:guide>
        <p15:guide id="3"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h Hoang Duc (BICC - PTKD)" initials="AHD(-P" lastIdx="1" clrIdx="0"/>
  <p:cmAuthor id="2" name="hoangnb3@vpbank.com.vn" initials="V" lastIdx="1" clrIdx="1">
    <p:extLst>
      <p:ext uri="{19B8F6BF-5375-455C-9EA6-DF929625EA0E}">
        <p15:presenceInfo xmlns:p15="http://schemas.microsoft.com/office/powerpoint/2012/main" userId="hoangnb3@vpbank.com.v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F68"/>
    <a:srgbClr val="008435"/>
    <a:srgbClr val="299465"/>
    <a:srgbClr val="C00000"/>
    <a:srgbClr val="E5F2EA"/>
    <a:srgbClr val="ECF1F9"/>
    <a:srgbClr val="FFFFFF"/>
    <a:srgbClr val="4472C4"/>
    <a:srgbClr val="F3DECF"/>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296E93-D403-43C7-8DE5-240403C34B4F}" v="1" dt="2024-02-22T02:46:28.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4" autoAdjust="0"/>
    <p:restoredTop sz="69535" autoAdjust="0"/>
  </p:normalViewPr>
  <p:slideViewPr>
    <p:cSldViewPr snapToGrid="0">
      <p:cViewPr varScale="1">
        <p:scale>
          <a:sx n="115" d="100"/>
          <a:sy n="115" d="100"/>
        </p:scale>
        <p:origin x="558" y="114"/>
      </p:cViewPr>
      <p:guideLst>
        <p:guide orient="horz" pos="2160"/>
        <p:guide pos="4726"/>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gs" Target="tags/tag1.xml"/><Relationship Id="rId20" Type="http://schemas.openxmlformats.org/officeDocument/2006/relationships/slide" Target="slides/slide15.xml"/><Relationship Id="rId41" Type="http://schemas.openxmlformats.org/officeDocument/2006/relationships/viewProps" Target="viewProps.xml"/><Relationship Id="rId5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 Dao Thu (EDA - BI.RBD)" userId="S::hadt21@vpbank.com.vn::d68c3d18-b47b-4db7-a0ea-ec4f037d7430" providerId="AD" clId="Web-{CF296E93-D403-43C7-8DE5-240403C34B4F}"/>
    <pc:docChg chg="modSld">
      <pc:chgData name="Ha Dao Thu (EDA - BI.RBD)" userId="S::hadt21@vpbank.com.vn::d68c3d18-b47b-4db7-a0ea-ec4f037d7430" providerId="AD" clId="Web-{CF296E93-D403-43C7-8DE5-240403C34B4F}" dt="2024-02-22T02:46:28.974" v="0" actId="14100"/>
      <pc:docMkLst>
        <pc:docMk/>
      </pc:docMkLst>
      <pc:sldChg chg="modSp">
        <pc:chgData name="Ha Dao Thu (EDA - BI.RBD)" userId="S::hadt21@vpbank.com.vn::d68c3d18-b47b-4db7-a0ea-ec4f037d7430" providerId="AD" clId="Web-{CF296E93-D403-43C7-8DE5-240403C34B4F}" dt="2024-02-22T02:46:28.974" v="0" actId="14100"/>
        <pc:sldMkLst>
          <pc:docMk/>
          <pc:sldMk cId="2492876709" sldId="943"/>
        </pc:sldMkLst>
        <pc:spChg chg="mod">
          <ac:chgData name="Ha Dao Thu (EDA - BI.RBD)" userId="S::hadt21@vpbank.com.vn::d68c3d18-b47b-4db7-a0ea-ec4f037d7430" providerId="AD" clId="Web-{CF296E93-D403-43C7-8DE5-240403C34B4F}" dt="2024-02-22T02:46:28.974" v="0" actId="14100"/>
          <ac:spMkLst>
            <pc:docMk/>
            <pc:sldMk cId="2492876709" sldId="943"/>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05FF62-159B-43DC-B69C-C0EC64777C77}" type="datetimeFigureOut">
              <a:rPr lang="vi-VN" smtClean="0"/>
              <a:t>18/03/2024</a:t>
            </a:fld>
            <a:endParaRPr lang="vi-V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B8A556-0397-4D79-B37C-A5937D165B8B}" type="slidenum">
              <a:rPr lang="vi-VN" smtClean="0"/>
              <a:t>‹#›</a:t>
            </a:fld>
            <a:endParaRPr lang="vi-VN"/>
          </a:p>
        </p:txBody>
      </p:sp>
    </p:spTree>
    <p:extLst>
      <p:ext uri="{BB962C8B-B14F-4D97-AF65-F5344CB8AC3E}">
        <p14:creationId xmlns:p14="http://schemas.microsoft.com/office/powerpoint/2010/main" val="2518726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549450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10</a:t>
            </a:fld>
            <a:endParaRPr lang="vi-VN"/>
          </a:p>
        </p:txBody>
      </p:sp>
    </p:spTree>
    <p:extLst>
      <p:ext uri="{BB962C8B-B14F-4D97-AF65-F5344CB8AC3E}">
        <p14:creationId xmlns:p14="http://schemas.microsoft.com/office/powerpoint/2010/main" val="2382719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11</a:t>
            </a:fld>
            <a:endParaRPr lang="vi-VN"/>
          </a:p>
        </p:txBody>
      </p:sp>
    </p:spTree>
    <p:extLst>
      <p:ext uri="{BB962C8B-B14F-4D97-AF65-F5344CB8AC3E}">
        <p14:creationId xmlns:p14="http://schemas.microsoft.com/office/powerpoint/2010/main" val="1297980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12</a:t>
            </a:fld>
            <a:endParaRPr lang="vi-VN"/>
          </a:p>
        </p:txBody>
      </p:sp>
    </p:spTree>
    <p:extLst>
      <p:ext uri="{BB962C8B-B14F-4D97-AF65-F5344CB8AC3E}">
        <p14:creationId xmlns:p14="http://schemas.microsoft.com/office/powerpoint/2010/main" val="3123158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power bi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cta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dàng</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linh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&gt;&gt; </a:t>
            </a:r>
            <a:r>
              <a:rPr lang="en-US" sz="1200" kern="1200" dirty="0" err="1">
                <a:solidFill>
                  <a:schemeClr val="tx1"/>
                </a:solidFill>
                <a:effectLst/>
                <a:latin typeface="+mn-lt"/>
                <a:ea typeface="+mn-ea"/>
                <a:cs typeface="+mn-cs"/>
              </a:rPr>
              <a:t>sd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sd</a:t>
            </a:r>
            <a:r>
              <a:rPr lang="en-US" sz="1200" kern="1200" dirty="0">
                <a:solidFill>
                  <a:schemeClr val="tx1"/>
                </a:solidFill>
                <a:effectLst/>
                <a:latin typeface="+mn-lt"/>
                <a:ea typeface="+mn-ea"/>
                <a:cs typeface="+mn-cs"/>
              </a:rPr>
              <a:t> DAX </a:t>
            </a:r>
            <a:r>
              <a:rPr lang="en-US" sz="1200" kern="1200" dirty="0" err="1">
                <a:solidFill>
                  <a:schemeClr val="tx1"/>
                </a:solidFill>
                <a:effectLst/>
                <a:latin typeface="+mn-lt"/>
                <a:ea typeface="+mn-ea"/>
                <a:cs typeface="+mn-cs"/>
              </a:rPr>
              <a:t>thuần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thục</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2</a:t>
            </a:fld>
            <a:endParaRPr lang="vi-VN"/>
          </a:p>
        </p:txBody>
      </p:sp>
    </p:spTree>
    <p:extLst>
      <p:ext uri="{BB962C8B-B14F-4D97-AF65-F5344CB8AC3E}">
        <p14:creationId xmlns:p14="http://schemas.microsoft.com/office/powerpoint/2010/main" val="198438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3</a:t>
            </a:fld>
            <a:endParaRPr lang="vi-VN"/>
          </a:p>
        </p:txBody>
      </p:sp>
    </p:spTree>
    <p:extLst>
      <p:ext uri="{BB962C8B-B14F-4D97-AF65-F5344CB8AC3E}">
        <p14:creationId xmlns:p14="http://schemas.microsoft.com/office/powerpoint/2010/main" val="407045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4</a:t>
            </a:fld>
            <a:endParaRPr lang="vi-VN"/>
          </a:p>
        </p:txBody>
      </p:sp>
    </p:spTree>
    <p:extLst>
      <p:ext uri="{BB962C8B-B14F-4D97-AF65-F5344CB8AC3E}">
        <p14:creationId xmlns:p14="http://schemas.microsoft.com/office/powerpoint/2010/main" val="24659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5</a:t>
            </a:fld>
            <a:endParaRPr lang="vi-VN"/>
          </a:p>
        </p:txBody>
      </p:sp>
    </p:spTree>
    <p:extLst>
      <p:ext uri="{BB962C8B-B14F-4D97-AF65-F5344CB8AC3E}">
        <p14:creationId xmlns:p14="http://schemas.microsoft.com/office/powerpoint/2010/main" val="3466508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6</a:t>
            </a:fld>
            <a:endParaRPr lang="vi-VN"/>
          </a:p>
        </p:txBody>
      </p:sp>
    </p:spTree>
    <p:extLst>
      <p:ext uri="{BB962C8B-B14F-4D97-AF65-F5344CB8AC3E}">
        <p14:creationId xmlns:p14="http://schemas.microsoft.com/office/powerpoint/2010/main" val="855083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7</a:t>
            </a:fld>
            <a:endParaRPr lang="vi-VN"/>
          </a:p>
        </p:txBody>
      </p:sp>
    </p:spTree>
    <p:extLst>
      <p:ext uri="{BB962C8B-B14F-4D97-AF65-F5344CB8AC3E}">
        <p14:creationId xmlns:p14="http://schemas.microsoft.com/office/powerpoint/2010/main" val="2354586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8</a:t>
            </a:fld>
            <a:endParaRPr lang="vi-VN"/>
          </a:p>
        </p:txBody>
      </p:sp>
    </p:spTree>
    <p:extLst>
      <p:ext uri="{BB962C8B-B14F-4D97-AF65-F5344CB8AC3E}">
        <p14:creationId xmlns:p14="http://schemas.microsoft.com/office/powerpoint/2010/main" val="3822746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9</a:t>
            </a:fld>
            <a:endParaRPr lang="vi-VN"/>
          </a:p>
        </p:txBody>
      </p:sp>
    </p:spTree>
    <p:extLst>
      <p:ext uri="{BB962C8B-B14F-4D97-AF65-F5344CB8AC3E}">
        <p14:creationId xmlns:p14="http://schemas.microsoft.com/office/powerpoint/2010/main" val="551920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7385">
                <a:latin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954">
                <a:latin typeface="Cambria" panose="02040503050406030204" pitchFamily="18" charset="0"/>
              </a:defRPr>
            </a:lvl1pPr>
            <a:lvl2pPr marL="562722" indent="0" algn="ctr">
              <a:buNone/>
              <a:defRPr sz="2462"/>
            </a:lvl2pPr>
            <a:lvl3pPr marL="1125444" indent="0" algn="ctr">
              <a:buNone/>
              <a:defRPr sz="2215"/>
            </a:lvl3pPr>
            <a:lvl4pPr marL="1688165" indent="0" algn="ctr">
              <a:buNone/>
              <a:defRPr sz="1969"/>
            </a:lvl4pPr>
            <a:lvl5pPr marL="2250887" indent="0" algn="ctr">
              <a:buNone/>
              <a:defRPr sz="1969"/>
            </a:lvl5pPr>
            <a:lvl6pPr marL="2813609" indent="0" algn="ctr">
              <a:buNone/>
              <a:defRPr sz="1969"/>
            </a:lvl6pPr>
            <a:lvl7pPr marL="3376331" indent="0" algn="ctr">
              <a:buNone/>
              <a:defRPr sz="1969"/>
            </a:lvl7pPr>
            <a:lvl8pPr marL="3939052" indent="0" algn="ctr">
              <a:buNone/>
              <a:defRPr sz="1969"/>
            </a:lvl8pPr>
            <a:lvl9pPr marL="4501774" indent="0" algn="ctr">
              <a:buNone/>
              <a:defRPr sz="1969"/>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54182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52579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550197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83272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14552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979365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528767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287716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832357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570091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062013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661585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342137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145347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7539657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0544513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new">
    <p:spTree>
      <p:nvGrpSpPr>
        <p:cNvPr id="1" name=""/>
        <p:cNvGrpSpPr/>
        <p:nvPr/>
      </p:nvGrpSpPr>
      <p:grpSpPr>
        <a:xfrm>
          <a:off x="0" y="0"/>
          <a:ext cx="0" cy="0"/>
          <a:chOff x="0" y="0"/>
          <a:chExt cx="0" cy="0"/>
        </a:xfrm>
      </p:grpSpPr>
      <p:sp>
        <p:nvSpPr>
          <p:cNvPr id="2" name="TextBox 1"/>
          <p:cNvSpPr txBox="1"/>
          <p:nvPr userDrawn="1"/>
        </p:nvSpPr>
        <p:spPr>
          <a:xfrm>
            <a:off x="200416" y="200418"/>
            <a:ext cx="11686784" cy="471219"/>
          </a:xfrm>
          <a:prstGeom prst="rect">
            <a:avLst/>
          </a:prstGeom>
          <a:noFill/>
        </p:spPr>
        <p:txBody>
          <a:bodyPr wrap="square" rtlCol="0">
            <a:spAutoFit/>
          </a:bodyPr>
          <a:lstStyle/>
          <a:p>
            <a:endParaRPr lang="en-US" sz="2462" dirty="0">
              <a:latin typeface="Cambria" panose="02040503050406030204" pitchFamily="18" charset="0"/>
            </a:endParaRPr>
          </a:p>
        </p:txBody>
      </p:sp>
      <p:sp>
        <p:nvSpPr>
          <p:cNvPr id="14" name="Content Placeholder 13"/>
          <p:cNvSpPr>
            <a:spLocks noGrp="1"/>
          </p:cNvSpPr>
          <p:nvPr>
            <p:ph sz="quarter" idx="14" hasCustomPrompt="1"/>
          </p:nvPr>
        </p:nvSpPr>
        <p:spPr>
          <a:xfrm>
            <a:off x="554783" y="1352282"/>
            <a:ext cx="11190750" cy="4867390"/>
          </a:xfrm>
        </p:spPr>
        <p:txBody>
          <a:bodyPr>
            <a:noAutofit/>
          </a:bodyPr>
          <a:lstStyle>
            <a:lvl1pPr marL="0" indent="0">
              <a:lnSpc>
                <a:spcPct val="100000"/>
              </a:lnSpc>
              <a:buNone/>
              <a:defRPr sz="2215" b="1" baseline="0">
                <a:solidFill>
                  <a:schemeClr val="tx1"/>
                </a:solidFill>
                <a:latin typeface="Cambria" panose="02040503050406030204" pitchFamily="18" charset="0"/>
                <a:ea typeface="Cambria" panose="02040503050406030204" pitchFamily="18" charset="0"/>
                <a:cs typeface="Lato" panose="020F0502020204030203" pitchFamily="34" charset="0"/>
              </a:defRPr>
            </a:lvl1pPr>
            <a:lvl2pPr>
              <a:defRPr>
                <a:solidFill>
                  <a:schemeClr val="tx1"/>
                </a:solidFill>
                <a:latin typeface="Cambria" panose="02040503050406030204" pitchFamily="18" charset="0"/>
                <a:ea typeface="Cambria" panose="02040503050406030204" pitchFamily="18" charset="0"/>
                <a:cs typeface="Lato" panose="020F0502020204030203" pitchFamily="34" charset="0"/>
              </a:defRPr>
            </a:lvl2pPr>
            <a:lvl3pPr>
              <a:defRPr>
                <a:solidFill>
                  <a:schemeClr val="tx1"/>
                </a:solidFill>
                <a:latin typeface="Cambria" panose="02040503050406030204" pitchFamily="18" charset="0"/>
                <a:ea typeface="Cambria" panose="02040503050406030204" pitchFamily="18" charset="0"/>
                <a:cs typeface="Lato" panose="020F0502020204030203" pitchFamily="34" charset="0"/>
              </a:defRPr>
            </a:lvl3pPr>
            <a:lvl4pPr>
              <a:defRPr>
                <a:solidFill>
                  <a:schemeClr val="tx1"/>
                </a:solidFill>
                <a:latin typeface="Cambria" panose="02040503050406030204" pitchFamily="18" charset="0"/>
                <a:ea typeface="Cambria" panose="02040503050406030204" pitchFamily="18" charset="0"/>
                <a:cs typeface="Lato" panose="020F0502020204030203" pitchFamily="34" charset="0"/>
              </a:defRPr>
            </a:lvl4pPr>
            <a:lvl5pPr>
              <a:defRPr>
                <a:solidFill>
                  <a:schemeClr val="tx1"/>
                </a:solidFill>
                <a:latin typeface="Cambria" panose="02040503050406030204" pitchFamily="18" charset="0"/>
                <a:ea typeface="Cambria" panose="02040503050406030204" pitchFamily="18"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1" name="Slide Number Placeholder 5"/>
          <p:cNvSpPr>
            <a:spLocks noGrp="1"/>
          </p:cNvSpPr>
          <p:nvPr>
            <p:ph type="sldNum" sz="quarter" idx="4"/>
          </p:nvPr>
        </p:nvSpPr>
        <p:spPr>
          <a:xfrm>
            <a:off x="9448800" y="6492876"/>
            <a:ext cx="2743200" cy="365125"/>
          </a:xfrm>
          <a:prstGeom prst="rect">
            <a:avLst/>
          </a:prstGeom>
        </p:spPr>
        <p:txBody>
          <a:bodyPr vert="horz" lIns="91440" tIns="45720" rIns="91440" bIns="45720" rtlCol="0" anchor="ctr"/>
          <a:lstStyle>
            <a:lvl1pPr algn="r">
              <a:defRPr sz="1477">
                <a:solidFill>
                  <a:schemeClr val="tx1">
                    <a:tint val="75000"/>
                  </a:schemeClr>
                </a:solidFill>
              </a:defRPr>
            </a:lvl1pPr>
          </a:lstStyle>
          <a:p>
            <a:fld id="{B04564FB-2163-4BB5-8B92-5DA6F420D63E}" type="slidenum">
              <a:rPr lang="en-US" smtClean="0"/>
              <a:t>‹#›</a:t>
            </a:fld>
            <a:endParaRPr lang="en-US" dirty="0"/>
          </a:p>
        </p:txBody>
      </p:sp>
      <p:cxnSp>
        <p:nvCxnSpPr>
          <p:cNvPr id="9" name="Straight Connector 8">
            <a:extLst>
              <a:ext uri="{FF2B5EF4-FFF2-40B4-BE49-F238E27FC236}">
                <a16:creationId xmlns:a16="http://schemas.microsoft.com/office/drawing/2014/main" id="{27EE9171-8BCA-4F12-8075-1925CCF8143D}"/>
              </a:ext>
            </a:extLst>
          </p:cNvPr>
          <p:cNvCxnSpPr/>
          <p:nvPr userDrawn="1"/>
        </p:nvCxnSpPr>
        <p:spPr>
          <a:xfrm>
            <a:off x="657861" y="549659"/>
            <a:ext cx="2579077" cy="0"/>
          </a:xfrm>
          <a:prstGeom prst="line">
            <a:avLst/>
          </a:prstGeom>
          <a:ln>
            <a:solidFill>
              <a:srgbClr val="008435"/>
            </a:solidFill>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38F7229E-FD6A-2DEA-C92B-E7F364C2D5AD}"/>
              </a:ext>
            </a:extLst>
          </p:cNvPr>
          <p:cNvSpPr/>
          <p:nvPr userDrawn="1"/>
        </p:nvSpPr>
        <p:spPr>
          <a:xfrm>
            <a:off x="334315" y="134346"/>
            <a:ext cx="188008" cy="440748"/>
          </a:xfrm>
          <a:prstGeom prst="rect">
            <a:avLst/>
          </a:prstGeom>
          <a:gradFill>
            <a:gsLst>
              <a:gs pos="92000">
                <a:srgbClr val="279E5F"/>
              </a:gs>
              <a:gs pos="53000">
                <a:srgbClr val="299466"/>
              </a:gs>
              <a:gs pos="23000">
                <a:srgbClr val="2B896D"/>
              </a:gs>
              <a:gs pos="11000">
                <a:srgbClr val="2F747B"/>
              </a:gs>
              <a:gs pos="0">
                <a:srgbClr val="325E89"/>
              </a:gs>
              <a:gs pos="99000">
                <a:srgbClr val="23B350"/>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9778F03-5305-8C33-EF9E-0BD599FCB71B}"/>
              </a:ext>
            </a:extLst>
          </p:cNvPr>
          <p:cNvSpPr>
            <a:spLocks noGrp="1"/>
          </p:cNvSpPr>
          <p:nvPr>
            <p:ph type="ctrTitle"/>
          </p:nvPr>
        </p:nvSpPr>
        <p:spPr>
          <a:xfrm>
            <a:off x="554783" y="61842"/>
            <a:ext cx="10230864" cy="633412"/>
          </a:xfrm>
          <a:prstGeom prst="rect">
            <a:avLst/>
          </a:prstGeom>
        </p:spPr>
        <p:txBody>
          <a:bodyPr anchor="ctr"/>
          <a:lstStyle>
            <a:lvl1pPr>
              <a:defRPr lang="vi-VN" sz="2200" b="1" dirty="0">
                <a:gradFill>
                  <a:gsLst>
                    <a:gs pos="82000">
                      <a:srgbClr val="279E5F"/>
                    </a:gs>
                    <a:gs pos="49542">
                      <a:srgbClr val="299466"/>
                    </a:gs>
                    <a:gs pos="12400">
                      <a:srgbClr val="2F747B"/>
                    </a:gs>
                    <a:gs pos="0">
                      <a:srgbClr val="325E89"/>
                    </a:gs>
                    <a:gs pos="100000">
                      <a:srgbClr val="23B350"/>
                    </a:gs>
                  </a:gsLst>
                  <a:lin ang="0" scaled="1"/>
                </a:gradFill>
                <a:latin typeface="Cambria" panose="02040503050406030204" pitchFamily="18" charset="0"/>
                <a:ea typeface="Cambria" panose="02040503050406030204" pitchFamily="18" charset="0"/>
                <a:cs typeface="Lato" panose="020F0502020204030203" pitchFamily="34" charset="0"/>
              </a:defRPr>
            </a:lvl1pPr>
          </a:lstStyle>
          <a:p>
            <a:pPr marL="0" lvl="0"/>
            <a:r>
              <a:rPr lang="en-US" dirty="0"/>
              <a:t>Click to edit Master title style</a:t>
            </a:r>
            <a:endParaRPr lang="vi-VN" dirty="0"/>
          </a:p>
        </p:txBody>
      </p:sp>
    </p:spTree>
    <p:extLst>
      <p:ext uri="{BB962C8B-B14F-4D97-AF65-F5344CB8AC3E}">
        <p14:creationId xmlns:p14="http://schemas.microsoft.com/office/powerpoint/2010/main" val="3335176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chan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2C8503-E8BB-CCD4-2141-0DD0081FC9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066" cy="6858000"/>
          </a:xfrm>
          <a:prstGeom prst="rect">
            <a:avLst/>
          </a:prstGeom>
          <a:gradFill>
            <a:gsLst>
              <a:gs pos="73000">
                <a:srgbClr val="279E5F">
                  <a:alpha val="12000"/>
                  <a:lumMod val="97000"/>
                </a:srgbClr>
              </a:gs>
              <a:gs pos="53000">
                <a:srgbClr val="299466"/>
              </a:gs>
              <a:gs pos="23000">
                <a:srgbClr val="2B896D"/>
              </a:gs>
              <a:gs pos="11000">
                <a:srgbClr val="2F747B"/>
              </a:gs>
              <a:gs pos="0">
                <a:srgbClr val="325E89"/>
              </a:gs>
              <a:gs pos="99000">
                <a:srgbClr val="23B350"/>
              </a:gs>
            </a:gsLst>
            <a:path path="circle">
              <a:fillToRect r="100000" b="100000"/>
            </a:path>
          </a:gradFill>
        </p:spPr>
      </p:pic>
      <p:sp>
        <p:nvSpPr>
          <p:cNvPr id="3" name="Date Placeholder 2">
            <a:extLst>
              <a:ext uri="{FF2B5EF4-FFF2-40B4-BE49-F238E27FC236}">
                <a16:creationId xmlns:a16="http://schemas.microsoft.com/office/drawing/2014/main" id="{520C2BC6-F91D-4977-F721-40A45CD06CCD}"/>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1457EEB2-51EB-56D2-DA1F-B2CD2853E4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77AFD1-9486-BE46-E951-73D138C65AD6}"/>
              </a:ext>
            </a:extLst>
          </p:cNvPr>
          <p:cNvSpPr>
            <a:spLocks noGrp="1"/>
          </p:cNvSpPr>
          <p:nvPr>
            <p:ph type="sldNum" sz="quarter" idx="12"/>
          </p:nvPr>
        </p:nvSpPr>
        <p:spPr/>
        <p:txBody>
          <a:bodyPr/>
          <a:lstStyle/>
          <a:p>
            <a:fld id="{B04564FB-2163-4BB5-8B92-5DA6F420D63E}" type="slidenum">
              <a:rPr lang="en-US" smtClean="0"/>
              <a:t>‹#›</a:t>
            </a:fld>
            <a:endParaRPr lang="en-US" dirty="0"/>
          </a:p>
        </p:txBody>
      </p:sp>
      <p:sp>
        <p:nvSpPr>
          <p:cNvPr id="8" name="Title 1">
            <a:extLst>
              <a:ext uri="{FF2B5EF4-FFF2-40B4-BE49-F238E27FC236}">
                <a16:creationId xmlns:a16="http://schemas.microsoft.com/office/drawing/2014/main" id="{0180C5CA-F7B3-299E-9D40-56D555B04327}"/>
              </a:ext>
            </a:extLst>
          </p:cNvPr>
          <p:cNvSpPr>
            <a:spLocks noGrp="1"/>
          </p:cNvSpPr>
          <p:nvPr>
            <p:ph type="title"/>
          </p:nvPr>
        </p:nvSpPr>
        <p:spPr>
          <a:xfrm>
            <a:off x="4429125" y="2515394"/>
            <a:ext cx="3724275" cy="1325563"/>
          </a:xfrm>
        </p:spPr>
        <p:txBody>
          <a:bodyPr/>
          <a:lstStyle>
            <a:lvl1pPr>
              <a:defRPr>
                <a:solidFill>
                  <a:schemeClr val="bg1"/>
                </a:solidFill>
              </a:defRPr>
            </a:lvl1pPr>
          </a:lstStyle>
          <a:p>
            <a:r>
              <a:rPr lang="en-US" dirty="0"/>
              <a:t>Click to edit</a:t>
            </a:r>
          </a:p>
        </p:txBody>
      </p:sp>
    </p:spTree>
    <p:extLst>
      <p:ext uri="{BB962C8B-B14F-4D97-AF65-F5344CB8AC3E}">
        <p14:creationId xmlns:p14="http://schemas.microsoft.com/office/powerpoint/2010/main" val="1984713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3_Big Background with image">
    <p:spTree>
      <p:nvGrpSpPr>
        <p:cNvPr id="1" name=""/>
        <p:cNvGrpSpPr/>
        <p:nvPr/>
      </p:nvGrpSpPr>
      <p:grpSpPr>
        <a:xfrm>
          <a:off x="0" y="0"/>
          <a:ext cx="0" cy="0"/>
          <a:chOff x="0" y="0"/>
          <a:chExt cx="0" cy="0"/>
        </a:xfrm>
      </p:grpSpPr>
      <p:sp>
        <p:nvSpPr>
          <p:cNvPr id="12" name="Picture Placeholder 11"/>
          <p:cNvSpPr>
            <a:spLocks noGrp="1"/>
          </p:cNvSpPr>
          <p:nvPr>
            <p:ph type="pic" sz="quarter" idx="23"/>
          </p:nvPr>
        </p:nvSpPr>
        <p:spPr>
          <a:xfrm>
            <a:off x="1" y="0"/>
            <a:ext cx="9699525" cy="6858000"/>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1400" b="1">
                <a:ln>
                  <a:noFill/>
                </a:ln>
                <a:solidFill>
                  <a:schemeClr val="tx2"/>
                </a:solidFill>
                <a:latin typeface="Roboto" charset="0"/>
                <a:ea typeface="Roboto" charset="0"/>
                <a:cs typeface="Roboto" charset="0"/>
              </a:defRPr>
            </a:lvl1pPr>
          </a:lstStyle>
          <a:p>
            <a:endParaRPr lang="en-US" dirty="0"/>
          </a:p>
        </p:txBody>
      </p:sp>
    </p:spTree>
    <p:extLst>
      <p:ext uri="{BB962C8B-B14F-4D97-AF65-F5344CB8AC3E}">
        <p14:creationId xmlns:p14="http://schemas.microsoft.com/office/powerpoint/2010/main" val="28376053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7385"/>
            </a:lvl1pPr>
          </a:lstStyle>
          <a:p>
            <a:r>
              <a:rPr lang="en-US"/>
              <a:t>Click to edit Master title style</a:t>
            </a:r>
          </a:p>
        </p:txBody>
      </p:sp>
      <p:sp>
        <p:nvSpPr>
          <p:cNvPr id="3" name="Text Placeholder 2"/>
          <p:cNvSpPr>
            <a:spLocks noGrp="1"/>
          </p:cNvSpPr>
          <p:nvPr>
            <p:ph type="body" idx="1"/>
          </p:nvPr>
        </p:nvSpPr>
        <p:spPr>
          <a:xfrm>
            <a:off x="831850" y="4589465"/>
            <a:ext cx="10515600" cy="1500187"/>
          </a:xfrm>
        </p:spPr>
        <p:txBody>
          <a:bodyPr/>
          <a:lstStyle>
            <a:lvl1pPr marL="0" indent="0">
              <a:buNone/>
              <a:defRPr sz="2954">
                <a:solidFill>
                  <a:schemeClr val="tx1">
                    <a:tint val="75000"/>
                  </a:schemeClr>
                </a:solidFill>
              </a:defRPr>
            </a:lvl1pPr>
            <a:lvl2pPr marL="562722" indent="0">
              <a:buNone/>
              <a:defRPr sz="2462">
                <a:solidFill>
                  <a:schemeClr val="tx1">
                    <a:tint val="75000"/>
                  </a:schemeClr>
                </a:solidFill>
              </a:defRPr>
            </a:lvl2pPr>
            <a:lvl3pPr marL="1125444" indent="0">
              <a:buNone/>
              <a:defRPr sz="2215">
                <a:solidFill>
                  <a:schemeClr val="tx1">
                    <a:tint val="75000"/>
                  </a:schemeClr>
                </a:solidFill>
              </a:defRPr>
            </a:lvl3pPr>
            <a:lvl4pPr marL="1688165" indent="0">
              <a:buNone/>
              <a:defRPr sz="1969">
                <a:solidFill>
                  <a:schemeClr val="tx1">
                    <a:tint val="75000"/>
                  </a:schemeClr>
                </a:solidFill>
              </a:defRPr>
            </a:lvl4pPr>
            <a:lvl5pPr marL="2250887" indent="0">
              <a:buNone/>
              <a:defRPr sz="1969">
                <a:solidFill>
                  <a:schemeClr val="tx1">
                    <a:tint val="75000"/>
                  </a:schemeClr>
                </a:solidFill>
              </a:defRPr>
            </a:lvl5pPr>
            <a:lvl6pPr marL="2813609" indent="0">
              <a:buNone/>
              <a:defRPr sz="1969">
                <a:solidFill>
                  <a:schemeClr val="tx1">
                    <a:tint val="75000"/>
                  </a:schemeClr>
                </a:solidFill>
              </a:defRPr>
            </a:lvl6pPr>
            <a:lvl7pPr marL="3376331" indent="0">
              <a:buNone/>
              <a:defRPr sz="1969">
                <a:solidFill>
                  <a:schemeClr val="tx1">
                    <a:tint val="75000"/>
                  </a:schemeClr>
                </a:solidFill>
              </a:defRPr>
            </a:lvl7pPr>
            <a:lvl8pPr marL="3939052" indent="0">
              <a:buNone/>
              <a:defRPr sz="1969">
                <a:solidFill>
                  <a:schemeClr val="tx1">
                    <a:tint val="75000"/>
                  </a:schemeClr>
                </a:solidFill>
              </a:defRPr>
            </a:lvl8pPr>
            <a:lvl9pPr marL="4501774" indent="0">
              <a:buNone/>
              <a:defRPr sz="19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392750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21654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01833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344073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394493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939"/>
            </a:lvl1pPr>
          </a:lstStyle>
          <a:p>
            <a:r>
              <a:rPr lang="en-US"/>
              <a:t>Click to edit Master title style</a:t>
            </a:r>
          </a:p>
        </p:txBody>
      </p:sp>
      <p:sp>
        <p:nvSpPr>
          <p:cNvPr id="3" name="Content Placeholder 2"/>
          <p:cNvSpPr>
            <a:spLocks noGrp="1"/>
          </p:cNvSpPr>
          <p:nvPr>
            <p:ph idx="1"/>
          </p:nvPr>
        </p:nvSpPr>
        <p:spPr>
          <a:xfrm>
            <a:off x="5183188" y="987427"/>
            <a:ext cx="6172201" cy="4873625"/>
          </a:xfr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969"/>
            </a:lvl1pPr>
            <a:lvl2pPr marL="562722" indent="0">
              <a:buNone/>
              <a:defRPr sz="1723"/>
            </a:lvl2pPr>
            <a:lvl3pPr marL="1125444" indent="0">
              <a:buNone/>
              <a:defRPr sz="1477"/>
            </a:lvl3pPr>
            <a:lvl4pPr marL="1688165" indent="0">
              <a:buNone/>
              <a:defRPr sz="1231"/>
            </a:lvl4pPr>
            <a:lvl5pPr marL="2250887" indent="0">
              <a:buNone/>
              <a:defRPr sz="1231"/>
            </a:lvl5pPr>
            <a:lvl6pPr marL="2813609" indent="0">
              <a:buNone/>
              <a:defRPr sz="1231"/>
            </a:lvl6pPr>
            <a:lvl7pPr marL="3376331" indent="0">
              <a:buNone/>
              <a:defRPr sz="1231"/>
            </a:lvl7pPr>
            <a:lvl8pPr marL="3939052" indent="0">
              <a:buNone/>
              <a:defRPr sz="1231"/>
            </a:lvl8pPr>
            <a:lvl9pPr marL="4501774" indent="0">
              <a:buNone/>
              <a:defRPr sz="1231"/>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64616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939"/>
            </a:lvl1pPr>
          </a:lstStyle>
          <a:p>
            <a:r>
              <a:rPr lang="en-US"/>
              <a:t>Click to edit Master title style</a:t>
            </a:r>
          </a:p>
        </p:txBody>
      </p:sp>
      <p:sp>
        <p:nvSpPr>
          <p:cNvPr id="3" name="Picture Placeholder 2"/>
          <p:cNvSpPr>
            <a:spLocks noGrp="1"/>
          </p:cNvSpPr>
          <p:nvPr>
            <p:ph type="pic" idx="1"/>
          </p:nvPr>
        </p:nvSpPr>
        <p:spPr>
          <a:xfrm>
            <a:off x="5183188" y="987427"/>
            <a:ext cx="6172201" cy="4873625"/>
          </a:xfr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en-US" dirty="0"/>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969"/>
            </a:lvl1pPr>
            <a:lvl2pPr marL="562722" indent="0">
              <a:buNone/>
              <a:defRPr sz="1723"/>
            </a:lvl2pPr>
            <a:lvl3pPr marL="1125444" indent="0">
              <a:buNone/>
              <a:defRPr sz="1477"/>
            </a:lvl3pPr>
            <a:lvl4pPr marL="1688165" indent="0">
              <a:buNone/>
              <a:defRPr sz="1231"/>
            </a:lvl4pPr>
            <a:lvl5pPr marL="2250887" indent="0">
              <a:buNone/>
              <a:defRPr sz="1231"/>
            </a:lvl5pPr>
            <a:lvl6pPr marL="2813609" indent="0">
              <a:buNone/>
              <a:defRPr sz="1231"/>
            </a:lvl6pPr>
            <a:lvl7pPr marL="3376331" indent="0">
              <a:buNone/>
              <a:defRPr sz="1231"/>
            </a:lvl7pPr>
            <a:lvl8pPr marL="3939052" indent="0">
              <a:buNone/>
              <a:defRPr sz="1231"/>
            </a:lvl8pPr>
            <a:lvl9pPr marL="4501774" indent="0">
              <a:buNone/>
              <a:defRPr sz="1231"/>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18004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6" name="9Slide.vn - 2019">
            <a:extLst>
              <a:ext uri="{FF2B5EF4-FFF2-40B4-BE49-F238E27FC236}">
                <a16:creationId xmlns:a16="http://schemas.microsoft.com/office/drawing/2014/main" id="{854533A4-36A5-4572-DBA4-888B25315A28}"/>
              </a:ext>
            </a:extLst>
          </p:cNvPr>
          <p:cNvSpPr txBox="1"/>
          <p:nvPr userDrawn="1"/>
        </p:nvSpPr>
        <p:spPr>
          <a:xfrm>
            <a:off x="0" y="-804565"/>
            <a:ext cx="12192000" cy="461665"/>
          </a:xfrm>
          <a:prstGeom prst="rect">
            <a:avLst/>
          </a:prstGeom>
          <a:noFill/>
        </p:spPr>
        <p:txBody>
          <a:bodyPr vert="horz" rtlCol="0">
            <a:spAutoFit/>
          </a:bodyPr>
          <a:lstStyle/>
          <a:p>
            <a:pPr algn="ctr"/>
            <a:r>
              <a:rPr lang="en-US" sz="2400">
                <a:solidFill>
                  <a:srgbClr val="C3C3C3"/>
                </a:solidFill>
              </a:rPr>
              <a:t>www.9slide.vn</a:t>
            </a:r>
          </a:p>
        </p:txBody>
      </p:sp>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477">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47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477">
                <a:solidFill>
                  <a:schemeClr val="tx1">
                    <a:tint val="75000"/>
                  </a:schemeClr>
                </a:solidFill>
              </a:defRPr>
            </a:lvl1pPr>
          </a:lstStyle>
          <a:p>
            <a:fld id="{B04564FB-2163-4BB5-8B92-5DA6F420D63E}" type="slidenum">
              <a:rPr lang="en-US" smtClean="0"/>
              <a:t>‹#›</a:t>
            </a:fld>
            <a:endParaRPr lang="en-US" dirty="0"/>
          </a:p>
        </p:txBody>
      </p:sp>
    </p:spTree>
    <p:extLst>
      <p:ext uri="{BB962C8B-B14F-4D97-AF65-F5344CB8AC3E}">
        <p14:creationId xmlns:p14="http://schemas.microsoft.com/office/powerpoint/2010/main" val="3156511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125444" rtl="0" eaLnBrk="1" latinLnBrk="0" hangingPunct="1">
        <a:lnSpc>
          <a:spcPct val="90000"/>
        </a:lnSpc>
        <a:spcBef>
          <a:spcPct val="0"/>
        </a:spcBef>
        <a:buNone/>
        <a:defRPr sz="5416" kern="1200">
          <a:solidFill>
            <a:schemeClr val="tx1"/>
          </a:solidFill>
          <a:latin typeface="Cambria" panose="02040503050406030204" pitchFamily="18" charset="0"/>
          <a:ea typeface="+mj-ea"/>
          <a:cs typeface="+mj-cs"/>
        </a:defRPr>
      </a:lvl1pPr>
    </p:titleStyle>
    <p:bodyStyle>
      <a:lvl1pPr marL="281361" indent="-281361" algn="l" defTabSz="1125444" rtl="0" eaLnBrk="1" latinLnBrk="0" hangingPunct="1">
        <a:lnSpc>
          <a:spcPct val="90000"/>
        </a:lnSpc>
        <a:spcBef>
          <a:spcPts val="1231"/>
        </a:spcBef>
        <a:buFont typeface="Arial" panose="020B0604020202020204" pitchFamily="34" charset="0"/>
        <a:buChar char="•"/>
        <a:defRPr sz="3446" kern="1200">
          <a:solidFill>
            <a:schemeClr val="tx1"/>
          </a:solidFill>
          <a:latin typeface="Cambria" panose="02040503050406030204" pitchFamily="18" charset="0"/>
          <a:ea typeface="+mn-ea"/>
          <a:cs typeface="+mn-cs"/>
        </a:defRPr>
      </a:lvl1pPr>
      <a:lvl2pPr marL="844083" indent="-281361" algn="l" defTabSz="1125444" rtl="0" eaLnBrk="1" latinLnBrk="0" hangingPunct="1">
        <a:lnSpc>
          <a:spcPct val="90000"/>
        </a:lnSpc>
        <a:spcBef>
          <a:spcPts val="615"/>
        </a:spcBef>
        <a:buFont typeface="Arial" panose="020B0604020202020204" pitchFamily="34" charset="0"/>
        <a:buChar char="•"/>
        <a:defRPr sz="2954" kern="1200">
          <a:solidFill>
            <a:schemeClr val="tx1"/>
          </a:solidFill>
          <a:latin typeface="Cambria" panose="02040503050406030204" pitchFamily="18" charset="0"/>
          <a:ea typeface="+mn-ea"/>
          <a:cs typeface="+mn-cs"/>
        </a:defRPr>
      </a:lvl2pPr>
      <a:lvl3pPr marL="1406804" indent="-281361" algn="l" defTabSz="1125444" rtl="0" eaLnBrk="1" latinLnBrk="0" hangingPunct="1">
        <a:lnSpc>
          <a:spcPct val="90000"/>
        </a:lnSpc>
        <a:spcBef>
          <a:spcPts val="615"/>
        </a:spcBef>
        <a:buFont typeface="Arial" panose="020B0604020202020204" pitchFamily="34" charset="0"/>
        <a:buChar char="•"/>
        <a:defRPr sz="2462" kern="1200">
          <a:solidFill>
            <a:schemeClr val="tx1"/>
          </a:solidFill>
          <a:latin typeface="Cambria" panose="02040503050406030204" pitchFamily="18" charset="0"/>
          <a:ea typeface="+mn-ea"/>
          <a:cs typeface="+mn-cs"/>
        </a:defRPr>
      </a:lvl3pPr>
      <a:lvl4pPr marL="1969526"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Cambria" panose="02040503050406030204" pitchFamily="18" charset="0"/>
          <a:ea typeface="+mn-ea"/>
          <a:cs typeface="+mn-cs"/>
        </a:defRPr>
      </a:lvl4pPr>
      <a:lvl5pPr marL="2532248"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Cambria" panose="02040503050406030204" pitchFamily="18" charset="0"/>
          <a:ea typeface="+mn-ea"/>
          <a:cs typeface="+mn-cs"/>
        </a:defRPr>
      </a:lvl5pPr>
      <a:lvl6pPr marL="3094970"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6pPr>
      <a:lvl7pPr marL="3657691"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7pPr>
      <a:lvl8pPr marL="4220413"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8pPr>
      <a:lvl9pPr marL="4783135"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9Slide.vn - 2019">
            <a:extLst>
              <a:ext uri="{FF2B5EF4-FFF2-40B4-BE49-F238E27FC236}">
                <a16:creationId xmlns:a16="http://schemas.microsoft.com/office/drawing/2014/main" id="{D37E02ED-39EE-E9CF-C118-80B62123ED34}"/>
              </a:ext>
            </a:extLst>
          </p:cNvPr>
          <p:cNvSpPr txBox="1"/>
          <p:nvPr userDrawn="1"/>
        </p:nvSpPr>
        <p:spPr>
          <a:xfrm>
            <a:off x="0" y="-804565"/>
            <a:ext cx="12192000" cy="461665"/>
          </a:xfrm>
          <a:prstGeom prst="rect">
            <a:avLst/>
          </a:prstGeom>
          <a:noFill/>
        </p:spPr>
        <p:txBody>
          <a:bodyPr vert="horz" rtlCol="0">
            <a:spAutoFit/>
          </a:bodyPr>
          <a:lstStyle/>
          <a:p>
            <a:pPr algn="ctr"/>
            <a:r>
              <a:rPr lang="en-US" sz="2400">
                <a:solidFill>
                  <a:srgbClr val="C3C3C3"/>
                </a:solidFill>
              </a:rPr>
              <a:t>www.9slide.vn</a:t>
            </a: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564FB-2163-4BB5-8B92-5DA6F420D63E}" type="slidenum">
              <a:rPr lang="en-US" smtClean="0"/>
              <a:t>‹#›</a:t>
            </a:fld>
            <a:endParaRPr lang="en-US" dirty="0"/>
          </a:p>
        </p:txBody>
      </p:sp>
    </p:spTree>
    <p:extLst>
      <p:ext uri="{BB962C8B-B14F-4D97-AF65-F5344CB8AC3E}">
        <p14:creationId xmlns:p14="http://schemas.microsoft.com/office/powerpoint/2010/main" val="188624146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3" r:id="rId13"/>
    <p:sldLayoutId id="214748377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Cambria" panose="02040503050406030204" pitchFamily="18"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themeOverride" Target="../theme/themeOverride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4.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4.xml"/><Relationship Id="rId1" Type="http://schemas.openxmlformats.org/officeDocument/2006/relationships/themeOverride" Target="../theme/themeOverride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hyperlink" Target="https://learn.microsoft.com/vi-vn/dax/dax-overview" TargetMode="External"/><Relationship Id="rId2" Type="http://schemas.openxmlformats.org/officeDocument/2006/relationships/hyperlink" Target="https://dax.guide/" TargetMode="Externa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themeOverride" Target="../theme/themeOverride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3"/>
          <p:cNvSpPr/>
          <p:nvPr/>
        </p:nvSpPr>
        <p:spPr>
          <a:xfrm>
            <a:off x="98704" y="4720"/>
            <a:ext cx="9610076" cy="6858000"/>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 name="connsiteX0" fmla="*/ 0 w 25781853"/>
              <a:gd name="connsiteY0" fmla="*/ 1 h 13738302"/>
              <a:gd name="connsiteX1" fmla="*/ 25781853 w 25781853"/>
              <a:gd name="connsiteY1" fmla="*/ 0 h 13738302"/>
              <a:gd name="connsiteX2" fmla="*/ 13782907 w 25781853"/>
              <a:gd name="connsiteY2" fmla="*/ 13738302 h 13738302"/>
              <a:gd name="connsiteX3" fmla="*/ 0 w 25781853"/>
              <a:gd name="connsiteY3" fmla="*/ 13738302 h 13738302"/>
              <a:gd name="connsiteX4" fmla="*/ 0 w 25781853"/>
              <a:gd name="connsiteY4" fmla="*/ 1 h 13738302"/>
              <a:gd name="connsiteX0" fmla="*/ 0 w 25781853"/>
              <a:gd name="connsiteY0" fmla="*/ 1 h 13776402"/>
              <a:gd name="connsiteX1" fmla="*/ 25781853 w 25781853"/>
              <a:gd name="connsiteY1" fmla="*/ 0 h 13776402"/>
              <a:gd name="connsiteX2" fmla="*/ 18946643 w 25781853"/>
              <a:gd name="connsiteY2" fmla="*/ 13776402 h 13776402"/>
              <a:gd name="connsiteX3" fmla="*/ 0 w 25781853"/>
              <a:gd name="connsiteY3" fmla="*/ 13738302 h 13776402"/>
              <a:gd name="connsiteX4" fmla="*/ 0 w 25781853"/>
              <a:gd name="connsiteY4" fmla="*/ 1 h 13776402"/>
              <a:gd name="connsiteX0" fmla="*/ 0 w 25781853"/>
              <a:gd name="connsiteY0" fmla="*/ 1 h 13814502"/>
              <a:gd name="connsiteX1" fmla="*/ 25781853 w 25781853"/>
              <a:gd name="connsiteY1" fmla="*/ 0 h 13814502"/>
              <a:gd name="connsiteX2" fmla="*/ 19098520 w 25781853"/>
              <a:gd name="connsiteY2" fmla="*/ 13814502 h 13814502"/>
              <a:gd name="connsiteX3" fmla="*/ 0 w 25781853"/>
              <a:gd name="connsiteY3" fmla="*/ 13738302 h 13814502"/>
              <a:gd name="connsiteX4" fmla="*/ 0 w 25781853"/>
              <a:gd name="connsiteY4" fmla="*/ 1 h 13814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1853" h="13814502">
                <a:moveTo>
                  <a:pt x="0" y="1"/>
                </a:moveTo>
                <a:lnTo>
                  <a:pt x="25781853" y="0"/>
                </a:lnTo>
                <a:lnTo>
                  <a:pt x="19098520" y="13814502"/>
                </a:lnTo>
                <a:lnTo>
                  <a:pt x="0" y="13738302"/>
                </a:lnTo>
                <a:lnTo>
                  <a:pt x="0" y="1"/>
                </a:lnTo>
                <a:close/>
              </a:path>
            </a:pathLst>
          </a:custGeom>
          <a:gradFill flip="none" rotWithShape="1">
            <a:gsLst>
              <a:gs pos="92000">
                <a:srgbClr val="279E5F"/>
              </a:gs>
              <a:gs pos="53000">
                <a:srgbClr val="299466"/>
              </a:gs>
              <a:gs pos="23000">
                <a:srgbClr val="2B896D"/>
              </a:gs>
              <a:gs pos="11000">
                <a:srgbClr val="2F747B"/>
              </a:gs>
              <a:gs pos="0">
                <a:srgbClr val="325E89"/>
              </a:gs>
              <a:gs pos="99000">
                <a:srgbClr val="23B35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a:stretch/>
        </p:blipFill>
        <p:spPr>
          <a:xfrm>
            <a:off x="-29065" y="-34296"/>
            <a:ext cx="9737845" cy="6897016"/>
          </a:xfrm>
        </p:spPr>
      </p:pic>
      <p:sp>
        <p:nvSpPr>
          <p:cNvPr id="16" name="Rectangle 13"/>
          <p:cNvSpPr/>
          <p:nvPr/>
        </p:nvSpPr>
        <p:spPr>
          <a:xfrm>
            <a:off x="-29065" y="-23566"/>
            <a:ext cx="9737845" cy="6905131"/>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041B31">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sp>
        <p:nvSpPr>
          <p:cNvPr id="20" name="Rounded Rectangle 19"/>
          <p:cNvSpPr/>
          <p:nvPr/>
        </p:nvSpPr>
        <p:spPr>
          <a:xfrm>
            <a:off x="840022" y="3128106"/>
            <a:ext cx="4280618" cy="135327"/>
          </a:xfrm>
          <a:prstGeom prst="roundRect">
            <a:avLst/>
          </a:prstGeom>
          <a:gradFill flip="none" rotWithShape="1">
            <a:gsLst>
              <a:gs pos="92000">
                <a:srgbClr val="279E5F"/>
              </a:gs>
              <a:gs pos="53000">
                <a:srgbClr val="299466"/>
              </a:gs>
              <a:gs pos="23000">
                <a:srgbClr val="2B896D"/>
              </a:gs>
              <a:gs pos="11000">
                <a:srgbClr val="2F747B"/>
              </a:gs>
              <a:gs pos="0">
                <a:srgbClr val="325E89"/>
              </a:gs>
              <a:gs pos="99000">
                <a:srgbClr val="23B35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78AF2F62-6651-1A21-B18C-7B9F1DB9849F}"/>
              </a:ext>
            </a:extLst>
          </p:cNvPr>
          <p:cNvGrpSpPr/>
          <p:nvPr/>
        </p:nvGrpSpPr>
        <p:grpSpPr>
          <a:xfrm>
            <a:off x="7226869" y="4789157"/>
            <a:ext cx="914400" cy="914400"/>
            <a:chOff x="7239450" y="4738309"/>
            <a:chExt cx="914400" cy="914400"/>
          </a:xfrm>
        </p:grpSpPr>
        <p:sp>
          <p:nvSpPr>
            <p:cNvPr id="19" name="Oval 18"/>
            <p:cNvSpPr>
              <a:spLocks noChangeAspect="1"/>
            </p:cNvSpPr>
            <p:nvPr/>
          </p:nvSpPr>
          <p:spPr>
            <a:xfrm>
              <a:off x="7239450" y="4738309"/>
              <a:ext cx="914400" cy="914400"/>
            </a:xfrm>
            <a:prstGeom prst="ellipse">
              <a:avLst/>
            </a:prstGeom>
            <a:gradFill flip="none" rotWithShape="1">
              <a:gsLst>
                <a:gs pos="92000">
                  <a:srgbClr val="279E5F"/>
                </a:gs>
                <a:gs pos="53000">
                  <a:srgbClr val="299466"/>
                </a:gs>
                <a:gs pos="23000">
                  <a:srgbClr val="2B896D"/>
                </a:gs>
                <a:gs pos="11000">
                  <a:srgbClr val="2F747B"/>
                </a:gs>
                <a:gs pos="0">
                  <a:srgbClr val="325E89"/>
                </a:gs>
                <a:gs pos="99000">
                  <a:srgbClr val="23B350"/>
                </a:gs>
              </a:gsLst>
              <a:path path="circle">
                <a:fillToRect l="100000" b="100000"/>
              </a:path>
              <a:tileRect t="-100000" r="-10000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sp>
          <p:nvSpPr>
            <p:cNvPr id="21" name="Shape 2790"/>
            <p:cNvSpPr>
              <a:spLocks noChangeAspect="1"/>
            </p:cNvSpPr>
            <p:nvPr/>
          </p:nvSpPr>
          <p:spPr>
            <a:xfrm>
              <a:off x="7490206" y="5045879"/>
              <a:ext cx="411480" cy="299259"/>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Lato" charset="0"/>
                <a:ea typeface="Lato" charset="0"/>
                <a:cs typeface="Lato" charset="0"/>
                <a:sym typeface="Gill Sans"/>
              </a:endParaRPr>
            </a:p>
          </p:txBody>
        </p:sp>
      </p:grpSp>
      <p:sp>
        <p:nvSpPr>
          <p:cNvPr id="2" name="TextBox 1">
            <a:extLst>
              <a:ext uri="{FF2B5EF4-FFF2-40B4-BE49-F238E27FC236}">
                <a16:creationId xmlns:a16="http://schemas.microsoft.com/office/drawing/2014/main" id="{D90A3252-92B3-4AD3-A8BB-3B02A1618528}"/>
              </a:ext>
            </a:extLst>
          </p:cNvPr>
          <p:cNvSpPr txBox="1"/>
          <p:nvPr/>
        </p:nvSpPr>
        <p:spPr>
          <a:xfrm>
            <a:off x="727481" y="2447722"/>
            <a:ext cx="7107672" cy="584775"/>
          </a:xfrm>
          <a:prstGeom prst="rect">
            <a:avLst/>
          </a:prstGeom>
          <a:noFill/>
        </p:spPr>
        <p:txBody>
          <a:bodyPr wrap="square" rtlCol="0">
            <a:spAutoFit/>
          </a:bodyPr>
          <a:lstStyle/>
          <a:p>
            <a:r>
              <a:rPr lang="en-US" sz="3200" b="1" dirty="0">
                <a:solidFill>
                  <a:schemeClr val="bg1"/>
                </a:solidFill>
                <a:latin typeface="Cambria" panose="02040503050406030204" pitchFamily="18" charset="0"/>
              </a:rPr>
              <a:t>Power BI </a:t>
            </a:r>
            <a:r>
              <a:rPr lang="en-US" sz="3200" b="1">
                <a:solidFill>
                  <a:schemeClr val="bg1"/>
                </a:solidFill>
                <a:latin typeface="Cambria" panose="02040503050406030204" pitchFamily="18" charset="0"/>
              </a:rPr>
              <a:t>Sharing 104</a:t>
            </a:r>
            <a:endParaRPr lang="en-US" sz="3200" b="1" dirty="0">
              <a:solidFill>
                <a:schemeClr val="bg1"/>
              </a:solidFill>
              <a:latin typeface="Cambria" panose="02040503050406030204" pitchFamily="18" charset="0"/>
            </a:endParaRPr>
          </a:p>
        </p:txBody>
      </p:sp>
      <p:sp>
        <p:nvSpPr>
          <p:cNvPr id="13" name="TextBox 12">
            <a:extLst>
              <a:ext uri="{FF2B5EF4-FFF2-40B4-BE49-F238E27FC236}">
                <a16:creationId xmlns:a16="http://schemas.microsoft.com/office/drawing/2014/main" id="{DA2A2D43-059D-4AD6-B17D-4F4FD795FE51}"/>
              </a:ext>
            </a:extLst>
          </p:cNvPr>
          <p:cNvSpPr txBox="1"/>
          <p:nvPr/>
        </p:nvSpPr>
        <p:spPr>
          <a:xfrm>
            <a:off x="502397" y="5852875"/>
            <a:ext cx="4955868" cy="646331"/>
          </a:xfrm>
          <a:prstGeom prst="rect">
            <a:avLst/>
          </a:prstGeom>
          <a:noFill/>
        </p:spPr>
        <p:txBody>
          <a:bodyPr wrap="square" rtlCol="0">
            <a:spAutoFit/>
          </a:bodyPr>
          <a:lstStyle/>
          <a:p>
            <a:r>
              <a:rPr lang="en-US" sz="1200" dirty="0">
                <a:solidFill>
                  <a:schemeClr val="bg1"/>
                </a:solidFill>
                <a:latin typeface="Cambria" panose="02040503050406030204" pitchFamily="18" charset="0"/>
              </a:rPr>
              <a:t>Retail BI Department</a:t>
            </a:r>
          </a:p>
          <a:p>
            <a:r>
              <a:rPr lang="en-US" sz="1200" dirty="0">
                <a:solidFill>
                  <a:schemeClr val="bg1"/>
                </a:solidFill>
                <a:latin typeface="Cambria" panose="02040503050406030204" pitchFamily="18" charset="0"/>
              </a:rPr>
              <a:t>Business Intelligence Center (BIC)</a:t>
            </a:r>
          </a:p>
          <a:p>
            <a:r>
              <a:rPr lang="en-US" sz="1200" dirty="0">
                <a:solidFill>
                  <a:schemeClr val="bg1"/>
                </a:solidFill>
                <a:latin typeface="Cambria" panose="02040503050406030204" pitchFamily="18" charset="0"/>
              </a:rPr>
              <a:t>Enterprise Data Analytics Division</a:t>
            </a:r>
          </a:p>
        </p:txBody>
      </p:sp>
      <p:pic>
        <p:nvPicPr>
          <p:cNvPr id="7" name="Picture 6">
            <a:extLst>
              <a:ext uri="{FF2B5EF4-FFF2-40B4-BE49-F238E27FC236}">
                <a16:creationId xmlns:a16="http://schemas.microsoft.com/office/drawing/2014/main" id="{1129D2B4-8C5F-9661-3689-1F11AC141ADB}"/>
              </a:ext>
            </a:extLst>
          </p:cNvPr>
          <p:cNvPicPr>
            <a:picLocks noChangeAspect="1"/>
          </p:cNvPicPr>
          <p:nvPr/>
        </p:nvPicPr>
        <p:blipFill>
          <a:blip r:embed="rId4"/>
          <a:stretch>
            <a:fillRect/>
          </a:stretch>
        </p:blipFill>
        <p:spPr>
          <a:xfrm>
            <a:off x="727481" y="306687"/>
            <a:ext cx="1931272" cy="449269"/>
          </a:xfrm>
          <a:prstGeom prst="rect">
            <a:avLst/>
          </a:prstGeom>
        </p:spPr>
      </p:pic>
      <p:sp>
        <p:nvSpPr>
          <p:cNvPr id="12" name="TextBox 11">
            <a:extLst>
              <a:ext uri="{FF2B5EF4-FFF2-40B4-BE49-F238E27FC236}">
                <a16:creationId xmlns:a16="http://schemas.microsoft.com/office/drawing/2014/main" id="{F4C4FA66-EFA8-6B4D-4154-3A841063841D}"/>
              </a:ext>
            </a:extLst>
          </p:cNvPr>
          <p:cNvSpPr txBox="1"/>
          <p:nvPr/>
        </p:nvSpPr>
        <p:spPr>
          <a:xfrm>
            <a:off x="8152442" y="5169516"/>
            <a:ext cx="2767192" cy="304493"/>
          </a:xfrm>
          <a:prstGeom prst="rect">
            <a:avLst/>
          </a:prstGeom>
        </p:spPr>
        <p:txBody>
          <a:bodyPr anchor="b"/>
          <a:lstStyle>
            <a:defPPr>
              <a:defRPr lang="en-US"/>
            </a:defPPr>
            <a:lvl1pPr defTabSz="914400">
              <a:lnSpc>
                <a:spcPct val="90000"/>
              </a:lnSpc>
              <a:spcBef>
                <a:spcPct val="0"/>
              </a:spcBef>
              <a:buNone/>
              <a:defRPr sz="2400" b="1">
                <a:gradFill>
                  <a:gsLst>
                    <a:gs pos="82000">
                      <a:srgbClr val="279E5F"/>
                    </a:gs>
                    <a:gs pos="49542">
                      <a:srgbClr val="299466"/>
                    </a:gs>
                    <a:gs pos="12400">
                      <a:srgbClr val="2F747B"/>
                    </a:gs>
                    <a:gs pos="0">
                      <a:srgbClr val="325E89"/>
                    </a:gs>
                    <a:gs pos="100000">
                      <a:srgbClr val="23B350"/>
                    </a:gs>
                  </a:gsLst>
                  <a:lin ang="0" scaled="1"/>
                </a:gradFill>
                <a:latin typeface="+mj-lt"/>
                <a:cs typeface="+mj-cs"/>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gradFill>
                  <a:gsLst>
                    <a:gs pos="82000">
                      <a:srgbClr val="279E5F"/>
                    </a:gs>
                    <a:gs pos="49542">
                      <a:srgbClr val="299466"/>
                    </a:gs>
                    <a:gs pos="12400">
                      <a:srgbClr val="2F747B"/>
                    </a:gs>
                    <a:gs pos="0">
                      <a:srgbClr val="325E89"/>
                    </a:gs>
                    <a:gs pos="100000">
                      <a:srgbClr val="23B350"/>
                    </a:gs>
                  </a:gsLst>
                  <a:lin ang="0" scaled="1"/>
                </a:gradFill>
                <a:effectLst/>
                <a:uLnTx/>
                <a:uFillTx/>
                <a:latin typeface="Cambria" panose="02040503050406030204" pitchFamily="18" charset="0"/>
                <a:ea typeface="Cambria" panose="02040503050406030204" pitchFamily="18" charset="0"/>
                <a:cs typeface="Lato" panose="020F0502020204030203" pitchFamily="34" charset="0"/>
              </a:rPr>
              <a:t>Mar - 2024</a:t>
            </a:r>
          </a:p>
        </p:txBody>
      </p:sp>
    </p:spTree>
    <p:extLst>
      <p:ext uri="{BB962C8B-B14F-4D97-AF65-F5344CB8AC3E}">
        <p14:creationId xmlns:p14="http://schemas.microsoft.com/office/powerpoint/2010/main" val="538422696"/>
      </p:ext>
    </p:extLst>
  </p:cSld>
  <p:clrMapOvr>
    <a:masterClrMapping/>
  </p:clrMapOvr>
  <p:transition spd="med"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10</a:t>
            </a:fld>
            <a:endParaRPr lang="en-US" dirty="0"/>
          </a:p>
        </p:txBody>
      </p:sp>
      <p:sp>
        <p:nvSpPr>
          <p:cNvPr id="6" name="Title 5"/>
          <p:cNvSpPr>
            <a:spLocks noGrp="1"/>
          </p:cNvSpPr>
          <p:nvPr>
            <p:ph type="ctrTitle"/>
          </p:nvPr>
        </p:nvSpPr>
        <p:spPr/>
        <p:txBody>
          <a:bodyPr>
            <a:normAutofit/>
          </a:bodyPr>
          <a:lstStyle/>
          <a:p>
            <a:r>
              <a:rPr lang="en-US"/>
              <a:t>4. Các yếu tố cốt lõi của DAX</a:t>
            </a:r>
            <a:endParaRPr lang="en-US" dirty="0"/>
          </a:p>
        </p:txBody>
      </p:sp>
      <p:sp>
        <p:nvSpPr>
          <p:cNvPr id="9" name="Content Placeholder 4"/>
          <p:cNvSpPr>
            <a:spLocks noGrp="1"/>
          </p:cNvSpPr>
          <p:nvPr>
            <p:ph idx="4294967295"/>
          </p:nvPr>
        </p:nvSpPr>
        <p:spPr>
          <a:xfrm>
            <a:off x="554781" y="1003639"/>
            <a:ext cx="11163243" cy="1360738"/>
          </a:xfrm>
          <a:prstGeom prst="rect">
            <a:avLst/>
          </a:prstGeom>
        </p:spPr>
        <p:txBody>
          <a:bodyPr>
            <a:noAutofit/>
          </a:bodyPr>
          <a:lstStyle/>
          <a:p>
            <a:pPr marL="782638" indent="-342900"/>
            <a:r>
              <a:rPr lang="vi-VN" sz="2000" b="1" dirty="0" smtClean="0">
                <a:latin typeface="Calibri(body)"/>
              </a:rPr>
              <a:t>DAX </a:t>
            </a:r>
            <a:r>
              <a:rPr lang="vi-VN" sz="2000" b="1" dirty="0">
                <a:latin typeface="Calibri(body)"/>
              </a:rPr>
              <a:t>Measure áp dụng hàm tính trên bảng dữ liệu thay vì bảng pivot </a:t>
            </a:r>
          </a:p>
          <a:p>
            <a:pPr marL="782638" indent="-342900"/>
            <a:r>
              <a:rPr lang="vi-VN" sz="2000" dirty="0" smtClean="0">
                <a:solidFill>
                  <a:schemeClr val="bg2">
                    <a:lumMod val="50000"/>
                  </a:schemeClr>
                </a:solidFill>
                <a:latin typeface="Calibri(body)"/>
              </a:rPr>
              <a:t>Hàm tính DAX được thực hiện theo trình tự 4 bước </a:t>
            </a:r>
            <a:endParaRPr lang="en-US" sz="2000" dirty="0" smtClean="0">
              <a:solidFill>
                <a:schemeClr val="bg2">
                  <a:lumMod val="50000"/>
                </a:schemeClr>
              </a:solidFill>
              <a:latin typeface="Calibri(body)"/>
            </a:endParaRPr>
          </a:p>
          <a:p>
            <a:pPr marL="782638" indent="-342900"/>
            <a:r>
              <a:rPr lang="vi-VN" sz="2000" dirty="0" smtClean="0">
                <a:solidFill>
                  <a:schemeClr val="bg2">
                    <a:lumMod val="50000"/>
                  </a:schemeClr>
                </a:solidFill>
                <a:latin typeface="Calibri(body)"/>
              </a:rPr>
              <a:t>Mỗi giá trị tính hoặc ô phép tính được tính độc lập và theo trình tự nhất định</a:t>
            </a:r>
            <a:endParaRPr lang="vi-VN" sz="2000" dirty="0">
              <a:solidFill>
                <a:schemeClr val="bg2">
                  <a:lumMod val="50000"/>
                </a:schemeClr>
              </a:solidFill>
              <a:latin typeface="Calibri(body)"/>
            </a:endParaRPr>
          </a:p>
        </p:txBody>
      </p:sp>
      <p:pic>
        <p:nvPicPr>
          <p:cNvPr id="2" name="Picture 1"/>
          <p:cNvPicPr>
            <a:picLocks noChangeAspect="1"/>
          </p:cNvPicPr>
          <p:nvPr/>
        </p:nvPicPr>
        <p:blipFill>
          <a:blip r:embed="rId4"/>
          <a:stretch>
            <a:fillRect/>
          </a:stretch>
        </p:blipFill>
        <p:spPr>
          <a:xfrm>
            <a:off x="987547" y="2672762"/>
            <a:ext cx="10297710" cy="3114084"/>
          </a:xfrm>
          <a:prstGeom prst="rect">
            <a:avLst/>
          </a:prstGeom>
        </p:spPr>
      </p:pic>
    </p:spTree>
    <p:extLst>
      <p:ext uri="{BB962C8B-B14F-4D97-AF65-F5344CB8AC3E}">
        <p14:creationId xmlns:p14="http://schemas.microsoft.com/office/powerpoint/2010/main" val="949227398"/>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11</a:t>
            </a:fld>
            <a:endParaRPr lang="en-US" dirty="0"/>
          </a:p>
        </p:txBody>
      </p:sp>
      <p:sp>
        <p:nvSpPr>
          <p:cNvPr id="6" name="Title 5"/>
          <p:cNvSpPr>
            <a:spLocks noGrp="1"/>
          </p:cNvSpPr>
          <p:nvPr>
            <p:ph type="ctrTitle"/>
          </p:nvPr>
        </p:nvSpPr>
        <p:spPr/>
        <p:txBody>
          <a:bodyPr>
            <a:normAutofit/>
          </a:bodyPr>
          <a:lstStyle/>
          <a:p>
            <a:r>
              <a:rPr lang="en-US"/>
              <a:t>4. Các yếu tố cốt lõi của DAX</a:t>
            </a:r>
            <a:endParaRPr lang="en-US" dirty="0"/>
          </a:p>
        </p:txBody>
      </p:sp>
      <p:sp>
        <p:nvSpPr>
          <p:cNvPr id="9" name="Content Placeholder 4"/>
          <p:cNvSpPr>
            <a:spLocks noGrp="1"/>
          </p:cNvSpPr>
          <p:nvPr>
            <p:ph idx="4294967295"/>
          </p:nvPr>
        </p:nvSpPr>
        <p:spPr>
          <a:xfrm>
            <a:off x="554781" y="1003639"/>
            <a:ext cx="11163243" cy="1360738"/>
          </a:xfrm>
          <a:prstGeom prst="rect">
            <a:avLst/>
          </a:prstGeom>
        </p:spPr>
        <p:txBody>
          <a:bodyPr>
            <a:noAutofit/>
          </a:bodyPr>
          <a:lstStyle/>
          <a:p>
            <a:pPr marL="782638" indent="-342900"/>
            <a:r>
              <a:rPr lang="vi-VN" sz="2000" dirty="0" smtClean="0">
                <a:solidFill>
                  <a:schemeClr val="bg2">
                    <a:lumMod val="50000"/>
                  </a:schemeClr>
                </a:solidFill>
                <a:latin typeface="Calibri(body)"/>
              </a:rPr>
              <a:t>DAX </a:t>
            </a:r>
            <a:r>
              <a:rPr lang="vi-VN" sz="2000" dirty="0">
                <a:solidFill>
                  <a:schemeClr val="bg2">
                    <a:lumMod val="50000"/>
                  </a:schemeClr>
                </a:solidFill>
                <a:latin typeface="Calibri(body)"/>
              </a:rPr>
              <a:t>Measure áp dụng hàm tính trên bảng dữ liệu thay vì bảng pivot </a:t>
            </a:r>
          </a:p>
          <a:p>
            <a:pPr marL="782638" indent="-342900"/>
            <a:r>
              <a:rPr lang="vi-VN" sz="2000" b="1" dirty="0" smtClean="0">
                <a:latin typeface="Calibri(body)"/>
              </a:rPr>
              <a:t>Hàm tính DAX được thực hiện theo trình tự 4 bước </a:t>
            </a:r>
            <a:endParaRPr lang="en-US" sz="2000" b="1" dirty="0" smtClean="0">
              <a:latin typeface="Calibri(body)"/>
            </a:endParaRPr>
          </a:p>
          <a:p>
            <a:pPr marL="782638" indent="-342900"/>
            <a:r>
              <a:rPr lang="vi-VN" sz="2000" dirty="0" smtClean="0">
                <a:solidFill>
                  <a:schemeClr val="bg2">
                    <a:lumMod val="50000"/>
                  </a:schemeClr>
                </a:solidFill>
                <a:latin typeface="Calibri(body)"/>
              </a:rPr>
              <a:t>Mỗi giá trị tính hoặc ô phép tính được tính độc lập và theo trình tự nhất định</a:t>
            </a:r>
            <a:endParaRPr lang="vi-VN" sz="2000" dirty="0">
              <a:solidFill>
                <a:schemeClr val="bg2">
                  <a:lumMod val="50000"/>
                </a:schemeClr>
              </a:solidFill>
              <a:latin typeface="Calibri(body)"/>
            </a:endParaRPr>
          </a:p>
        </p:txBody>
      </p:sp>
      <p:grpSp>
        <p:nvGrpSpPr>
          <p:cNvPr id="4" name="Group 3"/>
          <p:cNvGrpSpPr/>
          <p:nvPr/>
        </p:nvGrpSpPr>
        <p:grpSpPr>
          <a:xfrm>
            <a:off x="2231077" y="2672762"/>
            <a:ext cx="6645972" cy="3230088"/>
            <a:chOff x="2704011" y="2521132"/>
            <a:chExt cx="6767540" cy="3674263"/>
          </a:xfrm>
        </p:grpSpPr>
        <p:grpSp>
          <p:nvGrpSpPr>
            <p:cNvPr id="2" name="Group 1"/>
            <p:cNvGrpSpPr/>
            <p:nvPr/>
          </p:nvGrpSpPr>
          <p:grpSpPr>
            <a:xfrm>
              <a:off x="2704011" y="2521132"/>
              <a:ext cx="6767540" cy="770709"/>
              <a:chOff x="2704011" y="2521132"/>
              <a:chExt cx="6767540" cy="770709"/>
            </a:xfrm>
          </p:grpSpPr>
          <p:sp>
            <p:nvSpPr>
              <p:cNvPr id="21" name="Chevron 20"/>
              <p:cNvSpPr/>
              <p:nvPr/>
            </p:nvSpPr>
            <p:spPr>
              <a:xfrm rot="5400000">
                <a:off x="2617160" y="2607983"/>
                <a:ext cx="770709" cy="597007"/>
              </a:xfrm>
              <a:prstGeom prst="chevron">
                <a:avLst>
                  <a:gd name="adj" fmla="val 39060"/>
                </a:avLst>
              </a:prstGeom>
              <a:solidFill>
                <a:srgbClr val="299465"/>
              </a:solidFill>
              <a:ln>
                <a:solidFill>
                  <a:srgbClr val="2A8F6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01</a:t>
                </a:r>
                <a:endParaRPr lang="en-US" b="1" dirty="0"/>
              </a:p>
            </p:txBody>
          </p:sp>
          <p:sp>
            <p:nvSpPr>
              <p:cNvPr id="22" name="TextBox 21"/>
              <p:cNvSpPr txBox="1"/>
              <p:nvPr/>
            </p:nvSpPr>
            <p:spPr>
              <a:xfrm>
                <a:off x="3400020" y="2644876"/>
                <a:ext cx="6071531" cy="420120"/>
              </a:xfrm>
              <a:prstGeom prst="rect">
                <a:avLst/>
              </a:prstGeom>
              <a:noFill/>
              <a:ln>
                <a:solidFill>
                  <a:srgbClr val="2A8F68"/>
                </a:solidFill>
              </a:ln>
            </p:spPr>
            <p:txBody>
              <a:bodyPr wrap="square" rtlCol="0">
                <a:spAutoFit/>
              </a:bodyPr>
              <a:lstStyle/>
              <a:p>
                <a:r>
                  <a:rPr lang="en-US" dirty="0" err="1" smtClean="0">
                    <a:solidFill>
                      <a:schemeClr val="bg2">
                        <a:lumMod val="25000"/>
                      </a:schemeClr>
                    </a:solidFill>
                  </a:rPr>
                  <a:t>Phát</a:t>
                </a:r>
                <a:r>
                  <a:rPr lang="en-US" dirty="0" smtClean="0">
                    <a:solidFill>
                      <a:schemeClr val="bg2">
                        <a:lumMod val="25000"/>
                      </a:schemeClr>
                    </a:solidFill>
                  </a:rPr>
                  <a:t> </a:t>
                </a:r>
                <a:r>
                  <a:rPr lang="en-US" dirty="0" err="1" smtClean="0">
                    <a:solidFill>
                      <a:schemeClr val="bg2">
                        <a:lumMod val="25000"/>
                      </a:schemeClr>
                    </a:solidFill>
                  </a:rPr>
                  <a:t>hiện</a:t>
                </a:r>
                <a:r>
                  <a:rPr lang="en-US" dirty="0" smtClean="0">
                    <a:solidFill>
                      <a:schemeClr val="bg2">
                        <a:lumMod val="25000"/>
                      </a:schemeClr>
                    </a:solidFill>
                  </a:rPr>
                  <a:t> </a:t>
                </a:r>
                <a:r>
                  <a:rPr lang="en-US" dirty="0" err="1" smtClean="0">
                    <a:solidFill>
                      <a:schemeClr val="bg2">
                        <a:lumMod val="25000"/>
                      </a:schemeClr>
                    </a:solidFill>
                  </a:rPr>
                  <a:t>tọa</a:t>
                </a:r>
                <a:r>
                  <a:rPr lang="en-US" dirty="0" smtClean="0">
                    <a:solidFill>
                      <a:schemeClr val="bg2">
                        <a:lumMod val="25000"/>
                      </a:schemeClr>
                    </a:solidFill>
                  </a:rPr>
                  <a:t> </a:t>
                </a:r>
                <a:r>
                  <a:rPr lang="en-US" dirty="0" err="1" smtClean="0">
                    <a:solidFill>
                      <a:schemeClr val="bg2">
                        <a:lumMod val="25000"/>
                      </a:schemeClr>
                    </a:solidFill>
                  </a:rPr>
                  <a:t>độ</a:t>
                </a:r>
                <a:r>
                  <a:rPr lang="en-US" dirty="0" smtClean="0">
                    <a:solidFill>
                      <a:schemeClr val="bg2">
                        <a:lumMod val="25000"/>
                      </a:schemeClr>
                    </a:solidFill>
                  </a:rPr>
                  <a:t> </a:t>
                </a:r>
                <a:r>
                  <a:rPr lang="en-US" dirty="0" err="1" smtClean="0">
                    <a:solidFill>
                      <a:schemeClr val="bg2">
                        <a:lumMod val="25000"/>
                      </a:schemeClr>
                    </a:solidFill>
                  </a:rPr>
                  <a:t>tính</a:t>
                </a:r>
                <a:r>
                  <a:rPr lang="en-US" dirty="0" smtClean="0">
                    <a:solidFill>
                      <a:schemeClr val="bg2">
                        <a:lumMod val="25000"/>
                      </a:schemeClr>
                    </a:solidFill>
                  </a:rPr>
                  <a:t> </a:t>
                </a:r>
                <a:r>
                  <a:rPr lang="en-US" dirty="0" err="1" smtClean="0">
                    <a:solidFill>
                      <a:schemeClr val="bg2">
                        <a:lumMod val="25000"/>
                      </a:schemeClr>
                    </a:solidFill>
                  </a:rPr>
                  <a:t>toán</a:t>
                </a:r>
                <a:r>
                  <a:rPr lang="en-US" dirty="0" smtClean="0">
                    <a:solidFill>
                      <a:schemeClr val="bg2">
                        <a:lumMod val="25000"/>
                      </a:schemeClr>
                    </a:solidFill>
                  </a:rPr>
                  <a:t> (Filter context)</a:t>
                </a:r>
                <a:endParaRPr lang="en-US" dirty="0">
                  <a:solidFill>
                    <a:schemeClr val="bg2">
                      <a:lumMod val="25000"/>
                    </a:schemeClr>
                  </a:solidFill>
                </a:endParaRPr>
              </a:p>
            </p:txBody>
          </p:sp>
        </p:grpSp>
        <p:grpSp>
          <p:nvGrpSpPr>
            <p:cNvPr id="23" name="Group 22"/>
            <p:cNvGrpSpPr/>
            <p:nvPr/>
          </p:nvGrpSpPr>
          <p:grpSpPr>
            <a:xfrm>
              <a:off x="2704011" y="3470014"/>
              <a:ext cx="6767540" cy="790544"/>
              <a:chOff x="2704011" y="2501297"/>
              <a:chExt cx="6767540" cy="790544"/>
            </a:xfrm>
          </p:grpSpPr>
          <p:sp>
            <p:nvSpPr>
              <p:cNvPr id="24" name="Chevron 23"/>
              <p:cNvSpPr/>
              <p:nvPr/>
            </p:nvSpPr>
            <p:spPr>
              <a:xfrm rot="5400000">
                <a:off x="2617160" y="2607983"/>
                <a:ext cx="770709" cy="597007"/>
              </a:xfrm>
              <a:prstGeom prst="chevron">
                <a:avLst>
                  <a:gd name="adj" fmla="val 39060"/>
                </a:avLst>
              </a:prstGeom>
              <a:solidFill>
                <a:srgbClr val="299465"/>
              </a:solidFill>
              <a:ln>
                <a:solidFill>
                  <a:srgbClr val="2A8F6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02</a:t>
                </a:r>
                <a:endParaRPr lang="en-US" b="1" dirty="0"/>
              </a:p>
            </p:txBody>
          </p:sp>
          <p:sp>
            <p:nvSpPr>
              <p:cNvPr id="25" name="TextBox 24"/>
              <p:cNvSpPr txBox="1"/>
              <p:nvPr/>
            </p:nvSpPr>
            <p:spPr>
              <a:xfrm>
                <a:off x="3400020" y="2501297"/>
                <a:ext cx="6071531" cy="735209"/>
              </a:xfrm>
              <a:prstGeom prst="rect">
                <a:avLst/>
              </a:prstGeom>
              <a:noFill/>
              <a:ln>
                <a:solidFill>
                  <a:srgbClr val="2A8F68"/>
                </a:solidFill>
              </a:ln>
            </p:spPr>
            <p:txBody>
              <a:bodyPr wrap="none" rtlCol="0">
                <a:spAutoFit/>
              </a:bodyPr>
              <a:lstStyle/>
              <a:p>
                <a:r>
                  <a:rPr lang="en-US" dirty="0" err="1" smtClean="0">
                    <a:solidFill>
                      <a:schemeClr val="bg2">
                        <a:lumMod val="25000"/>
                      </a:schemeClr>
                    </a:solidFill>
                  </a:rPr>
                  <a:t>Áp</a:t>
                </a:r>
                <a:r>
                  <a:rPr lang="en-US" dirty="0" smtClean="0">
                    <a:solidFill>
                      <a:schemeClr val="bg2">
                        <a:lumMod val="25000"/>
                      </a:schemeClr>
                    </a:solidFill>
                  </a:rPr>
                  <a:t> </a:t>
                </a:r>
                <a:r>
                  <a:rPr lang="en-US" dirty="0" err="1" smtClean="0">
                    <a:solidFill>
                      <a:schemeClr val="bg2">
                        <a:lumMod val="25000"/>
                      </a:schemeClr>
                    </a:solidFill>
                  </a:rPr>
                  <a:t>dụng</a:t>
                </a:r>
                <a:r>
                  <a:rPr lang="en-US" dirty="0" smtClean="0">
                    <a:solidFill>
                      <a:schemeClr val="bg2">
                        <a:lumMod val="25000"/>
                      </a:schemeClr>
                    </a:solidFill>
                  </a:rPr>
                  <a:t> </a:t>
                </a:r>
                <a:r>
                  <a:rPr lang="en-US" dirty="0" err="1" smtClean="0">
                    <a:solidFill>
                      <a:schemeClr val="bg2">
                        <a:lumMod val="25000"/>
                      </a:schemeClr>
                    </a:solidFill>
                  </a:rPr>
                  <a:t>các</a:t>
                </a:r>
                <a:r>
                  <a:rPr lang="en-US" dirty="0" smtClean="0">
                    <a:solidFill>
                      <a:schemeClr val="bg2">
                        <a:lumMod val="25000"/>
                      </a:schemeClr>
                    </a:solidFill>
                  </a:rPr>
                  <a:t> </a:t>
                </a:r>
                <a:r>
                  <a:rPr lang="en-US" dirty="0" err="1" smtClean="0">
                    <a:solidFill>
                      <a:schemeClr val="bg2">
                        <a:lumMod val="25000"/>
                      </a:schemeClr>
                    </a:solidFill>
                  </a:rPr>
                  <a:t>điều</a:t>
                </a:r>
                <a:r>
                  <a:rPr lang="en-US" dirty="0" smtClean="0">
                    <a:solidFill>
                      <a:schemeClr val="bg2">
                        <a:lumMod val="25000"/>
                      </a:schemeClr>
                    </a:solidFill>
                  </a:rPr>
                  <a:t> </a:t>
                </a:r>
                <a:r>
                  <a:rPr lang="en-US" dirty="0" err="1" smtClean="0">
                    <a:solidFill>
                      <a:schemeClr val="bg2">
                        <a:lumMod val="25000"/>
                      </a:schemeClr>
                    </a:solidFill>
                  </a:rPr>
                  <a:t>kiện</a:t>
                </a:r>
                <a:r>
                  <a:rPr lang="en-US" dirty="0" smtClean="0">
                    <a:solidFill>
                      <a:schemeClr val="bg2">
                        <a:lumMod val="25000"/>
                      </a:schemeClr>
                    </a:solidFill>
                  </a:rPr>
                  <a:t> </a:t>
                </a:r>
                <a:r>
                  <a:rPr lang="en-US" dirty="0" err="1" smtClean="0">
                    <a:solidFill>
                      <a:schemeClr val="bg2">
                        <a:lumMod val="25000"/>
                      </a:schemeClr>
                    </a:solidFill>
                  </a:rPr>
                  <a:t>lọc</a:t>
                </a:r>
                <a:r>
                  <a:rPr lang="en-US" dirty="0" smtClean="0">
                    <a:solidFill>
                      <a:schemeClr val="bg2">
                        <a:lumMod val="25000"/>
                      </a:schemeClr>
                    </a:solidFill>
                  </a:rPr>
                  <a:t> (Bao </a:t>
                </a:r>
                <a:r>
                  <a:rPr lang="en-US" dirty="0" err="1" smtClean="0">
                    <a:solidFill>
                      <a:schemeClr val="bg2">
                        <a:lumMod val="25000"/>
                      </a:schemeClr>
                    </a:solidFill>
                  </a:rPr>
                  <a:t>gồm</a:t>
                </a:r>
                <a:r>
                  <a:rPr lang="en-US" dirty="0" smtClean="0">
                    <a:solidFill>
                      <a:schemeClr val="bg2">
                        <a:lumMod val="25000"/>
                      </a:schemeClr>
                    </a:solidFill>
                  </a:rPr>
                  <a:t> </a:t>
                </a:r>
                <a:r>
                  <a:rPr lang="en-US" dirty="0" err="1" smtClean="0">
                    <a:solidFill>
                      <a:schemeClr val="bg2">
                        <a:lumMod val="25000"/>
                      </a:schemeClr>
                    </a:solidFill>
                  </a:rPr>
                  <a:t>điều</a:t>
                </a:r>
                <a:r>
                  <a:rPr lang="en-US" dirty="0" smtClean="0">
                    <a:solidFill>
                      <a:schemeClr val="bg2">
                        <a:lumMod val="25000"/>
                      </a:schemeClr>
                    </a:solidFill>
                  </a:rPr>
                  <a:t> </a:t>
                </a:r>
                <a:r>
                  <a:rPr lang="en-US" dirty="0" err="1" smtClean="0">
                    <a:solidFill>
                      <a:schemeClr val="bg2">
                        <a:lumMod val="25000"/>
                      </a:schemeClr>
                    </a:solidFill>
                  </a:rPr>
                  <a:t>kiện</a:t>
                </a:r>
                <a:r>
                  <a:rPr lang="en-US" dirty="0" smtClean="0">
                    <a:solidFill>
                      <a:schemeClr val="bg2">
                        <a:lumMod val="25000"/>
                      </a:schemeClr>
                    </a:solidFill>
                  </a:rPr>
                  <a:t> </a:t>
                </a:r>
                <a:r>
                  <a:rPr lang="en-US" dirty="0" err="1" smtClean="0">
                    <a:solidFill>
                      <a:schemeClr val="bg2">
                        <a:lumMod val="25000"/>
                      </a:schemeClr>
                    </a:solidFill>
                  </a:rPr>
                  <a:t>trong</a:t>
                </a:r>
                <a:r>
                  <a:rPr lang="en-US" dirty="0" smtClean="0">
                    <a:solidFill>
                      <a:schemeClr val="bg2">
                        <a:lumMod val="25000"/>
                      </a:schemeClr>
                    </a:solidFill>
                  </a:rPr>
                  <a:t> </a:t>
                </a:r>
                <a:r>
                  <a:rPr lang="en-US" dirty="0" err="1" smtClean="0">
                    <a:solidFill>
                      <a:schemeClr val="bg2">
                        <a:lumMod val="25000"/>
                      </a:schemeClr>
                    </a:solidFill>
                  </a:rPr>
                  <a:t>hàm</a:t>
                </a:r>
                <a:r>
                  <a:rPr lang="en-US" dirty="0" smtClean="0">
                    <a:solidFill>
                      <a:schemeClr val="bg2">
                        <a:lumMod val="25000"/>
                      </a:schemeClr>
                    </a:solidFill>
                  </a:rPr>
                  <a:t> DAX,</a:t>
                </a:r>
              </a:p>
              <a:p>
                <a:r>
                  <a:rPr lang="en-US" dirty="0" smtClean="0">
                    <a:solidFill>
                      <a:schemeClr val="bg2">
                        <a:lumMod val="25000"/>
                      </a:schemeClr>
                    </a:solidFill>
                  </a:rPr>
                  <a:t>Trong </a:t>
                </a:r>
                <a:r>
                  <a:rPr lang="en-US" dirty="0" err="1" smtClean="0">
                    <a:solidFill>
                      <a:schemeClr val="bg2">
                        <a:lumMod val="25000"/>
                      </a:schemeClr>
                    </a:solidFill>
                  </a:rPr>
                  <a:t>bảng</a:t>
                </a:r>
                <a:r>
                  <a:rPr lang="en-US" dirty="0" smtClean="0">
                    <a:solidFill>
                      <a:schemeClr val="bg2">
                        <a:lumMod val="25000"/>
                      </a:schemeClr>
                    </a:solidFill>
                  </a:rPr>
                  <a:t> </a:t>
                </a:r>
                <a:r>
                  <a:rPr lang="en-US" dirty="0" err="1" smtClean="0">
                    <a:solidFill>
                      <a:schemeClr val="bg2">
                        <a:lumMod val="25000"/>
                      </a:schemeClr>
                    </a:solidFill>
                  </a:rPr>
                  <a:t>tính</a:t>
                </a:r>
                <a:r>
                  <a:rPr lang="en-US" dirty="0" smtClean="0">
                    <a:solidFill>
                      <a:schemeClr val="bg2">
                        <a:lumMod val="25000"/>
                      </a:schemeClr>
                    </a:solidFill>
                  </a:rPr>
                  <a:t>, </a:t>
                </a:r>
                <a:r>
                  <a:rPr lang="en-US" dirty="0" err="1" smtClean="0">
                    <a:solidFill>
                      <a:schemeClr val="bg2">
                        <a:lumMod val="25000"/>
                      </a:schemeClr>
                    </a:solidFill>
                  </a:rPr>
                  <a:t>từ</a:t>
                </a:r>
                <a:r>
                  <a:rPr lang="en-US" dirty="0" smtClean="0">
                    <a:solidFill>
                      <a:schemeClr val="bg2">
                        <a:lumMod val="25000"/>
                      </a:schemeClr>
                    </a:solidFill>
                  </a:rPr>
                  <a:t> </a:t>
                </a:r>
                <a:r>
                  <a:rPr lang="en-US" dirty="0" err="1" smtClean="0">
                    <a:solidFill>
                      <a:schemeClr val="bg2">
                        <a:lumMod val="25000"/>
                      </a:schemeClr>
                    </a:solidFill>
                  </a:rPr>
                  <a:t>các</a:t>
                </a:r>
                <a:r>
                  <a:rPr lang="en-US" dirty="0" smtClean="0">
                    <a:solidFill>
                      <a:schemeClr val="bg2">
                        <a:lumMod val="25000"/>
                      </a:schemeClr>
                    </a:solidFill>
                  </a:rPr>
                  <a:t> </a:t>
                </a:r>
                <a:r>
                  <a:rPr lang="en-US" dirty="0" err="1" smtClean="0">
                    <a:solidFill>
                      <a:schemeClr val="bg2">
                        <a:lumMod val="25000"/>
                      </a:schemeClr>
                    </a:solidFill>
                  </a:rPr>
                  <a:t>bảng</a:t>
                </a:r>
                <a:r>
                  <a:rPr lang="en-US" dirty="0" smtClean="0">
                    <a:solidFill>
                      <a:schemeClr val="bg2">
                        <a:lumMod val="25000"/>
                      </a:schemeClr>
                    </a:solidFill>
                  </a:rPr>
                  <a:t> </a:t>
                </a:r>
                <a:r>
                  <a:rPr lang="en-US" dirty="0" err="1" smtClean="0">
                    <a:solidFill>
                      <a:schemeClr val="bg2">
                        <a:lumMod val="25000"/>
                      </a:schemeClr>
                    </a:solidFill>
                  </a:rPr>
                  <a:t>khác</a:t>
                </a:r>
                <a:r>
                  <a:rPr lang="en-US" dirty="0" smtClean="0">
                    <a:solidFill>
                      <a:schemeClr val="bg2">
                        <a:lumMod val="25000"/>
                      </a:schemeClr>
                    </a:solidFill>
                  </a:rPr>
                  <a:t> qua </a:t>
                </a:r>
                <a:r>
                  <a:rPr lang="en-US" dirty="0" err="1" smtClean="0">
                    <a:solidFill>
                      <a:schemeClr val="bg2">
                        <a:lumMod val="25000"/>
                      </a:schemeClr>
                    </a:solidFill>
                  </a:rPr>
                  <a:t>mối</a:t>
                </a:r>
                <a:r>
                  <a:rPr lang="en-US" dirty="0" smtClean="0">
                    <a:solidFill>
                      <a:schemeClr val="bg2">
                        <a:lumMod val="25000"/>
                      </a:schemeClr>
                    </a:solidFill>
                  </a:rPr>
                  <a:t> </a:t>
                </a:r>
                <a:r>
                  <a:rPr lang="en-US" dirty="0" err="1" smtClean="0">
                    <a:solidFill>
                      <a:schemeClr val="bg2">
                        <a:lumMod val="25000"/>
                      </a:schemeClr>
                    </a:solidFill>
                  </a:rPr>
                  <a:t>quan</a:t>
                </a:r>
                <a:r>
                  <a:rPr lang="en-US" dirty="0" smtClean="0">
                    <a:solidFill>
                      <a:schemeClr val="bg2">
                        <a:lumMod val="25000"/>
                      </a:schemeClr>
                    </a:solidFill>
                  </a:rPr>
                  <a:t> </a:t>
                </a:r>
                <a:r>
                  <a:rPr lang="en-US" dirty="0" err="1" smtClean="0">
                    <a:solidFill>
                      <a:schemeClr val="bg2">
                        <a:lumMod val="25000"/>
                      </a:schemeClr>
                    </a:solidFill>
                  </a:rPr>
                  <a:t>hệ</a:t>
                </a:r>
                <a:r>
                  <a:rPr lang="en-US" dirty="0" smtClean="0">
                    <a:solidFill>
                      <a:schemeClr val="bg2">
                        <a:lumMod val="25000"/>
                      </a:schemeClr>
                    </a:solidFill>
                  </a:rPr>
                  <a:t>) (**)</a:t>
                </a:r>
                <a:endParaRPr lang="en-US" dirty="0">
                  <a:solidFill>
                    <a:schemeClr val="bg2">
                      <a:lumMod val="25000"/>
                    </a:schemeClr>
                  </a:solidFill>
                </a:endParaRPr>
              </a:p>
            </p:txBody>
          </p:sp>
        </p:grpSp>
        <p:grpSp>
          <p:nvGrpSpPr>
            <p:cNvPr id="26" name="Group 25"/>
            <p:cNvGrpSpPr/>
            <p:nvPr/>
          </p:nvGrpSpPr>
          <p:grpSpPr>
            <a:xfrm>
              <a:off x="2704011" y="4458565"/>
              <a:ext cx="6767540" cy="770709"/>
              <a:chOff x="2704011" y="2521132"/>
              <a:chExt cx="6767540" cy="770709"/>
            </a:xfrm>
          </p:grpSpPr>
          <p:sp>
            <p:nvSpPr>
              <p:cNvPr id="27" name="Chevron 26"/>
              <p:cNvSpPr/>
              <p:nvPr/>
            </p:nvSpPr>
            <p:spPr>
              <a:xfrm rot="5400000">
                <a:off x="2617160" y="2607983"/>
                <a:ext cx="770709" cy="597007"/>
              </a:xfrm>
              <a:prstGeom prst="chevron">
                <a:avLst>
                  <a:gd name="adj" fmla="val 39060"/>
                </a:avLst>
              </a:prstGeom>
              <a:solidFill>
                <a:srgbClr val="299465"/>
              </a:solidFill>
              <a:ln>
                <a:solidFill>
                  <a:srgbClr val="2A8F6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03</a:t>
                </a:r>
                <a:endParaRPr lang="en-US" b="1" dirty="0"/>
              </a:p>
            </p:txBody>
          </p:sp>
          <p:sp>
            <p:nvSpPr>
              <p:cNvPr id="28" name="TextBox 27"/>
              <p:cNvSpPr txBox="1"/>
              <p:nvPr/>
            </p:nvSpPr>
            <p:spPr>
              <a:xfrm>
                <a:off x="3400020" y="2644876"/>
                <a:ext cx="6071531" cy="420120"/>
              </a:xfrm>
              <a:prstGeom prst="rect">
                <a:avLst/>
              </a:prstGeom>
              <a:noFill/>
              <a:ln>
                <a:solidFill>
                  <a:srgbClr val="2A8F68"/>
                </a:solidFill>
              </a:ln>
            </p:spPr>
            <p:txBody>
              <a:bodyPr wrap="square" rtlCol="0">
                <a:spAutoFit/>
              </a:bodyPr>
              <a:lstStyle/>
              <a:p>
                <a:r>
                  <a:rPr lang="en-US" dirty="0" err="1" smtClean="0">
                    <a:solidFill>
                      <a:schemeClr val="bg2">
                        <a:lumMod val="25000"/>
                      </a:schemeClr>
                    </a:solidFill>
                  </a:rPr>
                  <a:t>Phát</a:t>
                </a:r>
                <a:r>
                  <a:rPr lang="en-US" dirty="0" smtClean="0">
                    <a:solidFill>
                      <a:schemeClr val="bg2">
                        <a:lumMod val="25000"/>
                      </a:schemeClr>
                    </a:solidFill>
                  </a:rPr>
                  <a:t> </a:t>
                </a:r>
                <a:r>
                  <a:rPr lang="en-US" dirty="0" err="1" smtClean="0">
                    <a:solidFill>
                      <a:schemeClr val="bg2">
                        <a:lumMod val="25000"/>
                      </a:schemeClr>
                    </a:solidFill>
                  </a:rPr>
                  <a:t>hiện</a:t>
                </a:r>
                <a:r>
                  <a:rPr lang="en-US" dirty="0" smtClean="0">
                    <a:solidFill>
                      <a:schemeClr val="bg2">
                        <a:lumMod val="25000"/>
                      </a:schemeClr>
                    </a:solidFill>
                  </a:rPr>
                  <a:t> </a:t>
                </a:r>
                <a:r>
                  <a:rPr lang="en-US" dirty="0" err="1" smtClean="0">
                    <a:solidFill>
                      <a:schemeClr val="bg2">
                        <a:lumMod val="25000"/>
                      </a:schemeClr>
                    </a:solidFill>
                  </a:rPr>
                  <a:t>tọa</a:t>
                </a:r>
                <a:r>
                  <a:rPr lang="en-US" dirty="0" smtClean="0">
                    <a:solidFill>
                      <a:schemeClr val="bg2">
                        <a:lumMod val="25000"/>
                      </a:schemeClr>
                    </a:solidFill>
                  </a:rPr>
                  <a:t> </a:t>
                </a:r>
                <a:r>
                  <a:rPr lang="en-US" dirty="0" err="1" smtClean="0">
                    <a:solidFill>
                      <a:schemeClr val="bg2">
                        <a:lumMod val="25000"/>
                      </a:schemeClr>
                    </a:solidFill>
                  </a:rPr>
                  <a:t>độ</a:t>
                </a:r>
                <a:r>
                  <a:rPr lang="en-US" dirty="0" smtClean="0">
                    <a:solidFill>
                      <a:schemeClr val="bg2">
                        <a:lumMod val="25000"/>
                      </a:schemeClr>
                    </a:solidFill>
                  </a:rPr>
                  <a:t> </a:t>
                </a:r>
                <a:r>
                  <a:rPr lang="en-US" dirty="0" err="1" smtClean="0">
                    <a:solidFill>
                      <a:schemeClr val="bg2">
                        <a:lumMod val="25000"/>
                      </a:schemeClr>
                    </a:solidFill>
                  </a:rPr>
                  <a:t>tính</a:t>
                </a:r>
                <a:r>
                  <a:rPr lang="en-US" dirty="0" smtClean="0">
                    <a:solidFill>
                      <a:schemeClr val="bg2">
                        <a:lumMod val="25000"/>
                      </a:schemeClr>
                    </a:solidFill>
                  </a:rPr>
                  <a:t> </a:t>
                </a:r>
                <a:r>
                  <a:rPr lang="en-US" dirty="0" err="1" smtClean="0">
                    <a:solidFill>
                      <a:schemeClr val="bg2">
                        <a:lumMod val="25000"/>
                      </a:schemeClr>
                    </a:solidFill>
                  </a:rPr>
                  <a:t>toán</a:t>
                </a:r>
                <a:r>
                  <a:rPr lang="en-US" dirty="0" smtClean="0">
                    <a:solidFill>
                      <a:schemeClr val="bg2">
                        <a:lumMod val="25000"/>
                      </a:schemeClr>
                    </a:solidFill>
                  </a:rPr>
                  <a:t> (Filter context)</a:t>
                </a:r>
                <a:endParaRPr lang="en-US" dirty="0">
                  <a:solidFill>
                    <a:schemeClr val="bg2">
                      <a:lumMod val="25000"/>
                    </a:schemeClr>
                  </a:solidFill>
                </a:endParaRPr>
              </a:p>
            </p:txBody>
          </p:sp>
        </p:grpSp>
        <p:grpSp>
          <p:nvGrpSpPr>
            <p:cNvPr id="29" name="Group 28"/>
            <p:cNvGrpSpPr/>
            <p:nvPr/>
          </p:nvGrpSpPr>
          <p:grpSpPr>
            <a:xfrm>
              <a:off x="2704011" y="5424686"/>
              <a:ext cx="6767540" cy="770709"/>
              <a:chOff x="2704011" y="2521132"/>
              <a:chExt cx="6767540" cy="770709"/>
            </a:xfrm>
          </p:grpSpPr>
          <p:sp>
            <p:nvSpPr>
              <p:cNvPr id="30" name="Chevron 29"/>
              <p:cNvSpPr/>
              <p:nvPr/>
            </p:nvSpPr>
            <p:spPr>
              <a:xfrm rot="5400000">
                <a:off x="2617160" y="2607983"/>
                <a:ext cx="770709" cy="597007"/>
              </a:xfrm>
              <a:prstGeom prst="chevron">
                <a:avLst>
                  <a:gd name="adj" fmla="val 39060"/>
                </a:avLst>
              </a:prstGeom>
              <a:solidFill>
                <a:srgbClr val="299465"/>
              </a:solidFill>
              <a:ln>
                <a:solidFill>
                  <a:srgbClr val="2A8F6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smtClean="0"/>
                  <a:t>04</a:t>
                </a:r>
                <a:endParaRPr lang="en-US" b="1" dirty="0"/>
              </a:p>
            </p:txBody>
          </p:sp>
          <p:sp>
            <p:nvSpPr>
              <p:cNvPr id="31" name="TextBox 30"/>
              <p:cNvSpPr txBox="1"/>
              <p:nvPr/>
            </p:nvSpPr>
            <p:spPr>
              <a:xfrm>
                <a:off x="3400020" y="2644876"/>
                <a:ext cx="6071531" cy="420120"/>
              </a:xfrm>
              <a:prstGeom prst="rect">
                <a:avLst/>
              </a:prstGeom>
              <a:noFill/>
              <a:ln>
                <a:solidFill>
                  <a:srgbClr val="2A8F68"/>
                </a:solidFill>
              </a:ln>
            </p:spPr>
            <p:txBody>
              <a:bodyPr wrap="square" rtlCol="0">
                <a:spAutoFit/>
              </a:bodyPr>
              <a:lstStyle/>
              <a:p>
                <a:r>
                  <a:rPr lang="en-US" dirty="0" err="1" smtClean="0">
                    <a:solidFill>
                      <a:schemeClr val="bg2">
                        <a:lumMod val="25000"/>
                      </a:schemeClr>
                    </a:solidFill>
                  </a:rPr>
                  <a:t>Phát</a:t>
                </a:r>
                <a:r>
                  <a:rPr lang="en-US" dirty="0" smtClean="0">
                    <a:solidFill>
                      <a:schemeClr val="bg2">
                        <a:lumMod val="25000"/>
                      </a:schemeClr>
                    </a:solidFill>
                  </a:rPr>
                  <a:t> </a:t>
                </a:r>
                <a:r>
                  <a:rPr lang="en-US" dirty="0" err="1" smtClean="0">
                    <a:solidFill>
                      <a:schemeClr val="bg2">
                        <a:lumMod val="25000"/>
                      </a:schemeClr>
                    </a:solidFill>
                  </a:rPr>
                  <a:t>hiện</a:t>
                </a:r>
                <a:r>
                  <a:rPr lang="en-US" dirty="0" smtClean="0">
                    <a:solidFill>
                      <a:schemeClr val="bg2">
                        <a:lumMod val="25000"/>
                      </a:schemeClr>
                    </a:solidFill>
                  </a:rPr>
                  <a:t> </a:t>
                </a:r>
                <a:r>
                  <a:rPr lang="en-US" dirty="0" err="1" smtClean="0">
                    <a:solidFill>
                      <a:schemeClr val="bg2">
                        <a:lumMod val="25000"/>
                      </a:schemeClr>
                    </a:solidFill>
                  </a:rPr>
                  <a:t>tọa</a:t>
                </a:r>
                <a:r>
                  <a:rPr lang="en-US" dirty="0" smtClean="0">
                    <a:solidFill>
                      <a:schemeClr val="bg2">
                        <a:lumMod val="25000"/>
                      </a:schemeClr>
                    </a:solidFill>
                  </a:rPr>
                  <a:t> </a:t>
                </a:r>
                <a:r>
                  <a:rPr lang="en-US" dirty="0" err="1" smtClean="0">
                    <a:solidFill>
                      <a:schemeClr val="bg2">
                        <a:lumMod val="25000"/>
                      </a:schemeClr>
                    </a:solidFill>
                  </a:rPr>
                  <a:t>độ</a:t>
                </a:r>
                <a:r>
                  <a:rPr lang="en-US" dirty="0" smtClean="0">
                    <a:solidFill>
                      <a:schemeClr val="bg2">
                        <a:lumMod val="25000"/>
                      </a:schemeClr>
                    </a:solidFill>
                  </a:rPr>
                  <a:t> </a:t>
                </a:r>
                <a:r>
                  <a:rPr lang="en-US" dirty="0" err="1" smtClean="0">
                    <a:solidFill>
                      <a:schemeClr val="bg2">
                        <a:lumMod val="25000"/>
                      </a:schemeClr>
                    </a:solidFill>
                  </a:rPr>
                  <a:t>tính</a:t>
                </a:r>
                <a:r>
                  <a:rPr lang="en-US" dirty="0" smtClean="0">
                    <a:solidFill>
                      <a:schemeClr val="bg2">
                        <a:lumMod val="25000"/>
                      </a:schemeClr>
                    </a:solidFill>
                  </a:rPr>
                  <a:t> </a:t>
                </a:r>
                <a:r>
                  <a:rPr lang="en-US" dirty="0" err="1" smtClean="0">
                    <a:solidFill>
                      <a:schemeClr val="bg2">
                        <a:lumMod val="25000"/>
                      </a:schemeClr>
                    </a:solidFill>
                  </a:rPr>
                  <a:t>toán</a:t>
                </a:r>
                <a:r>
                  <a:rPr lang="en-US" dirty="0" smtClean="0">
                    <a:solidFill>
                      <a:schemeClr val="bg2">
                        <a:lumMod val="25000"/>
                      </a:schemeClr>
                    </a:solidFill>
                  </a:rPr>
                  <a:t> (Filter context)</a:t>
                </a:r>
                <a:endParaRPr lang="en-US" dirty="0">
                  <a:solidFill>
                    <a:schemeClr val="bg2">
                      <a:lumMod val="25000"/>
                    </a:schemeClr>
                  </a:solidFill>
                </a:endParaRPr>
              </a:p>
            </p:txBody>
          </p:sp>
        </p:grpSp>
      </p:grpSp>
      <p:sp>
        <p:nvSpPr>
          <p:cNvPr id="32" name="TextBox 31"/>
          <p:cNvSpPr txBox="1"/>
          <p:nvPr/>
        </p:nvSpPr>
        <p:spPr>
          <a:xfrm>
            <a:off x="418012" y="6357796"/>
            <a:ext cx="9634369" cy="307777"/>
          </a:xfrm>
          <a:prstGeom prst="rect">
            <a:avLst/>
          </a:prstGeom>
          <a:noFill/>
        </p:spPr>
        <p:txBody>
          <a:bodyPr wrap="none" rtlCol="0">
            <a:spAutoFit/>
          </a:bodyPr>
          <a:lstStyle/>
          <a:p>
            <a:r>
              <a:rPr lang="vi-VN" sz="1400" i="1" dirty="0">
                <a:solidFill>
                  <a:schemeClr val="bg2">
                    <a:lumMod val="50000"/>
                  </a:schemeClr>
                </a:solidFill>
                <a:latin typeface="Calibri(body)"/>
              </a:rPr>
              <a:t>(*)Lưu ý: Khi điều kiện lọc trong hàm DAX trùng với các điều kiện lọc khác, sẽ chỉ áp dụng điều kiện lọc trong hàm DAX</a:t>
            </a:r>
            <a:endParaRPr lang="en-US" sz="1400" i="1" dirty="0">
              <a:solidFill>
                <a:schemeClr val="bg2">
                  <a:lumMod val="50000"/>
                </a:schemeClr>
              </a:solidFill>
              <a:latin typeface="Calibri(body)"/>
            </a:endParaRPr>
          </a:p>
        </p:txBody>
      </p:sp>
    </p:spTree>
    <p:extLst>
      <p:ext uri="{BB962C8B-B14F-4D97-AF65-F5344CB8AC3E}">
        <p14:creationId xmlns:p14="http://schemas.microsoft.com/office/powerpoint/2010/main" val="332635039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12</a:t>
            </a:fld>
            <a:endParaRPr lang="en-US" dirty="0"/>
          </a:p>
        </p:txBody>
      </p:sp>
      <p:sp>
        <p:nvSpPr>
          <p:cNvPr id="6" name="Title 5"/>
          <p:cNvSpPr>
            <a:spLocks noGrp="1"/>
          </p:cNvSpPr>
          <p:nvPr>
            <p:ph type="ctrTitle"/>
          </p:nvPr>
        </p:nvSpPr>
        <p:spPr/>
        <p:txBody>
          <a:bodyPr>
            <a:normAutofit/>
          </a:bodyPr>
          <a:lstStyle/>
          <a:p>
            <a:r>
              <a:rPr lang="en-US"/>
              <a:t>4. Các yếu tố cốt lõi của DAX</a:t>
            </a:r>
            <a:endParaRPr lang="en-US" dirty="0"/>
          </a:p>
        </p:txBody>
      </p:sp>
      <p:sp>
        <p:nvSpPr>
          <p:cNvPr id="9" name="Content Placeholder 4"/>
          <p:cNvSpPr>
            <a:spLocks noGrp="1"/>
          </p:cNvSpPr>
          <p:nvPr>
            <p:ph idx="4294967295"/>
          </p:nvPr>
        </p:nvSpPr>
        <p:spPr>
          <a:xfrm>
            <a:off x="554781" y="1003639"/>
            <a:ext cx="11163243" cy="1360738"/>
          </a:xfrm>
          <a:prstGeom prst="rect">
            <a:avLst/>
          </a:prstGeom>
        </p:spPr>
        <p:txBody>
          <a:bodyPr>
            <a:noAutofit/>
          </a:bodyPr>
          <a:lstStyle/>
          <a:p>
            <a:pPr marL="782638" indent="-342900"/>
            <a:r>
              <a:rPr lang="vi-VN" sz="2000" dirty="0" smtClean="0">
                <a:solidFill>
                  <a:schemeClr val="bg2">
                    <a:lumMod val="50000"/>
                  </a:schemeClr>
                </a:solidFill>
                <a:latin typeface="Calibri(body)"/>
              </a:rPr>
              <a:t>DAX </a:t>
            </a:r>
            <a:r>
              <a:rPr lang="vi-VN" sz="2000" dirty="0">
                <a:solidFill>
                  <a:schemeClr val="bg2">
                    <a:lumMod val="50000"/>
                  </a:schemeClr>
                </a:solidFill>
                <a:latin typeface="Calibri(body)"/>
              </a:rPr>
              <a:t>Measure áp dụng hàm tính trên bảng dữ liệu thay vì bảng pivot </a:t>
            </a:r>
          </a:p>
          <a:p>
            <a:pPr marL="782638" indent="-342900"/>
            <a:r>
              <a:rPr lang="vi-VN" sz="2000" dirty="0" smtClean="0">
                <a:solidFill>
                  <a:schemeClr val="bg2">
                    <a:lumMod val="50000"/>
                  </a:schemeClr>
                </a:solidFill>
                <a:latin typeface="Calibri(body)"/>
              </a:rPr>
              <a:t>Hàm tính DAX được thực hiện theo trình tự 4 bước </a:t>
            </a:r>
            <a:endParaRPr lang="en-US" sz="2000" dirty="0" smtClean="0">
              <a:solidFill>
                <a:schemeClr val="bg2">
                  <a:lumMod val="50000"/>
                </a:schemeClr>
              </a:solidFill>
              <a:latin typeface="Calibri(body)"/>
            </a:endParaRPr>
          </a:p>
          <a:p>
            <a:pPr marL="782638" indent="-342900"/>
            <a:r>
              <a:rPr lang="vi-VN" sz="2000" b="1" dirty="0" smtClean="0">
                <a:latin typeface="Calibri(body)"/>
              </a:rPr>
              <a:t>Mỗi giá trị tính hoặc ô phép tính được tính độc lập và theo trình tự nhất định</a:t>
            </a:r>
            <a:endParaRPr lang="vi-VN" sz="2000" b="1" dirty="0">
              <a:latin typeface="Calibri(body)"/>
            </a:endParaRPr>
          </a:p>
        </p:txBody>
      </p:sp>
      <p:pic>
        <p:nvPicPr>
          <p:cNvPr id="4" name="Picture 3"/>
          <p:cNvPicPr>
            <a:picLocks noChangeAspect="1"/>
          </p:cNvPicPr>
          <p:nvPr/>
        </p:nvPicPr>
        <p:blipFill>
          <a:blip r:embed="rId4"/>
          <a:stretch>
            <a:fillRect/>
          </a:stretch>
        </p:blipFill>
        <p:spPr>
          <a:xfrm>
            <a:off x="2878394" y="2364377"/>
            <a:ext cx="6406626" cy="4023360"/>
          </a:xfrm>
          <a:prstGeom prst="rect">
            <a:avLst/>
          </a:prstGeom>
        </p:spPr>
      </p:pic>
    </p:spTree>
    <p:extLst>
      <p:ext uri="{BB962C8B-B14F-4D97-AF65-F5344CB8AC3E}">
        <p14:creationId xmlns:p14="http://schemas.microsoft.com/office/powerpoint/2010/main" val="120800260"/>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13</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smtClean="0"/>
              <a:t>Yêu</a:t>
            </a:r>
            <a:r>
              <a:rPr lang="en-US" sz="2000" b="1" dirty="0" smtClean="0"/>
              <a:t> </a:t>
            </a:r>
            <a:r>
              <a:rPr lang="en-US" sz="2000" b="1" dirty="0" err="1" smtClean="0"/>
              <a:t>cầu</a:t>
            </a:r>
            <a:r>
              <a:rPr lang="en-US" sz="2000" b="1" dirty="0" smtClean="0"/>
              <a:t> </a:t>
            </a:r>
            <a:r>
              <a:rPr lang="en-US" sz="2000" b="1" dirty="0" err="1" smtClean="0"/>
              <a:t>về</a:t>
            </a:r>
            <a:r>
              <a:rPr lang="en-US" sz="2000" b="1" dirty="0" smtClean="0"/>
              <a:t> </a:t>
            </a:r>
            <a:r>
              <a:rPr lang="en-US" sz="2000" b="1" dirty="0" err="1" smtClean="0"/>
              <a:t>cú</a:t>
            </a:r>
            <a:r>
              <a:rPr lang="en-US" sz="2000" b="1" dirty="0" smtClean="0"/>
              <a:t> </a:t>
            </a:r>
            <a:r>
              <a:rPr lang="en-US" sz="2000" b="1" dirty="0" err="1" smtClean="0"/>
              <a:t>pháp</a:t>
            </a:r>
            <a:endParaRPr lang="en-US" sz="2000" b="1" dirty="0"/>
          </a:p>
        </p:txBody>
      </p:sp>
      <p:sp>
        <p:nvSpPr>
          <p:cNvPr id="9" name="Content Placeholder 4"/>
          <p:cNvSpPr>
            <a:spLocks noGrp="1"/>
          </p:cNvSpPr>
          <p:nvPr>
            <p:ph idx="4294967295"/>
          </p:nvPr>
        </p:nvSpPr>
        <p:spPr>
          <a:xfrm>
            <a:off x="554783" y="1643616"/>
            <a:ext cx="11163243" cy="1156109"/>
          </a:xfrm>
          <a:prstGeom prst="rect">
            <a:avLst/>
          </a:prstGeom>
          <a:ln w="19050">
            <a:solidFill>
              <a:schemeClr val="accent6">
                <a:lumMod val="50000"/>
              </a:schemeClr>
            </a:solidFill>
          </a:ln>
        </p:spPr>
        <p:txBody>
          <a:bodyPr>
            <a:noAutofit/>
          </a:bodyPr>
          <a:lstStyle/>
          <a:p>
            <a:pPr marL="0" indent="0">
              <a:buNone/>
            </a:pPr>
            <a:r>
              <a:rPr lang="en-US" sz="2400" b="1" dirty="0" err="1" smtClean="0">
                <a:solidFill>
                  <a:srgbClr val="008435"/>
                </a:solidFill>
                <a:latin typeface="+mn-lt"/>
              </a:rPr>
              <a:t>Ví</a:t>
            </a:r>
            <a:r>
              <a:rPr lang="en-US" sz="2400" b="1" dirty="0" smtClean="0">
                <a:solidFill>
                  <a:srgbClr val="008435"/>
                </a:solidFill>
                <a:latin typeface="+mn-lt"/>
              </a:rPr>
              <a:t> </a:t>
            </a:r>
            <a:r>
              <a:rPr lang="en-US" sz="2400" b="1" dirty="0" err="1">
                <a:solidFill>
                  <a:srgbClr val="008435"/>
                </a:solidFill>
                <a:latin typeface="+mn-lt"/>
              </a:rPr>
              <a:t>dụ</a:t>
            </a:r>
            <a:r>
              <a:rPr lang="en-US" sz="2400" b="1" dirty="0">
                <a:solidFill>
                  <a:srgbClr val="008435"/>
                </a:solidFill>
                <a:latin typeface="+mn-lt"/>
              </a:rPr>
              <a:t> về </a:t>
            </a:r>
            <a:r>
              <a:rPr lang="en-US" sz="2400" b="1" dirty="0" err="1">
                <a:solidFill>
                  <a:srgbClr val="008435"/>
                </a:solidFill>
                <a:latin typeface="+mn-lt"/>
              </a:rPr>
              <a:t>cú</a:t>
            </a:r>
            <a:r>
              <a:rPr lang="en-US" sz="2400" b="1" dirty="0">
                <a:solidFill>
                  <a:srgbClr val="008435"/>
                </a:solidFill>
                <a:latin typeface="+mn-lt"/>
              </a:rPr>
              <a:t> </a:t>
            </a:r>
            <a:r>
              <a:rPr lang="en-US" sz="2400" b="1" dirty="0" err="1">
                <a:solidFill>
                  <a:srgbClr val="008435"/>
                </a:solidFill>
                <a:latin typeface="+mn-lt"/>
              </a:rPr>
              <a:t>pháp</a:t>
            </a:r>
            <a:r>
              <a:rPr lang="en-US" sz="2400" b="1" dirty="0">
                <a:solidFill>
                  <a:srgbClr val="008435"/>
                </a:solidFill>
                <a:latin typeface="+mn-lt"/>
              </a:rPr>
              <a:t> trong </a:t>
            </a:r>
            <a:r>
              <a:rPr lang="en-US" sz="2400" b="1" dirty="0" smtClean="0">
                <a:solidFill>
                  <a:srgbClr val="008435"/>
                </a:solidFill>
                <a:latin typeface="+mn-lt"/>
              </a:rPr>
              <a:t>DAX:</a:t>
            </a:r>
            <a:endParaRPr lang="en-US" sz="2400" b="1" dirty="0">
              <a:solidFill>
                <a:srgbClr val="008435"/>
              </a:solidFill>
              <a:latin typeface="+mn-lt"/>
            </a:endParaRPr>
          </a:p>
          <a:p>
            <a:pPr marL="0" indent="0">
              <a:buNone/>
            </a:pPr>
            <a:r>
              <a:rPr lang="vi-VN" sz="1800" b="1" dirty="0">
                <a:latin typeface="+mn-lt"/>
              </a:rPr>
              <a:t>Cú pháp</a:t>
            </a:r>
            <a:r>
              <a:rPr lang="vi-VN" sz="1800" dirty="0">
                <a:latin typeface="+mn-lt"/>
              </a:rPr>
              <a:t> của DAX bao gồm nhiều thành phần khác nhau tạo nên công thức, hoặc đơn giản hơn là cách viết công thức</a:t>
            </a:r>
            <a:r>
              <a:rPr lang="vi-VN" sz="1800" dirty="0" smtClean="0">
                <a:latin typeface="+mn-lt"/>
              </a:rPr>
              <a:t>.</a:t>
            </a:r>
            <a:endParaRPr lang="vi-VN" sz="1800" dirty="0">
              <a:latin typeface="+mn-lt"/>
            </a:endParaRPr>
          </a:p>
        </p:txBody>
      </p:sp>
      <p:grpSp>
        <p:nvGrpSpPr>
          <p:cNvPr id="10" name="Group 9"/>
          <p:cNvGrpSpPr/>
          <p:nvPr/>
        </p:nvGrpSpPr>
        <p:grpSpPr>
          <a:xfrm>
            <a:off x="1784939" y="3408516"/>
            <a:ext cx="8702929" cy="2716230"/>
            <a:chOff x="1600200" y="2058923"/>
            <a:chExt cx="8702929" cy="2716230"/>
          </a:xfrm>
        </p:grpSpPr>
        <p:sp>
          <p:nvSpPr>
            <p:cNvPr id="11" name="object 3"/>
            <p:cNvSpPr/>
            <p:nvPr/>
          </p:nvSpPr>
          <p:spPr>
            <a:xfrm>
              <a:off x="5638800" y="2147316"/>
              <a:ext cx="1219200" cy="276225"/>
            </a:xfrm>
            <a:custGeom>
              <a:avLst/>
              <a:gdLst/>
              <a:ahLst/>
              <a:cxnLst/>
              <a:rect l="l" t="t" r="r" b="b"/>
              <a:pathLst>
                <a:path w="1219200" h="276225">
                  <a:moveTo>
                    <a:pt x="1219200" y="0"/>
                  </a:moveTo>
                  <a:lnTo>
                    <a:pt x="0" y="0"/>
                  </a:lnTo>
                  <a:lnTo>
                    <a:pt x="0" y="275843"/>
                  </a:lnTo>
                  <a:lnTo>
                    <a:pt x="1219200" y="275843"/>
                  </a:lnTo>
                  <a:lnTo>
                    <a:pt x="1219200" y="0"/>
                  </a:lnTo>
                  <a:close/>
                </a:path>
              </a:pathLst>
            </a:custGeom>
            <a:solidFill>
              <a:srgbClr val="F1F1F1"/>
            </a:solidFill>
          </p:spPr>
          <p:txBody>
            <a:bodyPr wrap="square" lIns="0" tIns="0" rIns="0" bIns="0" rtlCol="0"/>
            <a:lstStyle/>
            <a:p>
              <a:endParaRPr/>
            </a:p>
          </p:txBody>
        </p:sp>
        <p:sp>
          <p:nvSpPr>
            <p:cNvPr id="12" name="object 4"/>
            <p:cNvSpPr txBox="1"/>
            <p:nvPr/>
          </p:nvSpPr>
          <p:spPr>
            <a:xfrm>
              <a:off x="5935217" y="2178811"/>
              <a:ext cx="627380" cy="208279"/>
            </a:xfrm>
            <a:prstGeom prst="rect">
              <a:avLst/>
            </a:prstGeom>
          </p:spPr>
          <p:txBody>
            <a:bodyPr vert="horz" wrap="square" lIns="0" tIns="12700" rIns="0" bIns="0" rtlCol="0">
              <a:spAutoFit/>
            </a:bodyPr>
            <a:lstStyle/>
            <a:p>
              <a:pPr marL="12700">
                <a:lnSpc>
                  <a:spcPct val="100000"/>
                </a:lnSpc>
                <a:spcBef>
                  <a:spcPts val="100"/>
                </a:spcBef>
              </a:pPr>
              <a:r>
                <a:rPr sz="1200" spc="-110" dirty="0">
                  <a:latin typeface="Verdana"/>
                  <a:cs typeface="Verdana"/>
                </a:rPr>
                <a:t>CÚ</a:t>
              </a:r>
              <a:r>
                <a:rPr sz="1200" spc="-35" dirty="0">
                  <a:latin typeface="Verdana"/>
                  <a:cs typeface="Verdana"/>
                </a:rPr>
                <a:t> </a:t>
              </a:r>
              <a:r>
                <a:rPr sz="1200" spc="-75" dirty="0">
                  <a:latin typeface="Verdana"/>
                  <a:cs typeface="Verdana"/>
                </a:rPr>
                <a:t>PHÁP</a:t>
              </a:r>
              <a:endParaRPr sz="1200">
                <a:latin typeface="Verdana"/>
                <a:cs typeface="Verdana"/>
              </a:endParaRPr>
            </a:p>
          </p:txBody>
        </p:sp>
        <p:grpSp>
          <p:nvGrpSpPr>
            <p:cNvPr id="13" name="object 5"/>
            <p:cNvGrpSpPr/>
            <p:nvPr/>
          </p:nvGrpSpPr>
          <p:grpSpPr>
            <a:xfrm>
              <a:off x="1819655" y="2058923"/>
              <a:ext cx="8402320" cy="722630"/>
              <a:chOff x="1819655" y="2058923"/>
              <a:chExt cx="8402320" cy="722630"/>
            </a:xfrm>
          </p:grpSpPr>
          <p:sp>
            <p:nvSpPr>
              <p:cNvPr id="50" name="object 6"/>
              <p:cNvSpPr/>
              <p:nvPr/>
            </p:nvSpPr>
            <p:spPr>
              <a:xfrm>
                <a:off x="1829561" y="2586989"/>
                <a:ext cx="8382000" cy="184785"/>
              </a:xfrm>
              <a:custGeom>
                <a:avLst/>
                <a:gdLst/>
                <a:ahLst/>
                <a:cxnLst/>
                <a:rect l="l" t="t" r="r" b="b"/>
                <a:pathLst>
                  <a:path w="8382000" h="184785">
                    <a:moveTo>
                      <a:pt x="0" y="184404"/>
                    </a:moveTo>
                    <a:lnTo>
                      <a:pt x="1204" y="148512"/>
                    </a:lnTo>
                    <a:lnTo>
                      <a:pt x="4492" y="119205"/>
                    </a:lnTo>
                    <a:lnTo>
                      <a:pt x="9376" y="99446"/>
                    </a:lnTo>
                    <a:lnTo>
                      <a:pt x="15367" y="92201"/>
                    </a:lnTo>
                    <a:lnTo>
                      <a:pt x="4175633" y="92201"/>
                    </a:lnTo>
                    <a:lnTo>
                      <a:pt x="4181623" y="84957"/>
                    </a:lnTo>
                    <a:lnTo>
                      <a:pt x="4186507" y="65198"/>
                    </a:lnTo>
                    <a:lnTo>
                      <a:pt x="4189795" y="35891"/>
                    </a:lnTo>
                    <a:lnTo>
                      <a:pt x="4191000" y="0"/>
                    </a:lnTo>
                    <a:lnTo>
                      <a:pt x="4192204" y="35891"/>
                    </a:lnTo>
                    <a:lnTo>
                      <a:pt x="4195492" y="65198"/>
                    </a:lnTo>
                    <a:lnTo>
                      <a:pt x="4200376" y="84957"/>
                    </a:lnTo>
                    <a:lnTo>
                      <a:pt x="4206367" y="92201"/>
                    </a:lnTo>
                    <a:lnTo>
                      <a:pt x="8366633" y="92201"/>
                    </a:lnTo>
                    <a:lnTo>
                      <a:pt x="8372623" y="99446"/>
                    </a:lnTo>
                    <a:lnTo>
                      <a:pt x="8377507" y="119205"/>
                    </a:lnTo>
                    <a:lnTo>
                      <a:pt x="8380795" y="148512"/>
                    </a:lnTo>
                    <a:lnTo>
                      <a:pt x="8382000" y="184404"/>
                    </a:lnTo>
                  </a:path>
                </a:pathLst>
              </a:custGeom>
              <a:ln w="19812">
                <a:solidFill>
                  <a:srgbClr val="7E7E7E"/>
                </a:solidFill>
              </a:ln>
            </p:spPr>
            <p:txBody>
              <a:bodyPr wrap="square" lIns="0" tIns="0" rIns="0" bIns="0" rtlCol="0"/>
              <a:lstStyle/>
              <a:p>
                <a:endParaRPr/>
              </a:p>
            </p:txBody>
          </p:sp>
          <p:sp>
            <p:nvSpPr>
              <p:cNvPr id="51" name="object 7"/>
              <p:cNvSpPr/>
              <p:nvPr/>
            </p:nvSpPr>
            <p:spPr>
              <a:xfrm>
                <a:off x="5296661" y="2071877"/>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7E7E7E"/>
              </a:solidFill>
            </p:spPr>
            <p:txBody>
              <a:bodyPr wrap="square" lIns="0" tIns="0" rIns="0" bIns="0" rtlCol="0"/>
              <a:lstStyle/>
              <a:p>
                <a:endParaRPr/>
              </a:p>
            </p:txBody>
          </p:sp>
          <p:sp>
            <p:nvSpPr>
              <p:cNvPr id="52" name="object 8"/>
              <p:cNvSpPr/>
              <p:nvPr/>
            </p:nvSpPr>
            <p:spPr>
              <a:xfrm>
                <a:off x="5296661" y="2071877"/>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25908">
                <a:solidFill>
                  <a:srgbClr val="7E7E7E"/>
                </a:solidFill>
              </a:ln>
            </p:spPr>
            <p:txBody>
              <a:bodyPr wrap="square" lIns="0" tIns="0" rIns="0" bIns="0" rtlCol="0"/>
              <a:lstStyle/>
              <a:p>
                <a:endParaRPr/>
              </a:p>
            </p:txBody>
          </p:sp>
        </p:grpSp>
        <p:sp>
          <p:nvSpPr>
            <p:cNvPr id="14" name="object 9"/>
            <p:cNvSpPr/>
            <p:nvPr/>
          </p:nvSpPr>
          <p:spPr>
            <a:xfrm>
              <a:off x="1829561" y="3348990"/>
              <a:ext cx="914400" cy="76200"/>
            </a:xfrm>
            <a:custGeom>
              <a:avLst/>
              <a:gdLst/>
              <a:ahLst/>
              <a:cxnLst/>
              <a:rect l="l" t="t" r="r" b="b"/>
              <a:pathLst>
                <a:path w="914400" h="76200">
                  <a:moveTo>
                    <a:pt x="914400" y="0"/>
                  </a:moveTo>
                  <a:lnTo>
                    <a:pt x="913907" y="14847"/>
                  </a:lnTo>
                  <a:lnTo>
                    <a:pt x="912558" y="26955"/>
                  </a:lnTo>
                  <a:lnTo>
                    <a:pt x="910542" y="35111"/>
                  </a:lnTo>
                  <a:lnTo>
                    <a:pt x="908050" y="38100"/>
                  </a:lnTo>
                  <a:lnTo>
                    <a:pt x="463550" y="38100"/>
                  </a:lnTo>
                  <a:lnTo>
                    <a:pt x="461057" y="41088"/>
                  </a:lnTo>
                  <a:lnTo>
                    <a:pt x="459041" y="49244"/>
                  </a:lnTo>
                  <a:lnTo>
                    <a:pt x="457692" y="61352"/>
                  </a:lnTo>
                  <a:lnTo>
                    <a:pt x="457200" y="76200"/>
                  </a:lnTo>
                  <a:lnTo>
                    <a:pt x="456707" y="61352"/>
                  </a:lnTo>
                  <a:lnTo>
                    <a:pt x="455358" y="49244"/>
                  </a:lnTo>
                  <a:lnTo>
                    <a:pt x="453342" y="41088"/>
                  </a:lnTo>
                  <a:lnTo>
                    <a:pt x="450850" y="38100"/>
                  </a:lnTo>
                  <a:lnTo>
                    <a:pt x="6350" y="38100"/>
                  </a:lnTo>
                  <a:lnTo>
                    <a:pt x="3857" y="35111"/>
                  </a:lnTo>
                  <a:lnTo>
                    <a:pt x="1841" y="26955"/>
                  </a:lnTo>
                  <a:lnTo>
                    <a:pt x="492" y="14847"/>
                  </a:lnTo>
                  <a:lnTo>
                    <a:pt x="0" y="0"/>
                  </a:lnTo>
                </a:path>
              </a:pathLst>
            </a:custGeom>
            <a:ln w="19812">
              <a:solidFill>
                <a:srgbClr val="00AF50"/>
              </a:solidFill>
            </a:ln>
          </p:spPr>
          <p:txBody>
            <a:bodyPr wrap="square" lIns="0" tIns="0" rIns="0" bIns="0" rtlCol="0"/>
            <a:lstStyle/>
            <a:p>
              <a:endParaRPr/>
            </a:p>
          </p:txBody>
        </p:sp>
        <p:sp>
          <p:nvSpPr>
            <p:cNvPr id="15" name="object 10"/>
            <p:cNvSpPr/>
            <p:nvPr/>
          </p:nvSpPr>
          <p:spPr>
            <a:xfrm>
              <a:off x="3201161" y="3344417"/>
              <a:ext cx="990600" cy="81280"/>
            </a:xfrm>
            <a:custGeom>
              <a:avLst/>
              <a:gdLst/>
              <a:ahLst/>
              <a:cxnLst/>
              <a:rect l="l" t="t" r="r" b="b"/>
              <a:pathLst>
                <a:path w="990600" h="81279">
                  <a:moveTo>
                    <a:pt x="990600" y="0"/>
                  </a:moveTo>
                  <a:lnTo>
                    <a:pt x="990066" y="15740"/>
                  </a:lnTo>
                  <a:lnTo>
                    <a:pt x="988615" y="28575"/>
                  </a:lnTo>
                  <a:lnTo>
                    <a:pt x="986474" y="37218"/>
                  </a:lnTo>
                  <a:lnTo>
                    <a:pt x="983868" y="40386"/>
                  </a:lnTo>
                  <a:lnTo>
                    <a:pt x="502030" y="40386"/>
                  </a:lnTo>
                  <a:lnTo>
                    <a:pt x="499425" y="43553"/>
                  </a:lnTo>
                  <a:lnTo>
                    <a:pt x="497284" y="52197"/>
                  </a:lnTo>
                  <a:lnTo>
                    <a:pt x="495833" y="65031"/>
                  </a:lnTo>
                  <a:lnTo>
                    <a:pt x="495300" y="80772"/>
                  </a:lnTo>
                  <a:lnTo>
                    <a:pt x="494766" y="65031"/>
                  </a:lnTo>
                  <a:lnTo>
                    <a:pt x="493315" y="52197"/>
                  </a:lnTo>
                  <a:lnTo>
                    <a:pt x="491174" y="43553"/>
                  </a:lnTo>
                  <a:lnTo>
                    <a:pt x="488568" y="40386"/>
                  </a:lnTo>
                  <a:lnTo>
                    <a:pt x="6731" y="40386"/>
                  </a:lnTo>
                  <a:lnTo>
                    <a:pt x="4125" y="37218"/>
                  </a:lnTo>
                  <a:lnTo>
                    <a:pt x="1984" y="28575"/>
                  </a:lnTo>
                  <a:lnTo>
                    <a:pt x="533" y="15740"/>
                  </a:lnTo>
                  <a:lnTo>
                    <a:pt x="0" y="0"/>
                  </a:lnTo>
                </a:path>
              </a:pathLst>
            </a:custGeom>
            <a:ln w="19812">
              <a:solidFill>
                <a:srgbClr val="E36C09"/>
              </a:solidFill>
            </a:ln>
          </p:spPr>
          <p:txBody>
            <a:bodyPr wrap="square" lIns="0" tIns="0" rIns="0" bIns="0" rtlCol="0"/>
            <a:lstStyle/>
            <a:p>
              <a:endParaRPr/>
            </a:p>
          </p:txBody>
        </p:sp>
        <p:sp>
          <p:nvSpPr>
            <p:cNvPr id="16" name="object 11"/>
            <p:cNvSpPr/>
            <p:nvPr/>
          </p:nvSpPr>
          <p:spPr>
            <a:xfrm>
              <a:off x="5563361" y="3344417"/>
              <a:ext cx="1066800" cy="76200"/>
            </a:xfrm>
            <a:custGeom>
              <a:avLst/>
              <a:gdLst/>
              <a:ahLst/>
              <a:cxnLst/>
              <a:rect l="l" t="t" r="r" b="b"/>
              <a:pathLst>
                <a:path w="1066800" h="76200">
                  <a:moveTo>
                    <a:pt x="1066799" y="0"/>
                  </a:moveTo>
                  <a:lnTo>
                    <a:pt x="1066307" y="14847"/>
                  </a:lnTo>
                  <a:lnTo>
                    <a:pt x="1064958" y="26955"/>
                  </a:lnTo>
                  <a:lnTo>
                    <a:pt x="1062942" y="35111"/>
                  </a:lnTo>
                  <a:lnTo>
                    <a:pt x="1060449" y="38100"/>
                  </a:lnTo>
                  <a:lnTo>
                    <a:pt x="539750" y="38100"/>
                  </a:lnTo>
                  <a:lnTo>
                    <a:pt x="537257" y="41088"/>
                  </a:lnTo>
                  <a:lnTo>
                    <a:pt x="535241" y="49244"/>
                  </a:lnTo>
                  <a:lnTo>
                    <a:pt x="533892" y="61352"/>
                  </a:lnTo>
                  <a:lnTo>
                    <a:pt x="533400" y="76200"/>
                  </a:lnTo>
                  <a:lnTo>
                    <a:pt x="532907" y="61352"/>
                  </a:lnTo>
                  <a:lnTo>
                    <a:pt x="531558" y="49244"/>
                  </a:lnTo>
                  <a:lnTo>
                    <a:pt x="529542" y="41088"/>
                  </a:lnTo>
                  <a:lnTo>
                    <a:pt x="527050" y="38100"/>
                  </a:lnTo>
                  <a:lnTo>
                    <a:pt x="6350" y="38100"/>
                  </a:lnTo>
                  <a:lnTo>
                    <a:pt x="3857" y="35111"/>
                  </a:lnTo>
                  <a:lnTo>
                    <a:pt x="1841" y="26955"/>
                  </a:lnTo>
                  <a:lnTo>
                    <a:pt x="492" y="14847"/>
                  </a:lnTo>
                  <a:lnTo>
                    <a:pt x="0" y="0"/>
                  </a:lnTo>
                </a:path>
              </a:pathLst>
            </a:custGeom>
            <a:ln w="19812">
              <a:solidFill>
                <a:srgbClr val="006FC0"/>
              </a:solidFill>
            </a:ln>
          </p:spPr>
          <p:txBody>
            <a:bodyPr wrap="square" lIns="0" tIns="0" rIns="0" bIns="0" rtlCol="0"/>
            <a:lstStyle/>
            <a:p>
              <a:endParaRPr/>
            </a:p>
          </p:txBody>
        </p:sp>
        <p:sp>
          <p:nvSpPr>
            <p:cNvPr id="17" name="object 12"/>
            <p:cNvSpPr/>
            <p:nvPr/>
          </p:nvSpPr>
          <p:spPr>
            <a:xfrm>
              <a:off x="7011161" y="3344417"/>
              <a:ext cx="3124200" cy="76200"/>
            </a:xfrm>
            <a:custGeom>
              <a:avLst/>
              <a:gdLst/>
              <a:ahLst/>
              <a:cxnLst/>
              <a:rect l="l" t="t" r="r" b="b"/>
              <a:pathLst>
                <a:path w="3124200" h="76200">
                  <a:moveTo>
                    <a:pt x="3124200" y="0"/>
                  </a:moveTo>
                  <a:lnTo>
                    <a:pt x="3123707" y="14847"/>
                  </a:lnTo>
                  <a:lnTo>
                    <a:pt x="3122358" y="26955"/>
                  </a:lnTo>
                  <a:lnTo>
                    <a:pt x="3120342" y="35111"/>
                  </a:lnTo>
                  <a:lnTo>
                    <a:pt x="3117850" y="38100"/>
                  </a:lnTo>
                  <a:lnTo>
                    <a:pt x="1568450" y="38100"/>
                  </a:lnTo>
                  <a:lnTo>
                    <a:pt x="1565957" y="41088"/>
                  </a:lnTo>
                  <a:lnTo>
                    <a:pt x="1563941" y="49244"/>
                  </a:lnTo>
                  <a:lnTo>
                    <a:pt x="1562592" y="61352"/>
                  </a:lnTo>
                  <a:lnTo>
                    <a:pt x="1562100" y="76200"/>
                  </a:lnTo>
                  <a:lnTo>
                    <a:pt x="1561607" y="61352"/>
                  </a:lnTo>
                  <a:lnTo>
                    <a:pt x="1560258" y="49244"/>
                  </a:lnTo>
                  <a:lnTo>
                    <a:pt x="1558242" y="41088"/>
                  </a:lnTo>
                  <a:lnTo>
                    <a:pt x="1555750" y="38100"/>
                  </a:lnTo>
                  <a:lnTo>
                    <a:pt x="6350" y="38100"/>
                  </a:lnTo>
                  <a:lnTo>
                    <a:pt x="3857" y="35111"/>
                  </a:lnTo>
                  <a:lnTo>
                    <a:pt x="1841" y="26955"/>
                  </a:lnTo>
                  <a:lnTo>
                    <a:pt x="492" y="14847"/>
                  </a:lnTo>
                  <a:lnTo>
                    <a:pt x="0" y="0"/>
                  </a:lnTo>
                </a:path>
              </a:pathLst>
            </a:custGeom>
            <a:ln w="19812">
              <a:solidFill>
                <a:srgbClr val="C00000"/>
              </a:solidFill>
            </a:ln>
          </p:spPr>
          <p:txBody>
            <a:bodyPr wrap="square" lIns="0" tIns="0" rIns="0" bIns="0" rtlCol="0"/>
            <a:lstStyle/>
            <a:p>
              <a:endParaRPr/>
            </a:p>
          </p:txBody>
        </p:sp>
        <p:sp>
          <p:nvSpPr>
            <p:cNvPr id="18" name="object 13"/>
            <p:cNvSpPr txBox="1"/>
            <p:nvPr/>
          </p:nvSpPr>
          <p:spPr>
            <a:xfrm>
              <a:off x="5429758" y="2144090"/>
              <a:ext cx="191135" cy="300355"/>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Arial"/>
                  <a:cs typeface="Arial"/>
                </a:rPr>
                <a:t>A</a:t>
              </a:r>
              <a:endParaRPr sz="1800">
                <a:latin typeface="Arial"/>
                <a:cs typeface="Arial"/>
              </a:endParaRPr>
            </a:p>
          </p:txBody>
        </p:sp>
        <p:grpSp>
          <p:nvGrpSpPr>
            <p:cNvPr id="19" name="object 14"/>
            <p:cNvGrpSpPr/>
            <p:nvPr/>
          </p:nvGrpSpPr>
          <p:grpSpPr>
            <a:xfrm>
              <a:off x="2045207" y="3506723"/>
              <a:ext cx="483234" cy="483234"/>
              <a:chOff x="2045207" y="3506723"/>
              <a:chExt cx="483234" cy="483234"/>
            </a:xfrm>
          </p:grpSpPr>
          <p:sp>
            <p:nvSpPr>
              <p:cNvPr id="48" name="object 15"/>
              <p:cNvSpPr/>
              <p:nvPr/>
            </p:nvSpPr>
            <p:spPr>
              <a:xfrm>
                <a:off x="2058161" y="3519677"/>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00AF50"/>
              </a:solidFill>
            </p:spPr>
            <p:txBody>
              <a:bodyPr wrap="square" lIns="0" tIns="0" rIns="0" bIns="0" rtlCol="0"/>
              <a:lstStyle/>
              <a:p>
                <a:endParaRPr/>
              </a:p>
            </p:txBody>
          </p:sp>
          <p:sp>
            <p:nvSpPr>
              <p:cNvPr id="49" name="object 16"/>
              <p:cNvSpPr/>
              <p:nvPr/>
            </p:nvSpPr>
            <p:spPr>
              <a:xfrm>
                <a:off x="2058161" y="3519677"/>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25908">
                <a:solidFill>
                  <a:srgbClr val="00AF50"/>
                </a:solidFill>
              </a:ln>
            </p:spPr>
            <p:txBody>
              <a:bodyPr wrap="square" lIns="0" tIns="0" rIns="0" bIns="0" rtlCol="0"/>
              <a:lstStyle/>
              <a:p>
                <a:endParaRPr/>
              </a:p>
            </p:txBody>
          </p:sp>
        </p:grpSp>
        <p:sp>
          <p:nvSpPr>
            <p:cNvPr id="20" name="object 17"/>
            <p:cNvSpPr txBox="1"/>
            <p:nvPr/>
          </p:nvSpPr>
          <p:spPr>
            <a:xfrm>
              <a:off x="2191004" y="3592829"/>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Arial"/>
                  <a:cs typeface="Arial"/>
                </a:rPr>
                <a:t>B</a:t>
              </a:r>
              <a:endParaRPr sz="1800">
                <a:latin typeface="Arial"/>
                <a:cs typeface="Arial"/>
              </a:endParaRPr>
            </a:p>
          </p:txBody>
        </p:sp>
        <p:grpSp>
          <p:nvGrpSpPr>
            <p:cNvPr id="21" name="object 18"/>
            <p:cNvGrpSpPr/>
            <p:nvPr/>
          </p:nvGrpSpPr>
          <p:grpSpPr>
            <a:xfrm>
              <a:off x="3797808" y="3506723"/>
              <a:ext cx="483234" cy="483234"/>
              <a:chOff x="3797808" y="3506723"/>
              <a:chExt cx="483234" cy="483234"/>
            </a:xfrm>
          </p:grpSpPr>
          <p:sp>
            <p:nvSpPr>
              <p:cNvPr id="46" name="object 19"/>
              <p:cNvSpPr/>
              <p:nvPr/>
            </p:nvSpPr>
            <p:spPr>
              <a:xfrm>
                <a:off x="3810762" y="3519677"/>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E36C09"/>
              </a:solidFill>
            </p:spPr>
            <p:txBody>
              <a:bodyPr wrap="square" lIns="0" tIns="0" rIns="0" bIns="0" rtlCol="0"/>
              <a:lstStyle/>
              <a:p>
                <a:endParaRPr/>
              </a:p>
            </p:txBody>
          </p:sp>
          <p:sp>
            <p:nvSpPr>
              <p:cNvPr id="47" name="object 20"/>
              <p:cNvSpPr/>
              <p:nvPr/>
            </p:nvSpPr>
            <p:spPr>
              <a:xfrm>
                <a:off x="3810762" y="3519677"/>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25908">
                <a:solidFill>
                  <a:srgbClr val="E36C09"/>
                </a:solidFill>
              </a:ln>
            </p:spPr>
            <p:txBody>
              <a:bodyPr wrap="square" lIns="0" tIns="0" rIns="0" bIns="0" rtlCol="0"/>
              <a:lstStyle/>
              <a:p>
                <a:endParaRPr/>
              </a:p>
            </p:txBody>
          </p:sp>
        </p:grpSp>
        <p:sp>
          <p:nvSpPr>
            <p:cNvPr id="22" name="object 21"/>
            <p:cNvSpPr txBox="1"/>
            <p:nvPr/>
          </p:nvSpPr>
          <p:spPr>
            <a:xfrm>
              <a:off x="3943858" y="3592829"/>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Arial"/>
                  <a:cs typeface="Arial"/>
                </a:rPr>
                <a:t>C</a:t>
              </a:r>
              <a:endParaRPr sz="1800">
                <a:latin typeface="Arial"/>
                <a:cs typeface="Arial"/>
              </a:endParaRPr>
            </a:p>
          </p:txBody>
        </p:sp>
        <p:grpSp>
          <p:nvGrpSpPr>
            <p:cNvPr id="23" name="object 22"/>
            <p:cNvGrpSpPr/>
            <p:nvPr/>
          </p:nvGrpSpPr>
          <p:grpSpPr>
            <a:xfrm>
              <a:off x="5855208" y="3506723"/>
              <a:ext cx="483234" cy="483234"/>
              <a:chOff x="5855208" y="3506723"/>
              <a:chExt cx="483234" cy="483234"/>
            </a:xfrm>
          </p:grpSpPr>
          <p:sp>
            <p:nvSpPr>
              <p:cNvPr id="44" name="object 23"/>
              <p:cNvSpPr/>
              <p:nvPr/>
            </p:nvSpPr>
            <p:spPr>
              <a:xfrm>
                <a:off x="5868162" y="3519677"/>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006FC0"/>
              </a:solidFill>
            </p:spPr>
            <p:txBody>
              <a:bodyPr wrap="square" lIns="0" tIns="0" rIns="0" bIns="0" rtlCol="0"/>
              <a:lstStyle/>
              <a:p>
                <a:endParaRPr/>
              </a:p>
            </p:txBody>
          </p:sp>
          <p:sp>
            <p:nvSpPr>
              <p:cNvPr id="45" name="object 24"/>
              <p:cNvSpPr/>
              <p:nvPr/>
            </p:nvSpPr>
            <p:spPr>
              <a:xfrm>
                <a:off x="5868162" y="3519677"/>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25908">
                <a:solidFill>
                  <a:srgbClr val="006FC0"/>
                </a:solidFill>
              </a:ln>
            </p:spPr>
            <p:txBody>
              <a:bodyPr wrap="square" lIns="0" tIns="0" rIns="0" bIns="0" rtlCol="0"/>
              <a:lstStyle/>
              <a:p>
                <a:endParaRPr/>
              </a:p>
            </p:txBody>
          </p:sp>
        </p:grpSp>
        <p:sp>
          <p:nvSpPr>
            <p:cNvPr id="24" name="object 25"/>
            <p:cNvSpPr txBox="1"/>
            <p:nvPr/>
          </p:nvSpPr>
          <p:spPr>
            <a:xfrm>
              <a:off x="6007734" y="3592829"/>
              <a:ext cx="178435" cy="299720"/>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Arial"/>
                  <a:cs typeface="Arial"/>
                </a:rPr>
                <a:t>E</a:t>
              </a:r>
              <a:endParaRPr sz="1800">
                <a:latin typeface="Arial"/>
                <a:cs typeface="Arial"/>
              </a:endParaRPr>
            </a:p>
          </p:txBody>
        </p:sp>
        <p:grpSp>
          <p:nvGrpSpPr>
            <p:cNvPr id="25" name="object 26"/>
            <p:cNvGrpSpPr/>
            <p:nvPr/>
          </p:nvGrpSpPr>
          <p:grpSpPr>
            <a:xfrm>
              <a:off x="8392668" y="3506723"/>
              <a:ext cx="483234" cy="483234"/>
              <a:chOff x="8392668" y="3506723"/>
              <a:chExt cx="483234" cy="483234"/>
            </a:xfrm>
          </p:grpSpPr>
          <p:sp>
            <p:nvSpPr>
              <p:cNvPr id="42" name="object 27"/>
              <p:cNvSpPr/>
              <p:nvPr/>
            </p:nvSpPr>
            <p:spPr>
              <a:xfrm>
                <a:off x="8405622" y="3519677"/>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C00000"/>
              </a:solidFill>
            </p:spPr>
            <p:txBody>
              <a:bodyPr wrap="square" lIns="0" tIns="0" rIns="0" bIns="0" rtlCol="0"/>
              <a:lstStyle/>
              <a:p>
                <a:endParaRPr/>
              </a:p>
            </p:txBody>
          </p:sp>
          <p:sp>
            <p:nvSpPr>
              <p:cNvPr id="43" name="object 28"/>
              <p:cNvSpPr/>
              <p:nvPr/>
            </p:nvSpPr>
            <p:spPr>
              <a:xfrm>
                <a:off x="8405622" y="3519677"/>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25908">
                <a:solidFill>
                  <a:srgbClr val="C00000"/>
                </a:solidFill>
              </a:ln>
            </p:spPr>
            <p:txBody>
              <a:bodyPr wrap="square" lIns="0" tIns="0" rIns="0" bIns="0" rtlCol="0"/>
              <a:lstStyle/>
              <a:p>
                <a:endParaRPr/>
              </a:p>
            </p:txBody>
          </p:sp>
        </p:grpSp>
        <p:sp>
          <p:nvSpPr>
            <p:cNvPr id="26" name="object 29"/>
            <p:cNvSpPr txBox="1"/>
            <p:nvPr/>
          </p:nvSpPr>
          <p:spPr>
            <a:xfrm>
              <a:off x="8551291" y="3592829"/>
              <a:ext cx="165100" cy="299720"/>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Arial"/>
                  <a:cs typeface="Arial"/>
                </a:rPr>
                <a:t>F</a:t>
              </a:r>
              <a:endParaRPr sz="1800">
                <a:latin typeface="Arial"/>
                <a:cs typeface="Arial"/>
              </a:endParaRPr>
            </a:p>
          </p:txBody>
        </p:sp>
        <p:sp>
          <p:nvSpPr>
            <p:cNvPr id="27" name="object 30"/>
            <p:cNvSpPr txBox="1"/>
            <p:nvPr/>
          </p:nvSpPr>
          <p:spPr>
            <a:xfrm>
              <a:off x="1755394" y="2877438"/>
              <a:ext cx="8547735" cy="285115"/>
            </a:xfrm>
            <a:prstGeom prst="rect">
              <a:avLst/>
            </a:prstGeom>
          </p:spPr>
          <p:txBody>
            <a:bodyPr vert="horz" wrap="square" lIns="0" tIns="13335" rIns="0" bIns="0" rtlCol="0">
              <a:spAutoFit/>
            </a:bodyPr>
            <a:lstStyle/>
            <a:p>
              <a:pPr marL="12700">
                <a:lnSpc>
                  <a:spcPct val="100000"/>
                </a:lnSpc>
                <a:spcBef>
                  <a:spcPts val="105"/>
                </a:spcBef>
              </a:pPr>
              <a:r>
                <a:rPr sz="1700" spc="-150" dirty="0">
                  <a:latin typeface="Verdana"/>
                  <a:cs typeface="Verdana"/>
                </a:rPr>
                <a:t>Store</a:t>
              </a:r>
              <a:r>
                <a:rPr sz="1700" spc="-20" dirty="0">
                  <a:latin typeface="Verdana"/>
                  <a:cs typeface="Verdana"/>
                </a:rPr>
                <a:t> </a:t>
              </a:r>
              <a:r>
                <a:rPr sz="1700" spc="-150" dirty="0">
                  <a:latin typeface="Verdana"/>
                  <a:cs typeface="Verdana"/>
                </a:rPr>
                <a:t>Sales</a:t>
              </a:r>
              <a:r>
                <a:rPr sz="1700" spc="-25" dirty="0">
                  <a:latin typeface="Verdana"/>
                  <a:cs typeface="Verdana"/>
                </a:rPr>
                <a:t> </a:t>
              </a:r>
              <a:r>
                <a:rPr sz="1700" spc="-160" dirty="0">
                  <a:latin typeface="Verdana"/>
                  <a:cs typeface="Verdana"/>
                </a:rPr>
                <a:t>=</a:t>
              </a:r>
              <a:r>
                <a:rPr sz="1700" spc="-20" dirty="0">
                  <a:latin typeface="Verdana"/>
                  <a:cs typeface="Verdana"/>
                </a:rPr>
                <a:t> </a:t>
              </a:r>
              <a:r>
                <a:rPr sz="1700" spc="-150" dirty="0">
                  <a:latin typeface="Verdana"/>
                  <a:cs typeface="Verdana"/>
                </a:rPr>
                <a:t>CALCULATE(SUM(Sales[Sales</a:t>
              </a:r>
              <a:r>
                <a:rPr sz="1700" spc="-15" dirty="0">
                  <a:latin typeface="Verdana"/>
                  <a:cs typeface="Verdana"/>
                </a:rPr>
                <a:t> </a:t>
              </a:r>
              <a:r>
                <a:rPr sz="1700" spc="-145" dirty="0">
                  <a:latin typeface="Verdana"/>
                  <a:cs typeface="Verdana"/>
                </a:rPr>
                <a:t>Amount],</a:t>
              </a:r>
              <a:r>
                <a:rPr sz="1700" spc="-25" dirty="0">
                  <a:latin typeface="Verdana"/>
                  <a:cs typeface="Verdana"/>
                </a:rPr>
                <a:t> </a:t>
              </a:r>
              <a:r>
                <a:rPr sz="1700" spc="-130" dirty="0">
                  <a:latin typeface="Verdana"/>
                  <a:cs typeface="Verdana"/>
                </a:rPr>
                <a:t>Channel[Channel</a:t>
              </a:r>
              <a:r>
                <a:rPr sz="1700" spc="-25" dirty="0">
                  <a:latin typeface="Verdana"/>
                  <a:cs typeface="Verdana"/>
                </a:rPr>
                <a:t> </a:t>
              </a:r>
              <a:r>
                <a:rPr sz="1700" spc="-160" dirty="0">
                  <a:latin typeface="Verdana"/>
                  <a:cs typeface="Verdana"/>
                </a:rPr>
                <a:t>Name]</a:t>
              </a:r>
              <a:r>
                <a:rPr sz="1700" spc="-35" dirty="0">
                  <a:latin typeface="Verdana"/>
                  <a:cs typeface="Verdana"/>
                </a:rPr>
                <a:t> </a:t>
              </a:r>
              <a:r>
                <a:rPr sz="1700" spc="-160" dirty="0">
                  <a:latin typeface="Verdana"/>
                  <a:cs typeface="Verdana"/>
                </a:rPr>
                <a:t>=</a:t>
              </a:r>
              <a:r>
                <a:rPr sz="1700" spc="-25" dirty="0">
                  <a:latin typeface="Verdana"/>
                  <a:cs typeface="Verdana"/>
                </a:rPr>
                <a:t> </a:t>
              </a:r>
              <a:r>
                <a:rPr sz="1700" spc="-70" dirty="0">
                  <a:latin typeface="Verdana"/>
                  <a:cs typeface="Verdana"/>
                </a:rPr>
                <a:t>“Store”)</a:t>
              </a:r>
              <a:endParaRPr sz="1700">
                <a:latin typeface="Verdana"/>
                <a:cs typeface="Verdana"/>
              </a:endParaRPr>
            </a:p>
          </p:txBody>
        </p:sp>
        <p:sp>
          <p:nvSpPr>
            <p:cNvPr id="28" name="object 31"/>
            <p:cNvSpPr txBox="1"/>
            <p:nvPr/>
          </p:nvSpPr>
          <p:spPr>
            <a:xfrm>
              <a:off x="1600200" y="4122420"/>
              <a:ext cx="1371600" cy="277495"/>
            </a:xfrm>
            <a:prstGeom prst="rect">
              <a:avLst/>
            </a:prstGeom>
            <a:solidFill>
              <a:srgbClr val="EBF0DE"/>
            </a:solidFill>
          </p:spPr>
          <p:txBody>
            <a:bodyPr vert="horz" wrap="square" lIns="0" tIns="45085" rIns="0" bIns="0" rtlCol="0">
              <a:spAutoFit/>
            </a:bodyPr>
            <a:lstStyle/>
            <a:p>
              <a:pPr marL="194310">
                <a:lnSpc>
                  <a:spcPct val="100000"/>
                </a:lnSpc>
                <a:spcBef>
                  <a:spcPts val="355"/>
                </a:spcBef>
              </a:pPr>
              <a:r>
                <a:rPr sz="1200" spc="-90" dirty="0">
                  <a:latin typeface="Verdana"/>
                  <a:cs typeface="Verdana"/>
                </a:rPr>
                <a:t>TÊN</a:t>
              </a:r>
              <a:r>
                <a:rPr sz="1200" spc="-40" dirty="0">
                  <a:latin typeface="Verdana"/>
                  <a:cs typeface="Verdana"/>
                </a:rPr>
                <a:t> </a:t>
              </a:r>
              <a:r>
                <a:rPr sz="1200" spc="-10" dirty="0">
                  <a:latin typeface="Verdana"/>
                  <a:cs typeface="Verdana"/>
                </a:rPr>
                <a:t>MEASURE</a:t>
              </a:r>
              <a:endParaRPr sz="1200">
                <a:latin typeface="Verdana"/>
                <a:cs typeface="Verdana"/>
              </a:endParaRPr>
            </a:p>
          </p:txBody>
        </p:sp>
        <p:sp>
          <p:nvSpPr>
            <p:cNvPr id="29" name="object 32"/>
            <p:cNvSpPr txBox="1"/>
            <p:nvPr/>
          </p:nvSpPr>
          <p:spPr>
            <a:xfrm>
              <a:off x="3733800" y="4122420"/>
              <a:ext cx="609600" cy="277495"/>
            </a:xfrm>
            <a:prstGeom prst="rect">
              <a:avLst/>
            </a:prstGeom>
            <a:solidFill>
              <a:srgbClr val="FCEADA"/>
            </a:solidFill>
          </p:spPr>
          <p:txBody>
            <a:bodyPr vert="horz" wrap="square" lIns="0" tIns="45085" rIns="0" bIns="0" rtlCol="0">
              <a:spAutoFit/>
            </a:bodyPr>
            <a:lstStyle/>
            <a:p>
              <a:pPr marL="148590">
                <a:lnSpc>
                  <a:spcPct val="100000"/>
                </a:lnSpc>
                <a:spcBef>
                  <a:spcPts val="355"/>
                </a:spcBef>
              </a:pPr>
              <a:r>
                <a:rPr sz="1200" spc="-25" dirty="0">
                  <a:latin typeface="Verdana"/>
                  <a:cs typeface="Verdana"/>
                </a:rPr>
                <a:t>HÀM</a:t>
              </a:r>
              <a:endParaRPr sz="1200">
                <a:latin typeface="Verdana"/>
                <a:cs typeface="Verdana"/>
              </a:endParaRPr>
            </a:p>
          </p:txBody>
        </p:sp>
        <p:sp>
          <p:nvSpPr>
            <p:cNvPr id="30" name="object 33"/>
            <p:cNvSpPr/>
            <p:nvPr/>
          </p:nvSpPr>
          <p:spPr>
            <a:xfrm>
              <a:off x="4306061" y="3338321"/>
              <a:ext cx="419100" cy="82550"/>
            </a:xfrm>
            <a:custGeom>
              <a:avLst/>
              <a:gdLst/>
              <a:ahLst/>
              <a:cxnLst/>
              <a:rect l="l" t="t" r="r" b="b"/>
              <a:pathLst>
                <a:path w="419100" h="82550">
                  <a:moveTo>
                    <a:pt x="419100" y="0"/>
                  </a:moveTo>
                  <a:lnTo>
                    <a:pt x="418564" y="16019"/>
                  </a:lnTo>
                  <a:lnTo>
                    <a:pt x="417099" y="29098"/>
                  </a:lnTo>
                  <a:lnTo>
                    <a:pt x="414920" y="37915"/>
                  </a:lnTo>
                  <a:lnTo>
                    <a:pt x="412241" y="41148"/>
                  </a:lnTo>
                  <a:lnTo>
                    <a:pt x="216408" y="41148"/>
                  </a:lnTo>
                  <a:lnTo>
                    <a:pt x="213729" y="44380"/>
                  </a:lnTo>
                  <a:lnTo>
                    <a:pt x="211550" y="53197"/>
                  </a:lnTo>
                  <a:lnTo>
                    <a:pt x="210085" y="66276"/>
                  </a:lnTo>
                  <a:lnTo>
                    <a:pt x="209550" y="82295"/>
                  </a:lnTo>
                  <a:lnTo>
                    <a:pt x="209014" y="66276"/>
                  </a:lnTo>
                  <a:lnTo>
                    <a:pt x="207549" y="53197"/>
                  </a:lnTo>
                  <a:lnTo>
                    <a:pt x="205370" y="44380"/>
                  </a:lnTo>
                  <a:lnTo>
                    <a:pt x="202691" y="41148"/>
                  </a:lnTo>
                  <a:lnTo>
                    <a:pt x="6858" y="41148"/>
                  </a:lnTo>
                  <a:lnTo>
                    <a:pt x="4179" y="37915"/>
                  </a:lnTo>
                  <a:lnTo>
                    <a:pt x="2000" y="29098"/>
                  </a:lnTo>
                  <a:lnTo>
                    <a:pt x="535" y="16019"/>
                  </a:lnTo>
                  <a:lnTo>
                    <a:pt x="0" y="0"/>
                  </a:lnTo>
                </a:path>
              </a:pathLst>
            </a:custGeom>
            <a:ln w="19812">
              <a:solidFill>
                <a:srgbClr val="E36C09"/>
              </a:solidFill>
            </a:ln>
          </p:spPr>
          <p:txBody>
            <a:bodyPr wrap="square" lIns="0" tIns="0" rIns="0" bIns="0" rtlCol="0"/>
            <a:lstStyle/>
            <a:p>
              <a:endParaRPr/>
            </a:p>
          </p:txBody>
        </p:sp>
        <p:sp>
          <p:nvSpPr>
            <p:cNvPr id="31" name="object 34"/>
            <p:cNvSpPr/>
            <p:nvPr/>
          </p:nvSpPr>
          <p:spPr>
            <a:xfrm>
              <a:off x="4877561" y="3348990"/>
              <a:ext cx="419100" cy="82550"/>
            </a:xfrm>
            <a:custGeom>
              <a:avLst/>
              <a:gdLst/>
              <a:ahLst/>
              <a:cxnLst/>
              <a:rect l="l" t="t" r="r" b="b"/>
              <a:pathLst>
                <a:path w="419100" h="82550">
                  <a:moveTo>
                    <a:pt x="419100" y="0"/>
                  </a:moveTo>
                  <a:lnTo>
                    <a:pt x="418564" y="16019"/>
                  </a:lnTo>
                  <a:lnTo>
                    <a:pt x="417099" y="29098"/>
                  </a:lnTo>
                  <a:lnTo>
                    <a:pt x="414920" y="37915"/>
                  </a:lnTo>
                  <a:lnTo>
                    <a:pt x="412241" y="41148"/>
                  </a:lnTo>
                  <a:lnTo>
                    <a:pt x="216408" y="41148"/>
                  </a:lnTo>
                  <a:lnTo>
                    <a:pt x="213729" y="44380"/>
                  </a:lnTo>
                  <a:lnTo>
                    <a:pt x="211550" y="53197"/>
                  </a:lnTo>
                  <a:lnTo>
                    <a:pt x="210085" y="66276"/>
                  </a:lnTo>
                  <a:lnTo>
                    <a:pt x="209550" y="82296"/>
                  </a:lnTo>
                  <a:lnTo>
                    <a:pt x="209014" y="66276"/>
                  </a:lnTo>
                  <a:lnTo>
                    <a:pt x="207549" y="53197"/>
                  </a:lnTo>
                  <a:lnTo>
                    <a:pt x="205370" y="44380"/>
                  </a:lnTo>
                  <a:lnTo>
                    <a:pt x="202691" y="41148"/>
                  </a:lnTo>
                  <a:lnTo>
                    <a:pt x="6858" y="41148"/>
                  </a:lnTo>
                  <a:lnTo>
                    <a:pt x="4179" y="37915"/>
                  </a:lnTo>
                  <a:lnTo>
                    <a:pt x="2000" y="29098"/>
                  </a:lnTo>
                  <a:lnTo>
                    <a:pt x="535" y="16019"/>
                  </a:lnTo>
                  <a:lnTo>
                    <a:pt x="0" y="0"/>
                  </a:lnTo>
                </a:path>
              </a:pathLst>
            </a:custGeom>
            <a:ln w="19812">
              <a:solidFill>
                <a:srgbClr val="00AFEF"/>
              </a:solidFill>
            </a:ln>
          </p:spPr>
          <p:txBody>
            <a:bodyPr wrap="square" lIns="0" tIns="0" rIns="0" bIns="0" rtlCol="0"/>
            <a:lstStyle/>
            <a:p>
              <a:endParaRPr/>
            </a:p>
          </p:txBody>
        </p:sp>
        <p:grpSp>
          <p:nvGrpSpPr>
            <p:cNvPr id="32" name="object 35"/>
            <p:cNvGrpSpPr/>
            <p:nvPr/>
          </p:nvGrpSpPr>
          <p:grpSpPr>
            <a:xfrm>
              <a:off x="4844796" y="3506723"/>
              <a:ext cx="483234" cy="483234"/>
              <a:chOff x="4844796" y="3506723"/>
              <a:chExt cx="483234" cy="483234"/>
            </a:xfrm>
          </p:grpSpPr>
          <p:sp>
            <p:nvSpPr>
              <p:cNvPr id="40" name="object 36"/>
              <p:cNvSpPr/>
              <p:nvPr/>
            </p:nvSpPr>
            <p:spPr>
              <a:xfrm>
                <a:off x="4857750" y="3519677"/>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00AFEF"/>
              </a:solidFill>
            </p:spPr>
            <p:txBody>
              <a:bodyPr wrap="square" lIns="0" tIns="0" rIns="0" bIns="0" rtlCol="0"/>
              <a:lstStyle/>
              <a:p>
                <a:endParaRPr/>
              </a:p>
            </p:txBody>
          </p:sp>
          <p:sp>
            <p:nvSpPr>
              <p:cNvPr id="41" name="object 37"/>
              <p:cNvSpPr/>
              <p:nvPr/>
            </p:nvSpPr>
            <p:spPr>
              <a:xfrm>
                <a:off x="4857750" y="3519677"/>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25908">
                <a:solidFill>
                  <a:srgbClr val="00AFEF"/>
                </a:solidFill>
              </a:ln>
            </p:spPr>
            <p:txBody>
              <a:bodyPr wrap="square" lIns="0" tIns="0" rIns="0" bIns="0" rtlCol="0"/>
              <a:lstStyle/>
              <a:p>
                <a:endParaRPr/>
              </a:p>
            </p:txBody>
          </p:sp>
        </p:grpSp>
        <p:sp>
          <p:nvSpPr>
            <p:cNvPr id="33" name="object 38"/>
            <p:cNvSpPr txBox="1"/>
            <p:nvPr/>
          </p:nvSpPr>
          <p:spPr>
            <a:xfrm>
              <a:off x="4991861" y="3592829"/>
              <a:ext cx="190500" cy="299720"/>
            </a:xfrm>
            <a:prstGeom prst="rect">
              <a:avLst/>
            </a:prstGeom>
          </p:spPr>
          <p:txBody>
            <a:bodyPr vert="horz" wrap="square" lIns="0" tIns="12700" rIns="0" bIns="0" rtlCol="0">
              <a:spAutoFit/>
            </a:bodyPr>
            <a:lstStyle/>
            <a:p>
              <a:pPr marL="12700">
                <a:lnSpc>
                  <a:spcPct val="100000"/>
                </a:lnSpc>
                <a:spcBef>
                  <a:spcPts val="100"/>
                </a:spcBef>
              </a:pPr>
              <a:r>
                <a:rPr sz="1800" b="1" spc="-50" dirty="0">
                  <a:solidFill>
                    <a:srgbClr val="FFFFFF"/>
                  </a:solidFill>
                  <a:latin typeface="Arial"/>
                  <a:cs typeface="Arial"/>
                </a:rPr>
                <a:t>D</a:t>
              </a:r>
              <a:endParaRPr sz="1800">
                <a:latin typeface="Arial"/>
                <a:cs typeface="Arial"/>
              </a:endParaRPr>
            </a:p>
          </p:txBody>
        </p:sp>
        <p:sp>
          <p:nvSpPr>
            <p:cNvPr id="34" name="object 39"/>
            <p:cNvSpPr/>
            <p:nvPr/>
          </p:nvSpPr>
          <p:spPr>
            <a:xfrm>
              <a:off x="4724400" y="4128515"/>
              <a:ext cx="734695" cy="646430"/>
            </a:xfrm>
            <a:custGeom>
              <a:avLst/>
              <a:gdLst/>
              <a:ahLst/>
              <a:cxnLst/>
              <a:rect l="l" t="t" r="r" b="b"/>
              <a:pathLst>
                <a:path w="734695" h="646429">
                  <a:moveTo>
                    <a:pt x="734568" y="0"/>
                  </a:moveTo>
                  <a:lnTo>
                    <a:pt x="0" y="0"/>
                  </a:lnTo>
                  <a:lnTo>
                    <a:pt x="0" y="646175"/>
                  </a:lnTo>
                  <a:lnTo>
                    <a:pt x="734568" y="646175"/>
                  </a:lnTo>
                  <a:lnTo>
                    <a:pt x="734568" y="0"/>
                  </a:lnTo>
                  <a:close/>
                </a:path>
              </a:pathLst>
            </a:custGeom>
            <a:solidFill>
              <a:srgbClr val="DBEDF4"/>
            </a:solidFill>
          </p:spPr>
          <p:txBody>
            <a:bodyPr wrap="square" lIns="0" tIns="0" rIns="0" bIns="0" rtlCol="0"/>
            <a:lstStyle/>
            <a:p>
              <a:endParaRPr/>
            </a:p>
          </p:txBody>
        </p:sp>
        <p:sp>
          <p:nvSpPr>
            <p:cNvPr id="35" name="object 40"/>
            <p:cNvSpPr txBox="1"/>
            <p:nvPr/>
          </p:nvSpPr>
          <p:spPr>
            <a:xfrm>
              <a:off x="4724400" y="4128515"/>
              <a:ext cx="734695" cy="229235"/>
            </a:xfrm>
            <a:prstGeom prst="rect">
              <a:avLst/>
            </a:prstGeom>
            <a:solidFill>
              <a:srgbClr val="DBEDF4"/>
            </a:solidFill>
          </p:spPr>
          <p:txBody>
            <a:bodyPr vert="horz" wrap="square" lIns="0" tIns="45085" rIns="0" bIns="0" rtlCol="0">
              <a:spAutoFit/>
            </a:bodyPr>
            <a:lstStyle/>
            <a:p>
              <a:pPr marL="174625">
                <a:lnSpc>
                  <a:spcPct val="100000"/>
                </a:lnSpc>
                <a:spcBef>
                  <a:spcPts val="355"/>
                </a:spcBef>
              </a:pPr>
              <a:r>
                <a:rPr sz="1200" spc="-20" dirty="0">
                  <a:latin typeface="Verdana"/>
                  <a:cs typeface="Verdana"/>
                </a:rPr>
                <a:t>BẢNG</a:t>
              </a:r>
              <a:endParaRPr sz="1200">
                <a:latin typeface="Verdana"/>
                <a:cs typeface="Verdana"/>
              </a:endParaRPr>
            </a:p>
          </p:txBody>
        </p:sp>
        <p:sp>
          <p:nvSpPr>
            <p:cNvPr id="36" name="object 41"/>
            <p:cNvSpPr txBox="1"/>
            <p:nvPr/>
          </p:nvSpPr>
          <p:spPr>
            <a:xfrm>
              <a:off x="4724400" y="4357323"/>
              <a:ext cx="734695" cy="182880"/>
            </a:xfrm>
            <a:prstGeom prst="rect">
              <a:avLst/>
            </a:prstGeom>
            <a:solidFill>
              <a:srgbClr val="DBEDF4"/>
            </a:solidFill>
          </p:spPr>
          <p:txBody>
            <a:bodyPr vert="horz" wrap="square" lIns="0" tIns="0" rIns="0" bIns="0" rtlCol="0">
              <a:spAutoFit/>
            </a:bodyPr>
            <a:lstStyle/>
            <a:p>
              <a:pPr marL="167005">
                <a:lnSpc>
                  <a:spcPts val="1435"/>
                </a:lnSpc>
              </a:pPr>
              <a:r>
                <a:rPr sz="1200" spc="-20" dirty="0">
                  <a:latin typeface="Verdana"/>
                  <a:cs typeface="Verdana"/>
                </a:rPr>
                <a:t>THAM</a:t>
              </a:r>
              <a:endParaRPr sz="1200">
                <a:latin typeface="Verdana"/>
                <a:cs typeface="Verdana"/>
              </a:endParaRPr>
            </a:p>
          </p:txBody>
        </p:sp>
        <p:sp>
          <p:nvSpPr>
            <p:cNvPr id="37" name="object 42"/>
            <p:cNvSpPr txBox="1"/>
            <p:nvPr/>
          </p:nvSpPr>
          <p:spPr>
            <a:xfrm>
              <a:off x="4724400" y="4540203"/>
              <a:ext cx="734695" cy="234950"/>
            </a:xfrm>
            <a:prstGeom prst="rect">
              <a:avLst/>
            </a:prstGeom>
            <a:solidFill>
              <a:srgbClr val="DBEDF4"/>
            </a:solidFill>
          </p:spPr>
          <p:txBody>
            <a:bodyPr vert="horz" wrap="square" lIns="0" tIns="0" rIns="0" bIns="0" rtlCol="0">
              <a:spAutoFit/>
            </a:bodyPr>
            <a:lstStyle/>
            <a:p>
              <a:pPr marL="148590">
                <a:lnSpc>
                  <a:spcPts val="1435"/>
                </a:lnSpc>
              </a:pPr>
              <a:r>
                <a:rPr sz="1200" spc="-10" dirty="0">
                  <a:latin typeface="Verdana"/>
                  <a:cs typeface="Verdana"/>
                </a:rPr>
                <a:t>CHIẾU</a:t>
              </a:r>
              <a:endParaRPr sz="1200">
                <a:latin typeface="Verdana"/>
                <a:cs typeface="Verdana"/>
              </a:endParaRPr>
            </a:p>
          </p:txBody>
        </p:sp>
        <p:sp>
          <p:nvSpPr>
            <p:cNvPr id="38" name="object 43"/>
            <p:cNvSpPr txBox="1"/>
            <p:nvPr/>
          </p:nvSpPr>
          <p:spPr>
            <a:xfrm>
              <a:off x="5763767" y="4116323"/>
              <a:ext cx="713740" cy="646430"/>
            </a:xfrm>
            <a:prstGeom prst="rect">
              <a:avLst/>
            </a:prstGeom>
            <a:solidFill>
              <a:srgbClr val="B7DEE8"/>
            </a:solidFill>
          </p:spPr>
          <p:txBody>
            <a:bodyPr vert="horz" wrap="square" lIns="0" tIns="45085" rIns="0" bIns="0" rtlCol="0">
              <a:spAutoFit/>
            </a:bodyPr>
            <a:lstStyle/>
            <a:p>
              <a:pPr marL="138430" marR="130175" indent="635" algn="ctr">
                <a:lnSpc>
                  <a:spcPct val="100000"/>
                </a:lnSpc>
                <a:spcBef>
                  <a:spcPts val="355"/>
                </a:spcBef>
              </a:pPr>
              <a:r>
                <a:rPr sz="1200" spc="-25" dirty="0">
                  <a:latin typeface="Verdana"/>
                  <a:cs typeface="Verdana"/>
                </a:rPr>
                <a:t>CỘT THAM </a:t>
              </a:r>
              <a:r>
                <a:rPr sz="1200" spc="-100" dirty="0">
                  <a:latin typeface="Verdana"/>
                  <a:cs typeface="Verdana"/>
                </a:rPr>
                <a:t>CHIẾU</a:t>
              </a:r>
              <a:endParaRPr sz="1200" dirty="0">
                <a:latin typeface="Verdana"/>
                <a:cs typeface="Verdana"/>
              </a:endParaRPr>
            </a:p>
          </p:txBody>
        </p:sp>
        <p:sp>
          <p:nvSpPr>
            <p:cNvPr id="39" name="object 44"/>
            <p:cNvSpPr txBox="1"/>
            <p:nvPr/>
          </p:nvSpPr>
          <p:spPr>
            <a:xfrm>
              <a:off x="7924800" y="4116323"/>
              <a:ext cx="1424940" cy="277495"/>
            </a:xfrm>
            <a:prstGeom prst="rect">
              <a:avLst/>
            </a:prstGeom>
            <a:solidFill>
              <a:srgbClr val="F1DCDB"/>
            </a:solidFill>
          </p:spPr>
          <p:txBody>
            <a:bodyPr vert="horz" wrap="square" lIns="0" tIns="45085" rIns="0" bIns="0" rtlCol="0">
              <a:spAutoFit/>
            </a:bodyPr>
            <a:lstStyle/>
            <a:p>
              <a:pPr marL="187325">
                <a:lnSpc>
                  <a:spcPct val="100000"/>
                </a:lnSpc>
                <a:spcBef>
                  <a:spcPts val="355"/>
                </a:spcBef>
              </a:pPr>
              <a:r>
                <a:rPr sz="1200" spc="-90" dirty="0">
                  <a:latin typeface="Verdana"/>
                  <a:cs typeface="Verdana"/>
                </a:rPr>
                <a:t>ĐIỀU</a:t>
              </a:r>
              <a:r>
                <a:rPr sz="1200" spc="-20" dirty="0">
                  <a:latin typeface="Verdana"/>
                  <a:cs typeface="Verdana"/>
                </a:rPr>
                <a:t> </a:t>
              </a:r>
              <a:r>
                <a:rPr sz="1200" spc="-85" dirty="0">
                  <a:latin typeface="Verdana"/>
                  <a:cs typeface="Verdana"/>
                </a:rPr>
                <a:t>KIfiN</a:t>
              </a:r>
              <a:r>
                <a:rPr sz="1200" spc="-15" dirty="0">
                  <a:latin typeface="Verdana"/>
                  <a:cs typeface="Verdana"/>
                </a:rPr>
                <a:t> </a:t>
              </a:r>
              <a:r>
                <a:rPr sz="1200" spc="-25" dirty="0">
                  <a:latin typeface="Verdana"/>
                  <a:cs typeface="Verdana"/>
                </a:rPr>
                <a:t>LỌC</a:t>
              </a:r>
              <a:endParaRPr sz="1200">
                <a:latin typeface="Verdana"/>
                <a:cs typeface="Verdana"/>
              </a:endParaRPr>
            </a:p>
          </p:txBody>
        </p:sp>
      </p:grpSp>
    </p:spTree>
    <p:extLst>
      <p:ext uri="{BB962C8B-B14F-4D97-AF65-F5344CB8AC3E}">
        <p14:creationId xmlns:p14="http://schemas.microsoft.com/office/powerpoint/2010/main" val="247451986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14</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smtClean="0"/>
              <a:t>Yêu</a:t>
            </a:r>
            <a:r>
              <a:rPr lang="en-US" sz="2000" b="1" dirty="0" smtClean="0"/>
              <a:t> </a:t>
            </a:r>
            <a:r>
              <a:rPr lang="en-US" sz="2000" b="1" dirty="0" err="1" smtClean="0"/>
              <a:t>cầu</a:t>
            </a:r>
            <a:r>
              <a:rPr lang="en-US" sz="2000" b="1" dirty="0" smtClean="0"/>
              <a:t> </a:t>
            </a:r>
            <a:r>
              <a:rPr lang="en-US" sz="2000" b="1" dirty="0" err="1" smtClean="0"/>
              <a:t>về</a:t>
            </a:r>
            <a:r>
              <a:rPr lang="en-US" sz="2000" b="1" dirty="0" smtClean="0"/>
              <a:t> </a:t>
            </a:r>
            <a:r>
              <a:rPr lang="en-US" sz="2000" b="1" dirty="0" err="1" smtClean="0"/>
              <a:t>cú</a:t>
            </a:r>
            <a:r>
              <a:rPr lang="en-US" sz="2000" b="1" dirty="0" smtClean="0"/>
              <a:t> </a:t>
            </a:r>
            <a:r>
              <a:rPr lang="en-US" sz="2000" b="1" dirty="0" err="1" smtClean="0"/>
              <a:t>pháp</a:t>
            </a:r>
            <a:endParaRPr lang="en-US" sz="2000" b="1" dirty="0"/>
          </a:p>
        </p:txBody>
      </p:sp>
      <p:sp>
        <p:nvSpPr>
          <p:cNvPr id="7" name="Slide Number Placeholder 2">
            <a:extLst>
              <a:ext uri="{FF2B5EF4-FFF2-40B4-BE49-F238E27FC236}">
                <a16:creationId xmlns:a16="http://schemas.microsoft.com/office/drawing/2014/main" id="{50776B86-0F66-431F-B491-B79FA6198B4B}"/>
              </a:ext>
            </a:extLst>
          </p:cNvPr>
          <p:cNvSpPr txBox="1">
            <a:spLocks/>
          </p:cNvSpPr>
          <p:nvPr/>
        </p:nvSpPr>
        <p:spPr>
          <a:xfrm>
            <a:off x="9448800" y="704982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477"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4564FB-2163-4BB5-8B92-5DA6F420D63E}" type="slidenum">
              <a:rPr lang="en-US" smtClean="0"/>
              <a:pPr/>
              <a:t>14</a:t>
            </a:fld>
            <a:endParaRPr lang="en-US" dirty="0"/>
          </a:p>
        </p:txBody>
      </p:sp>
      <p:sp>
        <p:nvSpPr>
          <p:cNvPr id="8" name="Content Placeholder 4"/>
          <p:cNvSpPr>
            <a:spLocks noGrp="1"/>
          </p:cNvSpPr>
          <p:nvPr>
            <p:ph idx="4294967295"/>
          </p:nvPr>
        </p:nvSpPr>
        <p:spPr>
          <a:xfrm>
            <a:off x="554783" y="1585427"/>
            <a:ext cx="11163243" cy="948336"/>
          </a:xfrm>
          <a:prstGeom prst="rect">
            <a:avLst/>
          </a:prstGeom>
          <a:ln w="19050">
            <a:solidFill>
              <a:schemeClr val="accent6">
                <a:lumMod val="50000"/>
              </a:schemeClr>
            </a:solidFill>
          </a:ln>
        </p:spPr>
        <p:txBody>
          <a:bodyPr>
            <a:noAutofit/>
          </a:bodyPr>
          <a:lstStyle/>
          <a:p>
            <a:pPr marL="0" indent="0">
              <a:buNone/>
            </a:pPr>
            <a:r>
              <a:rPr lang="vi-VN" sz="1800" dirty="0" smtClean="0">
                <a:latin typeface="+mn-lt"/>
              </a:rPr>
              <a:t>Công </a:t>
            </a:r>
            <a:r>
              <a:rPr lang="vi-VN" sz="1800" dirty="0">
                <a:latin typeface="+mn-lt"/>
              </a:rPr>
              <a:t>thức DAX luôn bắt đầu bằng dấu bằng (=). Sau dấu bằng, người sử dụng có thể cung cấp bất kỳ biểu thức nào đánh giá thành đại lượng vô hướng hoặc một biểu thức có thể được chuyển đổi thành đại lượng vô hướng. Chúng bao gồm những điều sau:</a:t>
            </a:r>
          </a:p>
        </p:txBody>
      </p:sp>
      <p:grpSp>
        <p:nvGrpSpPr>
          <p:cNvPr id="9" name="Group 8"/>
          <p:cNvGrpSpPr/>
          <p:nvPr/>
        </p:nvGrpSpPr>
        <p:grpSpPr>
          <a:xfrm>
            <a:off x="1435426" y="3241059"/>
            <a:ext cx="9321148" cy="3369958"/>
            <a:chOff x="1395969" y="3203396"/>
            <a:chExt cx="9321148" cy="3369958"/>
          </a:xfrm>
          <a:solidFill>
            <a:srgbClr val="008435"/>
          </a:solidFill>
        </p:grpSpPr>
        <p:grpSp>
          <p:nvGrpSpPr>
            <p:cNvPr id="10" name="object 4"/>
            <p:cNvGrpSpPr/>
            <p:nvPr/>
          </p:nvGrpSpPr>
          <p:grpSpPr>
            <a:xfrm>
              <a:off x="1395969" y="3203396"/>
              <a:ext cx="2949575" cy="1609725"/>
              <a:chOff x="1395969" y="3203396"/>
              <a:chExt cx="2949575" cy="1609725"/>
            </a:xfrm>
            <a:grpFill/>
          </p:grpSpPr>
          <p:pic>
            <p:nvPicPr>
              <p:cNvPr id="25" name="object 5"/>
              <p:cNvPicPr/>
              <p:nvPr/>
            </p:nvPicPr>
            <p:blipFill>
              <a:blip r:embed="rId2" cstate="print"/>
              <a:stretch>
                <a:fillRect/>
              </a:stretch>
            </p:blipFill>
            <p:spPr>
              <a:xfrm>
                <a:off x="1395969" y="3203396"/>
                <a:ext cx="2948968" cy="1609446"/>
              </a:xfrm>
              <a:prstGeom prst="rect">
                <a:avLst/>
              </a:prstGeom>
              <a:grpFill/>
            </p:spPr>
          </p:pic>
          <p:pic>
            <p:nvPicPr>
              <p:cNvPr id="26" name="object 6"/>
              <p:cNvPicPr/>
              <p:nvPr/>
            </p:nvPicPr>
            <p:blipFill>
              <a:blip r:embed="rId3" cstate="print"/>
              <a:stretch>
                <a:fillRect/>
              </a:stretch>
            </p:blipFill>
            <p:spPr>
              <a:xfrm>
                <a:off x="1569719" y="3454920"/>
                <a:ext cx="2654808" cy="1178039"/>
              </a:xfrm>
              <a:prstGeom prst="rect">
                <a:avLst/>
              </a:prstGeom>
              <a:grpFill/>
            </p:spPr>
          </p:pic>
        </p:grpSp>
        <p:sp>
          <p:nvSpPr>
            <p:cNvPr id="11" name="object 7"/>
            <p:cNvSpPr txBox="1"/>
            <p:nvPr/>
          </p:nvSpPr>
          <p:spPr>
            <a:xfrm>
              <a:off x="1448561" y="3236214"/>
              <a:ext cx="2848610" cy="1508760"/>
            </a:xfrm>
            <a:prstGeom prst="rect">
              <a:avLst/>
            </a:prstGeom>
            <a:grpFill/>
            <a:ln w="38100">
              <a:solidFill>
                <a:srgbClr val="FFFFFF"/>
              </a:solidFill>
            </a:ln>
          </p:spPr>
          <p:txBody>
            <a:bodyPr vert="horz" wrap="square" lIns="0" tIns="92075" rIns="0" bIns="0" rtlCol="0">
              <a:spAutoFit/>
            </a:bodyPr>
            <a:lstStyle/>
            <a:p>
              <a:pPr>
                <a:lnSpc>
                  <a:spcPct val="100000"/>
                </a:lnSpc>
                <a:spcBef>
                  <a:spcPts val="725"/>
                </a:spcBef>
              </a:pPr>
              <a:endParaRPr sz="1400" dirty="0">
                <a:latin typeface="Times New Roman"/>
                <a:cs typeface="Times New Roman"/>
              </a:endParaRPr>
            </a:p>
            <a:p>
              <a:pPr algn="ctr">
                <a:lnSpc>
                  <a:spcPct val="100000"/>
                </a:lnSpc>
              </a:pPr>
              <a:r>
                <a:rPr sz="1400" spc="-114" dirty="0">
                  <a:solidFill>
                    <a:srgbClr val="FFFFFF"/>
                  </a:solidFill>
                  <a:latin typeface="Verdana"/>
                  <a:cs typeface="Verdana"/>
                </a:rPr>
                <a:t>Hằng</a:t>
              </a:r>
              <a:r>
                <a:rPr sz="1400" spc="-40" dirty="0">
                  <a:solidFill>
                    <a:srgbClr val="FFFFFF"/>
                  </a:solidFill>
                  <a:latin typeface="Verdana"/>
                  <a:cs typeface="Verdana"/>
                </a:rPr>
                <a:t> </a:t>
              </a:r>
              <a:r>
                <a:rPr sz="1400" spc="-100" dirty="0">
                  <a:solidFill>
                    <a:srgbClr val="FFFFFF"/>
                  </a:solidFill>
                  <a:latin typeface="Verdana"/>
                  <a:cs typeface="Verdana"/>
                </a:rPr>
                <a:t>số</a:t>
              </a:r>
              <a:r>
                <a:rPr sz="1400" spc="-35" dirty="0">
                  <a:solidFill>
                    <a:srgbClr val="FFFFFF"/>
                  </a:solidFill>
                  <a:latin typeface="Verdana"/>
                  <a:cs typeface="Verdana"/>
                </a:rPr>
                <a:t> </a:t>
              </a:r>
              <a:r>
                <a:rPr sz="1400" spc="-125" dirty="0">
                  <a:solidFill>
                    <a:srgbClr val="FFFFFF"/>
                  </a:solidFill>
                  <a:latin typeface="Verdana"/>
                  <a:cs typeface="Verdana"/>
                </a:rPr>
                <a:t>vô</a:t>
              </a:r>
              <a:r>
                <a:rPr sz="1400" spc="-40" dirty="0">
                  <a:solidFill>
                    <a:srgbClr val="FFFFFF"/>
                  </a:solidFill>
                  <a:latin typeface="Verdana"/>
                  <a:cs typeface="Verdana"/>
                </a:rPr>
                <a:t> </a:t>
              </a:r>
              <a:r>
                <a:rPr sz="1400" spc="-10" dirty="0">
                  <a:solidFill>
                    <a:srgbClr val="FFFFFF"/>
                  </a:solidFill>
                  <a:latin typeface="Verdana"/>
                  <a:cs typeface="Verdana"/>
                </a:rPr>
                <a:t>hướng</a:t>
              </a:r>
              <a:endParaRPr sz="1400" dirty="0">
                <a:latin typeface="Verdana"/>
                <a:cs typeface="Verdana"/>
              </a:endParaRPr>
            </a:p>
            <a:p>
              <a:pPr marL="270510" marR="266065" algn="ctr">
                <a:lnSpc>
                  <a:spcPct val="151400"/>
                </a:lnSpc>
                <a:spcBef>
                  <a:spcPts val="590"/>
                </a:spcBef>
              </a:pPr>
              <a:r>
                <a:rPr sz="1400" spc="-110" dirty="0">
                  <a:solidFill>
                    <a:srgbClr val="FFFFFF"/>
                  </a:solidFill>
                  <a:latin typeface="Verdana"/>
                  <a:cs typeface="Verdana"/>
                </a:rPr>
                <a:t>Biểu</a:t>
              </a:r>
              <a:r>
                <a:rPr sz="1400" spc="-50" dirty="0">
                  <a:solidFill>
                    <a:srgbClr val="FFFFFF"/>
                  </a:solidFill>
                  <a:latin typeface="Verdana"/>
                  <a:cs typeface="Verdana"/>
                </a:rPr>
                <a:t> </a:t>
              </a:r>
              <a:r>
                <a:rPr sz="1400" spc="-100" dirty="0">
                  <a:solidFill>
                    <a:srgbClr val="FFFFFF"/>
                  </a:solidFill>
                  <a:latin typeface="Verdana"/>
                  <a:cs typeface="Verdana"/>
                </a:rPr>
                <a:t>thức</a:t>
              </a:r>
              <a:r>
                <a:rPr sz="1400" spc="-35" dirty="0">
                  <a:solidFill>
                    <a:srgbClr val="FFFFFF"/>
                  </a:solidFill>
                  <a:latin typeface="Verdana"/>
                  <a:cs typeface="Verdana"/>
                </a:rPr>
                <a:t> </a:t>
              </a:r>
              <a:r>
                <a:rPr sz="1400" spc="-100" dirty="0">
                  <a:solidFill>
                    <a:srgbClr val="FFFFFF"/>
                  </a:solidFill>
                  <a:latin typeface="Verdana"/>
                  <a:cs typeface="Verdana"/>
                </a:rPr>
                <a:t>sử</a:t>
              </a:r>
              <a:r>
                <a:rPr sz="1400" spc="-35" dirty="0">
                  <a:solidFill>
                    <a:srgbClr val="FFFFFF"/>
                  </a:solidFill>
                  <a:latin typeface="Verdana"/>
                  <a:cs typeface="Verdana"/>
                </a:rPr>
                <a:t> </a:t>
              </a:r>
              <a:r>
                <a:rPr sz="1400" spc="-114" dirty="0">
                  <a:solidFill>
                    <a:srgbClr val="FFFFFF"/>
                  </a:solidFill>
                  <a:latin typeface="Verdana"/>
                  <a:cs typeface="Verdana"/>
                </a:rPr>
                <a:t>dụng</a:t>
              </a:r>
              <a:r>
                <a:rPr sz="1400" spc="-35" dirty="0">
                  <a:solidFill>
                    <a:srgbClr val="FFFFFF"/>
                  </a:solidFill>
                  <a:latin typeface="Verdana"/>
                  <a:cs typeface="Verdana"/>
                </a:rPr>
                <a:t> </a:t>
              </a:r>
              <a:r>
                <a:rPr sz="1400" spc="-110" dirty="0">
                  <a:solidFill>
                    <a:srgbClr val="FFFFFF"/>
                  </a:solidFill>
                  <a:latin typeface="Verdana"/>
                  <a:cs typeface="Verdana"/>
                </a:rPr>
                <a:t>toán</a:t>
              </a:r>
              <a:r>
                <a:rPr sz="1400" spc="-40" dirty="0">
                  <a:solidFill>
                    <a:srgbClr val="FFFFFF"/>
                  </a:solidFill>
                  <a:latin typeface="Verdana"/>
                  <a:cs typeface="Verdana"/>
                </a:rPr>
                <a:t> </a:t>
              </a:r>
              <a:r>
                <a:rPr sz="1400" spc="-90" dirty="0">
                  <a:solidFill>
                    <a:srgbClr val="FFFFFF"/>
                  </a:solidFill>
                  <a:latin typeface="Verdana"/>
                  <a:cs typeface="Verdana"/>
                </a:rPr>
                <a:t>tử</a:t>
              </a:r>
              <a:r>
                <a:rPr sz="1400" spc="-35" dirty="0">
                  <a:solidFill>
                    <a:srgbClr val="FFFFFF"/>
                  </a:solidFill>
                  <a:latin typeface="Verdana"/>
                  <a:cs typeface="Verdana"/>
                </a:rPr>
                <a:t> </a:t>
              </a:r>
              <a:r>
                <a:rPr sz="1400" spc="-50" dirty="0">
                  <a:solidFill>
                    <a:srgbClr val="FFFFFF"/>
                  </a:solidFill>
                  <a:latin typeface="Verdana"/>
                  <a:cs typeface="Verdana"/>
                </a:rPr>
                <a:t>vô </a:t>
              </a:r>
              <a:r>
                <a:rPr sz="1400" spc="-95" dirty="0">
                  <a:solidFill>
                    <a:srgbClr val="FFFFFF"/>
                  </a:solidFill>
                  <a:latin typeface="Verdana"/>
                  <a:cs typeface="Verdana"/>
                </a:rPr>
                <a:t>hướng</a:t>
              </a:r>
              <a:r>
                <a:rPr sz="1400" spc="-5" dirty="0">
                  <a:solidFill>
                    <a:srgbClr val="FFFFFF"/>
                  </a:solidFill>
                  <a:latin typeface="Verdana"/>
                  <a:cs typeface="Verdana"/>
                </a:rPr>
                <a:t> </a:t>
              </a:r>
              <a:r>
                <a:rPr sz="1400" spc="-25" dirty="0">
                  <a:solidFill>
                    <a:srgbClr val="FFFFFF"/>
                  </a:solidFill>
                  <a:latin typeface="Verdana"/>
                  <a:cs typeface="Verdana"/>
                </a:rPr>
                <a:t>(</a:t>
              </a:r>
              <a:r>
                <a:rPr sz="1400" spc="-25" dirty="0">
                  <a:solidFill>
                    <a:srgbClr val="FFFFFF"/>
                  </a:solidFill>
                  <a:latin typeface="Arial"/>
                  <a:cs typeface="Arial"/>
                </a:rPr>
                <a:t>(+,-</a:t>
              </a:r>
              <a:r>
                <a:rPr sz="1400" spc="-10" dirty="0">
                  <a:solidFill>
                    <a:srgbClr val="FFFFFF"/>
                  </a:solidFill>
                  <a:latin typeface="Arial"/>
                  <a:cs typeface="Arial"/>
                </a:rPr>
                <a:t>,*,/,&gt;=,...,&amp;&amp;,</a:t>
              </a:r>
              <a:r>
                <a:rPr sz="1400" spc="20" dirty="0">
                  <a:solidFill>
                    <a:srgbClr val="FFFFFF"/>
                  </a:solidFill>
                  <a:latin typeface="Arial"/>
                  <a:cs typeface="Arial"/>
                </a:rPr>
                <a:t> </a:t>
              </a:r>
              <a:r>
                <a:rPr sz="1400" spc="-20" dirty="0">
                  <a:solidFill>
                    <a:srgbClr val="FFFFFF"/>
                  </a:solidFill>
                  <a:latin typeface="Arial"/>
                  <a:cs typeface="Arial"/>
                </a:rPr>
                <a:t>...)</a:t>
              </a:r>
              <a:endParaRPr sz="1400" dirty="0">
                <a:latin typeface="Arial"/>
                <a:cs typeface="Arial"/>
              </a:endParaRPr>
            </a:p>
          </p:txBody>
        </p:sp>
        <p:pic>
          <p:nvPicPr>
            <p:cNvPr id="12" name="object 8"/>
            <p:cNvPicPr/>
            <p:nvPr/>
          </p:nvPicPr>
          <p:blipFill>
            <a:blip r:embed="rId4" cstate="print"/>
            <a:stretch>
              <a:fillRect/>
            </a:stretch>
          </p:blipFill>
          <p:spPr>
            <a:xfrm>
              <a:off x="4914868" y="3203396"/>
              <a:ext cx="2615247" cy="1609446"/>
            </a:xfrm>
            <a:prstGeom prst="rect">
              <a:avLst/>
            </a:prstGeom>
            <a:grpFill/>
          </p:spPr>
        </p:pic>
        <p:sp>
          <p:nvSpPr>
            <p:cNvPr id="13" name="object 9"/>
            <p:cNvSpPr txBox="1"/>
            <p:nvPr/>
          </p:nvSpPr>
          <p:spPr>
            <a:xfrm>
              <a:off x="4967478" y="3236214"/>
              <a:ext cx="2514600" cy="1508760"/>
            </a:xfrm>
            <a:prstGeom prst="rect">
              <a:avLst/>
            </a:prstGeom>
            <a:grpFill/>
            <a:ln w="38100">
              <a:solidFill>
                <a:srgbClr val="FFFFFF"/>
              </a:solidFill>
            </a:ln>
          </p:spPr>
          <p:txBody>
            <a:bodyPr vert="horz" wrap="square" lIns="0" tIns="180975" rIns="0" bIns="0" rtlCol="0">
              <a:spAutoFit/>
            </a:bodyPr>
            <a:lstStyle/>
            <a:p>
              <a:pPr>
                <a:lnSpc>
                  <a:spcPct val="100000"/>
                </a:lnSpc>
                <a:spcBef>
                  <a:spcPts val="1425"/>
                </a:spcBef>
              </a:pPr>
              <a:endParaRPr sz="1400" dirty="0">
                <a:latin typeface="Times New Roman"/>
                <a:cs typeface="Times New Roman"/>
              </a:endParaRPr>
            </a:p>
            <a:p>
              <a:pPr marL="1062355" marR="255904" indent="-798830">
                <a:lnSpc>
                  <a:spcPct val="151500"/>
                </a:lnSpc>
              </a:pPr>
              <a:r>
                <a:rPr sz="1400" spc="-125" dirty="0">
                  <a:solidFill>
                    <a:srgbClr val="FFFFFF"/>
                  </a:solidFill>
                  <a:latin typeface="Verdana"/>
                  <a:cs typeface="Verdana"/>
                </a:rPr>
                <a:t>Tham</a:t>
              </a:r>
              <a:r>
                <a:rPr sz="1400" spc="-30" dirty="0">
                  <a:solidFill>
                    <a:srgbClr val="FFFFFF"/>
                  </a:solidFill>
                  <a:latin typeface="Verdana"/>
                  <a:cs typeface="Verdana"/>
                </a:rPr>
                <a:t> </a:t>
              </a:r>
              <a:r>
                <a:rPr sz="1400" spc="-105" dirty="0">
                  <a:solidFill>
                    <a:srgbClr val="FFFFFF"/>
                  </a:solidFill>
                  <a:latin typeface="Verdana"/>
                  <a:cs typeface="Verdana"/>
                </a:rPr>
                <a:t>chiếu</a:t>
              </a:r>
              <a:r>
                <a:rPr sz="1400" spc="-55" dirty="0">
                  <a:solidFill>
                    <a:srgbClr val="FFFFFF"/>
                  </a:solidFill>
                  <a:latin typeface="Verdana"/>
                  <a:cs typeface="Verdana"/>
                </a:rPr>
                <a:t> </a:t>
              </a:r>
              <a:r>
                <a:rPr sz="1400" spc="-100" dirty="0">
                  <a:solidFill>
                    <a:srgbClr val="FFFFFF"/>
                  </a:solidFill>
                  <a:latin typeface="Verdana"/>
                  <a:cs typeface="Verdana"/>
                </a:rPr>
                <a:t>đến</a:t>
              </a:r>
              <a:r>
                <a:rPr sz="1400" spc="-40" dirty="0">
                  <a:solidFill>
                    <a:srgbClr val="FFFFFF"/>
                  </a:solidFill>
                  <a:latin typeface="Verdana"/>
                  <a:cs typeface="Verdana"/>
                </a:rPr>
                <a:t> </a:t>
              </a:r>
              <a:r>
                <a:rPr sz="1400" spc="-90" dirty="0">
                  <a:solidFill>
                    <a:srgbClr val="FFFFFF"/>
                  </a:solidFill>
                  <a:latin typeface="Verdana"/>
                  <a:cs typeface="Verdana"/>
                </a:rPr>
                <a:t>cột</a:t>
              </a:r>
              <a:r>
                <a:rPr sz="1400" spc="-40" dirty="0">
                  <a:solidFill>
                    <a:srgbClr val="FFFFFF"/>
                  </a:solidFill>
                  <a:latin typeface="Verdana"/>
                  <a:cs typeface="Verdana"/>
                </a:rPr>
                <a:t> </a:t>
              </a:r>
              <a:r>
                <a:rPr sz="1400" spc="-80" dirty="0">
                  <a:solidFill>
                    <a:srgbClr val="FFFFFF"/>
                  </a:solidFill>
                  <a:latin typeface="Verdana"/>
                  <a:cs typeface="Verdana"/>
                </a:rPr>
                <a:t>hoặc </a:t>
              </a:r>
              <a:r>
                <a:rPr sz="1400" spc="-20" dirty="0">
                  <a:solidFill>
                    <a:srgbClr val="FFFFFF"/>
                  </a:solidFill>
                  <a:latin typeface="Verdana"/>
                  <a:cs typeface="Verdana"/>
                </a:rPr>
                <a:t>bảng</a:t>
              </a:r>
              <a:endParaRPr sz="1400" dirty="0">
                <a:latin typeface="Verdana"/>
                <a:cs typeface="Verdana"/>
              </a:endParaRPr>
            </a:p>
          </p:txBody>
        </p:sp>
        <p:grpSp>
          <p:nvGrpSpPr>
            <p:cNvPr id="14" name="object 10"/>
            <p:cNvGrpSpPr/>
            <p:nvPr/>
          </p:nvGrpSpPr>
          <p:grpSpPr>
            <a:xfrm>
              <a:off x="8101552" y="3203396"/>
              <a:ext cx="2615565" cy="1609725"/>
              <a:chOff x="8101552" y="3203396"/>
              <a:chExt cx="2615565" cy="1609725"/>
            </a:xfrm>
            <a:grpFill/>
          </p:grpSpPr>
          <p:pic>
            <p:nvPicPr>
              <p:cNvPr id="22" name="object 11"/>
              <p:cNvPicPr/>
              <p:nvPr/>
            </p:nvPicPr>
            <p:blipFill>
              <a:blip r:embed="rId4" cstate="print"/>
              <a:stretch>
                <a:fillRect/>
              </a:stretch>
            </p:blipFill>
            <p:spPr>
              <a:xfrm>
                <a:off x="8101552" y="3203396"/>
                <a:ext cx="2615247" cy="1609446"/>
              </a:xfrm>
              <a:prstGeom prst="rect">
                <a:avLst/>
              </a:prstGeom>
              <a:grpFill/>
            </p:spPr>
          </p:pic>
          <p:pic>
            <p:nvPicPr>
              <p:cNvPr id="23" name="object 12"/>
              <p:cNvPicPr/>
              <p:nvPr/>
            </p:nvPicPr>
            <p:blipFill>
              <a:blip r:embed="rId5" cstate="print"/>
              <a:stretch>
                <a:fillRect/>
              </a:stretch>
            </p:blipFill>
            <p:spPr>
              <a:xfrm>
                <a:off x="8144255" y="3654539"/>
                <a:ext cx="2529840" cy="778776"/>
              </a:xfrm>
              <a:prstGeom prst="rect">
                <a:avLst/>
              </a:prstGeom>
              <a:grpFill/>
            </p:spPr>
          </p:pic>
          <p:sp>
            <p:nvSpPr>
              <p:cNvPr id="24" name="object 13"/>
              <p:cNvSpPr/>
              <p:nvPr/>
            </p:nvSpPr>
            <p:spPr>
              <a:xfrm>
                <a:off x="8154161" y="3236213"/>
                <a:ext cx="2514600" cy="1508760"/>
              </a:xfrm>
              <a:custGeom>
                <a:avLst/>
                <a:gdLst/>
                <a:ahLst/>
                <a:cxnLst/>
                <a:rect l="l" t="t" r="r" b="b"/>
                <a:pathLst>
                  <a:path w="2514600" h="1508760">
                    <a:moveTo>
                      <a:pt x="2514600" y="0"/>
                    </a:moveTo>
                    <a:lnTo>
                      <a:pt x="0" y="0"/>
                    </a:lnTo>
                    <a:lnTo>
                      <a:pt x="0" y="1508760"/>
                    </a:lnTo>
                    <a:lnTo>
                      <a:pt x="2514600" y="1508760"/>
                    </a:lnTo>
                    <a:lnTo>
                      <a:pt x="2514600" y="0"/>
                    </a:lnTo>
                    <a:close/>
                  </a:path>
                </a:pathLst>
              </a:custGeom>
              <a:grpFill/>
            </p:spPr>
            <p:txBody>
              <a:bodyPr wrap="square" lIns="0" tIns="0" rIns="0" bIns="0" rtlCol="0"/>
              <a:lstStyle/>
              <a:p>
                <a:endParaRPr/>
              </a:p>
            </p:txBody>
          </p:sp>
        </p:grpSp>
        <p:sp>
          <p:nvSpPr>
            <p:cNvPr id="15" name="object 14"/>
            <p:cNvSpPr txBox="1"/>
            <p:nvPr/>
          </p:nvSpPr>
          <p:spPr>
            <a:xfrm>
              <a:off x="8154161" y="3236214"/>
              <a:ext cx="2514600" cy="1508760"/>
            </a:xfrm>
            <a:prstGeom prst="rect">
              <a:avLst/>
            </a:prstGeom>
            <a:grpFill/>
            <a:ln w="38100">
              <a:solidFill>
                <a:srgbClr val="FFFFFF"/>
              </a:solidFill>
            </a:ln>
          </p:spPr>
          <p:txBody>
            <a:bodyPr vert="horz" wrap="square" lIns="0" tIns="180975" rIns="0" bIns="0" rtlCol="0">
              <a:spAutoFit/>
            </a:bodyPr>
            <a:lstStyle/>
            <a:p>
              <a:pPr>
                <a:lnSpc>
                  <a:spcPct val="100000"/>
                </a:lnSpc>
                <a:spcBef>
                  <a:spcPts val="1425"/>
                </a:spcBef>
              </a:pPr>
              <a:endParaRPr sz="1400" dirty="0">
                <a:latin typeface="Times New Roman"/>
                <a:cs typeface="Times New Roman"/>
              </a:endParaRPr>
            </a:p>
            <a:p>
              <a:pPr marL="140335" marR="133350" indent="78740">
                <a:lnSpc>
                  <a:spcPct val="151500"/>
                </a:lnSpc>
              </a:pPr>
              <a:r>
                <a:rPr sz="1400" spc="-135" dirty="0">
                  <a:solidFill>
                    <a:srgbClr val="FFFFFF"/>
                  </a:solidFill>
                  <a:latin typeface="Verdana"/>
                  <a:cs typeface="Verdana"/>
                </a:rPr>
                <a:t>Toán</a:t>
              </a:r>
              <a:r>
                <a:rPr sz="1400" spc="-45" dirty="0">
                  <a:solidFill>
                    <a:srgbClr val="FFFFFF"/>
                  </a:solidFill>
                  <a:latin typeface="Verdana"/>
                  <a:cs typeface="Verdana"/>
                </a:rPr>
                <a:t> </a:t>
              </a:r>
              <a:r>
                <a:rPr sz="1400" spc="-95" dirty="0">
                  <a:solidFill>
                    <a:srgbClr val="FFFFFF"/>
                  </a:solidFill>
                  <a:latin typeface="Verdana"/>
                  <a:cs typeface="Verdana"/>
                </a:rPr>
                <a:t>tử,</a:t>
              </a:r>
              <a:r>
                <a:rPr sz="1400" spc="-35" dirty="0">
                  <a:solidFill>
                    <a:srgbClr val="FFFFFF"/>
                  </a:solidFill>
                  <a:latin typeface="Verdana"/>
                  <a:cs typeface="Verdana"/>
                </a:rPr>
                <a:t> </a:t>
              </a:r>
              <a:r>
                <a:rPr sz="1400" spc="-114" dirty="0">
                  <a:solidFill>
                    <a:srgbClr val="FFFFFF"/>
                  </a:solidFill>
                  <a:latin typeface="Verdana"/>
                  <a:cs typeface="Verdana"/>
                </a:rPr>
                <a:t>hằng</a:t>
              </a:r>
              <a:r>
                <a:rPr sz="1400" spc="-35" dirty="0">
                  <a:solidFill>
                    <a:srgbClr val="FFFFFF"/>
                  </a:solidFill>
                  <a:latin typeface="Verdana"/>
                  <a:cs typeface="Verdana"/>
                </a:rPr>
                <a:t> </a:t>
              </a:r>
              <a:r>
                <a:rPr sz="1400" spc="-100" dirty="0">
                  <a:solidFill>
                    <a:srgbClr val="FFFFFF"/>
                  </a:solidFill>
                  <a:latin typeface="Verdana"/>
                  <a:cs typeface="Verdana"/>
                </a:rPr>
                <a:t>số</a:t>
              </a:r>
              <a:r>
                <a:rPr sz="1400" spc="-30" dirty="0">
                  <a:solidFill>
                    <a:srgbClr val="FFFFFF"/>
                  </a:solidFill>
                  <a:latin typeface="Verdana"/>
                  <a:cs typeface="Verdana"/>
                </a:rPr>
                <a:t> </a:t>
              </a:r>
              <a:r>
                <a:rPr sz="1400" spc="-135" dirty="0">
                  <a:solidFill>
                    <a:srgbClr val="FFFFFF"/>
                  </a:solidFill>
                  <a:latin typeface="Verdana"/>
                  <a:cs typeface="Verdana"/>
                </a:rPr>
                <a:t>và</a:t>
              </a:r>
              <a:r>
                <a:rPr sz="1400" spc="-35" dirty="0">
                  <a:solidFill>
                    <a:srgbClr val="FFFFFF"/>
                  </a:solidFill>
                  <a:latin typeface="Verdana"/>
                  <a:cs typeface="Verdana"/>
                </a:rPr>
                <a:t> </a:t>
              </a:r>
              <a:r>
                <a:rPr sz="1400" spc="-105" dirty="0">
                  <a:solidFill>
                    <a:srgbClr val="FFFFFF"/>
                  </a:solidFill>
                  <a:latin typeface="Verdana"/>
                  <a:cs typeface="Verdana"/>
                </a:rPr>
                <a:t>giá</a:t>
              </a:r>
              <a:r>
                <a:rPr sz="1400" spc="-45" dirty="0">
                  <a:solidFill>
                    <a:srgbClr val="FFFFFF"/>
                  </a:solidFill>
                  <a:latin typeface="Verdana"/>
                  <a:cs typeface="Verdana"/>
                </a:rPr>
                <a:t> </a:t>
              </a:r>
              <a:r>
                <a:rPr sz="1400" spc="-25" dirty="0">
                  <a:solidFill>
                    <a:srgbClr val="FFFFFF"/>
                  </a:solidFill>
                  <a:latin typeface="Verdana"/>
                  <a:cs typeface="Verdana"/>
                </a:rPr>
                <a:t>trị </a:t>
              </a:r>
              <a:r>
                <a:rPr sz="1400" spc="-105" dirty="0">
                  <a:solidFill>
                    <a:srgbClr val="FFFFFF"/>
                  </a:solidFill>
                  <a:latin typeface="Verdana"/>
                  <a:cs typeface="Verdana"/>
                </a:rPr>
                <a:t>như</a:t>
              </a:r>
              <a:r>
                <a:rPr sz="1400" spc="-35" dirty="0">
                  <a:solidFill>
                    <a:srgbClr val="FFFFFF"/>
                  </a:solidFill>
                  <a:latin typeface="Verdana"/>
                  <a:cs typeface="Verdana"/>
                </a:rPr>
                <a:t> </a:t>
              </a:r>
              <a:r>
                <a:rPr sz="1400" spc="-130" dirty="0">
                  <a:solidFill>
                    <a:srgbClr val="FFFFFF"/>
                  </a:solidFill>
                  <a:latin typeface="Verdana"/>
                  <a:cs typeface="Verdana"/>
                </a:rPr>
                <a:t>một</a:t>
              </a:r>
              <a:r>
                <a:rPr sz="1400" spc="-35" dirty="0">
                  <a:solidFill>
                    <a:srgbClr val="FFFFFF"/>
                  </a:solidFill>
                  <a:latin typeface="Verdana"/>
                  <a:cs typeface="Verdana"/>
                </a:rPr>
                <a:t> </a:t>
              </a:r>
              <a:r>
                <a:rPr sz="1400" spc="-114" dirty="0">
                  <a:solidFill>
                    <a:srgbClr val="FFFFFF"/>
                  </a:solidFill>
                  <a:latin typeface="Verdana"/>
                  <a:cs typeface="Verdana"/>
                </a:rPr>
                <a:t>phần</a:t>
              </a:r>
              <a:r>
                <a:rPr sz="1400" spc="-40" dirty="0">
                  <a:solidFill>
                    <a:srgbClr val="FFFFFF"/>
                  </a:solidFill>
                  <a:latin typeface="Verdana"/>
                  <a:cs typeface="Verdana"/>
                </a:rPr>
                <a:t> </a:t>
              </a:r>
              <a:r>
                <a:rPr sz="1400" spc="-105" dirty="0">
                  <a:solidFill>
                    <a:srgbClr val="FFFFFF"/>
                  </a:solidFill>
                  <a:latin typeface="Verdana"/>
                  <a:cs typeface="Verdana"/>
                </a:rPr>
                <a:t>của</a:t>
              </a:r>
              <a:r>
                <a:rPr sz="1400" spc="-35" dirty="0">
                  <a:solidFill>
                    <a:srgbClr val="FFFFFF"/>
                  </a:solidFill>
                  <a:latin typeface="Verdana"/>
                  <a:cs typeface="Verdana"/>
                </a:rPr>
                <a:t> </a:t>
              </a:r>
              <a:r>
                <a:rPr sz="1400" spc="-105" dirty="0">
                  <a:solidFill>
                    <a:srgbClr val="FFFFFF"/>
                  </a:solidFill>
                  <a:latin typeface="Verdana"/>
                  <a:cs typeface="Verdana"/>
                </a:rPr>
                <a:t>biểu</a:t>
              </a:r>
              <a:r>
                <a:rPr sz="1400" spc="-50" dirty="0">
                  <a:solidFill>
                    <a:srgbClr val="FFFFFF"/>
                  </a:solidFill>
                  <a:latin typeface="Verdana"/>
                  <a:cs typeface="Verdana"/>
                </a:rPr>
                <a:t> </a:t>
              </a:r>
              <a:r>
                <a:rPr sz="1400" spc="-75" dirty="0">
                  <a:solidFill>
                    <a:srgbClr val="FFFFFF"/>
                  </a:solidFill>
                  <a:latin typeface="Verdana"/>
                  <a:cs typeface="Verdana"/>
                </a:rPr>
                <a:t>thức</a:t>
              </a:r>
              <a:endParaRPr sz="1400" dirty="0">
                <a:latin typeface="Verdana"/>
                <a:cs typeface="Verdana"/>
              </a:endParaRPr>
            </a:p>
          </p:txBody>
        </p:sp>
        <p:grpSp>
          <p:nvGrpSpPr>
            <p:cNvPr id="16" name="object 15"/>
            <p:cNvGrpSpPr/>
            <p:nvPr/>
          </p:nvGrpSpPr>
          <p:grpSpPr>
            <a:xfrm>
              <a:off x="2996152" y="4963629"/>
              <a:ext cx="2630805" cy="1609725"/>
              <a:chOff x="2996152" y="4963629"/>
              <a:chExt cx="2630805" cy="1609725"/>
            </a:xfrm>
            <a:grpFill/>
          </p:grpSpPr>
          <p:pic>
            <p:nvPicPr>
              <p:cNvPr id="20" name="object 16"/>
              <p:cNvPicPr/>
              <p:nvPr/>
            </p:nvPicPr>
            <p:blipFill>
              <a:blip r:embed="rId4" cstate="print"/>
              <a:stretch>
                <a:fillRect/>
              </a:stretch>
            </p:blipFill>
            <p:spPr>
              <a:xfrm>
                <a:off x="2996152" y="4963629"/>
                <a:ext cx="2615247" cy="1609446"/>
              </a:xfrm>
              <a:prstGeom prst="rect">
                <a:avLst/>
              </a:prstGeom>
              <a:grpFill/>
            </p:spPr>
          </p:pic>
          <p:pic>
            <p:nvPicPr>
              <p:cNvPr id="21" name="object 17"/>
              <p:cNvPicPr/>
              <p:nvPr/>
            </p:nvPicPr>
            <p:blipFill>
              <a:blip r:embed="rId6" cstate="print"/>
              <a:stretch>
                <a:fillRect/>
              </a:stretch>
            </p:blipFill>
            <p:spPr>
              <a:xfrm>
                <a:off x="3032760" y="5414771"/>
                <a:ext cx="2593848" cy="780300"/>
              </a:xfrm>
              <a:prstGeom prst="rect">
                <a:avLst/>
              </a:prstGeom>
              <a:grpFill/>
            </p:spPr>
          </p:pic>
        </p:grpSp>
        <p:sp>
          <p:nvSpPr>
            <p:cNvPr id="17" name="object 18"/>
            <p:cNvSpPr txBox="1"/>
            <p:nvPr/>
          </p:nvSpPr>
          <p:spPr>
            <a:xfrm>
              <a:off x="3048761" y="4996434"/>
              <a:ext cx="2514600" cy="1508760"/>
            </a:xfrm>
            <a:prstGeom prst="rect">
              <a:avLst/>
            </a:prstGeom>
            <a:grpFill/>
            <a:ln w="38100">
              <a:solidFill>
                <a:srgbClr val="FFFFFF"/>
              </a:solidFill>
            </a:ln>
          </p:spPr>
          <p:txBody>
            <a:bodyPr vert="horz" wrap="square" lIns="0" tIns="182245" rIns="0" bIns="0" rtlCol="0">
              <a:spAutoFit/>
            </a:bodyPr>
            <a:lstStyle/>
            <a:p>
              <a:pPr>
                <a:lnSpc>
                  <a:spcPct val="100000"/>
                </a:lnSpc>
                <a:spcBef>
                  <a:spcPts val="1435"/>
                </a:spcBef>
              </a:pPr>
              <a:endParaRPr sz="1400">
                <a:latin typeface="Times New Roman"/>
                <a:cs typeface="Times New Roman"/>
              </a:endParaRPr>
            </a:p>
            <a:p>
              <a:pPr marL="360045" marR="129539" indent="-226060">
                <a:lnSpc>
                  <a:spcPct val="151400"/>
                </a:lnSpc>
              </a:pPr>
              <a:r>
                <a:rPr sz="1400" spc="-120" dirty="0">
                  <a:solidFill>
                    <a:srgbClr val="FFFFFF"/>
                  </a:solidFill>
                  <a:latin typeface="Verdana"/>
                  <a:cs typeface="Verdana"/>
                </a:rPr>
                <a:t>Kết</a:t>
              </a:r>
              <a:r>
                <a:rPr sz="1400" spc="-55" dirty="0">
                  <a:solidFill>
                    <a:srgbClr val="FFFFFF"/>
                  </a:solidFill>
                  <a:latin typeface="Verdana"/>
                  <a:cs typeface="Verdana"/>
                </a:rPr>
                <a:t> </a:t>
              </a:r>
              <a:r>
                <a:rPr sz="1400" spc="-110" dirty="0">
                  <a:solidFill>
                    <a:srgbClr val="FFFFFF"/>
                  </a:solidFill>
                  <a:latin typeface="Verdana"/>
                  <a:cs typeface="Verdana"/>
                </a:rPr>
                <a:t>quả</a:t>
              </a:r>
              <a:r>
                <a:rPr sz="1400" spc="-40" dirty="0">
                  <a:solidFill>
                    <a:srgbClr val="FFFFFF"/>
                  </a:solidFill>
                  <a:latin typeface="Verdana"/>
                  <a:cs typeface="Verdana"/>
                </a:rPr>
                <a:t> </a:t>
              </a:r>
              <a:r>
                <a:rPr sz="1400" spc="-105" dirty="0">
                  <a:solidFill>
                    <a:srgbClr val="FFFFFF"/>
                  </a:solidFill>
                  <a:latin typeface="Verdana"/>
                  <a:cs typeface="Verdana"/>
                </a:rPr>
                <a:t>của</a:t>
              </a:r>
              <a:r>
                <a:rPr sz="1400" spc="-50" dirty="0">
                  <a:solidFill>
                    <a:srgbClr val="FFFFFF"/>
                  </a:solidFill>
                  <a:latin typeface="Verdana"/>
                  <a:cs typeface="Verdana"/>
                </a:rPr>
                <a:t> </a:t>
              </a:r>
              <a:r>
                <a:rPr sz="1400" spc="-130" dirty="0">
                  <a:solidFill>
                    <a:srgbClr val="FFFFFF"/>
                  </a:solidFill>
                  <a:latin typeface="Verdana"/>
                  <a:cs typeface="Verdana"/>
                </a:rPr>
                <a:t>một</a:t>
              </a:r>
              <a:r>
                <a:rPr sz="1400" spc="-40" dirty="0">
                  <a:solidFill>
                    <a:srgbClr val="FFFFFF"/>
                  </a:solidFill>
                  <a:latin typeface="Verdana"/>
                  <a:cs typeface="Verdana"/>
                </a:rPr>
                <a:t> </a:t>
              </a:r>
              <a:r>
                <a:rPr sz="1400" spc="-145" dirty="0">
                  <a:solidFill>
                    <a:srgbClr val="FFFFFF"/>
                  </a:solidFill>
                  <a:latin typeface="Verdana"/>
                  <a:cs typeface="Verdana"/>
                </a:rPr>
                <a:t>hàm</a:t>
              </a:r>
              <a:r>
                <a:rPr sz="1400" spc="-30" dirty="0">
                  <a:solidFill>
                    <a:srgbClr val="FFFFFF"/>
                  </a:solidFill>
                  <a:latin typeface="Verdana"/>
                  <a:cs typeface="Verdana"/>
                </a:rPr>
                <a:t> </a:t>
              </a:r>
              <a:r>
                <a:rPr sz="1400" spc="-125" dirty="0">
                  <a:solidFill>
                    <a:srgbClr val="FFFFFF"/>
                  </a:solidFill>
                  <a:latin typeface="Verdana"/>
                  <a:cs typeface="Verdana"/>
                </a:rPr>
                <a:t>và</a:t>
              </a:r>
              <a:r>
                <a:rPr sz="1400" spc="-40" dirty="0">
                  <a:solidFill>
                    <a:srgbClr val="FFFFFF"/>
                  </a:solidFill>
                  <a:latin typeface="Verdana"/>
                  <a:cs typeface="Verdana"/>
                </a:rPr>
                <a:t> </a:t>
              </a:r>
              <a:r>
                <a:rPr sz="1400" spc="-70" dirty="0">
                  <a:solidFill>
                    <a:srgbClr val="FFFFFF"/>
                  </a:solidFill>
                  <a:latin typeface="Verdana"/>
                  <a:cs typeface="Verdana"/>
                </a:rPr>
                <a:t>các </a:t>
              </a:r>
              <a:r>
                <a:rPr sz="1400" spc="-90" dirty="0">
                  <a:solidFill>
                    <a:srgbClr val="FFFFFF"/>
                  </a:solidFill>
                  <a:latin typeface="Verdana"/>
                  <a:cs typeface="Verdana"/>
                </a:rPr>
                <a:t>đối</a:t>
              </a:r>
              <a:r>
                <a:rPr sz="1400" spc="-50" dirty="0">
                  <a:solidFill>
                    <a:srgbClr val="FFFFFF"/>
                  </a:solidFill>
                  <a:latin typeface="Verdana"/>
                  <a:cs typeface="Verdana"/>
                </a:rPr>
                <a:t> </a:t>
              </a:r>
              <a:r>
                <a:rPr sz="1400" spc="-100" dirty="0">
                  <a:solidFill>
                    <a:srgbClr val="FFFFFF"/>
                  </a:solidFill>
                  <a:latin typeface="Verdana"/>
                  <a:cs typeface="Verdana"/>
                </a:rPr>
                <a:t>số</a:t>
              </a:r>
              <a:r>
                <a:rPr sz="1400" spc="-35" dirty="0">
                  <a:solidFill>
                    <a:srgbClr val="FFFFFF"/>
                  </a:solidFill>
                  <a:latin typeface="Verdana"/>
                  <a:cs typeface="Verdana"/>
                </a:rPr>
                <a:t> </a:t>
              </a:r>
              <a:r>
                <a:rPr sz="1400" spc="-105" dirty="0">
                  <a:solidFill>
                    <a:srgbClr val="FFFFFF"/>
                  </a:solidFill>
                  <a:latin typeface="Verdana"/>
                  <a:cs typeface="Verdana"/>
                </a:rPr>
                <a:t>bắt</a:t>
              </a:r>
              <a:r>
                <a:rPr sz="1400" spc="-45" dirty="0">
                  <a:solidFill>
                    <a:srgbClr val="FFFFFF"/>
                  </a:solidFill>
                  <a:latin typeface="Verdana"/>
                  <a:cs typeface="Verdana"/>
                </a:rPr>
                <a:t> </a:t>
              </a:r>
              <a:r>
                <a:rPr sz="1400" spc="-105" dirty="0">
                  <a:solidFill>
                    <a:srgbClr val="FFFFFF"/>
                  </a:solidFill>
                  <a:latin typeface="Verdana"/>
                  <a:cs typeface="Verdana"/>
                </a:rPr>
                <a:t>buộc</a:t>
              </a:r>
              <a:r>
                <a:rPr sz="1400" spc="-45" dirty="0">
                  <a:solidFill>
                    <a:srgbClr val="FFFFFF"/>
                  </a:solidFill>
                  <a:latin typeface="Verdana"/>
                  <a:cs typeface="Verdana"/>
                </a:rPr>
                <a:t> </a:t>
              </a:r>
              <a:r>
                <a:rPr sz="1400" spc="-105" dirty="0">
                  <a:solidFill>
                    <a:srgbClr val="FFFFFF"/>
                  </a:solidFill>
                  <a:latin typeface="Verdana"/>
                  <a:cs typeface="Verdana"/>
                </a:rPr>
                <a:t>của</a:t>
              </a:r>
              <a:r>
                <a:rPr sz="1400" spc="-50" dirty="0">
                  <a:solidFill>
                    <a:srgbClr val="FFFFFF"/>
                  </a:solidFill>
                  <a:latin typeface="Verdana"/>
                  <a:cs typeface="Verdana"/>
                </a:rPr>
                <a:t> </a:t>
              </a:r>
              <a:r>
                <a:rPr sz="1400" spc="-25" dirty="0">
                  <a:solidFill>
                    <a:srgbClr val="FFFFFF"/>
                  </a:solidFill>
                  <a:latin typeface="Verdana"/>
                  <a:cs typeface="Verdana"/>
                </a:rPr>
                <a:t>nó</a:t>
              </a:r>
              <a:endParaRPr sz="1400">
                <a:latin typeface="Verdana"/>
                <a:cs typeface="Verdana"/>
              </a:endParaRPr>
            </a:p>
          </p:txBody>
        </p:sp>
        <p:pic>
          <p:nvPicPr>
            <p:cNvPr id="18" name="object 19"/>
            <p:cNvPicPr/>
            <p:nvPr/>
          </p:nvPicPr>
          <p:blipFill>
            <a:blip r:embed="rId4" cstate="print"/>
            <a:stretch>
              <a:fillRect/>
            </a:stretch>
          </p:blipFill>
          <p:spPr>
            <a:xfrm>
              <a:off x="6577552" y="4963629"/>
              <a:ext cx="2615247" cy="1609446"/>
            </a:xfrm>
            <a:prstGeom prst="rect">
              <a:avLst/>
            </a:prstGeom>
            <a:grpFill/>
          </p:spPr>
        </p:pic>
        <p:sp>
          <p:nvSpPr>
            <p:cNvPr id="19" name="object 20"/>
            <p:cNvSpPr txBox="1"/>
            <p:nvPr/>
          </p:nvSpPr>
          <p:spPr>
            <a:xfrm>
              <a:off x="6630161" y="4996434"/>
              <a:ext cx="2514600" cy="1508760"/>
            </a:xfrm>
            <a:prstGeom prst="rect">
              <a:avLst/>
            </a:prstGeom>
            <a:grpFill/>
            <a:ln w="38100">
              <a:solidFill>
                <a:srgbClr val="FFFFFF"/>
              </a:solidFill>
            </a:ln>
          </p:spPr>
          <p:txBody>
            <a:bodyPr vert="horz" wrap="square" lIns="0" tIns="0" rIns="0" bIns="0" rtlCol="0">
              <a:spAutoFit/>
            </a:bodyPr>
            <a:lstStyle/>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345"/>
                </a:spcBef>
              </a:pPr>
              <a:endParaRPr sz="1400" dirty="0">
                <a:latin typeface="Times New Roman"/>
                <a:cs typeface="Times New Roman"/>
              </a:endParaRPr>
            </a:p>
            <a:p>
              <a:pPr algn="ctr">
                <a:lnSpc>
                  <a:spcPct val="100000"/>
                </a:lnSpc>
              </a:pPr>
              <a:r>
                <a:rPr sz="1400" spc="-110" dirty="0">
                  <a:solidFill>
                    <a:srgbClr val="FFFFFF"/>
                  </a:solidFill>
                  <a:latin typeface="Verdana"/>
                  <a:cs typeface="Verdana"/>
                </a:rPr>
                <a:t>Biểu</a:t>
              </a:r>
              <a:r>
                <a:rPr sz="1400" spc="-50" dirty="0">
                  <a:solidFill>
                    <a:srgbClr val="FFFFFF"/>
                  </a:solidFill>
                  <a:latin typeface="Verdana"/>
                  <a:cs typeface="Verdana"/>
                </a:rPr>
                <a:t> </a:t>
              </a:r>
              <a:r>
                <a:rPr sz="1400" spc="-20" dirty="0">
                  <a:solidFill>
                    <a:srgbClr val="FFFFFF"/>
                  </a:solidFill>
                  <a:latin typeface="Verdana"/>
                  <a:cs typeface="Verdana"/>
                </a:rPr>
                <a:t>thức</a:t>
              </a:r>
              <a:endParaRPr sz="1400" dirty="0">
                <a:latin typeface="Verdana"/>
                <a:cs typeface="Verdana"/>
              </a:endParaRPr>
            </a:p>
          </p:txBody>
        </p:sp>
      </p:grpSp>
    </p:spTree>
    <p:extLst>
      <p:ext uri="{BB962C8B-B14F-4D97-AF65-F5344CB8AC3E}">
        <p14:creationId xmlns:p14="http://schemas.microsoft.com/office/powerpoint/2010/main" val="752590038"/>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15</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smtClean="0"/>
              <a:t>Yêu</a:t>
            </a:r>
            <a:r>
              <a:rPr lang="en-US" sz="2000" b="1" dirty="0" smtClean="0"/>
              <a:t> </a:t>
            </a:r>
            <a:r>
              <a:rPr lang="en-US" sz="2000" b="1" dirty="0" err="1" smtClean="0"/>
              <a:t>cầu</a:t>
            </a:r>
            <a:r>
              <a:rPr lang="en-US" sz="2000" b="1" dirty="0" smtClean="0"/>
              <a:t> </a:t>
            </a:r>
            <a:r>
              <a:rPr lang="en-US" sz="2000" b="1" dirty="0" err="1" smtClean="0"/>
              <a:t>về</a:t>
            </a:r>
            <a:r>
              <a:rPr lang="en-US" sz="2000" b="1" dirty="0" smtClean="0"/>
              <a:t> </a:t>
            </a:r>
            <a:r>
              <a:rPr lang="en-US" sz="2000" b="1" dirty="0" err="1" smtClean="0"/>
              <a:t>cú</a:t>
            </a:r>
            <a:r>
              <a:rPr lang="en-US" sz="2000" b="1" dirty="0" smtClean="0"/>
              <a:t> </a:t>
            </a:r>
            <a:r>
              <a:rPr lang="en-US" sz="2000" b="1" dirty="0" err="1" smtClean="0"/>
              <a:t>pháp</a:t>
            </a:r>
            <a:endParaRPr lang="en-US" sz="2000" b="1" dirty="0"/>
          </a:p>
        </p:txBody>
      </p:sp>
      <p:graphicFrame>
        <p:nvGraphicFramePr>
          <p:cNvPr id="10" name="Table 9"/>
          <p:cNvGraphicFramePr>
            <a:graphicFrameLocks noGrp="1"/>
          </p:cNvGraphicFramePr>
          <p:nvPr>
            <p:extLst>
              <p:ext uri="{D42A27DB-BD31-4B8C-83A1-F6EECF244321}">
                <p14:modId xmlns:p14="http://schemas.microsoft.com/office/powerpoint/2010/main" val="810978097"/>
              </p:ext>
            </p:extLst>
          </p:nvPr>
        </p:nvGraphicFramePr>
        <p:xfrm>
          <a:off x="1097279" y="2116186"/>
          <a:ext cx="10280469" cy="2939624"/>
        </p:xfrm>
        <a:graphic>
          <a:graphicData uri="http://schemas.openxmlformats.org/drawingml/2006/table">
            <a:tbl>
              <a:tblPr firstRow="1" bandRow="1">
                <a:tableStyleId>{912C8C85-51F0-491E-9774-3900AFEF0FD7}</a:tableStyleId>
              </a:tblPr>
              <a:tblGrid>
                <a:gridCol w="3146321">
                  <a:extLst>
                    <a:ext uri="{9D8B030D-6E8A-4147-A177-3AD203B41FA5}">
                      <a16:colId xmlns:a16="http://schemas.microsoft.com/office/drawing/2014/main" val="3435003571"/>
                    </a:ext>
                  </a:extLst>
                </a:gridCol>
                <a:gridCol w="7134148">
                  <a:extLst>
                    <a:ext uri="{9D8B030D-6E8A-4147-A177-3AD203B41FA5}">
                      <a16:colId xmlns:a16="http://schemas.microsoft.com/office/drawing/2014/main" val="3802758492"/>
                    </a:ext>
                  </a:extLst>
                </a:gridCol>
              </a:tblGrid>
              <a:tr h="437052">
                <a:tc>
                  <a:txBody>
                    <a:bodyPr/>
                    <a:lstStyle/>
                    <a:p>
                      <a:r>
                        <a:rPr lang="en-US" dirty="0" err="1" smtClean="0"/>
                        <a:t>Công</a:t>
                      </a:r>
                      <a:r>
                        <a:rPr lang="en-US" baseline="0" dirty="0" smtClean="0"/>
                        <a:t> </a:t>
                      </a:r>
                      <a:r>
                        <a:rPr lang="en-US" baseline="0" dirty="0" err="1" smtClean="0"/>
                        <a:t>thức</a:t>
                      </a:r>
                      <a:endParaRPr lang="en-US" dirty="0"/>
                    </a:p>
                  </a:txBody>
                  <a:tcPr>
                    <a:solidFill>
                      <a:srgbClr val="2A8F68"/>
                    </a:solidFill>
                  </a:tcPr>
                </a:tc>
                <a:tc>
                  <a:txBody>
                    <a:bodyPr/>
                    <a:lstStyle/>
                    <a:p>
                      <a:r>
                        <a:rPr lang="en-US" dirty="0" err="1" smtClean="0"/>
                        <a:t>Kết</a:t>
                      </a:r>
                      <a:r>
                        <a:rPr lang="en-US" baseline="0" dirty="0" smtClean="0"/>
                        <a:t> </a:t>
                      </a:r>
                      <a:r>
                        <a:rPr lang="en-US" baseline="0" dirty="0" err="1" smtClean="0"/>
                        <a:t>quả</a:t>
                      </a:r>
                      <a:endParaRPr lang="en-US" dirty="0"/>
                    </a:p>
                  </a:txBody>
                  <a:tcPr>
                    <a:solidFill>
                      <a:srgbClr val="2A8F68"/>
                    </a:solidFill>
                  </a:tcPr>
                </a:tc>
                <a:extLst>
                  <a:ext uri="{0D108BD9-81ED-4DB2-BD59-A6C34878D82A}">
                    <a16:rowId xmlns:a16="http://schemas.microsoft.com/office/drawing/2014/main" val="669427368"/>
                  </a:ext>
                </a:extLst>
              </a:tr>
              <a:tr h="437052">
                <a:tc>
                  <a:txBody>
                    <a:bodyPr/>
                    <a:lstStyle/>
                    <a:p>
                      <a:r>
                        <a:rPr lang="en-US" dirty="0" smtClean="0"/>
                        <a:t>= 3</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2106201658"/>
                  </a:ext>
                </a:extLst>
              </a:tr>
              <a:tr h="437052">
                <a:tc>
                  <a:txBody>
                    <a:bodyPr/>
                    <a:lstStyle/>
                    <a:p>
                      <a:r>
                        <a:rPr lang="en-US" dirty="0" smtClean="0"/>
                        <a:t>= “Sales”</a:t>
                      </a:r>
                      <a:endParaRPr lang="en-US" dirty="0"/>
                    </a:p>
                  </a:txBody>
                  <a:tcPr/>
                </a:tc>
                <a:tc>
                  <a:txBody>
                    <a:bodyPr/>
                    <a:lstStyle/>
                    <a:p>
                      <a:r>
                        <a:rPr lang="en-US" dirty="0" smtClean="0"/>
                        <a:t>Sales</a:t>
                      </a:r>
                      <a:endParaRPr lang="en-US" dirty="0"/>
                    </a:p>
                  </a:txBody>
                  <a:tcPr/>
                </a:tc>
                <a:extLst>
                  <a:ext uri="{0D108BD9-81ED-4DB2-BD59-A6C34878D82A}">
                    <a16:rowId xmlns:a16="http://schemas.microsoft.com/office/drawing/2014/main" val="47386452"/>
                  </a:ext>
                </a:extLst>
              </a:tr>
              <a:tr h="754364">
                <a:tc>
                  <a:txBody>
                    <a:bodyPr/>
                    <a:lstStyle/>
                    <a:p>
                      <a:r>
                        <a:rPr lang="en-US" dirty="0" smtClean="0"/>
                        <a:t>= ‘Sales’[Amount] </a:t>
                      </a:r>
                      <a:endParaRPr lang="en-US" dirty="0"/>
                    </a:p>
                  </a:txBody>
                  <a:tcPr/>
                </a:tc>
                <a:tc>
                  <a:txBody>
                    <a:bodyPr/>
                    <a:lstStyle/>
                    <a:p>
                      <a:r>
                        <a:rPr lang="en-US" dirty="0" err="1" smtClean="0"/>
                        <a:t>Sử</a:t>
                      </a:r>
                      <a:r>
                        <a:rPr lang="en-US" baseline="0" dirty="0" smtClean="0"/>
                        <a:t> </a:t>
                      </a:r>
                      <a:r>
                        <a:rPr lang="en-US" baseline="0" dirty="0" err="1" smtClean="0"/>
                        <a:t>dụng</a:t>
                      </a:r>
                      <a:r>
                        <a:rPr lang="en-US" baseline="0" dirty="0" smtClean="0"/>
                        <a:t> </a:t>
                      </a:r>
                      <a:r>
                        <a:rPr lang="en-US" baseline="0" dirty="0" err="1" smtClean="0"/>
                        <a:t>công</a:t>
                      </a:r>
                      <a:r>
                        <a:rPr lang="en-US" baseline="0" dirty="0" smtClean="0"/>
                        <a:t> </a:t>
                      </a:r>
                      <a:r>
                        <a:rPr lang="en-US" baseline="0" dirty="0" err="1" smtClean="0"/>
                        <a:t>thức</a:t>
                      </a:r>
                      <a:r>
                        <a:rPr lang="en-US" baseline="0" dirty="0" smtClean="0"/>
                        <a:t> </a:t>
                      </a:r>
                      <a:r>
                        <a:rPr lang="en-US" baseline="0" dirty="0" err="1" smtClean="0"/>
                        <a:t>này</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 Sales </a:t>
                      </a:r>
                      <a:r>
                        <a:rPr lang="en-US" baseline="0" dirty="0" err="1" smtClean="0"/>
                        <a:t>sẽ</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cột</a:t>
                      </a:r>
                      <a:r>
                        <a:rPr lang="en-US" baseline="0" dirty="0" smtClean="0"/>
                        <a:t> Amount </a:t>
                      </a:r>
                      <a:r>
                        <a:rPr lang="en-US" baseline="0" dirty="0" err="1" smtClean="0"/>
                        <a:t>trong</a:t>
                      </a:r>
                      <a:r>
                        <a:rPr lang="en-US" baseline="0" dirty="0" smtClean="0"/>
                        <a:t> </a:t>
                      </a:r>
                      <a:r>
                        <a:rPr lang="en-US" baseline="0" dirty="0" err="1" smtClean="0"/>
                        <a:t>bảng</a:t>
                      </a:r>
                      <a:r>
                        <a:rPr lang="en-US" baseline="0" dirty="0" smtClean="0"/>
                        <a:t> Sales </a:t>
                      </a:r>
                      <a:r>
                        <a:rPr lang="en-US" baseline="0" dirty="0" err="1" smtClean="0"/>
                        <a:t>cho</a:t>
                      </a:r>
                      <a:r>
                        <a:rPr lang="en-US" baseline="0" dirty="0" smtClean="0"/>
                        <a:t> </a:t>
                      </a:r>
                      <a:r>
                        <a:rPr lang="en-US" baseline="0" dirty="0" err="1" smtClean="0"/>
                        <a:t>hàng</a:t>
                      </a:r>
                      <a:r>
                        <a:rPr lang="en-US" baseline="0" dirty="0" smtClean="0"/>
                        <a:t> </a:t>
                      </a:r>
                      <a:r>
                        <a:rPr lang="en-US" baseline="0" dirty="0" err="1" smtClean="0"/>
                        <a:t>hiện</a:t>
                      </a:r>
                      <a:r>
                        <a:rPr lang="en-US" baseline="0" dirty="0" smtClean="0"/>
                        <a:t> </a:t>
                      </a:r>
                      <a:r>
                        <a:rPr lang="en-US" baseline="0" dirty="0" err="1" smtClean="0"/>
                        <a:t>tại</a:t>
                      </a:r>
                      <a:endParaRPr lang="en-US" sz="1800" kern="1200" dirty="0">
                        <a:solidFill>
                          <a:schemeClr val="tx1"/>
                        </a:solidFill>
                        <a:latin typeface="Calibri(body)"/>
                        <a:ea typeface="+mn-ea"/>
                        <a:cs typeface="+mn-cs"/>
                      </a:endParaRPr>
                    </a:p>
                  </a:txBody>
                  <a:tcPr/>
                </a:tc>
                <a:extLst>
                  <a:ext uri="{0D108BD9-81ED-4DB2-BD59-A6C34878D82A}">
                    <a16:rowId xmlns:a16="http://schemas.microsoft.com/office/drawing/2014/main" val="1553893290"/>
                  </a:ext>
                </a:extLst>
              </a:tr>
              <a:tr h="437052">
                <a:tc>
                  <a:txBody>
                    <a:bodyPr/>
                    <a:lstStyle/>
                    <a:p>
                      <a:r>
                        <a:rPr lang="en-US" dirty="0" smtClean="0"/>
                        <a:t>= (0.03 * [Amount]) </a:t>
                      </a:r>
                      <a:endParaRPr lang="en-US" dirty="0"/>
                    </a:p>
                  </a:txBody>
                  <a:tcPr/>
                </a:tc>
                <a:tc>
                  <a:txBody>
                    <a:bodyPr/>
                    <a:lstStyle/>
                    <a:p>
                      <a:r>
                        <a:rPr lang="en-US" dirty="0" smtClean="0"/>
                        <a:t>3% </a:t>
                      </a:r>
                      <a:r>
                        <a:rPr lang="en-US" dirty="0" err="1" smtClean="0"/>
                        <a:t>giá</a:t>
                      </a:r>
                      <a:r>
                        <a:rPr lang="en-US" dirty="0" smtClean="0"/>
                        <a:t> </a:t>
                      </a:r>
                      <a:r>
                        <a:rPr lang="en-US" dirty="0" err="1" smtClean="0"/>
                        <a:t>trị</a:t>
                      </a:r>
                      <a:r>
                        <a:rPr lang="en-US" dirty="0" smtClean="0"/>
                        <a:t> </a:t>
                      </a:r>
                      <a:r>
                        <a:rPr lang="en-US" dirty="0" err="1" smtClean="0"/>
                        <a:t>trong</a:t>
                      </a:r>
                      <a:r>
                        <a:rPr lang="en-US" dirty="0" smtClean="0"/>
                        <a:t> </a:t>
                      </a:r>
                      <a:r>
                        <a:rPr lang="en-US" dirty="0" err="1" smtClean="0"/>
                        <a:t>cột</a:t>
                      </a:r>
                      <a:r>
                        <a:rPr lang="en-US" dirty="0" smtClean="0"/>
                        <a:t> Amount ở </a:t>
                      </a:r>
                      <a:r>
                        <a:rPr lang="en-US" dirty="0" err="1" smtClean="0"/>
                        <a:t>bảng</a:t>
                      </a:r>
                      <a:r>
                        <a:rPr lang="en-US" dirty="0" smtClean="0"/>
                        <a:t> </a:t>
                      </a:r>
                      <a:r>
                        <a:rPr lang="en-US" dirty="0" err="1" smtClean="0"/>
                        <a:t>hiện</a:t>
                      </a:r>
                      <a:r>
                        <a:rPr lang="en-US" dirty="0" smtClean="0"/>
                        <a:t> </a:t>
                      </a:r>
                      <a:r>
                        <a:rPr lang="en-US" dirty="0" err="1" smtClean="0"/>
                        <a:t>tại</a:t>
                      </a:r>
                      <a:endParaRPr lang="en-US" dirty="0"/>
                    </a:p>
                  </a:txBody>
                  <a:tcPr/>
                </a:tc>
                <a:extLst>
                  <a:ext uri="{0D108BD9-81ED-4DB2-BD59-A6C34878D82A}">
                    <a16:rowId xmlns:a16="http://schemas.microsoft.com/office/drawing/2014/main" val="3608396916"/>
                  </a:ext>
                </a:extLst>
              </a:tr>
              <a:tr h="437052">
                <a:tc>
                  <a:txBody>
                    <a:bodyPr/>
                    <a:lstStyle/>
                    <a:p>
                      <a:r>
                        <a:rPr lang="en-US" dirty="0" smtClean="0"/>
                        <a:t>= PI()</a:t>
                      </a:r>
                      <a:endParaRPr lang="en-US" dirty="0"/>
                    </a:p>
                  </a:txBody>
                  <a:tcPr/>
                </a:tc>
                <a:tc>
                  <a:txBody>
                    <a:bodyPr/>
                    <a:lstStyle/>
                    <a:p>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hằng</a:t>
                      </a:r>
                      <a:r>
                        <a:rPr lang="en-US" dirty="0" smtClean="0"/>
                        <a:t> </a:t>
                      </a:r>
                      <a:r>
                        <a:rPr lang="en-US" dirty="0" err="1" smtClean="0"/>
                        <a:t>số</a:t>
                      </a:r>
                      <a:r>
                        <a:rPr lang="en-US" dirty="0" smtClean="0"/>
                        <a:t> PI</a:t>
                      </a:r>
                      <a:endParaRPr lang="en-US" dirty="0"/>
                    </a:p>
                  </a:txBody>
                  <a:tcPr/>
                </a:tc>
                <a:extLst>
                  <a:ext uri="{0D108BD9-81ED-4DB2-BD59-A6C34878D82A}">
                    <a16:rowId xmlns:a16="http://schemas.microsoft.com/office/drawing/2014/main" val="306150622"/>
                  </a:ext>
                </a:extLst>
              </a:tr>
            </a:tbl>
          </a:graphicData>
        </a:graphic>
      </p:graphicFrame>
      <p:sp>
        <p:nvSpPr>
          <p:cNvPr id="11" name="TextBox 10"/>
          <p:cNvSpPr txBox="1"/>
          <p:nvPr/>
        </p:nvSpPr>
        <p:spPr>
          <a:xfrm>
            <a:off x="471990" y="5908101"/>
            <a:ext cx="11531045" cy="584775"/>
          </a:xfrm>
          <a:prstGeom prst="rect">
            <a:avLst/>
          </a:prstGeom>
          <a:noFill/>
        </p:spPr>
        <p:txBody>
          <a:bodyPr wrap="square" rtlCol="0">
            <a:spAutoFit/>
          </a:bodyPr>
          <a:lstStyle/>
          <a:p>
            <a:r>
              <a:rPr lang="vi-VN" sz="1600" b="1" i="1" dirty="0">
                <a:solidFill>
                  <a:schemeClr val="bg2">
                    <a:lumMod val="50000"/>
                  </a:schemeClr>
                </a:solidFill>
                <a:latin typeface="Calibri(body)"/>
              </a:rPr>
              <a:t>Lưu ý: </a:t>
            </a:r>
            <a:r>
              <a:rPr lang="vi-VN" sz="1600" i="1" dirty="0">
                <a:solidFill>
                  <a:schemeClr val="bg2">
                    <a:lumMod val="50000"/>
                  </a:schemeClr>
                </a:solidFill>
                <a:latin typeface="Calibri(body)"/>
              </a:rPr>
              <a:t>Các công thức có thể hoạt động khác nhau tùy thuộc vào cách chúng được sử dụng. </a:t>
            </a:r>
            <a:r>
              <a:rPr lang="vi-VN" sz="1600" i="1" dirty="0" smtClean="0">
                <a:solidFill>
                  <a:schemeClr val="bg2">
                    <a:lumMod val="50000"/>
                  </a:schemeClr>
                </a:solidFill>
                <a:latin typeface="Calibri(body)"/>
              </a:rPr>
              <a:t>Người </a:t>
            </a:r>
            <a:r>
              <a:rPr lang="vi-VN" sz="1600" i="1" dirty="0">
                <a:solidFill>
                  <a:schemeClr val="bg2">
                    <a:lumMod val="50000"/>
                  </a:schemeClr>
                </a:solidFill>
                <a:latin typeface="Calibri(body)"/>
              </a:rPr>
              <a:t>sử dụng phải luôn biết ngữ cảnh và cách dữ liệu sử dụng trong công thức có liên quan đến dữ liệu </a:t>
            </a:r>
            <a:r>
              <a:rPr lang="vi-VN" sz="1600" i="1" dirty="0" smtClean="0">
                <a:solidFill>
                  <a:schemeClr val="bg2">
                    <a:lumMod val="50000"/>
                  </a:schemeClr>
                </a:solidFill>
                <a:latin typeface="Calibri(body)"/>
              </a:rPr>
              <a:t>khác</a:t>
            </a:r>
            <a:r>
              <a:rPr lang="en-US" sz="1600" i="1" dirty="0" smtClean="0">
                <a:solidFill>
                  <a:schemeClr val="bg2">
                    <a:lumMod val="50000"/>
                  </a:schemeClr>
                </a:solidFill>
                <a:latin typeface="Calibri(body)"/>
              </a:rPr>
              <a:t> </a:t>
            </a:r>
            <a:r>
              <a:rPr lang="vi-VN" sz="1600" i="1" dirty="0" smtClean="0">
                <a:solidFill>
                  <a:schemeClr val="bg2">
                    <a:lumMod val="50000"/>
                  </a:schemeClr>
                </a:solidFill>
                <a:latin typeface="Calibri(body)"/>
              </a:rPr>
              <a:t>có </a:t>
            </a:r>
            <a:r>
              <a:rPr lang="vi-VN" sz="1600" i="1" dirty="0">
                <a:solidFill>
                  <a:schemeClr val="bg2">
                    <a:lumMod val="50000"/>
                  </a:schemeClr>
                </a:solidFill>
                <a:latin typeface="Calibri(body)"/>
              </a:rPr>
              <a:t>thể được sử dụng trong tính toán.</a:t>
            </a:r>
            <a:endParaRPr lang="en-US" sz="1600" i="1" dirty="0">
              <a:solidFill>
                <a:schemeClr val="bg2">
                  <a:lumMod val="50000"/>
                </a:schemeClr>
              </a:solidFill>
              <a:latin typeface="Calibri(body)"/>
            </a:endParaRPr>
          </a:p>
        </p:txBody>
      </p:sp>
    </p:spTree>
    <p:extLst>
      <p:ext uri="{BB962C8B-B14F-4D97-AF65-F5344CB8AC3E}">
        <p14:creationId xmlns:p14="http://schemas.microsoft.com/office/powerpoint/2010/main" val="297246726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16</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smtClean="0"/>
              <a:t>Yêu</a:t>
            </a:r>
            <a:r>
              <a:rPr lang="en-US" sz="2000" b="1" dirty="0" smtClean="0"/>
              <a:t> </a:t>
            </a:r>
            <a:r>
              <a:rPr lang="en-US" sz="2000" b="1" dirty="0" err="1" smtClean="0"/>
              <a:t>cầu</a:t>
            </a:r>
            <a:r>
              <a:rPr lang="en-US" sz="2000" b="1" dirty="0" smtClean="0"/>
              <a:t> </a:t>
            </a:r>
            <a:r>
              <a:rPr lang="en-US" sz="2000" b="1" dirty="0" err="1" smtClean="0"/>
              <a:t>về</a:t>
            </a:r>
            <a:r>
              <a:rPr lang="en-US" sz="2000" b="1" dirty="0" smtClean="0"/>
              <a:t> </a:t>
            </a:r>
            <a:r>
              <a:rPr lang="en-US" sz="2000" b="1" dirty="0" err="1" smtClean="0"/>
              <a:t>cú</a:t>
            </a:r>
            <a:r>
              <a:rPr lang="en-US" sz="2000" b="1" dirty="0" smtClean="0"/>
              <a:t> </a:t>
            </a:r>
            <a:r>
              <a:rPr lang="en-US" sz="2000" b="1" dirty="0" err="1" smtClean="0"/>
              <a:t>pháp</a:t>
            </a:r>
            <a:endParaRPr lang="en-US" sz="2000" b="1" dirty="0"/>
          </a:p>
        </p:txBody>
      </p:sp>
      <p:sp>
        <p:nvSpPr>
          <p:cNvPr id="7" name="Rectangle 6"/>
          <p:cNvSpPr/>
          <p:nvPr/>
        </p:nvSpPr>
        <p:spPr>
          <a:xfrm>
            <a:off x="554783" y="1669581"/>
            <a:ext cx="11040139" cy="4401205"/>
          </a:xfrm>
          <a:prstGeom prst="rect">
            <a:avLst/>
          </a:prstGeom>
        </p:spPr>
        <p:txBody>
          <a:bodyPr wrap="square">
            <a:spAutoFit/>
          </a:bodyPr>
          <a:lstStyle/>
          <a:p>
            <a:r>
              <a:rPr lang="en-US" sz="2000" b="1" dirty="0" err="1" smtClean="0">
                <a:solidFill>
                  <a:srgbClr val="008435"/>
                </a:solidFill>
              </a:rPr>
              <a:t>Yêu</a:t>
            </a:r>
            <a:r>
              <a:rPr lang="en-US" sz="2000" b="1" dirty="0" smtClean="0">
                <a:solidFill>
                  <a:srgbClr val="008435"/>
                </a:solidFill>
              </a:rPr>
              <a:t> </a:t>
            </a:r>
            <a:r>
              <a:rPr lang="en-US" sz="2000" b="1" dirty="0" err="1" smtClean="0">
                <a:solidFill>
                  <a:srgbClr val="008435"/>
                </a:solidFill>
              </a:rPr>
              <a:t>cầu</a:t>
            </a:r>
            <a:r>
              <a:rPr lang="en-US" sz="2000" b="1" dirty="0" smtClean="0">
                <a:solidFill>
                  <a:srgbClr val="008435"/>
                </a:solidFill>
              </a:rPr>
              <a:t> </a:t>
            </a:r>
            <a:r>
              <a:rPr lang="en-US" sz="2000" b="1" dirty="0" err="1" smtClean="0">
                <a:solidFill>
                  <a:srgbClr val="008435"/>
                </a:solidFill>
              </a:rPr>
              <a:t>đặt</a:t>
            </a:r>
            <a:r>
              <a:rPr lang="en-US" sz="2000" b="1" dirty="0" smtClean="0">
                <a:solidFill>
                  <a:srgbClr val="008435"/>
                </a:solidFill>
              </a:rPr>
              <a:t> </a:t>
            </a:r>
            <a:r>
              <a:rPr lang="en-US" sz="2000" b="1" dirty="0" err="1" smtClean="0">
                <a:solidFill>
                  <a:srgbClr val="008435"/>
                </a:solidFill>
              </a:rPr>
              <a:t>tên</a:t>
            </a:r>
            <a:r>
              <a:rPr lang="en-US" sz="2000" b="1" dirty="0" smtClean="0">
                <a:solidFill>
                  <a:srgbClr val="008435"/>
                </a:solidFill>
              </a:rPr>
              <a:t>:</a:t>
            </a:r>
          </a:p>
          <a:p>
            <a:pPr marL="800100" lvl="1" indent="-342900">
              <a:buFont typeface="Arial" panose="020B0604020202020204" pitchFamily="34" charset="0"/>
              <a:buChar char="•"/>
            </a:pPr>
            <a:r>
              <a:rPr lang="en-US" sz="2000" dirty="0" err="1" smtClean="0"/>
              <a:t>Tất</a:t>
            </a:r>
            <a:r>
              <a:rPr lang="en-US" sz="2000" dirty="0" smtClean="0"/>
              <a:t> </a:t>
            </a:r>
            <a:r>
              <a:rPr lang="en-US" sz="2000" dirty="0" err="1" smtClean="0"/>
              <a:t>cả</a:t>
            </a:r>
            <a:r>
              <a:rPr lang="en-US" sz="2000" dirty="0" smtClean="0"/>
              <a:t> </a:t>
            </a:r>
            <a:r>
              <a:rPr lang="en-US" sz="2000" dirty="0" err="1" smtClean="0"/>
              <a:t>các</a:t>
            </a:r>
            <a:r>
              <a:rPr lang="en-US" sz="2000" dirty="0" smtClean="0"/>
              <a:t> </a:t>
            </a:r>
            <a:r>
              <a:rPr lang="en-US" sz="2000" dirty="0" err="1" smtClean="0"/>
              <a:t>bảng</a:t>
            </a:r>
            <a:r>
              <a:rPr lang="en-US" sz="2000" dirty="0" smtClean="0"/>
              <a:t> </a:t>
            </a:r>
            <a:r>
              <a:rPr lang="en-US" sz="2000" dirty="0" err="1" smtClean="0"/>
              <a:t>phải</a:t>
            </a:r>
            <a:r>
              <a:rPr lang="en-US" sz="2000" dirty="0" smtClean="0"/>
              <a:t> </a:t>
            </a:r>
            <a:r>
              <a:rPr lang="en-US" sz="2000" dirty="0" err="1" smtClean="0"/>
              <a:t>có</a:t>
            </a:r>
            <a:r>
              <a:rPr lang="en-US" sz="2000" dirty="0" smtClean="0"/>
              <a:t> </a:t>
            </a:r>
            <a:r>
              <a:rPr lang="en-US" sz="2000" dirty="0" err="1" smtClean="0"/>
              <a:t>tên</a:t>
            </a:r>
            <a:r>
              <a:rPr lang="en-US" sz="2000" dirty="0" smtClean="0"/>
              <a:t> </a:t>
            </a:r>
            <a:r>
              <a:rPr lang="en-US" sz="2000" dirty="0" err="1" smtClean="0"/>
              <a:t>duy</a:t>
            </a:r>
            <a:r>
              <a:rPr lang="en-US" sz="2000" dirty="0" smtClean="0"/>
              <a:t> </a:t>
            </a:r>
            <a:r>
              <a:rPr lang="en-US" sz="2000" dirty="0" err="1" smtClean="0"/>
              <a:t>nhất</a:t>
            </a:r>
            <a:endParaRPr lang="en-US" sz="2000" dirty="0" smtClean="0"/>
          </a:p>
          <a:p>
            <a:pPr marL="800100" lvl="1" indent="-342900">
              <a:buFont typeface="Arial" panose="020B0604020202020204" pitchFamily="34" charset="0"/>
              <a:buChar char="•"/>
            </a:pPr>
            <a:r>
              <a:rPr lang="en-US" sz="2000" dirty="0" err="1" smtClean="0"/>
              <a:t>Tên</a:t>
            </a:r>
            <a:r>
              <a:rPr lang="en-US" sz="2000" dirty="0" smtClean="0"/>
              <a:t> </a:t>
            </a:r>
            <a:r>
              <a:rPr lang="en-US" sz="2000" dirty="0" err="1" smtClean="0"/>
              <a:t>đối</a:t>
            </a:r>
            <a:r>
              <a:rPr lang="en-US" sz="2000" dirty="0" smtClean="0"/>
              <a:t> </a:t>
            </a:r>
            <a:r>
              <a:rPr lang="en-US" sz="2000" dirty="0" err="1" smtClean="0"/>
              <a:t>tượng</a:t>
            </a:r>
            <a:r>
              <a:rPr lang="en-US" sz="2000" dirty="0" smtClean="0"/>
              <a:t> </a:t>
            </a:r>
            <a:r>
              <a:rPr lang="en-US" sz="2000" dirty="0" err="1" smtClean="0"/>
              <a:t>không</a:t>
            </a:r>
            <a:r>
              <a:rPr lang="en-US" sz="2000" dirty="0" smtClean="0"/>
              <a:t> </a:t>
            </a:r>
            <a:r>
              <a:rPr lang="en-US" sz="2000" dirty="0" err="1" smtClean="0"/>
              <a:t>phân</a:t>
            </a:r>
            <a:r>
              <a:rPr lang="en-US" sz="2000" dirty="0" smtClean="0"/>
              <a:t> </a:t>
            </a:r>
            <a:r>
              <a:rPr lang="en-US" sz="2000" dirty="0" err="1" smtClean="0"/>
              <a:t>biệt</a:t>
            </a:r>
            <a:r>
              <a:rPr lang="en-US" sz="2000" dirty="0" smtClean="0"/>
              <a:t> </a:t>
            </a:r>
            <a:r>
              <a:rPr lang="en-US" sz="2000" dirty="0" err="1" smtClean="0"/>
              <a:t>chữ</a:t>
            </a:r>
            <a:r>
              <a:rPr lang="en-US" sz="2000" dirty="0" smtClean="0"/>
              <a:t> </a:t>
            </a:r>
            <a:r>
              <a:rPr lang="en-US" sz="2000" dirty="0" err="1" smtClean="0"/>
              <a:t>hoa</a:t>
            </a:r>
            <a:r>
              <a:rPr lang="en-US" sz="2000" dirty="0" smtClean="0"/>
              <a:t>, </a:t>
            </a:r>
            <a:r>
              <a:rPr lang="en-US" sz="2000" dirty="0" err="1" smtClean="0"/>
              <a:t>chữ</a:t>
            </a:r>
            <a:r>
              <a:rPr lang="en-US" sz="2000" dirty="0" smtClean="0"/>
              <a:t> </a:t>
            </a:r>
            <a:r>
              <a:rPr lang="en-US" sz="2000" dirty="0" err="1" smtClean="0"/>
              <a:t>thường</a:t>
            </a:r>
            <a:endParaRPr lang="en-US" sz="2000" dirty="0" smtClean="0"/>
          </a:p>
          <a:p>
            <a:pPr marL="800100" lvl="1" indent="-342900">
              <a:buFont typeface="Arial" panose="020B0604020202020204" pitchFamily="34" charset="0"/>
              <a:buChar char="•"/>
            </a:pPr>
            <a:endParaRPr lang="en-US" sz="2000" dirty="0"/>
          </a:p>
          <a:p>
            <a:r>
              <a:rPr lang="en-US" sz="2000" b="1" dirty="0" err="1">
                <a:solidFill>
                  <a:srgbClr val="008435"/>
                </a:solidFill>
              </a:rPr>
              <a:t>Yêu</a:t>
            </a:r>
            <a:r>
              <a:rPr lang="en-US" sz="2000" b="1" dirty="0">
                <a:solidFill>
                  <a:srgbClr val="008435"/>
                </a:solidFill>
              </a:rPr>
              <a:t> </a:t>
            </a:r>
            <a:r>
              <a:rPr lang="en-US" sz="2000" b="1" dirty="0" err="1">
                <a:solidFill>
                  <a:srgbClr val="008435"/>
                </a:solidFill>
              </a:rPr>
              <a:t>cầu</a:t>
            </a:r>
            <a:r>
              <a:rPr lang="en-US" sz="2000" b="1" dirty="0">
                <a:solidFill>
                  <a:srgbClr val="008435"/>
                </a:solidFill>
              </a:rPr>
              <a:t> </a:t>
            </a:r>
            <a:r>
              <a:rPr lang="en-US" sz="2000" b="1" dirty="0" err="1" smtClean="0">
                <a:solidFill>
                  <a:srgbClr val="008435"/>
                </a:solidFill>
              </a:rPr>
              <a:t>với</a:t>
            </a:r>
            <a:r>
              <a:rPr lang="en-US" sz="2000" b="1" dirty="0" smtClean="0">
                <a:solidFill>
                  <a:srgbClr val="008435"/>
                </a:solidFill>
              </a:rPr>
              <a:t> </a:t>
            </a:r>
            <a:r>
              <a:rPr lang="en-US" sz="2000" b="1" dirty="0" err="1" smtClean="0">
                <a:solidFill>
                  <a:srgbClr val="008435"/>
                </a:solidFill>
              </a:rPr>
              <a:t>bảng</a:t>
            </a:r>
            <a:r>
              <a:rPr lang="en-US" sz="2000" b="1" dirty="0" smtClean="0">
                <a:solidFill>
                  <a:srgbClr val="008435"/>
                </a:solidFill>
              </a:rPr>
              <a:t> </a:t>
            </a:r>
            <a:r>
              <a:rPr lang="en-US" sz="2000" b="1" dirty="0" err="1" smtClean="0">
                <a:solidFill>
                  <a:srgbClr val="008435"/>
                </a:solidFill>
              </a:rPr>
              <a:t>dữ</a:t>
            </a:r>
            <a:r>
              <a:rPr lang="en-US" sz="2000" b="1" dirty="0" smtClean="0">
                <a:solidFill>
                  <a:srgbClr val="008435"/>
                </a:solidFill>
              </a:rPr>
              <a:t> </a:t>
            </a:r>
            <a:r>
              <a:rPr lang="en-US" sz="2000" b="1" dirty="0" err="1" smtClean="0">
                <a:solidFill>
                  <a:srgbClr val="008435"/>
                </a:solidFill>
              </a:rPr>
              <a:t>liệu</a:t>
            </a:r>
            <a:r>
              <a:rPr lang="en-US" sz="2000" b="1" dirty="0" smtClean="0">
                <a:solidFill>
                  <a:srgbClr val="008435"/>
                </a:solidFill>
              </a:rPr>
              <a:t>:</a:t>
            </a:r>
            <a:endParaRPr lang="en-US" sz="2000" b="1" dirty="0">
              <a:solidFill>
                <a:srgbClr val="008435"/>
              </a:solidFill>
            </a:endParaRPr>
          </a:p>
          <a:p>
            <a:pPr marL="800100" lvl="1" indent="-342900">
              <a:buFont typeface="Arial" panose="020B0604020202020204" pitchFamily="34" charset="0"/>
              <a:buChar char="•"/>
            </a:pPr>
            <a:r>
              <a:rPr lang="en-US" sz="2000" dirty="0" err="1" smtClean="0"/>
              <a:t>Tên</a:t>
            </a:r>
            <a:r>
              <a:rPr lang="en-US" sz="2000" dirty="0" smtClean="0"/>
              <a:t> </a:t>
            </a:r>
            <a:r>
              <a:rPr lang="en-US" sz="2000" dirty="0" err="1" smtClean="0"/>
              <a:t>bảng</a:t>
            </a:r>
            <a:r>
              <a:rPr lang="en-US" sz="2000" dirty="0" smtClean="0"/>
              <a:t> </a:t>
            </a:r>
            <a:r>
              <a:rPr lang="en-US" sz="2000" dirty="0" err="1" smtClean="0"/>
              <a:t>được</a:t>
            </a:r>
            <a:r>
              <a:rPr lang="en-US" sz="2000" dirty="0" smtClean="0"/>
              <a:t> </a:t>
            </a:r>
            <a:r>
              <a:rPr lang="en-US" sz="2000" dirty="0" err="1" smtClean="0"/>
              <a:t>yêu</a:t>
            </a:r>
            <a:r>
              <a:rPr lang="en-US" sz="2000" dirty="0" smtClean="0"/>
              <a:t> </a:t>
            </a:r>
            <a:r>
              <a:rPr lang="en-US" sz="2000" dirty="0" err="1" smtClean="0"/>
              <a:t>cầu</a:t>
            </a:r>
            <a:r>
              <a:rPr lang="en-US" sz="2000" dirty="0" smtClean="0"/>
              <a:t> </a:t>
            </a:r>
            <a:r>
              <a:rPr lang="en-US" sz="2000" dirty="0" err="1" smtClean="0"/>
              <a:t>bất</a:t>
            </a:r>
            <a:r>
              <a:rPr lang="en-US" sz="2000" dirty="0" smtClean="0"/>
              <a:t> </a:t>
            </a:r>
            <a:r>
              <a:rPr lang="en-US" sz="2000" dirty="0" err="1" smtClean="0"/>
              <a:t>cứ</a:t>
            </a:r>
            <a:r>
              <a:rPr lang="en-US" sz="2000" dirty="0" smtClean="0"/>
              <a:t> </a:t>
            </a:r>
            <a:r>
              <a:rPr lang="en-US" sz="2000" dirty="0" err="1" smtClean="0"/>
              <a:t>khi</a:t>
            </a:r>
            <a:r>
              <a:rPr lang="en-US" sz="2000" dirty="0" smtClean="0"/>
              <a:t> </a:t>
            </a:r>
            <a:r>
              <a:rPr lang="en-US" sz="2000" dirty="0" err="1" smtClean="0"/>
              <a:t>nào</a:t>
            </a:r>
            <a:r>
              <a:rPr lang="en-US" sz="2000" dirty="0" smtClean="0"/>
              <a:t> </a:t>
            </a:r>
            <a:r>
              <a:rPr lang="en-US" sz="2000" dirty="0" err="1" smtClean="0"/>
              <a:t>cột</a:t>
            </a:r>
            <a:r>
              <a:rPr lang="en-US" sz="2000" dirty="0" smtClean="0"/>
              <a:t> </a:t>
            </a:r>
            <a:r>
              <a:rPr lang="en-US" sz="2000" dirty="0" err="1" smtClean="0"/>
              <a:t>đến</a:t>
            </a:r>
            <a:r>
              <a:rPr lang="en-US" sz="2000" dirty="0" smtClean="0"/>
              <a:t> </a:t>
            </a:r>
            <a:r>
              <a:rPr lang="en-US" sz="2000" dirty="0" err="1" smtClean="0"/>
              <a:t>từ</a:t>
            </a:r>
            <a:r>
              <a:rPr lang="en-US" sz="2000" dirty="0" smtClean="0"/>
              <a:t> </a:t>
            </a:r>
            <a:r>
              <a:rPr lang="en-US" sz="2000" dirty="0" err="1" smtClean="0"/>
              <a:t>bảng</a:t>
            </a:r>
            <a:r>
              <a:rPr lang="en-US" sz="2000" dirty="0" smtClean="0"/>
              <a:t> </a:t>
            </a:r>
            <a:r>
              <a:rPr lang="en-US" sz="2000" dirty="0" err="1" smtClean="0"/>
              <a:t>khác</a:t>
            </a:r>
            <a:r>
              <a:rPr lang="en-US" sz="2000" dirty="0" smtClean="0"/>
              <a:t> </a:t>
            </a:r>
            <a:r>
              <a:rPr lang="en-US" sz="2000" dirty="0" err="1" smtClean="0"/>
              <a:t>với</a:t>
            </a:r>
            <a:r>
              <a:rPr lang="en-US" sz="2000" dirty="0" smtClean="0"/>
              <a:t> </a:t>
            </a:r>
            <a:r>
              <a:rPr lang="en-US" sz="2000" dirty="0" err="1" smtClean="0"/>
              <a:t>bảng</a:t>
            </a:r>
            <a:r>
              <a:rPr lang="en-US" sz="2000" dirty="0" smtClean="0"/>
              <a:t> </a:t>
            </a:r>
            <a:r>
              <a:rPr lang="en-US" sz="2000" dirty="0" err="1" smtClean="0"/>
              <a:t>hiện</a:t>
            </a:r>
            <a:r>
              <a:rPr lang="en-US" sz="2000" dirty="0" smtClean="0"/>
              <a:t> </a:t>
            </a:r>
            <a:r>
              <a:rPr lang="en-US" sz="2000" dirty="0" err="1" smtClean="0"/>
              <a:t>tại</a:t>
            </a:r>
            <a:r>
              <a:rPr lang="en-US" sz="2000" dirty="0" smtClean="0"/>
              <a:t>. </a:t>
            </a:r>
            <a:r>
              <a:rPr lang="en-US" sz="2000" dirty="0" err="1" smtClean="0"/>
              <a:t>Tên</a:t>
            </a:r>
            <a:r>
              <a:rPr lang="en-US" sz="2000" dirty="0" smtClean="0"/>
              <a:t> </a:t>
            </a:r>
            <a:r>
              <a:rPr lang="en-US" sz="2000" dirty="0" err="1" smtClean="0"/>
              <a:t>bảng</a:t>
            </a:r>
            <a:r>
              <a:rPr lang="en-US" sz="2000" dirty="0" smtClean="0"/>
              <a:t> </a:t>
            </a:r>
            <a:r>
              <a:rPr lang="en-US" sz="2000" dirty="0" err="1" smtClean="0"/>
              <a:t>phải</a:t>
            </a:r>
            <a:r>
              <a:rPr lang="en-US" sz="2000" dirty="0" smtClean="0"/>
              <a:t> </a:t>
            </a:r>
            <a:r>
              <a:rPr lang="en-US" sz="2000" dirty="0" err="1" smtClean="0"/>
              <a:t>là</a:t>
            </a:r>
            <a:r>
              <a:rPr lang="en-US" sz="2000" dirty="0" smtClean="0"/>
              <a:t> </a:t>
            </a:r>
            <a:r>
              <a:rPr lang="en-US" sz="2000" dirty="0" err="1" smtClean="0"/>
              <a:t>duy</a:t>
            </a:r>
            <a:r>
              <a:rPr lang="en-US" sz="2000" dirty="0" smtClean="0"/>
              <a:t> </a:t>
            </a:r>
            <a:r>
              <a:rPr lang="en-US" sz="2000" dirty="0" err="1" smtClean="0"/>
              <a:t>nhất</a:t>
            </a:r>
            <a:r>
              <a:rPr lang="en-US" sz="2000" dirty="0" smtClean="0"/>
              <a:t> </a:t>
            </a:r>
            <a:r>
              <a:rPr lang="en-US" sz="2000" dirty="0" err="1" smtClean="0"/>
              <a:t>trong</a:t>
            </a:r>
            <a:r>
              <a:rPr lang="en-US" sz="2000" dirty="0" smtClean="0"/>
              <a:t> </a:t>
            </a:r>
            <a:r>
              <a:rPr lang="en-US" sz="2000" dirty="0" err="1" smtClean="0"/>
              <a:t>cơ</a:t>
            </a:r>
            <a:r>
              <a:rPr lang="en-US" sz="2000" dirty="0" smtClean="0"/>
              <a:t> </a:t>
            </a:r>
            <a:r>
              <a:rPr lang="en-US" sz="2000" dirty="0" err="1" smtClean="0"/>
              <a:t>sở</a:t>
            </a:r>
            <a:r>
              <a:rPr lang="en-US" sz="2000" dirty="0" smtClean="0"/>
              <a:t> </a:t>
            </a:r>
            <a:r>
              <a:rPr lang="en-US" sz="2000" dirty="0" err="1" smtClean="0"/>
              <a:t>dữ</a:t>
            </a:r>
            <a:r>
              <a:rPr lang="en-US" sz="2000" dirty="0" smtClean="0"/>
              <a:t> </a:t>
            </a:r>
            <a:r>
              <a:rPr lang="en-US" sz="2000" dirty="0" err="1" smtClean="0"/>
              <a:t>liệu</a:t>
            </a:r>
            <a:endParaRPr lang="en-US" sz="2000" dirty="0" smtClean="0"/>
          </a:p>
          <a:p>
            <a:pPr marL="800100" lvl="1" indent="-342900">
              <a:buFont typeface="Arial" panose="020B0604020202020204" pitchFamily="34" charset="0"/>
              <a:buChar char="•"/>
            </a:pPr>
            <a:r>
              <a:rPr lang="en-US" sz="2000" dirty="0" err="1" smtClean="0"/>
              <a:t>Tên</a:t>
            </a:r>
            <a:r>
              <a:rPr lang="en-US" sz="2000" dirty="0" smtClean="0"/>
              <a:t> </a:t>
            </a:r>
            <a:r>
              <a:rPr lang="en-US" sz="2000" dirty="0" err="1" smtClean="0"/>
              <a:t>bảng</a:t>
            </a:r>
            <a:r>
              <a:rPr lang="en-US" sz="2000" dirty="0" smtClean="0"/>
              <a:t> </a:t>
            </a:r>
            <a:r>
              <a:rPr lang="en-US" sz="2000" dirty="0" err="1" smtClean="0"/>
              <a:t>phải</a:t>
            </a:r>
            <a:r>
              <a:rPr lang="en-US" sz="2000" dirty="0" smtClean="0"/>
              <a:t> </a:t>
            </a:r>
            <a:r>
              <a:rPr lang="en-US" sz="2000" dirty="0" err="1" smtClean="0"/>
              <a:t>được</a:t>
            </a:r>
            <a:r>
              <a:rPr lang="en-US" sz="2000" dirty="0" smtClean="0"/>
              <a:t> </a:t>
            </a:r>
            <a:r>
              <a:rPr lang="en-US" sz="2000" dirty="0" err="1" smtClean="0"/>
              <a:t>đặt</a:t>
            </a:r>
            <a:r>
              <a:rPr lang="en-US" sz="2000" dirty="0" smtClean="0"/>
              <a:t> </a:t>
            </a:r>
            <a:r>
              <a:rPr lang="en-US" sz="2000" dirty="0" err="1" smtClean="0"/>
              <a:t>trong</a:t>
            </a:r>
            <a:r>
              <a:rPr lang="en-US" sz="2000" dirty="0" smtClean="0"/>
              <a:t> </a:t>
            </a:r>
            <a:r>
              <a:rPr lang="en-US" sz="2000" dirty="0" err="1" smtClean="0"/>
              <a:t>dấu</a:t>
            </a:r>
            <a:r>
              <a:rPr lang="en-US" sz="2000" dirty="0" smtClean="0"/>
              <a:t> </a:t>
            </a:r>
            <a:r>
              <a:rPr lang="en-US" sz="2000" dirty="0" err="1" smtClean="0"/>
              <a:t>ngoặc</a:t>
            </a:r>
            <a:r>
              <a:rPr lang="en-US" sz="2000" dirty="0" smtClean="0"/>
              <a:t> </a:t>
            </a:r>
            <a:r>
              <a:rPr lang="en-US" sz="2000" dirty="0" err="1" smtClean="0"/>
              <a:t>kép</a:t>
            </a:r>
            <a:r>
              <a:rPr lang="en-US" sz="2000" dirty="0" smtClean="0"/>
              <a:t> </a:t>
            </a:r>
            <a:r>
              <a:rPr lang="en-US" sz="2000" dirty="0" err="1" smtClean="0"/>
              <a:t>nếu</a:t>
            </a:r>
            <a:r>
              <a:rPr lang="en-US" sz="2000" dirty="0" smtClean="0"/>
              <a:t> </a:t>
            </a:r>
            <a:r>
              <a:rPr lang="en-US" sz="2000" dirty="0" err="1" smtClean="0"/>
              <a:t>chúng</a:t>
            </a:r>
            <a:r>
              <a:rPr lang="en-US" sz="2000" dirty="0" smtClean="0"/>
              <a:t> </a:t>
            </a:r>
            <a:r>
              <a:rPr lang="en-US" sz="2000" dirty="0" err="1" smtClean="0"/>
              <a:t>chứa</a:t>
            </a:r>
            <a:r>
              <a:rPr lang="en-US" sz="2000" dirty="0" smtClean="0"/>
              <a:t> </a:t>
            </a:r>
            <a:r>
              <a:rPr lang="en-US" sz="2000" dirty="0" err="1" smtClean="0"/>
              <a:t>khoảng</a:t>
            </a:r>
            <a:r>
              <a:rPr lang="en-US" sz="2000" dirty="0" smtClean="0"/>
              <a:t> </a:t>
            </a:r>
            <a:r>
              <a:rPr lang="en-US" sz="2000" dirty="0" err="1" smtClean="0"/>
              <a:t>trắng</a:t>
            </a:r>
            <a:r>
              <a:rPr lang="en-US" sz="2000" dirty="0" smtClean="0"/>
              <a:t>, </a:t>
            </a:r>
            <a:r>
              <a:rPr lang="en-US" sz="2000" dirty="0" err="1" smtClean="0"/>
              <a:t>các</a:t>
            </a:r>
            <a:r>
              <a:rPr lang="en-US" sz="2000" dirty="0" smtClean="0"/>
              <a:t> </a:t>
            </a:r>
            <a:r>
              <a:rPr lang="en-US" sz="2000" dirty="0" err="1" smtClean="0"/>
              <a:t>ký</a:t>
            </a:r>
            <a:r>
              <a:rPr lang="en-US" sz="2000" dirty="0" smtClean="0"/>
              <a:t> </a:t>
            </a:r>
            <a:r>
              <a:rPr lang="en-US" sz="2000" dirty="0" err="1" smtClean="0"/>
              <a:t>tự</a:t>
            </a:r>
            <a:r>
              <a:rPr lang="en-US" sz="2000" dirty="0" smtClean="0"/>
              <a:t> </a:t>
            </a:r>
            <a:r>
              <a:rPr lang="en-US" sz="2000" dirty="0" err="1" smtClean="0"/>
              <a:t>đặc</a:t>
            </a:r>
            <a:r>
              <a:rPr lang="en-US" sz="2000" dirty="0" smtClean="0"/>
              <a:t> </a:t>
            </a:r>
            <a:r>
              <a:rPr lang="en-US" sz="2000" dirty="0" err="1" smtClean="0"/>
              <a:t>biệt</a:t>
            </a:r>
            <a:r>
              <a:rPr lang="en-US" sz="2000" dirty="0" smtClean="0"/>
              <a:t> </a:t>
            </a:r>
            <a:r>
              <a:rPr lang="en-US" sz="2000" dirty="0" err="1" smtClean="0"/>
              <a:t>khác</a:t>
            </a:r>
            <a:r>
              <a:rPr lang="en-US" sz="2000" dirty="0" smtClean="0"/>
              <a:t> </a:t>
            </a:r>
            <a:r>
              <a:rPr lang="en-US" sz="2000" dirty="0" err="1" smtClean="0"/>
              <a:t>hoặc</a:t>
            </a:r>
            <a:r>
              <a:rPr lang="en-US" sz="2000" dirty="0" smtClean="0"/>
              <a:t> </a:t>
            </a:r>
            <a:r>
              <a:rPr lang="en-US" sz="2000" dirty="0" err="1" smtClean="0"/>
              <a:t>bất</a:t>
            </a:r>
            <a:r>
              <a:rPr lang="en-US" sz="2000" dirty="0" smtClean="0"/>
              <a:t> </a:t>
            </a:r>
            <a:r>
              <a:rPr lang="en-US" sz="2000" dirty="0" err="1" smtClean="0"/>
              <a:t>kỳ</a:t>
            </a:r>
            <a:r>
              <a:rPr lang="en-US" sz="2000" dirty="0" smtClean="0"/>
              <a:t> </a:t>
            </a:r>
            <a:r>
              <a:rPr lang="en-US" sz="2000" dirty="0" err="1" smtClean="0"/>
              <a:t>ký</a:t>
            </a:r>
            <a:r>
              <a:rPr lang="en-US" sz="2000" dirty="0" smtClean="0"/>
              <a:t> </a:t>
            </a:r>
            <a:r>
              <a:rPr lang="en-US" sz="2000" dirty="0" err="1" smtClean="0"/>
              <a:t>tự</a:t>
            </a:r>
            <a:r>
              <a:rPr lang="en-US" sz="2000" dirty="0" smtClean="0"/>
              <a:t> </a:t>
            </a:r>
            <a:r>
              <a:rPr lang="en-US" sz="2000" dirty="0" err="1" smtClean="0"/>
              <a:t>chữ</a:t>
            </a:r>
            <a:r>
              <a:rPr lang="en-US" sz="2000" dirty="0" smtClean="0"/>
              <a:t> </a:t>
            </a:r>
            <a:r>
              <a:rPr lang="en-US" sz="2000" dirty="0" err="1" smtClean="0"/>
              <a:t>và</a:t>
            </a:r>
            <a:r>
              <a:rPr lang="en-US" sz="2000" dirty="0" smtClean="0"/>
              <a:t> </a:t>
            </a:r>
            <a:r>
              <a:rPr lang="en-US" sz="2000" dirty="0" err="1" smtClean="0"/>
              <a:t>số</a:t>
            </a:r>
            <a:r>
              <a:rPr lang="en-US" sz="2000" dirty="0" smtClean="0"/>
              <a:t> </a:t>
            </a:r>
            <a:r>
              <a:rPr lang="en-US" sz="2000" dirty="0" err="1" smtClean="0"/>
              <a:t>không</a:t>
            </a:r>
            <a:r>
              <a:rPr lang="en-US" sz="2000" dirty="0" smtClean="0"/>
              <a:t> </a:t>
            </a:r>
            <a:r>
              <a:rPr lang="en-US" sz="2000" dirty="0" err="1" smtClean="0"/>
              <a:t>phải</a:t>
            </a:r>
            <a:r>
              <a:rPr lang="en-US" sz="2000" dirty="0" smtClean="0"/>
              <a:t> </a:t>
            </a:r>
            <a:r>
              <a:rPr lang="en-US" sz="2000" dirty="0" err="1" smtClean="0"/>
              <a:t>tiếng</a:t>
            </a:r>
            <a:r>
              <a:rPr lang="en-US" sz="2000" dirty="0" smtClean="0"/>
              <a:t> Anh.</a:t>
            </a:r>
          </a:p>
          <a:p>
            <a:pPr marL="800100" lvl="1" indent="-342900">
              <a:buFont typeface="Arial" panose="020B0604020202020204" pitchFamily="34" charset="0"/>
              <a:buChar char="•"/>
            </a:pPr>
            <a:endParaRPr lang="en-US" sz="2000" dirty="0" smtClean="0"/>
          </a:p>
          <a:p>
            <a:r>
              <a:rPr lang="en-US" sz="2000" b="1" dirty="0" err="1">
                <a:solidFill>
                  <a:srgbClr val="008435"/>
                </a:solidFill>
              </a:rPr>
              <a:t>Yêu</a:t>
            </a:r>
            <a:r>
              <a:rPr lang="en-US" sz="2000" b="1" dirty="0">
                <a:solidFill>
                  <a:srgbClr val="008435"/>
                </a:solidFill>
              </a:rPr>
              <a:t> </a:t>
            </a:r>
            <a:r>
              <a:rPr lang="en-US" sz="2000" b="1" dirty="0" err="1">
                <a:solidFill>
                  <a:srgbClr val="008435"/>
                </a:solidFill>
              </a:rPr>
              <a:t>cầu</a:t>
            </a:r>
            <a:r>
              <a:rPr lang="en-US" sz="2000" b="1" dirty="0">
                <a:solidFill>
                  <a:srgbClr val="008435"/>
                </a:solidFill>
              </a:rPr>
              <a:t> </a:t>
            </a:r>
            <a:r>
              <a:rPr lang="en-US" sz="2000" b="1" dirty="0" err="1" smtClean="0">
                <a:solidFill>
                  <a:srgbClr val="008435"/>
                </a:solidFill>
              </a:rPr>
              <a:t>với</a:t>
            </a:r>
            <a:r>
              <a:rPr lang="en-US" sz="2000" b="1" dirty="0" smtClean="0">
                <a:solidFill>
                  <a:srgbClr val="008435"/>
                </a:solidFill>
              </a:rPr>
              <a:t> measure:</a:t>
            </a:r>
            <a:endParaRPr lang="en-US" sz="2000" b="1" dirty="0">
              <a:solidFill>
                <a:srgbClr val="008435"/>
              </a:solidFill>
            </a:endParaRPr>
          </a:p>
          <a:p>
            <a:pPr marL="800100" lvl="1" indent="-342900">
              <a:buFont typeface="Arial" panose="020B0604020202020204" pitchFamily="34" charset="0"/>
              <a:buChar char="•"/>
            </a:pPr>
            <a:r>
              <a:rPr lang="en-US" sz="2000" dirty="0" err="1" smtClean="0"/>
              <a:t>Tên</a:t>
            </a:r>
            <a:r>
              <a:rPr lang="en-US" sz="2000" dirty="0" smtClean="0"/>
              <a:t> measure </a:t>
            </a:r>
            <a:r>
              <a:rPr lang="en-US" sz="2000" dirty="0" err="1" smtClean="0"/>
              <a:t>có</a:t>
            </a:r>
            <a:r>
              <a:rPr lang="en-US" sz="2000" dirty="0" smtClean="0"/>
              <a:t> </a:t>
            </a:r>
            <a:r>
              <a:rPr lang="en-US" sz="2000" dirty="0" err="1" smtClean="0"/>
              <a:t>thể</a:t>
            </a:r>
            <a:r>
              <a:rPr lang="en-US" sz="2000" dirty="0" smtClean="0"/>
              <a:t> </a:t>
            </a:r>
            <a:r>
              <a:rPr lang="en-US" sz="2000" dirty="0" err="1" smtClean="0"/>
              <a:t>chứa</a:t>
            </a:r>
            <a:r>
              <a:rPr lang="en-US" sz="2000" dirty="0" smtClean="0"/>
              <a:t> </a:t>
            </a:r>
            <a:r>
              <a:rPr lang="en-US" sz="2000" dirty="0" err="1" smtClean="0"/>
              <a:t>khoảng</a:t>
            </a:r>
            <a:r>
              <a:rPr lang="en-US" sz="2000" dirty="0" smtClean="0"/>
              <a:t> </a:t>
            </a:r>
            <a:r>
              <a:rPr lang="en-US" sz="2000" dirty="0" err="1" smtClean="0"/>
              <a:t>trắng</a:t>
            </a:r>
            <a:endParaRPr lang="en-US" sz="2000" dirty="0" smtClean="0"/>
          </a:p>
          <a:p>
            <a:pPr marL="800100" lvl="1" indent="-342900">
              <a:buFont typeface="Arial" panose="020B0604020202020204" pitchFamily="34" charset="0"/>
              <a:buChar char="•"/>
            </a:pPr>
            <a:r>
              <a:rPr lang="en-US" sz="2000" dirty="0" err="1" smtClean="0"/>
              <a:t>Mỗi</a:t>
            </a:r>
            <a:r>
              <a:rPr lang="en-US" sz="2000" dirty="0" smtClean="0"/>
              <a:t> </a:t>
            </a:r>
            <a:r>
              <a:rPr lang="en-US" sz="2000" dirty="0" err="1" smtClean="0"/>
              <a:t>tên</a:t>
            </a:r>
            <a:r>
              <a:rPr lang="en-US" sz="2000" dirty="0" smtClean="0"/>
              <a:t> measure </a:t>
            </a:r>
            <a:r>
              <a:rPr lang="en-US" sz="2000" dirty="0" err="1" smtClean="0"/>
              <a:t>chỉ</a:t>
            </a:r>
            <a:r>
              <a:rPr lang="en-US" sz="2000" dirty="0" smtClean="0"/>
              <a:t> </a:t>
            </a:r>
            <a:r>
              <a:rPr lang="en-US" sz="2000" dirty="0" err="1" smtClean="0"/>
              <a:t>được</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một</a:t>
            </a:r>
            <a:r>
              <a:rPr lang="en-US" sz="2000" dirty="0" smtClean="0"/>
              <a:t> </a:t>
            </a:r>
            <a:r>
              <a:rPr lang="en-US" sz="2000" dirty="0" err="1" smtClean="0"/>
              <a:t>lần</a:t>
            </a:r>
            <a:r>
              <a:rPr lang="en-US" sz="2000" dirty="0" smtClean="0"/>
              <a:t> </a:t>
            </a:r>
            <a:r>
              <a:rPr lang="en-US" sz="2000" dirty="0" err="1" smtClean="0"/>
              <a:t>duy</a:t>
            </a:r>
            <a:r>
              <a:rPr lang="en-US" sz="2000" dirty="0" smtClean="0"/>
              <a:t> </a:t>
            </a:r>
            <a:r>
              <a:rPr lang="en-US" sz="2000" dirty="0" err="1" smtClean="0"/>
              <a:t>nhất</a:t>
            </a:r>
            <a:r>
              <a:rPr lang="en-US" sz="2000" dirty="0" smtClean="0"/>
              <a:t> </a:t>
            </a:r>
            <a:r>
              <a:rPr lang="en-US" sz="2000" dirty="0" err="1" smtClean="0"/>
              <a:t>trong</a:t>
            </a:r>
            <a:r>
              <a:rPr lang="en-US" sz="2000" dirty="0" smtClean="0"/>
              <a:t> file Dashboard</a:t>
            </a:r>
            <a:endParaRPr lang="en-US" sz="2000" dirty="0"/>
          </a:p>
          <a:p>
            <a:pPr marL="800100" lvl="1" indent="-342900">
              <a:buFont typeface="Arial" panose="020B0604020202020204" pitchFamily="34" charset="0"/>
              <a:buChar char="•"/>
            </a:pPr>
            <a:r>
              <a:rPr lang="en-US" sz="2000" dirty="0" err="1" smtClean="0"/>
              <a:t>Bắt</a:t>
            </a:r>
            <a:r>
              <a:rPr lang="en-US" sz="2000" dirty="0" smtClean="0"/>
              <a:t> </a:t>
            </a:r>
            <a:r>
              <a:rPr lang="en-US" sz="2000" dirty="0" err="1" smtClean="0"/>
              <a:t>buộc</a:t>
            </a:r>
            <a:r>
              <a:rPr lang="en-US" sz="2000" dirty="0" smtClean="0"/>
              <a:t> </a:t>
            </a:r>
            <a:r>
              <a:rPr lang="en-US" sz="2000" dirty="0" err="1" smtClean="0"/>
              <a:t>phải</a:t>
            </a:r>
            <a:r>
              <a:rPr lang="en-US" sz="2000" dirty="0" smtClean="0"/>
              <a:t> </a:t>
            </a:r>
            <a:r>
              <a:rPr lang="en-US" sz="2000" dirty="0" err="1" smtClean="0"/>
              <a:t>chỉ</a:t>
            </a:r>
            <a:r>
              <a:rPr lang="en-US" sz="2000" dirty="0" smtClean="0"/>
              <a:t> </a:t>
            </a:r>
            <a:r>
              <a:rPr lang="en-US" sz="2000" dirty="0" err="1" smtClean="0"/>
              <a:t>định</a:t>
            </a:r>
            <a:r>
              <a:rPr lang="en-US" sz="2000" dirty="0" smtClean="0"/>
              <a:t> </a:t>
            </a:r>
            <a:r>
              <a:rPr lang="en-US" sz="2000" dirty="0" err="1" smtClean="0"/>
              <a:t>một</a:t>
            </a:r>
            <a:r>
              <a:rPr lang="en-US" sz="2000" dirty="0" smtClean="0"/>
              <a:t> </a:t>
            </a:r>
            <a:r>
              <a:rPr lang="en-US" sz="2000" dirty="0" err="1" smtClean="0"/>
              <a:t>bảng</a:t>
            </a:r>
            <a:r>
              <a:rPr lang="en-US" sz="2000" dirty="0" smtClean="0"/>
              <a:t> </a:t>
            </a:r>
            <a:r>
              <a:rPr lang="en-US" sz="2000" dirty="0" err="1" smtClean="0"/>
              <a:t>để</a:t>
            </a:r>
            <a:r>
              <a:rPr lang="en-US" sz="2000" dirty="0" smtClean="0"/>
              <a:t> </a:t>
            </a:r>
            <a:r>
              <a:rPr lang="en-US" sz="2000" dirty="0" err="1" smtClean="0"/>
              <a:t>lưu</a:t>
            </a:r>
            <a:r>
              <a:rPr lang="en-US" sz="2000" dirty="0" smtClean="0"/>
              <a:t> </a:t>
            </a:r>
            <a:r>
              <a:rPr lang="en-US" sz="2000" dirty="0" err="1" smtClean="0"/>
              <a:t>trữ</a:t>
            </a:r>
            <a:r>
              <a:rPr lang="en-US" sz="2000" dirty="0" smtClean="0"/>
              <a:t> measure </a:t>
            </a:r>
            <a:r>
              <a:rPr lang="en-US" sz="2000" dirty="0" err="1" smtClean="0"/>
              <a:t>trước</a:t>
            </a:r>
            <a:r>
              <a:rPr lang="en-US" sz="2000" dirty="0" smtClean="0"/>
              <a:t> </a:t>
            </a:r>
            <a:r>
              <a:rPr lang="en-US" sz="2000" dirty="0" err="1" smtClean="0"/>
              <a:t>khi</a:t>
            </a:r>
            <a:r>
              <a:rPr lang="en-US" sz="2000" dirty="0" smtClean="0"/>
              <a:t> </a:t>
            </a:r>
            <a:r>
              <a:rPr lang="en-US" sz="2000" dirty="0" err="1" smtClean="0"/>
              <a:t>tạo</a:t>
            </a:r>
            <a:endParaRPr lang="en-US" sz="2000" dirty="0" smtClean="0"/>
          </a:p>
        </p:txBody>
      </p:sp>
    </p:spTree>
    <p:extLst>
      <p:ext uri="{BB962C8B-B14F-4D97-AF65-F5344CB8AC3E}">
        <p14:creationId xmlns:p14="http://schemas.microsoft.com/office/powerpoint/2010/main" val="170129444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17</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smtClean="0"/>
              <a:t>Yêu</a:t>
            </a:r>
            <a:r>
              <a:rPr lang="en-US" sz="2000" b="1" dirty="0" smtClean="0"/>
              <a:t> </a:t>
            </a:r>
            <a:r>
              <a:rPr lang="en-US" sz="2000" b="1" dirty="0" err="1" smtClean="0"/>
              <a:t>cầu</a:t>
            </a:r>
            <a:r>
              <a:rPr lang="en-US" sz="2000" b="1" dirty="0" smtClean="0"/>
              <a:t> </a:t>
            </a:r>
            <a:r>
              <a:rPr lang="en-US" sz="2000" b="1" dirty="0" err="1" smtClean="0"/>
              <a:t>về</a:t>
            </a:r>
            <a:r>
              <a:rPr lang="en-US" sz="2000" b="1" dirty="0" smtClean="0"/>
              <a:t> </a:t>
            </a:r>
            <a:r>
              <a:rPr lang="en-US" sz="2000" b="1" dirty="0" err="1" smtClean="0"/>
              <a:t>cú</a:t>
            </a:r>
            <a:r>
              <a:rPr lang="en-US" sz="2000" b="1" dirty="0" smtClean="0"/>
              <a:t> </a:t>
            </a:r>
            <a:r>
              <a:rPr lang="en-US" sz="2000" b="1" dirty="0" err="1" smtClean="0"/>
              <a:t>pháp</a:t>
            </a:r>
            <a:endParaRPr lang="en-US" sz="2000" b="1" dirty="0"/>
          </a:p>
        </p:txBody>
      </p:sp>
      <p:sp>
        <p:nvSpPr>
          <p:cNvPr id="7" name="Rectangle 6"/>
          <p:cNvSpPr/>
          <p:nvPr/>
        </p:nvSpPr>
        <p:spPr>
          <a:xfrm>
            <a:off x="554783" y="1930839"/>
            <a:ext cx="11040139" cy="2862322"/>
          </a:xfrm>
          <a:prstGeom prst="rect">
            <a:avLst/>
          </a:prstGeom>
        </p:spPr>
        <p:txBody>
          <a:bodyPr wrap="square">
            <a:spAutoFit/>
          </a:bodyPr>
          <a:lstStyle/>
          <a:p>
            <a:r>
              <a:rPr lang="en-US" sz="2000" dirty="0" err="1"/>
              <a:t>Cú</a:t>
            </a:r>
            <a:r>
              <a:rPr lang="en-US" sz="2000" dirty="0"/>
              <a:t> </a:t>
            </a:r>
            <a:r>
              <a:rPr lang="en-US" sz="2000" dirty="0" err="1"/>
              <a:t>pháp</a:t>
            </a:r>
            <a:r>
              <a:rPr lang="en-US" sz="2000" dirty="0"/>
              <a:t> </a:t>
            </a:r>
            <a:r>
              <a:rPr lang="en-US" sz="2000" dirty="0" err="1"/>
              <a:t>cần</a:t>
            </a:r>
            <a:r>
              <a:rPr lang="en-US" sz="2000" dirty="0"/>
              <a:t> </a:t>
            </a:r>
            <a:r>
              <a:rPr lang="en-US" sz="2000" dirty="0" err="1"/>
              <a:t>thiết</a:t>
            </a:r>
            <a:r>
              <a:rPr lang="en-US" sz="2000" dirty="0"/>
              <a:t> </a:t>
            </a:r>
            <a:r>
              <a:rPr lang="en-US" sz="2000" dirty="0" err="1"/>
              <a:t>cho</a:t>
            </a:r>
            <a:r>
              <a:rPr lang="en-US" sz="2000" dirty="0"/>
              <a:t> </a:t>
            </a:r>
            <a:r>
              <a:rPr lang="en-US" sz="2000" dirty="0" err="1"/>
              <a:t>mỗi</a:t>
            </a:r>
            <a:r>
              <a:rPr lang="en-US" sz="2000" dirty="0"/>
              <a:t> </a:t>
            </a:r>
            <a:r>
              <a:rPr lang="en-US" sz="2000" dirty="0" err="1"/>
              <a:t>chức</a:t>
            </a:r>
            <a:r>
              <a:rPr lang="en-US" sz="2000" dirty="0"/>
              <a:t> </a:t>
            </a:r>
            <a:r>
              <a:rPr lang="en-US" sz="2000" dirty="0" err="1"/>
              <a:t>năng</a:t>
            </a:r>
            <a:r>
              <a:rPr lang="en-US" sz="2000" dirty="0"/>
              <a:t> </a:t>
            </a:r>
            <a:r>
              <a:rPr lang="en-US" sz="2000" dirty="0" err="1"/>
              <a:t>và</a:t>
            </a:r>
            <a:r>
              <a:rPr lang="en-US" sz="2000" dirty="0"/>
              <a:t> </a:t>
            </a:r>
            <a:r>
              <a:rPr lang="en-US" sz="2000" dirty="0" err="1"/>
              <a:t>loại</a:t>
            </a:r>
            <a:r>
              <a:rPr lang="en-US" sz="2000" dirty="0"/>
              <a:t> </a:t>
            </a:r>
            <a:r>
              <a:rPr lang="en-US" sz="2000" dirty="0" err="1"/>
              <a:t>thao</a:t>
            </a:r>
            <a:r>
              <a:rPr lang="en-US" sz="2000" dirty="0"/>
              <a:t> </a:t>
            </a:r>
            <a:r>
              <a:rPr lang="en-US" sz="2000" dirty="0" err="1"/>
              <a:t>tác</a:t>
            </a:r>
            <a:r>
              <a:rPr lang="en-US" sz="2000" dirty="0"/>
              <a:t> </a:t>
            </a:r>
            <a:r>
              <a:rPr lang="en-US" sz="2000" dirty="0" err="1"/>
              <a:t>mà</a:t>
            </a:r>
            <a:r>
              <a:rPr lang="en-US" sz="2000" dirty="0"/>
              <a:t> </a:t>
            </a:r>
            <a:r>
              <a:rPr lang="en-US" sz="2000" dirty="0" err="1"/>
              <a:t>nó</a:t>
            </a:r>
            <a:r>
              <a:rPr lang="en-US" sz="2000" dirty="0"/>
              <a:t> </a:t>
            </a:r>
            <a:r>
              <a:rPr lang="en-US" sz="2000" dirty="0" err="1"/>
              <a:t>có</a:t>
            </a:r>
            <a:r>
              <a:rPr lang="en-US" sz="2000" dirty="0"/>
              <a:t> </a:t>
            </a:r>
            <a:r>
              <a:rPr lang="en-US" sz="2000" dirty="0" err="1"/>
              <a:t>thể</a:t>
            </a:r>
            <a:r>
              <a:rPr lang="en-US" sz="2000" dirty="0"/>
              <a:t> </a:t>
            </a:r>
            <a:r>
              <a:rPr lang="en-US" sz="2000" dirty="0" err="1"/>
              <a:t>thực</a:t>
            </a:r>
            <a:r>
              <a:rPr lang="en-US" sz="2000" dirty="0"/>
              <a:t> </a:t>
            </a:r>
            <a:r>
              <a:rPr lang="en-US" sz="2000" dirty="0" err="1"/>
              <a:t>hiện</a:t>
            </a:r>
            <a:r>
              <a:rPr lang="en-US" sz="2000" dirty="0"/>
              <a:t>, </a:t>
            </a:r>
            <a:r>
              <a:rPr lang="en-US" sz="2000" dirty="0" err="1"/>
              <a:t>rất</a:t>
            </a:r>
            <a:r>
              <a:rPr lang="en-US" sz="2000" dirty="0"/>
              <a:t> </a:t>
            </a:r>
            <a:r>
              <a:rPr lang="en-US" sz="2000" dirty="0" err="1"/>
              <a:t>khác</a:t>
            </a:r>
            <a:r>
              <a:rPr lang="en-US" sz="2000" dirty="0"/>
              <a:t> </a:t>
            </a:r>
            <a:r>
              <a:rPr lang="en-US" sz="2000" dirty="0" err="1"/>
              <a:t>nhau</a:t>
            </a:r>
            <a:r>
              <a:rPr lang="en-US" sz="2000" dirty="0"/>
              <a:t> </a:t>
            </a:r>
            <a:r>
              <a:rPr lang="en-US" sz="2000" dirty="0" err="1"/>
              <a:t>tùy</a:t>
            </a:r>
            <a:r>
              <a:rPr lang="en-US" sz="2000" dirty="0"/>
              <a:t> </a:t>
            </a:r>
            <a:r>
              <a:rPr lang="en-US" sz="2000" dirty="0" err="1"/>
              <a:t>thuộc</a:t>
            </a:r>
            <a:r>
              <a:rPr lang="en-US" sz="2000" dirty="0"/>
              <a:t> </a:t>
            </a:r>
            <a:r>
              <a:rPr lang="en-US" sz="2000" dirty="0" err="1"/>
              <a:t>vào</a:t>
            </a:r>
            <a:r>
              <a:rPr lang="en-US" sz="2000" dirty="0"/>
              <a:t> </a:t>
            </a:r>
            <a:r>
              <a:rPr lang="en-US" sz="2000" dirty="0" err="1"/>
              <a:t>chức</a:t>
            </a:r>
            <a:r>
              <a:rPr lang="en-US" sz="2000" dirty="0"/>
              <a:t> </a:t>
            </a:r>
            <a:r>
              <a:rPr lang="en-US" sz="2000" dirty="0" err="1"/>
              <a:t>năng</a:t>
            </a:r>
            <a:r>
              <a:rPr lang="en-US" sz="2000" dirty="0"/>
              <a:t>. </a:t>
            </a:r>
            <a:r>
              <a:rPr lang="en-US" sz="2000" dirty="0" err="1"/>
              <a:t>Tuy</a:t>
            </a:r>
            <a:r>
              <a:rPr lang="en-US" sz="2000" dirty="0"/>
              <a:t> </a:t>
            </a:r>
            <a:r>
              <a:rPr lang="en-US" sz="2000" dirty="0" err="1"/>
              <a:t>nhiên</a:t>
            </a:r>
            <a:r>
              <a:rPr lang="en-US" sz="2000" dirty="0"/>
              <a:t>, </a:t>
            </a:r>
            <a:r>
              <a:rPr lang="en-US" sz="2000" dirty="0" err="1"/>
              <a:t>các</a:t>
            </a:r>
            <a:r>
              <a:rPr lang="en-US" sz="2000" dirty="0"/>
              <a:t> </a:t>
            </a:r>
            <a:r>
              <a:rPr lang="en-US" sz="2000" dirty="0" err="1"/>
              <a:t>quy</a:t>
            </a:r>
            <a:r>
              <a:rPr lang="en-US" sz="2000" dirty="0"/>
              <a:t> </a:t>
            </a:r>
            <a:r>
              <a:rPr lang="en-US" sz="2000" dirty="0" err="1" smtClean="0"/>
              <a:t>tắc</a:t>
            </a:r>
            <a:r>
              <a:rPr lang="en-US" sz="2000" dirty="0" smtClean="0"/>
              <a:t> </a:t>
            </a:r>
            <a:r>
              <a:rPr lang="en-US" sz="2000" dirty="0" err="1"/>
              <a:t>sau</a:t>
            </a:r>
            <a:r>
              <a:rPr lang="en-US" sz="2000" dirty="0"/>
              <a:t> </a:t>
            </a:r>
            <a:r>
              <a:rPr lang="en-US" sz="2000" dirty="0" err="1"/>
              <a:t>áp</a:t>
            </a:r>
            <a:r>
              <a:rPr lang="en-US" sz="2000" dirty="0"/>
              <a:t> </a:t>
            </a:r>
            <a:r>
              <a:rPr lang="en-US" sz="2000" dirty="0" err="1"/>
              <a:t>dụng</a:t>
            </a:r>
            <a:r>
              <a:rPr lang="en-US" sz="2000" dirty="0"/>
              <a:t> </a:t>
            </a:r>
            <a:r>
              <a:rPr lang="en-US" sz="2000" dirty="0" err="1"/>
              <a:t>cho</a:t>
            </a: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công</a:t>
            </a:r>
            <a:r>
              <a:rPr lang="en-US" sz="2000" dirty="0"/>
              <a:t> </a:t>
            </a:r>
            <a:r>
              <a:rPr lang="en-US" sz="2000" dirty="0" err="1"/>
              <a:t>thức</a:t>
            </a:r>
            <a:r>
              <a:rPr lang="en-US" sz="2000" dirty="0"/>
              <a:t> </a:t>
            </a:r>
            <a:r>
              <a:rPr lang="en-US" sz="2000" dirty="0" err="1"/>
              <a:t>và</a:t>
            </a:r>
            <a:r>
              <a:rPr lang="en-US" sz="2000" dirty="0"/>
              <a:t> </a:t>
            </a:r>
            <a:r>
              <a:rPr lang="en-US" sz="2000" dirty="0" err="1"/>
              <a:t>biểu</a:t>
            </a:r>
            <a:r>
              <a:rPr lang="en-US" sz="2000" dirty="0"/>
              <a:t> </a:t>
            </a:r>
            <a:r>
              <a:rPr lang="en-US" sz="2000" dirty="0" err="1" smtClean="0"/>
              <a:t>thức</a:t>
            </a:r>
            <a:endParaRPr lang="en-US" sz="2000" dirty="0" smtClean="0"/>
          </a:p>
          <a:p>
            <a:endParaRPr lang="en-US" sz="2000" b="1" dirty="0" smtClean="0">
              <a:solidFill>
                <a:srgbClr val="008435"/>
              </a:solidFill>
            </a:endParaRPr>
          </a:p>
          <a:p>
            <a:pPr marL="800100" lvl="1" indent="-342900">
              <a:buFont typeface="Arial" panose="020B0604020202020204" pitchFamily="34" charset="0"/>
              <a:buChar char="•"/>
            </a:pPr>
            <a:r>
              <a:rPr lang="en-US" sz="2000" dirty="0" err="1"/>
              <a:t>Các</a:t>
            </a:r>
            <a:r>
              <a:rPr lang="en-US" sz="2000" dirty="0"/>
              <a:t> </a:t>
            </a:r>
            <a:r>
              <a:rPr lang="en-US" sz="2000" dirty="0" err="1"/>
              <a:t>công</a:t>
            </a:r>
            <a:r>
              <a:rPr lang="en-US" sz="2000" dirty="0"/>
              <a:t> </a:t>
            </a:r>
            <a:r>
              <a:rPr lang="en-US" sz="2000" dirty="0" err="1"/>
              <a:t>thức</a:t>
            </a:r>
            <a:r>
              <a:rPr lang="en-US" sz="2000" dirty="0"/>
              <a:t> </a:t>
            </a:r>
            <a:r>
              <a:rPr lang="en-US" sz="2000" dirty="0" err="1"/>
              <a:t>và</a:t>
            </a:r>
            <a:r>
              <a:rPr lang="en-US" sz="2000" dirty="0"/>
              <a:t> </a:t>
            </a:r>
            <a:r>
              <a:rPr lang="en-US" sz="2000" dirty="0" err="1"/>
              <a:t>biểu</a:t>
            </a:r>
            <a:r>
              <a:rPr lang="en-US" sz="2000" dirty="0"/>
              <a:t> </a:t>
            </a:r>
            <a:r>
              <a:rPr lang="en-US" sz="2000" dirty="0" err="1"/>
              <a:t>thức</a:t>
            </a:r>
            <a:r>
              <a:rPr lang="en-US" sz="2000" dirty="0"/>
              <a:t> DAX </a:t>
            </a:r>
            <a:r>
              <a:rPr lang="en-US" sz="2000" dirty="0" err="1"/>
              <a:t>không</a:t>
            </a:r>
            <a:r>
              <a:rPr lang="en-US" sz="2000" dirty="0"/>
              <a:t> </a:t>
            </a:r>
            <a:r>
              <a:rPr lang="en-US" sz="2000" dirty="0" err="1"/>
              <a:t>thể</a:t>
            </a:r>
            <a:r>
              <a:rPr lang="en-US" sz="2000" dirty="0"/>
              <a:t> </a:t>
            </a:r>
            <a:r>
              <a:rPr lang="en-US" sz="2000" dirty="0" err="1"/>
              <a:t>sửa</a:t>
            </a:r>
            <a:r>
              <a:rPr lang="en-US" sz="2000" dirty="0"/>
              <a:t> </a:t>
            </a:r>
            <a:r>
              <a:rPr lang="en-US" sz="2000" dirty="0" err="1"/>
              <a:t>đổi</a:t>
            </a:r>
            <a:r>
              <a:rPr lang="en-US" sz="2000" dirty="0"/>
              <a:t> </a:t>
            </a:r>
            <a:r>
              <a:rPr lang="en-US" sz="2000" dirty="0" err="1"/>
              <a:t>hoặc</a:t>
            </a:r>
            <a:r>
              <a:rPr lang="en-US" sz="2000" dirty="0"/>
              <a:t> </a:t>
            </a:r>
            <a:r>
              <a:rPr lang="en-US" sz="2000" dirty="0" err="1"/>
              <a:t>chèn</a:t>
            </a:r>
            <a:r>
              <a:rPr lang="en-US" sz="2000" dirty="0"/>
              <a:t> </a:t>
            </a:r>
            <a:r>
              <a:rPr lang="en-US" sz="2000" dirty="0" err="1"/>
              <a:t>các</a:t>
            </a:r>
            <a:r>
              <a:rPr lang="en-US" sz="2000" dirty="0"/>
              <a:t> </a:t>
            </a:r>
            <a:r>
              <a:rPr lang="en-US" sz="2000" dirty="0" err="1"/>
              <a:t>giá</a:t>
            </a:r>
            <a:r>
              <a:rPr lang="en-US" sz="2000" dirty="0"/>
              <a:t> </a:t>
            </a:r>
            <a:r>
              <a:rPr lang="en-US" sz="2000" dirty="0" err="1"/>
              <a:t>trị</a:t>
            </a:r>
            <a:r>
              <a:rPr lang="en-US" sz="2000" dirty="0"/>
              <a:t> </a:t>
            </a:r>
            <a:r>
              <a:rPr lang="en-US" sz="2000" dirty="0" err="1"/>
              <a:t>riêng</a:t>
            </a:r>
            <a:r>
              <a:rPr lang="en-US" sz="2000" dirty="0"/>
              <a:t> </a:t>
            </a:r>
            <a:r>
              <a:rPr lang="en-US" sz="2000" dirty="0" err="1"/>
              <a:t>lẻ</a:t>
            </a:r>
            <a:r>
              <a:rPr lang="en-US" sz="2000" dirty="0"/>
              <a:t> </a:t>
            </a:r>
            <a:r>
              <a:rPr lang="en-US" sz="2000" dirty="0" err="1"/>
              <a:t>trong</a:t>
            </a:r>
            <a:r>
              <a:rPr lang="en-US" sz="2000" dirty="0"/>
              <a:t> </a:t>
            </a:r>
            <a:r>
              <a:rPr lang="en-US" sz="2000" dirty="0" err="1" smtClean="0"/>
              <a:t>bảng</a:t>
            </a:r>
            <a:endParaRPr lang="en-US" sz="2000" dirty="0" smtClean="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err="1"/>
              <a:t>Không</a:t>
            </a:r>
            <a:r>
              <a:rPr lang="en-US" sz="2000" dirty="0"/>
              <a:t> </a:t>
            </a:r>
            <a:r>
              <a:rPr lang="en-US" sz="2000" dirty="0" err="1"/>
              <a:t>thể</a:t>
            </a:r>
            <a:r>
              <a:rPr lang="en-US" sz="2000" dirty="0"/>
              <a:t> </a:t>
            </a:r>
            <a:r>
              <a:rPr lang="en-US" sz="2000" dirty="0" err="1"/>
              <a:t>tạo</a:t>
            </a:r>
            <a:r>
              <a:rPr lang="en-US" sz="2000" dirty="0"/>
              <a:t> </a:t>
            </a:r>
            <a:r>
              <a:rPr lang="en-US" sz="2000" dirty="0" err="1"/>
              <a:t>các</a:t>
            </a:r>
            <a:r>
              <a:rPr lang="en-US" sz="2000" dirty="0"/>
              <a:t> </a:t>
            </a:r>
            <a:r>
              <a:rPr lang="en-US" sz="2000" dirty="0" err="1"/>
              <a:t>dòng</a:t>
            </a:r>
            <a:r>
              <a:rPr lang="en-US" sz="2000" dirty="0"/>
              <a:t> </a:t>
            </a:r>
            <a:r>
              <a:rPr lang="en-US" sz="2000" dirty="0" err="1"/>
              <a:t>dữ</a:t>
            </a:r>
            <a:r>
              <a:rPr lang="en-US" sz="2000" dirty="0"/>
              <a:t> </a:t>
            </a:r>
            <a:r>
              <a:rPr lang="en-US" sz="2000" dirty="0" err="1"/>
              <a:t>liệu</a:t>
            </a:r>
            <a:r>
              <a:rPr lang="en-US" sz="2000" dirty="0"/>
              <a:t> </a:t>
            </a:r>
            <a:r>
              <a:rPr lang="en-US" sz="2000" dirty="0" err="1"/>
              <a:t>tính</a:t>
            </a:r>
            <a:r>
              <a:rPr lang="en-US" sz="2000" dirty="0"/>
              <a:t> </a:t>
            </a:r>
            <a:r>
              <a:rPr lang="en-US" sz="2000" dirty="0" err="1"/>
              <a:t>toán</a:t>
            </a:r>
            <a:r>
              <a:rPr lang="en-US" sz="2000" dirty="0"/>
              <a:t> </a:t>
            </a:r>
            <a:r>
              <a:rPr lang="en-US" sz="2000" dirty="0" err="1"/>
              <a:t>mà</a:t>
            </a:r>
            <a:r>
              <a:rPr lang="en-US" sz="2000" dirty="0"/>
              <a:t> </a:t>
            </a:r>
            <a:r>
              <a:rPr lang="en-US" sz="2000" dirty="0" err="1"/>
              <a:t>chỉ</a:t>
            </a:r>
            <a:r>
              <a:rPr lang="en-US" sz="2000" dirty="0"/>
              <a:t> </a:t>
            </a:r>
            <a:r>
              <a:rPr lang="en-US" sz="2000" dirty="0" err="1"/>
              <a:t>có</a:t>
            </a:r>
            <a:r>
              <a:rPr lang="en-US" sz="2000" dirty="0"/>
              <a:t> </a:t>
            </a:r>
            <a:r>
              <a:rPr lang="en-US" sz="2000" dirty="0" err="1"/>
              <a:t>thể</a:t>
            </a:r>
            <a:r>
              <a:rPr lang="en-US" sz="2000" dirty="0"/>
              <a:t> </a:t>
            </a:r>
            <a:r>
              <a:rPr lang="en-US" sz="2000" dirty="0" err="1"/>
              <a:t>tạo</a:t>
            </a:r>
            <a:r>
              <a:rPr lang="en-US" sz="2000" dirty="0"/>
              <a:t> </a:t>
            </a:r>
            <a:r>
              <a:rPr lang="en-US" sz="2000" dirty="0" err="1"/>
              <a:t>các</a:t>
            </a:r>
            <a:r>
              <a:rPr lang="en-US" sz="2000" dirty="0"/>
              <a:t> </a:t>
            </a:r>
            <a:r>
              <a:rPr lang="en-US" sz="2000" dirty="0" err="1"/>
              <a:t>cột</a:t>
            </a:r>
            <a:r>
              <a:rPr lang="en-US" sz="2000" dirty="0"/>
              <a:t> </a:t>
            </a:r>
            <a:r>
              <a:rPr lang="en-US" sz="2000" dirty="0" err="1"/>
              <a:t>dữ</a:t>
            </a:r>
            <a:r>
              <a:rPr lang="en-US" sz="2000" dirty="0"/>
              <a:t> </a:t>
            </a:r>
            <a:r>
              <a:rPr lang="en-US" sz="2000" dirty="0" err="1"/>
              <a:t>liệu</a:t>
            </a:r>
            <a:r>
              <a:rPr lang="en-US" sz="2000" dirty="0"/>
              <a:t> </a:t>
            </a:r>
            <a:r>
              <a:rPr lang="en-US" sz="2000" dirty="0" err="1"/>
              <a:t>tính</a:t>
            </a:r>
            <a:r>
              <a:rPr lang="en-US" sz="2000" dirty="0"/>
              <a:t> </a:t>
            </a:r>
            <a:r>
              <a:rPr lang="en-US" sz="2000" dirty="0" err="1"/>
              <a:t>toán</a:t>
            </a:r>
            <a:r>
              <a:rPr lang="en-US" sz="2000" dirty="0"/>
              <a:t> </a:t>
            </a:r>
            <a:r>
              <a:rPr lang="en-US" sz="2000" dirty="0" err="1"/>
              <a:t>và</a:t>
            </a:r>
            <a:r>
              <a:rPr lang="en-US" sz="2000" dirty="0"/>
              <a:t> measure </a:t>
            </a:r>
            <a:r>
              <a:rPr lang="en-US" sz="2000" dirty="0" err="1"/>
              <a:t>bằng</a:t>
            </a:r>
            <a:r>
              <a:rPr lang="en-US" sz="2000" dirty="0"/>
              <a:t> </a:t>
            </a:r>
            <a:r>
              <a:rPr lang="en-US" sz="2000" dirty="0" err="1"/>
              <a:t>cách</a:t>
            </a:r>
            <a:r>
              <a:rPr lang="en-US" sz="2000" dirty="0"/>
              <a:t> </a:t>
            </a:r>
            <a:r>
              <a:rPr lang="en-US" sz="2000" dirty="0" err="1"/>
              <a:t>sử</a:t>
            </a:r>
            <a:r>
              <a:rPr lang="en-US" sz="2000" dirty="0"/>
              <a:t> </a:t>
            </a:r>
            <a:r>
              <a:rPr lang="en-US" sz="2000" dirty="0" err="1"/>
              <a:t>dụng</a:t>
            </a:r>
            <a:r>
              <a:rPr lang="en-US" sz="2000" dirty="0"/>
              <a:t> </a:t>
            </a:r>
            <a:r>
              <a:rPr lang="en-US" sz="2000" dirty="0" smtClean="0"/>
              <a:t>DAX</a:t>
            </a:r>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r>
              <a:rPr lang="en-US" sz="2000" dirty="0" err="1" smtClean="0"/>
              <a:t>Với</a:t>
            </a:r>
            <a:r>
              <a:rPr lang="en-US" sz="2000" dirty="0" smtClean="0"/>
              <a:t> </a:t>
            </a:r>
            <a:r>
              <a:rPr lang="en-US" sz="2000" dirty="0" err="1"/>
              <a:t>một</a:t>
            </a:r>
            <a:r>
              <a:rPr lang="en-US" sz="2000" dirty="0"/>
              <a:t> </a:t>
            </a:r>
            <a:r>
              <a:rPr lang="en-US" sz="2000" dirty="0" err="1"/>
              <a:t>số</a:t>
            </a:r>
            <a:r>
              <a:rPr lang="en-US" sz="2000" dirty="0"/>
              <a:t> </a:t>
            </a:r>
            <a:r>
              <a:rPr lang="en-US" sz="2000" dirty="0" err="1"/>
              <a:t>hàm</a:t>
            </a:r>
            <a:r>
              <a:rPr lang="en-US" sz="2000" dirty="0"/>
              <a:t>, </a:t>
            </a:r>
            <a:r>
              <a:rPr lang="en-US" sz="2000" dirty="0" err="1"/>
              <a:t>có</a:t>
            </a:r>
            <a:r>
              <a:rPr lang="en-US" sz="2000" dirty="0"/>
              <a:t> </a:t>
            </a:r>
            <a:r>
              <a:rPr lang="en-US" sz="2000" dirty="0" err="1"/>
              <a:t>thể</a:t>
            </a:r>
            <a:r>
              <a:rPr lang="en-US" sz="2000" dirty="0"/>
              <a:t> </a:t>
            </a:r>
            <a:r>
              <a:rPr lang="en-US" sz="2000" dirty="0" err="1"/>
              <a:t>sử</a:t>
            </a:r>
            <a:r>
              <a:rPr lang="en-US" sz="2000" dirty="0"/>
              <a:t> </a:t>
            </a:r>
            <a:r>
              <a:rPr lang="en-US" sz="2000" dirty="0" err="1"/>
              <a:t>dụng</a:t>
            </a:r>
            <a:r>
              <a:rPr lang="en-US" sz="2000" dirty="0"/>
              <a:t> </a:t>
            </a:r>
            <a:r>
              <a:rPr lang="en-US" sz="2000" dirty="0" err="1"/>
              <a:t>giá</a:t>
            </a:r>
            <a:r>
              <a:rPr lang="en-US" sz="2000" dirty="0"/>
              <a:t> </a:t>
            </a:r>
            <a:r>
              <a:rPr lang="en-US" sz="2000" dirty="0" err="1"/>
              <a:t>trị</a:t>
            </a:r>
            <a:r>
              <a:rPr lang="en-US" sz="2000" dirty="0"/>
              <a:t> do </a:t>
            </a:r>
            <a:r>
              <a:rPr lang="en-US" sz="2000" dirty="0" err="1"/>
              <a:t>các</a:t>
            </a:r>
            <a:r>
              <a:rPr lang="en-US" sz="2000" dirty="0"/>
              <a:t> </a:t>
            </a:r>
            <a:r>
              <a:rPr lang="en-US" sz="2000" dirty="0" err="1"/>
              <a:t>hàm</a:t>
            </a:r>
            <a:r>
              <a:rPr lang="en-US" sz="2000" dirty="0"/>
              <a:t> </a:t>
            </a:r>
            <a:r>
              <a:rPr lang="en-US" sz="2000" dirty="0" err="1"/>
              <a:t>này</a:t>
            </a:r>
            <a:r>
              <a:rPr lang="en-US" sz="2000" dirty="0"/>
              <a:t> </a:t>
            </a:r>
            <a:r>
              <a:rPr lang="en-US" sz="2000" dirty="0" err="1"/>
              <a:t>trả</a:t>
            </a:r>
            <a:r>
              <a:rPr lang="en-US" sz="2000" dirty="0"/>
              <a:t> </a:t>
            </a:r>
            <a:r>
              <a:rPr lang="en-US" sz="2000" dirty="0" err="1"/>
              <a:t>về</a:t>
            </a:r>
            <a:r>
              <a:rPr lang="en-US" sz="2000" dirty="0"/>
              <a:t> </a:t>
            </a:r>
            <a:r>
              <a:rPr lang="en-US" sz="2000" dirty="0" err="1"/>
              <a:t>làm</a:t>
            </a:r>
            <a:r>
              <a:rPr lang="en-US" sz="2000" dirty="0"/>
              <a:t> </a:t>
            </a:r>
            <a:r>
              <a:rPr lang="en-US" sz="2000" dirty="0" err="1"/>
              <a:t>đầu</a:t>
            </a:r>
            <a:r>
              <a:rPr lang="en-US" sz="2000" dirty="0"/>
              <a:t> </a:t>
            </a:r>
            <a:r>
              <a:rPr lang="en-US" sz="2000" dirty="0" err="1"/>
              <a:t>vào</a:t>
            </a:r>
            <a:r>
              <a:rPr lang="en-US" sz="2000" dirty="0"/>
              <a:t> </a:t>
            </a:r>
            <a:r>
              <a:rPr lang="en-US" sz="2000" dirty="0" err="1"/>
              <a:t>cho</a:t>
            </a:r>
            <a:r>
              <a:rPr lang="en-US" sz="2000" dirty="0"/>
              <a:t> </a:t>
            </a:r>
            <a:r>
              <a:rPr lang="en-US" sz="2000" dirty="0" err="1"/>
              <a:t>hàm</a:t>
            </a:r>
            <a:r>
              <a:rPr lang="en-US" sz="2000" dirty="0"/>
              <a:t> </a:t>
            </a:r>
            <a:r>
              <a:rPr lang="en-US" sz="2000" dirty="0" err="1"/>
              <a:t>khác</a:t>
            </a:r>
            <a:endParaRPr lang="en-US" sz="2000" dirty="0"/>
          </a:p>
        </p:txBody>
      </p:sp>
    </p:spTree>
    <p:extLst>
      <p:ext uri="{BB962C8B-B14F-4D97-AF65-F5344CB8AC3E}">
        <p14:creationId xmlns:p14="http://schemas.microsoft.com/office/powerpoint/2010/main" val="291055247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18</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smtClean="0"/>
              <a:t>Yêu</a:t>
            </a:r>
            <a:r>
              <a:rPr lang="en-US" sz="2000" b="1" dirty="0" smtClean="0"/>
              <a:t> </a:t>
            </a:r>
            <a:r>
              <a:rPr lang="en-US" sz="2000" b="1" dirty="0" err="1" smtClean="0"/>
              <a:t>cầu</a:t>
            </a:r>
            <a:r>
              <a:rPr lang="en-US" sz="2000" b="1" dirty="0" smtClean="0"/>
              <a:t> </a:t>
            </a:r>
            <a:r>
              <a:rPr lang="en-US" sz="2000" b="1" dirty="0" err="1" smtClean="0"/>
              <a:t>về</a:t>
            </a:r>
            <a:r>
              <a:rPr lang="en-US" sz="2000" b="1" dirty="0" smtClean="0"/>
              <a:t> </a:t>
            </a:r>
            <a:r>
              <a:rPr lang="en-US" sz="2000" b="1" dirty="0" err="1" smtClean="0"/>
              <a:t>cú</a:t>
            </a:r>
            <a:r>
              <a:rPr lang="en-US" sz="2000" b="1" dirty="0" smtClean="0"/>
              <a:t> </a:t>
            </a:r>
            <a:r>
              <a:rPr lang="en-US" sz="2000" b="1" dirty="0" err="1" smtClean="0"/>
              <a:t>pháp</a:t>
            </a:r>
            <a:endParaRPr lang="en-US" sz="2000" b="1" dirty="0"/>
          </a:p>
        </p:txBody>
      </p:sp>
      <p:sp>
        <p:nvSpPr>
          <p:cNvPr id="7" name="Rectangle 6"/>
          <p:cNvSpPr/>
          <p:nvPr/>
        </p:nvSpPr>
        <p:spPr>
          <a:xfrm>
            <a:off x="554402" y="2030658"/>
            <a:ext cx="11040139" cy="3170099"/>
          </a:xfrm>
          <a:prstGeom prst="rect">
            <a:avLst/>
          </a:prstGeom>
        </p:spPr>
        <p:txBody>
          <a:bodyPr wrap="square">
            <a:spAutoFit/>
          </a:bodyPr>
          <a:lstStyle/>
          <a:p>
            <a:r>
              <a:rPr lang="en-US" sz="2000" b="1" dirty="0" err="1" smtClean="0">
                <a:solidFill>
                  <a:srgbClr val="008435"/>
                </a:solidFill>
              </a:rPr>
              <a:t>Yêu</a:t>
            </a:r>
            <a:r>
              <a:rPr lang="en-US" sz="2000" b="1" dirty="0" smtClean="0">
                <a:solidFill>
                  <a:srgbClr val="008435"/>
                </a:solidFill>
              </a:rPr>
              <a:t> </a:t>
            </a:r>
            <a:r>
              <a:rPr lang="en-US" sz="2000" b="1" dirty="0" err="1" smtClean="0">
                <a:solidFill>
                  <a:srgbClr val="008435"/>
                </a:solidFill>
              </a:rPr>
              <a:t>cầu</a:t>
            </a:r>
            <a:r>
              <a:rPr lang="en-US" sz="2000" b="1" dirty="0" smtClean="0">
                <a:solidFill>
                  <a:srgbClr val="008435"/>
                </a:solidFill>
              </a:rPr>
              <a:t> </a:t>
            </a:r>
            <a:r>
              <a:rPr lang="en-US" sz="2000" b="1" dirty="0" err="1" smtClean="0">
                <a:solidFill>
                  <a:srgbClr val="008435"/>
                </a:solidFill>
              </a:rPr>
              <a:t>với</a:t>
            </a:r>
            <a:r>
              <a:rPr lang="en-US" sz="2000" b="1" dirty="0" smtClean="0">
                <a:solidFill>
                  <a:srgbClr val="008435"/>
                </a:solidFill>
              </a:rPr>
              <a:t> </a:t>
            </a:r>
            <a:r>
              <a:rPr lang="en-US" sz="2000" b="1" dirty="0" err="1" smtClean="0">
                <a:solidFill>
                  <a:srgbClr val="008435"/>
                </a:solidFill>
              </a:rPr>
              <a:t>cột</a:t>
            </a:r>
            <a:r>
              <a:rPr lang="en-US" sz="2000" b="1" dirty="0" smtClean="0">
                <a:solidFill>
                  <a:srgbClr val="008435"/>
                </a:solidFill>
              </a:rPr>
              <a:t> </a:t>
            </a:r>
            <a:r>
              <a:rPr lang="en-US" sz="2000" b="1" dirty="0" err="1" smtClean="0">
                <a:solidFill>
                  <a:srgbClr val="008435"/>
                </a:solidFill>
              </a:rPr>
              <a:t>dữ</a:t>
            </a:r>
            <a:r>
              <a:rPr lang="en-US" sz="2000" b="1" dirty="0" smtClean="0">
                <a:solidFill>
                  <a:srgbClr val="008435"/>
                </a:solidFill>
              </a:rPr>
              <a:t> </a:t>
            </a:r>
            <a:r>
              <a:rPr lang="en-US" sz="2000" b="1" dirty="0" err="1" smtClean="0">
                <a:solidFill>
                  <a:srgbClr val="008435"/>
                </a:solidFill>
              </a:rPr>
              <a:t>liệu</a:t>
            </a:r>
            <a:r>
              <a:rPr lang="en-US" sz="2000" b="1" dirty="0" smtClean="0">
                <a:solidFill>
                  <a:srgbClr val="008435"/>
                </a:solidFill>
              </a:rPr>
              <a:t>:</a:t>
            </a:r>
          </a:p>
          <a:p>
            <a:pPr marL="800100" lvl="1" indent="-342900">
              <a:buFont typeface="Arial" panose="020B0604020202020204" pitchFamily="34" charset="0"/>
              <a:buChar char="•"/>
            </a:pPr>
            <a:r>
              <a:rPr lang="en-US" sz="2000" dirty="0" err="1"/>
              <a:t>Tên</a:t>
            </a:r>
            <a:r>
              <a:rPr lang="en-US" sz="2000" dirty="0"/>
              <a:t> </a:t>
            </a:r>
            <a:r>
              <a:rPr lang="en-US" sz="2000" dirty="0" err="1"/>
              <a:t>cột</a:t>
            </a:r>
            <a:r>
              <a:rPr lang="en-US" sz="2000" dirty="0"/>
              <a:t> </a:t>
            </a:r>
            <a:r>
              <a:rPr lang="en-US" sz="2000" dirty="0" err="1"/>
              <a:t>phải</a:t>
            </a:r>
            <a:r>
              <a:rPr lang="en-US" sz="2000" dirty="0"/>
              <a:t> </a:t>
            </a:r>
            <a:r>
              <a:rPr lang="en-US" sz="2000" dirty="0" err="1"/>
              <a:t>là</a:t>
            </a:r>
            <a:r>
              <a:rPr lang="en-US" sz="2000" dirty="0"/>
              <a:t> </a:t>
            </a:r>
            <a:r>
              <a:rPr lang="en-US" sz="2000" dirty="0" err="1"/>
              <a:t>duy</a:t>
            </a:r>
            <a:r>
              <a:rPr lang="en-US" sz="2000" dirty="0"/>
              <a:t> </a:t>
            </a:r>
            <a:r>
              <a:rPr lang="en-US" sz="2000" dirty="0" err="1"/>
              <a:t>nhất</a:t>
            </a:r>
            <a:r>
              <a:rPr lang="en-US" sz="2000" dirty="0"/>
              <a:t> </a:t>
            </a:r>
            <a:r>
              <a:rPr lang="en-US" sz="2000" dirty="0" err="1"/>
              <a:t>trong</a:t>
            </a:r>
            <a:r>
              <a:rPr lang="en-US" sz="2000" dirty="0"/>
              <a:t> 1 </a:t>
            </a:r>
            <a:r>
              <a:rPr lang="en-US" sz="2000" dirty="0" err="1"/>
              <a:t>bảng</a:t>
            </a:r>
            <a:r>
              <a:rPr lang="en-US" sz="2000" dirty="0"/>
              <a:t>. </a:t>
            </a:r>
            <a:endParaRPr lang="en-US" sz="2000" dirty="0" smtClean="0"/>
          </a:p>
          <a:p>
            <a:pPr marL="800100" lvl="1" indent="-342900">
              <a:buFont typeface="Arial" panose="020B0604020202020204" pitchFamily="34" charset="0"/>
              <a:buChar char="•"/>
            </a:pPr>
            <a:r>
              <a:rPr lang="en-US" sz="2000" dirty="0" err="1" smtClean="0"/>
              <a:t>Tuy</a:t>
            </a:r>
            <a:r>
              <a:rPr lang="en-US" sz="2000" dirty="0" smtClean="0"/>
              <a:t> </a:t>
            </a:r>
            <a:r>
              <a:rPr lang="en-US" sz="2000" dirty="0" err="1"/>
              <a:t>nhiên</a:t>
            </a:r>
            <a:r>
              <a:rPr lang="en-US" sz="2000" dirty="0"/>
              <a:t> </a:t>
            </a:r>
            <a:r>
              <a:rPr lang="en-US" sz="2000" dirty="0" err="1"/>
              <a:t>các</a:t>
            </a:r>
            <a:r>
              <a:rPr lang="en-US" sz="2000" dirty="0"/>
              <a:t> </a:t>
            </a:r>
            <a:r>
              <a:rPr lang="en-US" sz="2000" dirty="0" err="1"/>
              <a:t>bảng</a:t>
            </a:r>
            <a:r>
              <a:rPr lang="en-US" sz="2000" dirty="0"/>
              <a:t> </a:t>
            </a:r>
            <a:r>
              <a:rPr lang="en-US" sz="2000" dirty="0" err="1"/>
              <a:t>có</a:t>
            </a:r>
            <a:r>
              <a:rPr lang="en-US" sz="2000" dirty="0"/>
              <a:t> </a:t>
            </a:r>
            <a:r>
              <a:rPr lang="en-US" sz="2000" dirty="0" err="1"/>
              <a:t>thể</a:t>
            </a:r>
            <a:r>
              <a:rPr lang="en-US" sz="2000" dirty="0"/>
              <a:t> </a:t>
            </a:r>
            <a:r>
              <a:rPr lang="en-US" sz="2000" dirty="0" err="1"/>
              <a:t>có</a:t>
            </a:r>
            <a:r>
              <a:rPr lang="en-US" sz="2000" dirty="0"/>
              <a:t> </a:t>
            </a:r>
            <a:r>
              <a:rPr lang="en-US" sz="2000" dirty="0" err="1"/>
              <a:t>cột</a:t>
            </a:r>
            <a:r>
              <a:rPr lang="en-US" sz="2000" dirty="0"/>
              <a:t> </a:t>
            </a:r>
            <a:r>
              <a:rPr lang="en-US" sz="2000" dirty="0" err="1"/>
              <a:t>trùng</a:t>
            </a:r>
            <a:r>
              <a:rPr lang="en-US" sz="2000" dirty="0"/>
              <a:t> </a:t>
            </a:r>
            <a:r>
              <a:rPr lang="en-US" sz="2000" dirty="0" err="1"/>
              <a:t>tên</a:t>
            </a:r>
            <a:r>
              <a:rPr lang="en-US" sz="2000" dirty="0"/>
              <a:t> </a:t>
            </a:r>
            <a:endParaRPr lang="en-US" sz="2000" dirty="0" smtClean="0"/>
          </a:p>
          <a:p>
            <a:pPr marL="800100" lvl="1" indent="-342900">
              <a:buFont typeface="Arial" panose="020B0604020202020204" pitchFamily="34" charset="0"/>
              <a:buChar char="•"/>
            </a:pPr>
            <a:r>
              <a:rPr lang="en-US" sz="2000" dirty="0" smtClean="0"/>
              <a:t>(</a:t>
            </a:r>
            <a:r>
              <a:rPr lang="en-US" sz="2000" dirty="0" err="1"/>
              <a:t>phân</a:t>
            </a:r>
            <a:r>
              <a:rPr lang="en-US" sz="2000" dirty="0"/>
              <a:t> </a:t>
            </a:r>
            <a:r>
              <a:rPr lang="en-US" sz="2000" dirty="0" err="1"/>
              <a:t>biệt</a:t>
            </a:r>
            <a:r>
              <a:rPr lang="en-US" sz="2000" dirty="0"/>
              <a:t> </a:t>
            </a:r>
            <a:r>
              <a:rPr lang="en-US" sz="2000" dirty="0" err="1"/>
              <a:t>các</a:t>
            </a:r>
            <a:r>
              <a:rPr lang="en-US" sz="2000" dirty="0"/>
              <a:t> </a:t>
            </a:r>
            <a:r>
              <a:rPr lang="en-US" sz="2000" dirty="0" err="1"/>
              <a:t>cột</a:t>
            </a:r>
            <a:r>
              <a:rPr lang="en-US" sz="2000" dirty="0"/>
              <a:t> </a:t>
            </a:r>
            <a:r>
              <a:rPr lang="en-US" sz="2000" dirty="0" err="1"/>
              <a:t>này</a:t>
            </a:r>
            <a:r>
              <a:rPr lang="en-US" sz="2000" dirty="0"/>
              <a:t> qua </a:t>
            </a:r>
            <a:r>
              <a:rPr lang="en-US" sz="2000" dirty="0" err="1"/>
              <a:t>tên</a:t>
            </a:r>
            <a:r>
              <a:rPr lang="en-US" sz="2000" dirty="0"/>
              <a:t> </a:t>
            </a:r>
            <a:r>
              <a:rPr lang="en-US" sz="2000" dirty="0" err="1" smtClean="0"/>
              <a:t>bảng</a:t>
            </a:r>
            <a:r>
              <a:rPr lang="en-US" sz="2000" dirty="0" smtClean="0"/>
              <a:t>)</a:t>
            </a:r>
          </a:p>
          <a:p>
            <a:pPr marL="800100" lvl="1" indent="-342900">
              <a:buFont typeface="Arial" panose="020B0604020202020204" pitchFamily="34" charset="0"/>
              <a:buChar char="•"/>
            </a:pPr>
            <a:endParaRPr lang="en-US" sz="2000" dirty="0"/>
          </a:p>
          <a:p>
            <a:r>
              <a:rPr lang="en-US" sz="2000" b="1" dirty="0" err="1" smtClean="0">
                <a:solidFill>
                  <a:srgbClr val="008435"/>
                </a:solidFill>
              </a:rPr>
              <a:t>Ký</a:t>
            </a:r>
            <a:r>
              <a:rPr lang="en-US" sz="2000" b="1" dirty="0" smtClean="0">
                <a:solidFill>
                  <a:srgbClr val="008435"/>
                </a:solidFill>
              </a:rPr>
              <a:t> </a:t>
            </a:r>
            <a:r>
              <a:rPr lang="en-US" sz="2000" b="1" dirty="0" err="1" smtClean="0">
                <a:solidFill>
                  <a:srgbClr val="008435"/>
                </a:solidFill>
              </a:rPr>
              <a:t>tự</a:t>
            </a:r>
            <a:r>
              <a:rPr lang="en-US" sz="2000" b="1" dirty="0" smtClean="0">
                <a:solidFill>
                  <a:srgbClr val="008435"/>
                </a:solidFill>
              </a:rPr>
              <a:t> </a:t>
            </a:r>
            <a:r>
              <a:rPr lang="en-US" sz="2000" b="1" dirty="0" err="1" smtClean="0">
                <a:solidFill>
                  <a:srgbClr val="008435"/>
                </a:solidFill>
              </a:rPr>
              <a:t>đặc</a:t>
            </a:r>
            <a:r>
              <a:rPr lang="en-US" sz="2000" b="1" dirty="0" smtClean="0">
                <a:solidFill>
                  <a:srgbClr val="008435"/>
                </a:solidFill>
              </a:rPr>
              <a:t> </a:t>
            </a:r>
            <a:r>
              <a:rPr lang="en-US" sz="2000" b="1" dirty="0" err="1" smtClean="0">
                <a:solidFill>
                  <a:srgbClr val="008435"/>
                </a:solidFill>
              </a:rPr>
              <a:t>biệt</a:t>
            </a:r>
            <a:r>
              <a:rPr lang="en-US" sz="2000" b="1" dirty="0" smtClean="0">
                <a:solidFill>
                  <a:srgbClr val="008435"/>
                </a:solidFill>
              </a:rPr>
              <a:t>:</a:t>
            </a:r>
            <a:endParaRPr lang="en-US" sz="2000" b="1" dirty="0">
              <a:solidFill>
                <a:srgbClr val="008435"/>
              </a:solidFill>
            </a:endParaRPr>
          </a:p>
          <a:p>
            <a:pPr marL="800100" lvl="1" indent="-342900">
              <a:buFont typeface="Arial" panose="020B0604020202020204" pitchFamily="34" charset="0"/>
              <a:buChar char="•"/>
            </a:pPr>
            <a:r>
              <a:rPr lang="en-US" sz="2000" dirty="0" err="1" smtClean="0"/>
              <a:t>Các</a:t>
            </a:r>
            <a:r>
              <a:rPr lang="en-US" sz="2000" dirty="0" smtClean="0"/>
              <a:t> </a:t>
            </a:r>
            <a:r>
              <a:rPr lang="en-US" sz="2000" dirty="0" err="1" smtClean="0"/>
              <a:t>ký</a:t>
            </a:r>
            <a:r>
              <a:rPr lang="en-US" sz="2000" dirty="0" smtClean="0"/>
              <a:t> </a:t>
            </a:r>
            <a:r>
              <a:rPr lang="en-US" sz="2000" dirty="0" err="1" smtClean="0"/>
              <a:t>tự</a:t>
            </a:r>
            <a:r>
              <a:rPr lang="en-US" sz="2000" dirty="0" smtClean="0"/>
              <a:t> &amp; </a:t>
            </a:r>
            <a:r>
              <a:rPr lang="en-US" sz="2000" dirty="0" err="1" smtClean="0"/>
              <a:t>kiểu</a:t>
            </a:r>
            <a:r>
              <a:rPr lang="en-US" sz="2000" dirty="0" smtClean="0"/>
              <a:t> </a:t>
            </a:r>
            <a:r>
              <a:rPr lang="en-US" sz="2000" dirty="0" err="1" smtClean="0"/>
              <a:t>ký</a:t>
            </a:r>
            <a:r>
              <a:rPr lang="en-US" sz="2000" dirty="0" smtClean="0"/>
              <a:t> </a:t>
            </a:r>
            <a:r>
              <a:rPr lang="en-US" sz="2000" dirty="0" err="1" smtClean="0"/>
              <a:t>tự</a:t>
            </a:r>
            <a:r>
              <a:rPr lang="en-US" sz="2000" dirty="0" smtClean="0"/>
              <a:t> </a:t>
            </a:r>
            <a:r>
              <a:rPr lang="en-US" sz="2000" dirty="0" err="1" smtClean="0"/>
              <a:t>sau</a:t>
            </a:r>
            <a:r>
              <a:rPr lang="en-US" sz="2000" dirty="0" smtClean="0"/>
              <a:t> </a:t>
            </a:r>
            <a:r>
              <a:rPr lang="en-US" sz="2000" dirty="0" err="1" smtClean="0"/>
              <a:t>không</a:t>
            </a:r>
            <a:r>
              <a:rPr lang="en-US" sz="2000" dirty="0" smtClean="0"/>
              <a:t> </a:t>
            </a:r>
            <a:r>
              <a:rPr lang="en-US" sz="2000" dirty="0" err="1" smtClean="0"/>
              <a:t>hợp</a:t>
            </a:r>
            <a:r>
              <a:rPr lang="en-US" sz="2000" dirty="0" smtClean="0"/>
              <a:t> </a:t>
            </a:r>
            <a:r>
              <a:rPr lang="en-US" sz="2000" dirty="0" err="1" smtClean="0"/>
              <a:t>lệ</a:t>
            </a:r>
            <a:r>
              <a:rPr lang="en-US" sz="2000" dirty="0" smtClean="0"/>
              <a:t> </a:t>
            </a:r>
            <a:r>
              <a:rPr lang="en-US" sz="2000" dirty="0" err="1" smtClean="0"/>
              <a:t>trong</a:t>
            </a:r>
            <a:r>
              <a:rPr lang="en-US" sz="2000" dirty="0" smtClean="0"/>
              <a:t> </a:t>
            </a:r>
            <a:r>
              <a:rPr lang="en-US" sz="2000" dirty="0" err="1" smtClean="0"/>
              <a:t>tên</a:t>
            </a:r>
            <a:r>
              <a:rPr lang="en-US" sz="2000" dirty="0" smtClean="0"/>
              <a:t> </a:t>
            </a:r>
            <a:r>
              <a:rPr lang="en-US" sz="2000" dirty="0" err="1" smtClean="0"/>
              <a:t>của</a:t>
            </a:r>
            <a:r>
              <a:rPr lang="en-US" sz="2000" dirty="0" smtClean="0"/>
              <a:t> </a:t>
            </a:r>
            <a:r>
              <a:rPr lang="en-US" sz="2000" dirty="0" err="1" smtClean="0"/>
              <a:t>bảng</a:t>
            </a:r>
            <a:r>
              <a:rPr lang="en-US" sz="2000" dirty="0" smtClean="0"/>
              <a:t>, </a:t>
            </a:r>
            <a:r>
              <a:rPr lang="en-US" sz="2000" dirty="0" err="1" smtClean="0"/>
              <a:t>cột</a:t>
            </a:r>
            <a:r>
              <a:rPr lang="en-US" sz="2000" dirty="0" smtClean="0"/>
              <a:t> </a:t>
            </a:r>
            <a:r>
              <a:rPr lang="en-US" sz="2000" dirty="0" err="1" smtClean="0"/>
              <a:t>hoặc</a:t>
            </a:r>
            <a:r>
              <a:rPr lang="en-US" sz="2000" dirty="0" smtClean="0"/>
              <a:t> measure</a:t>
            </a:r>
          </a:p>
          <a:p>
            <a:pPr marL="1257300" lvl="2" indent="-342900">
              <a:buFont typeface="Courier New" panose="02070309020205020404" pitchFamily="49" charset="0"/>
              <a:buChar char="o"/>
            </a:pPr>
            <a:r>
              <a:rPr lang="en-US" sz="2000" dirty="0" err="1" smtClean="0"/>
              <a:t>Khoảng</a:t>
            </a:r>
            <a:r>
              <a:rPr lang="en-US" sz="2000" dirty="0" smtClean="0"/>
              <a:t> </a:t>
            </a:r>
            <a:r>
              <a:rPr lang="en-US" sz="2000" dirty="0" err="1" smtClean="0"/>
              <a:t>trắng</a:t>
            </a:r>
            <a:r>
              <a:rPr lang="en-US" sz="2000" dirty="0" smtClean="0"/>
              <a:t> </a:t>
            </a:r>
            <a:r>
              <a:rPr lang="en-US" sz="2000" dirty="0" err="1" smtClean="0"/>
              <a:t>đầu</a:t>
            </a:r>
            <a:r>
              <a:rPr lang="en-US" sz="2000" dirty="0" smtClean="0"/>
              <a:t> </a:t>
            </a:r>
            <a:r>
              <a:rPr lang="en-US" sz="2000" dirty="0" err="1" smtClean="0"/>
              <a:t>hoặc</a:t>
            </a:r>
            <a:r>
              <a:rPr lang="en-US" sz="2000" dirty="0" smtClean="0"/>
              <a:t> </a:t>
            </a:r>
            <a:r>
              <a:rPr lang="en-US" sz="2000" dirty="0" err="1" smtClean="0"/>
              <a:t>cuối</a:t>
            </a:r>
            <a:r>
              <a:rPr lang="en-US" sz="2000" dirty="0" smtClean="0"/>
              <a:t>, </a:t>
            </a:r>
            <a:r>
              <a:rPr lang="en-US" sz="2000" dirty="0" err="1" smtClean="0"/>
              <a:t>trừ</a:t>
            </a:r>
            <a:r>
              <a:rPr lang="en-US" sz="2000" dirty="0" smtClean="0"/>
              <a:t> </a:t>
            </a:r>
            <a:r>
              <a:rPr lang="en-US" sz="2000" dirty="0" err="1" smtClean="0"/>
              <a:t>khoảng</a:t>
            </a:r>
            <a:r>
              <a:rPr lang="en-US" sz="2000" dirty="0" smtClean="0"/>
              <a:t> </a:t>
            </a:r>
            <a:r>
              <a:rPr lang="en-US" sz="2000" dirty="0" err="1" smtClean="0"/>
              <a:t>trắng</a:t>
            </a:r>
            <a:r>
              <a:rPr lang="en-US" sz="2000" dirty="0" smtClean="0"/>
              <a:t> </a:t>
            </a:r>
            <a:r>
              <a:rPr lang="en-US" sz="2000" dirty="0" err="1" smtClean="0"/>
              <a:t>được</a:t>
            </a:r>
            <a:r>
              <a:rPr lang="en-US" sz="2000" dirty="0" smtClean="0"/>
              <a:t> </a:t>
            </a:r>
            <a:r>
              <a:rPr lang="en-US" sz="2000" dirty="0" err="1" smtClean="0"/>
              <a:t>bao</a:t>
            </a:r>
            <a:r>
              <a:rPr lang="en-US" sz="2000" dirty="0" smtClean="0"/>
              <a:t> </a:t>
            </a:r>
            <a:r>
              <a:rPr lang="en-US" sz="2000" dirty="0" err="1" smtClean="0"/>
              <a:t>bằng</a:t>
            </a:r>
            <a:r>
              <a:rPr lang="en-US" sz="2000" dirty="0" smtClean="0"/>
              <a:t> </a:t>
            </a:r>
            <a:r>
              <a:rPr lang="en-US" sz="2000" dirty="0" err="1" smtClean="0"/>
              <a:t>dấu</a:t>
            </a:r>
            <a:r>
              <a:rPr lang="en-US" sz="2000" dirty="0" smtClean="0"/>
              <a:t> </a:t>
            </a:r>
            <a:r>
              <a:rPr lang="en-US" sz="2000" dirty="0" err="1" smtClean="0"/>
              <a:t>phân</a:t>
            </a:r>
            <a:r>
              <a:rPr lang="en-US" sz="2000" dirty="0" smtClean="0"/>
              <a:t> </a:t>
            </a:r>
            <a:r>
              <a:rPr lang="en-US" sz="2000" dirty="0" err="1" smtClean="0"/>
              <a:t>cách</a:t>
            </a:r>
            <a:r>
              <a:rPr lang="en-US" sz="2000" dirty="0" smtClean="0"/>
              <a:t> </a:t>
            </a:r>
            <a:r>
              <a:rPr lang="en-US" sz="2000" dirty="0" err="1" smtClean="0"/>
              <a:t>tên</a:t>
            </a:r>
            <a:r>
              <a:rPr lang="en-US" sz="2000" dirty="0" smtClean="0"/>
              <a:t>, </a:t>
            </a:r>
            <a:r>
              <a:rPr lang="en-US" sz="2000" dirty="0" err="1" smtClean="0"/>
              <a:t>dấu</a:t>
            </a:r>
            <a:r>
              <a:rPr lang="en-US" sz="2000" dirty="0" smtClean="0"/>
              <a:t> </a:t>
            </a:r>
            <a:r>
              <a:rPr lang="en-US" sz="2000" dirty="0" err="1" smtClean="0"/>
              <a:t>ngoặc</a:t>
            </a:r>
            <a:r>
              <a:rPr lang="en-US" sz="2000" dirty="0" smtClean="0"/>
              <a:t> </a:t>
            </a:r>
            <a:r>
              <a:rPr lang="en-US" sz="2000" dirty="0" err="1" smtClean="0"/>
              <a:t>đơn</a:t>
            </a:r>
            <a:r>
              <a:rPr lang="en-US" sz="2000" dirty="0" smtClean="0"/>
              <a:t> </a:t>
            </a:r>
            <a:r>
              <a:rPr lang="en-US" sz="2000" dirty="0" err="1" smtClean="0"/>
              <a:t>hoặc</a:t>
            </a:r>
            <a:r>
              <a:rPr lang="en-US" sz="2000" dirty="0" smtClean="0"/>
              <a:t> </a:t>
            </a:r>
            <a:r>
              <a:rPr lang="en-US" sz="2000" dirty="0" err="1" smtClean="0"/>
              <a:t>dấu</a:t>
            </a:r>
            <a:r>
              <a:rPr lang="en-US" sz="2000" dirty="0" smtClean="0"/>
              <a:t> </a:t>
            </a:r>
            <a:r>
              <a:rPr lang="en-US" sz="2000" dirty="0" err="1" smtClean="0"/>
              <a:t>nháy</a:t>
            </a:r>
            <a:r>
              <a:rPr lang="en-US" sz="2000" dirty="0" smtClean="0"/>
              <a:t> </a:t>
            </a:r>
            <a:r>
              <a:rPr lang="en-US" sz="2000" dirty="0" err="1" smtClean="0"/>
              <a:t>đơn</a:t>
            </a:r>
            <a:endParaRPr lang="en-US" sz="2000" dirty="0" smtClean="0"/>
          </a:p>
          <a:p>
            <a:pPr marL="1257300" lvl="2" indent="-342900">
              <a:buFont typeface="Courier New" panose="02070309020205020404" pitchFamily="49" charset="0"/>
              <a:buChar char="o"/>
            </a:pPr>
            <a:r>
              <a:rPr lang="en-US" sz="2000" dirty="0" err="1" smtClean="0"/>
              <a:t>Các</a:t>
            </a:r>
            <a:r>
              <a:rPr lang="en-US" sz="2000" dirty="0" smtClean="0"/>
              <a:t> </a:t>
            </a:r>
            <a:r>
              <a:rPr lang="en-US" sz="2000" dirty="0" err="1" smtClean="0"/>
              <a:t>ký</a:t>
            </a:r>
            <a:r>
              <a:rPr lang="en-US" sz="2000" dirty="0" smtClean="0"/>
              <a:t> </a:t>
            </a:r>
            <a:r>
              <a:rPr lang="en-US" sz="2000" dirty="0" err="1" smtClean="0"/>
              <a:t>tự</a:t>
            </a:r>
            <a:r>
              <a:rPr lang="en-US" sz="2000" dirty="0" smtClean="0"/>
              <a:t> </a:t>
            </a:r>
            <a:r>
              <a:rPr lang="en-US" sz="2000" dirty="0" err="1" smtClean="0"/>
              <a:t>đặc</a:t>
            </a:r>
            <a:r>
              <a:rPr lang="en-US" sz="2000" dirty="0" smtClean="0"/>
              <a:t> </a:t>
            </a:r>
            <a:r>
              <a:rPr lang="en-US" sz="2000" dirty="0" err="1" smtClean="0"/>
              <a:t>biệt</a:t>
            </a:r>
            <a:r>
              <a:rPr lang="en-US" sz="2000" dirty="0" smtClean="0"/>
              <a:t> </a:t>
            </a:r>
            <a:r>
              <a:rPr lang="en-US" sz="2000" dirty="0" err="1" smtClean="0"/>
              <a:t>như</a:t>
            </a:r>
            <a:r>
              <a:rPr lang="en-US" sz="2000" dirty="0" smtClean="0"/>
              <a:t> </a:t>
            </a:r>
            <a:r>
              <a:rPr lang="en-US" sz="2000" dirty="0" err="1" smtClean="0"/>
              <a:t>sau</a:t>
            </a:r>
            <a:r>
              <a:rPr lang="en-US" sz="2000" dirty="0"/>
              <a:t>: o </a:t>
            </a:r>
            <a:r>
              <a:rPr lang="en-US" sz="2000" dirty="0" smtClean="0"/>
              <a:t>,;':/\*|?&amp;%$!+=()[]{}&lt;</a:t>
            </a:r>
          </a:p>
        </p:txBody>
      </p:sp>
      <p:grpSp>
        <p:nvGrpSpPr>
          <p:cNvPr id="8" name="object 4"/>
          <p:cNvGrpSpPr/>
          <p:nvPr/>
        </p:nvGrpSpPr>
        <p:grpSpPr>
          <a:xfrm>
            <a:off x="6799656" y="1695203"/>
            <a:ext cx="4794885" cy="1531620"/>
            <a:chOff x="6758940" y="1524000"/>
            <a:chExt cx="4794885" cy="1531620"/>
          </a:xfrm>
        </p:grpSpPr>
        <p:pic>
          <p:nvPicPr>
            <p:cNvPr id="9" name="object 5"/>
            <p:cNvPicPr/>
            <p:nvPr/>
          </p:nvPicPr>
          <p:blipFill>
            <a:blip r:embed="rId2" cstate="print"/>
            <a:stretch>
              <a:fillRect/>
            </a:stretch>
          </p:blipFill>
          <p:spPr>
            <a:xfrm>
              <a:off x="6758940" y="1524000"/>
              <a:ext cx="4794504" cy="1531620"/>
            </a:xfrm>
            <a:prstGeom prst="rect">
              <a:avLst/>
            </a:prstGeom>
          </p:spPr>
        </p:pic>
        <p:sp>
          <p:nvSpPr>
            <p:cNvPr id="10" name="object 6"/>
            <p:cNvSpPr/>
            <p:nvPr/>
          </p:nvSpPr>
          <p:spPr>
            <a:xfrm>
              <a:off x="6912102" y="2058162"/>
              <a:ext cx="4572000" cy="233679"/>
            </a:xfrm>
            <a:custGeom>
              <a:avLst/>
              <a:gdLst/>
              <a:ahLst/>
              <a:cxnLst/>
              <a:rect l="l" t="t" r="r" b="b"/>
              <a:pathLst>
                <a:path w="4572000" h="233680">
                  <a:moveTo>
                    <a:pt x="0" y="233172"/>
                  </a:moveTo>
                  <a:lnTo>
                    <a:pt x="2133600" y="233172"/>
                  </a:lnTo>
                  <a:lnTo>
                    <a:pt x="2133600" y="0"/>
                  </a:lnTo>
                  <a:lnTo>
                    <a:pt x="0" y="0"/>
                  </a:lnTo>
                  <a:lnTo>
                    <a:pt x="0" y="233172"/>
                  </a:lnTo>
                  <a:close/>
                </a:path>
                <a:path w="4572000" h="233680">
                  <a:moveTo>
                    <a:pt x="2438400" y="233172"/>
                  </a:moveTo>
                  <a:lnTo>
                    <a:pt x="4572000" y="233172"/>
                  </a:lnTo>
                  <a:lnTo>
                    <a:pt x="4572000" y="0"/>
                  </a:lnTo>
                  <a:lnTo>
                    <a:pt x="2438400" y="0"/>
                  </a:lnTo>
                  <a:lnTo>
                    <a:pt x="2438400" y="233172"/>
                  </a:lnTo>
                  <a:close/>
                </a:path>
              </a:pathLst>
            </a:custGeom>
            <a:ln w="38100">
              <a:solidFill>
                <a:srgbClr val="FF4F4F"/>
              </a:solidFill>
            </a:ln>
          </p:spPr>
          <p:txBody>
            <a:bodyPr wrap="square" lIns="0" tIns="0" rIns="0" bIns="0" rtlCol="0"/>
            <a:lstStyle/>
            <a:p>
              <a:endParaRPr/>
            </a:p>
          </p:txBody>
        </p:sp>
      </p:grpSp>
    </p:spTree>
    <p:extLst>
      <p:ext uri="{BB962C8B-B14F-4D97-AF65-F5344CB8AC3E}">
        <p14:creationId xmlns:p14="http://schemas.microsoft.com/office/powerpoint/2010/main" val="339017252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19</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smtClean="0"/>
              <a:t>Toán</a:t>
            </a:r>
            <a:r>
              <a:rPr lang="en-US" sz="2000" b="1" dirty="0" smtClean="0"/>
              <a:t> </a:t>
            </a:r>
            <a:r>
              <a:rPr lang="en-US" sz="2000" b="1" dirty="0" err="1" smtClean="0"/>
              <a:t>tử</a:t>
            </a:r>
            <a:r>
              <a:rPr lang="en-US" sz="2000" b="1" dirty="0" smtClean="0"/>
              <a:t> </a:t>
            </a:r>
            <a:r>
              <a:rPr lang="en-US" sz="2000" b="1" dirty="0" err="1" smtClean="0"/>
              <a:t>trong</a:t>
            </a:r>
            <a:r>
              <a:rPr lang="en-US" sz="2000" b="1" dirty="0" smtClean="0"/>
              <a:t> DAX</a:t>
            </a:r>
            <a:endParaRPr lang="en-US" sz="2000" b="1" dirty="0"/>
          </a:p>
        </p:txBody>
      </p:sp>
      <p:sp>
        <p:nvSpPr>
          <p:cNvPr id="7" name="Rectangle 6"/>
          <p:cNvSpPr/>
          <p:nvPr/>
        </p:nvSpPr>
        <p:spPr>
          <a:xfrm>
            <a:off x="554783" y="1669581"/>
            <a:ext cx="11040139" cy="707886"/>
          </a:xfrm>
          <a:prstGeom prst="rect">
            <a:avLst/>
          </a:prstGeom>
        </p:spPr>
        <p:txBody>
          <a:bodyPr wrap="square">
            <a:spAutoFit/>
          </a:bodyPr>
          <a:lstStyle/>
          <a:p>
            <a:r>
              <a:rPr lang="en-US" sz="2000" b="1" dirty="0" err="1" smtClean="0">
                <a:solidFill>
                  <a:srgbClr val="008435"/>
                </a:solidFill>
              </a:rPr>
              <a:t>Toán</a:t>
            </a:r>
            <a:r>
              <a:rPr lang="en-US" sz="2000" b="1" dirty="0" smtClean="0">
                <a:solidFill>
                  <a:srgbClr val="008435"/>
                </a:solidFill>
              </a:rPr>
              <a:t> </a:t>
            </a:r>
            <a:r>
              <a:rPr lang="en-US" sz="2000" b="1" dirty="0" err="1" smtClean="0">
                <a:solidFill>
                  <a:srgbClr val="008435"/>
                </a:solidFill>
              </a:rPr>
              <a:t>tử</a:t>
            </a:r>
            <a:r>
              <a:rPr lang="en-US" sz="2000" b="1" dirty="0" smtClean="0">
                <a:solidFill>
                  <a:srgbClr val="008435"/>
                </a:solidFill>
              </a:rPr>
              <a:t> </a:t>
            </a:r>
            <a:r>
              <a:rPr lang="en-US" sz="2000" b="1" dirty="0" err="1" smtClean="0">
                <a:solidFill>
                  <a:srgbClr val="008435"/>
                </a:solidFill>
              </a:rPr>
              <a:t>số</a:t>
            </a:r>
            <a:r>
              <a:rPr lang="en-US" sz="2000" b="1" dirty="0" smtClean="0">
                <a:solidFill>
                  <a:srgbClr val="008435"/>
                </a:solidFill>
              </a:rPr>
              <a:t> hoc: </a:t>
            </a:r>
            <a:r>
              <a:rPr lang="en-US" sz="2000" dirty="0" err="1" smtClean="0"/>
              <a:t>Sử</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smtClean="0"/>
              <a:t>toán</a:t>
            </a:r>
            <a:r>
              <a:rPr lang="en-US" sz="2000" dirty="0" smtClean="0"/>
              <a:t> </a:t>
            </a:r>
            <a:r>
              <a:rPr lang="en-US" sz="2000" dirty="0" err="1" smtClean="0"/>
              <a:t>tử</a:t>
            </a:r>
            <a:r>
              <a:rPr lang="en-US" sz="2000" dirty="0" smtClean="0"/>
              <a:t> </a:t>
            </a:r>
            <a:r>
              <a:rPr lang="en-US" sz="2000" dirty="0" err="1" smtClean="0"/>
              <a:t>số</a:t>
            </a:r>
            <a:r>
              <a:rPr lang="en-US" sz="2000" dirty="0" smtClean="0"/>
              <a:t> </a:t>
            </a:r>
            <a:r>
              <a:rPr lang="en-US" sz="2000" dirty="0" err="1" smtClean="0"/>
              <a:t>học</a:t>
            </a:r>
            <a:r>
              <a:rPr lang="en-US" sz="2000" dirty="0" smtClean="0"/>
              <a:t> </a:t>
            </a:r>
            <a:r>
              <a:rPr lang="en-US" sz="2000" dirty="0" err="1" smtClean="0"/>
              <a:t>để</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các</a:t>
            </a:r>
            <a:r>
              <a:rPr lang="en-US" sz="2000" dirty="0" smtClean="0"/>
              <a:t> </a:t>
            </a:r>
            <a:r>
              <a:rPr lang="en-US" sz="2000" dirty="0" err="1" smtClean="0"/>
              <a:t>phép</a:t>
            </a:r>
            <a:r>
              <a:rPr lang="en-US" sz="2000" dirty="0" smtClean="0"/>
              <a:t> </a:t>
            </a:r>
            <a:r>
              <a:rPr lang="en-US" sz="2000" dirty="0" err="1" smtClean="0"/>
              <a:t>toán</a:t>
            </a:r>
            <a:r>
              <a:rPr lang="en-US" sz="2000" dirty="0" smtClean="0"/>
              <a:t> </a:t>
            </a:r>
            <a:r>
              <a:rPr lang="en-US" sz="2000" dirty="0" err="1" smtClean="0"/>
              <a:t>cơ</a:t>
            </a:r>
            <a:r>
              <a:rPr lang="en-US" sz="2000" dirty="0" smtClean="0"/>
              <a:t> </a:t>
            </a:r>
            <a:r>
              <a:rPr lang="en-US" sz="2000" dirty="0" err="1" smtClean="0"/>
              <a:t>bảng</a:t>
            </a:r>
            <a:r>
              <a:rPr lang="en-US" sz="2000" dirty="0" smtClean="0"/>
              <a:t> </a:t>
            </a:r>
            <a:r>
              <a:rPr lang="en-US" sz="2000" dirty="0" err="1" smtClean="0"/>
              <a:t>như</a:t>
            </a:r>
            <a:r>
              <a:rPr lang="en-US" sz="2000" dirty="0" smtClean="0"/>
              <a:t> </a:t>
            </a:r>
            <a:r>
              <a:rPr lang="en-US" sz="2000" dirty="0" err="1" smtClean="0"/>
              <a:t>cộng</a:t>
            </a:r>
            <a:r>
              <a:rPr lang="en-US" sz="2000" dirty="0" smtClean="0"/>
              <a:t>, </a:t>
            </a:r>
            <a:r>
              <a:rPr lang="en-US" sz="2000" dirty="0" err="1" smtClean="0"/>
              <a:t>trừ</a:t>
            </a:r>
            <a:r>
              <a:rPr lang="en-US" sz="2000" dirty="0" smtClean="0"/>
              <a:t>, </a:t>
            </a:r>
            <a:r>
              <a:rPr lang="en-US" sz="2000" dirty="0" err="1" smtClean="0"/>
              <a:t>nhân</a:t>
            </a:r>
            <a:r>
              <a:rPr lang="en-US" sz="2000" dirty="0" smtClean="0"/>
              <a:t>, </a:t>
            </a:r>
            <a:r>
              <a:rPr lang="en-US" sz="2000" dirty="0" err="1" smtClean="0"/>
              <a:t>hoặc</a:t>
            </a:r>
            <a:r>
              <a:rPr lang="en-US" sz="2000" dirty="0" smtClean="0"/>
              <a:t> chia; </a:t>
            </a:r>
            <a:r>
              <a:rPr lang="en-US" sz="2000" dirty="0" err="1" smtClean="0"/>
              <a:t>kết</a:t>
            </a:r>
            <a:r>
              <a:rPr lang="en-US" sz="2000" dirty="0" smtClean="0"/>
              <a:t> </a:t>
            </a:r>
            <a:r>
              <a:rPr lang="en-US" sz="2000" dirty="0" err="1" smtClean="0"/>
              <a:t>hợp</a:t>
            </a:r>
            <a:r>
              <a:rPr lang="en-US" sz="2000" dirty="0" smtClean="0"/>
              <a:t> </a:t>
            </a:r>
            <a:r>
              <a:rPr lang="en-US" sz="2000" dirty="0" err="1" smtClean="0"/>
              <a:t>các</a:t>
            </a:r>
            <a:r>
              <a:rPr lang="en-US" sz="2000" dirty="0" smtClean="0"/>
              <a:t> </a:t>
            </a:r>
            <a:r>
              <a:rPr lang="en-US" sz="2000" dirty="0" err="1" smtClean="0"/>
              <a:t>số</a:t>
            </a:r>
            <a:r>
              <a:rPr lang="en-US" sz="2000" dirty="0" smtClean="0"/>
              <a:t>; </a:t>
            </a:r>
            <a:r>
              <a:rPr lang="en-US" sz="2000" dirty="0" err="1" smtClean="0"/>
              <a:t>và</a:t>
            </a:r>
            <a:r>
              <a:rPr lang="en-US" sz="2000" dirty="0" smtClean="0"/>
              <a:t> </a:t>
            </a:r>
            <a:r>
              <a:rPr lang="en-US" sz="2000" dirty="0" err="1" smtClean="0"/>
              <a:t>tạo</a:t>
            </a:r>
            <a:r>
              <a:rPr lang="en-US" sz="2000" dirty="0" smtClean="0"/>
              <a:t> </a:t>
            </a:r>
            <a:r>
              <a:rPr lang="en-US" sz="2000" dirty="0" err="1" smtClean="0"/>
              <a:t>ra</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số</a:t>
            </a:r>
            <a:endParaRPr lang="en-US"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2911405958"/>
              </p:ext>
            </p:extLst>
          </p:nvPr>
        </p:nvGraphicFramePr>
        <p:xfrm>
          <a:off x="1410790" y="2939141"/>
          <a:ext cx="9000306" cy="2717076"/>
        </p:xfrm>
        <a:graphic>
          <a:graphicData uri="http://schemas.openxmlformats.org/drawingml/2006/table">
            <a:tbl>
              <a:tblPr firstRow="1" bandRow="1">
                <a:tableStyleId>{912C8C85-51F0-491E-9774-3900AFEF0FD7}</a:tableStyleId>
              </a:tblPr>
              <a:tblGrid>
                <a:gridCol w="3000102">
                  <a:extLst>
                    <a:ext uri="{9D8B030D-6E8A-4147-A177-3AD203B41FA5}">
                      <a16:colId xmlns:a16="http://schemas.microsoft.com/office/drawing/2014/main" val="326178701"/>
                    </a:ext>
                  </a:extLst>
                </a:gridCol>
                <a:gridCol w="3000102">
                  <a:extLst>
                    <a:ext uri="{9D8B030D-6E8A-4147-A177-3AD203B41FA5}">
                      <a16:colId xmlns:a16="http://schemas.microsoft.com/office/drawing/2014/main" val="3475975805"/>
                    </a:ext>
                  </a:extLst>
                </a:gridCol>
                <a:gridCol w="3000102">
                  <a:extLst>
                    <a:ext uri="{9D8B030D-6E8A-4147-A177-3AD203B41FA5}">
                      <a16:colId xmlns:a16="http://schemas.microsoft.com/office/drawing/2014/main" val="2091408113"/>
                    </a:ext>
                  </a:extLst>
                </a:gridCol>
              </a:tblGrid>
              <a:tr h="452846">
                <a:tc>
                  <a:txBody>
                    <a:bodyPr/>
                    <a:lstStyle/>
                    <a:p>
                      <a:r>
                        <a:rPr lang="en-US" dirty="0" smtClean="0"/>
                        <a:t>Arithmetic</a:t>
                      </a:r>
                      <a:r>
                        <a:rPr lang="en-US" baseline="0" dirty="0" smtClean="0"/>
                        <a:t> operator</a:t>
                      </a:r>
                      <a:endParaRPr lang="en-US" dirty="0"/>
                    </a:p>
                  </a:txBody>
                  <a:tcPr>
                    <a:solidFill>
                      <a:srgbClr val="2A8F68"/>
                    </a:solidFill>
                  </a:tcPr>
                </a:tc>
                <a:tc>
                  <a:txBody>
                    <a:bodyPr/>
                    <a:lstStyle/>
                    <a:p>
                      <a:r>
                        <a:rPr lang="en-US" dirty="0" err="1" smtClean="0"/>
                        <a:t>Định</a:t>
                      </a:r>
                      <a:r>
                        <a:rPr lang="en-US" baseline="0" dirty="0" smtClean="0"/>
                        <a:t> </a:t>
                      </a:r>
                      <a:r>
                        <a:rPr lang="en-US" baseline="0" dirty="0" err="1" smtClean="0"/>
                        <a:t>nghĩa</a:t>
                      </a:r>
                      <a:endParaRPr lang="en-US" dirty="0"/>
                    </a:p>
                  </a:txBody>
                  <a:tcPr>
                    <a:solidFill>
                      <a:srgbClr val="2A8F68"/>
                    </a:solidFill>
                  </a:tcPr>
                </a:tc>
                <a:tc>
                  <a:txBody>
                    <a:bodyPr/>
                    <a:lstStyle/>
                    <a:p>
                      <a:r>
                        <a:rPr lang="en-US" dirty="0" err="1" smtClean="0"/>
                        <a:t>Ví</a:t>
                      </a:r>
                      <a:r>
                        <a:rPr lang="en-US" baseline="0" dirty="0" smtClean="0"/>
                        <a:t> </a:t>
                      </a:r>
                      <a:r>
                        <a:rPr lang="en-US" baseline="0" dirty="0" err="1" smtClean="0"/>
                        <a:t>dụ</a:t>
                      </a:r>
                      <a:endParaRPr lang="en-US" dirty="0"/>
                    </a:p>
                  </a:txBody>
                  <a:tcPr>
                    <a:solidFill>
                      <a:srgbClr val="2A8F68"/>
                    </a:solidFill>
                  </a:tcPr>
                </a:tc>
                <a:extLst>
                  <a:ext uri="{0D108BD9-81ED-4DB2-BD59-A6C34878D82A}">
                    <a16:rowId xmlns:a16="http://schemas.microsoft.com/office/drawing/2014/main" val="1077411608"/>
                  </a:ext>
                </a:extLst>
              </a:tr>
              <a:tr h="452846">
                <a:tc>
                  <a:txBody>
                    <a:bodyPr/>
                    <a:lstStyle/>
                    <a:p>
                      <a:r>
                        <a:rPr lang="en-US" b="1" dirty="0" smtClean="0"/>
                        <a:t>+</a:t>
                      </a:r>
                      <a:endParaRPr lang="en-US" b="1" dirty="0"/>
                    </a:p>
                  </a:txBody>
                  <a:tcPr/>
                </a:tc>
                <a:tc>
                  <a:txBody>
                    <a:bodyPr/>
                    <a:lstStyle/>
                    <a:p>
                      <a:r>
                        <a:rPr lang="en-US" dirty="0" err="1" smtClean="0"/>
                        <a:t>Cộng</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3855375355"/>
                  </a:ext>
                </a:extLst>
              </a:tr>
              <a:tr h="452846">
                <a:tc>
                  <a:txBody>
                    <a:bodyPr/>
                    <a:lstStyle/>
                    <a:p>
                      <a:r>
                        <a:rPr lang="en-US" b="1" dirty="0" smtClean="0"/>
                        <a:t>_</a:t>
                      </a:r>
                      <a:endParaRPr lang="en-US" b="1" dirty="0"/>
                    </a:p>
                  </a:txBody>
                  <a:tcPr/>
                </a:tc>
                <a:tc>
                  <a:txBody>
                    <a:bodyPr/>
                    <a:lstStyle/>
                    <a:p>
                      <a:r>
                        <a:rPr lang="en-US" dirty="0" err="1" smtClean="0"/>
                        <a:t>Trừ</a:t>
                      </a:r>
                      <a:r>
                        <a:rPr lang="en-US" baseline="0" dirty="0" smtClean="0"/>
                        <a:t> </a:t>
                      </a:r>
                      <a:r>
                        <a:rPr lang="en-US" baseline="0" dirty="0" err="1" smtClean="0"/>
                        <a:t>hoặc</a:t>
                      </a:r>
                      <a:r>
                        <a:rPr lang="en-US" baseline="0" dirty="0" smtClean="0"/>
                        <a:t> </a:t>
                      </a:r>
                      <a:r>
                        <a:rPr lang="en-US" baseline="0" dirty="0" err="1" smtClean="0"/>
                        <a:t>dấu</a:t>
                      </a:r>
                      <a:r>
                        <a:rPr lang="en-US" baseline="0" dirty="0" smtClean="0"/>
                        <a:t> </a:t>
                      </a:r>
                      <a:r>
                        <a:rPr lang="en-US" baseline="0" dirty="0" err="1" smtClean="0"/>
                        <a:t>âm</a:t>
                      </a:r>
                      <a:r>
                        <a:rPr lang="en-US" baseline="0" dirty="0" smtClean="0"/>
                        <a:t> </a:t>
                      </a:r>
                      <a:endParaRPr lang="en-US" dirty="0"/>
                    </a:p>
                  </a:txBody>
                  <a:tcPr/>
                </a:tc>
                <a:tc>
                  <a:txBody>
                    <a:bodyPr/>
                    <a:lstStyle/>
                    <a:p>
                      <a:r>
                        <a:rPr lang="en-US" dirty="0" smtClean="0"/>
                        <a:t>3-1-1</a:t>
                      </a:r>
                    </a:p>
                  </a:txBody>
                  <a:tcPr/>
                </a:tc>
                <a:extLst>
                  <a:ext uri="{0D108BD9-81ED-4DB2-BD59-A6C34878D82A}">
                    <a16:rowId xmlns:a16="http://schemas.microsoft.com/office/drawing/2014/main" val="3611900174"/>
                  </a:ext>
                </a:extLst>
              </a:tr>
              <a:tr h="452846">
                <a:tc>
                  <a:txBody>
                    <a:bodyPr/>
                    <a:lstStyle/>
                    <a:p>
                      <a:r>
                        <a:rPr lang="en-US" b="1" dirty="0" smtClean="0"/>
                        <a:t>*</a:t>
                      </a:r>
                      <a:endParaRPr lang="en-US" b="1" dirty="0"/>
                    </a:p>
                  </a:txBody>
                  <a:tcPr/>
                </a:tc>
                <a:tc>
                  <a:txBody>
                    <a:bodyPr/>
                    <a:lstStyle/>
                    <a:p>
                      <a:r>
                        <a:rPr lang="en-US" dirty="0" smtClean="0"/>
                        <a:t>Nhân</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3881998573"/>
                  </a:ext>
                </a:extLst>
              </a:tr>
              <a:tr h="452846">
                <a:tc>
                  <a:txBody>
                    <a:bodyPr/>
                    <a:lstStyle/>
                    <a:p>
                      <a:r>
                        <a:rPr lang="en-US" b="1" dirty="0" smtClean="0"/>
                        <a:t>/</a:t>
                      </a:r>
                      <a:endParaRPr lang="en-US" b="1" dirty="0"/>
                    </a:p>
                  </a:txBody>
                  <a:tcPr/>
                </a:tc>
                <a:tc>
                  <a:txBody>
                    <a:bodyPr/>
                    <a:lstStyle/>
                    <a:p>
                      <a:r>
                        <a:rPr lang="en-US" dirty="0" smtClean="0"/>
                        <a:t>Chia</a:t>
                      </a:r>
                      <a:endParaRPr lang="en-US" dirty="0"/>
                    </a:p>
                  </a:txBody>
                  <a:tcPr/>
                </a:tc>
                <a:tc>
                  <a:txBody>
                    <a:bodyPr/>
                    <a:lstStyle/>
                    <a:p>
                      <a:r>
                        <a:rPr lang="en-US" dirty="0" smtClean="0"/>
                        <a:t>3/3</a:t>
                      </a:r>
                      <a:endParaRPr lang="en-US" dirty="0"/>
                    </a:p>
                  </a:txBody>
                  <a:tcPr/>
                </a:tc>
                <a:extLst>
                  <a:ext uri="{0D108BD9-81ED-4DB2-BD59-A6C34878D82A}">
                    <a16:rowId xmlns:a16="http://schemas.microsoft.com/office/drawing/2014/main" val="207235306"/>
                  </a:ext>
                </a:extLst>
              </a:tr>
              <a:tr h="452846">
                <a:tc>
                  <a:txBody>
                    <a:bodyPr/>
                    <a:lstStyle/>
                    <a:p>
                      <a:r>
                        <a:rPr lang="en-US" b="1" dirty="0" smtClean="0"/>
                        <a:t>^</a:t>
                      </a:r>
                      <a:endParaRPr lang="en-US" b="1" dirty="0"/>
                    </a:p>
                  </a:txBody>
                  <a:tcPr/>
                </a:tc>
                <a:tc>
                  <a:txBody>
                    <a:bodyPr/>
                    <a:lstStyle/>
                    <a:p>
                      <a:r>
                        <a:rPr lang="en-US" dirty="0" err="1" smtClean="0"/>
                        <a:t>Lũy</a:t>
                      </a:r>
                      <a:r>
                        <a:rPr lang="en-US" baseline="0" dirty="0" smtClean="0"/>
                        <a:t> </a:t>
                      </a:r>
                      <a:r>
                        <a:rPr lang="en-US" baseline="0" dirty="0" err="1" smtClean="0"/>
                        <a:t>thừa</a:t>
                      </a:r>
                      <a:endParaRPr lang="en-US" dirty="0"/>
                    </a:p>
                  </a:txBody>
                  <a:tcPr/>
                </a:tc>
                <a:tc>
                  <a:txBody>
                    <a:bodyPr/>
                    <a:lstStyle/>
                    <a:p>
                      <a:r>
                        <a:rPr lang="en-US" dirty="0" smtClean="0"/>
                        <a:t>4^2</a:t>
                      </a:r>
                      <a:endParaRPr lang="en-US" dirty="0"/>
                    </a:p>
                  </a:txBody>
                  <a:tcPr/>
                </a:tc>
                <a:extLst>
                  <a:ext uri="{0D108BD9-81ED-4DB2-BD59-A6C34878D82A}">
                    <a16:rowId xmlns:a16="http://schemas.microsoft.com/office/drawing/2014/main" val="2495799178"/>
                  </a:ext>
                </a:extLst>
              </a:tr>
            </a:tbl>
          </a:graphicData>
        </a:graphic>
      </p:graphicFrame>
    </p:spTree>
    <p:extLst>
      <p:ext uri="{BB962C8B-B14F-4D97-AF65-F5344CB8AC3E}">
        <p14:creationId xmlns:p14="http://schemas.microsoft.com/office/powerpoint/2010/main" val="332061363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a:t>
            </a:fld>
            <a:endParaRPr lang="en-US" dirty="0"/>
          </a:p>
        </p:txBody>
      </p:sp>
      <p:sp>
        <p:nvSpPr>
          <p:cNvPr id="6" name="Title 5"/>
          <p:cNvSpPr>
            <a:spLocks noGrp="1"/>
          </p:cNvSpPr>
          <p:nvPr>
            <p:ph type="ctrTitle"/>
          </p:nvPr>
        </p:nvSpPr>
        <p:spPr/>
        <p:txBody>
          <a:bodyPr>
            <a:normAutofit/>
          </a:bodyPr>
          <a:lstStyle/>
          <a:p>
            <a:r>
              <a:rPr lang="en-US" dirty="0"/>
              <a:t>AGENDA</a:t>
            </a:r>
          </a:p>
        </p:txBody>
      </p:sp>
      <p:grpSp>
        <p:nvGrpSpPr>
          <p:cNvPr id="2" name="Group 1"/>
          <p:cNvGrpSpPr/>
          <p:nvPr/>
        </p:nvGrpSpPr>
        <p:grpSpPr>
          <a:xfrm>
            <a:off x="2815973" y="1561338"/>
            <a:ext cx="5708484" cy="3505022"/>
            <a:chOff x="2760701" y="1979349"/>
            <a:chExt cx="5708484" cy="3505022"/>
          </a:xfrm>
        </p:grpSpPr>
        <p:grpSp>
          <p:nvGrpSpPr>
            <p:cNvPr id="8" name="Group 7"/>
            <p:cNvGrpSpPr/>
            <p:nvPr/>
          </p:nvGrpSpPr>
          <p:grpSpPr>
            <a:xfrm>
              <a:off x="2760701" y="1979349"/>
              <a:ext cx="2477984" cy="523220"/>
              <a:chOff x="1263316" y="1425896"/>
              <a:chExt cx="2477984" cy="523220"/>
            </a:xfrm>
          </p:grpSpPr>
          <p:sp>
            <p:nvSpPr>
              <p:cNvPr id="4" name="Rectangle 3"/>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01</a:t>
                </a:r>
              </a:p>
            </p:txBody>
          </p:sp>
          <p:sp>
            <p:nvSpPr>
              <p:cNvPr id="5" name="TextBox 4"/>
              <p:cNvSpPr txBox="1"/>
              <p:nvPr/>
            </p:nvSpPr>
            <p:spPr>
              <a:xfrm>
                <a:off x="2069432" y="1425896"/>
                <a:ext cx="1671868" cy="523220"/>
              </a:xfrm>
              <a:prstGeom prst="rect">
                <a:avLst/>
              </a:prstGeom>
              <a:noFill/>
            </p:spPr>
            <p:txBody>
              <a:bodyPr wrap="none" rtlCol="0">
                <a:spAutoFit/>
              </a:bodyPr>
              <a:lstStyle/>
              <a:p>
                <a:r>
                  <a:rPr lang="en-US" sz="2800" b="1" dirty="0">
                    <a:solidFill>
                      <a:srgbClr val="008435"/>
                    </a:solidFill>
                  </a:rPr>
                  <a:t>DAX </a:t>
                </a:r>
                <a:r>
                  <a:rPr lang="en-US" sz="2800" b="1" dirty="0" err="1">
                    <a:solidFill>
                      <a:srgbClr val="008435"/>
                    </a:solidFill>
                  </a:rPr>
                  <a:t>là</a:t>
                </a:r>
                <a:r>
                  <a:rPr lang="en-US" sz="2800" b="1" dirty="0">
                    <a:solidFill>
                      <a:srgbClr val="008435"/>
                    </a:solidFill>
                  </a:rPr>
                  <a:t> </a:t>
                </a:r>
                <a:r>
                  <a:rPr lang="en-US" sz="2800" b="1" dirty="0" err="1">
                    <a:solidFill>
                      <a:srgbClr val="008435"/>
                    </a:solidFill>
                  </a:rPr>
                  <a:t>gì</a:t>
                </a:r>
                <a:r>
                  <a:rPr lang="en-US" sz="2800" b="1" dirty="0">
                    <a:solidFill>
                      <a:srgbClr val="008435"/>
                    </a:solidFill>
                  </a:rPr>
                  <a:t>?</a:t>
                </a:r>
              </a:p>
            </p:txBody>
          </p:sp>
        </p:grpSp>
        <p:grpSp>
          <p:nvGrpSpPr>
            <p:cNvPr id="9" name="Group 8"/>
            <p:cNvGrpSpPr/>
            <p:nvPr/>
          </p:nvGrpSpPr>
          <p:grpSpPr>
            <a:xfrm>
              <a:off x="2760701" y="2679912"/>
              <a:ext cx="5708484" cy="523220"/>
              <a:chOff x="1263316" y="1425896"/>
              <a:chExt cx="5708484" cy="523220"/>
            </a:xfrm>
          </p:grpSpPr>
          <p:sp>
            <p:nvSpPr>
              <p:cNvPr id="10" name="Rectangle 9"/>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02</a:t>
                </a:r>
              </a:p>
            </p:txBody>
          </p:sp>
          <p:sp>
            <p:nvSpPr>
              <p:cNvPr id="11" name="TextBox 10"/>
              <p:cNvSpPr txBox="1"/>
              <p:nvPr/>
            </p:nvSpPr>
            <p:spPr>
              <a:xfrm>
                <a:off x="2069432" y="1425896"/>
                <a:ext cx="4902368" cy="523220"/>
              </a:xfrm>
              <a:prstGeom prst="rect">
                <a:avLst/>
              </a:prstGeom>
              <a:noFill/>
            </p:spPr>
            <p:txBody>
              <a:bodyPr wrap="none" rtlCol="0">
                <a:spAutoFit/>
              </a:bodyPr>
              <a:lstStyle/>
              <a:p>
                <a:r>
                  <a:rPr lang="en-US" sz="2800" b="1">
                    <a:solidFill>
                      <a:srgbClr val="008435"/>
                    </a:solidFill>
                  </a:rPr>
                  <a:t>Measure vs Calculated Columns</a:t>
                </a:r>
                <a:endParaRPr lang="en-US" sz="2800" b="1" dirty="0">
                  <a:solidFill>
                    <a:srgbClr val="008435"/>
                  </a:solidFill>
                </a:endParaRPr>
              </a:p>
            </p:txBody>
          </p:sp>
        </p:grpSp>
        <p:grpSp>
          <p:nvGrpSpPr>
            <p:cNvPr id="12" name="Group 11"/>
            <p:cNvGrpSpPr/>
            <p:nvPr/>
          </p:nvGrpSpPr>
          <p:grpSpPr>
            <a:xfrm>
              <a:off x="2760701" y="3410400"/>
              <a:ext cx="5289203" cy="523220"/>
              <a:chOff x="1263316" y="1425896"/>
              <a:chExt cx="5289203" cy="523220"/>
            </a:xfrm>
          </p:grpSpPr>
          <p:sp>
            <p:nvSpPr>
              <p:cNvPr id="13" name="Rectangle 12"/>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03</a:t>
                </a:r>
              </a:p>
            </p:txBody>
          </p:sp>
          <p:sp>
            <p:nvSpPr>
              <p:cNvPr id="14" name="TextBox 13"/>
              <p:cNvSpPr txBox="1"/>
              <p:nvPr/>
            </p:nvSpPr>
            <p:spPr>
              <a:xfrm>
                <a:off x="2069432" y="1425896"/>
                <a:ext cx="4483087" cy="523220"/>
              </a:xfrm>
              <a:prstGeom prst="rect">
                <a:avLst/>
              </a:prstGeom>
              <a:noFill/>
            </p:spPr>
            <p:txBody>
              <a:bodyPr wrap="none" rtlCol="0">
                <a:spAutoFit/>
              </a:bodyPr>
              <a:lstStyle/>
              <a:p>
                <a:r>
                  <a:rPr lang="en-US" sz="2800" b="1">
                    <a:solidFill>
                      <a:srgbClr val="008435"/>
                    </a:solidFill>
                  </a:rPr>
                  <a:t>Filter context vs Row context</a:t>
                </a:r>
                <a:endParaRPr lang="en-US" sz="2800" b="1" dirty="0">
                  <a:solidFill>
                    <a:srgbClr val="008435"/>
                  </a:solidFill>
                </a:endParaRPr>
              </a:p>
            </p:txBody>
          </p:sp>
        </p:grpSp>
        <p:grpSp>
          <p:nvGrpSpPr>
            <p:cNvPr id="15" name="Group 14"/>
            <p:cNvGrpSpPr/>
            <p:nvPr/>
          </p:nvGrpSpPr>
          <p:grpSpPr>
            <a:xfrm>
              <a:off x="2760701" y="4170813"/>
              <a:ext cx="4506103" cy="523220"/>
              <a:chOff x="1263316" y="1425896"/>
              <a:chExt cx="4506103" cy="523220"/>
            </a:xfrm>
          </p:grpSpPr>
          <p:sp>
            <p:nvSpPr>
              <p:cNvPr id="16" name="Rectangle 15"/>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04</a:t>
                </a:r>
              </a:p>
            </p:txBody>
          </p:sp>
          <p:sp>
            <p:nvSpPr>
              <p:cNvPr id="17" name="TextBox 16"/>
              <p:cNvSpPr txBox="1"/>
              <p:nvPr/>
            </p:nvSpPr>
            <p:spPr>
              <a:xfrm>
                <a:off x="2069432" y="1425896"/>
                <a:ext cx="3699987" cy="523220"/>
              </a:xfrm>
              <a:prstGeom prst="rect">
                <a:avLst/>
              </a:prstGeom>
              <a:noFill/>
            </p:spPr>
            <p:txBody>
              <a:bodyPr wrap="none" rtlCol="0">
                <a:spAutoFit/>
              </a:bodyPr>
              <a:lstStyle/>
              <a:p>
                <a:r>
                  <a:rPr lang="en-US" sz="2800" b="1">
                    <a:solidFill>
                      <a:srgbClr val="008435"/>
                    </a:solidFill>
                  </a:rPr>
                  <a:t>3 yếu tố cốt lõi của DAX</a:t>
                </a:r>
                <a:endParaRPr lang="en-US" sz="2800" b="1" dirty="0">
                  <a:solidFill>
                    <a:srgbClr val="008435"/>
                  </a:solidFill>
                </a:endParaRPr>
              </a:p>
            </p:txBody>
          </p:sp>
        </p:grpSp>
        <p:grpSp>
          <p:nvGrpSpPr>
            <p:cNvPr id="7" name="Group 6">
              <a:extLst>
                <a:ext uri="{FF2B5EF4-FFF2-40B4-BE49-F238E27FC236}">
                  <a16:creationId xmlns:a16="http://schemas.microsoft.com/office/drawing/2014/main" id="{42E44310-63FE-79BD-82A2-AE149A108AB0}"/>
                </a:ext>
              </a:extLst>
            </p:cNvPr>
            <p:cNvGrpSpPr/>
            <p:nvPr/>
          </p:nvGrpSpPr>
          <p:grpSpPr>
            <a:xfrm>
              <a:off x="2760701" y="4961151"/>
              <a:ext cx="4331761" cy="523220"/>
              <a:chOff x="1263316" y="1425896"/>
              <a:chExt cx="4331761" cy="523220"/>
            </a:xfrm>
          </p:grpSpPr>
          <p:sp>
            <p:nvSpPr>
              <p:cNvPr id="19" name="Rectangle 18">
                <a:extLst>
                  <a:ext uri="{FF2B5EF4-FFF2-40B4-BE49-F238E27FC236}">
                    <a16:creationId xmlns:a16="http://schemas.microsoft.com/office/drawing/2014/main" id="{E9C3D1EA-6785-19AB-600F-5B2617BA2D8D}"/>
                  </a:ext>
                </a:extLst>
              </p:cNvPr>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05</a:t>
                </a:r>
                <a:endParaRPr lang="en-US" sz="2800" b="1" dirty="0"/>
              </a:p>
            </p:txBody>
          </p:sp>
          <p:sp>
            <p:nvSpPr>
              <p:cNvPr id="20" name="TextBox 19">
                <a:extLst>
                  <a:ext uri="{FF2B5EF4-FFF2-40B4-BE49-F238E27FC236}">
                    <a16:creationId xmlns:a16="http://schemas.microsoft.com/office/drawing/2014/main" id="{808F7667-1502-FA9F-8F72-365F7069DF18}"/>
                  </a:ext>
                </a:extLst>
              </p:cNvPr>
              <p:cNvSpPr txBox="1"/>
              <p:nvPr/>
            </p:nvSpPr>
            <p:spPr>
              <a:xfrm>
                <a:off x="2069432" y="1425896"/>
                <a:ext cx="3525645" cy="523220"/>
              </a:xfrm>
              <a:prstGeom prst="rect">
                <a:avLst/>
              </a:prstGeom>
              <a:noFill/>
            </p:spPr>
            <p:txBody>
              <a:bodyPr wrap="none" rtlCol="0">
                <a:spAutoFit/>
              </a:bodyPr>
              <a:lstStyle/>
              <a:p>
                <a:r>
                  <a:rPr lang="en-US" sz="2800" b="1">
                    <a:solidFill>
                      <a:srgbClr val="008435"/>
                    </a:solidFill>
                  </a:rPr>
                  <a:t>Các yêu cầu trong DAX</a:t>
                </a:r>
                <a:endParaRPr lang="en-US" sz="2800" b="1" dirty="0">
                  <a:solidFill>
                    <a:srgbClr val="008435"/>
                  </a:solidFill>
                </a:endParaRPr>
              </a:p>
            </p:txBody>
          </p:sp>
        </p:grpSp>
      </p:grpSp>
    </p:spTree>
    <p:extLst>
      <p:ext uri="{BB962C8B-B14F-4D97-AF65-F5344CB8AC3E}">
        <p14:creationId xmlns:p14="http://schemas.microsoft.com/office/powerpoint/2010/main" val="249287670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20</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Toán</a:t>
            </a:r>
            <a:r>
              <a:rPr lang="en-US" sz="2000" b="1" dirty="0"/>
              <a:t> </a:t>
            </a:r>
            <a:r>
              <a:rPr lang="en-US" sz="2000" b="1" dirty="0" err="1"/>
              <a:t>tử</a:t>
            </a:r>
            <a:r>
              <a:rPr lang="en-US" sz="2000" b="1" dirty="0"/>
              <a:t> </a:t>
            </a:r>
            <a:r>
              <a:rPr lang="en-US" sz="2000" b="1" dirty="0" err="1"/>
              <a:t>trong</a:t>
            </a:r>
            <a:r>
              <a:rPr lang="en-US" sz="2000" b="1" dirty="0"/>
              <a:t> DAX</a:t>
            </a:r>
          </a:p>
        </p:txBody>
      </p:sp>
      <p:sp>
        <p:nvSpPr>
          <p:cNvPr id="7" name="Rectangle 6"/>
          <p:cNvSpPr/>
          <p:nvPr/>
        </p:nvSpPr>
        <p:spPr>
          <a:xfrm>
            <a:off x="554783" y="1669581"/>
            <a:ext cx="11040139" cy="707886"/>
          </a:xfrm>
          <a:prstGeom prst="rect">
            <a:avLst/>
          </a:prstGeom>
        </p:spPr>
        <p:txBody>
          <a:bodyPr wrap="square">
            <a:spAutoFit/>
          </a:bodyPr>
          <a:lstStyle/>
          <a:p>
            <a:r>
              <a:rPr lang="en-US" sz="2000" b="1" dirty="0" err="1" smtClean="0">
                <a:solidFill>
                  <a:srgbClr val="008435"/>
                </a:solidFill>
              </a:rPr>
              <a:t>Toán</a:t>
            </a:r>
            <a:r>
              <a:rPr lang="en-US" sz="2000" b="1" dirty="0" smtClean="0">
                <a:solidFill>
                  <a:srgbClr val="008435"/>
                </a:solidFill>
              </a:rPr>
              <a:t> </a:t>
            </a:r>
            <a:r>
              <a:rPr lang="en-US" sz="2000" b="1" dirty="0" err="1" smtClean="0">
                <a:solidFill>
                  <a:srgbClr val="008435"/>
                </a:solidFill>
              </a:rPr>
              <a:t>tử</a:t>
            </a:r>
            <a:r>
              <a:rPr lang="en-US" sz="2000" b="1" dirty="0" smtClean="0">
                <a:solidFill>
                  <a:srgbClr val="008435"/>
                </a:solidFill>
              </a:rPr>
              <a:t> so </a:t>
            </a:r>
            <a:r>
              <a:rPr lang="en-US" sz="2000" b="1" dirty="0" err="1" smtClean="0">
                <a:solidFill>
                  <a:srgbClr val="008435"/>
                </a:solidFill>
              </a:rPr>
              <a:t>sánh</a:t>
            </a:r>
            <a:r>
              <a:rPr lang="en-US" sz="2000" b="1" dirty="0" smtClean="0">
                <a:solidFill>
                  <a:srgbClr val="008435"/>
                </a:solidFill>
              </a:rPr>
              <a:t>: </a:t>
            </a:r>
            <a:r>
              <a:rPr lang="en-US" sz="2000" dirty="0" err="1" smtClean="0"/>
              <a:t>Sử</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smtClean="0"/>
              <a:t>toán</a:t>
            </a:r>
            <a:r>
              <a:rPr lang="en-US" sz="2000" dirty="0" smtClean="0"/>
              <a:t> </a:t>
            </a:r>
            <a:r>
              <a:rPr lang="en-US" sz="2000" dirty="0" err="1" smtClean="0"/>
              <a:t>tử</a:t>
            </a:r>
            <a:r>
              <a:rPr lang="en-US" sz="2000" dirty="0" smtClean="0"/>
              <a:t> </a:t>
            </a:r>
            <a:r>
              <a:rPr lang="en-US" sz="2000" dirty="0" err="1" smtClean="0"/>
              <a:t>số</a:t>
            </a:r>
            <a:r>
              <a:rPr lang="en-US" sz="2000" dirty="0" smtClean="0"/>
              <a:t> </a:t>
            </a:r>
            <a:r>
              <a:rPr lang="en-US" sz="2000" dirty="0" err="1" smtClean="0"/>
              <a:t>học</a:t>
            </a:r>
            <a:r>
              <a:rPr lang="en-US" sz="2000" dirty="0" smtClean="0"/>
              <a:t> </a:t>
            </a:r>
            <a:r>
              <a:rPr lang="en-US" sz="2000" dirty="0" err="1" smtClean="0"/>
              <a:t>để</a:t>
            </a:r>
            <a:r>
              <a:rPr lang="en-US" sz="2000" dirty="0" smtClean="0"/>
              <a:t> </a:t>
            </a:r>
            <a:r>
              <a:rPr lang="en-US" sz="2000" dirty="0" err="1" smtClean="0"/>
              <a:t>thực</a:t>
            </a:r>
            <a:r>
              <a:rPr lang="en-US" sz="2000" dirty="0" smtClean="0"/>
              <a:t> </a:t>
            </a:r>
            <a:r>
              <a:rPr lang="en-US" sz="2000" dirty="0" err="1" smtClean="0"/>
              <a:t>hiện</a:t>
            </a:r>
            <a:r>
              <a:rPr lang="en-US" sz="2000" dirty="0" smtClean="0"/>
              <a:t> </a:t>
            </a:r>
            <a:r>
              <a:rPr lang="en-US" sz="2000" dirty="0" err="1" smtClean="0"/>
              <a:t>các</a:t>
            </a:r>
            <a:r>
              <a:rPr lang="en-US" sz="2000" dirty="0" smtClean="0"/>
              <a:t> </a:t>
            </a:r>
            <a:r>
              <a:rPr lang="en-US" sz="2000" dirty="0" err="1" smtClean="0"/>
              <a:t>phép</a:t>
            </a:r>
            <a:r>
              <a:rPr lang="en-US" sz="2000" dirty="0" smtClean="0"/>
              <a:t> </a:t>
            </a:r>
            <a:r>
              <a:rPr lang="en-US" sz="2000" dirty="0" err="1" smtClean="0"/>
              <a:t>toán</a:t>
            </a:r>
            <a:r>
              <a:rPr lang="en-US" sz="2000" dirty="0" smtClean="0"/>
              <a:t> </a:t>
            </a:r>
            <a:r>
              <a:rPr lang="en-US" sz="2000" dirty="0" err="1" smtClean="0"/>
              <a:t>cơ</a:t>
            </a:r>
            <a:r>
              <a:rPr lang="en-US" sz="2000" dirty="0" smtClean="0"/>
              <a:t> </a:t>
            </a:r>
            <a:r>
              <a:rPr lang="en-US" sz="2000" dirty="0" err="1" smtClean="0"/>
              <a:t>bảng</a:t>
            </a:r>
            <a:r>
              <a:rPr lang="en-US" sz="2000" dirty="0" smtClean="0"/>
              <a:t> </a:t>
            </a:r>
            <a:r>
              <a:rPr lang="en-US" sz="2000" dirty="0" err="1" smtClean="0"/>
              <a:t>như</a:t>
            </a:r>
            <a:r>
              <a:rPr lang="en-US" sz="2000" dirty="0" smtClean="0"/>
              <a:t> </a:t>
            </a:r>
            <a:r>
              <a:rPr lang="en-US" sz="2000" dirty="0" err="1" smtClean="0"/>
              <a:t>cộng</a:t>
            </a:r>
            <a:r>
              <a:rPr lang="en-US" sz="2000" dirty="0" smtClean="0"/>
              <a:t>, </a:t>
            </a:r>
            <a:r>
              <a:rPr lang="en-US" sz="2000" dirty="0" err="1" smtClean="0"/>
              <a:t>trừ</a:t>
            </a:r>
            <a:r>
              <a:rPr lang="en-US" sz="2000" dirty="0" smtClean="0"/>
              <a:t>, </a:t>
            </a:r>
            <a:r>
              <a:rPr lang="en-US" sz="2000" dirty="0" err="1" smtClean="0"/>
              <a:t>nhân</a:t>
            </a:r>
            <a:r>
              <a:rPr lang="en-US" sz="2000" dirty="0" smtClean="0"/>
              <a:t>, </a:t>
            </a:r>
            <a:r>
              <a:rPr lang="en-US" sz="2000" dirty="0" err="1" smtClean="0"/>
              <a:t>hoặc</a:t>
            </a:r>
            <a:r>
              <a:rPr lang="en-US" sz="2000" dirty="0" smtClean="0"/>
              <a:t> chia; </a:t>
            </a:r>
            <a:r>
              <a:rPr lang="en-US" sz="2000" dirty="0" err="1" smtClean="0"/>
              <a:t>kết</a:t>
            </a:r>
            <a:r>
              <a:rPr lang="en-US" sz="2000" dirty="0" smtClean="0"/>
              <a:t> </a:t>
            </a:r>
            <a:r>
              <a:rPr lang="en-US" sz="2000" dirty="0" err="1" smtClean="0"/>
              <a:t>hợp</a:t>
            </a:r>
            <a:r>
              <a:rPr lang="en-US" sz="2000" dirty="0" smtClean="0"/>
              <a:t> </a:t>
            </a:r>
            <a:r>
              <a:rPr lang="en-US" sz="2000" dirty="0" err="1" smtClean="0"/>
              <a:t>các</a:t>
            </a:r>
            <a:r>
              <a:rPr lang="en-US" sz="2000" dirty="0" smtClean="0"/>
              <a:t> </a:t>
            </a:r>
            <a:r>
              <a:rPr lang="en-US" sz="2000" dirty="0" err="1" smtClean="0"/>
              <a:t>số</a:t>
            </a:r>
            <a:r>
              <a:rPr lang="en-US" sz="2000" dirty="0" smtClean="0"/>
              <a:t>; </a:t>
            </a:r>
            <a:r>
              <a:rPr lang="en-US" sz="2000" dirty="0" err="1" smtClean="0"/>
              <a:t>và</a:t>
            </a:r>
            <a:r>
              <a:rPr lang="en-US" sz="2000" dirty="0" smtClean="0"/>
              <a:t> </a:t>
            </a:r>
            <a:r>
              <a:rPr lang="en-US" sz="2000" dirty="0" err="1" smtClean="0"/>
              <a:t>tạo</a:t>
            </a:r>
            <a:r>
              <a:rPr lang="en-US" sz="2000" dirty="0" smtClean="0"/>
              <a:t> </a:t>
            </a:r>
            <a:r>
              <a:rPr lang="en-US" sz="2000" dirty="0" err="1" smtClean="0"/>
              <a:t>ra</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số</a:t>
            </a:r>
            <a:endParaRPr lang="en-US"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4150291618"/>
              </p:ext>
            </p:extLst>
          </p:nvPr>
        </p:nvGraphicFramePr>
        <p:xfrm>
          <a:off x="1410790" y="2939141"/>
          <a:ext cx="9000306" cy="3622768"/>
        </p:xfrm>
        <a:graphic>
          <a:graphicData uri="http://schemas.openxmlformats.org/drawingml/2006/table">
            <a:tbl>
              <a:tblPr firstRow="1" bandRow="1">
                <a:tableStyleId>{912C8C85-51F0-491E-9774-3900AFEF0FD7}</a:tableStyleId>
              </a:tblPr>
              <a:tblGrid>
                <a:gridCol w="3000102">
                  <a:extLst>
                    <a:ext uri="{9D8B030D-6E8A-4147-A177-3AD203B41FA5}">
                      <a16:colId xmlns:a16="http://schemas.microsoft.com/office/drawing/2014/main" val="326178701"/>
                    </a:ext>
                  </a:extLst>
                </a:gridCol>
                <a:gridCol w="3000102">
                  <a:extLst>
                    <a:ext uri="{9D8B030D-6E8A-4147-A177-3AD203B41FA5}">
                      <a16:colId xmlns:a16="http://schemas.microsoft.com/office/drawing/2014/main" val="3475975805"/>
                    </a:ext>
                  </a:extLst>
                </a:gridCol>
                <a:gridCol w="3000102">
                  <a:extLst>
                    <a:ext uri="{9D8B030D-6E8A-4147-A177-3AD203B41FA5}">
                      <a16:colId xmlns:a16="http://schemas.microsoft.com/office/drawing/2014/main" val="2091408113"/>
                    </a:ext>
                  </a:extLst>
                </a:gridCol>
              </a:tblGrid>
              <a:tr h="452846">
                <a:tc>
                  <a:txBody>
                    <a:bodyPr/>
                    <a:lstStyle/>
                    <a:p>
                      <a:r>
                        <a:rPr lang="en-US" dirty="0" smtClean="0"/>
                        <a:t>Comparison</a:t>
                      </a:r>
                      <a:r>
                        <a:rPr lang="en-US" baseline="0" dirty="0" smtClean="0"/>
                        <a:t> operator</a:t>
                      </a:r>
                      <a:endParaRPr lang="en-US" dirty="0"/>
                    </a:p>
                  </a:txBody>
                  <a:tcPr>
                    <a:solidFill>
                      <a:srgbClr val="2A8F68"/>
                    </a:solidFill>
                  </a:tcPr>
                </a:tc>
                <a:tc>
                  <a:txBody>
                    <a:bodyPr/>
                    <a:lstStyle/>
                    <a:p>
                      <a:r>
                        <a:rPr lang="en-US" dirty="0" err="1" smtClean="0"/>
                        <a:t>Định</a:t>
                      </a:r>
                      <a:r>
                        <a:rPr lang="en-US" baseline="0" dirty="0" smtClean="0"/>
                        <a:t> </a:t>
                      </a:r>
                      <a:r>
                        <a:rPr lang="en-US" baseline="0" dirty="0" err="1" smtClean="0"/>
                        <a:t>nghĩa</a:t>
                      </a:r>
                      <a:endParaRPr lang="en-US" dirty="0"/>
                    </a:p>
                  </a:txBody>
                  <a:tcPr>
                    <a:solidFill>
                      <a:srgbClr val="2A8F68"/>
                    </a:solidFill>
                  </a:tcPr>
                </a:tc>
                <a:tc>
                  <a:txBody>
                    <a:bodyPr/>
                    <a:lstStyle/>
                    <a:p>
                      <a:r>
                        <a:rPr lang="en-US" dirty="0" err="1" smtClean="0"/>
                        <a:t>Ví</a:t>
                      </a:r>
                      <a:r>
                        <a:rPr lang="en-US" baseline="0" dirty="0" smtClean="0"/>
                        <a:t> </a:t>
                      </a:r>
                      <a:r>
                        <a:rPr lang="en-US" baseline="0" dirty="0" err="1" smtClean="0"/>
                        <a:t>dụ</a:t>
                      </a:r>
                      <a:endParaRPr lang="en-US" dirty="0"/>
                    </a:p>
                  </a:txBody>
                  <a:tcPr>
                    <a:solidFill>
                      <a:srgbClr val="2A8F68"/>
                    </a:solidFill>
                  </a:tcPr>
                </a:tc>
                <a:extLst>
                  <a:ext uri="{0D108BD9-81ED-4DB2-BD59-A6C34878D82A}">
                    <a16:rowId xmlns:a16="http://schemas.microsoft.com/office/drawing/2014/main" val="1077411608"/>
                  </a:ext>
                </a:extLst>
              </a:tr>
              <a:tr h="452846">
                <a:tc>
                  <a:txBody>
                    <a:bodyPr/>
                    <a:lstStyle/>
                    <a:p>
                      <a:r>
                        <a:rPr lang="en-US" b="1" dirty="0" smtClean="0"/>
                        <a:t>==</a:t>
                      </a:r>
                      <a:endParaRPr lang="en-US" b="1" dirty="0"/>
                    </a:p>
                  </a:txBody>
                  <a:tcPr/>
                </a:tc>
                <a:tc>
                  <a:txBody>
                    <a:bodyPr/>
                    <a:lstStyle/>
                    <a:p>
                      <a:r>
                        <a:rPr lang="en-US" dirty="0" err="1" smtClean="0"/>
                        <a:t>Tương</a:t>
                      </a:r>
                      <a:r>
                        <a:rPr lang="en-US" baseline="0" dirty="0" smtClean="0"/>
                        <a:t> </a:t>
                      </a:r>
                      <a:r>
                        <a:rPr lang="en-US" baseline="0" dirty="0" err="1" smtClean="0"/>
                        <a:t>đương</a:t>
                      </a:r>
                      <a:r>
                        <a:rPr lang="en-US" baseline="0" dirty="0" smtClean="0"/>
                        <a:t> </a:t>
                      </a:r>
                      <a:r>
                        <a:rPr lang="en-US" baseline="0" dirty="0" err="1" smtClean="0"/>
                        <a:t>với</a:t>
                      </a:r>
                      <a:endParaRPr lang="en-US" dirty="0"/>
                    </a:p>
                  </a:txBody>
                  <a:tcPr/>
                </a:tc>
                <a:tc>
                  <a:txBody>
                    <a:bodyPr/>
                    <a:lstStyle/>
                    <a:p>
                      <a:r>
                        <a:rPr lang="en-US" dirty="0" smtClean="0"/>
                        <a:t>[Region]=“USA”</a:t>
                      </a:r>
                      <a:endParaRPr lang="en-US" dirty="0"/>
                    </a:p>
                  </a:txBody>
                  <a:tcPr/>
                </a:tc>
                <a:extLst>
                  <a:ext uri="{0D108BD9-81ED-4DB2-BD59-A6C34878D82A}">
                    <a16:rowId xmlns:a16="http://schemas.microsoft.com/office/drawing/2014/main" val="3855375355"/>
                  </a:ext>
                </a:extLst>
              </a:tr>
              <a:tr h="452846">
                <a:tc>
                  <a:txBody>
                    <a:bodyPr/>
                    <a:lstStyle/>
                    <a:p>
                      <a:r>
                        <a:rPr lang="en-US" b="1" dirty="0" smtClean="0"/>
                        <a:t>==</a:t>
                      </a:r>
                      <a:endParaRPr lang="en-US" b="1" dirty="0"/>
                    </a:p>
                  </a:txBody>
                  <a:tcPr/>
                </a:tc>
                <a:tc>
                  <a:txBody>
                    <a:bodyPr/>
                    <a:lstStyle/>
                    <a:p>
                      <a:r>
                        <a:rPr lang="en-US" dirty="0" err="1" smtClean="0"/>
                        <a:t>Bắt</a:t>
                      </a:r>
                      <a:r>
                        <a:rPr lang="en-US" baseline="0" dirty="0" smtClean="0"/>
                        <a:t> </a:t>
                      </a:r>
                      <a:r>
                        <a:rPr lang="en-US" baseline="0" dirty="0" err="1" smtClean="0"/>
                        <a:t>buộc</a:t>
                      </a:r>
                      <a:r>
                        <a:rPr lang="en-US" baseline="0" dirty="0" smtClean="0"/>
                        <a:t> </a:t>
                      </a:r>
                      <a:r>
                        <a:rPr lang="en-US" baseline="0" dirty="0" err="1" smtClean="0"/>
                        <a:t>bằng</a:t>
                      </a:r>
                      <a:endParaRPr lang="en-US" dirty="0"/>
                    </a:p>
                  </a:txBody>
                  <a:tcPr/>
                </a:tc>
                <a:tc>
                  <a:txBody>
                    <a:bodyPr/>
                    <a:lstStyle/>
                    <a:p>
                      <a:r>
                        <a:rPr lang="en-US" dirty="0" smtClean="0"/>
                        <a:t>[Region] == "USA”</a:t>
                      </a:r>
                    </a:p>
                  </a:txBody>
                  <a:tcPr/>
                </a:tc>
                <a:extLst>
                  <a:ext uri="{0D108BD9-81ED-4DB2-BD59-A6C34878D82A}">
                    <a16:rowId xmlns:a16="http://schemas.microsoft.com/office/drawing/2014/main" val="3611900174"/>
                  </a:ext>
                </a:extLst>
              </a:tr>
              <a:tr h="452846">
                <a:tc>
                  <a:txBody>
                    <a:bodyPr/>
                    <a:lstStyle/>
                    <a:p>
                      <a:r>
                        <a:rPr lang="en-US" b="1" dirty="0" smtClean="0"/>
                        <a:t>&gt;</a:t>
                      </a:r>
                      <a:endParaRPr lang="en-US" b="1" dirty="0"/>
                    </a:p>
                  </a:txBody>
                  <a:tcPr/>
                </a:tc>
                <a:tc>
                  <a:txBody>
                    <a:bodyPr/>
                    <a:lstStyle/>
                    <a:p>
                      <a:r>
                        <a:rPr lang="en-US" dirty="0" err="1" smtClean="0"/>
                        <a:t>Lớn</a:t>
                      </a:r>
                      <a:r>
                        <a:rPr lang="en-US" baseline="0" dirty="0" smtClean="0"/>
                        <a:t> </a:t>
                      </a:r>
                      <a:r>
                        <a:rPr lang="en-US" baseline="0" dirty="0" err="1" smtClean="0"/>
                        <a:t>hơn</a:t>
                      </a:r>
                      <a:endParaRPr lang="en-US" dirty="0"/>
                    </a:p>
                  </a:txBody>
                  <a:tcPr/>
                </a:tc>
                <a:tc>
                  <a:txBody>
                    <a:bodyPr/>
                    <a:lstStyle/>
                    <a:p>
                      <a:r>
                        <a:rPr lang="en-US" dirty="0" smtClean="0"/>
                        <a:t>[Amount] &gt; 10</a:t>
                      </a:r>
                      <a:endParaRPr lang="en-US" dirty="0"/>
                    </a:p>
                  </a:txBody>
                  <a:tcPr/>
                </a:tc>
                <a:extLst>
                  <a:ext uri="{0D108BD9-81ED-4DB2-BD59-A6C34878D82A}">
                    <a16:rowId xmlns:a16="http://schemas.microsoft.com/office/drawing/2014/main" val="3881998573"/>
                  </a:ext>
                </a:extLst>
              </a:tr>
              <a:tr h="452846">
                <a:tc>
                  <a:txBody>
                    <a:bodyPr/>
                    <a:lstStyle/>
                    <a:p>
                      <a:r>
                        <a:rPr lang="en-US" b="1" dirty="0" smtClean="0"/>
                        <a:t>&lt;</a:t>
                      </a:r>
                      <a:endParaRPr lang="en-US" b="1" dirty="0"/>
                    </a:p>
                  </a:txBody>
                  <a:tcPr/>
                </a:tc>
                <a:tc>
                  <a:txBody>
                    <a:bodyPr/>
                    <a:lstStyle/>
                    <a:p>
                      <a:r>
                        <a:rPr lang="en-US" dirty="0" err="1" smtClean="0"/>
                        <a:t>Nhỏ</a:t>
                      </a:r>
                      <a:r>
                        <a:rPr lang="en-US" baseline="0" dirty="0" smtClean="0"/>
                        <a:t> </a:t>
                      </a:r>
                      <a:r>
                        <a:rPr lang="en-US" baseline="0" dirty="0" err="1" smtClean="0"/>
                        <a:t>hơn</a:t>
                      </a:r>
                      <a:endParaRPr lang="en-US" dirty="0"/>
                    </a:p>
                  </a:txBody>
                  <a:tcPr/>
                </a:tc>
                <a:tc>
                  <a:txBody>
                    <a:bodyPr/>
                    <a:lstStyle/>
                    <a:p>
                      <a:r>
                        <a:rPr lang="en-US" dirty="0" smtClean="0"/>
                        <a:t>[Amount] &lt; 10</a:t>
                      </a:r>
                      <a:endParaRPr lang="en-US" dirty="0"/>
                    </a:p>
                  </a:txBody>
                  <a:tcPr/>
                </a:tc>
                <a:extLst>
                  <a:ext uri="{0D108BD9-81ED-4DB2-BD59-A6C34878D82A}">
                    <a16:rowId xmlns:a16="http://schemas.microsoft.com/office/drawing/2014/main" val="207235306"/>
                  </a:ext>
                </a:extLst>
              </a:tr>
              <a:tr h="452846">
                <a:tc>
                  <a:txBody>
                    <a:bodyPr/>
                    <a:lstStyle/>
                    <a:p>
                      <a:r>
                        <a:rPr lang="en-US" b="1" dirty="0" smtClean="0"/>
                        <a:t>&gt;=</a:t>
                      </a:r>
                      <a:endParaRPr lang="en-US" b="1" dirty="0"/>
                    </a:p>
                  </a:txBody>
                  <a:tcPr/>
                </a:tc>
                <a:tc>
                  <a:txBody>
                    <a:bodyPr/>
                    <a:lstStyle/>
                    <a:p>
                      <a:r>
                        <a:rPr lang="en-US" dirty="0" err="1" smtClean="0"/>
                        <a:t>Lớn</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[Amount] &gt; =10</a:t>
                      </a:r>
                    </a:p>
                  </a:txBody>
                  <a:tcPr/>
                </a:tc>
                <a:extLst>
                  <a:ext uri="{0D108BD9-81ED-4DB2-BD59-A6C34878D82A}">
                    <a16:rowId xmlns:a16="http://schemas.microsoft.com/office/drawing/2014/main" val="2495799178"/>
                  </a:ext>
                </a:extLst>
              </a:tr>
              <a:tr h="452846">
                <a:tc>
                  <a:txBody>
                    <a:bodyPr/>
                    <a:lstStyle/>
                    <a:p>
                      <a:r>
                        <a:rPr lang="en-US" b="1" dirty="0" smtClean="0"/>
                        <a:t>&lt;=</a:t>
                      </a:r>
                      <a:endParaRPr lang="en-US" b="1" dirty="0"/>
                    </a:p>
                  </a:txBody>
                  <a:tcPr/>
                </a:tc>
                <a:tc>
                  <a:txBody>
                    <a:bodyPr/>
                    <a:lstStyle/>
                    <a:p>
                      <a:r>
                        <a:rPr lang="en-US" dirty="0" err="1" smtClean="0"/>
                        <a:t>Nhỏ</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Amount] &lt;= 10</a:t>
                      </a:r>
                    </a:p>
                  </a:txBody>
                  <a:tcPr/>
                </a:tc>
                <a:extLst>
                  <a:ext uri="{0D108BD9-81ED-4DB2-BD59-A6C34878D82A}">
                    <a16:rowId xmlns:a16="http://schemas.microsoft.com/office/drawing/2014/main" val="644660298"/>
                  </a:ext>
                </a:extLst>
              </a:tr>
              <a:tr h="452846">
                <a:tc>
                  <a:txBody>
                    <a:bodyPr/>
                    <a:lstStyle/>
                    <a:p>
                      <a:r>
                        <a:rPr lang="en-US" b="1" dirty="0" smtClean="0"/>
                        <a:t>&lt;&gt;</a:t>
                      </a:r>
                      <a:endParaRPr lang="en-US" b="1" dirty="0"/>
                    </a:p>
                  </a:txBody>
                  <a:tcPr/>
                </a:tc>
                <a:tc>
                  <a:txBody>
                    <a:bodyPr/>
                    <a:lstStyle/>
                    <a:p>
                      <a:r>
                        <a:rPr lang="en-US" dirty="0" err="1" smtClean="0"/>
                        <a:t>Không</a:t>
                      </a:r>
                      <a:r>
                        <a:rPr lang="en-US" baseline="0" dirty="0" smtClean="0"/>
                        <a:t> </a:t>
                      </a:r>
                      <a:r>
                        <a:rPr lang="en-US" baseline="0" dirty="0" err="1" smtClean="0"/>
                        <a:t>tương</a:t>
                      </a:r>
                      <a:r>
                        <a:rPr lang="en-US" baseline="0" dirty="0" smtClean="0"/>
                        <a:t> </a:t>
                      </a:r>
                      <a:r>
                        <a:rPr lang="en-US" baseline="0" dirty="0" err="1" smtClean="0"/>
                        <a:t>đương</a:t>
                      </a:r>
                      <a:r>
                        <a:rPr lang="en-US" baseline="0" dirty="0" smtClean="0"/>
                        <a:t> </a:t>
                      </a:r>
                      <a:r>
                        <a:rPr lang="en-US" baseline="0" dirty="0" err="1" smtClean="0"/>
                        <a:t>với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Amount] </a:t>
                      </a:r>
                      <a:r>
                        <a:rPr lang="en-US" dirty="0" smtClean="0">
                          <a:sym typeface="Wingdings" panose="05000000000000000000" pitchFamily="2" charset="2"/>
                        </a:rPr>
                        <a:t>&lt;&gt;</a:t>
                      </a:r>
                      <a:r>
                        <a:rPr lang="en-US" dirty="0" smtClean="0"/>
                        <a:t> 10</a:t>
                      </a:r>
                    </a:p>
                  </a:txBody>
                  <a:tcPr/>
                </a:tc>
                <a:extLst>
                  <a:ext uri="{0D108BD9-81ED-4DB2-BD59-A6C34878D82A}">
                    <a16:rowId xmlns:a16="http://schemas.microsoft.com/office/drawing/2014/main" val="3824540597"/>
                  </a:ext>
                </a:extLst>
              </a:tr>
            </a:tbl>
          </a:graphicData>
        </a:graphic>
      </p:graphicFrame>
      <p:sp>
        <p:nvSpPr>
          <p:cNvPr id="5" name="TextBox 4"/>
          <p:cNvSpPr txBox="1"/>
          <p:nvPr/>
        </p:nvSpPr>
        <p:spPr>
          <a:xfrm>
            <a:off x="554783" y="2489027"/>
            <a:ext cx="10020692" cy="338554"/>
          </a:xfrm>
          <a:prstGeom prst="rect">
            <a:avLst/>
          </a:prstGeom>
          <a:noFill/>
        </p:spPr>
        <p:txBody>
          <a:bodyPr wrap="none" rtlCol="0">
            <a:spAutoFit/>
          </a:bodyPr>
          <a:lstStyle/>
          <a:p>
            <a:r>
              <a:rPr lang="en-US" sz="1600" b="1" i="1" dirty="0" smtClean="0">
                <a:latin typeface="Calibri(body)"/>
              </a:rPr>
              <a:t>L</a:t>
            </a:r>
            <a:r>
              <a:rPr lang="vi-VN" sz="1600" b="1" i="1" dirty="0" smtClean="0">
                <a:latin typeface="Calibri(body)"/>
              </a:rPr>
              <a:t>ưu </a:t>
            </a:r>
            <a:r>
              <a:rPr lang="vi-VN" sz="1600" b="1" i="1" dirty="0">
                <a:latin typeface="Calibri(body)"/>
              </a:rPr>
              <a:t>ý: </a:t>
            </a:r>
            <a:r>
              <a:rPr lang="vi-VN" sz="1600" i="1" dirty="0">
                <a:latin typeface="Calibri(body)"/>
              </a:rPr>
              <a:t>phép toán so sánh có thể sử dụng cho cả dãy kí tự hoặc số. Dãy kí tự cần được để trong nháy kép </a:t>
            </a:r>
            <a:r>
              <a:rPr lang="en-US" sz="1600" b="1" i="1" dirty="0" smtClean="0">
                <a:latin typeface="Calibri(body)"/>
              </a:rPr>
              <a:t>“”</a:t>
            </a:r>
            <a:endParaRPr lang="en-US" sz="1600" b="1" i="1" dirty="0">
              <a:latin typeface="Calibri(body)"/>
            </a:endParaRPr>
          </a:p>
        </p:txBody>
      </p:sp>
    </p:spTree>
    <p:extLst>
      <p:ext uri="{BB962C8B-B14F-4D97-AF65-F5344CB8AC3E}">
        <p14:creationId xmlns:p14="http://schemas.microsoft.com/office/powerpoint/2010/main" val="331277728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21</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Toán</a:t>
            </a:r>
            <a:r>
              <a:rPr lang="en-US" sz="2000" b="1" dirty="0"/>
              <a:t> </a:t>
            </a:r>
            <a:r>
              <a:rPr lang="en-US" sz="2000" b="1" dirty="0" err="1"/>
              <a:t>tử</a:t>
            </a:r>
            <a:r>
              <a:rPr lang="en-US" sz="2000" b="1" dirty="0"/>
              <a:t> </a:t>
            </a:r>
            <a:r>
              <a:rPr lang="en-US" sz="2000" b="1" dirty="0" err="1"/>
              <a:t>trong</a:t>
            </a:r>
            <a:r>
              <a:rPr lang="en-US" sz="2000" b="1" dirty="0"/>
              <a:t> DAX</a:t>
            </a:r>
          </a:p>
        </p:txBody>
      </p:sp>
      <p:sp>
        <p:nvSpPr>
          <p:cNvPr id="7" name="Rectangle 6"/>
          <p:cNvSpPr/>
          <p:nvPr/>
        </p:nvSpPr>
        <p:spPr>
          <a:xfrm>
            <a:off x="515594" y="1456813"/>
            <a:ext cx="11040139" cy="707886"/>
          </a:xfrm>
          <a:prstGeom prst="rect">
            <a:avLst/>
          </a:prstGeom>
        </p:spPr>
        <p:txBody>
          <a:bodyPr wrap="square">
            <a:spAutoFit/>
          </a:bodyPr>
          <a:lstStyle/>
          <a:p>
            <a:r>
              <a:rPr lang="en-US" sz="2000" b="1" dirty="0" err="1" smtClean="0">
                <a:solidFill>
                  <a:srgbClr val="008435"/>
                </a:solidFill>
              </a:rPr>
              <a:t>Toán</a:t>
            </a:r>
            <a:r>
              <a:rPr lang="en-US" sz="2000" b="1" dirty="0" smtClean="0">
                <a:solidFill>
                  <a:srgbClr val="008435"/>
                </a:solidFill>
              </a:rPr>
              <a:t> </a:t>
            </a:r>
            <a:r>
              <a:rPr lang="en-US" sz="2000" b="1" dirty="0" err="1" smtClean="0">
                <a:solidFill>
                  <a:srgbClr val="008435"/>
                </a:solidFill>
              </a:rPr>
              <a:t>tử</a:t>
            </a:r>
            <a:r>
              <a:rPr lang="en-US" sz="2000" b="1" dirty="0" smtClean="0">
                <a:solidFill>
                  <a:srgbClr val="008435"/>
                </a:solidFill>
              </a:rPr>
              <a:t> </a:t>
            </a:r>
            <a:r>
              <a:rPr lang="en-US" sz="2000" b="1" dirty="0" err="1" smtClean="0">
                <a:solidFill>
                  <a:srgbClr val="008435"/>
                </a:solidFill>
              </a:rPr>
              <a:t>nối</a:t>
            </a:r>
            <a:r>
              <a:rPr lang="en-US" sz="2000" b="1" dirty="0" smtClean="0">
                <a:solidFill>
                  <a:srgbClr val="008435"/>
                </a:solidFill>
              </a:rPr>
              <a:t> </a:t>
            </a:r>
            <a:r>
              <a:rPr lang="en-US" sz="2000" b="1" dirty="0" err="1" smtClean="0">
                <a:solidFill>
                  <a:srgbClr val="008435"/>
                </a:solidFill>
              </a:rPr>
              <a:t>chuỗi</a:t>
            </a:r>
            <a:r>
              <a:rPr lang="en-US" sz="2000" b="1" dirty="0" smtClean="0">
                <a:solidFill>
                  <a:srgbClr val="008435"/>
                </a:solidFill>
              </a:rPr>
              <a:t>: </a:t>
            </a:r>
            <a:r>
              <a:rPr lang="en-US" sz="2000" dirty="0" err="1" smtClean="0"/>
              <a:t>Sử</a:t>
            </a:r>
            <a:r>
              <a:rPr lang="en-US" sz="2000" dirty="0" smtClean="0"/>
              <a:t> </a:t>
            </a:r>
            <a:r>
              <a:rPr lang="en-US" sz="2000" dirty="0" err="1" smtClean="0"/>
              <a:t>dụng</a:t>
            </a:r>
            <a:r>
              <a:rPr lang="en-US" sz="2000" dirty="0" smtClean="0"/>
              <a:t> </a:t>
            </a:r>
            <a:r>
              <a:rPr lang="en-US" sz="2000" dirty="0" err="1" smtClean="0"/>
              <a:t>dấu</a:t>
            </a:r>
            <a:r>
              <a:rPr lang="en-US" sz="2000" dirty="0" smtClean="0"/>
              <a:t> </a:t>
            </a:r>
            <a:r>
              <a:rPr lang="en-US" sz="2000" dirty="0" err="1" smtClean="0"/>
              <a:t>và</a:t>
            </a:r>
            <a:r>
              <a:rPr lang="en-US" sz="2000" dirty="0" smtClean="0"/>
              <a:t> (&amp;) </a:t>
            </a:r>
            <a:r>
              <a:rPr lang="en-US" sz="2000" dirty="0" err="1" smtClean="0"/>
              <a:t>để</a:t>
            </a:r>
            <a:r>
              <a:rPr lang="en-US" sz="2000" dirty="0" smtClean="0"/>
              <a:t> </a:t>
            </a:r>
            <a:r>
              <a:rPr lang="en-US" sz="2000" dirty="0" err="1" smtClean="0"/>
              <a:t>nối</a:t>
            </a:r>
            <a:r>
              <a:rPr lang="en-US" sz="2000" dirty="0" smtClean="0"/>
              <a:t> </a:t>
            </a:r>
            <a:r>
              <a:rPr lang="en-US" sz="2000" dirty="0" err="1" smtClean="0"/>
              <a:t>hoặc</a:t>
            </a:r>
            <a:r>
              <a:rPr lang="en-US" sz="2000" dirty="0" smtClean="0"/>
              <a:t> </a:t>
            </a:r>
            <a:r>
              <a:rPr lang="en-US" sz="2000" dirty="0" err="1" smtClean="0"/>
              <a:t>nối</a:t>
            </a:r>
            <a:r>
              <a:rPr lang="en-US" sz="2000" dirty="0" smtClean="0"/>
              <a:t> </a:t>
            </a:r>
            <a:r>
              <a:rPr lang="en-US" sz="2000" dirty="0" err="1" smtClean="0"/>
              <a:t>hai</a:t>
            </a:r>
            <a:r>
              <a:rPr lang="en-US" sz="2000" dirty="0" smtClean="0"/>
              <a:t> </a:t>
            </a:r>
            <a:r>
              <a:rPr lang="en-US" sz="2000" dirty="0" err="1" smtClean="0"/>
              <a:t>hoặc</a:t>
            </a:r>
            <a:r>
              <a:rPr lang="en-US" sz="2000" dirty="0" smtClean="0"/>
              <a:t> </a:t>
            </a:r>
            <a:r>
              <a:rPr lang="en-US" sz="2000" dirty="0" err="1" smtClean="0"/>
              <a:t>nhiều</a:t>
            </a:r>
            <a:r>
              <a:rPr lang="en-US" sz="2000" dirty="0" smtClean="0"/>
              <a:t> </a:t>
            </a:r>
            <a:r>
              <a:rPr lang="en-US" sz="2000" dirty="0" err="1" smtClean="0"/>
              <a:t>chuỗi</a:t>
            </a:r>
            <a:r>
              <a:rPr lang="en-US" sz="2000" dirty="0" smtClean="0"/>
              <a:t> </a:t>
            </a:r>
            <a:r>
              <a:rPr lang="en-US" sz="2000" dirty="0" err="1" smtClean="0"/>
              <a:t>văn</a:t>
            </a:r>
            <a:r>
              <a:rPr lang="en-US" sz="2000" dirty="0" smtClean="0"/>
              <a:t> </a:t>
            </a:r>
            <a:r>
              <a:rPr lang="en-US" sz="2000" dirty="0" err="1" smtClean="0"/>
              <a:t>bản</a:t>
            </a:r>
            <a:r>
              <a:rPr lang="en-US" sz="2000" dirty="0" smtClean="0"/>
              <a:t> </a:t>
            </a:r>
            <a:r>
              <a:rPr lang="en-US" sz="2000" dirty="0" err="1" smtClean="0"/>
              <a:t>để</a:t>
            </a:r>
            <a:r>
              <a:rPr lang="en-US" sz="2000" dirty="0" smtClean="0"/>
              <a:t> </a:t>
            </a:r>
            <a:r>
              <a:rPr lang="en-US" sz="2000" dirty="0" err="1" smtClean="0"/>
              <a:t>tạo</a:t>
            </a:r>
            <a:r>
              <a:rPr lang="en-US" sz="2000" dirty="0" smtClean="0"/>
              <a:t> </a:t>
            </a:r>
            <a:r>
              <a:rPr lang="en-US" sz="2000" dirty="0" err="1" smtClean="0"/>
              <a:t>ra</a:t>
            </a:r>
            <a:r>
              <a:rPr lang="en-US" sz="2000" dirty="0" smtClean="0"/>
              <a:t> </a:t>
            </a:r>
            <a:r>
              <a:rPr lang="en-US" sz="2000" dirty="0" err="1" smtClean="0"/>
              <a:t>một</a:t>
            </a:r>
            <a:r>
              <a:rPr lang="en-US" sz="2000" dirty="0" smtClean="0"/>
              <a:t> </a:t>
            </a:r>
            <a:r>
              <a:rPr lang="en-US" sz="2000" dirty="0" err="1" smtClean="0"/>
              <a:t>đoạn</a:t>
            </a:r>
            <a:r>
              <a:rPr lang="en-US" sz="2000" dirty="0" smtClean="0"/>
              <a:t> </a:t>
            </a:r>
            <a:r>
              <a:rPr lang="en-US" sz="2000" dirty="0" err="1" smtClean="0"/>
              <a:t>văn</a:t>
            </a:r>
            <a:r>
              <a:rPr lang="en-US" sz="2000" dirty="0" smtClean="0"/>
              <a:t> </a:t>
            </a:r>
            <a:r>
              <a:rPr lang="en-US" sz="2000" dirty="0" err="1" smtClean="0"/>
              <a:t>bản</a:t>
            </a:r>
            <a:endParaRPr lang="en-US"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3487501643"/>
              </p:ext>
            </p:extLst>
          </p:nvPr>
        </p:nvGraphicFramePr>
        <p:xfrm>
          <a:off x="613954" y="2302163"/>
          <a:ext cx="10763793" cy="944796"/>
        </p:xfrm>
        <a:graphic>
          <a:graphicData uri="http://schemas.openxmlformats.org/drawingml/2006/table">
            <a:tbl>
              <a:tblPr firstRow="1" bandRow="1">
                <a:tableStyleId>{912C8C85-51F0-491E-9774-3900AFEF0FD7}</a:tableStyleId>
              </a:tblPr>
              <a:tblGrid>
                <a:gridCol w="3095897">
                  <a:extLst>
                    <a:ext uri="{9D8B030D-6E8A-4147-A177-3AD203B41FA5}">
                      <a16:colId xmlns:a16="http://schemas.microsoft.com/office/drawing/2014/main" val="326178701"/>
                    </a:ext>
                  </a:extLst>
                </a:gridCol>
                <a:gridCol w="4918364">
                  <a:extLst>
                    <a:ext uri="{9D8B030D-6E8A-4147-A177-3AD203B41FA5}">
                      <a16:colId xmlns:a16="http://schemas.microsoft.com/office/drawing/2014/main" val="3475975805"/>
                    </a:ext>
                  </a:extLst>
                </a:gridCol>
                <a:gridCol w="2749532">
                  <a:extLst>
                    <a:ext uri="{9D8B030D-6E8A-4147-A177-3AD203B41FA5}">
                      <a16:colId xmlns:a16="http://schemas.microsoft.com/office/drawing/2014/main" val="2091408113"/>
                    </a:ext>
                  </a:extLst>
                </a:gridCol>
              </a:tblGrid>
              <a:tr h="330877">
                <a:tc>
                  <a:txBody>
                    <a:bodyPr/>
                    <a:lstStyle/>
                    <a:p>
                      <a:r>
                        <a:rPr lang="en-US" dirty="0" smtClean="0"/>
                        <a:t>Text concatenation</a:t>
                      </a:r>
                      <a:r>
                        <a:rPr lang="en-US" baseline="0" dirty="0" smtClean="0"/>
                        <a:t> operator</a:t>
                      </a:r>
                      <a:endParaRPr lang="en-US" dirty="0"/>
                    </a:p>
                  </a:txBody>
                  <a:tcPr>
                    <a:solidFill>
                      <a:srgbClr val="2A8F68"/>
                    </a:solidFill>
                  </a:tcPr>
                </a:tc>
                <a:tc>
                  <a:txBody>
                    <a:bodyPr/>
                    <a:lstStyle/>
                    <a:p>
                      <a:r>
                        <a:rPr lang="en-US" dirty="0" err="1" smtClean="0"/>
                        <a:t>Định</a:t>
                      </a:r>
                      <a:r>
                        <a:rPr lang="en-US" baseline="0" dirty="0" smtClean="0"/>
                        <a:t> </a:t>
                      </a:r>
                      <a:r>
                        <a:rPr lang="en-US" baseline="0" dirty="0" err="1" smtClean="0"/>
                        <a:t>nghĩa</a:t>
                      </a:r>
                      <a:endParaRPr lang="en-US" dirty="0"/>
                    </a:p>
                  </a:txBody>
                  <a:tcPr>
                    <a:solidFill>
                      <a:srgbClr val="2A8F68"/>
                    </a:solidFill>
                  </a:tcPr>
                </a:tc>
                <a:tc>
                  <a:txBody>
                    <a:bodyPr/>
                    <a:lstStyle/>
                    <a:p>
                      <a:r>
                        <a:rPr lang="en-US" dirty="0" err="1" smtClean="0"/>
                        <a:t>Ví</a:t>
                      </a:r>
                      <a:r>
                        <a:rPr lang="en-US" baseline="0" dirty="0" smtClean="0"/>
                        <a:t> </a:t>
                      </a:r>
                      <a:r>
                        <a:rPr lang="en-US" baseline="0" dirty="0" err="1" smtClean="0"/>
                        <a:t>dụ</a:t>
                      </a:r>
                      <a:endParaRPr lang="en-US" dirty="0"/>
                    </a:p>
                  </a:txBody>
                  <a:tcPr>
                    <a:solidFill>
                      <a:srgbClr val="2A8F68"/>
                    </a:solidFill>
                  </a:tcPr>
                </a:tc>
                <a:extLst>
                  <a:ext uri="{0D108BD9-81ED-4DB2-BD59-A6C34878D82A}">
                    <a16:rowId xmlns:a16="http://schemas.microsoft.com/office/drawing/2014/main" val="1077411608"/>
                  </a:ext>
                </a:extLst>
              </a:tr>
              <a:tr h="579036">
                <a:tc>
                  <a:txBody>
                    <a:bodyPr/>
                    <a:lstStyle/>
                    <a:p>
                      <a:r>
                        <a:rPr lang="en-US" sz="1200" b="1" dirty="0" smtClean="0"/>
                        <a:t>&amp;</a:t>
                      </a:r>
                      <a:endParaRPr lang="en-US" sz="1200" b="1" dirty="0"/>
                    </a:p>
                  </a:txBody>
                  <a:tcPr/>
                </a:tc>
                <a:tc>
                  <a:txBody>
                    <a:bodyPr/>
                    <a:lstStyle/>
                    <a:p>
                      <a:r>
                        <a:rPr lang="en-US" sz="1200" dirty="0" err="1" smtClean="0"/>
                        <a:t>Kết</a:t>
                      </a:r>
                      <a:r>
                        <a:rPr lang="en-US" sz="1200" dirty="0" smtClean="0"/>
                        <a:t> </a:t>
                      </a:r>
                      <a:r>
                        <a:rPr lang="en-US" sz="1200" dirty="0" err="1" smtClean="0"/>
                        <a:t>nối</a:t>
                      </a:r>
                      <a:r>
                        <a:rPr lang="en-US" sz="1200" dirty="0" smtClean="0"/>
                        <a:t> </a:t>
                      </a:r>
                      <a:r>
                        <a:rPr lang="en-US" sz="1200" dirty="0" err="1" smtClean="0"/>
                        <a:t>hoặc</a:t>
                      </a:r>
                      <a:r>
                        <a:rPr lang="en-US" sz="1200" dirty="0" smtClean="0"/>
                        <a:t> </a:t>
                      </a:r>
                      <a:r>
                        <a:rPr lang="en-US" sz="1200" dirty="0" err="1" smtClean="0"/>
                        <a:t>nối</a:t>
                      </a:r>
                      <a:r>
                        <a:rPr lang="en-US" sz="1200" dirty="0" smtClean="0"/>
                        <a:t> </a:t>
                      </a:r>
                      <a:r>
                        <a:rPr lang="en-US" sz="1200" dirty="0" err="1" smtClean="0"/>
                        <a:t>hai</a:t>
                      </a:r>
                      <a:r>
                        <a:rPr lang="en-US" sz="1200" dirty="0" smtClean="0"/>
                        <a:t> </a:t>
                      </a:r>
                      <a:r>
                        <a:rPr lang="en-US" sz="1200" dirty="0" err="1" smtClean="0"/>
                        <a:t>giá</a:t>
                      </a:r>
                      <a:r>
                        <a:rPr lang="en-US" sz="1200" dirty="0" smtClean="0"/>
                        <a:t> </a:t>
                      </a:r>
                      <a:r>
                        <a:rPr lang="en-US" sz="1200" dirty="0" err="1" smtClean="0"/>
                        <a:t>trị</a:t>
                      </a:r>
                      <a:r>
                        <a:rPr lang="en-US" sz="1200" dirty="0" smtClean="0"/>
                        <a:t> </a:t>
                      </a:r>
                      <a:r>
                        <a:rPr lang="en-US" sz="1200" dirty="0" err="1" smtClean="0"/>
                        <a:t>để</a:t>
                      </a:r>
                      <a:r>
                        <a:rPr lang="en-US" sz="1200" dirty="0" smtClean="0"/>
                        <a:t> </a:t>
                      </a:r>
                      <a:r>
                        <a:rPr lang="en-US" sz="1200" dirty="0" err="1" smtClean="0"/>
                        <a:t>tạo</a:t>
                      </a:r>
                      <a:r>
                        <a:rPr lang="en-US" sz="1200" dirty="0" smtClean="0"/>
                        <a:t> </a:t>
                      </a:r>
                      <a:r>
                        <a:rPr lang="en-US" sz="1200" dirty="0" err="1" smtClean="0"/>
                        <a:t>ra</a:t>
                      </a:r>
                      <a:r>
                        <a:rPr lang="en-US" sz="1200" dirty="0" smtClean="0"/>
                        <a:t> </a:t>
                      </a:r>
                      <a:r>
                        <a:rPr lang="en-US" sz="1200" dirty="0" err="1" smtClean="0"/>
                        <a:t>một</a:t>
                      </a:r>
                      <a:r>
                        <a:rPr lang="en-US" sz="1200" dirty="0" smtClean="0"/>
                        <a:t> </a:t>
                      </a:r>
                      <a:r>
                        <a:rPr lang="en-US" sz="1200" dirty="0" err="1" smtClean="0"/>
                        <a:t>giá</a:t>
                      </a:r>
                      <a:r>
                        <a:rPr lang="en-US" sz="1200" dirty="0" smtClean="0"/>
                        <a:t> </a:t>
                      </a:r>
                      <a:r>
                        <a:rPr lang="en-US" sz="1200" dirty="0" err="1" smtClean="0"/>
                        <a:t>trị</a:t>
                      </a:r>
                      <a:r>
                        <a:rPr lang="en-US" sz="1200" dirty="0" smtClean="0"/>
                        <a:t> </a:t>
                      </a:r>
                      <a:r>
                        <a:rPr lang="en-US" sz="1200" dirty="0" err="1" smtClean="0"/>
                        <a:t>văn</a:t>
                      </a:r>
                      <a:r>
                        <a:rPr lang="en-US" sz="1200" dirty="0" smtClean="0"/>
                        <a:t> </a:t>
                      </a:r>
                      <a:r>
                        <a:rPr lang="en-US" sz="1200" dirty="0" err="1" smtClean="0"/>
                        <a:t>bản</a:t>
                      </a:r>
                      <a:r>
                        <a:rPr lang="en-US" sz="1200" dirty="0" smtClean="0"/>
                        <a:t> </a:t>
                      </a:r>
                      <a:r>
                        <a:rPr lang="en-US" sz="1200" dirty="0" err="1" smtClean="0"/>
                        <a:t>liên</a:t>
                      </a:r>
                      <a:r>
                        <a:rPr lang="en-US" sz="1200" dirty="0" smtClean="0"/>
                        <a:t> </a:t>
                      </a:r>
                      <a:r>
                        <a:rPr lang="en-US" sz="1200" dirty="0" err="1" smtClean="0"/>
                        <a:t>tục</a:t>
                      </a:r>
                      <a:endParaRPr lang="en-US" sz="1200" dirty="0"/>
                    </a:p>
                  </a:txBody>
                  <a:tcPr/>
                </a:tc>
                <a:tc>
                  <a:txBody>
                    <a:bodyPr/>
                    <a:lstStyle/>
                    <a:p>
                      <a:r>
                        <a:rPr lang="en-US" sz="1200" dirty="0" smtClean="0"/>
                        <a:t>[Region] &amp; ", " &amp; [City]</a:t>
                      </a:r>
                      <a:endParaRPr lang="en-US" sz="1200" dirty="0"/>
                    </a:p>
                  </a:txBody>
                  <a:tcPr/>
                </a:tc>
                <a:extLst>
                  <a:ext uri="{0D108BD9-81ED-4DB2-BD59-A6C34878D82A}">
                    <a16:rowId xmlns:a16="http://schemas.microsoft.com/office/drawing/2014/main" val="3855375355"/>
                  </a:ext>
                </a:extLst>
              </a:tr>
            </a:tbl>
          </a:graphicData>
        </a:graphic>
      </p:graphicFrame>
      <p:sp>
        <p:nvSpPr>
          <p:cNvPr id="8" name="Rectangle 7"/>
          <p:cNvSpPr/>
          <p:nvPr/>
        </p:nvSpPr>
        <p:spPr>
          <a:xfrm>
            <a:off x="564773" y="3445467"/>
            <a:ext cx="11040139" cy="400110"/>
          </a:xfrm>
          <a:prstGeom prst="rect">
            <a:avLst/>
          </a:prstGeom>
        </p:spPr>
        <p:txBody>
          <a:bodyPr wrap="square">
            <a:spAutoFit/>
          </a:bodyPr>
          <a:lstStyle/>
          <a:p>
            <a:r>
              <a:rPr lang="en-US" sz="2000" b="1" dirty="0" err="1" smtClean="0">
                <a:solidFill>
                  <a:srgbClr val="008435"/>
                </a:solidFill>
              </a:rPr>
              <a:t>Toán</a:t>
            </a:r>
            <a:r>
              <a:rPr lang="en-US" sz="2000" b="1" dirty="0" smtClean="0">
                <a:solidFill>
                  <a:srgbClr val="008435"/>
                </a:solidFill>
              </a:rPr>
              <a:t> </a:t>
            </a:r>
            <a:r>
              <a:rPr lang="en-US" sz="2000" b="1" dirty="0" err="1" smtClean="0">
                <a:solidFill>
                  <a:srgbClr val="008435"/>
                </a:solidFill>
              </a:rPr>
              <a:t>tử</a:t>
            </a:r>
            <a:r>
              <a:rPr lang="en-US" sz="2000" b="1" dirty="0" smtClean="0">
                <a:solidFill>
                  <a:srgbClr val="008435"/>
                </a:solidFill>
              </a:rPr>
              <a:t> logic:</a:t>
            </a:r>
            <a:endParaRPr lang="en-US" sz="2000" dirty="0" smtClean="0"/>
          </a:p>
        </p:txBody>
      </p:sp>
      <p:graphicFrame>
        <p:nvGraphicFramePr>
          <p:cNvPr id="9" name="Table 8"/>
          <p:cNvGraphicFramePr>
            <a:graphicFrameLocks noGrp="1"/>
          </p:cNvGraphicFramePr>
          <p:nvPr>
            <p:extLst>
              <p:ext uri="{D42A27DB-BD31-4B8C-83A1-F6EECF244321}">
                <p14:modId xmlns:p14="http://schemas.microsoft.com/office/powerpoint/2010/main" val="102525963"/>
              </p:ext>
            </p:extLst>
          </p:nvPr>
        </p:nvGraphicFramePr>
        <p:xfrm>
          <a:off x="613954" y="4022085"/>
          <a:ext cx="10941779" cy="2509295"/>
        </p:xfrm>
        <a:graphic>
          <a:graphicData uri="http://schemas.openxmlformats.org/drawingml/2006/table">
            <a:tbl>
              <a:tblPr firstRow="1" bandRow="1">
                <a:tableStyleId>{912C8C85-51F0-491E-9774-3900AFEF0FD7}</a:tableStyleId>
              </a:tblPr>
              <a:tblGrid>
                <a:gridCol w="2130654">
                  <a:extLst>
                    <a:ext uri="{9D8B030D-6E8A-4147-A177-3AD203B41FA5}">
                      <a16:colId xmlns:a16="http://schemas.microsoft.com/office/drawing/2014/main" val="326178701"/>
                    </a:ext>
                  </a:extLst>
                </a:gridCol>
                <a:gridCol w="5709436">
                  <a:extLst>
                    <a:ext uri="{9D8B030D-6E8A-4147-A177-3AD203B41FA5}">
                      <a16:colId xmlns:a16="http://schemas.microsoft.com/office/drawing/2014/main" val="3475975805"/>
                    </a:ext>
                  </a:extLst>
                </a:gridCol>
                <a:gridCol w="3101689">
                  <a:extLst>
                    <a:ext uri="{9D8B030D-6E8A-4147-A177-3AD203B41FA5}">
                      <a16:colId xmlns:a16="http://schemas.microsoft.com/office/drawing/2014/main" val="2091408113"/>
                    </a:ext>
                  </a:extLst>
                </a:gridCol>
              </a:tblGrid>
              <a:tr h="322261">
                <a:tc>
                  <a:txBody>
                    <a:bodyPr/>
                    <a:lstStyle/>
                    <a:p>
                      <a:pPr marL="48260" algn="l">
                        <a:lnSpc>
                          <a:spcPct val="100000"/>
                        </a:lnSpc>
                        <a:spcBef>
                          <a:spcPts val="1125"/>
                        </a:spcBef>
                      </a:pPr>
                      <a:r>
                        <a:rPr lang="en-US" sz="1400" dirty="0" smtClean="0">
                          <a:latin typeface="Calibri(body)"/>
                        </a:rPr>
                        <a:t>Logical</a:t>
                      </a:r>
                      <a:r>
                        <a:rPr lang="en-US" sz="1400" spc="-60" dirty="0" smtClean="0">
                          <a:latin typeface="Calibri(body)"/>
                        </a:rPr>
                        <a:t> </a:t>
                      </a:r>
                      <a:r>
                        <a:rPr lang="en-US" sz="1400" spc="-10" dirty="0" smtClean="0">
                          <a:latin typeface="Calibri(body)"/>
                        </a:rPr>
                        <a:t>operators</a:t>
                      </a:r>
                      <a:endParaRPr lang="en-US" sz="1400" dirty="0">
                        <a:latin typeface="Calibri(body)"/>
                        <a:cs typeface="Arial"/>
                      </a:endParaRPr>
                    </a:p>
                  </a:txBody>
                  <a:tcPr>
                    <a:solidFill>
                      <a:srgbClr val="2A8F68"/>
                    </a:solidFill>
                  </a:tcPr>
                </a:tc>
                <a:tc>
                  <a:txBody>
                    <a:bodyPr/>
                    <a:lstStyle/>
                    <a:p>
                      <a:r>
                        <a:rPr lang="en-US" sz="1400" dirty="0" err="1" smtClean="0">
                          <a:latin typeface="Calibri(body)"/>
                        </a:rPr>
                        <a:t>Định</a:t>
                      </a:r>
                      <a:r>
                        <a:rPr lang="en-US" sz="1400" baseline="0" dirty="0" smtClean="0">
                          <a:latin typeface="Calibri(body)"/>
                        </a:rPr>
                        <a:t> </a:t>
                      </a:r>
                      <a:r>
                        <a:rPr lang="en-US" sz="1400" baseline="0" dirty="0" err="1" smtClean="0">
                          <a:latin typeface="Calibri(body)"/>
                        </a:rPr>
                        <a:t>nghĩa</a:t>
                      </a:r>
                      <a:endParaRPr lang="en-US" sz="1400" dirty="0">
                        <a:latin typeface="Calibri(body)"/>
                      </a:endParaRPr>
                    </a:p>
                  </a:txBody>
                  <a:tcPr>
                    <a:solidFill>
                      <a:srgbClr val="2A8F68"/>
                    </a:solidFill>
                  </a:tcPr>
                </a:tc>
                <a:tc>
                  <a:txBody>
                    <a:bodyPr/>
                    <a:lstStyle/>
                    <a:p>
                      <a:r>
                        <a:rPr lang="en-US" sz="1400" dirty="0" err="1" smtClean="0">
                          <a:latin typeface="Calibri(body)"/>
                        </a:rPr>
                        <a:t>Ví</a:t>
                      </a:r>
                      <a:r>
                        <a:rPr lang="en-US" sz="1400" baseline="0" dirty="0" smtClean="0">
                          <a:latin typeface="Calibri(body)"/>
                        </a:rPr>
                        <a:t> </a:t>
                      </a:r>
                      <a:r>
                        <a:rPr lang="en-US" sz="1400" baseline="0" dirty="0" err="1" smtClean="0">
                          <a:latin typeface="Calibri(body)"/>
                        </a:rPr>
                        <a:t>dụ</a:t>
                      </a:r>
                      <a:endParaRPr lang="en-US" sz="1400" dirty="0">
                        <a:latin typeface="Calibri(body)"/>
                      </a:endParaRPr>
                    </a:p>
                  </a:txBody>
                  <a:tcPr>
                    <a:solidFill>
                      <a:srgbClr val="2A8F68"/>
                    </a:solidFill>
                  </a:tcPr>
                </a:tc>
                <a:extLst>
                  <a:ext uri="{0D108BD9-81ED-4DB2-BD59-A6C34878D82A}">
                    <a16:rowId xmlns:a16="http://schemas.microsoft.com/office/drawing/2014/main" val="1077411608"/>
                  </a:ext>
                </a:extLst>
              </a:tr>
              <a:tr h="739591">
                <a:tc>
                  <a:txBody>
                    <a:bodyPr/>
                    <a:lstStyle/>
                    <a:p>
                      <a:pPr marL="48895" algn="l">
                        <a:lnSpc>
                          <a:spcPct val="100000"/>
                        </a:lnSpc>
                      </a:pPr>
                      <a:r>
                        <a:rPr lang="en-US" sz="1200" b="1" kern="1200" dirty="0" smtClean="0">
                          <a:solidFill>
                            <a:schemeClr val="tx1"/>
                          </a:solidFill>
                          <a:latin typeface="+mn-lt"/>
                          <a:ea typeface="+mn-ea"/>
                          <a:cs typeface="+mn-cs"/>
                        </a:rPr>
                        <a:t>&amp;&amp;</a:t>
                      </a:r>
                      <a:endParaRPr lang="en-US" sz="1200" b="1" kern="1200" dirty="0">
                        <a:solidFill>
                          <a:schemeClr val="tx1"/>
                        </a:solidFill>
                        <a:latin typeface="+mn-lt"/>
                        <a:ea typeface="+mn-ea"/>
                        <a:cs typeface="+mn-cs"/>
                      </a:endParaRPr>
                    </a:p>
                  </a:txBody>
                  <a:tcPr/>
                </a:tc>
                <a:tc>
                  <a:txBody>
                    <a:bodyPr/>
                    <a:lstStyle/>
                    <a:p>
                      <a:pPr marL="8636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và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giữa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TRUE,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các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cũng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TRUE;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không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hợp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FALSE.</a:t>
                      </a:r>
                      <a:endParaRPr lang="en-US" sz="1200" kern="1200" dirty="0">
                        <a:solidFill>
                          <a:schemeClr val="tx1"/>
                        </a:solidFill>
                        <a:latin typeface="+mn-lt"/>
                        <a:ea typeface="+mn-ea"/>
                        <a:cs typeface="+mn-cs"/>
                      </a:endParaRPr>
                    </a:p>
                  </a:txBody>
                  <a:tcPr/>
                </a:tc>
                <a:tc>
                  <a:txBody>
                    <a:bodyPr/>
                    <a:lstStyle/>
                    <a:p>
                      <a:pPr marL="86360" marR="568960">
                        <a:lnSpc>
                          <a:spcPts val="2520"/>
                        </a:lnSpc>
                        <a:spcBef>
                          <a:spcPts val="150"/>
                        </a:spcBef>
                      </a:pPr>
                      <a:r>
                        <a:rPr lang="en-US" sz="1200" dirty="0" smtClean="0">
                          <a:latin typeface="+mn-lt"/>
                        </a:rPr>
                        <a:t>([Region]</a:t>
                      </a:r>
                      <a:r>
                        <a:rPr lang="en-US" sz="1200" spc="-50" dirty="0" smtClean="0">
                          <a:latin typeface="+mn-lt"/>
                        </a:rPr>
                        <a:t> </a:t>
                      </a:r>
                      <a:r>
                        <a:rPr lang="en-US" sz="1200" dirty="0" smtClean="0">
                          <a:latin typeface="+mn-lt"/>
                        </a:rPr>
                        <a:t>=</a:t>
                      </a:r>
                      <a:r>
                        <a:rPr lang="en-US" sz="1200" spc="-15" dirty="0" smtClean="0">
                          <a:latin typeface="+mn-lt"/>
                        </a:rPr>
                        <a:t> </a:t>
                      </a:r>
                      <a:r>
                        <a:rPr lang="en-US" sz="1200" dirty="0" smtClean="0">
                          <a:latin typeface="+mn-lt"/>
                        </a:rPr>
                        <a:t>France")</a:t>
                      </a:r>
                      <a:r>
                        <a:rPr lang="en-US" sz="1200" spc="-55" dirty="0" smtClean="0">
                          <a:latin typeface="+mn-lt"/>
                        </a:rPr>
                        <a:t> </a:t>
                      </a:r>
                      <a:r>
                        <a:rPr lang="en-US" sz="1200" spc="-25" dirty="0" smtClean="0">
                          <a:latin typeface="+mn-lt"/>
                        </a:rPr>
                        <a:t>&amp;&amp; </a:t>
                      </a:r>
                      <a:r>
                        <a:rPr lang="en-US" sz="1200" dirty="0" smtClean="0">
                          <a:latin typeface="+mn-lt"/>
                        </a:rPr>
                        <a:t>([</a:t>
                      </a:r>
                      <a:r>
                        <a:rPr lang="en-US" sz="1200" dirty="0" err="1" smtClean="0">
                          <a:latin typeface="+mn-lt"/>
                        </a:rPr>
                        <a:t>BikeBuyer</a:t>
                      </a:r>
                      <a:r>
                        <a:rPr lang="en-US" sz="1200" dirty="0" smtClean="0">
                          <a:latin typeface="+mn-lt"/>
                        </a:rPr>
                        <a:t>]</a:t>
                      </a:r>
                      <a:r>
                        <a:rPr lang="en-US" sz="1200" spc="-40" dirty="0" smtClean="0">
                          <a:latin typeface="+mn-lt"/>
                        </a:rPr>
                        <a:t> </a:t>
                      </a:r>
                      <a:r>
                        <a:rPr lang="en-US" sz="1200" dirty="0" smtClean="0">
                          <a:latin typeface="+mn-lt"/>
                        </a:rPr>
                        <a:t>=</a:t>
                      </a:r>
                      <a:r>
                        <a:rPr lang="en-US" sz="1200" spc="-20" dirty="0" smtClean="0">
                          <a:latin typeface="+mn-lt"/>
                        </a:rPr>
                        <a:t> </a:t>
                      </a:r>
                      <a:r>
                        <a:rPr lang="en-US" sz="1200" spc="-10" dirty="0" smtClean="0">
                          <a:latin typeface="+mn-lt"/>
                        </a:rPr>
                        <a:t>yes"))</a:t>
                      </a:r>
                      <a:endParaRPr lang="en-US" sz="1200" dirty="0">
                        <a:latin typeface="+mn-lt"/>
                        <a:cs typeface="Arial"/>
                      </a:endParaRPr>
                    </a:p>
                  </a:txBody>
                  <a:tcPr/>
                </a:tc>
                <a:extLst>
                  <a:ext uri="{0D108BD9-81ED-4DB2-BD59-A6C34878D82A}">
                    <a16:rowId xmlns:a16="http://schemas.microsoft.com/office/drawing/2014/main" val="3855375355"/>
                  </a:ext>
                </a:extLst>
              </a:tr>
              <a:tr h="7349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t>
                      </a:r>
                    </a:p>
                    <a:p>
                      <a:endParaRPr lang="en-US" sz="1200" b="1" dirty="0">
                        <a:latin typeface="+mn-lt"/>
                      </a:endParaRPr>
                    </a:p>
                  </a:txBody>
                  <a:tcPr/>
                </a:tc>
                <a:tc>
                  <a:txBody>
                    <a:bodyPr/>
                    <a:lstStyle/>
                    <a:p>
                      <a:pPr marL="8636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Tạo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điều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kiện</a:t>
                      </a:r>
                      <a:r>
                        <a:rPr lang="en-US" sz="1200" kern="1200" dirty="0" smtClean="0">
                          <a:solidFill>
                            <a:schemeClr val="tx1"/>
                          </a:solidFill>
                          <a:latin typeface="+mn-lt"/>
                          <a:ea typeface="+mn-ea"/>
                          <a:cs typeface="+mn-cs"/>
                        </a:rPr>
                        <a:t> OR (</a:t>
                      </a:r>
                      <a:r>
                        <a:rPr lang="en-US" sz="1200" kern="1200" dirty="0" err="1" smtClean="0">
                          <a:solidFill>
                            <a:schemeClr val="tx1"/>
                          </a:solidFill>
                          <a:latin typeface="+mn-lt"/>
                          <a:ea typeface="+mn-ea"/>
                          <a:cs typeface="+mn-cs"/>
                        </a:rPr>
                        <a:t>hoặc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giữa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logic. </a:t>
                      </a:r>
                      <a:r>
                        <a:rPr lang="en-US" sz="1200" kern="1200" dirty="0" err="1" smtClean="0">
                          <a:solidFill>
                            <a:schemeClr val="tx1"/>
                          </a:solidFill>
                          <a:latin typeface="+mn-lt"/>
                          <a:ea typeface="+mn-ea"/>
                          <a:cs typeface="+mn-cs"/>
                        </a:rPr>
                        <a:t>Nếu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một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TRUE,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TRUE; </a:t>
                      </a:r>
                      <a:r>
                        <a:rPr lang="en-US" sz="1200" kern="1200" dirty="0" err="1" smtClean="0">
                          <a:solidFill>
                            <a:schemeClr val="tx1"/>
                          </a:solidFill>
                          <a:latin typeface="+mn-lt"/>
                          <a:ea typeface="+mn-ea"/>
                          <a:cs typeface="+mn-cs"/>
                        </a:rPr>
                        <a:t>chỉ</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khi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hai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thức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FALSE </a:t>
                      </a:r>
                      <a:r>
                        <a:rPr lang="en-US" sz="1200" kern="1200" dirty="0" err="1" smtClean="0">
                          <a:solidFill>
                            <a:schemeClr val="tx1"/>
                          </a:solidFill>
                          <a:latin typeface="+mn-lt"/>
                          <a:ea typeface="+mn-ea"/>
                          <a:cs typeface="+mn-cs"/>
                        </a:rPr>
                        <a:t>thì</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quả</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FALSE.</a:t>
                      </a:r>
                      <a:endParaRPr lang="en-US" sz="1200" dirty="0" smtClean="0">
                        <a:latin typeface="+mn-lt"/>
                        <a:cs typeface="Arial"/>
                      </a:endParaRPr>
                    </a:p>
                  </a:txBody>
                  <a:tcPr/>
                </a:tc>
                <a:tc>
                  <a:txBody>
                    <a:bodyPr/>
                    <a:lstStyle/>
                    <a:p>
                      <a:pPr marL="86360">
                        <a:lnSpc>
                          <a:spcPct val="100000"/>
                        </a:lnSpc>
                        <a:spcBef>
                          <a:spcPts val="1105"/>
                        </a:spcBef>
                      </a:pPr>
                      <a:r>
                        <a:rPr lang="en-US" sz="1200" dirty="0" smtClean="0">
                          <a:latin typeface="+mn-lt"/>
                        </a:rPr>
                        <a:t>(([Region]</a:t>
                      </a:r>
                      <a:r>
                        <a:rPr lang="en-US" sz="1200" spc="-50" dirty="0" smtClean="0">
                          <a:latin typeface="+mn-lt"/>
                        </a:rPr>
                        <a:t> </a:t>
                      </a:r>
                      <a:r>
                        <a:rPr lang="en-US" sz="1200" dirty="0" smtClean="0">
                          <a:latin typeface="+mn-lt"/>
                        </a:rPr>
                        <a:t>=</a:t>
                      </a:r>
                      <a:r>
                        <a:rPr lang="en-US" sz="1200" spc="-15" dirty="0" smtClean="0">
                          <a:latin typeface="+mn-lt"/>
                        </a:rPr>
                        <a:t> </a:t>
                      </a:r>
                      <a:r>
                        <a:rPr lang="en-US" sz="1200" dirty="0" smtClean="0">
                          <a:latin typeface="+mn-lt"/>
                        </a:rPr>
                        <a:t>"France")</a:t>
                      </a:r>
                      <a:r>
                        <a:rPr lang="en-US" sz="1200" spc="-60" dirty="0" smtClean="0">
                          <a:latin typeface="+mn-lt"/>
                        </a:rPr>
                        <a:t> </a:t>
                      </a:r>
                      <a:r>
                        <a:rPr lang="en-US" sz="1200" spc="-25" dirty="0" smtClean="0">
                          <a:latin typeface="+mn-lt"/>
                        </a:rPr>
                        <a:t>||</a:t>
                      </a:r>
                      <a:endParaRPr lang="en-US" sz="1200" dirty="0" smtClean="0">
                        <a:latin typeface="+mn-lt"/>
                      </a:endParaRPr>
                    </a:p>
                    <a:p>
                      <a:pPr marL="86360">
                        <a:lnSpc>
                          <a:spcPct val="100000"/>
                        </a:lnSpc>
                        <a:spcBef>
                          <a:spcPts val="840"/>
                        </a:spcBef>
                      </a:pPr>
                      <a:r>
                        <a:rPr lang="en-US" sz="1200" dirty="0" smtClean="0">
                          <a:latin typeface="+mn-lt"/>
                        </a:rPr>
                        <a:t>([</a:t>
                      </a:r>
                      <a:r>
                        <a:rPr lang="en-US" sz="1200" dirty="0" err="1" smtClean="0">
                          <a:latin typeface="+mn-lt"/>
                        </a:rPr>
                        <a:t>BikeBuyer</a:t>
                      </a:r>
                      <a:r>
                        <a:rPr lang="en-US" sz="1200" dirty="0" smtClean="0">
                          <a:latin typeface="+mn-lt"/>
                        </a:rPr>
                        <a:t>]</a:t>
                      </a:r>
                      <a:r>
                        <a:rPr lang="en-US" sz="1200" spc="-40" dirty="0" smtClean="0">
                          <a:latin typeface="+mn-lt"/>
                        </a:rPr>
                        <a:t> </a:t>
                      </a:r>
                      <a:r>
                        <a:rPr lang="en-US" sz="1200" dirty="0" smtClean="0">
                          <a:latin typeface="+mn-lt"/>
                        </a:rPr>
                        <a:t>=</a:t>
                      </a:r>
                      <a:r>
                        <a:rPr lang="en-US" sz="1200" spc="-20" dirty="0" smtClean="0">
                          <a:latin typeface="+mn-lt"/>
                        </a:rPr>
                        <a:t> </a:t>
                      </a:r>
                      <a:r>
                        <a:rPr lang="en-US" sz="1200" spc="-10" dirty="0" smtClean="0">
                          <a:latin typeface="+mn-lt"/>
                        </a:rPr>
                        <a:t>"yes"))</a:t>
                      </a:r>
                      <a:endParaRPr lang="en-US" sz="1200" dirty="0" smtClean="0">
                        <a:latin typeface="+mn-lt"/>
                        <a:cs typeface="Arial"/>
                      </a:endParaRPr>
                    </a:p>
                  </a:txBody>
                  <a:tcPr/>
                </a:tc>
                <a:extLst>
                  <a:ext uri="{0D108BD9-81ED-4DB2-BD59-A6C34878D82A}">
                    <a16:rowId xmlns:a16="http://schemas.microsoft.com/office/drawing/2014/main" val="1435729221"/>
                  </a:ext>
                </a:extLst>
              </a:tr>
              <a:tr h="712471">
                <a:tc>
                  <a:txBody>
                    <a:bodyPr/>
                    <a:lstStyle/>
                    <a:p>
                      <a:r>
                        <a:rPr lang="en-US" sz="1200" b="1" kern="1200" dirty="0" smtClean="0">
                          <a:solidFill>
                            <a:schemeClr val="tx1"/>
                          </a:solidFill>
                          <a:latin typeface="+mn-lt"/>
                          <a:ea typeface="+mn-ea"/>
                          <a:cs typeface="+mn-cs"/>
                        </a:rPr>
                        <a:t>IN</a:t>
                      </a:r>
                      <a:endParaRPr lang="en-US" sz="1200" b="1" kern="120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a:t>
                      </a:r>
                      <a:r>
                        <a:rPr lang="vi-VN" sz="1200" kern="1200" dirty="0" smtClean="0">
                          <a:solidFill>
                            <a:schemeClr val="tx1"/>
                          </a:solidFill>
                          <a:latin typeface="+mn-lt"/>
                          <a:ea typeface="+mn-ea"/>
                          <a:cs typeface="+mn-cs"/>
                        </a:rPr>
                        <a:t>Tạo điều kiện OR (hoặc) giữa mỗi hàng dữ liệu được so sánh với một </a:t>
                      </a:r>
                      <a:r>
                        <a:rPr lang="en-US" sz="1200" kern="1200" dirty="0" smtClean="0">
                          <a:solidFill>
                            <a:schemeClr val="tx1"/>
                          </a:solidFill>
                          <a:latin typeface="+mn-lt"/>
                          <a:ea typeface="+mn-ea"/>
                          <a:cs typeface="+mn-cs"/>
                        </a:rPr>
                        <a:t>     </a:t>
                      </a:r>
                      <a:r>
                        <a:rPr lang="vi-VN" sz="1200" kern="1200" dirty="0" smtClean="0">
                          <a:solidFill>
                            <a:schemeClr val="tx1"/>
                          </a:solidFill>
                          <a:latin typeface="+mn-lt"/>
                          <a:ea typeface="+mn-ea"/>
                          <a:cs typeface="+mn-cs"/>
                        </a:rPr>
                        <a:t>bảng. Lưu ý: cú pháp của hàm tạo bảng sử dụng dấu ngoặc nhọn.</a:t>
                      </a:r>
                    </a:p>
                    <a:p>
                      <a:endParaRPr lang="en-US" sz="1200" dirty="0">
                        <a:latin typeface="+mn-lt"/>
                      </a:endParaRPr>
                    </a:p>
                  </a:txBody>
                  <a:tcPr/>
                </a:tc>
                <a:tc>
                  <a:txBody>
                    <a:bodyPr/>
                    <a:lstStyle/>
                    <a:p>
                      <a:pPr marL="86360" algn="l" defTabSz="914400" rtl="0" eaLnBrk="1" latinLnBrk="0" hangingPunct="1">
                        <a:lnSpc>
                          <a:spcPct val="100000"/>
                        </a:lnSpc>
                        <a:spcBef>
                          <a:spcPts val="865"/>
                        </a:spcBef>
                      </a:pPr>
                      <a:r>
                        <a:rPr lang="en-US" sz="1200" kern="1200" dirty="0" smtClean="0">
                          <a:solidFill>
                            <a:schemeClr val="tx1"/>
                          </a:solidFill>
                          <a:latin typeface="+mn-lt"/>
                          <a:ea typeface="+mn-ea"/>
                          <a:cs typeface="+mn-cs"/>
                        </a:rPr>
                        <a:t>'Product'[Color] IN</a:t>
                      </a:r>
                    </a:p>
                    <a:p>
                      <a:pPr marL="86360" algn="l" defTabSz="914400" rtl="0" eaLnBrk="1" latinLnBrk="0" hangingPunct="1">
                        <a:lnSpc>
                          <a:spcPct val="100000"/>
                        </a:lnSpc>
                        <a:spcBef>
                          <a:spcPts val="840"/>
                        </a:spcBef>
                      </a:pPr>
                      <a:r>
                        <a:rPr lang="en-US" sz="1200" kern="1200" dirty="0" smtClean="0">
                          <a:solidFill>
                            <a:schemeClr val="tx1"/>
                          </a:solidFill>
                          <a:latin typeface="+mn-lt"/>
                          <a:ea typeface="+mn-ea"/>
                          <a:cs typeface="+mn-cs"/>
                        </a:rPr>
                        <a:t>{ "Red", "Blue", "Black" }</a:t>
                      </a:r>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3156366043"/>
                  </a:ext>
                </a:extLst>
              </a:tr>
            </a:tbl>
          </a:graphicData>
        </a:graphic>
      </p:graphicFrame>
    </p:spTree>
    <p:extLst>
      <p:ext uri="{BB962C8B-B14F-4D97-AF65-F5344CB8AC3E}">
        <p14:creationId xmlns:p14="http://schemas.microsoft.com/office/powerpoint/2010/main" val="363147124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22</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Toán</a:t>
            </a:r>
            <a:r>
              <a:rPr lang="en-US" sz="2000" b="1" dirty="0"/>
              <a:t> </a:t>
            </a:r>
            <a:r>
              <a:rPr lang="en-US" sz="2000" b="1" dirty="0" err="1"/>
              <a:t>tử</a:t>
            </a:r>
            <a:r>
              <a:rPr lang="en-US" sz="2000" b="1" dirty="0"/>
              <a:t> </a:t>
            </a:r>
            <a:r>
              <a:rPr lang="en-US" sz="2000" b="1" dirty="0" err="1"/>
              <a:t>trong</a:t>
            </a:r>
            <a:r>
              <a:rPr lang="en-US" sz="2000" b="1" dirty="0"/>
              <a:t> DAX</a:t>
            </a:r>
          </a:p>
        </p:txBody>
      </p:sp>
      <p:sp>
        <p:nvSpPr>
          <p:cNvPr id="7" name="Rectangle 6"/>
          <p:cNvSpPr/>
          <p:nvPr/>
        </p:nvSpPr>
        <p:spPr>
          <a:xfrm>
            <a:off x="554783" y="1360631"/>
            <a:ext cx="11116286" cy="707886"/>
          </a:xfrm>
          <a:prstGeom prst="rect">
            <a:avLst/>
          </a:prstGeom>
        </p:spPr>
        <p:txBody>
          <a:bodyPr wrap="square">
            <a:spAutoFit/>
          </a:bodyPr>
          <a:lstStyle/>
          <a:p>
            <a:r>
              <a:rPr lang="en-US" sz="2000" b="1" dirty="0" err="1" smtClean="0">
                <a:solidFill>
                  <a:srgbClr val="008435"/>
                </a:solidFill>
              </a:rPr>
              <a:t>Hàm</a:t>
            </a:r>
            <a:r>
              <a:rPr lang="en-US" sz="2000" b="1" dirty="0" smtClean="0">
                <a:solidFill>
                  <a:srgbClr val="008435"/>
                </a:solidFill>
              </a:rPr>
              <a:t> logic:</a:t>
            </a:r>
            <a:r>
              <a:rPr lang="en-US" sz="2000" dirty="0" smtClean="0"/>
              <a:t> </a:t>
            </a:r>
            <a:r>
              <a:rPr lang="en-US" sz="2000" dirty="0" err="1"/>
              <a:t>Các</a:t>
            </a:r>
            <a:r>
              <a:rPr lang="en-US" sz="2000" dirty="0"/>
              <a:t> </a:t>
            </a:r>
            <a:r>
              <a:rPr lang="en-US" sz="2000" dirty="0" err="1"/>
              <a:t>hàm</a:t>
            </a:r>
            <a:r>
              <a:rPr lang="en-US" sz="2000" dirty="0"/>
              <a:t> logic </a:t>
            </a:r>
            <a:r>
              <a:rPr lang="en-US" sz="2000" dirty="0" err="1"/>
              <a:t>hoạt</a:t>
            </a:r>
            <a:r>
              <a:rPr lang="en-US" sz="2000" dirty="0"/>
              <a:t> </a:t>
            </a:r>
            <a:r>
              <a:rPr lang="en-US" sz="2000" dirty="0" err="1"/>
              <a:t>động</a:t>
            </a:r>
            <a:r>
              <a:rPr lang="en-US" sz="2000" dirty="0"/>
              <a:t> </a:t>
            </a:r>
            <a:r>
              <a:rPr lang="en-US" sz="2000" dirty="0" err="1"/>
              <a:t>dựa</a:t>
            </a:r>
            <a:r>
              <a:rPr lang="en-US" sz="2000" dirty="0"/>
              <a:t> </a:t>
            </a:r>
            <a:r>
              <a:rPr lang="en-US" sz="2000" dirty="0" err="1"/>
              <a:t>trên</a:t>
            </a:r>
            <a:r>
              <a:rPr lang="en-US" sz="2000" dirty="0"/>
              <a:t> </a:t>
            </a:r>
            <a:r>
              <a:rPr lang="en-US" sz="2000" dirty="0" err="1"/>
              <a:t>một</a:t>
            </a:r>
            <a:r>
              <a:rPr lang="en-US" sz="2000" dirty="0"/>
              <a:t> </a:t>
            </a:r>
            <a:r>
              <a:rPr lang="en-US" sz="2000" dirty="0" err="1"/>
              <a:t>biểu</a:t>
            </a:r>
            <a:r>
              <a:rPr lang="en-US" sz="2000" dirty="0"/>
              <a:t> </a:t>
            </a:r>
            <a:r>
              <a:rPr lang="en-US" sz="2000" dirty="0" err="1"/>
              <a:t>thức</a:t>
            </a:r>
            <a:r>
              <a:rPr lang="en-US" sz="2000" dirty="0"/>
              <a:t> </a:t>
            </a:r>
            <a:r>
              <a:rPr lang="en-US" sz="2000" dirty="0" err="1"/>
              <a:t>để</a:t>
            </a:r>
            <a:r>
              <a:rPr lang="en-US" sz="2000" dirty="0"/>
              <a:t> </a:t>
            </a:r>
            <a:r>
              <a:rPr lang="en-US" sz="2000" dirty="0" err="1"/>
              <a:t>trả</a:t>
            </a:r>
            <a:r>
              <a:rPr lang="en-US" sz="2000" dirty="0"/>
              <a:t> </a:t>
            </a:r>
            <a:r>
              <a:rPr lang="en-US" sz="2000" dirty="0" err="1"/>
              <a:t>về</a:t>
            </a:r>
            <a:r>
              <a:rPr lang="en-US" sz="2000" dirty="0"/>
              <a:t> </a:t>
            </a:r>
            <a:r>
              <a:rPr lang="en-US" sz="2000" dirty="0" err="1"/>
              <a:t>thông</a:t>
            </a:r>
            <a:r>
              <a:rPr lang="en-US" sz="2000" dirty="0"/>
              <a:t> tin </a:t>
            </a:r>
            <a:r>
              <a:rPr lang="en-US" sz="2000" dirty="0" err="1"/>
              <a:t>về</a:t>
            </a:r>
            <a:r>
              <a:rPr lang="en-US" sz="2000" dirty="0"/>
              <a:t> </a:t>
            </a:r>
            <a:r>
              <a:rPr lang="en-US" sz="2000" dirty="0" err="1"/>
              <a:t>các</a:t>
            </a:r>
            <a:r>
              <a:rPr lang="en-US" sz="2000" dirty="0"/>
              <a:t> </a:t>
            </a:r>
            <a:r>
              <a:rPr lang="en-US" sz="2000" dirty="0" err="1"/>
              <a:t>giá</a:t>
            </a:r>
            <a:r>
              <a:rPr lang="en-US" sz="2000" dirty="0"/>
              <a:t> </a:t>
            </a:r>
            <a:r>
              <a:rPr lang="en-US" sz="2000" dirty="0" err="1"/>
              <a:t>trị</a:t>
            </a:r>
            <a:r>
              <a:rPr lang="en-US" sz="2000" dirty="0"/>
              <a:t> </a:t>
            </a:r>
            <a:r>
              <a:rPr lang="en-US" sz="2000" dirty="0" err="1"/>
              <a:t>hoặc</a:t>
            </a:r>
            <a:r>
              <a:rPr lang="en-US" sz="2000" dirty="0"/>
              <a:t> </a:t>
            </a:r>
            <a:r>
              <a:rPr lang="en-US" sz="2000" dirty="0" err="1"/>
              <a:t>tập</a:t>
            </a:r>
            <a:r>
              <a:rPr lang="en-US" sz="2000" dirty="0"/>
              <a:t> </a:t>
            </a:r>
            <a:r>
              <a:rPr lang="en-US" sz="2000" dirty="0" err="1"/>
              <a:t>hợp</a:t>
            </a:r>
            <a:r>
              <a:rPr lang="en-US" sz="2000" dirty="0"/>
              <a:t> </a:t>
            </a:r>
            <a:r>
              <a:rPr lang="en-US" sz="2000" dirty="0" err="1"/>
              <a:t>trong</a:t>
            </a:r>
            <a:r>
              <a:rPr lang="en-US" sz="2000" dirty="0"/>
              <a:t> </a:t>
            </a:r>
            <a:r>
              <a:rPr lang="en-US" sz="2000" dirty="0" err="1"/>
              <a:t>biểu</a:t>
            </a:r>
            <a:r>
              <a:rPr lang="en-US" sz="2000" dirty="0"/>
              <a:t> </a:t>
            </a:r>
            <a:r>
              <a:rPr lang="en-US" sz="2000" dirty="0" err="1"/>
              <a:t>thức</a:t>
            </a:r>
            <a:r>
              <a:rPr lang="en-US" sz="2000" dirty="0"/>
              <a:t>.</a:t>
            </a:r>
          </a:p>
        </p:txBody>
      </p:sp>
      <p:graphicFrame>
        <p:nvGraphicFramePr>
          <p:cNvPr id="2" name="Table 1"/>
          <p:cNvGraphicFramePr>
            <a:graphicFrameLocks noGrp="1"/>
          </p:cNvGraphicFramePr>
          <p:nvPr>
            <p:extLst>
              <p:ext uri="{D42A27DB-BD31-4B8C-83A1-F6EECF244321}">
                <p14:modId xmlns:p14="http://schemas.microsoft.com/office/powerpoint/2010/main" val="2751014756"/>
              </p:ext>
            </p:extLst>
          </p:nvPr>
        </p:nvGraphicFramePr>
        <p:xfrm>
          <a:off x="633754" y="2068518"/>
          <a:ext cx="11137068" cy="4434107"/>
        </p:xfrm>
        <a:graphic>
          <a:graphicData uri="http://schemas.openxmlformats.org/drawingml/2006/table">
            <a:tbl>
              <a:tblPr firstRow="1" bandRow="1">
                <a:tableStyleId>{912C8C85-51F0-491E-9774-3900AFEF0FD7}</a:tableStyleId>
              </a:tblPr>
              <a:tblGrid>
                <a:gridCol w="1184968">
                  <a:extLst>
                    <a:ext uri="{9D8B030D-6E8A-4147-A177-3AD203B41FA5}">
                      <a16:colId xmlns:a16="http://schemas.microsoft.com/office/drawing/2014/main" val="326178701"/>
                    </a:ext>
                  </a:extLst>
                </a:gridCol>
                <a:gridCol w="3332855">
                  <a:extLst>
                    <a:ext uri="{9D8B030D-6E8A-4147-A177-3AD203B41FA5}">
                      <a16:colId xmlns:a16="http://schemas.microsoft.com/office/drawing/2014/main" val="3475975805"/>
                    </a:ext>
                  </a:extLst>
                </a:gridCol>
                <a:gridCol w="6619245">
                  <a:extLst>
                    <a:ext uri="{9D8B030D-6E8A-4147-A177-3AD203B41FA5}">
                      <a16:colId xmlns:a16="http://schemas.microsoft.com/office/drawing/2014/main" val="2091408113"/>
                    </a:ext>
                  </a:extLst>
                </a:gridCol>
              </a:tblGrid>
              <a:tr h="325530">
                <a:tc>
                  <a:txBody>
                    <a:bodyPr/>
                    <a:lstStyle/>
                    <a:p>
                      <a:r>
                        <a:rPr lang="en-US" sz="1600" dirty="0" smtClean="0"/>
                        <a:t>Function</a:t>
                      </a:r>
                      <a:endParaRPr lang="en-US" sz="1600" dirty="0"/>
                    </a:p>
                  </a:txBody>
                  <a:tcPr>
                    <a:solidFill>
                      <a:srgbClr val="2A8F68"/>
                    </a:solidFill>
                  </a:tcPr>
                </a:tc>
                <a:tc>
                  <a:txBody>
                    <a:bodyPr/>
                    <a:lstStyle/>
                    <a:p>
                      <a:r>
                        <a:rPr lang="en-US" sz="1600" dirty="0" smtClean="0"/>
                        <a:t>Syntax</a:t>
                      </a:r>
                      <a:endParaRPr lang="en-US" sz="1600" dirty="0"/>
                    </a:p>
                  </a:txBody>
                  <a:tcPr>
                    <a:solidFill>
                      <a:srgbClr val="2A8F68"/>
                    </a:solidFill>
                  </a:tcPr>
                </a:tc>
                <a:tc>
                  <a:txBody>
                    <a:bodyPr/>
                    <a:lstStyle/>
                    <a:p>
                      <a:r>
                        <a:rPr lang="en-US" sz="1600" dirty="0" err="1" smtClean="0"/>
                        <a:t>Mô</a:t>
                      </a:r>
                      <a:r>
                        <a:rPr lang="en-US" sz="1600" baseline="0" dirty="0" smtClean="0"/>
                        <a:t> </a:t>
                      </a:r>
                      <a:r>
                        <a:rPr lang="en-US" sz="1600" baseline="0" dirty="0" err="1" smtClean="0"/>
                        <a:t>tả</a:t>
                      </a:r>
                      <a:endParaRPr lang="en-US" sz="1600" dirty="0"/>
                    </a:p>
                  </a:txBody>
                  <a:tcPr>
                    <a:solidFill>
                      <a:srgbClr val="2A8F68"/>
                    </a:solidFill>
                  </a:tcPr>
                </a:tc>
                <a:extLst>
                  <a:ext uri="{0D108BD9-81ED-4DB2-BD59-A6C34878D82A}">
                    <a16:rowId xmlns:a16="http://schemas.microsoft.com/office/drawing/2014/main" val="1077411608"/>
                  </a:ext>
                </a:extLst>
              </a:tr>
              <a:tr h="628841">
                <a:tc>
                  <a:txBody>
                    <a:bodyPr/>
                    <a:lstStyle/>
                    <a:p>
                      <a:r>
                        <a:rPr lang="en-US" sz="1400" b="1" spc="-25" dirty="0" smtClean="0"/>
                        <a:t>AND</a:t>
                      </a:r>
                      <a:endParaRPr lang="en-US" sz="1400" b="1" dirty="0"/>
                    </a:p>
                  </a:txBody>
                  <a:tcPr/>
                </a:tc>
                <a:tc>
                  <a:txBody>
                    <a:bodyPr/>
                    <a:lstStyle/>
                    <a:p>
                      <a:pPr marL="174625">
                        <a:lnSpc>
                          <a:spcPct val="100000"/>
                        </a:lnSpc>
                        <a:spcBef>
                          <a:spcPts val="1290"/>
                        </a:spcBef>
                      </a:pPr>
                      <a:r>
                        <a:rPr lang="en-US" sz="1400" spc="-10" dirty="0" smtClean="0"/>
                        <a:t>AND(&lt;logical1&gt;,&lt;logical2&gt;)</a:t>
                      </a:r>
                      <a:endParaRPr lang="en-US" sz="1400" dirty="0">
                        <a:latin typeface="IBM 3270"/>
                        <a:cs typeface="IBM 3270"/>
                      </a:endParaRPr>
                    </a:p>
                  </a:txBody>
                  <a:tcPr/>
                </a:tc>
                <a:tc>
                  <a:txBody>
                    <a:bodyPr/>
                    <a:lstStyle/>
                    <a:p>
                      <a:pPr marL="184785" marR="237490">
                        <a:lnSpc>
                          <a:spcPct val="120000"/>
                        </a:lnSpc>
                        <a:spcBef>
                          <a:spcPts val="135"/>
                        </a:spcBef>
                      </a:pPr>
                      <a:r>
                        <a:rPr lang="en-US" sz="1400" spc="-114" dirty="0" err="1" smtClean="0"/>
                        <a:t>Kiểm</a:t>
                      </a:r>
                      <a:r>
                        <a:rPr lang="en-US" sz="1400" spc="-30" dirty="0" smtClean="0"/>
                        <a:t> </a:t>
                      </a:r>
                      <a:r>
                        <a:rPr lang="en-US" sz="1400" spc="-105" dirty="0" err="1" smtClean="0"/>
                        <a:t>tra</a:t>
                      </a:r>
                      <a:r>
                        <a:rPr lang="en-US" sz="1400" spc="-25" dirty="0" smtClean="0"/>
                        <a:t> </a:t>
                      </a:r>
                      <a:r>
                        <a:rPr lang="en-US" sz="1400" spc="-135" dirty="0" err="1" smtClean="0"/>
                        <a:t>xem</a:t>
                      </a:r>
                      <a:r>
                        <a:rPr lang="en-US" sz="1400" spc="-20" dirty="0" smtClean="0"/>
                        <a:t> </a:t>
                      </a:r>
                      <a:r>
                        <a:rPr lang="en-US" sz="1400" spc="-95" dirty="0" err="1" smtClean="0"/>
                        <a:t>cả</a:t>
                      </a:r>
                      <a:r>
                        <a:rPr lang="en-US" sz="1400" spc="-35" dirty="0" smtClean="0"/>
                        <a:t> </a:t>
                      </a:r>
                      <a:r>
                        <a:rPr lang="en-US" sz="1400" spc="-90" dirty="0" err="1" smtClean="0"/>
                        <a:t>hai</a:t>
                      </a:r>
                      <a:r>
                        <a:rPr lang="en-US" sz="1400" spc="-20" dirty="0" smtClean="0"/>
                        <a:t> </a:t>
                      </a:r>
                      <a:r>
                        <a:rPr lang="en-US" sz="1400" spc="-70" dirty="0" err="1" smtClean="0"/>
                        <a:t>đối</a:t>
                      </a:r>
                      <a:r>
                        <a:rPr lang="en-US" sz="1400" spc="-30" dirty="0" smtClean="0"/>
                        <a:t> </a:t>
                      </a:r>
                      <a:r>
                        <a:rPr lang="en-US" sz="1400" spc="-95" dirty="0" err="1" smtClean="0"/>
                        <a:t>số</a:t>
                      </a:r>
                      <a:r>
                        <a:rPr lang="en-US" sz="1400" spc="-35" dirty="0" smtClean="0"/>
                        <a:t> </a:t>
                      </a:r>
                      <a:r>
                        <a:rPr lang="en-US" sz="1400" spc="-80" dirty="0" err="1" smtClean="0"/>
                        <a:t>có</a:t>
                      </a:r>
                      <a:r>
                        <a:rPr lang="en-US" sz="1400" spc="-25" dirty="0" smtClean="0"/>
                        <a:t> </a:t>
                      </a:r>
                      <a:r>
                        <a:rPr lang="en-US" sz="1400" spc="-100" dirty="0" err="1" smtClean="0"/>
                        <a:t>đúng</a:t>
                      </a:r>
                      <a:r>
                        <a:rPr lang="en-US" sz="1400" spc="-25" dirty="0" smtClean="0"/>
                        <a:t> </a:t>
                      </a:r>
                      <a:r>
                        <a:rPr lang="en-US" sz="1400" spc="-120" dirty="0" smtClean="0"/>
                        <a:t>hay</a:t>
                      </a:r>
                      <a:r>
                        <a:rPr lang="en-US" sz="1400" spc="-20" dirty="0" smtClean="0"/>
                        <a:t> </a:t>
                      </a:r>
                      <a:r>
                        <a:rPr lang="en-US" sz="1400" spc="-105" dirty="0" err="1" smtClean="0"/>
                        <a:t>không</a:t>
                      </a:r>
                      <a:r>
                        <a:rPr lang="en-US" sz="1400" spc="-25" dirty="0" smtClean="0"/>
                        <a:t> </a:t>
                      </a:r>
                      <a:r>
                        <a:rPr lang="en-US" sz="1400" spc="-114" dirty="0" err="1" smtClean="0"/>
                        <a:t>và</a:t>
                      </a:r>
                      <a:r>
                        <a:rPr lang="en-US" sz="1400" spc="-25" dirty="0" smtClean="0"/>
                        <a:t> </a:t>
                      </a:r>
                      <a:r>
                        <a:rPr lang="en-US" sz="1400" spc="-100" dirty="0" err="1" smtClean="0"/>
                        <a:t>trả</a:t>
                      </a:r>
                      <a:r>
                        <a:rPr lang="en-US" sz="1400" spc="-25" dirty="0" smtClean="0"/>
                        <a:t> </a:t>
                      </a:r>
                      <a:r>
                        <a:rPr lang="en-US" sz="1400" spc="-105" dirty="0" err="1" smtClean="0"/>
                        <a:t>về</a:t>
                      </a:r>
                      <a:r>
                        <a:rPr lang="en-US" sz="1400" spc="-15" dirty="0" smtClean="0"/>
                        <a:t> </a:t>
                      </a:r>
                      <a:r>
                        <a:rPr lang="en-US" sz="1400" spc="-90" dirty="0" smtClean="0"/>
                        <a:t>TRUE</a:t>
                      </a:r>
                      <a:r>
                        <a:rPr lang="en-US" sz="1400" spc="-25" dirty="0" smtClean="0"/>
                        <a:t> </a:t>
                      </a:r>
                      <a:r>
                        <a:rPr lang="en-US" sz="1400" spc="-100" dirty="0" err="1" smtClean="0"/>
                        <a:t>nếu</a:t>
                      </a:r>
                      <a:r>
                        <a:rPr lang="en-US" sz="1400" spc="-15" dirty="0" smtClean="0"/>
                        <a:t> </a:t>
                      </a:r>
                      <a:r>
                        <a:rPr lang="en-US" sz="1400" spc="-95" dirty="0" err="1" smtClean="0"/>
                        <a:t>cả</a:t>
                      </a:r>
                      <a:r>
                        <a:rPr lang="en-US" sz="1400" spc="-35" dirty="0" smtClean="0"/>
                        <a:t> </a:t>
                      </a:r>
                      <a:r>
                        <a:rPr lang="en-US" sz="1400" spc="-95" dirty="0" err="1" smtClean="0"/>
                        <a:t>hai</a:t>
                      </a:r>
                      <a:r>
                        <a:rPr lang="en-US" sz="1400" spc="-30" dirty="0" smtClean="0"/>
                        <a:t> </a:t>
                      </a:r>
                      <a:r>
                        <a:rPr lang="en-US" sz="1400" spc="-70" dirty="0" err="1" smtClean="0"/>
                        <a:t>đối</a:t>
                      </a:r>
                      <a:r>
                        <a:rPr lang="en-US" sz="1400" spc="-25" dirty="0" smtClean="0"/>
                        <a:t> </a:t>
                      </a:r>
                      <a:r>
                        <a:rPr lang="en-US" sz="1400" spc="-95" dirty="0" err="1" smtClean="0"/>
                        <a:t>số</a:t>
                      </a:r>
                      <a:r>
                        <a:rPr lang="en-US" sz="1400" spc="-35" dirty="0" smtClean="0"/>
                        <a:t> </a:t>
                      </a:r>
                      <a:r>
                        <a:rPr lang="en-US" sz="1400" spc="-25" dirty="0" err="1" smtClean="0"/>
                        <a:t>đều</a:t>
                      </a:r>
                      <a:r>
                        <a:rPr lang="en-US" sz="1400" spc="-25" dirty="0" smtClean="0"/>
                        <a:t> </a:t>
                      </a:r>
                      <a:r>
                        <a:rPr lang="en-US" sz="1400" spc="-10" dirty="0" smtClean="0"/>
                        <a:t>ĐÚNG.</a:t>
                      </a:r>
                      <a:endParaRPr lang="en-US" sz="1400" dirty="0">
                        <a:latin typeface="Verdana"/>
                        <a:cs typeface="Verdana"/>
                      </a:endParaRPr>
                    </a:p>
                  </a:txBody>
                  <a:tcPr/>
                </a:tc>
                <a:extLst>
                  <a:ext uri="{0D108BD9-81ED-4DB2-BD59-A6C34878D82A}">
                    <a16:rowId xmlns:a16="http://schemas.microsoft.com/office/drawing/2014/main" val="3855375355"/>
                  </a:ext>
                </a:extLst>
              </a:tr>
              <a:tr h="628841">
                <a:tc>
                  <a:txBody>
                    <a:bodyPr/>
                    <a:lstStyle/>
                    <a:p>
                      <a:r>
                        <a:rPr lang="en-US" sz="1400" b="1" dirty="0" smtClean="0"/>
                        <a:t>IF</a:t>
                      </a:r>
                      <a:endParaRPr lang="en-US" sz="1400" b="1" dirty="0"/>
                    </a:p>
                  </a:txBody>
                  <a:tcPr/>
                </a:tc>
                <a:tc>
                  <a:txBody>
                    <a:bodyPr/>
                    <a:lstStyle/>
                    <a:p>
                      <a:pPr marL="174625">
                        <a:lnSpc>
                          <a:spcPct val="100000"/>
                        </a:lnSpc>
                        <a:spcBef>
                          <a:spcPts val="459"/>
                        </a:spcBef>
                      </a:pPr>
                      <a:r>
                        <a:rPr lang="en-US" sz="1400" spc="-10" dirty="0" smtClean="0"/>
                        <a:t>IF(&lt;</a:t>
                      </a:r>
                      <a:r>
                        <a:rPr lang="en-US" sz="1400" spc="-10" dirty="0" err="1" smtClean="0"/>
                        <a:t>logical_test</a:t>
                      </a:r>
                      <a:r>
                        <a:rPr lang="en-US" sz="1400" spc="-10" dirty="0" smtClean="0"/>
                        <a:t>&gt;,&lt;</a:t>
                      </a:r>
                      <a:r>
                        <a:rPr lang="en-US" sz="1400" spc="-10" dirty="0" err="1" smtClean="0"/>
                        <a:t>value_if_true</a:t>
                      </a:r>
                      <a:r>
                        <a:rPr lang="en-US" sz="1400" spc="-10" dirty="0" smtClean="0"/>
                        <a:t>&gt;[,</a:t>
                      </a:r>
                      <a:endParaRPr lang="en-US" sz="1400" dirty="0" smtClean="0"/>
                    </a:p>
                    <a:p>
                      <a:pPr marL="174625">
                        <a:lnSpc>
                          <a:spcPct val="100000"/>
                        </a:lnSpc>
                        <a:spcBef>
                          <a:spcPts val="290"/>
                        </a:spcBef>
                      </a:pPr>
                      <a:r>
                        <a:rPr lang="en-US" sz="1400" spc="-10" dirty="0" smtClean="0"/>
                        <a:t>&lt;</a:t>
                      </a:r>
                      <a:r>
                        <a:rPr lang="en-US" sz="1400" spc="-10" dirty="0" err="1" smtClean="0"/>
                        <a:t>value_if_false</a:t>
                      </a:r>
                      <a:r>
                        <a:rPr lang="en-US" sz="1400" spc="-10" dirty="0" smtClean="0"/>
                        <a:t>&gt;])</a:t>
                      </a:r>
                      <a:endParaRPr lang="en-US" sz="1400" dirty="0" smtClean="0">
                        <a:latin typeface="IBM 3270"/>
                        <a:cs typeface="IBM 3270"/>
                      </a:endParaRPr>
                    </a:p>
                  </a:txBody>
                  <a:tcPr/>
                </a:tc>
                <a:tc>
                  <a:txBody>
                    <a:bodyPr/>
                    <a:lstStyle/>
                    <a:p>
                      <a:pPr marL="184785" marR="127635">
                        <a:lnSpc>
                          <a:spcPct val="120000"/>
                        </a:lnSpc>
                        <a:spcBef>
                          <a:spcPts val="175"/>
                        </a:spcBef>
                      </a:pPr>
                      <a:r>
                        <a:rPr lang="en-US" sz="1400" spc="-114" dirty="0" err="1" smtClean="0"/>
                        <a:t>Kiểm</a:t>
                      </a:r>
                      <a:r>
                        <a:rPr lang="en-US" sz="1400" spc="-30" dirty="0" smtClean="0"/>
                        <a:t> </a:t>
                      </a:r>
                      <a:r>
                        <a:rPr lang="en-US" sz="1400" spc="-105" dirty="0" err="1" smtClean="0"/>
                        <a:t>tra</a:t>
                      </a:r>
                      <a:r>
                        <a:rPr lang="en-US" sz="1400" spc="-25" dirty="0" smtClean="0"/>
                        <a:t> </a:t>
                      </a:r>
                      <a:r>
                        <a:rPr lang="en-US" sz="1400" spc="-114" dirty="0" err="1" smtClean="0"/>
                        <a:t>một</a:t>
                      </a:r>
                      <a:r>
                        <a:rPr lang="en-US" sz="1400" spc="-20" dirty="0" smtClean="0"/>
                        <a:t> </a:t>
                      </a:r>
                      <a:r>
                        <a:rPr lang="en-US" sz="1400" spc="-85" dirty="0" err="1" smtClean="0"/>
                        <a:t>điều</a:t>
                      </a:r>
                      <a:r>
                        <a:rPr lang="en-US" sz="1400" spc="-30" dirty="0" smtClean="0"/>
                        <a:t> </a:t>
                      </a:r>
                      <a:r>
                        <a:rPr lang="en-US" sz="1400" spc="-100" dirty="0" err="1" smtClean="0"/>
                        <a:t>kiện</a:t>
                      </a:r>
                      <a:r>
                        <a:rPr lang="en-US" sz="1400" spc="-15" dirty="0" smtClean="0"/>
                        <a:t> </a:t>
                      </a:r>
                      <a:r>
                        <a:rPr lang="en-US" sz="1400" spc="-114" dirty="0" err="1" smtClean="0"/>
                        <a:t>và</a:t>
                      </a:r>
                      <a:r>
                        <a:rPr lang="en-US" sz="1400" spc="-30" dirty="0" smtClean="0"/>
                        <a:t> </a:t>
                      </a:r>
                      <a:r>
                        <a:rPr lang="en-US" sz="1400" spc="-100" dirty="0" err="1" smtClean="0"/>
                        <a:t>trả</a:t>
                      </a:r>
                      <a:r>
                        <a:rPr lang="en-US" sz="1400" spc="-25" dirty="0" smtClean="0"/>
                        <a:t> </a:t>
                      </a:r>
                      <a:r>
                        <a:rPr lang="en-US" sz="1400" spc="-105" dirty="0" err="1" smtClean="0"/>
                        <a:t>về</a:t>
                      </a:r>
                      <a:r>
                        <a:rPr lang="en-US" sz="1400" spc="-15" dirty="0" smtClean="0"/>
                        <a:t> </a:t>
                      </a:r>
                      <a:r>
                        <a:rPr lang="en-US" sz="1400" spc="-114" dirty="0" err="1" smtClean="0"/>
                        <a:t>một</a:t>
                      </a:r>
                      <a:r>
                        <a:rPr lang="en-US" sz="1400" spc="-30" dirty="0" smtClean="0"/>
                        <a:t> </a:t>
                      </a:r>
                      <a:r>
                        <a:rPr lang="en-US" sz="1400" spc="-85" dirty="0" err="1" smtClean="0"/>
                        <a:t>giá</a:t>
                      </a:r>
                      <a:r>
                        <a:rPr lang="en-US" sz="1400" spc="-30" dirty="0" smtClean="0"/>
                        <a:t> </a:t>
                      </a:r>
                      <a:r>
                        <a:rPr lang="en-US" sz="1400" spc="-75" dirty="0" err="1" smtClean="0"/>
                        <a:t>trị</a:t>
                      </a:r>
                      <a:r>
                        <a:rPr lang="en-US" sz="1400" spc="-20" dirty="0" smtClean="0"/>
                        <a:t> </a:t>
                      </a:r>
                      <a:r>
                        <a:rPr lang="en-US" sz="1400" spc="-100" dirty="0" err="1" smtClean="0"/>
                        <a:t>khi</a:t>
                      </a:r>
                      <a:r>
                        <a:rPr lang="en-US" sz="1400" spc="-20" dirty="0" smtClean="0"/>
                        <a:t> </a:t>
                      </a:r>
                      <a:r>
                        <a:rPr lang="en-US" sz="1400" spc="-100" dirty="0" smtClean="0"/>
                        <a:t>ĐÚNG,</a:t>
                      </a:r>
                      <a:r>
                        <a:rPr lang="en-US" sz="1400" spc="-50" dirty="0" smtClean="0"/>
                        <a:t> </a:t>
                      </a:r>
                      <a:r>
                        <a:rPr lang="en-US" sz="1400" spc="-100" dirty="0" err="1" smtClean="0"/>
                        <a:t>nếu</a:t>
                      </a:r>
                      <a:r>
                        <a:rPr lang="en-US" sz="1400" spc="-20" dirty="0" smtClean="0"/>
                        <a:t> </a:t>
                      </a:r>
                      <a:r>
                        <a:rPr lang="en-US" sz="1400" spc="-105" dirty="0" err="1" smtClean="0"/>
                        <a:t>không</a:t>
                      </a:r>
                      <a:r>
                        <a:rPr lang="en-US" sz="1400" spc="-25" dirty="0" smtClean="0"/>
                        <a:t> </a:t>
                      </a:r>
                      <a:r>
                        <a:rPr lang="en-US" sz="1400" spc="-95" dirty="0" err="1" smtClean="0"/>
                        <a:t>nó</a:t>
                      </a:r>
                      <a:r>
                        <a:rPr lang="en-US" sz="1400" spc="-20" dirty="0" smtClean="0"/>
                        <a:t> </a:t>
                      </a:r>
                      <a:r>
                        <a:rPr lang="en-US" sz="1400" spc="-100" dirty="0" err="1" smtClean="0"/>
                        <a:t>trả</a:t>
                      </a:r>
                      <a:r>
                        <a:rPr lang="en-US" sz="1400" spc="-25" dirty="0" smtClean="0"/>
                        <a:t> </a:t>
                      </a:r>
                      <a:r>
                        <a:rPr lang="en-US" sz="1400" spc="-110" dirty="0" err="1" smtClean="0"/>
                        <a:t>về</a:t>
                      </a:r>
                      <a:r>
                        <a:rPr lang="en-US" sz="1400" spc="-25" dirty="0" smtClean="0"/>
                        <a:t> </a:t>
                      </a:r>
                      <a:r>
                        <a:rPr lang="en-US" sz="1400" spc="-90" dirty="0" err="1" smtClean="0"/>
                        <a:t>giá</a:t>
                      </a:r>
                      <a:r>
                        <a:rPr lang="en-US" sz="1400" spc="-25" dirty="0" smtClean="0"/>
                        <a:t> </a:t>
                      </a:r>
                      <a:r>
                        <a:rPr lang="en-US" sz="1400" spc="-75" dirty="0" err="1" smtClean="0"/>
                        <a:t>trị</a:t>
                      </a:r>
                      <a:r>
                        <a:rPr lang="en-US" sz="1400" spc="-15" dirty="0" smtClean="0"/>
                        <a:t> </a:t>
                      </a:r>
                      <a:r>
                        <a:rPr lang="en-US" sz="1400" spc="-25" dirty="0" err="1" smtClean="0"/>
                        <a:t>thứ</a:t>
                      </a:r>
                      <a:r>
                        <a:rPr lang="en-US" sz="1400" spc="-25" dirty="0" smtClean="0"/>
                        <a:t> </a:t>
                      </a:r>
                      <a:r>
                        <a:rPr lang="en-US" sz="1400" spc="-20" dirty="0" err="1" smtClean="0"/>
                        <a:t>hai</a:t>
                      </a:r>
                      <a:r>
                        <a:rPr lang="en-US" sz="1400" spc="-20" dirty="0" smtClean="0"/>
                        <a:t>.</a:t>
                      </a:r>
                      <a:endParaRPr lang="en-US" sz="1400" dirty="0">
                        <a:latin typeface="Verdana"/>
                        <a:cs typeface="Verdana"/>
                      </a:endParaRPr>
                    </a:p>
                  </a:txBody>
                  <a:tcPr/>
                </a:tc>
                <a:extLst>
                  <a:ext uri="{0D108BD9-81ED-4DB2-BD59-A6C34878D82A}">
                    <a16:rowId xmlns:a16="http://schemas.microsoft.com/office/drawing/2014/main" val="3611900174"/>
                  </a:ext>
                </a:extLst>
              </a:tr>
              <a:tr h="322044">
                <a:tc>
                  <a:txBody>
                    <a:bodyPr/>
                    <a:lstStyle/>
                    <a:p>
                      <a:r>
                        <a:rPr lang="en-US" sz="1400" b="1" dirty="0" smtClean="0"/>
                        <a:t>NOT</a:t>
                      </a:r>
                      <a:endParaRPr lang="en-US" sz="1400" b="1" dirty="0"/>
                    </a:p>
                  </a:txBody>
                  <a:tcPr/>
                </a:tc>
                <a:tc>
                  <a:txBody>
                    <a:bodyPr/>
                    <a:lstStyle/>
                    <a:p>
                      <a:pPr marL="174625">
                        <a:lnSpc>
                          <a:spcPct val="100000"/>
                        </a:lnSpc>
                        <a:spcBef>
                          <a:spcPts val="860"/>
                        </a:spcBef>
                      </a:pPr>
                      <a:r>
                        <a:rPr lang="en-US" sz="1400" spc="-10" dirty="0" smtClean="0"/>
                        <a:t>NOT(&lt;logical&gt;)</a:t>
                      </a:r>
                      <a:endParaRPr lang="en-US" sz="1400" dirty="0">
                        <a:latin typeface="IBM 3270"/>
                        <a:cs typeface="IBM 3270"/>
                      </a:endParaRPr>
                    </a:p>
                  </a:txBody>
                  <a:tcPr/>
                </a:tc>
                <a:tc>
                  <a:txBody>
                    <a:bodyPr/>
                    <a:lstStyle/>
                    <a:p>
                      <a:pPr marL="184785">
                        <a:lnSpc>
                          <a:spcPct val="100000"/>
                        </a:lnSpc>
                        <a:spcBef>
                          <a:spcPts val="860"/>
                        </a:spcBef>
                      </a:pPr>
                      <a:r>
                        <a:rPr lang="en-US" sz="1400" spc="-100" dirty="0" smtClean="0"/>
                        <a:t>Thay</a:t>
                      </a:r>
                      <a:r>
                        <a:rPr lang="en-US" sz="1400" spc="-10" dirty="0" smtClean="0"/>
                        <a:t> </a:t>
                      </a:r>
                      <a:r>
                        <a:rPr lang="en-US" sz="1400" spc="-70" dirty="0" err="1" smtClean="0"/>
                        <a:t>đổi</a:t>
                      </a:r>
                      <a:r>
                        <a:rPr lang="en-US" sz="1400" spc="-10" dirty="0" smtClean="0"/>
                        <a:t> </a:t>
                      </a:r>
                      <a:r>
                        <a:rPr lang="en-US" sz="1400" spc="-125" dirty="0" smtClean="0"/>
                        <a:t>FALSE</a:t>
                      </a:r>
                      <a:r>
                        <a:rPr lang="en-US" sz="1400" spc="-20" dirty="0" smtClean="0"/>
                        <a:t> </a:t>
                      </a:r>
                      <a:r>
                        <a:rPr lang="en-US" sz="1400" spc="-105" dirty="0" err="1" smtClean="0"/>
                        <a:t>thành</a:t>
                      </a:r>
                      <a:r>
                        <a:rPr lang="en-US" sz="1400" spc="10" dirty="0" smtClean="0"/>
                        <a:t> </a:t>
                      </a:r>
                      <a:r>
                        <a:rPr lang="en-US" sz="1400" spc="-90" dirty="0" smtClean="0"/>
                        <a:t>TRUE</a:t>
                      </a:r>
                      <a:r>
                        <a:rPr lang="en-US" sz="1400" spc="-10" dirty="0" smtClean="0"/>
                        <a:t> </a:t>
                      </a:r>
                      <a:r>
                        <a:rPr lang="en-US" sz="1400" spc="-95" dirty="0" err="1" smtClean="0"/>
                        <a:t>hoặc</a:t>
                      </a:r>
                      <a:r>
                        <a:rPr lang="en-US" sz="1400" spc="-20" dirty="0" smtClean="0"/>
                        <a:t> </a:t>
                      </a:r>
                      <a:r>
                        <a:rPr lang="en-US" sz="1400" spc="-90" dirty="0" smtClean="0"/>
                        <a:t>TRUE</a:t>
                      </a:r>
                      <a:r>
                        <a:rPr lang="en-US" sz="1400" spc="-15" dirty="0" smtClean="0"/>
                        <a:t> </a:t>
                      </a:r>
                      <a:r>
                        <a:rPr lang="en-US" sz="1400" spc="-105" dirty="0" err="1" smtClean="0"/>
                        <a:t>thành</a:t>
                      </a:r>
                      <a:r>
                        <a:rPr lang="en-US" sz="1400" spc="15" dirty="0" smtClean="0"/>
                        <a:t> </a:t>
                      </a:r>
                      <a:r>
                        <a:rPr lang="en-US" sz="1400" spc="-10" dirty="0" smtClean="0"/>
                        <a:t>FALSE.</a:t>
                      </a:r>
                      <a:endParaRPr lang="en-US" sz="1400" dirty="0">
                        <a:latin typeface="Verdana"/>
                        <a:cs typeface="Verdana"/>
                      </a:endParaRPr>
                    </a:p>
                  </a:txBody>
                  <a:tcPr/>
                </a:tc>
                <a:extLst>
                  <a:ext uri="{0D108BD9-81ED-4DB2-BD59-A6C34878D82A}">
                    <a16:rowId xmlns:a16="http://schemas.microsoft.com/office/drawing/2014/main" val="3881998573"/>
                  </a:ext>
                </a:extLst>
              </a:tr>
              <a:tr h="325530">
                <a:tc>
                  <a:txBody>
                    <a:bodyPr/>
                    <a:lstStyle/>
                    <a:p>
                      <a:r>
                        <a:rPr lang="en-US" sz="1400" b="1" dirty="0" smtClean="0"/>
                        <a:t>OR</a:t>
                      </a:r>
                      <a:endParaRPr lang="en-US" sz="1400" b="1" dirty="0"/>
                    </a:p>
                  </a:txBody>
                  <a:tcPr/>
                </a:tc>
                <a:tc>
                  <a:txBody>
                    <a:bodyPr/>
                    <a:lstStyle/>
                    <a:p>
                      <a:pPr marL="174625">
                        <a:lnSpc>
                          <a:spcPct val="100000"/>
                        </a:lnSpc>
                        <a:spcBef>
                          <a:spcPts val="860"/>
                        </a:spcBef>
                      </a:pPr>
                      <a:r>
                        <a:rPr lang="en-US" sz="1400" spc="-10" dirty="0" smtClean="0"/>
                        <a:t>OR(&lt;logical1&gt;,&lt;logical2&gt;)</a:t>
                      </a:r>
                      <a:endParaRPr lang="en-US" sz="1400" dirty="0">
                        <a:latin typeface="IBM 3270"/>
                        <a:cs typeface="IBM 3270"/>
                      </a:endParaRPr>
                    </a:p>
                  </a:txBody>
                  <a:tcPr/>
                </a:tc>
                <a:tc>
                  <a:txBody>
                    <a:bodyPr/>
                    <a:lstStyle/>
                    <a:p>
                      <a:pPr marL="184785">
                        <a:lnSpc>
                          <a:spcPct val="100000"/>
                        </a:lnSpc>
                        <a:spcBef>
                          <a:spcPts val="860"/>
                        </a:spcBef>
                      </a:pPr>
                      <a:r>
                        <a:rPr lang="en-US" sz="1400" spc="-114" dirty="0" err="1" smtClean="0"/>
                        <a:t>Kiểm</a:t>
                      </a:r>
                      <a:r>
                        <a:rPr lang="en-US" sz="1400" spc="-30" dirty="0" smtClean="0"/>
                        <a:t> </a:t>
                      </a:r>
                      <a:r>
                        <a:rPr lang="en-US" sz="1400" spc="-105" dirty="0" err="1" smtClean="0"/>
                        <a:t>tra</a:t>
                      </a:r>
                      <a:r>
                        <a:rPr lang="en-US" sz="1400" spc="-25" dirty="0" smtClean="0"/>
                        <a:t> </a:t>
                      </a:r>
                      <a:r>
                        <a:rPr lang="en-US" sz="1400" spc="-135" dirty="0" err="1" smtClean="0"/>
                        <a:t>xem</a:t>
                      </a:r>
                      <a:r>
                        <a:rPr lang="en-US" sz="1400" spc="-15" dirty="0" smtClean="0"/>
                        <a:t> </a:t>
                      </a:r>
                      <a:r>
                        <a:rPr lang="en-US" sz="1400" spc="-114" dirty="0" err="1" smtClean="0"/>
                        <a:t>một</a:t>
                      </a:r>
                      <a:r>
                        <a:rPr lang="en-US" sz="1400" spc="-30" dirty="0" smtClean="0"/>
                        <a:t> </a:t>
                      </a:r>
                      <a:r>
                        <a:rPr lang="en-US" sz="1400" spc="-95" dirty="0" err="1" smtClean="0"/>
                        <a:t>trong</a:t>
                      </a:r>
                      <a:r>
                        <a:rPr lang="en-US" sz="1400" spc="-15" dirty="0" smtClean="0"/>
                        <a:t> </a:t>
                      </a:r>
                      <a:r>
                        <a:rPr lang="en-US" sz="1400" spc="-95" dirty="0" err="1" smtClean="0"/>
                        <a:t>các</a:t>
                      </a:r>
                      <a:r>
                        <a:rPr lang="en-US" sz="1400" spc="-35" dirty="0" smtClean="0"/>
                        <a:t> </a:t>
                      </a:r>
                      <a:r>
                        <a:rPr lang="en-US" sz="1400" spc="-70" dirty="0" err="1" smtClean="0"/>
                        <a:t>đối</a:t>
                      </a:r>
                      <a:r>
                        <a:rPr lang="en-US" sz="1400" spc="-20" dirty="0" smtClean="0"/>
                        <a:t> </a:t>
                      </a:r>
                      <a:r>
                        <a:rPr lang="en-US" sz="1400" spc="-95" dirty="0" err="1" smtClean="0"/>
                        <a:t>số</a:t>
                      </a:r>
                      <a:r>
                        <a:rPr lang="en-US" sz="1400" spc="-35" dirty="0" smtClean="0"/>
                        <a:t> </a:t>
                      </a:r>
                      <a:r>
                        <a:rPr lang="en-US" sz="1400" spc="-80" dirty="0" err="1" smtClean="0"/>
                        <a:t>là</a:t>
                      </a:r>
                      <a:r>
                        <a:rPr lang="en-US" sz="1400" spc="-30" dirty="0" smtClean="0"/>
                        <a:t> </a:t>
                      </a:r>
                      <a:r>
                        <a:rPr lang="en-US" sz="1400" spc="-100" dirty="0" err="1" smtClean="0"/>
                        <a:t>đúng</a:t>
                      </a:r>
                      <a:r>
                        <a:rPr lang="en-US" sz="1400" spc="-15" dirty="0" smtClean="0"/>
                        <a:t> </a:t>
                      </a:r>
                      <a:r>
                        <a:rPr lang="en-US" sz="1400" spc="-120" dirty="0" smtClean="0"/>
                        <a:t>hay</a:t>
                      </a:r>
                      <a:r>
                        <a:rPr lang="en-US" sz="1400" spc="-15" dirty="0" smtClean="0"/>
                        <a:t> </a:t>
                      </a:r>
                      <a:r>
                        <a:rPr lang="en-US" sz="1400" spc="-105" dirty="0" err="1" smtClean="0"/>
                        <a:t>không</a:t>
                      </a:r>
                      <a:r>
                        <a:rPr lang="en-US" sz="1400" spc="-25" dirty="0" smtClean="0"/>
                        <a:t> </a:t>
                      </a:r>
                      <a:r>
                        <a:rPr lang="en-US" sz="1400" spc="-80" dirty="0" err="1" smtClean="0"/>
                        <a:t>để</a:t>
                      </a:r>
                      <a:r>
                        <a:rPr lang="en-US" sz="1400" spc="-20" dirty="0" smtClean="0"/>
                        <a:t> </a:t>
                      </a:r>
                      <a:r>
                        <a:rPr lang="en-US" sz="1400" spc="-100" dirty="0" err="1" smtClean="0"/>
                        <a:t>trả</a:t>
                      </a:r>
                      <a:r>
                        <a:rPr lang="en-US" sz="1400" spc="-25" dirty="0" smtClean="0"/>
                        <a:t> </a:t>
                      </a:r>
                      <a:r>
                        <a:rPr lang="en-US" sz="1400" spc="-105" dirty="0" err="1" smtClean="0"/>
                        <a:t>về</a:t>
                      </a:r>
                      <a:r>
                        <a:rPr lang="en-US" sz="1400" spc="-10" dirty="0" smtClean="0"/>
                        <a:t> TRUE.</a:t>
                      </a:r>
                      <a:endParaRPr lang="en-US" sz="1400" dirty="0">
                        <a:latin typeface="Verdana"/>
                        <a:cs typeface="Verdana"/>
                      </a:endParaRPr>
                    </a:p>
                  </a:txBody>
                  <a:tcPr/>
                </a:tc>
                <a:extLst>
                  <a:ext uri="{0D108BD9-81ED-4DB2-BD59-A6C34878D82A}">
                    <a16:rowId xmlns:a16="http://schemas.microsoft.com/office/drawing/2014/main" val="207235306"/>
                  </a:ext>
                </a:extLst>
              </a:tr>
              <a:tr h="827069">
                <a:tc>
                  <a:txBody>
                    <a:bodyPr/>
                    <a:lstStyle/>
                    <a:p>
                      <a:r>
                        <a:rPr lang="en-US" sz="1400" b="1" dirty="0" smtClean="0"/>
                        <a:t>SWITCH</a:t>
                      </a:r>
                      <a:endParaRPr lang="en-US" sz="1400" b="1" dirty="0"/>
                    </a:p>
                  </a:txBody>
                  <a:tcPr/>
                </a:tc>
                <a:tc>
                  <a:txBody>
                    <a:bodyPr/>
                    <a:lstStyle/>
                    <a:p>
                      <a:pPr marL="174625">
                        <a:lnSpc>
                          <a:spcPct val="100000"/>
                        </a:lnSpc>
                        <a:spcBef>
                          <a:spcPts val="465"/>
                        </a:spcBef>
                      </a:pPr>
                      <a:r>
                        <a:rPr lang="en-US" sz="1400" dirty="0" smtClean="0"/>
                        <a:t>SWITCH(&lt;expression&gt;,</a:t>
                      </a:r>
                      <a:r>
                        <a:rPr lang="en-US" sz="1400" spc="125" dirty="0" smtClean="0"/>
                        <a:t> </a:t>
                      </a:r>
                      <a:r>
                        <a:rPr lang="en-US" sz="1400" dirty="0" smtClean="0"/>
                        <a:t>&lt;value&gt;,</a:t>
                      </a:r>
                      <a:r>
                        <a:rPr lang="en-US" sz="1400" spc="135" dirty="0" smtClean="0"/>
                        <a:t> </a:t>
                      </a:r>
                      <a:r>
                        <a:rPr lang="en-US" sz="1400" spc="-10" dirty="0" smtClean="0"/>
                        <a:t>&lt;result&gt;[,</a:t>
                      </a:r>
                      <a:endParaRPr lang="en-US" sz="1400" dirty="0" smtClean="0"/>
                    </a:p>
                    <a:p>
                      <a:pPr marL="174625">
                        <a:lnSpc>
                          <a:spcPct val="100000"/>
                        </a:lnSpc>
                        <a:spcBef>
                          <a:spcPts val="290"/>
                        </a:spcBef>
                      </a:pPr>
                      <a:r>
                        <a:rPr lang="en-US" sz="1400" dirty="0" smtClean="0"/>
                        <a:t>&lt;value&gt;,</a:t>
                      </a:r>
                      <a:r>
                        <a:rPr lang="en-US" sz="1400" spc="95" dirty="0" smtClean="0"/>
                        <a:t> </a:t>
                      </a:r>
                      <a:r>
                        <a:rPr lang="en-US" sz="1400" dirty="0" smtClean="0"/>
                        <a:t>&lt;result&gt;]…[,</a:t>
                      </a:r>
                      <a:r>
                        <a:rPr lang="en-US" sz="1400" spc="95" dirty="0" smtClean="0"/>
                        <a:t> </a:t>
                      </a:r>
                      <a:r>
                        <a:rPr lang="en-US" sz="1400" spc="-10" dirty="0" smtClean="0"/>
                        <a:t>&lt;else&gt;])</a:t>
                      </a:r>
                      <a:endParaRPr lang="en-US" sz="1400" dirty="0">
                        <a:latin typeface="IBM 3270"/>
                        <a:cs typeface="IBM 3270"/>
                      </a:endParaRPr>
                    </a:p>
                  </a:txBody>
                  <a:tcPr/>
                </a:tc>
                <a:tc>
                  <a:txBody>
                    <a:bodyPr/>
                    <a:lstStyle/>
                    <a:p>
                      <a:pPr marL="184785" marR="162560">
                        <a:lnSpc>
                          <a:spcPct val="120000"/>
                        </a:lnSpc>
                        <a:spcBef>
                          <a:spcPts val="175"/>
                        </a:spcBef>
                      </a:pPr>
                      <a:r>
                        <a:rPr lang="en-US" sz="1400" spc="-110" dirty="0" err="1" smtClean="0"/>
                        <a:t>Đánh</a:t>
                      </a:r>
                      <a:r>
                        <a:rPr lang="en-US" sz="1400" spc="-15" dirty="0" smtClean="0"/>
                        <a:t> </a:t>
                      </a:r>
                      <a:r>
                        <a:rPr lang="en-US" sz="1400" spc="-85" dirty="0" err="1" smtClean="0"/>
                        <a:t>giá</a:t>
                      </a:r>
                      <a:r>
                        <a:rPr lang="en-US" sz="1400" spc="-30" dirty="0" smtClean="0"/>
                        <a:t> </a:t>
                      </a:r>
                      <a:r>
                        <a:rPr lang="en-US" sz="1400" spc="-114" dirty="0" err="1" smtClean="0"/>
                        <a:t>một</a:t>
                      </a:r>
                      <a:r>
                        <a:rPr lang="en-US" sz="1400" spc="-30" dirty="0" smtClean="0"/>
                        <a:t> </a:t>
                      </a:r>
                      <a:r>
                        <a:rPr lang="en-US" sz="1400" spc="-90" dirty="0" err="1" smtClean="0"/>
                        <a:t>biểu</a:t>
                      </a:r>
                      <a:r>
                        <a:rPr lang="en-US" sz="1400" spc="-10" dirty="0" smtClean="0"/>
                        <a:t> </a:t>
                      </a:r>
                      <a:r>
                        <a:rPr lang="en-US" sz="1400" spc="-85" dirty="0" err="1" smtClean="0"/>
                        <a:t>thức</a:t>
                      </a:r>
                      <a:r>
                        <a:rPr lang="en-US" sz="1400" spc="-35" dirty="0" smtClean="0"/>
                        <a:t> </a:t>
                      </a:r>
                      <a:r>
                        <a:rPr lang="en-US" sz="1400" spc="-90" dirty="0" err="1" smtClean="0"/>
                        <a:t>dựa</a:t>
                      </a:r>
                      <a:r>
                        <a:rPr lang="en-US" sz="1400" spc="-35" dirty="0" smtClean="0"/>
                        <a:t> </a:t>
                      </a:r>
                      <a:r>
                        <a:rPr lang="en-US" sz="1400" spc="-100" dirty="0" err="1" smtClean="0"/>
                        <a:t>trên</a:t>
                      </a:r>
                      <a:r>
                        <a:rPr lang="en-US" sz="1400" spc="-15" dirty="0" smtClean="0"/>
                        <a:t> </a:t>
                      </a:r>
                      <a:r>
                        <a:rPr lang="en-US" sz="1400" spc="-100" dirty="0" err="1" smtClean="0"/>
                        <a:t>danh</a:t>
                      </a:r>
                      <a:r>
                        <a:rPr lang="en-US" sz="1400" spc="-10" dirty="0" smtClean="0"/>
                        <a:t> </a:t>
                      </a:r>
                      <a:r>
                        <a:rPr lang="en-US" sz="1400" spc="-100" dirty="0" err="1" smtClean="0"/>
                        <a:t>sách</a:t>
                      </a:r>
                      <a:r>
                        <a:rPr lang="en-US" sz="1400" spc="-20" dirty="0" smtClean="0"/>
                        <a:t> </a:t>
                      </a:r>
                      <a:r>
                        <a:rPr lang="en-US" sz="1400" spc="-95" dirty="0" err="1" smtClean="0"/>
                        <a:t>các</a:t>
                      </a:r>
                      <a:r>
                        <a:rPr lang="en-US" sz="1400" spc="-30" dirty="0" smtClean="0"/>
                        <a:t> </a:t>
                      </a:r>
                      <a:r>
                        <a:rPr lang="en-US" sz="1400" spc="-85" dirty="0" err="1" smtClean="0"/>
                        <a:t>giá</a:t>
                      </a:r>
                      <a:r>
                        <a:rPr lang="en-US" sz="1400" spc="-35" dirty="0" smtClean="0"/>
                        <a:t> </a:t>
                      </a:r>
                      <a:r>
                        <a:rPr lang="en-US" sz="1400" spc="-75" dirty="0" err="1" smtClean="0"/>
                        <a:t>trị</a:t>
                      </a:r>
                      <a:r>
                        <a:rPr lang="en-US" sz="1400" spc="-20" dirty="0" smtClean="0"/>
                        <a:t> </a:t>
                      </a:r>
                      <a:r>
                        <a:rPr lang="en-US" sz="1400" spc="-114" dirty="0" err="1" smtClean="0"/>
                        <a:t>và</a:t>
                      </a:r>
                      <a:r>
                        <a:rPr lang="en-US" sz="1400" spc="-25" dirty="0" smtClean="0"/>
                        <a:t> </a:t>
                      </a:r>
                      <a:r>
                        <a:rPr lang="en-US" sz="1400" spc="-95" dirty="0" err="1" smtClean="0"/>
                        <a:t>trả</a:t>
                      </a:r>
                      <a:r>
                        <a:rPr lang="en-US" sz="1400" spc="-10" dirty="0" smtClean="0"/>
                        <a:t> </a:t>
                      </a:r>
                      <a:r>
                        <a:rPr lang="en-US" sz="1400" spc="-110" dirty="0" err="1" smtClean="0"/>
                        <a:t>về</a:t>
                      </a:r>
                      <a:r>
                        <a:rPr lang="en-US" sz="1400" spc="-25" dirty="0" smtClean="0"/>
                        <a:t> </a:t>
                      </a:r>
                      <a:r>
                        <a:rPr lang="en-US" sz="1400" spc="-114" dirty="0" err="1" smtClean="0"/>
                        <a:t>một</a:t>
                      </a:r>
                      <a:r>
                        <a:rPr lang="en-US" sz="1400" spc="-25" dirty="0" smtClean="0"/>
                        <a:t> </a:t>
                      </a:r>
                      <a:r>
                        <a:rPr lang="en-US" sz="1400" spc="-95" dirty="0" err="1" smtClean="0"/>
                        <a:t>trong</a:t>
                      </a:r>
                      <a:r>
                        <a:rPr lang="en-US" sz="1400" spc="-20" dirty="0" smtClean="0"/>
                        <a:t> </a:t>
                      </a:r>
                      <a:r>
                        <a:rPr lang="en-US" sz="1400" spc="-95" dirty="0" err="1" smtClean="0"/>
                        <a:t>nhiều</a:t>
                      </a:r>
                      <a:r>
                        <a:rPr lang="en-US" sz="1400" spc="-15" dirty="0" smtClean="0"/>
                        <a:t> </a:t>
                      </a:r>
                      <a:r>
                        <a:rPr lang="en-US" sz="1400" spc="-25" dirty="0" err="1" smtClean="0"/>
                        <a:t>biểu</a:t>
                      </a:r>
                      <a:r>
                        <a:rPr lang="en-US" sz="1400" spc="-25" dirty="0" smtClean="0"/>
                        <a:t> </a:t>
                      </a:r>
                      <a:r>
                        <a:rPr lang="en-US" sz="1400" spc="-85" dirty="0" err="1" smtClean="0"/>
                        <a:t>thức</a:t>
                      </a:r>
                      <a:r>
                        <a:rPr lang="en-US" sz="1400" spc="-40" dirty="0" smtClean="0"/>
                        <a:t> </a:t>
                      </a:r>
                      <a:r>
                        <a:rPr lang="en-US" sz="1400" spc="-100" dirty="0" err="1" smtClean="0"/>
                        <a:t>kết</a:t>
                      </a:r>
                      <a:r>
                        <a:rPr lang="en-US" sz="1400" spc="-20" dirty="0" smtClean="0"/>
                        <a:t> </a:t>
                      </a:r>
                      <a:r>
                        <a:rPr lang="en-US" sz="1400" spc="-105" dirty="0" err="1" smtClean="0"/>
                        <a:t>quả</a:t>
                      </a:r>
                      <a:r>
                        <a:rPr lang="en-US" sz="1400" spc="-30" dirty="0" smtClean="0"/>
                        <a:t> </a:t>
                      </a:r>
                      <a:r>
                        <a:rPr lang="en-US" sz="1400" spc="-80" dirty="0" err="1" smtClean="0"/>
                        <a:t>có</a:t>
                      </a:r>
                      <a:r>
                        <a:rPr lang="en-US" sz="1400" spc="-35" dirty="0" smtClean="0"/>
                        <a:t> </a:t>
                      </a:r>
                      <a:r>
                        <a:rPr lang="en-US" sz="1400" spc="-95" dirty="0" err="1" smtClean="0"/>
                        <a:t>thể</a:t>
                      </a:r>
                      <a:r>
                        <a:rPr lang="en-US" sz="1400" spc="-15" dirty="0" smtClean="0"/>
                        <a:t> </a:t>
                      </a:r>
                      <a:r>
                        <a:rPr lang="en-US" sz="1400" spc="-25" dirty="0" err="1" smtClean="0"/>
                        <a:t>có</a:t>
                      </a:r>
                      <a:r>
                        <a:rPr lang="en-US" sz="1400" spc="-25" dirty="0" smtClean="0"/>
                        <a:t>.</a:t>
                      </a:r>
                      <a:endParaRPr lang="en-US" sz="1400" dirty="0">
                        <a:latin typeface="Verdana"/>
                        <a:cs typeface="Verdana"/>
                      </a:endParaRPr>
                    </a:p>
                  </a:txBody>
                  <a:tcPr/>
                </a:tc>
                <a:extLst>
                  <a:ext uri="{0D108BD9-81ED-4DB2-BD59-A6C34878D82A}">
                    <a16:rowId xmlns:a16="http://schemas.microsoft.com/office/drawing/2014/main" val="2495799178"/>
                  </a:ext>
                </a:extLst>
              </a:tr>
              <a:tr h="325530">
                <a:tc>
                  <a:txBody>
                    <a:bodyPr/>
                    <a:lstStyle/>
                    <a:p>
                      <a:r>
                        <a:rPr lang="en-US" sz="1400" b="1" dirty="0" smtClean="0"/>
                        <a:t>TRUE</a:t>
                      </a:r>
                      <a:endParaRPr lang="en-US" sz="1400" b="1" dirty="0"/>
                    </a:p>
                  </a:txBody>
                  <a:tcPr/>
                </a:tc>
                <a:tc>
                  <a:txBody>
                    <a:bodyPr/>
                    <a:lstStyle/>
                    <a:p>
                      <a:pPr marL="174625">
                        <a:lnSpc>
                          <a:spcPct val="100000"/>
                        </a:lnSpc>
                        <a:spcBef>
                          <a:spcPts val="865"/>
                        </a:spcBef>
                      </a:pPr>
                      <a:r>
                        <a:rPr lang="en-US" sz="1400" spc="-10" dirty="0" smtClean="0"/>
                        <a:t>TRUE()</a:t>
                      </a:r>
                      <a:endParaRPr lang="en-US" sz="1400" dirty="0">
                        <a:latin typeface="IBM 3270"/>
                        <a:cs typeface="IBM 3270"/>
                      </a:endParaRPr>
                    </a:p>
                  </a:txBody>
                  <a:tcPr/>
                </a:tc>
                <a:tc>
                  <a:txBody>
                    <a:bodyPr/>
                    <a:lstStyle/>
                    <a:p>
                      <a:pPr marL="184785">
                        <a:lnSpc>
                          <a:spcPct val="100000"/>
                        </a:lnSpc>
                        <a:spcBef>
                          <a:spcPts val="865"/>
                        </a:spcBef>
                      </a:pPr>
                      <a:r>
                        <a:rPr lang="en-US" sz="1400" spc="-120" dirty="0" err="1" smtClean="0"/>
                        <a:t>Trả</a:t>
                      </a:r>
                      <a:r>
                        <a:rPr lang="en-US" sz="1400" spc="-25" dirty="0" smtClean="0"/>
                        <a:t> </a:t>
                      </a:r>
                      <a:r>
                        <a:rPr lang="en-US" sz="1400" spc="-110" dirty="0" err="1" smtClean="0"/>
                        <a:t>về</a:t>
                      </a:r>
                      <a:r>
                        <a:rPr lang="en-US" sz="1400" spc="-25" dirty="0" smtClean="0"/>
                        <a:t> </a:t>
                      </a:r>
                      <a:r>
                        <a:rPr lang="en-US" sz="1400" spc="-90" dirty="0" err="1" smtClean="0"/>
                        <a:t>giá</a:t>
                      </a:r>
                      <a:r>
                        <a:rPr lang="en-US" sz="1400" spc="-20" dirty="0" smtClean="0"/>
                        <a:t> </a:t>
                      </a:r>
                      <a:r>
                        <a:rPr lang="en-US" sz="1400" spc="-75" dirty="0" err="1" smtClean="0"/>
                        <a:t>trị</a:t>
                      </a:r>
                      <a:r>
                        <a:rPr lang="en-US" sz="1400" spc="-20" dirty="0" smtClean="0"/>
                        <a:t> </a:t>
                      </a:r>
                      <a:r>
                        <a:rPr lang="en-US" sz="1400" spc="-80" dirty="0" smtClean="0"/>
                        <a:t>logic</a:t>
                      </a:r>
                      <a:r>
                        <a:rPr lang="en-US" sz="1400" spc="-30" dirty="0" smtClean="0"/>
                        <a:t> </a:t>
                      </a:r>
                      <a:r>
                        <a:rPr lang="en-US" sz="1400" spc="-10" dirty="0" smtClean="0"/>
                        <a:t>TRUE.</a:t>
                      </a:r>
                      <a:endParaRPr lang="en-US" sz="1400" dirty="0">
                        <a:latin typeface="Verdana"/>
                        <a:cs typeface="Verdana"/>
                      </a:endParaRPr>
                    </a:p>
                  </a:txBody>
                  <a:tcPr/>
                </a:tc>
                <a:extLst>
                  <a:ext uri="{0D108BD9-81ED-4DB2-BD59-A6C34878D82A}">
                    <a16:rowId xmlns:a16="http://schemas.microsoft.com/office/drawing/2014/main" val="644660298"/>
                  </a:ext>
                </a:extLst>
              </a:tr>
              <a:tr h="325530">
                <a:tc>
                  <a:txBody>
                    <a:bodyPr/>
                    <a:lstStyle/>
                    <a:p>
                      <a:r>
                        <a:rPr lang="en-US" sz="1400" b="1" dirty="0" smtClean="0"/>
                        <a:t>FALSE</a:t>
                      </a:r>
                      <a:endParaRPr lang="en-US" sz="1400" b="1" dirty="0"/>
                    </a:p>
                  </a:txBody>
                  <a:tcPr/>
                </a:tc>
                <a:tc>
                  <a:txBody>
                    <a:bodyPr/>
                    <a:lstStyle/>
                    <a:p>
                      <a:pPr marL="174625">
                        <a:lnSpc>
                          <a:spcPct val="100000"/>
                        </a:lnSpc>
                        <a:spcBef>
                          <a:spcPts val="865"/>
                        </a:spcBef>
                      </a:pPr>
                      <a:r>
                        <a:rPr lang="en-US" sz="1400" spc="-10" dirty="0" smtClean="0"/>
                        <a:t>FALSE()</a:t>
                      </a:r>
                      <a:endParaRPr lang="en-US" sz="1400" dirty="0">
                        <a:latin typeface="IBM 3270"/>
                        <a:cs typeface="IBM 3270"/>
                      </a:endParaRPr>
                    </a:p>
                  </a:txBody>
                  <a:tcPr/>
                </a:tc>
                <a:tc>
                  <a:txBody>
                    <a:bodyPr/>
                    <a:lstStyle/>
                    <a:p>
                      <a:pPr marL="184785">
                        <a:lnSpc>
                          <a:spcPct val="100000"/>
                        </a:lnSpc>
                        <a:spcBef>
                          <a:spcPts val="865"/>
                        </a:spcBef>
                      </a:pPr>
                      <a:r>
                        <a:rPr lang="en-US" sz="1400" spc="-120" dirty="0" err="1" smtClean="0"/>
                        <a:t>Trả</a:t>
                      </a:r>
                      <a:r>
                        <a:rPr lang="en-US" sz="1400" spc="-25" dirty="0" smtClean="0"/>
                        <a:t> </a:t>
                      </a:r>
                      <a:r>
                        <a:rPr lang="en-US" sz="1400" spc="-110" dirty="0" err="1" smtClean="0"/>
                        <a:t>về</a:t>
                      </a:r>
                      <a:r>
                        <a:rPr lang="en-US" sz="1400" spc="-25" dirty="0" smtClean="0"/>
                        <a:t> </a:t>
                      </a:r>
                      <a:r>
                        <a:rPr lang="en-US" sz="1400" spc="-90" dirty="0" err="1" smtClean="0"/>
                        <a:t>giá</a:t>
                      </a:r>
                      <a:r>
                        <a:rPr lang="en-US" sz="1400" spc="-20" dirty="0" smtClean="0"/>
                        <a:t> </a:t>
                      </a:r>
                      <a:r>
                        <a:rPr lang="en-US" sz="1400" spc="-75" dirty="0" err="1" smtClean="0"/>
                        <a:t>trị</a:t>
                      </a:r>
                      <a:r>
                        <a:rPr lang="en-US" sz="1400" spc="-20" dirty="0" smtClean="0"/>
                        <a:t> </a:t>
                      </a:r>
                      <a:r>
                        <a:rPr lang="en-US" sz="1400" spc="-80" dirty="0" smtClean="0"/>
                        <a:t>logic</a:t>
                      </a:r>
                      <a:r>
                        <a:rPr lang="en-US" sz="1400" spc="-30" dirty="0" smtClean="0"/>
                        <a:t> </a:t>
                      </a:r>
                      <a:r>
                        <a:rPr lang="en-US" sz="1400" spc="-10" dirty="0" smtClean="0"/>
                        <a:t>FALSE.</a:t>
                      </a:r>
                      <a:endParaRPr lang="en-US" sz="1400" dirty="0">
                        <a:latin typeface="Verdana"/>
                        <a:cs typeface="Verdana"/>
                      </a:endParaRPr>
                    </a:p>
                  </a:txBody>
                  <a:tcPr/>
                </a:tc>
                <a:extLst>
                  <a:ext uri="{0D108BD9-81ED-4DB2-BD59-A6C34878D82A}">
                    <a16:rowId xmlns:a16="http://schemas.microsoft.com/office/drawing/2014/main" val="3824540597"/>
                  </a:ext>
                </a:extLst>
              </a:tr>
              <a:tr h="715442">
                <a:tc>
                  <a:txBody>
                    <a:bodyPr/>
                    <a:lstStyle/>
                    <a:p>
                      <a:r>
                        <a:rPr lang="en-US" sz="1400" b="1" dirty="0" smtClean="0"/>
                        <a:t>IFERROR</a:t>
                      </a:r>
                      <a:endParaRPr lang="en-US" sz="1400" b="1" dirty="0"/>
                    </a:p>
                  </a:txBody>
                  <a:tcPr/>
                </a:tc>
                <a:tc>
                  <a:txBody>
                    <a:bodyPr/>
                    <a:lstStyle/>
                    <a:p>
                      <a:pPr marL="174625">
                        <a:lnSpc>
                          <a:spcPct val="100000"/>
                        </a:lnSpc>
                        <a:spcBef>
                          <a:spcPts val="865"/>
                        </a:spcBef>
                      </a:pPr>
                      <a:r>
                        <a:rPr lang="en-US" sz="1400" dirty="0" smtClean="0"/>
                        <a:t>IFERROR(value,</a:t>
                      </a:r>
                      <a:r>
                        <a:rPr lang="en-US" sz="1400" spc="120" dirty="0" smtClean="0"/>
                        <a:t> </a:t>
                      </a:r>
                      <a:r>
                        <a:rPr lang="en-US" sz="1400" spc="-10" dirty="0" err="1" smtClean="0"/>
                        <a:t>value_if_error</a:t>
                      </a:r>
                      <a:r>
                        <a:rPr lang="en-US" sz="1400" spc="-10" dirty="0" smtClean="0"/>
                        <a:t>)</a:t>
                      </a:r>
                      <a:endParaRPr lang="en-US" sz="1400" dirty="0">
                        <a:latin typeface="IBM 3270"/>
                        <a:cs typeface="IBM 3270"/>
                      </a:endParaRPr>
                    </a:p>
                  </a:txBody>
                  <a:tcPr/>
                </a:tc>
                <a:tc>
                  <a:txBody>
                    <a:bodyPr/>
                    <a:lstStyle/>
                    <a:p>
                      <a:pPr marL="184785" marR="0" indent="0" algn="l" defTabSz="914400" rtl="0" eaLnBrk="1" fontAlgn="auto" latinLnBrk="0" hangingPunct="1">
                        <a:lnSpc>
                          <a:spcPct val="100000"/>
                        </a:lnSpc>
                        <a:spcBef>
                          <a:spcPts val="865"/>
                        </a:spcBef>
                        <a:spcAft>
                          <a:spcPts val="0"/>
                        </a:spcAft>
                        <a:buClrTx/>
                        <a:buSzTx/>
                        <a:buFontTx/>
                        <a:buNone/>
                        <a:tabLst/>
                        <a:defRPr/>
                      </a:pPr>
                      <a:r>
                        <a:rPr lang="vi-VN" sz="1400" kern="1200" spc="-110" dirty="0" smtClean="0">
                          <a:solidFill>
                            <a:schemeClr val="tx1"/>
                          </a:solidFill>
                          <a:latin typeface="+mn-lt"/>
                          <a:ea typeface="+mn-ea"/>
                          <a:cs typeface="+mn-cs"/>
                        </a:rPr>
                        <a:t>Đánh giá một biểu thức và trả về một giá trị được chỉ định nếu biểu thức trả về lỗi</a:t>
                      </a:r>
                      <a:endParaRPr lang="en-US" sz="1400" kern="1200" spc="-110" dirty="0" smtClean="0">
                        <a:solidFill>
                          <a:schemeClr val="tx1"/>
                        </a:solidFill>
                        <a:latin typeface="+mn-lt"/>
                        <a:ea typeface="+mn-ea"/>
                        <a:cs typeface="+mn-cs"/>
                      </a:endParaRPr>
                    </a:p>
                  </a:txBody>
                  <a:tcPr/>
                </a:tc>
                <a:extLst>
                  <a:ext uri="{0D108BD9-81ED-4DB2-BD59-A6C34878D82A}">
                    <a16:rowId xmlns:a16="http://schemas.microsoft.com/office/drawing/2014/main" val="375464661"/>
                  </a:ext>
                </a:extLst>
              </a:tr>
            </a:tbl>
          </a:graphicData>
        </a:graphic>
      </p:graphicFrame>
    </p:spTree>
    <p:extLst>
      <p:ext uri="{BB962C8B-B14F-4D97-AF65-F5344CB8AC3E}">
        <p14:creationId xmlns:p14="http://schemas.microsoft.com/office/powerpoint/2010/main" val="4272590123"/>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23</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Toán</a:t>
            </a:r>
            <a:r>
              <a:rPr lang="en-US" sz="2000" b="1" dirty="0"/>
              <a:t> </a:t>
            </a:r>
            <a:r>
              <a:rPr lang="en-US" sz="2000" b="1" dirty="0" err="1"/>
              <a:t>tử</a:t>
            </a:r>
            <a:r>
              <a:rPr lang="en-US" sz="2000" b="1" dirty="0"/>
              <a:t> </a:t>
            </a:r>
            <a:r>
              <a:rPr lang="en-US" sz="2000" b="1" dirty="0" err="1"/>
              <a:t>trong</a:t>
            </a:r>
            <a:r>
              <a:rPr lang="en-US" sz="2000" b="1" dirty="0"/>
              <a:t> DAX</a:t>
            </a:r>
          </a:p>
        </p:txBody>
      </p:sp>
      <p:sp>
        <p:nvSpPr>
          <p:cNvPr id="7" name="Rectangle 6"/>
          <p:cNvSpPr/>
          <p:nvPr/>
        </p:nvSpPr>
        <p:spPr>
          <a:xfrm>
            <a:off x="554783" y="1442860"/>
            <a:ext cx="11116286" cy="369332"/>
          </a:xfrm>
          <a:prstGeom prst="rect">
            <a:avLst/>
          </a:prstGeom>
        </p:spPr>
        <p:txBody>
          <a:bodyPr wrap="square">
            <a:spAutoFit/>
          </a:bodyPr>
          <a:lstStyle/>
          <a:p>
            <a:pPr lvl="0"/>
            <a:r>
              <a:rPr lang="vi-VN" dirty="0">
                <a:solidFill>
                  <a:prstClr val="black"/>
                </a:solidFill>
                <a:latin typeface="Calibri" panose="020F0502020204030204"/>
              </a:rPr>
              <a:t>Các hàm toán học trong Biểu thức phân tích dữ liệu (DAX) rất giống với các hàm toán học và lượng giác trong Excel.</a:t>
            </a:r>
          </a:p>
        </p:txBody>
      </p:sp>
      <p:graphicFrame>
        <p:nvGraphicFramePr>
          <p:cNvPr id="2" name="Table 1"/>
          <p:cNvGraphicFramePr>
            <a:graphicFrameLocks noGrp="1"/>
          </p:cNvGraphicFramePr>
          <p:nvPr>
            <p:extLst>
              <p:ext uri="{D42A27DB-BD31-4B8C-83A1-F6EECF244321}">
                <p14:modId xmlns:p14="http://schemas.microsoft.com/office/powerpoint/2010/main" val="2777495711"/>
              </p:ext>
            </p:extLst>
          </p:nvPr>
        </p:nvGraphicFramePr>
        <p:xfrm>
          <a:off x="554783" y="2104621"/>
          <a:ext cx="11037314" cy="3255657"/>
        </p:xfrm>
        <a:graphic>
          <a:graphicData uri="http://schemas.openxmlformats.org/drawingml/2006/table">
            <a:tbl>
              <a:tblPr firstRow="1" bandRow="1">
                <a:tableStyleId>{912C8C85-51F0-491E-9774-3900AFEF0FD7}</a:tableStyleId>
              </a:tblPr>
              <a:tblGrid>
                <a:gridCol w="1691731">
                  <a:extLst>
                    <a:ext uri="{9D8B030D-6E8A-4147-A177-3AD203B41FA5}">
                      <a16:colId xmlns:a16="http://schemas.microsoft.com/office/drawing/2014/main" val="326178701"/>
                    </a:ext>
                  </a:extLst>
                </a:gridCol>
                <a:gridCol w="3724275">
                  <a:extLst>
                    <a:ext uri="{9D8B030D-6E8A-4147-A177-3AD203B41FA5}">
                      <a16:colId xmlns:a16="http://schemas.microsoft.com/office/drawing/2014/main" val="3475975805"/>
                    </a:ext>
                  </a:extLst>
                </a:gridCol>
                <a:gridCol w="5621308">
                  <a:extLst>
                    <a:ext uri="{9D8B030D-6E8A-4147-A177-3AD203B41FA5}">
                      <a16:colId xmlns:a16="http://schemas.microsoft.com/office/drawing/2014/main" val="2091408113"/>
                    </a:ext>
                  </a:extLst>
                </a:gridCol>
              </a:tblGrid>
              <a:tr h="322766">
                <a:tc>
                  <a:txBody>
                    <a:bodyPr/>
                    <a:lstStyle/>
                    <a:p>
                      <a:r>
                        <a:rPr lang="en-US" sz="1800" dirty="0" smtClean="0">
                          <a:latin typeface="Calibri(body)"/>
                        </a:rPr>
                        <a:t>Function</a:t>
                      </a:r>
                      <a:endParaRPr lang="en-US" sz="1800" dirty="0">
                        <a:latin typeface="Calibri(body)"/>
                      </a:endParaRPr>
                    </a:p>
                  </a:txBody>
                  <a:tcPr>
                    <a:solidFill>
                      <a:srgbClr val="2A8F68"/>
                    </a:solidFill>
                  </a:tcPr>
                </a:tc>
                <a:tc>
                  <a:txBody>
                    <a:bodyPr/>
                    <a:lstStyle/>
                    <a:p>
                      <a:r>
                        <a:rPr lang="en-US" sz="1800" dirty="0" smtClean="0">
                          <a:latin typeface="Calibri(body)"/>
                        </a:rPr>
                        <a:t>Syntax</a:t>
                      </a:r>
                      <a:endParaRPr lang="en-US" sz="1800" dirty="0">
                        <a:latin typeface="Calibri(body)"/>
                      </a:endParaRPr>
                    </a:p>
                  </a:txBody>
                  <a:tcPr>
                    <a:solidFill>
                      <a:srgbClr val="2A8F68"/>
                    </a:solidFill>
                  </a:tcPr>
                </a:tc>
                <a:tc>
                  <a:txBody>
                    <a:bodyPr/>
                    <a:lstStyle/>
                    <a:p>
                      <a:r>
                        <a:rPr lang="en-US" sz="1800" dirty="0" err="1" smtClean="0">
                          <a:latin typeface="Calibri(body)"/>
                        </a:rPr>
                        <a:t>Mô</a:t>
                      </a:r>
                      <a:r>
                        <a:rPr lang="en-US" sz="1800" baseline="0" dirty="0" smtClean="0">
                          <a:latin typeface="Calibri(body)"/>
                        </a:rPr>
                        <a:t> </a:t>
                      </a:r>
                      <a:r>
                        <a:rPr lang="en-US" sz="1800" baseline="0" dirty="0" err="1" smtClean="0">
                          <a:latin typeface="Calibri(body)"/>
                        </a:rPr>
                        <a:t>tả</a:t>
                      </a:r>
                      <a:endParaRPr lang="en-US" sz="1800" dirty="0">
                        <a:latin typeface="Calibri(body)"/>
                      </a:endParaRPr>
                    </a:p>
                  </a:txBody>
                  <a:tcPr>
                    <a:solidFill>
                      <a:srgbClr val="2A8F68"/>
                    </a:solidFill>
                  </a:tcPr>
                </a:tc>
                <a:extLst>
                  <a:ext uri="{0D108BD9-81ED-4DB2-BD59-A6C34878D82A}">
                    <a16:rowId xmlns:a16="http://schemas.microsoft.com/office/drawing/2014/main" val="1077411608"/>
                  </a:ext>
                </a:extLst>
              </a:tr>
              <a:tr h="539961">
                <a:tc>
                  <a:txBody>
                    <a:bodyPr/>
                    <a:lstStyle/>
                    <a:p>
                      <a:pPr algn="l">
                        <a:lnSpc>
                          <a:spcPct val="100000"/>
                        </a:lnSpc>
                        <a:spcBef>
                          <a:spcPts val="340"/>
                        </a:spcBef>
                      </a:pPr>
                      <a:endParaRPr sz="1400" b="1" dirty="0">
                        <a:latin typeface="Calibri(body)"/>
                      </a:endParaRPr>
                    </a:p>
                    <a:p>
                      <a:pPr marL="25400" algn="l">
                        <a:lnSpc>
                          <a:spcPct val="100000"/>
                        </a:lnSpc>
                      </a:pPr>
                      <a:r>
                        <a:rPr sz="1400" b="1" spc="-10" dirty="0">
                          <a:latin typeface="Calibri(body)"/>
                        </a:rPr>
                        <a:t>DIVIDE</a:t>
                      </a:r>
                      <a:endParaRPr sz="1400" b="1" dirty="0">
                        <a:latin typeface="Calibri(body)"/>
                        <a:cs typeface="Verdana"/>
                      </a:endParaRPr>
                    </a:p>
                  </a:txBody>
                  <a:tcPr marL="0" marR="0" marT="43180" marB="0"/>
                </a:tc>
                <a:tc>
                  <a:txBody>
                    <a:bodyPr/>
                    <a:lstStyle/>
                    <a:p>
                      <a:pPr marL="118745" marR="395605" algn="l">
                        <a:lnSpc>
                          <a:spcPct val="120000"/>
                        </a:lnSpc>
                        <a:spcBef>
                          <a:spcPts val="570"/>
                        </a:spcBef>
                      </a:pPr>
                      <a:r>
                        <a:rPr sz="1400" dirty="0">
                          <a:latin typeface="Calibri(body)"/>
                        </a:rPr>
                        <a:t>DIVIDE(&lt;numerator&gt;,</a:t>
                      </a:r>
                      <a:r>
                        <a:rPr sz="1400" spc="170" dirty="0">
                          <a:latin typeface="Calibri(body)"/>
                        </a:rPr>
                        <a:t> </a:t>
                      </a:r>
                      <a:r>
                        <a:rPr sz="1400" spc="-10" dirty="0" smtClean="0">
                          <a:latin typeface="Calibri(body)"/>
                        </a:rPr>
                        <a:t>denominator</a:t>
                      </a:r>
                      <a:r>
                        <a:rPr sz="1400" spc="-10" dirty="0">
                          <a:latin typeface="Calibri(body)"/>
                        </a:rPr>
                        <a:t>&gt; [,&lt;alternateresult&gt;])</a:t>
                      </a:r>
                      <a:endParaRPr sz="1400" dirty="0">
                        <a:latin typeface="Calibri(body)"/>
                        <a:cs typeface="IBM 3270"/>
                      </a:endParaRPr>
                    </a:p>
                  </a:txBody>
                  <a:tcPr marL="0" marR="0" marT="72390" marB="0"/>
                </a:tc>
                <a:tc>
                  <a:txBody>
                    <a:bodyPr/>
                    <a:lstStyle/>
                    <a:p>
                      <a:pPr algn="l">
                        <a:lnSpc>
                          <a:spcPct val="100000"/>
                        </a:lnSpc>
                        <a:spcBef>
                          <a:spcPts val="340"/>
                        </a:spcBef>
                      </a:pPr>
                      <a:endParaRPr sz="1400">
                        <a:latin typeface="Calibri(body)"/>
                      </a:endParaRPr>
                    </a:p>
                    <a:p>
                      <a:pPr marL="403225" algn="l">
                        <a:lnSpc>
                          <a:spcPct val="100000"/>
                        </a:lnSpc>
                      </a:pPr>
                      <a:r>
                        <a:rPr sz="1400" spc="-75" dirty="0">
                          <a:latin typeface="Calibri(body)"/>
                        </a:rPr>
                        <a:t>Thực</a:t>
                      </a:r>
                      <a:r>
                        <a:rPr sz="1400" spc="-35" dirty="0">
                          <a:latin typeface="Calibri(body)"/>
                        </a:rPr>
                        <a:t> </a:t>
                      </a:r>
                      <a:r>
                        <a:rPr sz="1400" spc="-90" dirty="0">
                          <a:latin typeface="Calibri(body)"/>
                        </a:rPr>
                        <a:t>hiện</a:t>
                      </a:r>
                      <a:r>
                        <a:rPr sz="1400" spc="-15" dirty="0">
                          <a:latin typeface="Calibri(body)"/>
                        </a:rPr>
                        <a:t> </a:t>
                      </a:r>
                      <a:r>
                        <a:rPr sz="1400" spc="-95" dirty="0">
                          <a:latin typeface="Calibri(body)"/>
                        </a:rPr>
                        <a:t>phép</a:t>
                      </a:r>
                      <a:r>
                        <a:rPr sz="1400" spc="-20" dirty="0">
                          <a:latin typeface="Calibri(body)"/>
                        </a:rPr>
                        <a:t> </a:t>
                      </a:r>
                      <a:r>
                        <a:rPr sz="1400" spc="-85" dirty="0">
                          <a:latin typeface="Calibri(body)"/>
                        </a:rPr>
                        <a:t>chia</a:t>
                      </a:r>
                      <a:r>
                        <a:rPr sz="1400" spc="-25" dirty="0">
                          <a:latin typeface="Calibri(body)"/>
                        </a:rPr>
                        <a:t> </a:t>
                      </a:r>
                      <a:r>
                        <a:rPr sz="1400" spc="-114" dirty="0">
                          <a:latin typeface="Calibri(body)"/>
                        </a:rPr>
                        <a:t>và</a:t>
                      </a:r>
                      <a:r>
                        <a:rPr sz="1400" spc="-25" dirty="0">
                          <a:latin typeface="Calibri(body)"/>
                        </a:rPr>
                        <a:t> </a:t>
                      </a:r>
                      <a:r>
                        <a:rPr sz="1400" spc="-100" dirty="0">
                          <a:latin typeface="Calibri(body)"/>
                        </a:rPr>
                        <a:t>trả</a:t>
                      </a:r>
                      <a:r>
                        <a:rPr sz="1400" spc="-25" dirty="0">
                          <a:latin typeface="Calibri(body)"/>
                        </a:rPr>
                        <a:t> </a:t>
                      </a:r>
                      <a:r>
                        <a:rPr sz="1400" spc="-110" dirty="0">
                          <a:latin typeface="Calibri(body)"/>
                        </a:rPr>
                        <a:t>về</a:t>
                      </a:r>
                      <a:r>
                        <a:rPr sz="1400" spc="-20" dirty="0">
                          <a:latin typeface="Calibri(body)"/>
                        </a:rPr>
                        <a:t> </a:t>
                      </a:r>
                      <a:r>
                        <a:rPr sz="1400" spc="-105" dirty="0">
                          <a:latin typeface="Calibri(body)"/>
                        </a:rPr>
                        <a:t>kết</a:t>
                      </a:r>
                      <a:r>
                        <a:rPr sz="1400" spc="-20" dirty="0">
                          <a:latin typeface="Calibri(body)"/>
                        </a:rPr>
                        <a:t> </a:t>
                      </a:r>
                      <a:r>
                        <a:rPr sz="1400" spc="-105" dirty="0">
                          <a:latin typeface="Calibri(body)"/>
                        </a:rPr>
                        <a:t>quả</a:t>
                      </a:r>
                      <a:r>
                        <a:rPr sz="1400" spc="-30" dirty="0">
                          <a:latin typeface="Calibri(body)"/>
                        </a:rPr>
                        <a:t> </a:t>
                      </a:r>
                      <a:r>
                        <a:rPr sz="1400" spc="-95" dirty="0">
                          <a:latin typeface="Calibri(body)"/>
                        </a:rPr>
                        <a:t>hoặc</a:t>
                      </a:r>
                      <a:r>
                        <a:rPr sz="1400" spc="-30" dirty="0">
                          <a:latin typeface="Calibri(body)"/>
                        </a:rPr>
                        <a:t> </a:t>
                      </a:r>
                      <a:r>
                        <a:rPr sz="1400" spc="-120" dirty="0">
                          <a:latin typeface="Calibri(body)"/>
                        </a:rPr>
                        <a:t>BLANK</a:t>
                      </a:r>
                      <a:r>
                        <a:rPr sz="1400" spc="-30" dirty="0">
                          <a:latin typeface="Calibri(body)"/>
                        </a:rPr>
                        <a:t> </a:t>
                      </a:r>
                      <a:r>
                        <a:rPr sz="1400" spc="-100" dirty="0">
                          <a:latin typeface="Calibri(body)"/>
                        </a:rPr>
                        <a:t>()</a:t>
                      </a:r>
                      <a:r>
                        <a:rPr sz="1400" spc="-10" dirty="0">
                          <a:latin typeface="Calibri(body)"/>
                        </a:rPr>
                        <a:t> </a:t>
                      </a:r>
                      <a:r>
                        <a:rPr sz="1400" spc="-85" dirty="0">
                          <a:latin typeface="Calibri(body)"/>
                        </a:rPr>
                        <a:t>với</a:t>
                      </a:r>
                      <a:r>
                        <a:rPr sz="1400" spc="-25" dirty="0">
                          <a:latin typeface="Calibri(body)"/>
                        </a:rPr>
                        <a:t> </a:t>
                      </a:r>
                      <a:r>
                        <a:rPr sz="1400" spc="-95" dirty="0">
                          <a:latin typeface="Calibri(body)"/>
                        </a:rPr>
                        <a:t>phép</a:t>
                      </a:r>
                      <a:r>
                        <a:rPr sz="1400" spc="-20" dirty="0">
                          <a:latin typeface="Calibri(body)"/>
                        </a:rPr>
                        <a:t> </a:t>
                      </a:r>
                      <a:r>
                        <a:rPr sz="1400" spc="-85" dirty="0">
                          <a:latin typeface="Calibri(body)"/>
                        </a:rPr>
                        <a:t>chia</a:t>
                      </a:r>
                      <a:r>
                        <a:rPr sz="1400" spc="-25" dirty="0">
                          <a:latin typeface="Calibri(body)"/>
                        </a:rPr>
                        <a:t> </a:t>
                      </a:r>
                      <a:r>
                        <a:rPr sz="1400" spc="-95" dirty="0">
                          <a:latin typeface="Calibri(body)"/>
                        </a:rPr>
                        <a:t>cho</a:t>
                      </a:r>
                      <a:r>
                        <a:rPr sz="1400" spc="-20" dirty="0">
                          <a:latin typeface="Calibri(body)"/>
                        </a:rPr>
                        <a:t> </a:t>
                      </a:r>
                      <a:r>
                        <a:rPr sz="1400" spc="-25" dirty="0">
                          <a:latin typeface="Calibri(body)"/>
                        </a:rPr>
                        <a:t>0.</a:t>
                      </a:r>
                      <a:endParaRPr sz="1400">
                        <a:latin typeface="Calibri(body)"/>
                        <a:cs typeface="Verdana"/>
                      </a:endParaRPr>
                    </a:p>
                  </a:txBody>
                  <a:tcPr marL="0" marR="0" marT="43180" marB="0"/>
                </a:tc>
                <a:extLst>
                  <a:ext uri="{0D108BD9-81ED-4DB2-BD59-A6C34878D82A}">
                    <a16:rowId xmlns:a16="http://schemas.microsoft.com/office/drawing/2014/main" val="3855375355"/>
                  </a:ext>
                </a:extLst>
              </a:tr>
              <a:tr h="612544">
                <a:tc>
                  <a:txBody>
                    <a:bodyPr/>
                    <a:lstStyle/>
                    <a:p>
                      <a:pPr algn="l">
                        <a:lnSpc>
                          <a:spcPct val="100000"/>
                        </a:lnSpc>
                        <a:spcBef>
                          <a:spcPts val="380"/>
                        </a:spcBef>
                      </a:pPr>
                      <a:endParaRPr sz="1400" b="1">
                        <a:latin typeface="Calibri(body)"/>
                      </a:endParaRPr>
                    </a:p>
                    <a:p>
                      <a:pPr marL="25400" algn="l">
                        <a:lnSpc>
                          <a:spcPct val="100000"/>
                        </a:lnSpc>
                      </a:pPr>
                      <a:r>
                        <a:rPr sz="1400" b="1" spc="-10" dirty="0">
                          <a:latin typeface="Calibri(body)"/>
                        </a:rPr>
                        <a:t>CONVERT</a:t>
                      </a:r>
                      <a:endParaRPr sz="1400" b="1">
                        <a:latin typeface="Calibri(body)"/>
                        <a:cs typeface="Verdana"/>
                      </a:endParaRPr>
                    </a:p>
                  </a:txBody>
                  <a:tcPr marL="0" marR="0" marT="48260" marB="0"/>
                </a:tc>
                <a:tc>
                  <a:txBody>
                    <a:bodyPr/>
                    <a:lstStyle/>
                    <a:p>
                      <a:pPr algn="l">
                        <a:lnSpc>
                          <a:spcPct val="100000"/>
                        </a:lnSpc>
                        <a:spcBef>
                          <a:spcPts val="380"/>
                        </a:spcBef>
                      </a:pPr>
                      <a:endParaRPr sz="1400" dirty="0">
                        <a:latin typeface="Calibri(body)"/>
                      </a:endParaRPr>
                    </a:p>
                    <a:p>
                      <a:pPr marL="118745" algn="l">
                        <a:lnSpc>
                          <a:spcPct val="100000"/>
                        </a:lnSpc>
                      </a:pPr>
                      <a:r>
                        <a:rPr sz="1400" dirty="0">
                          <a:latin typeface="Calibri(body)"/>
                        </a:rPr>
                        <a:t>CONVERT(&lt;Expression&gt;,</a:t>
                      </a:r>
                      <a:r>
                        <a:rPr sz="1400" spc="185" dirty="0">
                          <a:latin typeface="Calibri(body)"/>
                        </a:rPr>
                        <a:t> </a:t>
                      </a:r>
                      <a:r>
                        <a:rPr lang="en-US" sz="1400" spc="185" dirty="0" smtClean="0">
                          <a:latin typeface="Calibri(body)"/>
                        </a:rPr>
                        <a:t>&lt;</a:t>
                      </a:r>
                      <a:r>
                        <a:rPr sz="1400" spc="-10" dirty="0" smtClean="0">
                          <a:latin typeface="Calibri(body)"/>
                        </a:rPr>
                        <a:t>Datatype</a:t>
                      </a:r>
                      <a:r>
                        <a:rPr sz="1400" spc="-10" dirty="0">
                          <a:latin typeface="Calibri(body)"/>
                        </a:rPr>
                        <a:t>&gt;)</a:t>
                      </a:r>
                      <a:endParaRPr sz="1400" dirty="0">
                        <a:latin typeface="Calibri(body)"/>
                        <a:cs typeface="IBM 3270"/>
                      </a:endParaRPr>
                    </a:p>
                  </a:txBody>
                  <a:tcPr marL="0" marR="0" marT="48260" marB="0"/>
                </a:tc>
                <a:tc>
                  <a:txBody>
                    <a:bodyPr/>
                    <a:lstStyle/>
                    <a:p>
                      <a:pPr algn="l">
                        <a:lnSpc>
                          <a:spcPct val="100000"/>
                        </a:lnSpc>
                        <a:spcBef>
                          <a:spcPts val="380"/>
                        </a:spcBef>
                      </a:pPr>
                      <a:endParaRPr sz="1400" dirty="0">
                        <a:latin typeface="Calibri(body)"/>
                      </a:endParaRPr>
                    </a:p>
                    <a:p>
                      <a:pPr marL="403225" algn="l">
                        <a:lnSpc>
                          <a:spcPct val="100000"/>
                        </a:lnSpc>
                      </a:pPr>
                      <a:r>
                        <a:rPr sz="1400" spc="-110" dirty="0">
                          <a:latin typeface="Calibri(body)"/>
                        </a:rPr>
                        <a:t>Chuyển</a:t>
                      </a:r>
                      <a:r>
                        <a:rPr sz="1400" spc="-5" dirty="0">
                          <a:latin typeface="Calibri(body)"/>
                        </a:rPr>
                        <a:t> </a:t>
                      </a:r>
                      <a:r>
                        <a:rPr sz="1400" spc="-70" dirty="0">
                          <a:latin typeface="Calibri(body)"/>
                        </a:rPr>
                        <a:t>đổi</a:t>
                      </a:r>
                      <a:r>
                        <a:rPr sz="1400" spc="-30" dirty="0">
                          <a:latin typeface="Calibri(body)"/>
                        </a:rPr>
                        <a:t> </a:t>
                      </a:r>
                      <a:r>
                        <a:rPr sz="1400" spc="-114" dirty="0">
                          <a:latin typeface="Calibri(body)"/>
                        </a:rPr>
                        <a:t>một</a:t>
                      </a:r>
                      <a:r>
                        <a:rPr sz="1400" spc="-30" dirty="0">
                          <a:latin typeface="Calibri(body)"/>
                        </a:rPr>
                        <a:t> </a:t>
                      </a:r>
                      <a:r>
                        <a:rPr sz="1400" spc="-90" dirty="0">
                          <a:latin typeface="Calibri(body)"/>
                        </a:rPr>
                        <a:t>biểu</a:t>
                      </a:r>
                      <a:r>
                        <a:rPr sz="1400" spc="-15" dirty="0">
                          <a:latin typeface="Calibri(body)"/>
                        </a:rPr>
                        <a:t> </a:t>
                      </a:r>
                      <a:r>
                        <a:rPr sz="1400" spc="-85" dirty="0">
                          <a:latin typeface="Calibri(body)"/>
                        </a:rPr>
                        <a:t>thức</a:t>
                      </a:r>
                      <a:r>
                        <a:rPr sz="1400" spc="-30" dirty="0">
                          <a:latin typeface="Calibri(body)"/>
                        </a:rPr>
                        <a:t> </a:t>
                      </a:r>
                      <a:r>
                        <a:rPr sz="1400" spc="-100" dirty="0">
                          <a:latin typeface="Calibri(body)"/>
                        </a:rPr>
                        <a:t>của</a:t>
                      </a:r>
                      <a:r>
                        <a:rPr sz="1400" spc="-25" dirty="0">
                          <a:latin typeface="Calibri(body)"/>
                        </a:rPr>
                        <a:t> </a:t>
                      </a:r>
                      <a:r>
                        <a:rPr sz="1400" spc="-114" dirty="0">
                          <a:latin typeface="Calibri(body)"/>
                        </a:rPr>
                        <a:t>một</a:t>
                      </a:r>
                      <a:r>
                        <a:rPr sz="1400" spc="-25" dirty="0">
                          <a:latin typeface="Calibri(body)"/>
                        </a:rPr>
                        <a:t> </a:t>
                      </a:r>
                      <a:r>
                        <a:rPr sz="1400" spc="-95" dirty="0">
                          <a:latin typeface="Calibri(body)"/>
                        </a:rPr>
                        <a:t>kiểu</a:t>
                      </a:r>
                      <a:r>
                        <a:rPr sz="1400" spc="-30" dirty="0">
                          <a:latin typeface="Calibri(body)"/>
                        </a:rPr>
                        <a:t> </a:t>
                      </a:r>
                      <a:r>
                        <a:rPr sz="1400" spc="-80" dirty="0">
                          <a:latin typeface="Calibri(body)"/>
                        </a:rPr>
                        <a:t>dữ</a:t>
                      </a:r>
                      <a:r>
                        <a:rPr sz="1400" spc="-25" dirty="0">
                          <a:latin typeface="Calibri(body)"/>
                        </a:rPr>
                        <a:t> </a:t>
                      </a:r>
                      <a:r>
                        <a:rPr sz="1400" spc="-70" dirty="0">
                          <a:latin typeface="Calibri(body)"/>
                        </a:rPr>
                        <a:t>liệu</a:t>
                      </a:r>
                      <a:r>
                        <a:rPr sz="1400" spc="-10" dirty="0">
                          <a:latin typeface="Calibri(body)"/>
                        </a:rPr>
                        <a:t> </a:t>
                      </a:r>
                      <a:r>
                        <a:rPr sz="1400" spc="-114" dirty="0">
                          <a:latin typeface="Calibri(body)"/>
                        </a:rPr>
                        <a:t>này</a:t>
                      </a:r>
                      <a:r>
                        <a:rPr sz="1400" spc="-30" dirty="0">
                          <a:latin typeface="Calibri(body)"/>
                        </a:rPr>
                        <a:t> </a:t>
                      </a:r>
                      <a:r>
                        <a:rPr sz="1400" spc="-105" dirty="0">
                          <a:latin typeface="Calibri(body)"/>
                        </a:rPr>
                        <a:t>sang</a:t>
                      </a:r>
                      <a:r>
                        <a:rPr sz="1400" spc="-15" dirty="0">
                          <a:latin typeface="Calibri(body)"/>
                        </a:rPr>
                        <a:t> </a:t>
                      </a:r>
                      <a:r>
                        <a:rPr sz="1400" spc="-114" dirty="0">
                          <a:latin typeface="Calibri(body)"/>
                        </a:rPr>
                        <a:t>một</a:t>
                      </a:r>
                      <a:r>
                        <a:rPr sz="1400" spc="-30" dirty="0">
                          <a:latin typeface="Calibri(body)"/>
                        </a:rPr>
                        <a:t> </a:t>
                      </a:r>
                      <a:r>
                        <a:rPr sz="1400" spc="-95" dirty="0">
                          <a:latin typeface="Calibri(body)"/>
                        </a:rPr>
                        <a:t>kiểu</a:t>
                      </a:r>
                      <a:r>
                        <a:rPr sz="1400" spc="-25" dirty="0">
                          <a:latin typeface="Calibri(body)"/>
                        </a:rPr>
                        <a:t> </a:t>
                      </a:r>
                      <a:r>
                        <a:rPr sz="1400" spc="-80" dirty="0">
                          <a:latin typeface="Calibri(body)"/>
                        </a:rPr>
                        <a:t>dữ</a:t>
                      </a:r>
                      <a:r>
                        <a:rPr sz="1400" spc="-25" dirty="0">
                          <a:latin typeface="Calibri(body)"/>
                        </a:rPr>
                        <a:t> </a:t>
                      </a:r>
                      <a:r>
                        <a:rPr sz="1400" spc="-70" dirty="0">
                          <a:latin typeface="Calibri(body)"/>
                        </a:rPr>
                        <a:t>liệu</a:t>
                      </a:r>
                      <a:r>
                        <a:rPr sz="1400" spc="-10" dirty="0">
                          <a:latin typeface="Calibri(body)"/>
                        </a:rPr>
                        <a:t> khác.</a:t>
                      </a:r>
                      <a:endParaRPr sz="1400" dirty="0">
                        <a:latin typeface="Calibri(body)"/>
                        <a:cs typeface="Verdana"/>
                      </a:endParaRPr>
                    </a:p>
                  </a:txBody>
                  <a:tcPr marL="0" marR="0" marT="48260" marB="0"/>
                </a:tc>
                <a:extLst>
                  <a:ext uri="{0D108BD9-81ED-4DB2-BD59-A6C34878D82A}">
                    <a16:rowId xmlns:a16="http://schemas.microsoft.com/office/drawing/2014/main" val="3611900174"/>
                  </a:ext>
                </a:extLst>
              </a:tr>
              <a:tr h="457252">
                <a:tc>
                  <a:txBody>
                    <a:bodyPr/>
                    <a:lstStyle/>
                    <a:p>
                      <a:pPr algn="l">
                        <a:lnSpc>
                          <a:spcPct val="100000"/>
                        </a:lnSpc>
                        <a:spcBef>
                          <a:spcPts val="380"/>
                        </a:spcBef>
                      </a:pPr>
                      <a:endParaRPr sz="1400" b="1">
                        <a:latin typeface="Calibri(body)"/>
                      </a:endParaRPr>
                    </a:p>
                    <a:p>
                      <a:pPr marL="26034" algn="l">
                        <a:lnSpc>
                          <a:spcPct val="100000"/>
                        </a:lnSpc>
                      </a:pPr>
                      <a:r>
                        <a:rPr sz="1400" b="1" spc="-10" dirty="0">
                          <a:latin typeface="Calibri(body)"/>
                        </a:rPr>
                        <a:t>ROUND</a:t>
                      </a:r>
                      <a:endParaRPr sz="1400" b="1">
                        <a:latin typeface="Calibri(body)"/>
                        <a:cs typeface="Verdana"/>
                      </a:endParaRPr>
                    </a:p>
                  </a:txBody>
                  <a:tcPr marL="0" marR="0" marT="48260" marB="0"/>
                </a:tc>
                <a:tc>
                  <a:txBody>
                    <a:bodyPr/>
                    <a:lstStyle/>
                    <a:p>
                      <a:pPr algn="l">
                        <a:lnSpc>
                          <a:spcPct val="100000"/>
                        </a:lnSpc>
                        <a:spcBef>
                          <a:spcPts val="380"/>
                        </a:spcBef>
                      </a:pPr>
                      <a:endParaRPr sz="1400" dirty="0">
                        <a:latin typeface="Calibri(body)"/>
                      </a:endParaRPr>
                    </a:p>
                    <a:p>
                      <a:pPr marL="118745" algn="l">
                        <a:lnSpc>
                          <a:spcPct val="100000"/>
                        </a:lnSpc>
                      </a:pPr>
                      <a:r>
                        <a:rPr sz="1400" dirty="0">
                          <a:latin typeface="Calibri(body)"/>
                        </a:rPr>
                        <a:t>ROUND(&lt;number&gt;,</a:t>
                      </a:r>
                      <a:r>
                        <a:rPr sz="1400" spc="135" dirty="0">
                          <a:latin typeface="Calibri(body)"/>
                        </a:rPr>
                        <a:t> </a:t>
                      </a:r>
                      <a:r>
                        <a:rPr sz="1400" spc="-10" dirty="0">
                          <a:latin typeface="Calibri(body)"/>
                        </a:rPr>
                        <a:t>&lt;num_digits&gt;)</a:t>
                      </a:r>
                      <a:endParaRPr sz="1400" dirty="0">
                        <a:latin typeface="Calibri(body)"/>
                        <a:cs typeface="IBM 3270"/>
                      </a:endParaRPr>
                    </a:p>
                  </a:txBody>
                  <a:tcPr marL="0" marR="0" marT="48260" marB="0"/>
                </a:tc>
                <a:tc>
                  <a:txBody>
                    <a:bodyPr/>
                    <a:lstStyle/>
                    <a:p>
                      <a:pPr algn="l">
                        <a:lnSpc>
                          <a:spcPct val="100000"/>
                        </a:lnSpc>
                        <a:spcBef>
                          <a:spcPts val="380"/>
                        </a:spcBef>
                      </a:pPr>
                      <a:endParaRPr sz="1400" dirty="0">
                        <a:latin typeface="Calibri(body)"/>
                      </a:endParaRPr>
                    </a:p>
                    <a:p>
                      <a:pPr marL="403225" algn="l">
                        <a:lnSpc>
                          <a:spcPct val="100000"/>
                        </a:lnSpc>
                      </a:pPr>
                      <a:r>
                        <a:rPr sz="1400" spc="-120" dirty="0">
                          <a:latin typeface="Calibri(body)"/>
                        </a:rPr>
                        <a:t>Làm</a:t>
                      </a:r>
                      <a:r>
                        <a:rPr sz="1400" spc="-25" dirty="0">
                          <a:latin typeface="Calibri(body)"/>
                        </a:rPr>
                        <a:t> </a:t>
                      </a:r>
                      <a:r>
                        <a:rPr sz="1400" spc="-95" dirty="0">
                          <a:latin typeface="Calibri(body)"/>
                        </a:rPr>
                        <a:t>tròn</a:t>
                      </a:r>
                      <a:r>
                        <a:rPr sz="1400" spc="-20" dirty="0">
                          <a:latin typeface="Calibri(body)"/>
                        </a:rPr>
                        <a:t> </a:t>
                      </a:r>
                      <a:r>
                        <a:rPr sz="1400" spc="-114" dirty="0">
                          <a:latin typeface="Calibri(body)"/>
                        </a:rPr>
                        <a:t>một</a:t>
                      </a:r>
                      <a:r>
                        <a:rPr sz="1400" spc="-35" dirty="0">
                          <a:latin typeface="Calibri(body)"/>
                        </a:rPr>
                        <a:t> </a:t>
                      </a:r>
                      <a:r>
                        <a:rPr sz="1400" spc="-95" dirty="0">
                          <a:latin typeface="Calibri(body)"/>
                        </a:rPr>
                        <a:t>số</a:t>
                      </a:r>
                      <a:r>
                        <a:rPr sz="1400" spc="-35" dirty="0">
                          <a:latin typeface="Calibri(body)"/>
                        </a:rPr>
                        <a:t> </a:t>
                      </a:r>
                      <a:r>
                        <a:rPr sz="1400" spc="-65" dirty="0">
                          <a:latin typeface="Calibri(body)"/>
                        </a:rPr>
                        <a:t>tới</a:t>
                      </a:r>
                      <a:r>
                        <a:rPr sz="1400" spc="-20" dirty="0">
                          <a:latin typeface="Calibri(body)"/>
                        </a:rPr>
                        <a:t> </a:t>
                      </a:r>
                      <a:r>
                        <a:rPr sz="1400" spc="-114" dirty="0">
                          <a:latin typeface="Calibri(body)"/>
                        </a:rPr>
                        <a:t>một</a:t>
                      </a:r>
                      <a:r>
                        <a:rPr sz="1400" spc="-35" dirty="0">
                          <a:latin typeface="Calibri(body)"/>
                        </a:rPr>
                        <a:t> </a:t>
                      </a:r>
                      <a:r>
                        <a:rPr sz="1400" spc="-90" dirty="0">
                          <a:latin typeface="Calibri(body)"/>
                        </a:rPr>
                        <a:t>số</a:t>
                      </a:r>
                      <a:r>
                        <a:rPr sz="1400" spc="-25" dirty="0">
                          <a:latin typeface="Calibri(body)"/>
                        </a:rPr>
                        <a:t> </a:t>
                      </a:r>
                      <a:r>
                        <a:rPr sz="1400" spc="-90" dirty="0">
                          <a:latin typeface="Calibri(body)"/>
                        </a:rPr>
                        <a:t>chữ</a:t>
                      </a:r>
                      <a:r>
                        <a:rPr sz="1400" spc="-45" dirty="0">
                          <a:latin typeface="Calibri(body)"/>
                        </a:rPr>
                        <a:t> </a:t>
                      </a:r>
                      <a:r>
                        <a:rPr sz="1400" spc="-90" dirty="0">
                          <a:latin typeface="Calibri(body)"/>
                        </a:rPr>
                        <a:t>số</a:t>
                      </a:r>
                      <a:r>
                        <a:rPr sz="1400" spc="-25" dirty="0">
                          <a:latin typeface="Calibri(body)"/>
                        </a:rPr>
                        <a:t> </a:t>
                      </a:r>
                      <a:r>
                        <a:rPr sz="1400" spc="-95" dirty="0">
                          <a:latin typeface="Calibri(body)"/>
                        </a:rPr>
                        <a:t>đã</a:t>
                      </a:r>
                      <a:r>
                        <a:rPr sz="1400" spc="-40" dirty="0">
                          <a:latin typeface="Calibri(body)"/>
                        </a:rPr>
                        <a:t> </a:t>
                      </a:r>
                      <a:r>
                        <a:rPr sz="1400" spc="-105" dirty="0">
                          <a:latin typeface="Calibri(body)"/>
                        </a:rPr>
                        <a:t>xác</a:t>
                      </a:r>
                      <a:r>
                        <a:rPr sz="1400" spc="-35" dirty="0">
                          <a:latin typeface="Calibri(body)"/>
                        </a:rPr>
                        <a:t> </a:t>
                      </a:r>
                      <a:r>
                        <a:rPr sz="1400" spc="-20" dirty="0">
                          <a:latin typeface="Calibri(body)"/>
                        </a:rPr>
                        <a:t>định.</a:t>
                      </a:r>
                      <a:endParaRPr sz="1400" dirty="0">
                        <a:latin typeface="Calibri(body)"/>
                        <a:cs typeface="Verdana"/>
                      </a:endParaRPr>
                    </a:p>
                  </a:txBody>
                  <a:tcPr marL="0" marR="0" marT="48260" marB="0"/>
                </a:tc>
                <a:extLst>
                  <a:ext uri="{0D108BD9-81ED-4DB2-BD59-A6C34878D82A}">
                    <a16:rowId xmlns:a16="http://schemas.microsoft.com/office/drawing/2014/main" val="3881998573"/>
                  </a:ext>
                </a:extLst>
              </a:tr>
              <a:tr h="457252">
                <a:tc>
                  <a:txBody>
                    <a:bodyPr/>
                    <a:lstStyle/>
                    <a:p>
                      <a:pPr algn="l">
                        <a:lnSpc>
                          <a:spcPct val="100000"/>
                        </a:lnSpc>
                        <a:spcBef>
                          <a:spcPts val="380"/>
                        </a:spcBef>
                      </a:pPr>
                      <a:endParaRPr sz="1400" b="1">
                        <a:latin typeface="Calibri(body)"/>
                      </a:endParaRPr>
                    </a:p>
                    <a:p>
                      <a:pPr marL="26034" algn="l">
                        <a:lnSpc>
                          <a:spcPct val="100000"/>
                        </a:lnSpc>
                      </a:pPr>
                      <a:r>
                        <a:rPr sz="1400" b="1" spc="-10" dirty="0">
                          <a:latin typeface="Calibri(body)"/>
                        </a:rPr>
                        <a:t>ROUNDUP</a:t>
                      </a:r>
                      <a:endParaRPr sz="1400" b="1">
                        <a:latin typeface="Calibri(body)"/>
                        <a:cs typeface="Verdana"/>
                      </a:endParaRPr>
                    </a:p>
                  </a:txBody>
                  <a:tcPr marL="0" marR="0" marT="48260" marB="0"/>
                </a:tc>
                <a:tc>
                  <a:txBody>
                    <a:bodyPr/>
                    <a:lstStyle/>
                    <a:p>
                      <a:pPr algn="l">
                        <a:lnSpc>
                          <a:spcPct val="100000"/>
                        </a:lnSpc>
                        <a:spcBef>
                          <a:spcPts val="380"/>
                        </a:spcBef>
                      </a:pPr>
                      <a:endParaRPr sz="1400">
                        <a:latin typeface="Calibri(body)"/>
                      </a:endParaRPr>
                    </a:p>
                    <a:p>
                      <a:pPr marL="118745" algn="l">
                        <a:lnSpc>
                          <a:spcPct val="100000"/>
                        </a:lnSpc>
                      </a:pPr>
                      <a:r>
                        <a:rPr sz="1400" dirty="0">
                          <a:latin typeface="Calibri(body)"/>
                        </a:rPr>
                        <a:t>ROUNDUP(&lt;number&gt;,</a:t>
                      </a:r>
                      <a:r>
                        <a:rPr sz="1400" spc="160" dirty="0">
                          <a:latin typeface="Calibri(body)"/>
                        </a:rPr>
                        <a:t> </a:t>
                      </a:r>
                      <a:r>
                        <a:rPr sz="1400" spc="-10" dirty="0">
                          <a:latin typeface="Calibri(body)"/>
                        </a:rPr>
                        <a:t>&lt;num_digits&gt;)</a:t>
                      </a:r>
                      <a:endParaRPr sz="1400">
                        <a:latin typeface="Calibri(body)"/>
                        <a:cs typeface="IBM 3270"/>
                      </a:endParaRPr>
                    </a:p>
                  </a:txBody>
                  <a:tcPr marL="0" marR="0" marT="48260" marB="0"/>
                </a:tc>
                <a:tc>
                  <a:txBody>
                    <a:bodyPr/>
                    <a:lstStyle/>
                    <a:p>
                      <a:pPr algn="l">
                        <a:lnSpc>
                          <a:spcPct val="100000"/>
                        </a:lnSpc>
                        <a:spcBef>
                          <a:spcPts val="380"/>
                        </a:spcBef>
                      </a:pPr>
                      <a:endParaRPr sz="1400" dirty="0">
                        <a:latin typeface="Calibri(body)"/>
                      </a:endParaRPr>
                    </a:p>
                    <a:p>
                      <a:pPr marL="403225" algn="l">
                        <a:lnSpc>
                          <a:spcPct val="100000"/>
                        </a:lnSpc>
                      </a:pPr>
                      <a:r>
                        <a:rPr sz="1400" spc="-120" dirty="0">
                          <a:latin typeface="Calibri(body)"/>
                        </a:rPr>
                        <a:t>Làm</a:t>
                      </a:r>
                      <a:r>
                        <a:rPr sz="1400" spc="-25" dirty="0">
                          <a:latin typeface="Calibri(body)"/>
                        </a:rPr>
                        <a:t> </a:t>
                      </a:r>
                      <a:r>
                        <a:rPr sz="1400" spc="-95" dirty="0">
                          <a:latin typeface="Calibri(body)"/>
                        </a:rPr>
                        <a:t>tròn</a:t>
                      </a:r>
                      <a:r>
                        <a:rPr sz="1400" spc="-25" dirty="0">
                          <a:latin typeface="Calibri(body)"/>
                        </a:rPr>
                        <a:t> </a:t>
                      </a:r>
                      <a:r>
                        <a:rPr sz="1400" spc="-80" dirty="0">
                          <a:latin typeface="Calibri(body)"/>
                        </a:rPr>
                        <a:t>lên</a:t>
                      </a:r>
                      <a:r>
                        <a:rPr sz="1400" spc="-15" dirty="0">
                          <a:latin typeface="Calibri(body)"/>
                        </a:rPr>
                        <a:t> </a:t>
                      </a:r>
                      <a:r>
                        <a:rPr sz="1400" spc="-114" dirty="0">
                          <a:latin typeface="Calibri(body)"/>
                        </a:rPr>
                        <a:t>một</a:t>
                      </a:r>
                      <a:r>
                        <a:rPr sz="1400" spc="-35" dirty="0">
                          <a:latin typeface="Calibri(body)"/>
                        </a:rPr>
                        <a:t> </a:t>
                      </a:r>
                      <a:r>
                        <a:rPr sz="1400" spc="-90" dirty="0">
                          <a:latin typeface="Calibri(body)"/>
                        </a:rPr>
                        <a:t>số,</a:t>
                      </a:r>
                      <a:r>
                        <a:rPr sz="1400" spc="-40" dirty="0">
                          <a:latin typeface="Calibri(body)"/>
                        </a:rPr>
                        <a:t> </a:t>
                      </a:r>
                      <a:r>
                        <a:rPr sz="1400" spc="-65" dirty="0">
                          <a:latin typeface="Calibri(body)"/>
                        </a:rPr>
                        <a:t>đi</a:t>
                      </a:r>
                      <a:r>
                        <a:rPr sz="1400" spc="-20" dirty="0">
                          <a:latin typeface="Calibri(body)"/>
                        </a:rPr>
                        <a:t> </a:t>
                      </a:r>
                      <a:r>
                        <a:rPr sz="1400" spc="-80" dirty="0">
                          <a:latin typeface="Calibri(body)"/>
                        </a:rPr>
                        <a:t>từ</a:t>
                      </a:r>
                      <a:r>
                        <a:rPr sz="1400" spc="-30" dirty="0">
                          <a:latin typeface="Calibri(body)"/>
                        </a:rPr>
                        <a:t> </a:t>
                      </a:r>
                      <a:r>
                        <a:rPr sz="1400" spc="-120" dirty="0">
                          <a:latin typeface="Calibri(body)"/>
                        </a:rPr>
                        <a:t>0</a:t>
                      </a:r>
                      <a:r>
                        <a:rPr sz="1400" spc="-50" dirty="0">
                          <a:latin typeface="Calibri(body)"/>
                        </a:rPr>
                        <a:t> </a:t>
                      </a:r>
                      <a:r>
                        <a:rPr sz="1400" spc="-10" dirty="0">
                          <a:latin typeface="Calibri(body)"/>
                        </a:rPr>
                        <a:t>(không).</a:t>
                      </a:r>
                      <a:endParaRPr sz="1400" dirty="0">
                        <a:latin typeface="Calibri(body)"/>
                        <a:cs typeface="Verdana"/>
                      </a:endParaRPr>
                    </a:p>
                  </a:txBody>
                  <a:tcPr marL="0" marR="0" marT="48260" marB="0"/>
                </a:tc>
                <a:extLst>
                  <a:ext uri="{0D108BD9-81ED-4DB2-BD59-A6C34878D82A}">
                    <a16:rowId xmlns:a16="http://schemas.microsoft.com/office/drawing/2014/main" val="207235306"/>
                  </a:ext>
                </a:extLst>
              </a:tr>
              <a:tr h="667143">
                <a:tc>
                  <a:txBody>
                    <a:bodyPr/>
                    <a:lstStyle/>
                    <a:p>
                      <a:pPr algn="l">
                        <a:lnSpc>
                          <a:spcPct val="100000"/>
                        </a:lnSpc>
                        <a:spcBef>
                          <a:spcPts val="380"/>
                        </a:spcBef>
                      </a:pPr>
                      <a:endParaRPr sz="1400" b="1" dirty="0">
                        <a:latin typeface="Calibri(body)"/>
                      </a:endParaRPr>
                    </a:p>
                    <a:p>
                      <a:pPr marL="24765" algn="l">
                        <a:lnSpc>
                          <a:spcPct val="100000"/>
                        </a:lnSpc>
                        <a:spcBef>
                          <a:spcPts val="5"/>
                        </a:spcBef>
                      </a:pPr>
                      <a:r>
                        <a:rPr sz="1400" b="1" spc="-10" dirty="0">
                          <a:latin typeface="Calibri(body)"/>
                        </a:rPr>
                        <a:t>ROUNDDOWN</a:t>
                      </a:r>
                      <a:endParaRPr sz="1400" b="1" dirty="0">
                        <a:latin typeface="Calibri(body)"/>
                        <a:cs typeface="Verdana"/>
                      </a:endParaRPr>
                    </a:p>
                  </a:txBody>
                  <a:tcPr marL="0" marR="0" marT="48260" marB="0"/>
                </a:tc>
                <a:tc>
                  <a:txBody>
                    <a:bodyPr/>
                    <a:lstStyle/>
                    <a:p>
                      <a:pPr algn="l">
                        <a:lnSpc>
                          <a:spcPct val="100000"/>
                        </a:lnSpc>
                        <a:spcBef>
                          <a:spcPts val="380"/>
                        </a:spcBef>
                      </a:pPr>
                      <a:endParaRPr sz="1400" dirty="0">
                        <a:latin typeface="Calibri(body)"/>
                      </a:endParaRPr>
                    </a:p>
                    <a:p>
                      <a:pPr marL="118745" algn="l">
                        <a:lnSpc>
                          <a:spcPct val="100000"/>
                        </a:lnSpc>
                        <a:spcBef>
                          <a:spcPts val="5"/>
                        </a:spcBef>
                      </a:pPr>
                      <a:r>
                        <a:rPr sz="1400" dirty="0">
                          <a:latin typeface="Calibri(body)"/>
                        </a:rPr>
                        <a:t>ROUNDDOWN(&lt;number&gt;,</a:t>
                      </a:r>
                      <a:r>
                        <a:rPr sz="1400" spc="170" dirty="0">
                          <a:latin typeface="Calibri(body)"/>
                        </a:rPr>
                        <a:t> </a:t>
                      </a:r>
                      <a:r>
                        <a:rPr sz="1400" spc="-10" dirty="0" smtClean="0">
                          <a:latin typeface="Calibri(body)"/>
                        </a:rPr>
                        <a:t>&lt;</a:t>
                      </a:r>
                      <a:r>
                        <a:rPr sz="1400" spc="-10" dirty="0" err="1" smtClean="0">
                          <a:latin typeface="Calibri(body)"/>
                        </a:rPr>
                        <a:t>num_digits</a:t>
                      </a:r>
                      <a:r>
                        <a:rPr sz="1400" spc="-10" dirty="0">
                          <a:latin typeface="Calibri(body)"/>
                        </a:rPr>
                        <a:t>&gt;)</a:t>
                      </a:r>
                      <a:endParaRPr sz="1400" dirty="0">
                        <a:latin typeface="Calibri(body)"/>
                        <a:cs typeface="IBM 3270"/>
                      </a:endParaRPr>
                    </a:p>
                  </a:txBody>
                  <a:tcPr marL="0" marR="0" marT="48260" marB="0"/>
                </a:tc>
                <a:tc>
                  <a:txBody>
                    <a:bodyPr/>
                    <a:lstStyle/>
                    <a:p>
                      <a:pPr algn="l">
                        <a:lnSpc>
                          <a:spcPct val="100000"/>
                        </a:lnSpc>
                        <a:spcBef>
                          <a:spcPts val="380"/>
                        </a:spcBef>
                      </a:pPr>
                      <a:endParaRPr sz="1400" dirty="0">
                        <a:latin typeface="Calibri(body)"/>
                      </a:endParaRPr>
                    </a:p>
                    <a:p>
                      <a:pPr marL="403225" algn="l">
                        <a:lnSpc>
                          <a:spcPct val="100000"/>
                        </a:lnSpc>
                        <a:spcBef>
                          <a:spcPts val="5"/>
                        </a:spcBef>
                      </a:pPr>
                      <a:r>
                        <a:rPr sz="1400" spc="-120" dirty="0">
                          <a:latin typeface="Calibri(body)"/>
                        </a:rPr>
                        <a:t>Làm</a:t>
                      </a:r>
                      <a:r>
                        <a:rPr sz="1400" spc="-15" dirty="0">
                          <a:latin typeface="Calibri(body)"/>
                        </a:rPr>
                        <a:t> </a:t>
                      </a:r>
                      <a:r>
                        <a:rPr sz="1400" spc="-95" dirty="0">
                          <a:latin typeface="Calibri(body)"/>
                        </a:rPr>
                        <a:t>tròn</a:t>
                      </a:r>
                      <a:r>
                        <a:rPr sz="1400" spc="-15" dirty="0">
                          <a:latin typeface="Calibri(body)"/>
                        </a:rPr>
                        <a:t> </a:t>
                      </a:r>
                      <a:r>
                        <a:rPr sz="1400" spc="-105" dirty="0">
                          <a:latin typeface="Calibri(body)"/>
                        </a:rPr>
                        <a:t>xuống</a:t>
                      </a:r>
                      <a:r>
                        <a:rPr sz="1400" spc="-20" dirty="0">
                          <a:latin typeface="Calibri(body)"/>
                        </a:rPr>
                        <a:t> </a:t>
                      </a:r>
                      <a:r>
                        <a:rPr sz="1400" spc="-114" dirty="0">
                          <a:latin typeface="Calibri(body)"/>
                        </a:rPr>
                        <a:t>một</a:t>
                      </a:r>
                      <a:r>
                        <a:rPr sz="1400" spc="-25" dirty="0">
                          <a:latin typeface="Calibri(body)"/>
                        </a:rPr>
                        <a:t> </a:t>
                      </a:r>
                      <a:r>
                        <a:rPr sz="1400" spc="-90" dirty="0">
                          <a:latin typeface="Calibri(body)"/>
                        </a:rPr>
                        <a:t>số,</a:t>
                      </a:r>
                      <a:r>
                        <a:rPr sz="1400" spc="-25" dirty="0">
                          <a:latin typeface="Calibri(body)"/>
                        </a:rPr>
                        <a:t> </a:t>
                      </a:r>
                      <a:r>
                        <a:rPr sz="1400" spc="-110" dirty="0">
                          <a:latin typeface="Calibri(body)"/>
                        </a:rPr>
                        <a:t>về</a:t>
                      </a:r>
                      <a:r>
                        <a:rPr sz="1400" spc="-20" dirty="0">
                          <a:latin typeface="Calibri(body)"/>
                        </a:rPr>
                        <a:t> </a:t>
                      </a:r>
                      <a:r>
                        <a:rPr sz="1400" spc="-95" dirty="0">
                          <a:latin typeface="Calibri(body)"/>
                        </a:rPr>
                        <a:t>phía</a:t>
                      </a:r>
                      <a:r>
                        <a:rPr sz="1400" spc="-20" dirty="0">
                          <a:latin typeface="Calibri(body)"/>
                        </a:rPr>
                        <a:t> </a:t>
                      </a:r>
                      <a:r>
                        <a:rPr sz="1400" spc="-120" dirty="0">
                          <a:latin typeface="Calibri(body)"/>
                        </a:rPr>
                        <a:t>0</a:t>
                      </a:r>
                      <a:r>
                        <a:rPr sz="1400" spc="-40" dirty="0">
                          <a:latin typeface="Calibri(body)"/>
                        </a:rPr>
                        <a:t> </a:t>
                      </a:r>
                      <a:r>
                        <a:rPr sz="1400" spc="-10" dirty="0">
                          <a:latin typeface="Calibri(body)"/>
                        </a:rPr>
                        <a:t>(không).</a:t>
                      </a:r>
                      <a:endParaRPr sz="1400" dirty="0">
                        <a:latin typeface="Calibri(body)"/>
                        <a:cs typeface="Verdana"/>
                      </a:endParaRPr>
                    </a:p>
                  </a:txBody>
                  <a:tcPr marL="0" marR="0" marT="48260" marB="0"/>
                </a:tc>
                <a:extLst>
                  <a:ext uri="{0D108BD9-81ED-4DB2-BD59-A6C34878D82A}">
                    <a16:rowId xmlns:a16="http://schemas.microsoft.com/office/drawing/2014/main" val="2495799178"/>
                  </a:ext>
                </a:extLst>
              </a:tr>
            </a:tbl>
          </a:graphicData>
        </a:graphic>
      </p:graphicFrame>
    </p:spTree>
    <p:extLst>
      <p:ext uri="{BB962C8B-B14F-4D97-AF65-F5344CB8AC3E}">
        <p14:creationId xmlns:p14="http://schemas.microsoft.com/office/powerpoint/2010/main" val="287520210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24</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Toán</a:t>
            </a:r>
            <a:r>
              <a:rPr lang="en-US" sz="2000" b="1" dirty="0"/>
              <a:t> </a:t>
            </a:r>
            <a:r>
              <a:rPr lang="en-US" sz="2000" b="1" dirty="0" err="1"/>
              <a:t>tử</a:t>
            </a:r>
            <a:r>
              <a:rPr lang="en-US" sz="2000" b="1" dirty="0"/>
              <a:t> </a:t>
            </a:r>
            <a:r>
              <a:rPr lang="en-US" sz="2000" b="1" dirty="0" err="1"/>
              <a:t>trong</a:t>
            </a:r>
            <a:r>
              <a:rPr lang="en-US" sz="2000" b="1" dirty="0"/>
              <a:t> DAX</a:t>
            </a:r>
          </a:p>
        </p:txBody>
      </p:sp>
      <p:sp>
        <p:nvSpPr>
          <p:cNvPr id="7" name="Rectangle 6"/>
          <p:cNvSpPr/>
          <p:nvPr/>
        </p:nvSpPr>
        <p:spPr>
          <a:xfrm>
            <a:off x="554783" y="1442860"/>
            <a:ext cx="11116286" cy="646331"/>
          </a:xfrm>
          <a:prstGeom prst="rect">
            <a:avLst/>
          </a:prstGeom>
        </p:spPr>
        <p:txBody>
          <a:bodyPr wrap="square">
            <a:spAutoFit/>
          </a:bodyPr>
          <a:lstStyle/>
          <a:p>
            <a:pPr lvl="0"/>
            <a:r>
              <a:rPr lang="en-US" dirty="0" err="1">
                <a:solidFill>
                  <a:prstClr val="black"/>
                </a:solidFill>
              </a:rPr>
              <a:t>Với</a:t>
            </a:r>
            <a:r>
              <a:rPr lang="en-US" dirty="0">
                <a:solidFill>
                  <a:prstClr val="black"/>
                </a:solidFill>
              </a:rPr>
              <a:t> </a:t>
            </a:r>
            <a:r>
              <a:rPr lang="en-US" dirty="0" err="1">
                <a:solidFill>
                  <a:prstClr val="black"/>
                </a:solidFill>
              </a:rPr>
              <a:t>các</a:t>
            </a:r>
            <a:r>
              <a:rPr lang="en-US" dirty="0">
                <a:solidFill>
                  <a:prstClr val="black"/>
                </a:solidFill>
              </a:rPr>
              <a:t> </a:t>
            </a:r>
            <a:r>
              <a:rPr lang="en-US" dirty="0" err="1">
                <a:solidFill>
                  <a:prstClr val="black"/>
                </a:solidFill>
              </a:rPr>
              <a:t>hàm</a:t>
            </a:r>
            <a:r>
              <a:rPr lang="en-US" dirty="0">
                <a:solidFill>
                  <a:prstClr val="black"/>
                </a:solidFill>
              </a:rPr>
              <a:t> </a:t>
            </a:r>
            <a:r>
              <a:rPr lang="en-US" dirty="0" err="1">
                <a:solidFill>
                  <a:prstClr val="black"/>
                </a:solidFill>
              </a:rPr>
              <a:t>xử</a:t>
            </a:r>
            <a:r>
              <a:rPr lang="en-US" dirty="0">
                <a:solidFill>
                  <a:prstClr val="black"/>
                </a:solidFill>
              </a:rPr>
              <a:t> </a:t>
            </a:r>
            <a:r>
              <a:rPr lang="en-US" dirty="0" err="1">
                <a:solidFill>
                  <a:prstClr val="black"/>
                </a:solidFill>
              </a:rPr>
              <a:t>lý</a:t>
            </a:r>
            <a:r>
              <a:rPr lang="en-US" dirty="0">
                <a:solidFill>
                  <a:prstClr val="black"/>
                </a:solidFill>
              </a:rPr>
              <a:t> </a:t>
            </a:r>
            <a:r>
              <a:rPr lang="en-US" dirty="0" err="1">
                <a:solidFill>
                  <a:prstClr val="black"/>
                </a:solidFill>
              </a:rPr>
              <a:t>văn</a:t>
            </a:r>
            <a:r>
              <a:rPr lang="en-US" dirty="0">
                <a:solidFill>
                  <a:prstClr val="black"/>
                </a:solidFill>
              </a:rPr>
              <a:t> </a:t>
            </a:r>
            <a:r>
              <a:rPr lang="en-US" dirty="0" err="1">
                <a:solidFill>
                  <a:prstClr val="black"/>
                </a:solidFill>
              </a:rPr>
              <a:t>bản</a:t>
            </a:r>
            <a:r>
              <a:rPr lang="en-US" dirty="0">
                <a:solidFill>
                  <a:prstClr val="black"/>
                </a:solidFill>
              </a:rPr>
              <a:t>, </a:t>
            </a:r>
            <a:r>
              <a:rPr lang="en-US" dirty="0" err="1">
                <a:solidFill>
                  <a:prstClr val="black"/>
                </a:solidFill>
              </a:rPr>
              <a:t>bạn</a:t>
            </a:r>
            <a:r>
              <a:rPr lang="en-US" dirty="0">
                <a:solidFill>
                  <a:prstClr val="black"/>
                </a:solidFill>
              </a:rPr>
              <a:t> </a:t>
            </a:r>
            <a:r>
              <a:rPr lang="en-US" dirty="0" err="1">
                <a:solidFill>
                  <a:prstClr val="black"/>
                </a:solidFill>
              </a:rPr>
              <a:t>có</a:t>
            </a:r>
            <a:r>
              <a:rPr lang="en-US" dirty="0">
                <a:solidFill>
                  <a:prstClr val="black"/>
                </a:solidFill>
              </a:rPr>
              <a:t> </a:t>
            </a:r>
            <a:r>
              <a:rPr lang="en-US" dirty="0" err="1">
                <a:solidFill>
                  <a:prstClr val="black"/>
                </a:solidFill>
              </a:rPr>
              <a:t>thể</a:t>
            </a:r>
            <a:r>
              <a:rPr lang="en-US" dirty="0">
                <a:solidFill>
                  <a:prstClr val="black"/>
                </a:solidFill>
              </a:rPr>
              <a:t> </a:t>
            </a:r>
            <a:r>
              <a:rPr lang="en-US" dirty="0" err="1">
                <a:solidFill>
                  <a:prstClr val="black"/>
                </a:solidFill>
              </a:rPr>
              <a:t>trả</a:t>
            </a:r>
            <a:r>
              <a:rPr lang="en-US" dirty="0">
                <a:solidFill>
                  <a:prstClr val="black"/>
                </a:solidFill>
              </a:rPr>
              <a:t> </a:t>
            </a:r>
            <a:r>
              <a:rPr lang="en-US" dirty="0" err="1">
                <a:solidFill>
                  <a:prstClr val="black"/>
                </a:solidFill>
              </a:rPr>
              <a:t>về</a:t>
            </a:r>
            <a:r>
              <a:rPr lang="en-US" dirty="0">
                <a:solidFill>
                  <a:prstClr val="black"/>
                </a:solidFill>
              </a:rPr>
              <a:t> </a:t>
            </a:r>
            <a:r>
              <a:rPr lang="en-US" dirty="0" err="1">
                <a:solidFill>
                  <a:prstClr val="black"/>
                </a:solidFill>
              </a:rPr>
              <a:t>một</a:t>
            </a:r>
            <a:r>
              <a:rPr lang="en-US" dirty="0">
                <a:solidFill>
                  <a:prstClr val="black"/>
                </a:solidFill>
              </a:rPr>
              <a:t> </a:t>
            </a:r>
            <a:r>
              <a:rPr lang="en-US" dirty="0" err="1">
                <a:solidFill>
                  <a:prstClr val="black"/>
                </a:solidFill>
              </a:rPr>
              <a:t>phần</a:t>
            </a:r>
            <a:r>
              <a:rPr lang="en-US" dirty="0">
                <a:solidFill>
                  <a:prstClr val="black"/>
                </a:solidFill>
              </a:rPr>
              <a:t> </a:t>
            </a:r>
            <a:r>
              <a:rPr lang="en-US" dirty="0" err="1">
                <a:solidFill>
                  <a:prstClr val="black"/>
                </a:solidFill>
              </a:rPr>
              <a:t>của</a:t>
            </a:r>
            <a:r>
              <a:rPr lang="en-US" dirty="0">
                <a:solidFill>
                  <a:prstClr val="black"/>
                </a:solidFill>
              </a:rPr>
              <a:t> </a:t>
            </a:r>
            <a:r>
              <a:rPr lang="en-US" dirty="0" err="1">
                <a:solidFill>
                  <a:prstClr val="black"/>
                </a:solidFill>
              </a:rPr>
              <a:t>chuỗi</a:t>
            </a:r>
            <a:r>
              <a:rPr lang="en-US" dirty="0">
                <a:solidFill>
                  <a:prstClr val="black"/>
                </a:solidFill>
              </a:rPr>
              <a:t>, </a:t>
            </a:r>
            <a:r>
              <a:rPr lang="en-US" dirty="0" err="1">
                <a:solidFill>
                  <a:prstClr val="black"/>
                </a:solidFill>
              </a:rPr>
              <a:t>tìm</a:t>
            </a:r>
            <a:r>
              <a:rPr lang="en-US" dirty="0">
                <a:solidFill>
                  <a:prstClr val="black"/>
                </a:solidFill>
              </a:rPr>
              <a:t> </a:t>
            </a:r>
            <a:r>
              <a:rPr lang="en-US" dirty="0" err="1">
                <a:solidFill>
                  <a:prstClr val="black"/>
                </a:solidFill>
              </a:rPr>
              <a:t>kiếm</a:t>
            </a:r>
            <a:r>
              <a:rPr lang="en-US" dirty="0">
                <a:solidFill>
                  <a:prstClr val="black"/>
                </a:solidFill>
              </a:rPr>
              <a:t> </a:t>
            </a:r>
            <a:r>
              <a:rPr lang="en-US" dirty="0" err="1">
                <a:solidFill>
                  <a:prstClr val="black"/>
                </a:solidFill>
              </a:rPr>
              <a:t>văn</a:t>
            </a:r>
            <a:r>
              <a:rPr lang="en-US" dirty="0">
                <a:solidFill>
                  <a:prstClr val="black"/>
                </a:solidFill>
              </a:rPr>
              <a:t> </a:t>
            </a:r>
            <a:r>
              <a:rPr lang="en-US" dirty="0" err="1">
                <a:solidFill>
                  <a:prstClr val="black"/>
                </a:solidFill>
              </a:rPr>
              <a:t>bản</a:t>
            </a:r>
            <a:r>
              <a:rPr lang="en-US" dirty="0">
                <a:solidFill>
                  <a:prstClr val="black"/>
                </a:solidFill>
              </a:rPr>
              <a:t> </a:t>
            </a:r>
            <a:r>
              <a:rPr lang="en-US" dirty="0" err="1">
                <a:solidFill>
                  <a:prstClr val="black"/>
                </a:solidFill>
              </a:rPr>
              <a:t>trong</a:t>
            </a:r>
            <a:r>
              <a:rPr lang="en-US" dirty="0">
                <a:solidFill>
                  <a:prstClr val="black"/>
                </a:solidFill>
              </a:rPr>
              <a:t> </a:t>
            </a:r>
            <a:r>
              <a:rPr lang="en-US" dirty="0" err="1">
                <a:solidFill>
                  <a:prstClr val="black"/>
                </a:solidFill>
              </a:rPr>
              <a:t>chuỗi</a:t>
            </a:r>
            <a:r>
              <a:rPr lang="en-US" dirty="0">
                <a:solidFill>
                  <a:prstClr val="black"/>
                </a:solidFill>
              </a:rPr>
              <a:t> </a:t>
            </a:r>
            <a:r>
              <a:rPr lang="en-US" dirty="0" err="1">
                <a:solidFill>
                  <a:prstClr val="black"/>
                </a:solidFill>
              </a:rPr>
              <a:t>hoặc</a:t>
            </a:r>
            <a:r>
              <a:rPr lang="en-US" dirty="0">
                <a:solidFill>
                  <a:prstClr val="black"/>
                </a:solidFill>
              </a:rPr>
              <a:t> </a:t>
            </a:r>
            <a:r>
              <a:rPr lang="en-US" dirty="0" err="1">
                <a:solidFill>
                  <a:prstClr val="black"/>
                </a:solidFill>
              </a:rPr>
              <a:t>nối</a:t>
            </a:r>
            <a:r>
              <a:rPr lang="en-US" dirty="0">
                <a:solidFill>
                  <a:prstClr val="black"/>
                </a:solidFill>
              </a:rPr>
              <a:t> </a:t>
            </a:r>
            <a:r>
              <a:rPr lang="en-US" dirty="0" err="1">
                <a:solidFill>
                  <a:prstClr val="black"/>
                </a:solidFill>
              </a:rPr>
              <a:t>các</a:t>
            </a:r>
            <a:r>
              <a:rPr lang="en-US" dirty="0">
                <a:solidFill>
                  <a:prstClr val="black"/>
                </a:solidFill>
              </a:rPr>
              <a:t> </a:t>
            </a:r>
            <a:r>
              <a:rPr lang="en-US" dirty="0" err="1">
                <a:solidFill>
                  <a:prstClr val="black"/>
                </a:solidFill>
              </a:rPr>
              <a:t>giá</a:t>
            </a:r>
            <a:r>
              <a:rPr lang="en-US" dirty="0">
                <a:solidFill>
                  <a:prstClr val="black"/>
                </a:solidFill>
              </a:rPr>
              <a:t> </a:t>
            </a:r>
            <a:r>
              <a:rPr lang="en-US" dirty="0" err="1">
                <a:solidFill>
                  <a:prstClr val="black"/>
                </a:solidFill>
              </a:rPr>
              <a:t>trị</a:t>
            </a:r>
            <a:r>
              <a:rPr lang="en-US" dirty="0">
                <a:solidFill>
                  <a:prstClr val="black"/>
                </a:solidFill>
              </a:rPr>
              <a:t> </a:t>
            </a:r>
            <a:r>
              <a:rPr lang="en-US" dirty="0" err="1">
                <a:solidFill>
                  <a:prstClr val="black"/>
                </a:solidFill>
              </a:rPr>
              <a:t>chuỗi</a:t>
            </a:r>
            <a:r>
              <a:rPr lang="en-US" dirty="0">
                <a:solidFill>
                  <a:prstClr val="black"/>
                </a:solidFill>
              </a:rPr>
              <a:t>. </a:t>
            </a:r>
            <a:r>
              <a:rPr lang="en-US" dirty="0" err="1">
                <a:solidFill>
                  <a:prstClr val="black"/>
                </a:solidFill>
              </a:rPr>
              <a:t>Bạn</a:t>
            </a:r>
            <a:r>
              <a:rPr lang="en-US" dirty="0">
                <a:solidFill>
                  <a:prstClr val="black"/>
                </a:solidFill>
              </a:rPr>
              <a:t> </a:t>
            </a:r>
            <a:r>
              <a:rPr lang="en-US" dirty="0" err="1">
                <a:solidFill>
                  <a:prstClr val="black"/>
                </a:solidFill>
              </a:rPr>
              <a:t>cũng</a:t>
            </a:r>
            <a:r>
              <a:rPr lang="en-US" dirty="0">
                <a:solidFill>
                  <a:prstClr val="black"/>
                </a:solidFill>
              </a:rPr>
              <a:t> </a:t>
            </a:r>
            <a:r>
              <a:rPr lang="en-US" dirty="0" err="1">
                <a:solidFill>
                  <a:prstClr val="black"/>
                </a:solidFill>
              </a:rPr>
              <a:t>có</a:t>
            </a:r>
            <a:r>
              <a:rPr lang="en-US" dirty="0">
                <a:solidFill>
                  <a:prstClr val="black"/>
                </a:solidFill>
              </a:rPr>
              <a:t> </a:t>
            </a:r>
            <a:r>
              <a:rPr lang="en-US" dirty="0" err="1">
                <a:solidFill>
                  <a:prstClr val="black"/>
                </a:solidFill>
              </a:rPr>
              <a:t>thể</a:t>
            </a:r>
            <a:r>
              <a:rPr lang="en-US" dirty="0">
                <a:solidFill>
                  <a:prstClr val="black"/>
                </a:solidFill>
              </a:rPr>
              <a:t> </a:t>
            </a:r>
            <a:r>
              <a:rPr lang="en-US" dirty="0" err="1">
                <a:solidFill>
                  <a:prstClr val="black"/>
                </a:solidFill>
              </a:rPr>
              <a:t>kiểm</a:t>
            </a:r>
            <a:r>
              <a:rPr lang="en-US" dirty="0">
                <a:solidFill>
                  <a:prstClr val="black"/>
                </a:solidFill>
              </a:rPr>
              <a:t> </a:t>
            </a:r>
            <a:r>
              <a:rPr lang="en-US" dirty="0" err="1">
                <a:solidFill>
                  <a:prstClr val="black"/>
                </a:solidFill>
              </a:rPr>
              <a:t>soát</a:t>
            </a:r>
            <a:r>
              <a:rPr lang="en-US" dirty="0">
                <a:solidFill>
                  <a:prstClr val="black"/>
                </a:solidFill>
              </a:rPr>
              <a:t> </a:t>
            </a:r>
            <a:r>
              <a:rPr lang="en-US" dirty="0" err="1">
                <a:solidFill>
                  <a:prstClr val="black"/>
                </a:solidFill>
              </a:rPr>
              <a:t>các</a:t>
            </a:r>
            <a:r>
              <a:rPr lang="en-US" dirty="0">
                <a:solidFill>
                  <a:prstClr val="black"/>
                </a:solidFill>
              </a:rPr>
              <a:t> </a:t>
            </a:r>
            <a:r>
              <a:rPr lang="en-US" dirty="0" err="1">
                <a:solidFill>
                  <a:prstClr val="black"/>
                </a:solidFill>
              </a:rPr>
              <a:t>định</a:t>
            </a:r>
            <a:r>
              <a:rPr lang="en-US" dirty="0">
                <a:solidFill>
                  <a:prstClr val="black"/>
                </a:solidFill>
              </a:rPr>
              <a:t> </a:t>
            </a:r>
            <a:r>
              <a:rPr lang="en-US" dirty="0" err="1">
                <a:solidFill>
                  <a:prstClr val="black"/>
                </a:solidFill>
              </a:rPr>
              <a:t>dạng</a:t>
            </a:r>
            <a:r>
              <a:rPr lang="en-US" dirty="0">
                <a:solidFill>
                  <a:prstClr val="black"/>
                </a:solidFill>
              </a:rPr>
              <a:t> </a:t>
            </a:r>
            <a:r>
              <a:rPr lang="en-US" dirty="0" err="1">
                <a:solidFill>
                  <a:prstClr val="black"/>
                </a:solidFill>
              </a:rPr>
              <a:t>cho</a:t>
            </a:r>
            <a:r>
              <a:rPr lang="en-US" dirty="0">
                <a:solidFill>
                  <a:prstClr val="black"/>
                </a:solidFill>
              </a:rPr>
              <a:t> </a:t>
            </a:r>
            <a:r>
              <a:rPr lang="en-US" dirty="0" err="1">
                <a:solidFill>
                  <a:prstClr val="black"/>
                </a:solidFill>
              </a:rPr>
              <a:t>ngày</a:t>
            </a:r>
            <a:r>
              <a:rPr lang="en-US" dirty="0">
                <a:solidFill>
                  <a:prstClr val="black"/>
                </a:solidFill>
              </a:rPr>
              <a:t>, </a:t>
            </a:r>
            <a:r>
              <a:rPr lang="en-US" dirty="0" err="1">
                <a:solidFill>
                  <a:prstClr val="black"/>
                </a:solidFill>
              </a:rPr>
              <a:t>giờ</a:t>
            </a:r>
            <a:r>
              <a:rPr lang="en-US" dirty="0">
                <a:solidFill>
                  <a:prstClr val="black"/>
                </a:solidFill>
              </a:rPr>
              <a:t> </a:t>
            </a:r>
            <a:r>
              <a:rPr lang="en-US" dirty="0" err="1">
                <a:solidFill>
                  <a:prstClr val="black"/>
                </a:solidFill>
              </a:rPr>
              <a:t>và</a:t>
            </a:r>
            <a:r>
              <a:rPr lang="en-US" dirty="0">
                <a:solidFill>
                  <a:prstClr val="black"/>
                </a:solidFill>
              </a:rPr>
              <a:t> </a:t>
            </a:r>
            <a:r>
              <a:rPr lang="en-US" dirty="0" err="1">
                <a:solidFill>
                  <a:prstClr val="black"/>
                </a:solidFill>
              </a:rPr>
              <a:t>số</a:t>
            </a:r>
            <a:r>
              <a:rPr lang="en-US" dirty="0">
                <a:solidFill>
                  <a:prstClr val="black"/>
                </a:solidFill>
              </a:rPr>
              <a:t>.</a:t>
            </a:r>
          </a:p>
        </p:txBody>
      </p:sp>
      <p:graphicFrame>
        <p:nvGraphicFramePr>
          <p:cNvPr id="2" name="Table 1"/>
          <p:cNvGraphicFramePr>
            <a:graphicFrameLocks noGrp="1"/>
          </p:cNvGraphicFramePr>
          <p:nvPr>
            <p:extLst>
              <p:ext uri="{D42A27DB-BD31-4B8C-83A1-F6EECF244321}">
                <p14:modId xmlns:p14="http://schemas.microsoft.com/office/powerpoint/2010/main" val="3980950249"/>
              </p:ext>
            </p:extLst>
          </p:nvPr>
        </p:nvGraphicFramePr>
        <p:xfrm>
          <a:off x="554783" y="2352271"/>
          <a:ext cx="11037314" cy="3985261"/>
        </p:xfrm>
        <a:graphic>
          <a:graphicData uri="http://schemas.openxmlformats.org/drawingml/2006/table">
            <a:tbl>
              <a:tblPr firstRow="1" bandRow="1">
                <a:tableStyleId>{912C8C85-51F0-491E-9774-3900AFEF0FD7}</a:tableStyleId>
              </a:tblPr>
              <a:tblGrid>
                <a:gridCol w="1691731">
                  <a:extLst>
                    <a:ext uri="{9D8B030D-6E8A-4147-A177-3AD203B41FA5}">
                      <a16:colId xmlns:a16="http://schemas.microsoft.com/office/drawing/2014/main" val="326178701"/>
                    </a:ext>
                  </a:extLst>
                </a:gridCol>
                <a:gridCol w="3724275">
                  <a:extLst>
                    <a:ext uri="{9D8B030D-6E8A-4147-A177-3AD203B41FA5}">
                      <a16:colId xmlns:a16="http://schemas.microsoft.com/office/drawing/2014/main" val="3475975805"/>
                    </a:ext>
                  </a:extLst>
                </a:gridCol>
                <a:gridCol w="5621308">
                  <a:extLst>
                    <a:ext uri="{9D8B030D-6E8A-4147-A177-3AD203B41FA5}">
                      <a16:colId xmlns:a16="http://schemas.microsoft.com/office/drawing/2014/main" val="2091408113"/>
                    </a:ext>
                  </a:extLst>
                </a:gridCol>
              </a:tblGrid>
              <a:tr h="319716">
                <a:tc>
                  <a:txBody>
                    <a:bodyPr/>
                    <a:lstStyle/>
                    <a:p>
                      <a:r>
                        <a:rPr lang="en-US" sz="1800" dirty="0" smtClean="0">
                          <a:latin typeface="Calibri(body)"/>
                        </a:rPr>
                        <a:t>Function</a:t>
                      </a:r>
                      <a:endParaRPr lang="en-US" sz="1800" dirty="0">
                        <a:latin typeface="Calibri(body)"/>
                      </a:endParaRPr>
                    </a:p>
                  </a:txBody>
                  <a:tcPr>
                    <a:solidFill>
                      <a:srgbClr val="2A8F68"/>
                    </a:solidFill>
                  </a:tcPr>
                </a:tc>
                <a:tc>
                  <a:txBody>
                    <a:bodyPr/>
                    <a:lstStyle/>
                    <a:p>
                      <a:r>
                        <a:rPr lang="en-US" sz="1800" dirty="0" smtClean="0">
                          <a:latin typeface="Calibri(body)"/>
                        </a:rPr>
                        <a:t>Syntax</a:t>
                      </a:r>
                      <a:endParaRPr lang="en-US" sz="1800" dirty="0">
                        <a:latin typeface="Calibri(body)"/>
                      </a:endParaRPr>
                    </a:p>
                  </a:txBody>
                  <a:tcPr>
                    <a:solidFill>
                      <a:srgbClr val="2A8F68"/>
                    </a:solidFill>
                  </a:tcPr>
                </a:tc>
                <a:tc>
                  <a:txBody>
                    <a:bodyPr/>
                    <a:lstStyle/>
                    <a:p>
                      <a:r>
                        <a:rPr lang="en-US" sz="1800" dirty="0" err="1" smtClean="0">
                          <a:latin typeface="Calibri(body)"/>
                        </a:rPr>
                        <a:t>Mô</a:t>
                      </a:r>
                      <a:r>
                        <a:rPr lang="en-US" sz="1800" baseline="0" dirty="0" smtClean="0">
                          <a:latin typeface="Calibri(body)"/>
                        </a:rPr>
                        <a:t> </a:t>
                      </a:r>
                      <a:r>
                        <a:rPr lang="en-US" sz="1800" baseline="0" dirty="0" err="1" smtClean="0">
                          <a:latin typeface="Calibri(body)"/>
                        </a:rPr>
                        <a:t>tả</a:t>
                      </a:r>
                      <a:endParaRPr lang="en-US" sz="1800" dirty="0">
                        <a:latin typeface="Calibri(body)"/>
                      </a:endParaRPr>
                    </a:p>
                  </a:txBody>
                  <a:tcPr>
                    <a:solidFill>
                      <a:srgbClr val="2A8F68"/>
                    </a:solidFill>
                  </a:tcPr>
                </a:tc>
                <a:extLst>
                  <a:ext uri="{0D108BD9-81ED-4DB2-BD59-A6C34878D82A}">
                    <a16:rowId xmlns:a16="http://schemas.microsoft.com/office/drawing/2014/main" val="1077411608"/>
                  </a:ext>
                </a:extLst>
              </a:tr>
              <a:tr h="471987">
                <a:tc>
                  <a:txBody>
                    <a:bodyPr/>
                    <a:lstStyle/>
                    <a:p>
                      <a:pPr marL="53975" algn="l">
                        <a:lnSpc>
                          <a:spcPct val="100000"/>
                        </a:lnSpc>
                        <a:spcBef>
                          <a:spcPts val="950"/>
                        </a:spcBef>
                      </a:pPr>
                      <a:r>
                        <a:rPr sz="1200" b="1" spc="-25" dirty="0">
                          <a:latin typeface="Calibri(body)"/>
                        </a:rPr>
                        <a:t>LEN</a:t>
                      </a:r>
                      <a:endParaRPr sz="1200" b="1" dirty="0">
                        <a:latin typeface="Calibri(body)"/>
                        <a:cs typeface="Verdana"/>
                      </a:endParaRPr>
                    </a:p>
                  </a:txBody>
                  <a:tcPr marL="0" marR="0" marT="120650" marB="0"/>
                </a:tc>
                <a:tc>
                  <a:txBody>
                    <a:bodyPr/>
                    <a:lstStyle/>
                    <a:p>
                      <a:pPr marL="146685" algn="l">
                        <a:lnSpc>
                          <a:spcPct val="100000"/>
                        </a:lnSpc>
                        <a:spcBef>
                          <a:spcPts val="950"/>
                        </a:spcBef>
                      </a:pPr>
                      <a:r>
                        <a:rPr sz="1200" spc="-10" dirty="0">
                          <a:latin typeface="Calibri(body)"/>
                        </a:rPr>
                        <a:t>LEN(&lt;text&gt;)</a:t>
                      </a:r>
                      <a:endParaRPr sz="1200">
                        <a:latin typeface="Calibri(body)"/>
                        <a:cs typeface="IBM 3270"/>
                      </a:endParaRPr>
                    </a:p>
                  </a:txBody>
                  <a:tcPr marL="0" marR="0" marT="120650" marB="0"/>
                </a:tc>
                <a:tc>
                  <a:txBody>
                    <a:bodyPr/>
                    <a:lstStyle/>
                    <a:p>
                      <a:pPr marL="403225" algn="l">
                        <a:lnSpc>
                          <a:spcPct val="100000"/>
                        </a:lnSpc>
                        <a:spcBef>
                          <a:spcPts val="950"/>
                        </a:spcBef>
                      </a:pPr>
                      <a:r>
                        <a:rPr sz="1200" spc="-120" dirty="0" err="1" smtClean="0">
                          <a:latin typeface="Calibri(body)"/>
                        </a:rPr>
                        <a:t>Trả</a:t>
                      </a:r>
                      <a:r>
                        <a:rPr sz="1200" spc="-25" dirty="0" smtClean="0">
                          <a:latin typeface="Calibri(body)"/>
                        </a:rPr>
                        <a:t> </a:t>
                      </a:r>
                      <a:r>
                        <a:rPr sz="1200" spc="-110" dirty="0">
                          <a:latin typeface="Calibri(body)"/>
                        </a:rPr>
                        <a:t>về</a:t>
                      </a:r>
                      <a:r>
                        <a:rPr sz="1200" spc="-20" dirty="0">
                          <a:latin typeface="Calibri(body)"/>
                        </a:rPr>
                        <a:t> </a:t>
                      </a:r>
                      <a:r>
                        <a:rPr sz="1200" spc="-95" dirty="0">
                          <a:latin typeface="Calibri(body)"/>
                        </a:rPr>
                        <a:t>số</a:t>
                      </a:r>
                      <a:r>
                        <a:rPr sz="1200" spc="-30" dirty="0">
                          <a:latin typeface="Calibri(body)"/>
                        </a:rPr>
                        <a:t> </a:t>
                      </a:r>
                      <a:r>
                        <a:rPr sz="1200" spc="-130" dirty="0">
                          <a:latin typeface="Calibri(body)"/>
                        </a:rPr>
                        <a:t>ký</a:t>
                      </a:r>
                      <a:r>
                        <a:rPr sz="1200" spc="-20" dirty="0">
                          <a:latin typeface="Calibri(body)"/>
                        </a:rPr>
                        <a:t> </a:t>
                      </a:r>
                      <a:r>
                        <a:rPr sz="1200" spc="-80" dirty="0">
                          <a:latin typeface="Calibri(body)"/>
                        </a:rPr>
                        <a:t>tự</a:t>
                      </a:r>
                      <a:r>
                        <a:rPr sz="1200" spc="-20" dirty="0">
                          <a:latin typeface="Calibri(body)"/>
                        </a:rPr>
                        <a:t> </a:t>
                      </a:r>
                      <a:r>
                        <a:rPr sz="1200" spc="-95" dirty="0">
                          <a:latin typeface="Calibri(body)"/>
                        </a:rPr>
                        <a:t>trong</a:t>
                      </a:r>
                      <a:r>
                        <a:rPr sz="1200" spc="-15" dirty="0">
                          <a:latin typeface="Calibri(body)"/>
                        </a:rPr>
                        <a:t> </a:t>
                      </a:r>
                      <a:r>
                        <a:rPr sz="1200" spc="-114" dirty="0">
                          <a:latin typeface="Calibri(body)"/>
                        </a:rPr>
                        <a:t>một</a:t>
                      </a:r>
                      <a:r>
                        <a:rPr sz="1200" spc="-30" dirty="0">
                          <a:latin typeface="Calibri(body)"/>
                        </a:rPr>
                        <a:t> </a:t>
                      </a:r>
                      <a:r>
                        <a:rPr sz="1200" spc="-85" dirty="0">
                          <a:latin typeface="Calibri(body)"/>
                        </a:rPr>
                        <a:t>chuỗi</a:t>
                      </a:r>
                      <a:r>
                        <a:rPr sz="1200" spc="-15" dirty="0">
                          <a:latin typeface="Calibri(body)"/>
                        </a:rPr>
                        <a:t> </a:t>
                      </a:r>
                      <a:r>
                        <a:rPr sz="1200" spc="-114" dirty="0">
                          <a:latin typeface="Calibri(body)"/>
                        </a:rPr>
                        <a:t>văn</a:t>
                      </a:r>
                      <a:r>
                        <a:rPr sz="1200" spc="-25" dirty="0">
                          <a:latin typeface="Calibri(body)"/>
                        </a:rPr>
                        <a:t> </a:t>
                      </a:r>
                      <a:r>
                        <a:rPr sz="1200" spc="-20" dirty="0">
                          <a:latin typeface="Calibri(body)"/>
                        </a:rPr>
                        <a:t>bản.</a:t>
                      </a:r>
                      <a:endParaRPr sz="1200" dirty="0">
                        <a:latin typeface="Calibri(body)"/>
                        <a:cs typeface="Verdana"/>
                      </a:endParaRPr>
                    </a:p>
                  </a:txBody>
                  <a:tcPr marL="0" marR="0" marT="120650" marB="0"/>
                </a:tc>
                <a:extLst>
                  <a:ext uri="{0D108BD9-81ED-4DB2-BD59-A6C34878D82A}">
                    <a16:rowId xmlns:a16="http://schemas.microsoft.com/office/drawing/2014/main" val="3855375355"/>
                  </a:ext>
                </a:extLst>
              </a:tr>
              <a:tr h="535433">
                <a:tc>
                  <a:txBody>
                    <a:bodyPr/>
                    <a:lstStyle/>
                    <a:p>
                      <a:pPr marL="53340" algn="l">
                        <a:lnSpc>
                          <a:spcPct val="100000"/>
                        </a:lnSpc>
                        <a:spcBef>
                          <a:spcPts val="990"/>
                        </a:spcBef>
                      </a:pPr>
                      <a:r>
                        <a:rPr sz="1200" b="1" spc="-10" dirty="0">
                          <a:latin typeface="Calibri(body)"/>
                        </a:rPr>
                        <a:t>LOWER</a:t>
                      </a:r>
                      <a:endParaRPr sz="1200" b="1">
                        <a:latin typeface="Calibri(body)"/>
                        <a:cs typeface="Verdana"/>
                      </a:endParaRPr>
                    </a:p>
                  </a:txBody>
                  <a:tcPr marL="0" marR="0" marT="125730" marB="0"/>
                </a:tc>
                <a:tc>
                  <a:txBody>
                    <a:bodyPr/>
                    <a:lstStyle/>
                    <a:p>
                      <a:pPr marL="146685" algn="l">
                        <a:lnSpc>
                          <a:spcPct val="100000"/>
                        </a:lnSpc>
                        <a:spcBef>
                          <a:spcPts val="990"/>
                        </a:spcBef>
                      </a:pPr>
                      <a:r>
                        <a:rPr sz="1200" spc="-10" dirty="0">
                          <a:latin typeface="Calibri(body)"/>
                        </a:rPr>
                        <a:t>LOWER(&lt;text&gt;)</a:t>
                      </a:r>
                      <a:endParaRPr sz="1200" dirty="0">
                        <a:latin typeface="Calibri(body)"/>
                        <a:cs typeface="IBM 3270"/>
                      </a:endParaRPr>
                    </a:p>
                  </a:txBody>
                  <a:tcPr marL="0" marR="0" marT="125730" marB="0"/>
                </a:tc>
                <a:tc>
                  <a:txBody>
                    <a:bodyPr/>
                    <a:lstStyle/>
                    <a:p>
                      <a:pPr marL="403225" algn="l">
                        <a:lnSpc>
                          <a:spcPct val="100000"/>
                        </a:lnSpc>
                        <a:spcBef>
                          <a:spcPts val="990"/>
                        </a:spcBef>
                      </a:pPr>
                      <a:r>
                        <a:rPr sz="1200" spc="-110" dirty="0">
                          <a:latin typeface="Calibri(body)"/>
                        </a:rPr>
                        <a:t>Chuyển</a:t>
                      </a:r>
                      <a:r>
                        <a:rPr sz="1200" spc="5" dirty="0">
                          <a:latin typeface="Calibri(body)"/>
                        </a:rPr>
                        <a:t> </a:t>
                      </a:r>
                      <a:r>
                        <a:rPr sz="1200" spc="-70" dirty="0">
                          <a:latin typeface="Calibri(body)"/>
                        </a:rPr>
                        <a:t>đổi</a:t>
                      </a:r>
                      <a:r>
                        <a:rPr sz="1200" spc="-30" dirty="0">
                          <a:latin typeface="Calibri(body)"/>
                        </a:rPr>
                        <a:t> </a:t>
                      </a:r>
                      <a:r>
                        <a:rPr sz="1200" spc="-100" dirty="0">
                          <a:latin typeface="Calibri(body)"/>
                        </a:rPr>
                        <a:t>tất</a:t>
                      </a:r>
                      <a:r>
                        <a:rPr sz="1200" spc="-15" dirty="0">
                          <a:latin typeface="Calibri(body)"/>
                        </a:rPr>
                        <a:t> </a:t>
                      </a:r>
                      <a:r>
                        <a:rPr sz="1200" spc="-95" dirty="0">
                          <a:latin typeface="Calibri(body)"/>
                        </a:rPr>
                        <a:t>cả</a:t>
                      </a:r>
                      <a:r>
                        <a:rPr sz="1200" spc="-25" dirty="0">
                          <a:latin typeface="Calibri(body)"/>
                        </a:rPr>
                        <a:t> </a:t>
                      </a:r>
                      <a:r>
                        <a:rPr sz="1200" spc="-100" dirty="0">
                          <a:latin typeface="Calibri(body)"/>
                        </a:rPr>
                        <a:t>các</a:t>
                      </a:r>
                      <a:r>
                        <a:rPr sz="1200" spc="-30" dirty="0">
                          <a:latin typeface="Calibri(body)"/>
                        </a:rPr>
                        <a:t> </a:t>
                      </a:r>
                      <a:r>
                        <a:rPr sz="1200" spc="-90" dirty="0">
                          <a:latin typeface="Calibri(body)"/>
                        </a:rPr>
                        <a:t>chữ</a:t>
                      </a:r>
                      <a:r>
                        <a:rPr sz="1200" spc="-15" dirty="0">
                          <a:latin typeface="Calibri(body)"/>
                        </a:rPr>
                        <a:t> </a:t>
                      </a:r>
                      <a:r>
                        <a:rPr sz="1200" spc="-90" dirty="0">
                          <a:latin typeface="Calibri(body)"/>
                        </a:rPr>
                        <a:t>cái</a:t>
                      </a:r>
                      <a:r>
                        <a:rPr sz="1200" spc="-20" dirty="0">
                          <a:latin typeface="Calibri(body)"/>
                        </a:rPr>
                        <a:t> </a:t>
                      </a:r>
                      <a:r>
                        <a:rPr sz="1200" spc="-95" dirty="0">
                          <a:latin typeface="Calibri(body)"/>
                        </a:rPr>
                        <a:t>trong</a:t>
                      </a:r>
                      <a:r>
                        <a:rPr sz="1200" spc="-10" dirty="0">
                          <a:latin typeface="Calibri(body)"/>
                        </a:rPr>
                        <a:t> </a:t>
                      </a:r>
                      <a:r>
                        <a:rPr sz="1200" spc="-114" dirty="0">
                          <a:latin typeface="Calibri(body)"/>
                        </a:rPr>
                        <a:t>một</a:t>
                      </a:r>
                      <a:r>
                        <a:rPr sz="1200" spc="-25" dirty="0">
                          <a:latin typeface="Calibri(body)"/>
                        </a:rPr>
                        <a:t> </a:t>
                      </a:r>
                      <a:r>
                        <a:rPr sz="1200" spc="-85" dirty="0">
                          <a:latin typeface="Calibri(body)"/>
                        </a:rPr>
                        <a:t>chuỗi</a:t>
                      </a:r>
                      <a:r>
                        <a:rPr sz="1200" spc="-10" dirty="0">
                          <a:latin typeface="Calibri(body)"/>
                        </a:rPr>
                        <a:t> </a:t>
                      </a:r>
                      <a:r>
                        <a:rPr sz="1200" spc="-114" dirty="0">
                          <a:latin typeface="Calibri(body)"/>
                        </a:rPr>
                        <a:t>văn</a:t>
                      </a:r>
                      <a:r>
                        <a:rPr sz="1200" spc="-10" dirty="0">
                          <a:latin typeface="Calibri(body)"/>
                        </a:rPr>
                        <a:t> </a:t>
                      </a:r>
                      <a:r>
                        <a:rPr sz="1200" spc="-110" dirty="0">
                          <a:latin typeface="Calibri(body)"/>
                        </a:rPr>
                        <a:t>bản</a:t>
                      </a:r>
                      <a:r>
                        <a:rPr sz="1200" spc="-10" dirty="0">
                          <a:latin typeface="Calibri(body)"/>
                        </a:rPr>
                        <a:t> </a:t>
                      </a:r>
                      <a:r>
                        <a:rPr sz="1200" spc="-105" dirty="0">
                          <a:latin typeface="Calibri(body)"/>
                        </a:rPr>
                        <a:t>thành</a:t>
                      </a:r>
                      <a:r>
                        <a:rPr sz="1200" spc="-5" dirty="0">
                          <a:latin typeface="Calibri(body)"/>
                        </a:rPr>
                        <a:t> </a:t>
                      </a:r>
                      <a:r>
                        <a:rPr sz="1200" spc="-90" dirty="0">
                          <a:latin typeface="Calibri(body)"/>
                        </a:rPr>
                        <a:t>chữ</a:t>
                      </a:r>
                      <a:r>
                        <a:rPr sz="1200" spc="-15" dirty="0">
                          <a:latin typeface="Calibri(body)"/>
                        </a:rPr>
                        <a:t> </a:t>
                      </a:r>
                      <a:r>
                        <a:rPr sz="1200" spc="-10" dirty="0">
                          <a:latin typeface="Calibri(body)"/>
                        </a:rPr>
                        <a:t>thường.</a:t>
                      </a:r>
                      <a:endParaRPr sz="1200">
                        <a:latin typeface="Calibri(body)"/>
                        <a:cs typeface="Verdana"/>
                      </a:endParaRPr>
                    </a:p>
                  </a:txBody>
                  <a:tcPr marL="0" marR="0" marT="125730" marB="0"/>
                </a:tc>
                <a:extLst>
                  <a:ext uri="{0D108BD9-81ED-4DB2-BD59-A6C34878D82A}">
                    <a16:rowId xmlns:a16="http://schemas.microsoft.com/office/drawing/2014/main" val="3611900174"/>
                  </a:ext>
                </a:extLst>
              </a:tr>
              <a:tr h="399690">
                <a:tc>
                  <a:txBody>
                    <a:bodyPr/>
                    <a:lstStyle/>
                    <a:p>
                      <a:pPr marL="54610" algn="l">
                        <a:lnSpc>
                          <a:spcPct val="100000"/>
                        </a:lnSpc>
                        <a:spcBef>
                          <a:spcPts val="990"/>
                        </a:spcBef>
                      </a:pPr>
                      <a:r>
                        <a:rPr sz="1200" b="1" spc="-10" dirty="0">
                          <a:latin typeface="Calibri(body)"/>
                        </a:rPr>
                        <a:t>UPPER</a:t>
                      </a:r>
                      <a:endParaRPr sz="1200" b="1">
                        <a:latin typeface="Calibri(body)"/>
                        <a:cs typeface="Verdana"/>
                      </a:endParaRPr>
                    </a:p>
                  </a:txBody>
                  <a:tcPr marL="0" marR="0" marT="125730" marB="0"/>
                </a:tc>
                <a:tc>
                  <a:txBody>
                    <a:bodyPr/>
                    <a:lstStyle/>
                    <a:p>
                      <a:pPr marL="146685" algn="l">
                        <a:lnSpc>
                          <a:spcPct val="100000"/>
                        </a:lnSpc>
                        <a:spcBef>
                          <a:spcPts val="990"/>
                        </a:spcBef>
                      </a:pPr>
                      <a:r>
                        <a:rPr sz="1200" dirty="0">
                          <a:latin typeface="Calibri(body)"/>
                        </a:rPr>
                        <a:t>UPPER</a:t>
                      </a:r>
                      <a:r>
                        <a:rPr sz="1200" spc="40" dirty="0">
                          <a:latin typeface="Calibri(body)"/>
                        </a:rPr>
                        <a:t> </a:t>
                      </a:r>
                      <a:r>
                        <a:rPr sz="1200" spc="-10" dirty="0">
                          <a:latin typeface="Calibri(body)"/>
                        </a:rPr>
                        <a:t>(&lt;text&gt;)</a:t>
                      </a:r>
                      <a:endParaRPr sz="1200" dirty="0">
                        <a:latin typeface="Calibri(body)"/>
                        <a:cs typeface="IBM 3270"/>
                      </a:endParaRPr>
                    </a:p>
                  </a:txBody>
                  <a:tcPr marL="0" marR="0" marT="125730" marB="0"/>
                </a:tc>
                <a:tc>
                  <a:txBody>
                    <a:bodyPr/>
                    <a:lstStyle/>
                    <a:p>
                      <a:pPr marL="403225" algn="l">
                        <a:lnSpc>
                          <a:spcPct val="100000"/>
                        </a:lnSpc>
                        <a:spcBef>
                          <a:spcPts val="990"/>
                        </a:spcBef>
                      </a:pPr>
                      <a:r>
                        <a:rPr sz="1200" spc="-110" dirty="0">
                          <a:latin typeface="Calibri(body)"/>
                        </a:rPr>
                        <a:t>Chuyển</a:t>
                      </a:r>
                      <a:r>
                        <a:rPr sz="1200" spc="5" dirty="0">
                          <a:latin typeface="Calibri(body)"/>
                        </a:rPr>
                        <a:t> </a:t>
                      </a:r>
                      <a:r>
                        <a:rPr sz="1200" spc="-70" dirty="0">
                          <a:latin typeface="Calibri(body)"/>
                        </a:rPr>
                        <a:t>đổi</a:t>
                      </a:r>
                      <a:r>
                        <a:rPr sz="1200" spc="-30" dirty="0">
                          <a:latin typeface="Calibri(body)"/>
                        </a:rPr>
                        <a:t> </a:t>
                      </a:r>
                      <a:r>
                        <a:rPr sz="1200" spc="-100" dirty="0">
                          <a:latin typeface="Calibri(body)"/>
                        </a:rPr>
                        <a:t>tất</a:t>
                      </a:r>
                      <a:r>
                        <a:rPr sz="1200" spc="-15" dirty="0">
                          <a:latin typeface="Calibri(body)"/>
                        </a:rPr>
                        <a:t> </a:t>
                      </a:r>
                      <a:r>
                        <a:rPr sz="1200" spc="-95" dirty="0">
                          <a:latin typeface="Calibri(body)"/>
                        </a:rPr>
                        <a:t>cả</a:t>
                      </a:r>
                      <a:r>
                        <a:rPr sz="1200" spc="-25" dirty="0">
                          <a:latin typeface="Calibri(body)"/>
                        </a:rPr>
                        <a:t> </a:t>
                      </a:r>
                      <a:r>
                        <a:rPr sz="1200" spc="-100" dirty="0">
                          <a:latin typeface="Calibri(body)"/>
                        </a:rPr>
                        <a:t>các</a:t>
                      </a:r>
                      <a:r>
                        <a:rPr sz="1200" spc="-30" dirty="0">
                          <a:latin typeface="Calibri(body)"/>
                        </a:rPr>
                        <a:t> </a:t>
                      </a:r>
                      <a:r>
                        <a:rPr sz="1200" spc="-90" dirty="0">
                          <a:latin typeface="Calibri(body)"/>
                        </a:rPr>
                        <a:t>chữ</a:t>
                      </a:r>
                      <a:r>
                        <a:rPr sz="1200" spc="-15" dirty="0">
                          <a:latin typeface="Calibri(body)"/>
                        </a:rPr>
                        <a:t> </a:t>
                      </a:r>
                      <a:r>
                        <a:rPr sz="1200" spc="-90" dirty="0">
                          <a:latin typeface="Calibri(body)"/>
                        </a:rPr>
                        <a:t>cái</a:t>
                      </a:r>
                      <a:r>
                        <a:rPr sz="1200" spc="-20" dirty="0">
                          <a:latin typeface="Calibri(body)"/>
                        </a:rPr>
                        <a:t> </a:t>
                      </a:r>
                      <a:r>
                        <a:rPr sz="1200" spc="-95" dirty="0">
                          <a:latin typeface="Calibri(body)"/>
                        </a:rPr>
                        <a:t>trong</a:t>
                      </a:r>
                      <a:r>
                        <a:rPr sz="1200" spc="-15" dirty="0">
                          <a:latin typeface="Calibri(body)"/>
                        </a:rPr>
                        <a:t> </a:t>
                      </a:r>
                      <a:r>
                        <a:rPr sz="1200" spc="-114" dirty="0">
                          <a:latin typeface="Calibri(body)"/>
                        </a:rPr>
                        <a:t>một</a:t>
                      </a:r>
                      <a:r>
                        <a:rPr sz="1200" spc="-20" dirty="0">
                          <a:latin typeface="Calibri(body)"/>
                        </a:rPr>
                        <a:t> </a:t>
                      </a:r>
                      <a:r>
                        <a:rPr sz="1200" spc="-85" dirty="0">
                          <a:latin typeface="Calibri(body)"/>
                        </a:rPr>
                        <a:t>chuỗi</a:t>
                      </a:r>
                      <a:r>
                        <a:rPr sz="1200" spc="-10" dirty="0">
                          <a:latin typeface="Calibri(body)"/>
                        </a:rPr>
                        <a:t> </a:t>
                      </a:r>
                      <a:r>
                        <a:rPr sz="1200" spc="-114" dirty="0">
                          <a:latin typeface="Calibri(body)"/>
                        </a:rPr>
                        <a:t>văn</a:t>
                      </a:r>
                      <a:r>
                        <a:rPr sz="1200" spc="-10" dirty="0">
                          <a:latin typeface="Calibri(body)"/>
                        </a:rPr>
                        <a:t> </a:t>
                      </a:r>
                      <a:r>
                        <a:rPr sz="1200" spc="-110" dirty="0">
                          <a:latin typeface="Calibri(body)"/>
                        </a:rPr>
                        <a:t>bản</a:t>
                      </a:r>
                      <a:r>
                        <a:rPr sz="1200" spc="-10" dirty="0">
                          <a:latin typeface="Calibri(body)"/>
                        </a:rPr>
                        <a:t> </a:t>
                      </a:r>
                      <a:r>
                        <a:rPr sz="1200" spc="-105" dirty="0">
                          <a:latin typeface="Calibri(body)"/>
                        </a:rPr>
                        <a:t>thành</a:t>
                      </a:r>
                      <a:r>
                        <a:rPr sz="1200" spc="-5" dirty="0">
                          <a:latin typeface="Calibri(body)"/>
                        </a:rPr>
                        <a:t> </a:t>
                      </a:r>
                      <a:r>
                        <a:rPr sz="1200" spc="-90" dirty="0">
                          <a:latin typeface="Calibri(body)"/>
                        </a:rPr>
                        <a:t>chữ</a:t>
                      </a:r>
                      <a:r>
                        <a:rPr sz="1200" spc="5" dirty="0">
                          <a:latin typeface="Calibri(body)"/>
                        </a:rPr>
                        <a:t> </a:t>
                      </a:r>
                      <a:r>
                        <a:rPr sz="1200" spc="-20" dirty="0">
                          <a:latin typeface="Calibri(body)"/>
                        </a:rPr>
                        <a:t>hoa.</a:t>
                      </a:r>
                      <a:endParaRPr sz="1200">
                        <a:latin typeface="Calibri(body)"/>
                        <a:cs typeface="Verdana"/>
                      </a:endParaRPr>
                    </a:p>
                  </a:txBody>
                  <a:tcPr marL="0" marR="0" marT="125730" marB="0"/>
                </a:tc>
                <a:extLst>
                  <a:ext uri="{0D108BD9-81ED-4DB2-BD59-A6C34878D82A}">
                    <a16:rowId xmlns:a16="http://schemas.microsoft.com/office/drawing/2014/main" val="3881998573"/>
                  </a:ext>
                </a:extLst>
              </a:tr>
              <a:tr h="457926">
                <a:tc>
                  <a:txBody>
                    <a:bodyPr/>
                    <a:lstStyle/>
                    <a:p>
                      <a:pPr marL="53975" algn="l">
                        <a:lnSpc>
                          <a:spcPct val="100000"/>
                        </a:lnSpc>
                        <a:spcBef>
                          <a:spcPts val="1325"/>
                        </a:spcBef>
                      </a:pPr>
                      <a:r>
                        <a:rPr sz="1200" b="1" spc="-10" dirty="0">
                          <a:latin typeface="Calibri(body)"/>
                        </a:rPr>
                        <a:t>REPLACE</a:t>
                      </a:r>
                      <a:endParaRPr sz="1200" b="1">
                        <a:latin typeface="Calibri(body)"/>
                        <a:cs typeface="Verdana"/>
                      </a:endParaRPr>
                    </a:p>
                  </a:txBody>
                  <a:tcPr marL="0" marR="0" marT="168275" marB="0"/>
                </a:tc>
                <a:tc>
                  <a:txBody>
                    <a:bodyPr/>
                    <a:lstStyle/>
                    <a:p>
                      <a:pPr marL="146685" algn="l">
                        <a:lnSpc>
                          <a:spcPct val="100000"/>
                        </a:lnSpc>
                        <a:spcBef>
                          <a:spcPts val="464"/>
                        </a:spcBef>
                      </a:pPr>
                      <a:r>
                        <a:rPr sz="1200" dirty="0">
                          <a:latin typeface="Calibri(body)"/>
                        </a:rPr>
                        <a:t>REPLACE(&lt;old_text&gt;,</a:t>
                      </a:r>
                      <a:r>
                        <a:rPr sz="1200" spc="170" dirty="0">
                          <a:latin typeface="Calibri(body)"/>
                        </a:rPr>
                        <a:t> </a:t>
                      </a:r>
                      <a:r>
                        <a:rPr sz="1200" spc="-10" dirty="0">
                          <a:latin typeface="Calibri(body)"/>
                        </a:rPr>
                        <a:t>&lt;start_num&gt;,</a:t>
                      </a:r>
                      <a:endParaRPr sz="1200">
                        <a:latin typeface="Calibri(body)"/>
                      </a:endParaRPr>
                    </a:p>
                    <a:p>
                      <a:pPr marL="146685" algn="l">
                        <a:lnSpc>
                          <a:spcPct val="100000"/>
                        </a:lnSpc>
                        <a:spcBef>
                          <a:spcPts val="285"/>
                        </a:spcBef>
                      </a:pPr>
                      <a:r>
                        <a:rPr sz="1200" dirty="0">
                          <a:latin typeface="Calibri(body)"/>
                        </a:rPr>
                        <a:t>&lt;num_chars&gt;,</a:t>
                      </a:r>
                      <a:r>
                        <a:rPr sz="1200" spc="105" dirty="0">
                          <a:latin typeface="Calibri(body)"/>
                        </a:rPr>
                        <a:t> </a:t>
                      </a:r>
                      <a:r>
                        <a:rPr sz="1200" spc="-10" dirty="0">
                          <a:latin typeface="Calibri(body)"/>
                        </a:rPr>
                        <a:t>&lt;new_text&gt;)</a:t>
                      </a:r>
                      <a:endParaRPr sz="1200">
                        <a:latin typeface="Calibri(body)"/>
                        <a:cs typeface="IBM 3270"/>
                      </a:endParaRPr>
                    </a:p>
                  </a:txBody>
                  <a:tcPr marL="0" marR="0" marT="59054" marB="0"/>
                </a:tc>
                <a:tc>
                  <a:txBody>
                    <a:bodyPr/>
                    <a:lstStyle/>
                    <a:p>
                      <a:pPr marL="403225" marR="107314" algn="l">
                        <a:lnSpc>
                          <a:spcPct val="120000"/>
                        </a:lnSpc>
                        <a:spcBef>
                          <a:spcPts val="175"/>
                        </a:spcBef>
                      </a:pPr>
                      <a:r>
                        <a:rPr sz="1200" spc="-100" dirty="0">
                          <a:latin typeface="Calibri(body)"/>
                        </a:rPr>
                        <a:t>Thay</a:t>
                      </a:r>
                      <a:r>
                        <a:rPr sz="1200" spc="-20" dirty="0">
                          <a:latin typeface="Calibri(body)"/>
                        </a:rPr>
                        <a:t> </a:t>
                      </a:r>
                      <a:r>
                        <a:rPr sz="1200" spc="-95" dirty="0">
                          <a:latin typeface="Calibri(body)"/>
                        </a:rPr>
                        <a:t>thế</a:t>
                      </a:r>
                      <a:r>
                        <a:rPr sz="1200" spc="-10" dirty="0">
                          <a:latin typeface="Calibri(body)"/>
                        </a:rPr>
                        <a:t> </a:t>
                      </a:r>
                      <a:r>
                        <a:rPr sz="1200" spc="-114" dirty="0">
                          <a:latin typeface="Calibri(body)"/>
                        </a:rPr>
                        <a:t>một</a:t>
                      </a:r>
                      <a:r>
                        <a:rPr sz="1200" spc="-25" dirty="0">
                          <a:latin typeface="Calibri(body)"/>
                        </a:rPr>
                        <a:t> </a:t>
                      </a:r>
                      <a:r>
                        <a:rPr sz="1200" spc="-100" dirty="0">
                          <a:latin typeface="Calibri(body)"/>
                        </a:rPr>
                        <a:t>phần</a:t>
                      </a:r>
                      <a:r>
                        <a:rPr sz="1200" spc="-15" dirty="0">
                          <a:latin typeface="Calibri(body)"/>
                        </a:rPr>
                        <a:t> </a:t>
                      </a:r>
                      <a:r>
                        <a:rPr sz="1200" spc="-100" dirty="0">
                          <a:latin typeface="Calibri(body)"/>
                        </a:rPr>
                        <a:t>của</a:t>
                      </a:r>
                      <a:r>
                        <a:rPr sz="1200" spc="-20" dirty="0">
                          <a:latin typeface="Calibri(body)"/>
                        </a:rPr>
                        <a:t> </a:t>
                      </a:r>
                      <a:r>
                        <a:rPr sz="1200" spc="-85" dirty="0">
                          <a:latin typeface="Calibri(body)"/>
                        </a:rPr>
                        <a:t>chuỗi</a:t>
                      </a:r>
                      <a:r>
                        <a:rPr sz="1200" spc="-25" dirty="0">
                          <a:latin typeface="Calibri(body)"/>
                        </a:rPr>
                        <a:t> </a:t>
                      </a:r>
                      <a:r>
                        <a:rPr sz="1200" spc="-114" dirty="0">
                          <a:latin typeface="Calibri(body)"/>
                        </a:rPr>
                        <a:t>văn</a:t>
                      </a:r>
                      <a:r>
                        <a:rPr sz="1200" spc="-15" dirty="0">
                          <a:latin typeface="Calibri(body)"/>
                        </a:rPr>
                        <a:t> </a:t>
                      </a:r>
                      <a:r>
                        <a:rPr sz="1200" spc="-110" dirty="0">
                          <a:latin typeface="Calibri(body)"/>
                        </a:rPr>
                        <a:t>bản</a:t>
                      </a:r>
                      <a:r>
                        <a:rPr sz="1200" spc="-15" dirty="0">
                          <a:latin typeface="Calibri(body)"/>
                        </a:rPr>
                        <a:t> </a:t>
                      </a:r>
                      <a:r>
                        <a:rPr sz="1200" spc="-105" dirty="0">
                          <a:latin typeface="Calibri(body)"/>
                        </a:rPr>
                        <a:t>bằng</a:t>
                      </a:r>
                      <a:r>
                        <a:rPr sz="1200" spc="-15" dirty="0">
                          <a:latin typeface="Calibri(body)"/>
                        </a:rPr>
                        <a:t> </a:t>
                      </a:r>
                      <a:r>
                        <a:rPr sz="1200" spc="-114" dirty="0">
                          <a:latin typeface="Calibri(body)"/>
                        </a:rPr>
                        <a:t>một</a:t>
                      </a:r>
                      <a:r>
                        <a:rPr sz="1200" spc="-25" dirty="0">
                          <a:latin typeface="Calibri(body)"/>
                        </a:rPr>
                        <a:t> </a:t>
                      </a:r>
                      <a:r>
                        <a:rPr sz="1200" spc="-85" dirty="0">
                          <a:latin typeface="Calibri(body)"/>
                        </a:rPr>
                        <a:t>chuỗi</a:t>
                      </a:r>
                      <a:r>
                        <a:rPr sz="1200" spc="-15" dirty="0">
                          <a:latin typeface="Calibri(body)"/>
                        </a:rPr>
                        <a:t> </a:t>
                      </a:r>
                      <a:r>
                        <a:rPr sz="1200" spc="-114" dirty="0">
                          <a:latin typeface="Calibri(body)"/>
                        </a:rPr>
                        <a:t>văn</a:t>
                      </a:r>
                      <a:r>
                        <a:rPr sz="1200" spc="-30" dirty="0">
                          <a:latin typeface="Calibri(body)"/>
                        </a:rPr>
                        <a:t> </a:t>
                      </a:r>
                      <a:r>
                        <a:rPr sz="1200" spc="-110" dirty="0">
                          <a:latin typeface="Calibri(body)"/>
                        </a:rPr>
                        <a:t>bản</a:t>
                      </a:r>
                      <a:r>
                        <a:rPr sz="1200" spc="-15" dirty="0">
                          <a:latin typeface="Calibri(body)"/>
                        </a:rPr>
                        <a:t> </a:t>
                      </a:r>
                      <a:r>
                        <a:rPr sz="1200" spc="-110" dirty="0">
                          <a:latin typeface="Calibri(body)"/>
                        </a:rPr>
                        <a:t>khác</a:t>
                      </a:r>
                      <a:r>
                        <a:rPr sz="1200" spc="-30" dirty="0">
                          <a:latin typeface="Calibri(body)"/>
                        </a:rPr>
                        <a:t> </a:t>
                      </a:r>
                      <a:r>
                        <a:rPr sz="1200" spc="-90" dirty="0">
                          <a:latin typeface="Calibri(body)"/>
                        </a:rPr>
                        <a:t>dựa</a:t>
                      </a:r>
                      <a:r>
                        <a:rPr sz="1200" spc="-30" dirty="0">
                          <a:latin typeface="Calibri(body)"/>
                        </a:rPr>
                        <a:t> </a:t>
                      </a:r>
                      <a:r>
                        <a:rPr sz="1200" spc="-95" dirty="0">
                          <a:latin typeface="Calibri(body)"/>
                        </a:rPr>
                        <a:t>trên</a:t>
                      </a:r>
                      <a:r>
                        <a:rPr sz="1200" dirty="0">
                          <a:latin typeface="Calibri(body)"/>
                        </a:rPr>
                        <a:t> </a:t>
                      </a:r>
                      <a:r>
                        <a:rPr sz="1200" spc="-95" dirty="0">
                          <a:latin typeface="Calibri(body)"/>
                        </a:rPr>
                        <a:t>số</a:t>
                      </a:r>
                      <a:r>
                        <a:rPr sz="1200" spc="-30" dirty="0">
                          <a:latin typeface="Calibri(body)"/>
                        </a:rPr>
                        <a:t> </a:t>
                      </a:r>
                      <a:r>
                        <a:rPr sz="1200" spc="-130" dirty="0">
                          <a:latin typeface="Calibri(body)"/>
                        </a:rPr>
                        <a:t>ký</a:t>
                      </a:r>
                      <a:r>
                        <a:rPr sz="1200" spc="-20" dirty="0">
                          <a:latin typeface="Calibri(body)"/>
                        </a:rPr>
                        <a:t> </a:t>
                      </a:r>
                      <a:r>
                        <a:rPr sz="1200" spc="-25" dirty="0">
                          <a:latin typeface="Calibri(body)"/>
                        </a:rPr>
                        <a:t>tự </a:t>
                      </a:r>
                      <a:r>
                        <a:rPr sz="1200" spc="-110" dirty="0">
                          <a:latin typeface="Calibri(body)"/>
                        </a:rPr>
                        <a:t>bạn</a:t>
                      </a:r>
                      <a:r>
                        <a:rPr sz="1200" spc="-20" dirty="0">
                          <a:latin typeface="Calibri(body)"/>
                        </a:rPr>
                        <a:t> </a:t>
                      </a:r>
                      <a:r>
                        <a:rPr sz="1200" spc="-80" dirty="0">
                          <a:latin typeface="Calibri(body)"/>
                        </a:rPr>
                        <a:t>chỉ</a:t>
                      </a:r>
                      <a:r>
                        <a:rPr sz="1200" spc="-25" dirty="0">
                          <a:latin typeface="Calibri(body)"/>
                        </a:rPr>
                        <a:t> </a:t>
                      </a:r>
                      <a:r>
                        <a:rPr sz="1200" spc="-10" dirty="0">
                          <a:latin typeface="Calibri(body)"/>
                        </a:rPr>
                        <a:t>định.</a:t>
                      </a:r>
                      <a:endParaRPr sz="1200" dirty="0">
                        <a:latin typeface="Calibri(body)"/>
                        <a:cs typeface="Verdana"/>
                      </a:endParaRPr>
                    </a:p>
                  </a:txBody>
                  <a:tcPr marL="0" marR="0" marT="22225" marB="0"/>
                </a:tc>
                <a:extLst>
                  <a:ext uri="{0D108BD9-81ED-4DB2-BD59-A6C34878D82A}">
                    <a16:rowId xmlns:a16="http://schemas.microsoft.com/office/drawing/2014/main" val="207235306"/>
                  </a:ext>
                </a:extLst>
              </a:tr>
              <a:tr h="583159">
                <a:tc>
                  <a:txBody>
                    <a:bodyPr/>
                    <a:lstStyle/>
                    <a:p>
                      <a:pPr marL="52705" algn="l">
                        <a:lnSpc>
                          <a:spcPct val="100000"/>
                        </a:lnSpc>
                        <a:spcBef>
                          <a:spcPts val="1330"/>
                        </a:spcBef>
                      </a:pPr>
                      <a:r>
                        <a:rPr sz="1200" b="1" spc="-10" dirty="0">
                          <a:latin typeface="Calibri(body)"/>
                        </a:rPr>
                        <a:t>SUBSTITUTE</a:t>
                      </a:r>
                      <a:endParaRPr sz="1200" b="1" dirty="0">
                        <a:latin typeface="Calibri(body)"/>
                        <a:cs typeface="Verdana"/>
                      </a:endParaRPr>
                    </a:p>
                  </a:txBody>
                  <a:tcPr marL="0" marR="0" marT="168910" marB="0"/>
                </a:tc>
                <a:tc>
                  <a:txBody>
                    <a:bodyPr/>
                    <a:lstStyle/>
                    <a:p>
                      <a:pPr marL="146685" algn="l">
                        <a:lnSpc>
                          <a:spcPct val="100000"/>
                        </a:lnSpc>
                        <a:spcBef>
                          <a:spcPts val="464"/>
                        </a:spcBef>
                      </a:pPr>
                      <a:r>
                        <a:rPr sz="1200" dirty="0">
                          <a:latin typeface="Calibri(body)"/>
                        </a:rPr>
                        <a:t>SUBSTITUTE(&lt;text&gt;,</a:t>
                      </a:r>
                      <a:r>
                        <a:rPr sz="1200" spc="165" dirty="0">
                          <a:latin typeface="Calibri(body)"/>
                        </a:rPr>
                        <a:t> </a:t>
                      </a:r>
                      <a:r>
                        <a:rPr sz="1200" spc="-10" dirty="0">
                          <a:latin typeface="Calibri(body)"/>
                        </a:rPr>
                        <a:t>&lt;old_text&gt;,</a:t>
                      </a:r>
                      <a:endParaRPr sz="1200" dirty="0">
                        <a:latin typeface="Calibri(body)"/>
                      </a:endParaRPr>
                    </a:p>
                    <a:p>
                      <a:pPr marL="146685" algn="l">
                        <a:lnSpc>
                          <a:spcPct val="100000"/>
                        </a:lnSpc>
                        <a:spcBef>
                          <a:spcPts val="290"/>
                        </a:spcBef>
                      </a:pPr>
                      <a:r>
                        <a:rPr sz="1200" dirty="0">
                          <a:latin typeface="Calibri(body)"/>
                        </a:rPr>
                        <a:t>&lt;new_text&gt;,</a:t>
                      </a:r>
                      <a:r>
                        <a:rPr sz="1200" spc="100" dirty="0">
                          <a:latin typeface="Calibri(body)"/>
                        </a:rPr>
                        <a:t> </a:t>
                      </a:r>
                      <a:r>
                        <a:rPr sz="1200" spc="-10" dirty="0">
                          <a:latin typeface="Calibri(body)"/>
                        </a:rPr>
                        <a:t>&lt;instance_num&gt;)</a:t>
                      </a:r>
                      <a:endParaRPr sz="1200" dirty="0">
                        <a:latin typeface="Calibri(body)"/>
                        <a:cs typeface="IBM 3270"/>
                      </a:endParaRPr>
                    </a:p>
                  </a:txBody>
                  <a:tcPr marL="0" marR="0" marT="59054" marB="0"/>
                </a:tc>
                <a:tc>
                  <a:txBody>
                    <a:bodyPr/>
                    <a:lstStyle/>
                    <a:p>
                      <a:pPr marL="403225" algn="l">
                        <a:lnSpc>
                          <a:spcPct val="100000"/>
                        </a:lnSpc>
                        <a:spcBef>
                          <a:spcPts val="1330"/>
                        </a:spcBef>
                      </a:pPr>
                      <a:r>
                        <a:rPr sz="1200" spc="-100" dirty="0">
                          <a:latin typeface="Calibri(body)"/>
                        </a:rPr>
                        <a:t>Thay</a:t>
                      </a:r>
                      <a:r>
                        <a:rPr sz="1200" spc="-20" dirty="0">
                          <a:latin typeface="Calibri(body)"/>
                        </a:rPr>
                        <a:t> </a:t>
                      </a:r>
                      <a:r>
                        <a:rPr sz="1200" spc="-95" dirty="0">
                          <a:latin typeface="Calibri(body)"/>
                        </a:rPr>
                        <a:t>thế</a:t>
                      </a:r>
                      <a:r>
                        <a:rPr sz="1200" spc="-15" dirty="0">
                          <a:latin typeface="Calibri(body)"/>
                        </a:rPr>
                        <a:t> </a:t>
                      </a:r>
                      <a:r>
                        <a:rPr sz="1200" spc="-114" dirty="0">
                          <a:latin typeface="Calibri(body)"/>
                        </a:rPr>
                        <a:t>văn</a:t>
                      </a:r>
                      <a:r>
                        <a:rPr sz="1200" spc="-15" dirty="0">
                          <a:latin typeface="Calibri(body)"/>
                        </a:rPr>
                        <a:t> </a:t>
                      </a:r>
                      <a:r>
                        <a:rPr sz="1200" spc="-105" dirty="0">
                          <a:latin typeface="Calibri(body)"/>
                        </a:rPr>
                        <a:t>bản</a:t>
                      </a:r>
                      <a:r>
                        <a:rPr sz="1200" spc="-15" dirty="0">
                          <a:latin typeface="Calibri(body)"/>
                        </a:rPr>
                        <a:t> </a:t>
                      </a:r>
                      <a:r>
                        <a:rPr sz="1200" spc="-95" dirty="0">
                          <a:latin typeface="Calibri(body)"/>
                        </a:rPr>
                        <a:t>hiện</a:t>
                      </a:r>
                      <a:r>
                        <a:rPr sz="1200" spc="-25" dirty="0">
                          <a:latin typeface="Calibri(body)"/>
                        </a:rPr>
                        <a:t> </a:t>
                      </a:r>
                      <a:r>
                        <a:rPr sz="1200" spc="-80" dirty="0">
                          <a:latin typeface="Calibri(body)"/>
                        </a:rPr>
                        <a:t>có</a:t>
                      </a:r>
                      <a:r>
                        <a:rPr sz="1200" spc="-20" dirty="0">
                          <a:latin typeface="Calibri(body)"/>
                        </a:rPr>
                        <a:t> </a:t>
                      </a:r>
                      <a:r>
                        <a:rPr sz="1200" spc="-105" dirty="0">
                          <a:latin typeface="Calibri(body)"/>
                        </a:rPr>
                        <a:t>bằng</a:t>
                      </a:r>
                      <a:r>
                        <a:rPr sz="1200" spc="-20" dirty="0">
                          <a:latin typeface="Calibri(body)"/>
                        </a:rPr>
                        <a:t> </a:t>
                      </a:r>
                      <a:r>
                        <a:rPr sz="1200" spc="-114" dirty="0">
                          <a:latin typeface="Calibri(body)"/>
                        </a:rPr>
                        <a:t>văn</a:t>
                      </a:r>
                      <a:r>
                        <a:rPr sz="1200" spc="-25" dirty="0">
                          <a:latin typeface="Calibri(body)"/>
                        </a:rPr>
                        <a:t> </a:t>
                      </a:r>
                      <a:r>
                        <a:rPr sz="1200" spc="-110" dirty="0">
                          <a:latin typeface="Calibri(body)"/>
                        </a:rPr>
                        <a:t>bản</a:t>
                      </a:r>
                      <a:r>
                        <a:rPr sz="1200" spc="-15" dirty="0">
                          <a:latin typeface="Calibri(body)"/>
                        </a:rPr>
                        <a:t> </a:t>
                      </a:r>
                      <a:r>
                        <a:rPr sz="1200" spc="-95" dirty="0">
                          <a:latin typeface="Calibri(body)"/>
                        </a:rPr>
                        <a:t>mới</a:t>
                      </a:r>
                      <a:r>
                        <a:rPr sz="1200" spc="-15" dirty="0">
                          <a:latin typeface="Calibri(body)"/>
                        </a:rPr>
                        <a:t> </a:t>
                      </a:r>
                      <a:r>
                        <a:rPr sz="1200" spc="-95" dirty="0">
                          <a:latin typeface="Calibri(body)"/>
                        </a:rPr>
                        <a:t>trong</a:t>
                      </a:r>
                      <a:r>
                        <a:rPr sz="1200" spc="-25" dirty="0">
                          <a:latin typeface="Calibri(body)"/>
                        </a:rPr>
                        <a:t> </a:t>
                      </a:r>
                      <a:r>
                        <a:rPr sz="1200" spc="-110" dirty="0">
                          <a:latin typeface="Calibri(body)"/>
                        </a:rPr>
                        <a:t>một</a:t>
                      </a:r>
                      <a:r>
                        <a:rPr sz="1200" spc="-25" dirty="0">
                          <a:latin typeface="Calibri(body)"/>
                        </a:rPr>
                        <a:t> </a:t>
                      </a:r>
                      <a:r>
                        <a:rPr sz="1200" spc="-90" dirty="0">
                          <a:latin typeface="Calibri(body)"/>
                        </a:rPr>
                        <a:t>chuỗi</a:t>
                      </a:r>
                      <a:r>
                        <a:rPr sz="1200" spc="-15" dirty="0">
                          <a:latin typeface="Calibri(body)"/>
                        </a:rPr>
                        <a:t> </a:t>
                      </a:r>
                      <a:r>
                        <a:rPr sz="1200" spc="-114" dirty="0">
                          <a:latin typeface="Calibri(body)"/>
                        </a:rPr>
                        <a:t>văn</a:t>
                      </a:r>
                      <a:r>
                        <a:rPr sz="1200" spc="-25" dirty="0">
                          <a:latin typeface="Calibri(body)"/>
                        </a:rPr>
                        <a:t> </a:t>
                      </a:r>
                      <a:r>
                        <a:rPr sz="1200" spc="-20" dirty="0">
                          <a:latin typeface="Calibri(body)"/>
                        </a:rPr>
                        <a:t>bản.</a:t>
                      </a:r>
                      <a:endParaRPr sz="1200" dirty="0">
                        <a:latin typeface="Calibri(body)"/>
                        <a:cs typeface="Verdana"/>
                      </a:endParaRPr>
                    </a:p>
                  </a:txBody>
                  <a:tcPr marL="0" marR="0" marT="168910" marB="0"/>
                </a:tc>
                <a:extLst>
                  <a:ext uri="{0D108BD9-81ED-4DB2-BD59-A6C34878D82A}">
                    <a16:rowId xmlns:a16="http://schemas.microsoft.com/office/drawing/2014/main" val="2495799178"/>
                  </a:ext>
                </a:extLst>
              </a:tr>
              <a:tr h="583159">
                <a:tc>
                  <a:txBody>
                    <a:bodyPr/>
                    <a:lstStyle/>
                    <a:p>
                      <a:pPr marL="56515" algn="l">
                        <a:lnSpc>
                          <a:spcPct val="100000"/>
                        </a:lnSpc>
                        <a:spcBef>
                          <a:spcPts val="990"/>
                        </a:spcBef>
                      </a:pPr>
                      <a:r>
                        <a:rPr sz="1200" b="1" spc="-20" dirty="0">
                          <a:latin typeface="Calibri(body)"/>
                        </a:rPr>
                        <a:t>TRIM</a:t>
                      </a:r>
                      <a:endParaRPr sz="1200" b="1" dirty="0">
                        <a:latin typeface="Calibri(body)"/>
                        <a:cs typeface="Verdana"/>
                      </a:endParaRPr>
                    </a:p>
                  </a:txBody>
                  <a:tcPr marL="0" marR="0" marT="125730" marB="0"/>
                </a:tc>
                <a:tc>
                  <a:txBody>
                    <a:bodyPr/>
                    <a:lstStyle/>
                    <a:p>
                      <a:pPr marL="146685" algn="l">
                        <a:lnSpc>
                          <a:spcPct val="100000"/>
                        </a:lnSpc>
                        <a:spcBef>
                          <a:spcPts val="990"/>
                        </a:spcBef>
                      </a:pPr>
                      <a:r>
                        <a:rPr sz="1200" spc="-10" dirty="0">
                          <a:latin typeface="Calibri(body)"/>
                        </a:rPr>
                        <a:t>TRIM(&lt;text&gt;)</a:t>
                      </a:r>
                      <a:endParaRPr sz="1200" dirty="0">
                        <a:latin typeface="Calibri(body)"/>
                        <a:cs typeface="IBM 3270"/>
                      </a:endParaRPr>
                    </a:p>
                  </a:txBody>
                  <a:tcPr marL="0" marR="0" marT="125730" marB="0"/>
                </a:tc>
                <a:tc>
                  <a:txBody>
                    <a:bodyPr/>
                    <a:lstStyle/>
                    <a:p>
                      <a:pPr marL="403225" algn="l">
                        <a:lnSpc>
                          <a:spcPct val="100000"/>
                        </a:lnSpc>
                        <a:spcBef>
                          <a:spcPts val="990"/>
                        </a:spcBef>
                      </a:pPr>
                      <a:r>
                        <a:rPr sz="1200" spc="-114" dirty="0">
                          <a:latin typeface="Calibri(body)"/>
                        </a:rPr>
                        <a:t>Xóa</a:t>
                      </a:r>
                      <a:r>
                        <a:rPr sz="1200" spc="-15" dirty="0">
                          <a:latin typeface="Calibri(body)"/>
                        </a:rPr>
                        <a:t> </a:t>
                      </a:r>
                      <a:r>
                        <a:rPr sz="1200" spc="-100" dirty="0">
                          <a:latin typeface="Calibri(body)"/>
                        </a:rPr>
                        <a:t>tất</a:t>
                      </a:r>
                      <a:r>
                        <a:rPr sz="1200" spc="-15" dirty="0">
                          <a:latin typeface="Calibri(body)"/>
                        </a:rPr>
                        <a:t> </a:t>
                      </a:r>
                      <a:r>
                        <a:rPr sz="1200" spc="-95" dirty="0">
                          <a:latin typeface="Calibri(body)"/>
                        </a:rPr>
                        <a:t>cả</a:t>
                      </a:r>
                      <a:r>
                        <a:rPr sz="1200" spc="-30" dirty="0">
                          <a:latin typeface="Calibri(body)"/>
                        </a:rPr>
                        <a:t> </a:t>
                      </a:r>
                      <a:r>
                        <a:rPr sz="1200" spc="-100" dirty="0">
                          <a:latin typeface="Calibri(body)"/>
                        </a:rPr>
                        <a:t>các</a:t>
                      </a:r>
                      <a:r>
                        <a:rPr sz="1200" spc="-25" dirty="0">
                          <a:latin typeface="Calibri(body)"/>
                        </a:rPr>
                        <a:t> </a:t>
                      </a:r>
                      <a:r>
                        <a:rPr sz="1200" spc="-105" dirty="0">
                          <a:latin typeface="Calibri(body)"/>
                        </a:rPr>
                        <a:t>khoảng</a:t>
                      </a:r>
                      <a:r>
                        <a:rPr sz="1200" spc="-10" dirty="0">
                          <a:latin typeface="Calibri(body)"/>
                        </a:rPr>
                        <a:t> </a:t>
                      </a:r>
                      <a:r>
                        <a:rPr sz="1200" spc="-100" dirty="0">
                          <a:latin typeface="Calibri(body)"/>
                        </a:rPr>
                        <a:t>trắng</a:t>
                      </a:r>
                      <a:r>
                        <a:rPr sz="1200" spc="5" dirty="0">
                          <a:latin typeface="Calibri(body)"/>
                        </a:rPr>
                        <a:t> </a:t>
                      </a:r>
                      <a:r>
                        <a:rPr sz="1200" spc="-95" dirty="0">
                          <a:latin typeface="Calibri(body)"/>
                        </a:rPr>
                        <a:t>khỏi</a:t>
                      </a:r>
                      <a:r>
                        <a:rPr sz="1200" spc="-30" dirty="0">
                          <a:latin typeface="Calibri(body)"/>
                        </a:rPr>
                        <a:t> </a:t>
                      </a:r>
                      <a:r>
                        <a:rPr sz="1200" spc="-114" dirty="0">
                          <a:latin typeface="Calibri(body)"/>
                        </a:rPr>
                        <a:t>văn</a:t>
                      </a:r>
                      <a:r>
                        <a:rPr sz="1200" spc="-10" dirty="0">
                          <a:latin typeface="Calibri(body)"/>
                        </a:rPr>
                        <a:t> </a:t>
                      </a:r>
                      <a:r>
                        <a:rPr sz="1200" spc="-110" dirty="0">
                          <a:latin typeface="Calibri(body)"/>
                        </a:rPr>
                        <a:t>bản</a:t>
                      </a:r>
                      <a:r>
                        <a:rPr sz="1200" spc="-5" dirty="0">
                          <a:latin typeface="Calibri(body)"/>
                        </a:rPr>
                        <a:t> </a:t>
                      </a:r>
                      <a:r>
                        <a:rPr sz="1200" spc="-95" dirty="0">
                          <a:latin typeface="Calibri(body)"/>
                        </a:rPr>
                        <a:t>ngoại</a:t>
                      </a:r>
                      <a:r>
                        <a:rPr sz="1200" spc="-10" dirty="0">
                          <a:latin typeface="Calibri(body)"/>
                        </a:rPr>
                        <a:t> </a:t>
                      </a:r>
                      <a:r>
                        <a:rPr sz="1200" spc="-85" dirty="0">
                          <a:latin typeface="Calibri(body)"/>
                        </a:rPr>
                        <a:t>trừ</a:t>
                      </a:r>
                      <a:r>
                        <a:rPr sz="1200" spc="-15" dirty="0">
                          <a:latin typeface="Calibri(body)"/>
                        </a:rPr>
                        <a:t> </a:t>
                      </a:r>
                      <a:r>
                        <a:rPr sz="1200" spc="-100" dirty="0">
                          <a:latin typeface="Calibri(body)"/>
                        </a:rPr>
                        <a:t>các</a:t>
                      </a:r>
                      <a:r>
                        <a:rPr sz="1200" spc="-30" dirty="0">
                          <a:latin typeface="Calibri(body)"/>
                        </a:rPr>
                        <a:t> </a:t>
                      </a:r>
                      <a:r>
                        <a:rPr sz="1200" spc="-105" dirty="0">
                          <a:latin typeface="Calibri(body)"/>
                        </a:rPr>
                        <a:t>khoảng</a:t>
                      </a:r>
                      <a:r>
                        <a:rPr sz="1200" spc="-5" dirty="0">
                          <a:latin typeface="Calibri(body)"/>
                        </a:rPr>
                        <a:t> </a:t>
                      </a:r>
                      <a:r>
                        <a:rPr sz="1200" spc="-100" dirty="0">
                          <a:latin typeface="Calibri(body)"/>
                        </a:rPr>
                        <a:t>trắng</a:t>
                      </a:r>
                      <a:r>
                        <a:rPr sz="1200" dirty="0">
                          <a:latin typeface="Calibri(body)"/>
                        </a:rPr>
                        <a:t> </a:t>
                      </a:r>
                      <a:r>
                        <a:rPr sz="1200" spc="-85" dirty="0">
                          <a:latin typeface="Calibri(body)"/>
                        </a:rPr>
                        <a:t>giữa</a:t>
                      </a:r>
                      <a:r>
                        <a:rPr sz="1200" spc="-25" dirty="0">
                          <a:latin typeface="Calibri(body)"/>
                        </a:rPr>
                        <a:t> </a:t>
                      </a:r>
                      <a:r>
                        <a:rPr sz="1200" spc="-95" dirty="0">
                          <a:latin typeface="Calibri(body)"/>
                        </a:rPr>
                        <a:t>các</a:t>
                      </a:r>
                      <a:r>
                        <a:rPr sz="1200" spc="-30" dirty="0">
                          <a:latin typeface="Calibri(body)"/>
                        </a:rPr>
                        <a:t> </a:t>
                      </a:r>
                      <a:r>
                        <a:rPr sz="1200" spc="-25" dirty="0">
                          <a:latin typeface="Calibri(body)"/>
                        </a:rPr>
                        <a:t>từ.</a:t>
                      </a:r>
                      <a:endParaRPr sz="1200" dirty="0">
                        <a:latin typeface="Calibri(body)"/>
                        <a:cs typeface="Verdana"/>
                      </a:endParaRPr>
                    </a:p>
                  </a:txBody>
                  <a:tcPr marL="0" marR="0" marT="125730" marB="0"/>
                </a:tc>
                <a:extLst>
                  <a:ext uri="{0D108BD9-81ED-4DB2-BD59-A6C34878D82A}">
                    <a16:rowId xmlns:a16="http://schemas.microsoft.com/office/drawing/2014/main" val="297429793"/>
                  </a:ext>
                </a:extLst>
              </a:tr>
              <a:tr h="583159">
                <a:tc>
                  <a:txBody>
                    <a:bodyPr/>
                    <a:lstStyle/>
                    <a:p>
                      <a:pPr marL="53975" algn="l">
                        <a:lnSpc>
                          <a:spcPct val="100000"/>
                        </a:lnSpc>
                        <a:spcBef>
                          <a:spcPts val="1330"/>
                        </a:spcBef>
                      </a:pPr>
                      <a:r>
                        <a:rPr sz="1200" b="1" spc="-10" dirty="0">
                          <a:latin typeface="Calibri(body)"/>
                        </a:rPr>
                        <a:t>FORMAT</a:t>
                      </a:r>
                      <a:endParaRPr sz="1200" b="1" dirty="0">
                        <a:latin typeface="Calibri(body)"/>
                        <a:cs typeface="Verdana"/>
                      </a:endParaRPr>
                    </a:p>
                  </a:txBody>
                  <a:tcPr marL="0" marR="0" marT="168910" marB="0"/>
                </a:tc>
                <a:tc>
                  <a:txBody>
                    <a:bodyPr/>
                    <a:lstStyle/>
                    <a:p>
                      <a:pPr marL="146685" algn="l">
                        <a:lnSpc>
                          <a:spcPct val="100000"/>
                        </a:lnSpc>
                        <a:spcBef>
                          <a:spcPts val="465"/>
                        </a:spcBef>
                      </a:pPr>
                      <a:r>
                        <a:rPr sz="1200" dirty="0">
                          <a:latin typeface="Calibri(body)"/>
                        </a:rPr>
                        <a:t>FORMAT(&lt;value&gt;,</a:t>
                      </a:r>
                      <a:r>
                        <a:rPr sz="1200" spc="135" dirty="0">
                          <a:latin typeface="Calibri(body)"/>
                        </a:rPr>
                        <a:t> </a:t>
                      </a:r>
                      <a:r>
                        <a:rPr sz="1200" spc="-10" dirty="0">
                          <a:latin typeface="Calibri(body)"/>
                        </a:rPr>
                        <a:t>&lt;format_string&gt;[,</a:t>
                      </a:r>
                      <a:endParaRPr sz="1200">
                        <a:latin typeface="Calibri(body)"/>
                      </a:endParaRPr>
                    </a:p>
                    <a:p>
                      <a:pPr marL="146685" algn="l">
                        <a:lnSpc>
                          <a:spcPct val="100000"/>
                        </a:lnSpc>
                        <a:spcBef>
                          <a:spcPts val="290"/>
                        </a:spcBef>
                      </a:pPr>
                      <a:r>
                        <a:rPr sz="1200" spc="-10" dirty="0">
                          <a:latin typeface="Calibri(body)"/>
                        </a:rPr>
                        <a:t>&lt;locale_name&gt;])</a:t>
                      </a:r>
                      <a:endParaRPr sz="1200">
                        <a:latin typeface="Calibri(body)"/>
                        <a:cs typeface="IBM 3270"/>
                      </a:endParaRPr>
                    </a:p>
                  </a:txBody>
                  <a:tcPr marL="0" marR="0" marT="59055" marB="0"/>
                </a:tc>
                <a:tc>
                  <a:txBody>
                    <a:bodyPr/>
                    <a:lstStyle/>
                    <a:p>
                      <a:pPr marL="403225" algn="l">
                        <a:lnSpc>
                          <a:spcPct val="100000"/>
                        </a:lnSpc>
                        <a:spcBef>
                          <a:spcPts val="1330"/>
                        </a:spcBef>
                      </a:pPr>
                      <a:r>
                        <a:rPr sz="1200" spc="-110" dirty="0">
                          <a:latin typeface="Calibri(body)"/>
                        </a:rPr>
                        <a:t>Chuyển</a:t>
                      </a:r>
                      <a:r>
                        <a:rPr sz="1200" spc="-5" dirty="0">
                          <a:latin typeface="Calibri(body)"/>
                        </a:rPr>
                        <a:t> </a:t>
                      </a:r>
                      <a:r>
                        <a:rPr sz="1200" spc="-70" dirty="0">
                          <a:latin typeface="Calibri(body)"/>
                        </a:rPr>
                        <a:t>đổi</a:t>
                      </a:r>
                      <a:r>
                        <a:rPr sz="1200" spc="-30" dirty="0">
                          <a:latin typeface="Calibri(body)"/>
                        </a:rPr>
                        <a:t> </a:t>
                      </a:r>
                      <a:r>
                        <a:rPr sz="1200" spc="-85" dirty="0">
                          <a:latin typeface="Calibri(body)"/>
                        </a:rPr>
                        <a:t>giá</a:t>
                      </a:r>
                      <a:r>
                        <a:rPr sz="1200" spc="-25" dirty="0">
                          <a:latin typeface="Calibri(body)"/>
                        </a:rPr>
                        <a:t> </a:t>
                      </a:r>
                      <a:r>
                        <a:rPr sz="1200" spc="-75" dirty="0">
                          <a:latin typeface="Calibri(body)"/>
                        </a:rPr>
                        <a:t>trị</a:t>
                      </a:r>
                      <a:r>
                        <a:rPr sz="1200" spc="-20" dirty="0">
                          <a:latin typeface="Calibri(body)"/>
                        </a:rPr>
                        <a:t> </a:t>
                      </a:r>
                      <a:r>
                        <a:rPr sz="1200" spc="-105" dirty="0">
                          <a:latin typeface="Calibri(body)"/>
                        </a:rPr>
                        <a:t>thành</a:t>
                      </a:r>
                      <a:r>
                        <a:rPr sz="1200" spc="-10" dirty="0">
                          <a:latin typeface="Calibri(body)"/>
                        </a:rPr>
                        <a:t> </a:t>
                      </a:r>
                      <a:r>
                        <a:rPr sz="1200" spc="-114" dirty="0">
                          <a:latin typeface="Calibri(body)"/>
                        </a:rPr>
                        <a:t>văn</a:t>
                      </a:r>
                      <a:r>
                        <a:rPr sz="1200" spc="-15" dirty="0">
                          <a:latin typeface="Calibri(body)"/>
                        </a:rPr>
                        <a:t> </a:t>
                      </a:r>
                      <a:r>
                        <a:rPr sz="1200" spc="-110" dirty="0">
                          <a:latin typeface="Calibri(body)"/>
                        </a:rPr>
                        <a:t>bản</a:t>
                      </a:r>
                      <a:r>
                        <a:rPr sz="1200" spc="-25" dirty="0">
                          <a:latin typeface="Calibri(body)"/>
                        </a:rPr>
                        <a:t> </a:t>
                      </a:r>
                      <a:r>
                        <a:rPr sz="1200" spc="-90" dirty="0">
                          <a:latin typeface="Calibri(body)"/>
                        </a:rPr>
                        <a:t>theo</a:t>
                      </a:r>
                      <a:r>
                        <a:rPr sz="1200" spc="-15" dirty="0">
                          <a:latin typeface="Calibri(body)"/>
                        </a:rPr>
                        <a:t> </a:t>
                      </a:r>
                      <a:r>
                        <a:rPr sz="1200" spc="-85" dirty="0">
                          <a:latin typeface="Calibri(body)"/>
                        </a:rPr>
                        <a:t>định</a:t>
                      </a:r>
                      <a:r>
                        <a:rPr sz="1200" spc="-20" dirty="0">
                          <a:latin typeface="Calibri(body)"/>
                        </a:rPr>
                        <a:t> </a:t>
                      </a:r>
                      <a:r>
                        <a:rPr sz="1200" spc="-105" dirty="0">
                          <a:latin typeface="Calibri(body)"/>
                        </a:rPr>
                        <a:t>dạng</a:t>
                      </a:r>
                      <a:r>
                        <a:rPr sz="1200" spc="-15" dirty="0">
                          <a:latin typeface="Calibri(body)"/>
                        </a:rPr>
                        <a:t> </a:t>
                      </a:r>
                      <a:r>
                        <a:rPr sz="1200" spc="-90" dirty="0">
                          <a:latin typeface="Calibri(body)"/>
                        </a:rPr>
                        <a:t>đã</a:t>
                      </a:r>
                      <a:r>
                        <a:rPr sz="1200" spc="-20" dirty="0">
                          <a:latin typeface="Calibri(body)"/>
                        </a:rPr>
                        <a:t> </a:t>
                      </a:r>
                      <a:r>
                        <a:rPr sz="1200" spc="-80" dirty="0">
                          <a:latin typeface="Calibri(body)"/>
                        </a:rPr>
                        <a:t>chỉ</a:t>
                      </a:r>
                      <a:r>
                        <a:rPr sz="1200" spc="-30" dirty="0">
                          <a:latin typeface="Calibri(body)"/>
                        </a:rPr>
                        <a:t> </a:t>
                      </a:r>
                      <a:r>
                        <a:rPr sz="1200" spc="-10" dirty="0">
                          <a:latin typeface="Calibri(body)"/>
                        </a:rPr>
                        <a:t>định.</a:t>
                      </a:r>
                      <a:endParaRPr sz="1200" dirty="0">
                        <a:latin typeface="Calibri(body)"/>
                        <a:cs typeface="Verdana"/>
                      </a:endParaRPr>
                    </a:p>
                  </a:txBody>
                  <a:tcPr marL="0" marR="0" marT="168910" marB="0"/>
                </a:tc>
                <a:extLst>
                  <a:ext uri="{0D108BD9-81ED-4DB2-BD59-A6C34878D82A}">
                    <a16:rowId xmlns:a16="http://schemas.microsoft.com/office/drawing/2014/main" val="3829313895"/>
                  </a:ext>
                </a:extLst>
              </a:tr>
            </a:tbl>
          </a:graphicData>
        </a:graphic>
      </p:graphicFrame>
    </p:spTree>
    <p:extLst>
      <p:ext uri="{BB962C8B-B14F-4D97-AF65-F5344CB8AC3E}">
        <p14:creationId xmlns:p14="http://schemas.microsoft.com/office/powerpoint/2010/main" val="330903407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25</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Toán</a:t>
            </a:r>
            <a:r>
              <a:rPr lang="en-US" sz="2000" b="1" dirty="0"/>
              <a:t> </a:t>
            </a:r>
            <a:r>
              <a:rPr lang="en-US" sz="2000" b="1" dirty="0" err="1"/>
              <a:t>tử</a:t>
            </a:r>
            <a:r>
              <a:rPr lang="en-US" sz="2000" b="1" dirty="0"/>
              <a:t> </a:t>
            </a:r>
            <a:r>
              <a:rPr lang="en-US" sz="2000" b="1" dirty="0" err="1"/>
              <a:t>trong</a:t>
            </a:r>
            <a:r>
              <a:rPr lang="en-US" sz="2000" b="1" dirty="0"/>
              <a:t> DAX</a:t>
            </a:r>
          </a:p>
        </p:txBody>
      </p:sp>
      <p:sp>
        <p:nvSpPr>
          <p:cNvPr id="7" name="Rectangle 6"/>
          <p:cNvSpPr/>
          <p:nvPr/>
        </p:nvSpPr>
        <p:spPr>
          <a:xfrm>
            <a:off x="554783" y="1442860"/>
            <a:ext cx="11116286" cy="646331"/>
          </a:xfrm>
          <a:prstGeom prst="rect">
            <a:avLst/>
          </a:prstGeom>
        </p:spPr>
        <p:txBody>
          <a:bodyPr wrap="square">
            <a:spAutoFit/>
          </a:bodyPr>
          <a:lstStyle/>
          <a:p>
            <a:pPr lvl="0"/>
            <a:r>
              <a:rPr lang="vi-VN" dirty="0">
                <a:solidFill>
                  <a:prstClr val="black"/>
                </a:solidFill>
                <a:latin typeface="Calibri" panose="020F0502020204030204"/>
              </a:rPr>
              <a:t>Các hàm thông tin DAX xem xét ô hoặc hàng được cung cấp dưới dạng đối số và cho bạn biết liệu giá trị có khớp với kiểu mong đợi hay không.</a:t>
            </a:r>
            <a:endParaRPr lang="en-US" dirty="0">
              <a:solidFill>
                <a:prstClr val="black"/>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655697920"/>
              </p:ext>
            </p:extLst>
          </p:nvPr>
        </p:nvGraphicFramePr>
        <p:xfrm>
          <a:off x="554783" y="2352271"/>
          <a:ext cx="11037314" cy="4020956"/>
        </p:xfrm>
        <a:graphic>
          <a:graphicData uri="http://schemas.openxmlformats.org/drawingml/2006/table">
            <a:tbl>
              <a:tblPr firstRow="1" bandRow="1">
                <a:tableStyleId>{912C8C85-51F0-491E-9774-3900AFEF0FD7}</a:tableStyleId>
              </a:tblPr>
              <a:tblGrid>
                <a:gridCol w="1691731">
                  <a:extLst>
                    <a:ext uri="{9D8B030D-6E8A-4147-A177-3AD203B41FA5}">
                      <a16:colId xmlns:a16="http://schemas.microsoft.com/office/drawing/2014/main" val="326178701"/>
                    </a:ext>
                  </a:extLst>
                </a:gridCol>
                <a:gridCol w="3724275">
                  <a:extLst>
                    <a:ext uri="{9D8B030D-6E8A-4147-A177-3AD203B41FA5}">
                      <a16:colId xmlns:a16="http://schemas.microsoft.com/office/drawing/2014/main" val="3475975805"/>
                    </a:ext>
                  </a:extLst>
                </a:gridCol>
                <a:gridCol w="5621308">
                  <a:extLst>
                    <a:ext uri="{9D8B030D-6E8A-4147-A177-3AD203B41FA5}">
                      <a16:colId xmlns:a16="http://schemas.microsoft.com/office/drawing/2014/main" val="2091408113"/>
                    </a:ext>
                  </a:extLst>
                </a:gridCol>
              </a:tblGrid>
              <a:tr h="319716">
                <a:tc>
                  <a:txBody>
                    <a:bodyPr/>
                    <a:lstStyle/>
                    <a:p>
                      <a:r>
                        <a:rPr lang="en-US" sz="1800" dirty="0" smtClean="0">
                          <a:latin typeface="Calibri(body)"/>
                        </a:rPr>
                        <a:t>Function</a:t>
                      </a:r>
                      <a:endParaRPr lang="en-US" sz="1800" dirty="0">
                        <a:latin typeface="Calibri(body)"/>
                      </a:endParaRPr>
                    </a:p>
                  </a:txBody>
                  <a:tcPr>
                    <a:solidFill>
                      <a:srgbClr val="2A8F68"/>
                    </a:solidFill>
                  </a:tcPr>
                </a:tc>
                <a:tc>
                  <a:txBody>
                    <a:bodyPr/>
                    <a:lstStyle/>
                    <a:p>
                      <a:r>
                        <a:rPr lang="en-US" sz="1800" dirty="0" smtClean="0">
                          <a:latin typeface="Calibri(body)"/>
                        </a:rPr>
                        <a:t>Syntax</a:t>
                      </a:r>
                      <a:endParaRPr lang="en-US" sz="1800" dirty="0">
                        <a:latin typeface="Calibri(body)"/>
                      </a:endParaRPr>
                    </a:p>
                  </a:txBody>
                  <a:tcPr>
                    <a:solidFill>
                      <a:srgbClr val="2A8F68"/>
                    </a:solidFill>
                  </a:tcPr>
                </a:tc>
                <a:tc>
                  <a:txBody>
                    <a:bodyPr/>
                    <a:lstStyle/>
                    <a:p>
                      <a:r>
                        <a:rPr lang="en-US" sz="1800" dirty="0" err="1" smtClean="0">
                          <a:latin typeface="Calibri(body)"/>
                        </a:rPr>
                        <a:t>Mô</a:t>
                      </a:r>
                      <a:r>
                        <a:rPr lang="en-US" sz="1800" baseline="0" dirty="0" smtClean="0">
                          <a:latin typeface="Calibri(body)"/>
                        </a:rPr>
                        <a:t> </a:t>
                      </a:r>
                      <a:r>
                        <a:rPr lang="en-US" sz="1800" baseline="0" dirty="0" err="1" smtClean="0">
                          <a:latin typeface="Calibri(body)"/>
                        </a:rPr>
                        <a:t>tả</a:t>
                      </a:r>
                      <a:endParaRPr lang="en-US" sz="1800" dirty="0">
                        <a:latin typeface="Calibri(body)"/>
                      </a:endParaRPr>
                    </a:p>
                  </a:txBody>
                  <a:tcPr>
                    <a:solidFill>
                      <a:srgbClr val="2A8F68"/>
                    </a:solidFill>
                  </a:tcPr>
                </a:tc>
                <a:extLst>
                  <a:ext uri="{0D108BD9-81ED-4DB2-BD59-A6C34878D82A}">
                    <a16:rowId xmlns:a16="http://schemas.microsoft.com/office/drawing/2014/main" val="1077411608"/>
                  </a:ext>
                </a:extLst>
              </a:tr>
              <a:tr h="471987">
                <a:tc>
                  <a:txBody>
                    <a:bodyPr/>
                    <a:lstStyle/>
                    <a:p>
                      <a:pPr marL="10160" algn="l">
                        <a:lnSpc>
                          <a:spcPct val="100000"/>
                        </a:lnSpc>
                        <a:spcBef>
                          <a:spcPts val="1290"/>
                        </a:spcBef>
                      </a:pPr>
                      <a:r>
                        <a:rPr sz="1200" b="1" spc="-10" dirty="0">
                          <a:latin typeface="Calibri(body)"/>
                        </a:rPr>
                        <a:t>CONTAINS</a:t>
                      </a:r>
                      <a:endParaRPr sz="1200" b="1" dirty="0">
                        <a:latin typeface="Calibri(body)"/>
                        <a:cs typeface="Verdana"/>
                      </a:endParaRPr>
                    </a:p>
                  </a:txBody>
                  <a:tcPr marL="0" marR="0" marT="163830" marB="0"/>
                </a:tc>
                <a:tc>
                  <a:txBody>
                    <a:bodyPr/>
                    <a:lstStyle/>
                    <a:p>
                      <a:pPr marL="103505" algn="l">
                        <a:lnSpc>
                          <a:spcPct val="100000"/>
                        </a:lnSpc>
                        <a:spcBef>
                          <a:spcPts val="425"/>
                        </a:spcBef>
                      </a:pPr>
                      <a:r>
                        <a:rPr sz="1200" dirty="0">
                          <a:latin typeface="Calibri(body)"/>
                        </a:rPr>
                        <a:t>CONTAINS(&lt;table&gt;,</a:t>
                      </a:r>
                      <a:r>
                        <a:rPr sz="1200" spc="160" dirty="0">
                          <a:latin typeface="Calibri(body)"/>
                        </a:rPr>
                        <a:t> </a:t>
                      </a:r>
                      <a:r>
                        <a:rPr sz="1200" spc="-10" dirty="0">
                          <a:latin typeface="Calibri(body)"/>
                        </a:rPr>
                        <a:t>&lt;columnName&gt;,</a:t>
                      </a:r>
                      <a:endParaRPr sz="1200">
                        <a:latin typeface="Calibri(body)"/>
                      </a:endParaRPr>
                    </a:p>
                    <a:p>
                      <a:pPr marL="103505" algn="l">
                        <a:lnSpc>
                          <a:spcPct val="100000"/>
                        </a:lnSpc>
                        <a:spcBef>
                          <a:spcPts val="285"/>
                        </a:spcBef>
                      </a:pPr>
                      <a:r>
                        <a:rPr sz="1200" dirty="0">
                          <a:latin typeface="Calibri(body)"/>
                        </a:rPr>
                        <a:t>&lt;value&gt;[,</a:t>
                      </a:r>
                      <a:r>
                        <a:rPr sz="1200" spc="100" dirty="0">
                          <a:latin typeface="Calibri(body)"/>
                        </a:rPr>
                        <a:t> </a:t>
                      </a:r>
                      <a:r>
                        <a:rPr sz="1200" dirty="0">
                          <a:latin typeface="Calibri(body)"/>
                        </a:rPr>
                        <a:t>&lt;columnName&gt;,</a:t>
                      </a:r>
                      <a:r>
                        <a:rPr sz="1200" spc="100" dirty="0">
                          <a:latin typeface="Calibri(body)"/>
                        </a:rPr>
                        <a:t> </a:t>
                      </a:r>
                      <a:r>
                        <a:rPr sz="1200" spc="-10" dirty="0">
                          <a:latin typeface="Calibri(body)"/>
                        </a:rPr>
                        <a:t>&lt;value&gt;]…)</a:t>
                      </a:r>
                      <a:endParaRPr sz="1200">
                        <a:latin typeface="Calibri(body)"/>
                        <a:cs typeface="IBM 3270"/>
                      </a:endParaRPr>
                    </a:p>
                  </a:txBody>
                  <a:tcPr marL="0" marR="0" marT="53975" marB="0"/>
                </a:tc>
                <a:tc>
                  <a:txBody>
                    <a:bodyPr/>
                    <a:lstStyle/>
                    <a:p>
                      <a:pPr marL="127000" marR="110489" algn="l">
                        <a:lnSpc>
                          <a:spcPct val="120000"/>
                        </a:lnSpc>
                        <a:spcBef>
                          <a:spcPts val="135"/>
                        </a:spcBef>
                      </a:pPr>
                      <a:r>
                        <a:rPr sz="1200" spc="-120" dirty="0">
                          <a:latin typeface="Calibri(body)"/>
                        </a:rPr>
                        <a:t>Trả</a:t>
                      </a:r>
                      <a:r>
                        <a:rPr sz="1200" spc="-25" dirty="0">
                          <a:latin typeface="Calibri(body)"/>
                        </a:rPr>
                        <a:t> </a:t>
                      </a:r>
                      <a:r>
                        <a:rPr sz="1200" spc="-110" dirty="0">
                          <a:latin typeface="Calibri(body)"/>
                        </a:rPr>
                        <a:t>về</a:t>
                      </a:r>
                      <a:r>
                        <a:rPr sz="1200" spc="-20" dirty="0">
                          <a:latin typeface="Calibri(body)"/>
                        </a:rPr>
                        <a:t> </a:t>
                      </a:r>
                      <a:r>
                        <a:rPr sz="1200" spc="-90" dirty="0">
                          <a:latin typeface="Calibri(body)"/>
                        </a:rPr>
                        <a:t>TRUE</a:t>
                      </a:r>
                      <a:r>
                        <a:rPr sz="1200" spc="-20" dirty="0">
                          <a:latin typeface="Calibri(body)"/>
                        </a:rPr>
                        <a:t> </a:t>
                      </a:r>
                      <a:r>
                        <a:rPr sz="1200" spc="-100" dirty="0">
                          <a:latin typeface="Calibri(body)"/>
                        </a:rPr>
                        <a:t>nếu</a:t>
                      </a:r>
                      <a:r>
                        <a:rPr sz="1200" spc="-20" dirty="0">
                          <a:latin typeface="Calibri(body)"/>
                        </a:rPr>
                        <a:t> </a:t>
                      </a:r>
                      <a:r>
                        <a:rPr sz="1200" spc="-95" dirty="0">
                          <a:latin typeface="Calibri(body)"/>
                        </a:rPr>
                        <a:t>các</a:t>
                      </a:r>
                      <a:r>
                        <a:rPr sz="1200" spc="-30" dirty="0">
                          <a:latin typeface="Calibri(body)"/>
                        </a:rPr>
                        <a:t> </a:t>
                      </a:r>
                      <a:r>
                        <a:rPr sz="1200" spc="-85" dirty="0">
                          <a:latin typeface="Calibri(body)"/>
                        </a:rPr>
                        <a:t>giá</a:t>
                      </a:r>
                      <a:r>
                        <a:rPr sz="1200" spc="-25" dirty="0">
                          <a:latin typeface="Calibri(body)"/>
                        </a:rPr>
                        <a:t> </a:t>
                      </a:r>
                      <a:r>
                        <a:rPr sz="1200" spc="-80" dirty="0">
                          <a:latin typeface="Calibri(body)"/>
                        </a:rPr>
                        <a:t>trị</a:t>
                      </a:r>
                      <a:r>
                        <a:rPr sz="1200" spc="-30" dirty="0">
                          <a:latin typeface="Calibri(body)"/>
                        </a:rPr>
                        <a:t> </a:t>
                      </a:r>
                      <a:r>
                        <a:rPr sz="1200" spc="-90" dirty="0">
                          <a:latin typeface="Calibri(body)"/>
                        </a:rPr>
                        <a:t>cho</a:t>
                      </a:r>
                      <a:r>
                        <a:rPr sz="1200" spc="-20" dirty="0">
                          <a:latin typeface="Calibri(body)"/>
                        </a:rPr>
                        <a:t> </a:t>
                      </a:r>
                      <a:r>
                        <a:rPr sz="1200" spc="-100" dirty="0">
                          <a:latin typeface="Calibri(body)"/>
                        </a:rPr>
                        <a:t>tất</a:t>
                      </a:r>
                      <a:r>
                        <a:rPr sz="1200" spc="-20" dirty="0">
                          <a:latin typeface="Calibri(body)"/>
                        </a:rPr>
                        <a:t> </a:t>
                      </a:r>
                      <a:r>
                        <a:rPr sz="1200" spc="-95" dirty="0">
                          <a:latin typeface="Calibri(body)"/>
                        </a:rPr>
                        <a:t>cả</a:t>
                      </a:r>
                      <a:r>
                        <a:rPr sz="1200" spc="-35" dirty="0">
                          <a:latin typeface="Calibri(body)"/>
                        </a:rPr>
                        <a:t> </a:t>
                      </a:r>
                      <a:r>
                        <a:rPr sz="1200" spc="-100" dirty="0">
                          <a:latin typeface="Calibri(body)"/>
                        </a:rPr>
                        <a:t>các</a:t>
                      </a:r>
                      <a:r>
                        <a:rPr sz="1200" spc="-30" dirty="0">
                          <a:latin typeface="Calibri(body)"/>
                        </a:rPr>
                        <a:t> </a:t>
                      </a:r>
                      <a:r>
                        <a:rPr sz="1200" spc="-80" dirty="0">
                          <a:latin typeface="Calibri(body)"/>
                        </a:rPr>
                        <a:t>cột</a:t>
                      </a:r>
                      <a:r>
                        <a:rPr sz="1200" spc="-25" dirty="0">
                          <a:latin typeface="Calibri(body)"/>
                        </a:rPr>
                        <a:t> </a:t>
                      </a:r>
                      <a:r>
                        <a:rPr sz="1200" spc="-75" dirty="0">
                          <a:latin typeface="Calibri(body)"/>
                        </a:rPr>
                        <a:t>được</a:t>
                      </a:r>
                      <a:r>
                        <a:rPr sz="1200" spc="-30" dirty="0">
                          <a:latin typeface="Calibri(body)"/>
                        </a:rPr>
                        <a:t> </a:t>
                      </a:r>
                      <a:r>
                        <a:rPr sz="1200" spc="-120" dirty="0">
                          <a:latin typeface="Calibri(body)"/>
                        </a:rPr>
                        <a:t>tham</a:t>
                      </a:r>
                      <a:r>
                        <a:rPr sz="1200" spc="-15" dirty="0">
                          <a:latin typeface="Calibri(body)"/>
                        </a:rPr>
                        <a:t> </a:t>
                      </a:r>
                      <a:r>
                        <a:rPr sz="1200" spc="-90" dirty="0">
                          <a:latin typeface="Calibri(body)"/>
                        </a:rPr>
                        <a:t>chiếu</a:t>
                      </a:r>
                      <a:r>
                        <a:rPr sz="1200" spc="-20" dirty="0">
                          <a:latin typeface="Calibri(body)"/>
                        </a:rPr>
                        <a:t> </a:t>
                      </a:r>
                      <a:r>
                        <a:rPr sz="1200" spc="-95" dirty="0">
                          <a:latin typeface="Calibri(body)"/>
                        </a:rPr>
                        <a:t>tồn</a:t>
                      </a:r>
                      <a:r>
                        <a:rPr sz="1200" spc="-15" dirty="0">
                          <a:latin typeface="Calibri(body)"/>
                        </a:rPr>
                        <a:t> </a:t>
                      </a:r>
                      <a:r>
                        <a:rPr sz="1200" spc="-90" dirty="0">
                          <a:latin typeface="Calibri(body)"/>
                        </a:rPr>
                        <a:t>tại</a:t>
                      </a:r>
                      <a:r>
                        <a:rPr sz="1200" spc="-25" dirty="0">
                          <a:latin typeface="Calibri(body)"/>
                        </a:rPr>
                        <a:t> </a:t>
                      </a:r>
                      <a:r>
                        <a:rPr sz="1200" spc="-95" dirty="0">
                          <a:latin typeface="Calibri(body)"/>
                        </a:rPr>
                        <a:t>hoặc</a:t>
                      </a:r>
                      <a:r>
                        <a:rPr sz="1200" spc="-25" dirty="0">
                          <a:latin typeface="Calibri(body)"/>
                        </a:rPr>
                        <a:t> </a:t>
                      </a:r>
                      <a:r>
                        <a:rPr sz="1200" spc="-20" dirty="0">
                          <a:latin typeface="Calibri(body)"/>
                        </a:rPr>
                        <a:t>được </a:t>
                      </a:r>
                      <a:r>
                        <a:rPr sz="1200" spc="-95" dirty="0">
                          <a:latin typeface="Calibri(body)"/>
                        </a:rPr>
                        <a:t>chứa</a:t>
                      </a:r>
                      <a:r>
                        <a:rPr sz="1200" spc="-30" dirty="0">
                          <a:latin typeface="Calibri(body)"/>
                        </a:rPr>
                        <a:t> </a:t>
                      </a:r>
                      <a:r>
                        <a:rPr sz="1200" spc="-95" dirty="0">
                          <a:latin typeface="Calibri(body)"/>
                        </a:rPr>
                        <a:t>trong</a:t>
                      </a:r>
                      <a:r>
                        <a:rPr sz="1200" spc="-15" dirty="0">
                          <a:latin typeface="Calibri(body)"/>
                        </a:rPr>
                        <a:t> </a:t>
                      </a:r>
                      <a:r>
                        <a:rPr sz="1200" spc="-95" dirty="0">
                          <a:latin typeface="Calibri(body)"/>
                        </a:rPr>
                        <a:t>các</a:t>
                      </a:r>
                      <a:r>
                        <a:rPr sz="1200" spc="-30" dirty="0">
                          <a:latin typeface="Calibri(body)"/>
                        </a:rPr>
                        <a:t> </a:t>
                      </a:r>
                      <a:r>
                        <a:rPr sz="1200" spc="-80" dirty="0">
                          <a:latin typeface="Calibri(body)"/>
                        </a:rPr>
                        <a:t>cột</a:t>
                      </a:r>
                      <a:r>
                        <a:rPr sz="1200" spc="-20" dirty="0">
                          <a:latin typeface="Calibri(body)"/>
                        </a:rPr>
                        <a:t> </a:t>
                      </a:r>
                      <a:r>
                        <a:rPr sz="1200" spc="-100" dirty="0">
                          <a:latin typeface="Calibri(body)"/>
                        </a:rPr>
                        <a:t>đó;</a:t>
                      </a:r>
                      <a:r>
                        <a:rPr sz="1200" spc="-25" dirty="0">
                          <a:latin typeface="Calibri(body)"/>
                        </a:rPr>
                        <a:t> </a:t>
                      </a:r>
                      <a:r>
                        <a:rPr sz="1200" spc="-100" dirty="0">
                          <a:latin typeface="Calibri(body)"/>
                        </a:rPr>
                        <a:t>nếu</a:t>
                      </a:r>
                      <a:r>
                        <a:rPr sz="1200" spc="-15" dirty="0">
                          <a:latin typeface="Calibri(body)"/>
                        </a:rPr>
                        <a:t> </a:t>
                      </a:r>
                      <a:r>
                        <a:rPr sz="1200" spc="-100" dirty="0">
                          <a:latin typeface="Calibri(body)"/>
                        </a:rPr>
                        <a:t>không,</a:t>
                      </a:r>
                      <a:r>
                        <a:rPr sz="1200" spc="-20" dirty="0">
                          <a:latin typeface="Calibri(body)"/>
                        </a:rPr>
                        <a:t> </a:t>
                      </a:r>
                      <a:r>
                        <a:rPr sz="1200" spc="-130" dirty="0">
                          <a:latin typeface="Calibri(body)"/>
                        </a:rPr>
                        <a:t>hàm</a:t>
                      </a:r>
                      <a:r>
                        <a:rPr sz="1200" spc="-10" dirty="0">
                          <a:latin typeface="Calibri(body)"/>
                        </a:rPr>
                        <a:t> </a:t>
                      </a:r>
                      <a:r>
                        <a:rPr sz="1200" spc="-100" dirty="0">
                          <a:latin typeface="Calibri(body)"/>
                        </a:rPr>
                        <a:t>trả</a:t>
                      </a:r>
                      <a:r>
                        <a:rPr sz="1200" spc="-20" dirty="0">
                          <a:latin typeface="Calibri(body)"/>
                        </a:rPr>
                        <a:t> </a:t>
                      </a:r>
                      <a:r>
                        <a:rPr sz="1200" spc="-110" dirty="0">
                          <a:latin typeface="Calibri(body)"/>
                        </a:rPr>
                        <a:t>về</a:t>
                      </a:r>
                      <a:r>
                        <a:rPr sz="1200" spc="-20" dirty="0">
                          <a:latin typeface="Calibri(body)"/>
                        </a:rPr>
                        <a:t> </a:t>
                      </a:r>
                      <a:r>
                        <a:rPr sz="1200" spc="-10" dirty="0">
                          <a:latin typeface="Calibri(body)"/>
                        </a:rPr>
                        <a:t>FALSE.</a:t>
                      </a:r>
                      <a:endParaRPr sz="1200">
                        <a:latin typeface="Calibri(body)"/>
                        <a:cs typeface="Verdana"/>
                      </a:endParaRPr>
                    </a:p>
                  </a:txBody>
                  <a:tcPr marL="0" marR="0" marT="17145" marB="0"/>
                </a:tc>
                <a:extLst>
                  <a:ext uri="{0D108BD9-81ED-4DB2-BD59-A6C34878D82A}">
                    <a16:rowId xmlns:a16="http://schemas.microsoft.com/office/drawing/2014/main" val="3855375355"/>
                  </a:ext>
                </a:extLst>
              </a:tr>
              <a:tr h="535433">
                <a:tc>
                  <a:txBody>
                    <a:bodyPr/>
                    <a:lstStyle/>
                    <a:p>
                      <a:pPr marL="9525" algn="l">
                        <a:lnSpc>
                          <a:spcPct val="100000"/>
                        </a:lnSpc>
                        <a:spcBef>
                          <a:spcPts val="925"/>
                        </a:spcBef>
                      </a:pPr>
                      <a:r>
                        <a:rPr sz="1200" b="1" spc="-10" dirty="0">
                          <a:latin typeface="Calibri(body)"/>
                        </a:rPr>
                        <a:t>ISBLANK</a:t>
                      </a:r>
                      <a:endParaRPr sz="1200" b="1">
                        <a:latin typeface="Calibri(body)"/>
                        <a:cs typeface="Verdana"/>
                      </a:endParaRPr>
                    </a:p>
                  </a:txBody>
                  <a:tcPr marL="0" marR="0" marT="117475" marB="0"/>
                </a:tc>
                <a:tc>
                  <a:txBody>
                    <a:bodyPr/>
                    <a:lstStyle/>
                    <a:p>
                      <a:pPr marL="103505" algn="l">
                        <a:lnSpc>
                          <a:spcPct val="100000"/>
                        </a:lnSpc>
                        <a:spcBef>
                          <a:spcPts val="925"/>
                        </a:spcBef>
                      </a:pPr>
                      <a:r>
                        <a:rPr sz="1200" spc="-10" dirty="0">
                          <a:latin typeface="Calibri(body)"/>
                        </a:rPr>
                        <a:t>ISBLANK(&lt;value&gt;)</a:t>
                      </a:r>
                      <a:endParaRPr sz="1200" dirty="0">
                        <a:latin typeface="Calibri(body)"/>
                        <a:cs typeface="IBM 3270"/>
                      </a:endParaRPr>
                    </a:p>
                  </a:txBody>
                  <a:tcPr marL="0" marR="0" marT="117475" marB="0"/>
                </a:tc>
                <a:tc>
                  <a:txBody>
                    <a:bodyPr/>
                    <a:lstStyle/>
                    <a:p>
                      <a:pPr marL="127000" algn="l">
                        <a:lnSpc>
                          <a:spcPct val="100000"/>
                        </a:lnSpc>
                        <a:spcBef>
                          <a:spcPts val="925"/>
                        </a:spcBef>
                      </a:pPr>
                      <a:r>
                        <a:rPr sz="1200" spc="-114" dirty="0">
                          <a:latin typeface="Calibri(body)"/>
                        </a:rPr>
                        <a:t>Kiểm</a:t>
                      </a:r>
                      <a:r>
                        <a:rPr sz="1200" spc="-30" dirty="0">
                          <a:latin typeface="Calibri(body)"/>
                        </a:rPr>
                        <a:t> </a:t>
                      </a:r>
                      <a:r>
                        <a:rPr sz="1200" spc="-105" dirty="0">
                          <a:latin typeface="Calibri(body)"/>
                        </a:rPr>
                        <a:t>tra</a:t>
                      </a:r>
                      <a:r>
                        <a:rPr sz="1200" spc="-20" dirty="0">
                          <a:latin typeface="Calibri(body)"/>
                        </a:rPr>
                        <a:t> </a:t>
                      </a:r>
                      <a:r>
                        <a:rPr sz="1200" spc="-135" dirty="0">
                          <a:latin typeface="Calibri(body)"/>
                        </a:rPr>
                        <a:t>xem</a:t>
                      </a:r>
                      <a:r>
                        <a:rPr sz="1200" spc="-15" dirty="0">
                          <a:latin typeface="Calibri(body)"/>
                        </a:rPr>
                        <a:t> </a:t>
                      </a:r>
                      <a:r>
                        <a:rPr sz="1200" spc="-114" dirty="0">
                          <a:latin typeface="Calibri(body)"/>
                        </a:rPr>
                        <a:t>một</a:t>
                      </a:r>
                      <a:r>
                        <a:rPr sz="1200" spc="-25" dirty="0">
                          <a:latin typeface="Calibri(body)"/>
                        </a:rPr>
                        <a:t> </a:t>
                      </a:r>
                      <a:r>
                        <a:rPr sz="1200" spc="-85" dirty="0">
                          <a:latin typeface="Calibri(body)"/>
                        </a:rPr>
                        <a:t>giá</a:t>
                      </a:r>
                      <a:r>
                        <a:rPr sz="1200" spc="-30" dirty="0">
                          <a:latin typeface="Calibri(body)"/>
                        </a:rPr>
                        <a:t> </a:t>
                      </a:r>
                      <a:r>
                        <a:rPr sz="1200" spc="-75" dirty="0">
                          <a:latin typeface="Calibri(body)"/>
                        </a:rPr>
                        <a:t>trị</a:t>
                      </a:r>
                      <a:r>
                        <a:rPr sz="1200" spc="-15" dirty="0">
                          <a:latin typeface="Calibri(body)"/>
                        </a:rPr>
                        <a:t> </a:t>
                      </a:r>
                      <a:r>
                        <a:rPr sz="1200" spc="-80" dirty="0">
                          <a:latin typeface="Calibri(body)"/>
                        </a:rPr>
                        <a:t>có</a:t>
                      </a:r>
                      <a:r>
                        <a:rPr sz="1200" spc="-30" dirty="0">
                          <a:latin typeface="Calibri(body)"/>
                        </a:rPr>
                        <a:t> </a:t>
                      </a:r>
                      <a:r>
                        <a:rPr sz="1200" spc="-95" dirty="0">
                          <a:latin typeface="Calibri(body)"/>
                        </a:rPr>
                        <a:t>trống</a:t>
                      </a:r>
                      <a:r>
                        <a:rPr sz="1200" spc="-15" dirty="0">
                          <a:latin typeface="Calibri(body)"/>
                        </a:rPr>
                        <a:t> </a:t>
                      </a:r>
                      <a:r>
                        <a:rPr sz="1200" spc="-105" dirty="0">
                          <a:latin typeface="Calibri(body)"/>
                        </a:rPr>
                        <a:t>không</a:t>
                      </a:r>
                      <a:r>
                        <a:rPr sz="1200" spc="-10" dirty="0">
                          <a:latin typeface="Calibri(body)"/>
                        </a:rPr>
                        <a:t> </a:t>
                      </a:r>
                      <a:r>
                        <a:rPr sz="1200" spc="-114" dirty="0">
                          <a:latin typeface="Calibri(body)"/>
                        </a:rPr>
                        <a:t>và</a:t>
                      </a:r>
                      <a:r>
                        <a:rPr sz="1200" spc="-30" dirty="0">
                          <a:latin typeface="Calibri(body)"/>
                        </a:rPr>
                        <a:t> </a:t>
                      </a:r>
                      <a:r>
                        <a:rPr sz="1200" spc="-100" dirty="0">
                          <a:latin typeface="Calibri(body)"/>
                        </a:rPr>
                        <a:t>trả</a:t>
                      </a:r>
                      <a:r>
                        <a:rPr sz="1200" spc="-20" dirty="0">
                          <a:latin typeface="Calibri(body)"/>
                        </a:rPr>
                        <a:t> </a:t>
                      </a:r>
                      <a:r>
                        <a:rPr sz="1200" spc="-110" dirty="0">
                          <a:latin typeface="Calibri(body)"/>
                        </a:rPr>
                        <a:t>về</a:t>
                      </a:r>
                      <a:r>
                        <a:rPr sz="1200" spc="-20" dirty="0">
                          <a:latin typeface="Calibri(body)"/>
                        </a:rPr>
                        <a:t> </a:t>
                      </a:r>
                      <a:r>
                        <a:rPr sz="1200" spc="-90" dirty="0">
                          <a:latin typeface="Calibri(body)"/>
                        </a:rPr>
                        <a:t>TRUE</a:t>
                      </a:r>
                      <a:r>
                        <a:rPr sz="1200" spc="-20" dirty="0">
                          <a:latin typeface="Calibri(body)"/>
                        </a:rPr>
                        <a:t> </a:t>
                      </a:r>
                      <a:r>
                        <a:rPr sz="1200" spc="-95" dirty="0">
                          <a:latin typeface="Calibri(body)"/>
                        </a:rPr>
                        <a:t>hoặc</a:t>
                      </a:r>
                      <a:r>
                        <a:rPr sz="1200" spc="-20" dirty="0">
                          <a:latin typeface="Calibri(body)"/>
                        </a:rPr>
                        <a:t> </a:t>
                      </a:r>
                      <a:r>
                        <a:rPr sz="1200" spc="-10" dirty="0">
                          <a:latin typeface="Calibri(body)"/>
                        </a:rPr>
                        <a:t>FALSE.</a:t>
                      </a:r>
                      <a:endParaRPr sz="1200">
                        <a:latin typeface="Calibri(body)"/>
                        <a:cs typeface="Verdana"/>
                      </a:endParaRPr>
                    </a:p>
                  </a:txBody>
                  <a:tcPr marL="0" marR="0" marT="117475" marB="0"/>
                </a:tc>
                <a:extLst>
                  <a:ext uri="{0D108BD9-81ED-4DB2-BD59-A6C34878D82A}">
                    <a16:rowId xmlns:a16="http://schemas.microsoft.com/office/drawing/2014/main" val="3611900174"/>
                  </a:ext>
                </a:extLst>
              </a:tr>
              <a:tr h="399690">
                <a:tc>
                  <a:txBody>
                    <a:bodyPr/>
                    <a:lstStyle/>
                    <a:p>
                      <a:pPr marL="10160" algn="l">
                        <a:lnSpc>
                          <a:spcPct val="100000"/>
                        </a:lnSpc>
                        <a:spcBef>
                          <a:spcPts val="1325"/>
                        </a:spcBef>
                      </a:pPr>
                      <a:r>
                        <a:rPr sz="1200" b="1" spc="-30" dirty="0">
                          <a:latin typeface="Calibri(body)"/>
                        </a:rPr>
                        <a:t>ISCROSSFILTERED</a:t>
                      </a:r>
                      <a:endParaRPr sz="1200" b="1">
                        <a:latin typeface="Calibri(body)"/>
                        <a:cs typeface="Verdana"/>
                      </a:endParaRPr>
                    </a:p>
                  </a:txBody>
                  <a:tcPr marL="0" marR="0" marT="168275" marB="0"/>
                </a:tc>
                <a:tc>
                  <a:txBody>
                    <a:bodyPr/>
                    <a:lstStyle/>
                    <a:p>
                      <a:pPr marL="103505" algn="l">
                        <a:lnSpc>
                          <a:spcPct val="100000"/>
                        </a:lnSpc>
                        <a:spcBef>
                          <a:spcPts val="1325"/>
                        </a:spcBef>
                      </a:pPr>
                      <a:r>
                        <a:rPr sz="1200" spc="-10" dirty="0">
                          <a:latin typeface="Calibri(body)"/>
                        </a:rPr>
                        <a:t>ISCROSSFILTERED(&lt;TableNameOrColumnName&gt;)</a:t>
                      </a:r>
                      <a:endParaRPr sz="1200" dirty="0">
                        <a:latin typeface="Calibri(body)"/>
                        <a:cs typeface="IBM 3270"/>
                      </a:endParaRPr>
                    </a:p>
                  </a:txBody>
                  <a:tcPr marL="0" marR="0" marT="168275" marB="0"/>
                </a:tc>
                <a:tc>
                  <a:txBody>
                    <a:bodyPr/>
                    <a:lstStyle/>
                    <a:p>
                      <a:pPr marL="127000" marR="459740" algn="l">
                        <a:lnSpc>
                          <a:spcPct val="120100"/>
                        </a:lnSpc>
                        <a:spcBef>
                          <a:spcPts val="170"/>
                        </a:spcBef>
                      </a:pPr>
                      <a:r>
                        <a:rPr sz="1200" spc="-120" dirty="0">
                          <a:latin typeface="Calibri(body)"/>
                        </a:rPr>
                        <a:t>Trả</a:t>
                      </a:r>
                      <a:r>
                        <a:rPr sz="1200" spc="-20" dirty="0">
                          <a:latin typeface="Calibri(body)"/>
                        </a:rPr>
                        <a:t> </a:t>
                      </a:r>
                      <a:r>
                        <a:rPr sz="1200" spc="-110" dirty="0">
                          <a:latin typeface="Calibri(body)"/>
                        </a:rPr>
                        <a:t>về</a:t>
                      </a:r>
                      <a:r>
                        <a:rPr sz="1200" spc="-15" dirty="0">
                          <a:latin typeface="Calibri(body)"/>
                        </a:rPr>
                        <a:t> </a:t>
                      </a:r>
                      <a:r>
                        <a:rPr sz="1200" spc="-90" dirty="0">
                          <a:latin typeface="Calibri(body)"/>
                        </a:rPr>
                        <a:t>TRUE</a:t>
                      </a:r>
                      <a:r>
                        <a:rPr sz="1200" spc="-20" dirty="0">
                          <a:latin typeface="Calibri(body)"/>
                        </a:rPr>
                        <a:t> </a:t>
                      </a:r>
                      <a:r>
                        <a:rPr sz="1200" spc="-100" dirty="0">
                          <a:latin typeface="Calibri(body)"/>
                        </a:rPr>
                        <a:t>khi</a:t>
                      </a:r>
                      <a:r>
                        <a:rPr sz="1200" spc="-10" dirty="0">
                          <a:latin typeface="Calibri(body)"/>
                        </a:rPr>
                        <a:t> </a:t>
                      </a:r>
                      <a:r>
                        <a:rPr sz="1200" spc="-105" dirty="0">
                          <a:latin typeface="Calibri(body)"/>
                        </a:rPr>
                        <a:t>columnName</a:t>
                      </a:r>
                      <a:r>
                        <a:rPr sz="1200" spc="-10" dirty="0">
                          <a:latin typeface="Calibri(body)"/>
                        </a:rPr>
                        <a:t> </a:t>
                      </a:r>
                      <a:r>
                        <a:rPr sz="1200" spc="-95" dirty="0">
                          <a:latin typeface="Calibri(body)"/>
                        </a:rPr>
                        <a:t>hoặc</a:t>
                      </a:r>
                      <a:r>
                        <a:rPr sz="1200" spc="-30" dirty="0">
                          <a:latin typeface="Calibri(body)"/>
                        </a:rPr>
                        <a:t> </a:t>
                      </a:r>
                      <a:r>
                        <a:rPr sz="1200" spc="-114" dirty="0">
                          <a:latin typeface="Calibri(body)"/>
                        </a:rPr>
                        <a:t>một</a:t>
                      </a:r>
                      <a:r>
                        <a:rPr sz="1200" spc="-10" dirty="0">
                          <a:latin typeface="Calibri(body)"/>
                        </a:rPr>
                        <a:t> </a:t>
                      </a:r>
                      <a:r>
                        <a:rPr sz="1200" spc="-85" dirty="0">
                          <a:latin typeface="Calibri(body)"/>
                        </a:rPr>
                        <a:t>cột</a:t>
                      </a:r>
                      <a:r>
                        <a:rPr sz="1200" spc="-30" dirty="0">
                          <a:latin typeface="Calibri(body)"/>
                        </a:rPr>
                        <a:t> </a:t>
                      </a:r>
                      <a:r>
                        <a:rPr sz="1200" spc="-105" dirty="0">
                          <a:latin typeface="Calibri(body)"/>
                        </a:rPr>
                        <a:t>khác</a:t>
                      </a:r>
                      <a:r>
                        <a:rPr sz="1200" spc="-15" dirty="0">
                          <a:latin typeface="Calibri(body)"/>
                        </a:rPr>
                        <a:t> </a:t>
                      </a:r>
                      <a:r>
                        <a:rPr sz="1200" spc="-95" dirty="0">
                          <a:latin typeface="Calibri(body)"/>
                        </a:rPr>
                        <a:t>trong</a:t>
                      </a:r>
                      <a:r>
                        <a:rPr sz="1200" spc="-15" dirty="0">
                          <a:latin typeface="Calibri(body)"/>
                        </a:rPr>
                        <a:t> </a:t>
                      </a:r>
                      <a:r>
                        <a:rPr sz="1200" spc="-95" dirty="0">
                          <a:latin typeface="Calibri(body)"/>
                        </a:rPr>
                        <a:t>cùng</a:t>
                      </a:r>
                      <a:r>
                        <a:rPr sz="1200" spc="-10" dirty="0">
                          <a:latin typeface="Calibri(body)"/>
                        </a:rPr>
                        <a:t> </a:t>
                      </a:r>
                      <a:r>
                        <a:rPr sz="1200" spc="-114" dirty="0">
                          <a:latin typeface="Calibri(body)"/>
                        </a:rPr>
                        <a:t>một</a:t>
                      </a:r>
                      <a:r>
                        <a:rPr sz="1200" spc="-25" dirty="0">
                          <a:latin typeface="Calibri(body)"/>
                        </a:rPr>
                        <a:t> </a:t>
                      </a:r>
                      <a:r>
                        <a:rPr sz="1200" spc="-105" dirty="0">
                          <a:latin typeface="Calibri(body)"/>
                        </a:rPr>
                        <a:t>bảng</a:t>
                      </a:r>
                      <a:r>
                        <a:rPr sz="1200" spc="-10" dirty="0">
                          <a:latin typeface="Calibri(body)"/>
                        </a:rPr>
                        <a:t> </a:t>
                      </a:r>
                      <a:r>
                        <a:rPr sz="1200" spc="-50" dirty="0">
                          <a:latin typeface="Calibri(body)"/>
                        </a:rPr>
                        <a:t>hoặc </a:t>
                      </a:r>
                      <a:r>
                        <a:rPr sz="1200" spc="-105" dirty="0">
                          <a:latin typeface="Calibri(body)"/>
                        </a:rPr>
                        <a:t>bảng</a:t>
                      </a:r>
                      <a:r>
                        <a:rPr sz="1200" spc="-20" dirty="0">
                          <a:latin typeface="Calibri(body)"/>
                        </a:rPr>
                        <a:t> </a:t>
                      </a:r>
                      <a:r>
                        <a:rPr sz="1200" spc="-80" dirty="0">
                          <a:latin typeface="Calibri(body)"/>
                        </a:rPr>
                        <a:t>có</a:t>
                      </a:r>
                      <a:r>
                        <a:rPr sz="1200" spc="-40" dirty="0">
                          <a:latin typeface="Calibri(body)"/>
                        </a:rPr>
                        <a:t> </a:t>
                      </a:r>
                      <a:r>
                        <a:rPr sz="1200" spc="-70" dirty="0">
                          <a:latin typeface="Calibri(body)"/>
                        </a:rPr>
                        <a:t>liên</a:t>
                      </a:r>
                      <a:r>
                        <a:rPr sz="1200" spc="-10" dirty="0">
                          <a:latin typeface="Calibri(body)"/>
                        </a:rPr>
                        <a:t> </a:t>
                      </a:r>
                      <a:r>
                        <a:rPr sz="1200" spc="-100" dirty="0">
                          <a:latin typeface="Calibri(body)"/>
                        </a:rPr>
                        <a:t>quan</a:t>
                      </a:r>
                      <a:r>
                        <a:rPr sz="1200" spc="-20" dirty="0">
                          <a:latin typeface="Calibri(body)"/>
                        </a:rPr>
                        <a:t> </a:t>
                      </a:r>
                      <a:r>
                        <a:rPr sz="1200" spc="-100" dirty="0">
                          <a:latin typeface="Calibri(body)"/>
                        </a:rPr>
                        <a:t>đang</a:t>
                      </a:r>
                      <a:r>
                        <a:rPr sz="1200" spc="-20" dirty="0">
                          <a:latin typeface="Calibri(body)"/>
                        </a:rPr>
                        <a:t> </a:t>
                      </a:r>
                      <a:r>
                        <a:rPr sz="1200" spc="-75" dirty="0">
                          <a:latin typeface="Calibri(body)"/>
                        </a:rPr>
                        <a:t>được</a:t>
                      </a:r>
                      <a:r>
                        <a:rPr sz="1200" spc="-35" dirty="0">
                          <a:latin typeface="Calibri(body)"/>
                        </a:rPr>
                        <a:t> </a:t>
                      </a:r>
                      <a:r>
                        <a:rPr sz="1200" spc="-20" dirty="0">
                          <a:latin typeface="Calibri(body)"/>
                        </a:rPr>
                        <a:t>lọc.</a:t>
                      </a:r>
                      <a:endParaRPr sz="1200">
                        <a:latin typeface="Calibri(body)"/>
                        <a:cs typeface="Verdana"/>
                      </a:endParaRPr>
                    </a:p>
                  </a:txBody>
                  <a:tcPr marL="0" marR="0" marT="21590" marB="0"/>
                </a:tc>
                <a:extLst>
                  <a:ext uri="{0D108BD9-81ED-4DB2-BD59-A6C34878D82A}">
                    <a16:rowId xmlns:a16="http://schemas.microsoft.com/office/drawing/2014/main" val="3881998573"/>
                  </a:ext>
                </a:extLst>
              </a:tr>
              <a:tr h="457926">
                <a:tc>
                  <a:txBody>
                    <a:bodyPr/>
                    <a:lstStyle/>
                    <a:p>
                      <a:pPr marL="10160" algn="l">
                        <a:lnSpc>
                          <a:spcPct val="100000"/>
                        </a:lnSpc>
                        <a:spcBef>
                          <a:spcPts val="925"/>
                        </a:spcBef>
                      </a:pPr>
                      <a:r>
                        <a:rPr sz="1200" b="1" spc="-10" dirty="0">
                          <a:latin typeface="Calibri(body)"/>
                        </a:rPr>
                        <a:t>ISEMPTY</a:t>
                      </a:r>
                      <a:endParaRPr sz="1200" b="1">
                        <a:latin typeface="Calibri(body)"/>
                        <a:cs typeface="Verdana"/>
                      </a:endParaRPr>
                    </a:p>
                  </a:txBody>
                  <a:tcPr marL="0" marR="0" marT="117475" marB="0"/>
                </a:tc>
                <a:tc>
                  <a:txBody>
                    <a:bodyPr/>
                    <a:lstStyle/>
                    <a:p>
                      <a:pPr marL="103505" algn="l">
                        <a:lnSpc>
                          <a:spcPct val="100000"/>
                        </a:lnSpc>
                        <a:spcBef>
                          <a:spcPts val="925"/>
                        </a:spcBef>
                      </a:pPr>
                      <a:r>
                        <a:rPr sz="1200" spc="-10" dirty="0">
                          <a:latin typeface="Calibri(body)"/>
                        </a:rPr>
                        <a:t>ISEMPTY(&lt;table_expression&gt;)</a:t>
                      </a:r>
                      <a:endParaRPr sz="1200" dirty="0">
                        <a:latin typeface="Calibri(body)"/>
                        <a:cs typeface="IBM 3270"/>
                      </a:endParaRPr>
                    </a:p>
                  </a:txBody>
                  <a:tcPr marL="0" marR="0" marT="117475" marB="0"/>
                </a:tc>
                <a:tc>
                  <a:txBody>
                    <a:bodyPr/>
                    <a:lstStyle/>
                    <a:p>
                      <a:pPr marL="127000" algn="l">
                        <a:lnSpc>
                          <a:spcPct val="100000"/>
                        </a:lnSpc>
                        <a:spcBef>
                          <a:spcPts val="925"/>
                        </a:spcBef>
                      </a:pPr>
                      <a:r>
                        <a:rPr sz="1200" spc="-114" dirty="0">
                          <a:latin typeface="Calibri(body)"/>
                        </a:rPr>
                        <a:t>Kiểm</a:t>
                      </a:r>
                      <a:r>
                        <a:rPr sz="1200" spc="-25" dirty="0">
                          <a:latin typeface="Calibri(body)"/>
                        </a:rPr>
                        <a:t> </a:t>
                      </a:r>
                      <a:r>
                        <a:rPr sz="1200" spc="-105" dirty="0">
                          <a:latin typeface="Calibri(body)"/>
                        </a:rPr>
                        <a:t>tra</a:t>
                      </a:r>
                      <a:r>
                        <a:rPr sz="1200" spc="-20" dirty="0">
                          <a:latin typeface="Calibri(body)"/>
                        </a:rPr>
                        <a:t> </a:t>
                      </a:r>
                      <a:r>
                        <a:rPr sz="1200" spc="-135" dirty="0">
                          <a:latin typeface="Calibri(body)"/>
                        </a:rPr>
                        <a:t>xem</a:t>
                      </a:r>
                      <a:r>
                        <a:rPr sz="1200" spc="-10" dirty="0">
                          <a:latin typeface="Calibri(body)"/>
                        </a:rPr>
                        <a:t> </a:t>
                      </a:r>
                      <a:r>
                        <a:rPr sz="1200" spc="-105" dirty="0">
                          <a:latin typeface="Calibri(body)"/>
                        </a:rPr>
                        <a:t>bảng</a:t>
                      </a:r>
                      <a:r>
                        <a:rPr sz="1200" spc="-15" dirty="0">
                          <a:latin typeface="Calibri(body)"/>
                        </a:rPr>
                        <a:t> </a:t>
                      </a:r>
                      <a:r>
                        <a:rPr sz="1200" spc="-80" dirty="0">
                          <a:latin typeface="Calibri(body)"/>
                        </a:rPr>
                        <a:t>có</a:t>
                      </a:r>
                      <a:r>
                        <a:rPr sz="1200" spc="-30" dirty="0">
                          <a:latin typeface="Calibri(body)"/>
                        </a:rPr>
                        <a:t> </a:t>
                      </a:r>
                      <a:r>
                        <a:rPr sz="1200" spc="-95" dirty="0">
                          <a:latin typeface="Calibri(body)"/>
                        </a:rPr>
                        <a:t>trống</a:t>
                      </a:r>
                      <a:r>
                        <a:rPr sz="1200" dirty="0">
                          <a:latin typeface="Calibri(body)"/>
                        </a:rPr>
                        <a:t> </a:t>
                      </a:r>
                      <a:r>
                        <a:rPr sz="1200" spc="-10" dirty="0">
                          <a:latin typeface="Calibri(body)"/>
                        </a:rPr>
                        <a:t>không.</a:t>
                      </a:r>
                      <a:endParaRPr sz="1200">
                        <a:latin typeface="Calibri(body)"/>
                        <a:cs typeface="Verdana"/>
                      </a:endParaRPr>
                    </a:p>
                  </a:txBody>
                  <a:tcPr marL="0" marR="0" marT="117475" marB="0"/>
                </a:tc>
                <a:extLst>
                  <a:ext uri="{0D108BD9-81ED-4DB2-BD59-A6C34878D82A}">
                    <a16:rowId xmlns:a16="http://schemas.microsoft.com/office/drawing/2014/main" val="207235306"/>
                  </a:ext>
                </a:extLst>
              </a:tr>
              <a:tr h="583159">
                <a:tc>
                  <a:txBody>
                    <a:bodyPr/>
                    <a:lstStyle/>
                    <a:p>
                      <a:pPr marL="10795" algn="l">
                        <a:lnSpc>
                          <a:spcPct val="100000"/>
                        </a:lnSpc>
                        <a:spcBef>
                          <a:spcPts val="925"/>
                        </a:spcBef>
                      </a:pPr>
                      <a:r>
                        <a:rPr sz="1200" b="1" spc="-10" dirty="0">
                          <a:latin typeface="Calibri(body)"/>
                        </a:rPr>
                        <a:t>ISERROR</a:t>
                      </a:r>
                      <a:endParaRPr sz="1200" b="1">
                        <a:latin typeface="Calibri(body)"/>
                        <a:cs typeface="Verdana"/>
                      </a:endParaRPr>
                    </a:p>
                  </a:txBody>
                  <a:tcPr marL="0" marR="0" marT="117475" marB="0"/>
                </a:tc>
                <a:tc>
                  <a:txBody>
                    <a:bodyPr/>
                    <a:lstStyle/>
                    <a:p>
                      <a:pPr marL="103505" algn="l">
                        <a:lnSpc>
                          <a:spcPct val="100000"/>
                        </a:lnSpc>
                        <a:spcBef>
                          <a:spcPts val="925"/>
                        </a:spcBef>
                      </a:pPr>
                      <a:r>
                        <a:rPr sz="1200" spc="-10" dirty="0">
                          <a:latin typeface="Calibri(body)"/>
                        </a:rPr>
                        <a:t>ISERROR(&lt;value&gt;)</a:t>
                      </a:r>
                      <a:endParaRPr sz="1200">
                        <a:latin typeface="Calibri(body)"/>
                        <a:cs typeface="IBM 3270"/>
                      </a:endParaRPr>
                    </a:p>
                  </a:txBody>
                  <a:tcPr marL="0" marR="0" marT="117475" marB="0"/>
                </a:tc>
                <a:tc>
                  <a:txBody>
                    <a:bodyPr/>
                    <a:lstStyle/>
                    <a:p>
                      <a:pPr marL="127000" algn="l">
                        <a:lnSpc>
                          <a:spcPct val="100000"/>
                        </a:lnSpc>
                        <a:spcBef>
                          <a:spcPts val="925"/>
                        </a:spcBef>
                      </a:pPr>
                      <a:r>
                        <a:rPr sz="1200" spc="-114" dirty="0">
                          <a:latin typeface="Calibri(body)"/>
                        </a:rPr>
                        <a:t>Kiểm</a:t>
                      </a:r>
                      <a:r>
                        <a:rPr sz="1200" spc="-30" dirty="0">
                          <a:latin typeface="Calibri(body)"/>
                        </a:rPr>
                        <a:t> </a:t>
                      </a:r>
                      <a:r>
                        <a:rPr sz="1200" spc="-105" dirty="0">
                          <a:latin typeface="Calibri(body)"/>
                        </a:rPr>
                        <a:t>tra</a:t>
                      </a:r>
                      <a:r>
                        <a:rPr sz="1200" spc="-25" dirty="0">
                          <a:latin typeface="Calibri(body)"/>
                        </a:rPr>
                        <a:t> </a:t>
                      </a:r>
                      <a:r>
                        <a:rPr sz="1200" spc="-135" dirty="0">
                          <a:latin typeface="Calibri(body)"/>
                        </a:rPr>
                        <a:t>xem</a:t>
                      </a:r>
                      <a:r>
                        <a:rPr sz="1200" spc="-20" dirty="0">
                          <a:latin typeface="Calibri(body)"/>
                        </a:rPr>
                        <a:t> </a:t>
                      </a:r>
                      <a:r>
                        <a:rPr sz="1200" spc="-114" dirty="0">
                          <a:latin typeface="Calibri(body)"/>
                        </a:rPr>
                        <a:t>một</a:t>
                      </a:r>
                      <a:r>
                        <a:rPr sz="1200" spc="-25" dirty="0">
                          <a:latin typeface="Calibri(body)"/>
                        </a:rPr>
                        <a:t> </a:t>
                      </a:r>
                      <a:r>
                        <a:rPr sz="1200" spc="-85" dirty="0">
                          <a:latin typeface="Calibri(body)"/>
                        </a:rPr>
                        <a:t>giá</a:t>
                      </a:r>
                      <a:r>
                        <a:rPr sz="1200" spc="-30" dirty="0">
                          <a:latin typeface="Calibri(body)"/>
                        </a:rPr>
                        <a:t> </a:t>
                      </a:r>
                      <a:r>
                        <a:rPr sz="1200" spc="-75" dirty="0">
                          <a:latin typeface="Calibri(body)"/>
                        </a:rPr>
                        <a:t>trị</a:t>
                      </a:r>
                      <a:r>
                        <a:rPr sz="1200" spc="-20" dirty="0">
                          <a:latin typeface="Calibri(body)"/>
                        </a:rPr>
                        <a:t> </a:t>
                      </a:r>
                      <a:r>
                        <a:rPr sz="1200" spc="-80" dirty="0">
                          <a:latin typeface="Calibri(body)"/>
                        </a:rPr>
                        <a:t>có</a:t>
                      </a:r>
                      <a:r>
                        <a:rPr sz="1200" spc="-35" dirty="0">
                          <a:latin typeface="Calibri(body)"/>
                        </a:rPr>
                        <a:t> </a:t>
                      </a:r>
                      <a:r>
                        <a:rPr sz="1200" spc="-95" dirty="0">
                          <a:latin typeface="Calibri(body)"/>
                        </a:rPr>
                        <a:t>phải</a:t>
                      </a:r>
                      <a:r>
                        <a:rPr sz="1200" spc="-25" dirty="0">
                          <a:latin typeface="Calibri(body)"/>
                        </a:rPr>
                        <a:t> </a:t>
                      </a:r>
                      <a:r>
                        <a:rPr sz="1200" spc="-75" dirty="0">
                          <a:latin typeface="Calibri(body)"/>
                        </a:rPr>
                        <a:t>là</a:t>
                      </a:r>
                      <a:r>
                        <a:rPr sz="1200" spc="-30" dirty="0">
                          <a:latin typeface="Calibri(body)"/>
                        </a:rPr>
                        <a:t> </a:t>
                      </a:r>
                      <a:r>
                        <a:rPr sz="1200" spc="-65" dirty="0">
                          <a:latin typeface="Calibri(body)"/>
                        </a:rPr>
                        <a:t>lỗi</a:t>
                      </a:r>
                      <a:r>
                        <a:rPr sz="1200" spc="-35" dirty="0">
                          <a:latin typeface="Calibri(body)"/>
                        </a:rPr>
                        <a:t> </a:t>
                      </a:r>
                      <a:r>
                        <a:rPr sz="1200" spc="-120" dirty="0">
                          <a:latin typeface="Calibri(body)"/>
                        </a:rPr>
                        <a:t>hay</a:t>
                      </a:r>
                      <a:r>
                        <a:rPr sz="1200" spc="-20" dirty="0">
                          <a:latin typeface="Calibri(body)"/>
                        </a:rPr>
                        <a:t> </a:t>
                      </a:r>
                      <a:r>
                        <a:rPr sz="1200" spc="-105" dirty="0">
                          <a:latin typeface="Calibri(body)"/>
                        </a:rPr>
                        <a:t>không</a:t>
                      </a:r>
                      <a:r>
                        <a:rPr sz="1200" spc="-20" dirty="0">
                          <a:latin typeface="Calibri(body)"/>
                        </a:rPr>
                        <a:t> </a:t>
                      </a:r>
                      <a:r>
                        <a:rPr sz="1200" spc="-114" dirty="0">
                          <a:latin typeface="Calibri(body)"/>
                        </a:rPr>
                        <a:t>và</a:t>
                      </a:r>
                      <a:r>
                        <a:rPr sz="1200" spc="-30" dirty="0">
                          <a:latin typeface="Calibri(body)"/>
                        </a:rPr>
                        <a:t> </a:t>
                      </a:r>
                      <a:r>
                        <a:rPr sz="1200" spc="-100" dirty="0">
                          <a:latin typeface="Calibri(body)"/>
                        </a:rPr>
                        <a:t>trả</a:t>
                      </a:r>
                      <a:r>
                        <a:rPr sz="1200" spc="-25" dirty="0">
                          <a:latin typeface="Calibri(body)"/>
                        </a:rPr>
                        <a:t> </a:t>
                      </a:r>
                      <a:r>
                        <a:rPr sz="1200" spc="-105" dirty="0">
                          <a:latin typeface="Calibri(body)"/>
                        </a:rPr>
                        <a:t>về</a:t>
                      </a:r>
                      <a:r>
                        <a:rPr sz="1200" spc="-10" dirty="0">
                          <a:latin typeface="Calibri(body)"/>
                        </a:rPr>
                        <a:t> </a:t>
                      </a:r>
                      <a:r>
                        <a:rPr sz="1200" spc="-90" dirty="0">
                          <a:latin typeface="Calibri(body)"/>
                        </a:rPr>
                        <a:t>TRUE</a:t>
                      </a:r>
                      <a:r>
                        <a:rPr sz="1200" spc="-25" dirty="0">
                          <a:latin typeface="Calibri(body)"/>
                        </a:rPr>
                        <a:t> </a:t>
                      </a:r>
                      <a:r>
                        <a:rPr sz="1200" spc="-95" dirty="0">
                          <a:latin typeface="Calibri(body)"/>
                        </a:rPr>
                        <a:t>hoặc</a:t>
                      </a:r>
                      <a:r>
                        <a:rPr sz="1200" spc="-35" dirty="0">
                          <a:latin typeface="Calibri(body)"/>
                        </a:rPr>
                        <a:t> </a:t>
                      </a:r>
                      <a:r>
                        <a:rPr sz="1200" spc="-10" dirty="0">
                          <a:latin typeface="Calibri(body)"/>
                        </a:rPr>
                        <a:t>FALSE.</a:t>
                      </a:r>
                      <a:endParaRPr sz="1200" dirty="0">
                        <a:latin typeface="Calibri(body)"/>
                        <a:cs typeface="Verdana"/>
                      </a:endParaRPr>
                    </a:p>
                  </a:txBody>
                  <a:tcPr marL="0" marR="0" marT="117475" marB="0"/>
                </a:tc>
                <a:extLst>
                  <a:ext uri="{0D108BD9-81ED-4DB2-BD59-A6C34878D82A}">
                    <a16:rowId xmlns:a16="http://schemas.microsoft.com/office/drawing/2014/main" val="2495799178"/>
                  </a:ext>
                </a:extLst>
              </a:tr>
              <a:tr h="583159">
                <a:tc>
                  <a:txBody>
                    <a:bodyPr/>
                    <a:lstStyle/>
                    <a:p>
                      <a:pPr marL="10795" algn="l">
                        <a:lnSpc>
                          <a:spcPct val="100000"/>
                        </a:lnSpc>
                        <a:spcBef>
                          <a:spcPts val="925"/>
                        </a:spcBef>
                      </a:pPr>
                      <a:r>
                        <a:rPr sz="1200" b="1" spc="-10" dirty="0">
                          <a:latin typeface="Calibri(body)"/>
                        </a:rPr>
                        <a:t>ISNUMBER</a:t>
                      </a:r>
                      <a:endParaRPr sz="1200" b="1">
                        <a:latin typeface="Calibri(body)"/>
                        <a:cs typeface="Verdana"/>
                      </a:endParaRPr>
                    </a:p>
                  </a:txBody>
                  <a:tcPr marL="0" marR="0" marT="117475" marB="0"/>
                </a:tc>
                <a:tc>
                  <a:txBody>
                    <a:bodyPr/>
                    <a:lstStyle/>
                    <a:p>
                      <a:pPr marL="103505" algn="l">
                        <a:lnSpc>
                          <a:spcPct val="100000"/>
                        </a:lnSpc>
                        <a:spcBef>
                          <a:spcPts val="925"/>
                        </a:spcBef>
                      </a:pPr>
                      <a:r>
                        <a:rPr sz="1200" spc="-10" dirty="0">
                          <a:latin typeface="Calibri(body)"/>
                        </a:rPr>
                        <a:t>ISNUMBER(&lt;value&gt;)</a:t>
                      </a:r>
                      <a:endParaRPr sz="1200">
                        <a:latin typeface="Calibri(body)"/>
                        <a:cs typeface="IBM 3270"/>
                      </a:endParaRPr>
                    </a:p>
                  </a:txBody>
                  <a:tcPr marL="0" marR="0" marT="117475" marB="0"/>
                </a:tc>
                <a:tc>
                  <a:txBody>
                    <a:bodyPr/>
                    <a:lstStyle/>
                    <a:p>
                      <a:pPr marL="127000" algn="l">
                        <a:lnSpc>
                          <a:spcPct val="100000"/>
                        </a:lnSpc>
                        <a:spcBef>
                          <a:spcPts val="925"/>
                        </a:spcBef>
                      </a:pPr>
                      <a:r>
                        <a:rPr sz="1200" spc="-114" dirty="0">
                          <a:latin typeface="Calibri(body)"/>
                        </a:rPr>
                        <a:t>Kiểm</a:t>
                      </a:r>
                      <a:r>
                        <a:rPr sz="1200" spc="-30" dirty="0">
                          <a:latin typeface="Calibri(body)"/>
                        </a:rPr>
                        <a:t> </a:t>
                      </a:r>
                      <a:r>
                        <a:rPr sz="1200" spc="-105" dirty="0">
                          <a:latin typeface="Calibri(body)"/>
                        </a:rPr>
                        <a:t>tra</a:t>
                      </a:r>
                      <a:r>
                        <a:rPr sz="1200" spc="-25" dirty="0">
                          <a:latin typeface="Calibri(body)"/>
                        </a:rPr>
                        <a:t> </a:t>
                      </a:r>
                      <a:r>
                        <a:rPr sz="1200" spc="-135" dirty="0">
                          <a:latin typeface="Calibri(body)"/>
                        </a:rPr>
                        <a:t>xem</a:t>
                      </a:r>
                      <a:r>
                        <a:rPr sz="1200" spc="-20" dirty="0">
                          <a:latin typeface="Calibri(body)"/>
                        </a:rPr>
                        <a:t> </a:t>
                      </a:r>
                      <a:r>
                        <a:rPr sz="1200" spc="-114" dirty="0">
                          <a:latin typeface="Calibri(body)"/>
                        </a:rPr>
                        <a:t>một</a:t>
                      </a:r>
                      <a:r>
                        <a:rPr sz="1200" spc="-25" dirty="0">
                          <a:latin typeface="Calibri(body)"/>
                        </a:rPr>
                        <a:t> </a:t>
                      </a:r>
                      <a:r>
                        <a:rPr sz="1200" spc="-85" dirty="0">
                          <a:latin typeface="Calibri(body)"/>
                        </a:rPr>
                        <a:t>giá</a:t>
                      </a:r>
                      <a:r>
                        <a:rPr sz="1200" spc="-30" dirty="0">
                          <a:latin typeface="Calibri(body)"/>
                        </a:rPr>
                        <a:t> </a:t>
                      </a:r>
                      <a:r>
                        <a:rPr sz="1200" spc="-75" dirty="0">
                          <a:latin typeface="Calibri(body)"/>
                        </a:rPr>
                        <a:t>trị</a:t>
                      </a:r>
                      <a:r>
                        <a:rPr sz="1200" spc="-20" dirty="0">
                          <a:latin typeface="Calibri(body)"/>
                        </a:rPr>
                        <a:t> </a:t>
                      </a:r>
                      <a:r>
                        <a:rPr sz="1200" spc="-80" dirty="0">
                          <a:latin typeface="Calibri(body)"/>
                        </a:rPr>
                        <a:t>có</a:t>
                      </a:r>
                      <a:r>
                        <a:rPr sz="1200" spc="-35" dirty="0">
                          <a:latin typeface="Calibri(body)"/>
                        </a:rPr>
                        <a:t> </a:t>
                      </a:r>
                      <a:r>
                        <a:rPr sz="1200" spc="-95" dirty="0">
                          <a:latin typeface="Calibri(body)"/>
                        </a:rPr>
                        <a:t>phải</a:t>
                      </a:r>
                      <a:r>
                        <a:rPr sz="1200" spc="-25" dirty="0">
                          <a:latin typeface="Calibri(body)"/>
                        </a:rPr>
                        <a:t> </a:t>
                      </a:r>
                      <a:r>
                        <a:rPr sz="1200" spc="-75" dirty="0">
                          <a:latin typeface="Calibri(body)"/>
                        </a:rPr>
                        <a:t>là</a:t>
                      </a:r>
                      <a:r>
                        <a:rPr sz="1200" spc="-30" dirty="0">
                          <a:latin typeface="Calibri(body)"/>
                        </a:rPr>
                        <a:t> </a:t>
                      </a:r>
                      <a:r>
                        <a:rPr sz="1200" spc="-95" dirty="0">
                          <a:latin typeface="Calibri(body)"/>
                        </a:rPr>
                        <a:t>số</a:t>
                      </a:r>
                      <a:r>
                        <a:rPr sz="1200" spc="-35" dirty="0">
                          <a:latin typeface="Calibri(body)"/>
                        </a:rPr>
                        <a:t> </a:t>
                      </a:r>
                      <a:r>
                        <a:rPr sz="1200" spc="-120" dirty="0">
                          <a:latin typeface="Calibri(body)"/>
                        </a:rPr>
                        <a:t>hay</a:t>
                      </a:r>
                      <a:r>
                        <a:rPr sz="1200" spc="-20" dirty="0">
                          <a:latin typeface="Calibri(body)"/>
                        </a:rPr>
                        <a:t> </a:t>
                      </a:r>
                      <a:r>
                        <a:rPr sz="1200" spc="-105" dirty="0">
                          <a:latin typeface="Calibri(body)"/>
                        </a:rPr>
                        <a:t>không</a:t>
                      </a:r>
                      <a:r>
                        <a:rPr sz="1200" spc="-20" dirty="0">
                          <a:latin typeface="Calibri(body)"/>
                        </a:rPr>
                        <a:t> </a:t>
                      </a:r>
                      <a:r>
                        <a:rPr sz="1200" spc="-114" dirty="0">
                          <a:latin typeface="Calibri(body)"/>
                        </a:rPr>
                        <a:t>và</a:t>
                      </a:r>
                      <a:r>
                        <a:rPr sz="1200" spc="-30" dirty="0">
                          <a:latin typeface="Calibri(body)"/>
                        </a:rPr>
                        <a:t> </a:t>
                      </a:r>
                      <a:r>
                        <a:rPr sz="1200" spc="-100" dirty="0">
                          <a:latin typeface="Calibri(body)"/>
                        </a:rPr>
                        <a:t>trả</a:t>
                      </a:r>
                      <a:r>
                        <a:rPr sz="1200" spc="-25" dirty="0">
                          <a:latin typeface="Calibri(body)"/>
                        </a:rPr>
                        <a:t> </a:t>
                      </a:r>
                      <a:r>
                        <a:rPr sz="1200" spc="-105" dirty="0">
                          <a:latin typeface="Calibri(body)"/>
                        </a:rPr>
                        <a:t>về</a:t>
                      </a:r>
                      <a:r>
                        <a:rPr sz="1200" spc="-10" dirty="0">
                          <a:latin typeface="Calibri(body)"/>
                        </a:rPr>
                        <a:t> </a:t>
                      </a:r>
                      <a:r>
                        <a:rPr sz="1200" spc="-90" dirty="0">
                          <a:latin typeface="Calibri(body)"/>
                        </a:rPr>
                        <a:t>TRUE</a:t>
                      </a:r>
                      <a:r>
                        <a:rPr sz="1200" spc="-25" dirty="0">
                          <a:latin typeface="Calibri(body)"/>
                        </a:rPr>
                        <a:t> </a:t>
                      </a:r>
                      <a:r>
                        <a:rPr sz="1200" spc="-95" dirty="0">
                          <a:latin typeface="Calibri(body)"/>
                        </a:rPr>
                        <a:t>hoặc</a:t>
                      </a:r>
                      <a:r>
                        <a:rPr sz="1200" spc="-35" dirty="0">
                          <a:latin typeface="Calibri(body)"/>
                        </a:rPr>
                        <a:t> </a:t>
                      </a:r>
                      <a:r>
                        <a:rPr sz="1200" spc="-10" dirty="0">
                          <a:latin typeface="Calibri(body)"/>
                        </a:rPr>
                        <a:t>FALSE.</a:t>
                      </a:r>
                      <a:endParaRPr sz="1200" dirty="0">
                        <a:latin typeface="Calibri(body)"/>
                        <a:cs typeface="Verdana"/>
                      </a:endParaRPr>
                    </a:p>
                  </a:txBody>
                  <a:tcPr marL="0" marR="0" marT="117475" marB="0"/>
                </a:tc>
                <a:extLst>
                  <a:ext uri="{0D108BD9-81ED-4DB2-BD59-A6C34878D82A}">
                    <a16:rowId xmlns:a16="http://schemas.microsoft.com/office/drawing/2014/main" val="297429793"/>
                  </a:ext>
                </a:extLst>
              </a:tr>
              <a:tr h="583159">
                <a:tc>
                  <a:txBody>
                    <a:bodyPr/>
                    <a:lstStyle/>
                    <a:p>
                      <a:pPr marL="12065" algn="l">
                        <a:lnSpc>
                          <a:spcPct val="100000"/>
                        </a:lnSpc>
                        <a:spcBef>
                          <a:spcPts val="1330"/>
                        </a:spcBef>
                      </a:pPr>
                      <a:r>
                        <a:rPr sz="1200" b="1" spc="-10" dirty="0">
                          <a:latin typeface="Calibri(body)"/>
                        </a:rPr>
                        <a:t>ISTEXT</a:t>
                      </a:r>
                      <a:endParaRPr sz="1200" b="1" dirty="0">
                        <a:latin typeface="Calibri(body)"/>
                        <a:cs typeface="Verdana"/>
                      </a:endParaRPr>
                    </a:p>
                  </a:txBody>
                  <a:tcPr marL="0" marR="0" marT="168910" marB="0"/>
                </a:tc>
                <a:tc>
                  <a:txBody>
                    <a:bodyPr/>
                    <a:lstStyle/>
                    <a:p>
                      <a:pPr marL="103505" algn="l">
                        <a:lnSpc>
                          <a:spcPct val="100000"/>
                        </a:lnSpc>
                        <a:spcBef>
                          <a:spcPts val="1330"/>
                        </a:spcBef>
                      </a:pPr>
                      <a:r>
                        <a:rPr sz="1200" spc="-10" dirty="0">
                          <a:latin typeface="Calibri(body)"/>
                        </a:rPr>
                        <a:t>ISTEXT(&lt;value&gt;)</a:t>
                      </a:r>
                      <a:endParaRPr sz="1200">
                        <a:latin typeface="Calibri(body)"/>
                        <a:cs typeface="IBM 3270"/>
                      </a:endParaRPr>
                    </a:p>
                  </a:txBody>
                  <a:tcPr marL="0" marR="0" marT="168910" marB="0"/>
                </a:tc>
                <a:tc>
                  <a:txBody>
                    <a:bodyPr/>
                    <a:lstStyle/>
                    <a:p>
                      <a:pPr marL="127000" marR="487045" algn="l">
                        <a:lnSpc>
                          <a:spcPct val="120000"/>
                        </a:lnSpc>
                        <a:spcBef>
                          <a:spcPts val="180"/>
                        </a:spcBef>
                      </a:pPr>
                      <a:r>
                        <a:rPr sz="1200" spc="-114" dirty="0">
                          <a:latin typeface="Calibri(body)"/>
                        </a:rPr>
                        <a:t>Kiểm</a:t>
                      </a:r>
                      <a:r>
                        <a:rPr sz="1200" spc="-30" dirty="0">
                          <a:latin typeface="Calibri(body)"/>
                        </a:rPr>
                        <a:t> </a:t>
                      </a:r>
                      <a:r>
                        <a:rPr sz="1200" spc="-105" dirty="0">
                          <a:latin typeface="Calibri(body)"/>
                        </a:rPr>
                        <a:t>tra</a:t>
                      </a:r>
                      <a:r>
                        <a:rPr sz="1200" spc="-25" dirty="0">
                          <a:latin typeface="Calibri(body)"/>
                        </a:rPr>
                        <a:t> </a:t>
                      </a:r>
                      <a:r>
                        <a:rPr sz="1200" spc="-135" dirty="0">
                          <a:latin typeface="Calibri(body)"/>
                        </a:rPr>
                        <a:t>xem</a:t>
                      </a:r>
                      <a:r>
                        <a:rPr sz="1200" spc="-20" dirty="0">
                          <a:latin typeface="Calibri(body)"/>
                        </a:rPr>
                        <a:t> </a:t>
                      </a:r>
                      <a:r>
                        <a:rPr sz="1200" spc="-114" dirty="0">
                          <a:latin typeface="Calibri(body)"/>
                        </a:rPr>
                        <a:t>một</a:t>
                      </a:r>
                      <a:r>
                        <a:rPr sz="1200" spc="-30" dirty="0">
                          <a:latin typeface="Calibri(body)"/>
                        </a:rPr>
                        <a:t> </a:t>
                      </a:r>
                      <a:r>
                        <a:rPr sz="1200" spc="-85" dirty="0">
                          <a:latin typeface="Calibri(body)"/>
                        </a:rPr>
                        <a:t>giá</a:t>
                      </a:r>
                      <a:r>
                        <a:rPr sz="1200" spc="-30" dirty="0">
                          <a:latin typeface="Calibri(body)"/>
                        </a:rPr>
                        <a:t> </a:t>
                      </a:r>
                      <a:r>
                        <a:rPr sz="1200" spc="-75" dirty="0">
                          <a:latin typeface="Calibri(body)"/>
                        </a:rPr>
                        <a:t>trị</a:t>
                      </a:r>
                      <a:r>
                        <a:rPr sz="1200" spc="-15" dirty="0">
                          <a:latin typeface="Calibri(body)"/>
                        </a:rPr>
                        <a:t> </a:t>
                      </a:r>
                      <a:r>
                        <a:rPr sz="1200" spc="-80" dirty="0">
                          <a:latin typeface="Calibri(body)"/>
                        </a:rPr>
                        <a:t>có</a:t>
                      </a:r>
                      <a:r>
                        <a:rPr sz="1200" spc="-35" dirty="0">
                          <a:latin typeface="Calibri(body)"/>
                        </a:rPr>
                        <a:t> </a:t>
                      </a:r>
                      <a:r>
                        <a:rPr sz="1200" spc="-95" dirty="0">
                          <a:latin typeface="Calibri(body)"/>
                        </a:rPr>
                        <a:t>phải</a:t>
                      </a:r>
                      <a:r>
                        <a:rPr sz="1200" spc="-30" dirty="0">
                          <a:latin typeface="Calibri(body)"/>
                        </a:rPr>
                        <a:t> </a:t>
                      </a:r>
                      <a:r>
                        <a:rPr sz="1200" spc="-75" dirty="0">
                          <a:latin typeface="Calibri(body)"/>
                        </a:rPr>
                        <a:t>là</a:t>
                      </a:r>
                      <a:r>
                        <a:rPr sz="1200" spc="-30" dirty="0">
                          <a:latin typeface="Calibri(body)"/>
                        </a:rPr>
                        <a:t> </a:t>
                      </a:r>
                      <a:r>
                        <a:rPr sz="1200" spc="-114" dirty="0">
                          <a:latin typeface="Calibri(body)"/>
                        </a:rPr>
                        <a:t>văn</a:t>
                      </a:r>
                      <a:r>
                        <a:rPr sz="1200" spc="-30" dirty="0">
                          <a:latin typeface="Calibri(body)"/>
                        </a:rPr>
                        <a:t> </a:t>
                      </a:r>
                      <a:r>
                        <a:rPr sz="1200" spc="-110" dirty="0">
                          <a:latin typeface="Calibri(body)"/>
                        </a:rPr>
                        <a:t>bản</a:t>
                      </a:r>
                      <a:r>
                        <a:rPr sz="1200" spc="-15" dirty="0">
                          <a:latin typeface="Calibri(body)"/>
                        </a:rPr>
                        <a:t> </a:t>
                      </a:r>
                      <a:r>
                        <a:rPr sz="1200" spc="-120" dirty="0">
                          <a:latin typeface="Calibri(body)"/>
                        </a:rPr>
                        <a:t>hay</a:t>
                      </a:r>
                      <a:r>
                        <a:rPr sz="1200" spc="-20" dirty="0">
                          <a:latin typeface="Calibri(body)"/>
                        </a:rPr>
                        <a:t> </a:t>
                      </a:r>
                      <a:r>
                        <a:rPr sz="1200" spc="-105" dirty="0">
                          <a:latin typeface="Calibri(body)"/>
                        </a:rPr>
                        <a:t>không</a:t>
                      </a:r>
                      <a:r>
                        <a:rPr sz="1200" spc="-25" dirty="0">
                          <a:latin typeface="Calibri(body)"/>
                        </a:rPr>
                        <a:t> </a:t>
                      </a:r>
                      <a:r>
                        <a:rPr sz="1200" spc="-114" dirty="0">
                          <a:latin typeface="Calibri(body)"/>
                        </a:rPr>
                        <a:t>và</a:t>
                      </a:r>
                      <a:r>
                        <a:rPr sz="1200" spc="-30" dirty="0">
                          <a:latin typeface="Calibri(body)"/>
                        </a:rPr>
                        <a:t> </a:t>
                      </a:r>
                      <a:r>
                        <a:rPr sz="1200" spc="-95" dirty="0">
                          <a:latin typeface="Calibri(body)"/>
                        </a:rPr>
                        <a:t>trả</a:t>
                      </a:r>
                      <a:r>
                        <a:rPr sz="1200" spc="-15" dirty="0">
                          <a:latin typeface="Calibri(body)"/>
                        </a:rPr>
                        <a:t> </a:t>
                      </a:r>
                      <a:r>
                        <a:rPr sz="1200" spc="-110" dirty="0">
                          <a:latin typeface="Calibri(body)"/>
                        </a:rPr>
                        <a:t>về</a:t>
                      </a:r>
                      <a:r>
                        <a:rPr sz="1200" spc="-20" dirty="0">
                          <a:latin typeface="Calibri(body)"/>
                        </a:rPr>
                        <a:t> </a:t>
                      </a:r>
                      <a:r>
                        <a:rPr sz="1200" spc="-90" dirty="0">
                          <a:latin typeface="Calibri(body)"/>
                        </a:rPr>
                        <a:t>TRUE</a:t>
                      </a:r>
                      <a:r>
                        <a:rPr sz="1200" spc="-25" dirty="0">
                          <a:latin typeface="Calibri(body)"/>
                        </a:rPr>
                        <a:t> </a:t>
                      </a:r>
                      <a:r>
                        <a:rPr sz="1200" spc="-45" dirty="0">
                          <a:latin typeface="Calibri(body)"/>
                        </a:rPr>
                        <a:t>hoặc </a:t>
                      </a:r>
                      <a:r>
                        <a:rPr sz="1200" spc="-10" dirty="0">
                          <a:latin typeface="Calibri(body)"/>
                        </a:rPr>
                        <a:t>FALSE.</a:t>
                      </a:r>
                      <a:endParaRPr sz="1200" dirty="0">
                        <a:latin typeface="Calibri(body)"/>
                        <a:cs typeface="Verdana"/>
                      </a:endParaRPr>
                    </a:p>
                  </a:txBody>
                  <a:tcPr marL="0" marR="0" marT="22860" marB="0"/>
                </a:tc>
                <a:extLst>
                  <a:ext uri="{0D108BD9-81ED-4DB2-BD59-A6C34878D82A}">
                    <a16:rowId xmlns:a16="http://schemas.microsoft.com/office/drawing/2014/main" val="3829313895"/>
                  </a:ext>
                </a:extLst>
              </a:tr>
            </a:tbl>
          </a:graphicData>
        </a:graphic>
      </p:graphicFrame>
    </p:spTree>
    <p:extLst>
      <p:ext uri="{BB962C8B-B14F-4D97-AF65-F5344CB8AC3E}">
        <p14:creationId xmlns:p14="http://schemas.microsoft.com/office/powerpoint/2010/main" val="17709896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26</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Toán</a:t>
            </a:r>
            <a:r>
              <a:rPr lang="en-US" sz="2000" b="1" dirty="0"/>
              <a:t> </a:t>
            </a:r>
            <a:r>
              <a:rPr lang="en-US" sz="2000" b="1" dirty="0" err="1"/>
              <a:t>tử</a:t>
            </a:r>
            <a:r>
              <a:rPr lang="en-US" sz="2000" b="1" dirty="0"/>
              <a:t> </a:t>
            </a:r>
            <a:r>
              <a:rPr lang="en-US" sz="2000" b="1" dirty="0" err="1"/>
              <a:t>trong</a:t>
            </a:r>
            <a:r>
              <a:rPr lang="en-US" sz="2000" b="1" dirty="0"/>
              <a:t> DAX</a:t>
            </a:r>
          </a:p>
        </p:txBody>
      </p:sp>
      <p:sp>
        <p:nvSpPr>
          <p:cNvPr id="7" name="Rectangle 6"/>
          <p:cNvSpPr/>
          <p:nvPr/>
        </p:nvSpPr>
        <p:spPr>
          <a:xfrm>
            <a:off x="554783" y="1442860"/>
            <a:ext cx="11116286" cy="646331"/>
          </a:xfrm>
          <a:prstGeom prst="rect">
            <a:avLst/>
          </a:prstGeom>
        </p:spPr>
        <p:txBody>
          <a:bodyPr wrap="square">
            <a:spAutoFit/>
          </a:bodyPr>
          <a:lstStyle/>
          <a:p>
            <a:pPr lvl="0"/>
            <a:r>
              <a:rPr lang="vi-VN" dirty="0">
                <a:solidFill>
                  <a:prstClr val="black"/>
                </a:solidFill>
                <a:latin typeface="Calibri" panose="020F0502020204030204"/>
              </a:rPr>
              <a:t>Các hàm tra cứu hoạt động bằng cách sử dụng các bảng và các mối quan hệ, giống như một cơ sở dữ liệu. Các chức năng lọc cho phép bạn thao tác với ngữ cảnh dữ liệu để tạo ra các phép tính động.</a:t>
            </a:r>
          </a:p>
        </p:txBody>
      </p:sp>
      <p:graphicFrame>
        <p:nvGraphicFramePr>
          <p:cNvPr id="2" name="Table 1"/>
          <p:cNvGraphicFramePr>
            <a:graphicFrameLocks noGrp="1"/>
          </p:cNvGraphicFramePr>
          <p:nvPr>
            <p:extLst>
              <p:ext uri="{D42A27DB-BD31-4B8C-83A1-F6EECF244321}">
                <p14:modId xmlns:p14="http://schemas.microsoft.com/office/powerpoint/2010/main" val="2903043948"/>
              </p:ext>
            </p:extLst>
          </p:nvPr>
        </p:nvGraphicFramePr>
        <p:xfrm>
          <a:off x="554783" y="2352271"/>
          <a:ext cx="11037314" cy="3686307"/>
        </p:xfrm>
        <a:graphic>
          <a:graphicData uri="http://schemas.openxmlformats.org/drawingml/2006/table">
            <a:tbl>
              <a:tblPr firstRow="1" bandRow="1">
                <a:tableStyleId>{912C8C85-51F0-491E-9774-3900AFEF0FD7}</a:tableStyleId>
              </a:tblPr>
              <a:tblGrid>
                <a:gridCol w="1835992">
                  <a:extLst>
                    <a:ext uri="{9D8B030D-6E8A-4147-A177-3AD203B41FA5}">
                      <a16:colId xmlns:a16="http://schemas.microsoft.com/office/drawing/2014/main" val="326178701"/>
                    </a:ext>
                  </a:extLst>
                </a:gridCol>
                <a:gridCol w="3580014">
                  <a:extLst>
                    <a:ext uri="{9D8B030D-6E8A-4147-A177-3AD203B41FA5}">
                      <a16:colId xmlns:a16="http://schemas.microsoft.com/office/drawing/2014/main" val="3475975805"/>
                    </a:ext>
                  </a:extLst>
                </a:gridCol>
                <a:gridCol w="5621308">
                  <a:extLst>
                    <a:ext uri="{9D8B030D-6E8A-4147-A177-3AD203B41FA5}">
                      <a16:colId xmlns:a16="http://schemas.microsoft.com/office/drawing/2014/main" val="2091408113"/>
                    </a:ext>
                  </a:extLst>
                </a:gridCol>
              </a:tblGrid>
              <a:tr h="319716">
                <a:tc>
                  <a:txBody>
                    <a:bodyPr/>
                    <a:lstStyle/>
                    <a:p>
                      <a:r>
                        <a:rPr lang="en-US" sz="1800" dirty="0" smtClean="0">
                          <a:latin typeface="Calibri(body)"/>
                        </a:rPr>
                        <a:t>Function</a:t>
                      </a:r>
                      <a:endParaRPr lang="en-US" sz="1800" dirty="0">
                        <a:latin typeface="Calibri(body)"/>
                      </a:endParaRPr>
                    </a:p>
                  </a:txBody>
                  <a:tcPr>
                    <a:solidFill>
                      <a:srgbClr val="2A8F68"/>
                    </a:solidFill>
                  </a:tcPr>
                </a:tc>
                <a:tc>
                  <a:txBody>
                    <a:bodyPr/>
                    <a:lstStyle/>
                    <a:p>
                      <a:r>
                        <a:rPr lang="en-US" sz="1800" dirty="0" smtClean="0">
                          <a:latin typeface="Calibri(body)"/>
                        </a:rPr>
                        <a:t>Syntax</a:t>
                      </a:r>
                      <a:endParaRPr lang="en-US" sz="1800" dirty="0">
                        <a:latin typeface="Calibri(body)"/>
                      </a:endParaRPr>
                    </a:p>
                  </a:txBody>
                  <a:tcPr>
                    <a:solidFill>
                      <a:srgbClr val="2A8F68"/>
                    </a:solidFill>
                  </a:tcPr>
                </a:tc>
                <a:tc>
                  <a:txBody>
                    <a:bodyPr/>
                    <a:lstStyle/>
                    <a:p>
                      <a:r>
                        <a:rPr lang="en-US" sz="1800" dirty="0" err="1" smtClean="0">
                          <a:latin typeface="Calibri(body)"/>
                        </a:rPr>
                        <a:t>Mô</a:t>
                      </a:r>
                      <a:r>
                        <a:rPr lang="en-US" sz="1800" baseline="0" dirty="0" smtClean="0">
                          <a:latin typeface="Calibri(body)"/>
                        </a:rPr>
                        <a:t> </a:t>
                      </a:r>
                      <a:r>
                        <a:rPr lang="en-US" sz="1800" baseline="0" dirty="0" err="1" smtClean="0">
                          <a:latin typeface="Calibri(body)"/>
                        </a:rPr>
                        <a:t>tả</a:t>
                      </a:r>
                      <a:endParaRPr lang="en-US" sz="1800" dirty="0">
                        <a:latin typeface="Calibri(body)"/>
                      </a:endParaRPr>
                    </a:p>
                  </a:txBody>
                  <a:tcPr>
                    <a:solidFill>
                      <a:srgbClr val="2A8F68"/>
                    </a:solidFill>
                  </a:tcPr>
                </a:tc>
                <a:extLst>
                  <a:ext uri="{0D108BD9-81ED-4DB2-BD59-A6C34878D82A}">
                    <a16:rowId xmlns:a16="http://schemas.microsoft.com/office/drawing/2014/main" val="1077411608"/>
                  </a:ext>
                </a:extLst>
              </a:tr>
              <a:tr h="471987">
                <a:tc>
                  <a:txBody>
                    <a:bodyPr/>
                    <a:lstStyle/>
                    <a:p>
                      <a:pPr marL="3175" algn="l">
                        <a:lnSpc>
                          <a:spcPct val="100000"/>
                        </a:lnSpc>
                        <a:spcBef>
                          <a:spcPts val="1290"/>
                        </a:spcBef>
                      </a:pPr>
                      <a:r>
                        <a:rPr sz="1200" b="1" spc="-25" dirty="0">
                          <a:latin typeface="Calibri(body)"/>
                        </a:rPr>
                        <a:t>ALL</a:t>
                      </a:r>
                      <a:endParaRPr sz="1200" b="1" dirty="0">
                        <a:latin typeface="Calibri(body)"/>
                        <a:cs typeface="Verdana"/>
                      </a:endParaRPr>
                    </a:p>
                  </a:txBody>
                  <a:tcPr marL="0" marR="0" marT="163830" marB="0"/>
                </a:tc>
                <a:tc>
                  <a:txBody>
                    <a:bodyPr/>
                    <a:lstStyle/>
                    <a:p>
                      <a:pPr marL="95250" algn="l">
                        <a:lnSpc>
                          <a:spcPct val="100000"/>
                        </a:lnSpc>
                        <a:spcBef>
                          <a:spcPts val="420"/>
                        </a:spcBef>
                      </a:pPr>
                      <a:r>
                        <a:rPr sz="1200" dirty="0">
                          <a:latin typeface="Calibri(body)"/>
                        </a:rPr>
                        <a:t>ALL(</a:t>
                      </a:r>
                      <a:r>
                        <a:rPr sz="1200" spc="45" dirty="0">
                          <a:latin typeface="Calibri(body)"/>
                        </a:rPr>
                        <a:t> </a:t>
                      </a:r>
                      <a:r>
                        <a:rPr sz="1200" dirty="0">
                          <a:latin typeface="Calibri(body)"/>
                        </a:rPr>
                        <a:t>[&lt;table&gt;</a:t>
                      </a:r>
                      <a:r>
                        <a:rPr sz="1200" spc="45" dirty="0">
                          <a:latin typeface="Calibri(body)"/>
                        </a:rPr>
                        <a:t> </a:t>
                      </a:r>
                      <a:r>
                        <a:rPr sz="1200" dirty="0">
                          <a:latin typeface="Calibri(body)"/>
                        </a:rPr>
                        <a:t>|</a:t>
                      </a:r>
                      <a:r>
                        <a:rPr sz="1200" spc="50" dirty="0">
                          <a:latin typeface="Calibri(body)"/>
                        </a:rPr>
                        <a:t> </a:t>
                      </a:r>
                      <a:r>
                        <a:rPr sz="1200" dirty="0">
                          <a:latin typeface="Calibri(body)"/>
                        </a:rPr>
                        <a:t>&lt;column&gt;[,</a:t>
                      </a:r>
                      <a:r>
                        <a:rPr sz="1200" spc="45" dirty="0">
                          <a:latin typeface="Calibri(body)"/>
                        </a:rPr>
                        <a:t> </a:t>
                      </a:r>
                      <a:r>
                        <a:rPr sz="1200" spc="-10" dirty="0">
                          <a:latin typeface="Calibri(body)"/>
                        </a:rPr>
                        <a:t>&lt;column&gt;[,</a:t>
                      </a:r>
                      <a:endParaRPr sz="1200" dirty="0">
                        <a:latin typeface="Calibri(body)"/>
                      </a:endParaRPr>
                    </a:p>
                    <a:p>
                      <a:pPr marL="95250" algn="l">
                        <a:lnSpc>
                          <a:spcPct val="100000"/>
                        </a:lnSpc>
                        <a:spcBef>
                          <a:spcPts val="295"/>
                        </a:spcBef>
                      </a:pPr>
                      <a:r>
                        <a:rPr sz="1200" dirty="0">
                          <a:latin typeface="Calibri(body)"/>
                        </a:rPr>
                        <a:t>&lt;column&gt;[,…]]]]</a:t>
                      </a:r>
                      <a:r>
                        <a:rPr sz="1200" spc="135" dirty="0">
                          <a:latin typeface="Calibri(body)"/>
                        </a:rPr>
                        <a:t> </a:t>
                      </a:r>
                      <a:r>
                        <a:rPr sz="1200" spc="-50" dirty="0">
                          <a:latin typeface="Calibri(body)"/>
                        </a:rPr>
                        <a:t>)</a:t>
                      </a:r>
                      <a:endParaRPr sz="1200" dirty="0">
                        <a:latin typeface="Calibri(body)"/>
                        <a:cs typeface="IBM 3270"/>
                      </a:endParaRPr>
                    </a:p>
                  </a:txBody>
                  <a:tcPr marL="0" marR="0" marT="53340" marB="0"/>
                </a:tc>
                <a:tc>
                  <a:txBody>
                    <a:bodyPr/>
                    <a:lstStyle/>
                    <a:p>
                      <a:pPr marL="252729" algn="l">
                        <a:lnSpc>
                          <a:spcPct val="100000"/>
                        </a:lnSpc>
                        <a:spcBef>
                          <a:spcPts val="420"/>
                        </a:spcBef>
                      </a:pPr>
                      <a:r>
                        <a:rPr sz="1200" spc="-114" dirty="0">
                          <a:latin typeface="Calibri(body)"/>
                        </a:rPr>
                        <a:t>Trả</a:t>
                      </a:r>
                      <a:r>
                        <a:rPr sz="1200" spc="-30" dirty="0">
                          <a:latin typeface="Calibri(body)"/>
                        </a:rPr>
                        <a:t> </a:t>
                      </a:r>
                      <a:r>
                        <a:rPr sz="1200" spc="-110" dirty="0">
                          <a:latin typeface="Calibri(body)"/>
                        </a:rPr>
                        <a:t>về</a:t>
                      </a:r>
                      <a:r>
                        <a:rPr sz="1200" spc="-25" dirty="0">
                          <a:latin typeface="Calibri(body)"/>
                        </a:rPr>
                        <a:t> </a:t>
                      </a:r>
                      <a:r>
                        <a:rPr sz="1200" spc="-95" dirty="0">
                          <a:latin typeface="Calibri(body)"/>
                        </a:rPr>
                        <a:t>tất</a:t>
                      </a:r>
                      <a:r>
                        <a:rPr sz="1200" spc="-25" dirty="0">
                          <a:latin typeface="Calibri(body)"/>
                        </a:rPr>
                        <a:t> </a:t>
                      </a:r>
                      <a:r>
                        <a:rPr sz="1200" spc="-95" dirty="0">
                          <a:latin typeface="Calibri(body)"/>
                        </a:rPr>
                        <a:t>cả</a:t>
                      </a:r>
                      <a:r>
                        <a:rPr sz="1200" spc="-40" dirty="0">
                          <a:latin typeface="Calibri(body)"/>
                        </a:rPr>
                        <a:t> </a:t>
                      </a:r>
                      <a:r>
                        <a:rPr sz="1200" spc="-95" dirty="0">
                          <a:latin typeface="Calibri(body)"/>
                        </a:rPr>
                        <a:t>các</a:t>
                      </a:r>
                      <a:r>
                        <a:rPr sz="1200" spc="-30" dirty="0">
                          <a:latin typeface="Calibri(body)"/>
                        </a:rPr>
                        <a:t> </a:t>
                      </a:r>
                      <a:r>
                        <a:rPr sz="1200" spc="-105" dirty="0">
                          <a:latin typeface="Calibri(body)"/>
                        </a:rPr>
                        <a:t>hàng</a:t>
                      </a:r>
                      <a:r>
                        <a:rPr sz="1200" spc="-25" dirty="0">
                          <a:latin typeface="Calibri(body)"/>
                        </a:rPr>
                        <a:t> </a:t>
                      </a:r>
                      <a:r>
                        <a:rPr sz="1200" spc="-95" dirty="0">
                          <a:latin typeface="Calibri(body)"/>
                        </a:rPr>
                        <a:t>trong</a:t>
                      </a:r>
                      <a:r>
                        <a:rPr sz="1200" spc="-10" dirty="0">
                          <a:latin typeface="Calibri(body)"/>
                        </a:rPr>
                        <a:t> </a:t>
                      </a:r>
                      <a:r>
                        <a:rPr sz="1200" spc="-105" dirty="0">
                          <a:latin typeface="Calibri(body)"/>
                        </a:rPr>
                        <a:t>bảng</a:t>
                      </a:r>
                      <a:r>
                        <a:rPr sz="1200" spc="-20" dirty="0">
                          <a:latin typeface="Calibri(body)"/>
                        </a:rPr>
                        <a:t> </a:t>
                      </a:r>
                      <a:r>
                        <a:rPr sz="1200" spc="-100" dirty="0">
                          <a:latin typeface="Calibri(body)"/>
                        </a:rPr>
                        <a:t>hoặc</a:t>
                      </a:r>
                      <a:r>
                        <a:rPr sz="1200" spc="-30" dirty="0">
                          <a:latin typeface="Calibri(body)"/>
                        </a:rPr>
                        <a:t> </a:t>
                      </a:r>
                      <a:r>
                        <a:rPr sz="1200" spc="-95" dirty="0">
                          <a:latin typeface="Calibri(body)"/>
                        </a:rPr>
                        <a:t>tất</a:t>
                      </a:r>
                      <a:r>
                        <a:rPr sz="1200" spc="-30" dirty="0">
                          <a:latin typeface="Calibri(body)"/>
                        </a:rPr>
                        <a:t> </a:t>
                      </a:r>
                      <a:r>
                        <a:rPr sz="1200" spc="-95" dirty="0">
                          <a:latin typeface="Calibri(body)"/>
                        </a:rPr>
                        <a:t>cả</a:t>
                      </a:r>
                      <a:r>
                        <a:rPr sz="1200" spc="-35" dirty="0">
                          <a:latin typeface="Calibri(body)"/>
                        </a:rPr>
                        <a:t> </a:t>
                      </a:r>
                      <a:r>
                        <a:rPr sz="1200" spc="-95" dirty="0">
                          <a:latin typeface="Calibri(body)"/>
                        </a:rPr>
                        <a:t>các</a:t>
                      </a:r>
                      <a:r>
                        <a:rPr sz="1200" spc="-35" dirty="0">
                          <a:latin typeface="Calibri(body)"/>
                        </a:rPr>
                        <a:t> </a:t>
                      </a:r>
                      <a:r>
                        <a:rPr sz="1200" spc="-90" dirty="0">
                          <a:latin typeface="Calibri(body)"/>
                        </a:rPr>
                        <a:t>giá</a:t>
                      </a:r>
                      <a:r>
                        <a:rPr sz="1200" spc="-25" dirty="0">
                          <a:latin typeface="Calibri(body)"/>
                        </a:rPr>
                        <a:t> </a:t>
                      </a:r>
                      <a:r>
                        <a:rPr sz="1200" spc="-75" dirty="0">
                          <a:latin typeface="Calibri(body)"/>
                        </a:rPr>
                        <a:t>trị</a:t>
                      </a:r>
                      <a:r>
                        <a:rPr sz="1200" spc="-15" dirty="0">
                          <a:latin typeface="Calibri(body)"/>
                        </a:rPr>
                        <a:t> </a:t>
                      </a:r>
                      <a:r>
                        <a:rPr sz="1200" spc="-95" dirty="0">
                          <a:latin typeface="Calibri(body)"/>
                        </a:rPr>
                        <a:t>trong</a:t>
                      </a:r>
                      <a:r>
                        <a:rPr sz="1200" spc="-20" dirty="0">
                          <a:latin typeface="Calibri(body)"/>
                        </a:rPr>
                        <a:t> </a:t>
                      </a:r>
                      <a:r>
                        <a:rPr sz="1200" spc="-110" dirty="0">
                          <a:latin typeface="Calibri(body)"/>
                        </a:rPr>
                        <a:t>một</a:t>
                      </a:r>
                      <a:r>
                        <a:rPr sz="1200" spc="-30" dirty="0">
                          <a:latin typeface="Calibri(body)"/>
                        </a:rPr>
                        <a:t> </a:t>
                      </a:r>
                      <a:r>
                        <a:rPr sz="1200" spc="-85" dirty="0">
                          <a:latin typeface="Calibri(body)"/>
                        </a:rPr>
                        <a:t>cột,</a:t>
                      </a:r>
                      <a:r>
                        <a:rPr sz="1200" spc="-20" dirty="0">
                          <a:latin typeface="Calibri(body)"/>
                        </a:rPr>
                        <a:t> </a:t>
                      </a:r>
                      <a:r>
                        <a:rPr sz="1200" spc="-90" dirty="0">
                          <a:latin typeface="Calibri(body)"/>
                        </a:rPr>
                        <a:t>bỏ</a:t>
                      </a:r>
                      <a:r>
                        <a:rPr sz="1200" spc="-40" dirty="0">
                          <a:latin typeface="Calibri(body)"/>
                        </a:rPr>
                        <a:t> </a:t>
                      </a:r>
                      <a:r>
                        <a:rPr sz="1200" spc="-25" dirty="0">
                          <a:latin typeface="Calibri(body)"/>
                        </a:rPr>
                        <a:t>qua</a:t>
                      </a:r>
                      <a:endParaRPr sz="1200" dirty="0">
                        <a:latin typeface="Calibri(body)"/>
                      </a:endParaRPr>
                    </a:p>
                    <a:p>
                      <a:pPr marL="252729" algn="l">
                        <a:lnSpc>
                          <a:spcPct val="100000"/>
                        </a:lnSpc>
                        <a:spcBef>
                          <a:spcPts val="295"/>
                        </a:spcBef>
                      </a:pPr>
                      <a:r>
                        <a:rPr sz="1200" spc="-100" dirty="0">
                          <a:latin typeface="Calibri(body)"/>
                        </a:rPr>
                        <a:t>bất</a:t>
                      </a:r>
                      <a:r>
                        <a:rPr sz="1200" spc="-30" dirty="0">
                          <a:latin typeface="Calibri(body)"/>
                        </a:rPr>
                        <a:t> </a:t>
                      </a:r>
                      <a:r>
                        <a:rPr sz="1200" spc="-130" dirty="0">
                          <a:latin typeface="Calibri(body)"/>
                        </a:rPr>
                        <a:t>kỳ</a:t>
                      </a:r>
                      <a:r>
                        <a:rPr sz="1200" spc="-30" dirty="0">
                          <a:latin typeface="Calibri(body)"/>
                        </a:rPr>
                        <a:t> </a:t>
                      </a:r>
                      <a:r>
                        <a:rPr sz="1200" spc="-95" dirty="0">
                          <a:latin typeface="Calibri(body)"/>
                        </a:rPr>
                        <a:t>bộ</a:t>
                      </a:r>
                      <a:r>
                        <a:rPr sz="1200" spc="-25" dirty="0">
                          <a:latin typeface="Calibri(body)"/>
                        </a:rPr>
                        <a:t> </a:t>
                      </a:r>
                      <a:r>
                        <a:rPr sz="1200" spc="-75" dirty="0">
                          <a:latin typeface="Calibri(body)"/>
                        </a:rPr>
                        <a:t>lọc</a:t>
                      </a:r>
                      <a:r>
                        <a:rPr sz="1200" spc="-40" dirty="0">
                          <a:latin typeface="Calibri(body)"/>
                        </a:rPr>
                        <a:t> </a:t>
                      </a:r>
                      <a:r>
                        <a:rPr sz="1200" spc="-100" dirty="0">
                          <a:latin typeface="Calibri(body)"/>
                        </a:rPr>
                        <a:t>nào</a:t>
                      </a:r>
                      <a:r>
                        <a:rPr sz="1200" spc="-30" dirty="0">
                          <a:latin typeface="Calibri(body)"/>
                        </a:rPr>
                        <a:t> </a:t>
                      </a:r>
                      <a:r>
                        <a:rPr sz="1200" spc="-80" dirty="0">
                          <a:latin typeface="Calibri(body)"/>
                        </a:rPr>
                        <a:t>có</a:t>
                      </a:r>
                      <a:r>
                        <a:rPr sz="1200" spc="-35" dirty="0">
                          <a:latin typeface="Calibri(body)"/>
                        </a:rPr>
                        <a:t> </a:t>
                      </a:r>
                      <a:r>
                        <a:rPr sz="1200" spc="-95" dirty="0">
                          <a:latin typeface="Calibri(body)"/>
                        </a:rPr>
                        <a:t>thể</a:t>
                      </a:r>
                      <a:r>
                        <a:rPr sz="1200" spc="-20" dirty="0">
                          <a:latin typeface="Calibri(body)"/>
                        </a:rPr>
                        <a:t> </a:t>
                      </a:r>
                      <a:r>
                        <a:rPr sz="1200" spc="-90" dirty="0">
                          <a:latin typeface="Calibri(body)"/>
                        </a:rPr>
                        <a:t>đã</a:t>
                      </a:r>
                      <a:r>
                        <a:rPr sz="1200" spc="-30" dirty="0">
                          <a:latin typeface="Calibri(body)"/>
                        </a:rPr>
                        <a:t> </a:t>
                      </a:r>
                      <a:r>
                        <a:rPr sz="1200" spc="-75" dirty="0">
                          <a:latin typeface="Calibri(body)"/>
                        </a:rPr>
                        <a:t>được</a:t>
                      </a:r>
                      <a:r>
                        <a:rPr sz="1200" spc="-35" dirty="0">
                          <a:latin typeface="Calibri(body)"/>
                        </a:rPr>
                        <a:t> </a:t>
                      </a:r>
                      <a:r>
                        <a:rPr sz="1200" spc="-110" dirty="0">
                          <a:latin typeface="Calibri(body)"/>
                        </a:rPr>
                        <a:t>áp</a:t>
                      </a:r>
                      <a:r>
                        <a:rPr sz="1200" spc="-40" dirty="0">
                          <a:latin typeface="Calibri(body)"/>
                        </a:rPr>
                        <a:t> </a:t>
                      </a:r>
                      <a:r>
                        <a:rPr sz="1200" spc="-10" dirty="0">
                          <a:latin typeface="Calibri(body)"/>
                        </a:rPr>
                        <a:t>dụng.</a:t>
                      </a:r>
                      <a:endParaRPr sz="1200" dirty="0">
                        <a:latin typeface="Calibri(body)"/>
                        <a:cs typeface="Verdana"/>
                      </a:endParaRPr>
                    </a:p>
                  </a:txBody>
                  <a:tcPr marL="0" marR="0" marT="53340" marB="0"/>
                </a:tc>
                <a:extLst>
                  <a:ext uri="{0D108BD9-81ED-4DB2-BD59-A6C34878D82A}">
                    <a16:rowId xmlns:a16="http://schemas.microsoft.com/office/drawing/2014/main" val="3855375355"/>
                  </a:ext>
                </a:extLst>
              </a:tr>
              <a:tr h="535433">
                <a:tc>
                  <a:txBody>
                    <a:bodyPr/>
                    <a:lstStyle/>
                    <a:p>
                      <a:pPr marL="635" algn="l">
                        <a:lnSpc>
                          <a:spcPct val="100000"/>
                        </a:lnSpc>
                        <a:spcBef>
                          <a:spcPts val="1290"/>
                        </a:spcBef>
                      </a:pPr>
                      <a:r>
                        <a:rPr sz="1200" b="1" spc="-35" dirty="0">
                          <a:latin typeface="Calibri(body)"/>
                        </a:rPr>
                        <a:t>ALLCROSSFILTERED</a:t>
                      </a:r>
                      <a:endParaRPr sz="1200" b="1">
                        <a:latin typeface="Calibri(body)"/>
                        <a:cs typeface="Verdana"/>
                      </a:endParaRPr>
                    </a:p>
                  </a:txBody>
                  <a:tcPr marL="0" marR="0" marT="163830" marB="0"/>
                </a:tc>
                <a:tc>
                  <a:txBody>
                    <a:bodyPr/>
                    <a:lstStyle/>
                    <a:p>
                      <a:pPr marL="95250" algn="l">
                        <a:lnSpc>
                          <a:spcPct val="100000"/>
                        </a:lnSpc>
                        <a:spcBef>
                          <a:spcPts val="1290"/>
                        </a:spcBef>
                      </a:pPr>
                      <a:r>
                        <a:rPr sz="1200" spc="-10" dirty="0">
                          <a:latin typeface="Calibri(body)"/>
                        </a:rPr>
                        <a:t>ALLCROSSFILTERED(&lt;table&gt;)</a:t>
                      </a:r>
                      <a:endParaRPr sz="1200" dirty="0">
                        <a:latin typeface="Calibri(body)"/>
                        <a:cs typeface="IBM 3270"/>
                      </a:endParaRPr>
                    </a:p>
                  </a:txBody>
                  <a:tcPr marL="0" marR="0" marT="163830" marB="0"/>
                </a:tc>
                <a:tc>
                  <a:txBody>
                    <a:bodyPr/>
                    <a:lstStyle/>
                    <a:p>
                      <a:pPr marL="252729" algn="l">
                        <a:lnSpc>
                          <a:spcPct val="100000"/>
                        </a:lnSpc>
                        <a:spcBef>
                          <a:spcPts val="1290"/>
                        </a:spcBef>
                      </a:pPr>
                      <a:r>
                        <a:rPr sz="1200" spc="-114" dirty="0">
                          <a:latin typeface="Calibri(body)"/>
                        </a:rPr>
                        <a:t>Xóa</a:t>
                      </a:r>
                      <a:r>
                        <a:rPr sz="1200" spc="-25" dirty="0">
                          <a:latin typeface="Calibri(body)"/>
                        </a:rPr>
                        <a:t> </a:t>
                      </a:r>
                      <a:r>
                        <a:rPr sz="1200" spc="-100" dirty="0">
                          <a:latin typeface="Calibri(body)"/>
                        </a:rPr>
                        <a:t>tất</a:t>
                      </a:r>
                      <a:r>
                        <a:rPr sz="1200" spc="-25" dirty="0">
                          <a:latin typeface="Calibri(body)"/>
                        </a:rPr>
                        <a:t> </a:t>
                      </a:r>
                      <a:r>
                        <a:rPr sz="1200" spc="-95" dirty="0">
                          <a:latin typeface="Calibri(body)"/>
                        </a:rPr>
                        <a:t>cả</a:t>
                      </a:r>
                      <a:r>
                        <a:rPr sz="1200" spc="-35" dirty="0">
                          <a:latin typeface="Calibri(body)"/>
                        </a:rPr>
                        <a:t> </a:t>
                      </a:r>
                      <a:r>
                        <a:rPr sz="1200" spc="-100" dirty="0">
                          <a:latin typeface="Calibri(body)"/>
                        </a:rPr>
                        <a:t>các</a:t>
                      </a:r>
                      <a:r>
                        <a:rPr sz="1200" spc="-35" dirty="0">
                          <a:latin typeface="Calibri(body)"/>
                        </a:rPr>
                        <a:t> </a:t>
                      </a:r>
                      <a:r>
                        <a:rPr sz="1200" spc="-85" dirty="0">
                          <a:latin typeface="Calibri(body)"/>
                        </a:rPr>
                        <a:t>bộ</a:t>
                      </a:r>
                      <a:r>
                        <a:rPr sz="1200" spc="-30" dirty="0">
                          <a:latin typeface="Calibri(body)"/>
                        </a:rPr>
                        <a:t> </a:t>
                      </a:r>
                      <a:r>
                        <a:rPr sz="1200" spc="-75" dirty="0">
                          <a:latin typeface="Calibri(body)"/>
                        </a:rPr>
                        <a:t>lọc</a:t>
                      </a:r>
                      <a:r>
                        <a:rPr sz="1200" spc="-35" dirty="0">
                          <a:latin typeface="Calibri(body)"/>
                        </a:rPr>
                        <a:t> </a:t>
                      </a:r>
                      <a:r>
                        <a:rPr sz="1200" spc="-75" dirty="0">
                          <a:latin typeface="Calibri(body)"/>
                        </a:rPr>
                        <a:t>được</a:t>
                      </a:r>
                      <a:r>
                        <a:rPr sz="1200" spc="-35" dirty="0">
                          <a:latin typeface="Calibri(body)"/>
                        </a:rPr>
                        <a:t> </a:t>
                      </a:r>
                      <a:r>
                        <a:rPr sz="1200" spc="-110" dirty="0">
                          <a:latin typeface="Calibri(body)"/>
                        </a:rPr>
                        <a:t>áp</a:t>
                      </a:r>
                      <a:r>
                        <a:rPr sz="1200" spc="-35" dirty="0">
                          <a:latin typeface="Calibri(body)"/>
                        </a:rPr>
                        <a:t> </a:t>
                      </a:r>
                      <a:r>
                        <a:rPr sz="1200" spc="-95" dirty="0">
                          <a:latin typeface="Calibri(body)"/>
                        </a:rPr>
                        <a:t>dụng</a:t>
                      </a:r>
                      <a:r>
                        <a:rPr sz="1200" spc="-5" dirty="0">
                          <a:latin typeface="Calibri(body)"/>
                        </a:rPr>
                        <a:t> </a:t>
                      </a:r>
                      <a:r>
                        <a:rPr sz="1200" spc="-90" dirty="0">
                          <a:latin typeface="Calibri(body)"/>
                        </a:rPr>
                        <a:t>cho</a:t>
                      </a:r>
                      <a:r>
                        <a:rPr sz="1200" spc="-35" dirty="0">
                          <a:latin typeface="Calibri(body)"/>
                        </a:rPr>
                        <a:t> </a:t>
                      </a:r>
                      <a:r>
                        <a:rPr sz="1200" spc="-114" dirty="0">
                          <a:latin typeface="Calibri(body)"/>
                        </a:rPr>
                        <a:t>một</a:t>
                      </a:r>
                      <a:r>
                        <a:rPr sz="1200" spc="-30" dirty="0">
                          <a:latin typeface="Calibri(body)"/>
                        </a:rPr>
                        <a:t> </a:t>
                      </a:r>
                      <a:r>
                        <a:rPr sz="1200" spc="-20" dirty="0">
                          <a:latin typeface="Calibri(body)"/>
                        </a:rPr>
                        <a:t>bảng.</a:t>
                      </a:r>
                      <a:endParaRPr sz="1200">
                        <a:latin typeface="Calibri(body)"/>
                        <a:cs typeface="Verdana"/>
                      </a:endParaRPr>
                    </a:p>
                  </a:txBody>
                  <a:tcPr marL="0" marR="0" marT="163830" marB="0"/>
                </a:tc>
                <a:extLst>
                  <a:ext uri="{0D108BD9-81ED-4DB2-BD59-A6C34878D82A}">
                    <a16:rowId xmlns:a16="http://schemas.microsoft.com/office/drawing/2014/main" val="3611900174"/>
                  </a:ext>
                </a:extLst>
              </a:tr>
              <a:tr h="399690">
                <a:tc>
                  <a:txBody>
                    <a:bodyPr/>
                    <a:lstStyle/>
                    <a:p>
                      <a:pPr algn="l">
                        <a:lnSpc>
                          <a:spcPct val="100000"/>
                        </a:lnSpc>
                        <a:spcBef>
                          <a:spcPts val="810"/>
                        </a:spcBef>
                      </a:pPr>
                      <a:endParaRPr sz="1200" b="1">
                        <a:latin typeface="Calibri(body)"/>
                      </a:endParaRPr>
                    </a:p>
                    <a:p>
                      <a:pPr marL="1270" algn="l">
                        <a:lnSpc>
                          <a:spcPct val="100000"/>
                        </a:lnSpc>
                      </a:pPr>
                      <a:r>
                        <a:rPr sz="1200" b="1" spc="-10" dirty="0">
                          <a:latin typeface="Calibri(body)"/>
                        </a:rPr>
                        <a:t>ALLSELECTED</a:t>
                      </a:r>
                      <a:endParaRPr sz="1200" b="1">
                        <a:latin typeface="Calibri(body)"/>
                        <a:cs typeface="Verdana"/>
                      </a:endParaRPr>
                    </a:p>
                  </a:txBody>
                  <a:tcPr marL="0" marR="0" marT="102870" marB="0"/>
                </a:tc>
                <a:tc>
                  <a:txBody>
                    <a:bodyPr/>
                    <a:lstStyle/>
                    <a:p>
                      <a:pPr marL="95250" algn="l">
                        <a:lnSpc>
                          <a:spcPct val="100000"/>
                        </a:lnSpc>
                        <a:spcBef>
                          <a:spcPts val="464"/>
                        </a:spcBef>
                      </a:pPr>
                      <a:r>
                        <a:rPr sz="1200" dirty="0">
                          <a:latin typeface="Calibri(body)"/>
                        </a:rPr>
                        <a:t>ALLSELECTED([&lt;tableName&gt;</a:t>
                      </a:r>
                      <a:r>
                        <a:rPr sz="1200" spc="215" dirty="0">
                          <a:latin typeface="Calibri(body)"/>
                        </a:rPr>
                        <a:t> </a:t>
                      </a:r>
                      <a:r>
                        <a:rPr sz="1200" spc="-50" dirty="0">
                          <a:latin typeface="Calibri(body)"/>
                        </a:rPr>
                        <a:t>|</a:t>
                      </a:r>
                      <a:endParaRPr sz="1200" dirty="0">
                        <a:latin typeface="Calibri(body)"/>
                      </a:endParaRPr>
                    </a:p>
                    <a:p>
                      <a:pPr marL="95250" algn="l">
                        <a:lnSpc>
                          <a:spcPct val="100000"/>
                        </a:lnSpc>
                        <a:spcBef>
                          <a:spcPts val="285"/>
                        </a:spcBef>
                      </a:pPr>
                      <a:r>
                        <a:rPr sz="1200" dirty="0">
                          <a:latin typeface="Calibri(body)"/>
                        </a:rPr>
                        <a:t>&lt;columnName&gt;[,</a:t>
                      </a:r>
                      <a:r>
                        <a:rPr sz="1200" spc="120" dirty="0">
                          <a:latin typeface="Calibri(body)"/>
                        </a:rPr>
                        <a:t> </a:t>
                      </a:r>
                      <a:r>
                        <a:rPr sz="1200" spc="-10" dirty="0">
                          <a:latin typeface="Calibri(body)"/>
                        </a:rPr>
                        <a:t>&lt;columnName&gt;[,</a:t>
                      </a:r>
                      <a:endParaRPr sz="1200" dirty="0">
                        <a:latin typeface="Calibri(body)"/>
                      </a:endParaRPr>
                    </a:p>
                    <a:p>
                      <a:pPr marL="95250" algn="l">
                        <a:lnSpc>
                          <a:spcPct val="100000"/>
                        </a:lnSpc>
                        <a:spcBef>
                          <a:spcPts val="290"/>
                        </a:spcBef>
                      </a:pPr>
                      <a:r>
                        <a:rPr sz="1200" dirty="0">
                          <a:latin typeface="Calibri(body)"/>
                        </a:rPr>
                        <a:t>&lt;columnName&gt;[,…]]]]</a:t>
                      </a:r>
                      <a:r>
                        <a:rPr sz="1200" spc="130" dirty="0">
                          <a:latin typeface="Calibri(body)"/>
                        </a:rPr>
                        <a:t> </a:t>
                      </a:r>
                      <a:r>
                        <a:rPr sz="1200" spc="-50" dirty="0">
                          <a:latin typeface="Calibri(body)"/>
                        </a:rPr>
                        <a:t>)</a:t>
                      </a:r>
                      <a:endParaRPr sz="1200" dirty="0">
                        <a:latin typeface="Calibri(body)"/>
                        <a:cs typeface="IBM 3270"/>
                      </a:endParaRPr>
                    </a:p>
                  </a:txBody>
                  <a:tcPr marL="0" marR="0" marT="59054" marB="0"/>
                </a:tc>
                <a:tc>
                  <a:txBody>
                    <a:bodyPr/>
                    <a:lstStyle/>
                    <a:p>
                      <a:pPr marL="252729" marR="281940" algn="l">
                        <a:lnSpc>
                          <a:spcPct val="120000"/>
                        </a:lnSpc>
                        <a:spcBef>
                          <a:spcPts val="1040"/>
                        </a:spcBef>
                      </a:pPr>
                      <a:r>
                        <a:rPr sz="1200" spc="-85" dirty="0">
                          <a:latin typeface="Calibri(body)"/>
                        </a:rPr>
                        <a:t>Loại</a:t>
                      </a:r>
                      <a:r>
                        <a:rPr sz="1200" spc="-30" dirty="0">
                          <a:latin typeface="Calibri(body)"/>
                        </a:rPr>
                        <a:t> </a:t>
                      </a:r>
                      <a:r>
                        <a:rPr sz="1200" spc="-95" dirty="0">
                          <a:latin typeface="Calibri(body)"/>
                        </a:rPr>
                        <a:t>bỏ</a:t>
                      </a:r>
                      <a:r>
                        <a:rPr sz="1200" spc="-20" dirty="0">
                          <a:latin typeface="Calibri(body)"/>
                        </a:rPr>
                        <a:t> </a:t>
                      </a:r>
                      <a:r>
                        <a:rPr sz="1200" spc="-85" dirty="0">
                          <a:latin typeface="Calibri(body)"/>
                        </a:rPr>
                        <a:t>bộ</a:t>
                      </a:r>
                      <a:r>
                        <a:rPr sz="1200" spc="-25" dirty="0">
                          <a:latin typeface="Calibri(body)"/>
                        </a:rPr>
                        <a:t> </a:t>
                      </a:r>
                      <a:r>
                        <a:rPr sz="1200" spc="-75" dirty="0">
                          <a:latin typeface="Calibri(body)"/>
                        </a:rPr>
                        <a:t>lọc</a:t>
                      </a:r>
                      <a:r>
                        <a:rPr sz="1200" spc="-30" dirty="0">
                          <a:latin typeface="Calibri(body)"/>
                        </a:rPr>
                        <a:t> </a:t>
                      </a:r>
                      <a:r>
                        <a:rPr sz="1200" spc="-95" dirty="0">
                          <a:latin typeface="Calibri(body)"/>
                        </a:rPr>
                        <a:t>ngữ</a:t>
                      </a:r>
                      <a:r>
                        <a:rPr sz="1200" spc="-25" dirty="0">
                          <a:latin typeface="Calibri(body)"/>
                        </a:rPr>
                        <a:t> </a:t>
                      </a:r>
                      <a:r>
                        <a:rPr sz="1200" spc="-105" dirty="0">
                          <a:latin typeface="Calibri(body)"/>
                        </a:rPr>
                        <a:t>cảnh</a:t>
                      </a:r>
                      <a:r>
                        <a:rPr sz="1200" spc="-10" dirty="0">
                          <a:latin typeface="Calibri(body)"/>
                        </a:rPr>
                        <a:t> </a:t>
                      </a:r>
                      <a:r>
                        <a:rPr sz="1200" spc="-95" dirty="0">
                          <a:latin typeface="Calibri(body)"/>
                        </a:rPr>
                        <a:t>khỏi</a:t>
                      </a:r>
                      <a:r>
                        <a:rPr sz="1200" spc="-30" dirty="0">
                          <a:latin typeface="Calibri(body)"/>
                        </a:rPr>
                        <a:t> </a:t>
                      </a:r>
                      <a:r>
                        <a:rPr sz="1200" spc="-95" dirty="0">
                          <a:latin typeface="Calibri(body)"/>
                        </a:rPr>
                        <a:t>các</a:t>
                      </a:r>
                      <a:r>
                        <a:rPr sz="1200" spc="-30" dirty="0">
                          <a:latin typeface="Calibri(body)"/>
                        </a:rPr>
                        <a:t> </a:t>
                      </a:r>
                      <a:r>
                        <a:rPr sz="1200" spc="-80" dirty="0">
                          <a:latin typeface="Calibri(body)"/>
                        </a:rPr>
                        <a:t>cột</a:t>
                      </a:r>
                      <a:r>
                        <a:rPr sz="1200" spc="-20" dirty="0">
                          <a:latin typeface="Calibri(body)"/>
                        </a:rPr>
                        <a:t> </a:t>
                      </a:r>
                      <a:r>
                        <a:rPr sz="1200" spc="-114" dirty="0">
                          <a:latin typeface="Calibri(body)"/>
                        </a:rPr>
                        <a:t>và</a:t>
                      </a:r>
                      <a:r>
                        <a:rPr sz="1200" spc="-30" dirty="0">
                          <a:latin typeface="Calibri(body)"/>
                        </a:rPr>
                        <a:t> </a:t>
                      </a:r>
                      <a:r>
                        <a:rPr sz="1200" spc="-105" dirty="0">
                          <a:latin typeface="Calibri(body)"/>
                        </a:rPr>
                        <a:t>hàng</a:t>
                      </a:r>
                      <a:r>
                        <a:rPr sz="1200" spc="-15" dirty="0">
                          <a:latin typeface="Calibri(body)"/>
                        </a:rPr>
                        <a:t> </a:t>
                      </a:r>
                      <a:r>
                        <a:rPr sz="1200" spc="-95" dirty="0">
                          <a:latin typeface="Calibri(body)"/>
                        </a:rPr>
                        <a:t>trong</a:t>
                      </a:r>
                      <a:r>
                        <a:rPr sz="1200" spc="-15" dirty="0">
                          <a:latin typeface="Calibri(body)"/>
                        </a:rPr>
                        <a:t> </a:t>
                      </a:r>
                      <a:r>
                        <a:rPr sz="1200" spc="-105" dirty="0">
                          <a:latin typeface="Calibri(body)"/>
                        </a:rPr>
                        <a:t>truy</a:t>
                      </a:r>
                      <a:r>
                        <a:rPr sz="1200" dirty="0">
                          <a:latin typeface="Calibri(body)"/>
                        </a:rPr>
                        <a:t> </a:t>
                      </a:r>
                      <a:r>
                        <a:rPr sz="1200" spc="-114" dirty="0">
                          <a:latin typeface="Calibri(body)"/>
                        </a:rPr>
                        <a:t>vấn</a:t>
                      </a:r>
                      <a:r>
                        <a:rPr sz="1200" spc="-25" dirty="0">
                          <a:latin typeface="Calibri(body)"/>
                        </a:rPr>
                        <a:t> </a:t>
                      </a:r>
                      <a:r>
                        <a:rPr sz="1200" spc="-90" dirty="0">
                          <a:latin typeface="Calibri(body)"/>
                        </a:rPr>
                        <a:t>hiện</a:t>
                      </a:r>
                      <a:r>
                        <a:rPr sz="1200" spc="-15" dirty="0">
                          <a:latin typeface="Calibri(body)"/>
                        </a:rPr>
                        <a:t> </a:t>
                      </a:r>
                      <a:r>
                        <a:rPr sz="1200" spc="-90" dirty="0">
                          <a:latin typeface="Calibri(body)"/>
                        </a:rPr>
                        <a:t>tại,</a:t>
                      </a:r>
                      <a:r>
                        <a:rPr sz="1200" spc="-20" dirty="0">
                          <a:latin typeface="Calibri(body)"/>
                        </a:rPr>
                        <a:t> </a:t>
                      </a:r>
                      <a:r>
                        <a:rPr sz="1200" spc="-95" dirty="0">
                          <a:latin typeface="Calibri(body)"/>
                        </a:rPr>
                        <a:t>trong</a:t>
                      </a:r>
                      <a:r>
                        <a:rPr sz="1200" spc="-15" dirty="0">
                          <a:latin typeface="Calibri(body)"/>
                        </a:rPr>
                        <a:t> </a:t>
                      </a:r>
                      <a:r>
                        <a:rPr sz="1200" spc="-25" dirty="0">
                          <a:latin typeface="Calibri(body)"/>
                        </a:rPr>
                        <a:t>khi </a:t>
                      </a:r>
                      <a:r>
                        <a:rPr sz="1200" spc="-114" dirty="0">
                          <a:latin typeface="Calibri(body)"/>
                        </a:rPr>
                        <a:t>vẫn</a:t>
                      </a:r>
                      <a:r>
                        <a:rPr sz="1200" spc="-20" dirty="0">
                          <a:latin typeface="Calibri(body)"/>
                        </a:rPr>
                        <a:t> </a:t>
                      </a:r>
                      <a:r>
                        <a:rPr sz="1200" spc="-80" dirty="0">
                          <a:latin typeface="Calibri(body)"/>
                        </a:rPr>
                        <a:t>giữ</a:t>
                      </a:r>
                      <a:r>
                        <a:rPr sz="1200" spc="-40" dirty="0">
                          <a:latin typeface="Calibri(body)"/>
                        </a:rPr>
                        <a:t> </a:t>
                      </a:r>
                      <a:r>
                        <a:rPr sz="1200" spc="-70" dirty="0">
                          <a:latin typeface="Calibri(body)"/>
                        </a:rPr>
                        <a:t>lại</a:t>
                      </a:r>
                      <a:r>
                        <a:rPr sz="1200" spc="-20" dirty="0">
                          <a:latin typeface="Calibri(body)"/>
                        </a:rPr>
                        <a:t> </a:t>
                      </a:r>
                      <a:r>
                        <a:rPr sz="1200" spc="-100" dirty="0">
                          <a:latin typeface="Calibri(body)"/>
                        </a:rPr>
                        <a:t>tất</a:t>
                      </a:r>
                      <a:r>
                        <a:rPr sz="1200" spc="-25" dirty="0">
                          <a:latin typeface="Calibri(body)"/>
                        </a:rPr>
                        <a:t> </a:t>
                      </a:r>
                      <a:r>
                        <a:rPr sz="1200" spc="-95" dirty="0">
                          <a:latin typeface="Calibri(body)"/>
                        </a:rPr>
                        <a:t>cả</a:t>
                      </a:r>
                      <a:r>
                        <a:rPr sz="1200" spc="-35" dirty="0">
                          <a:latin typeface="Calibri(body)"/>
                        </a:rPr>
                        <a:t> </a:t>
                      </a:r>
                      <a:r>
                        <a:rPr sz="1200" spc="-100" dirty="0">
                          <a:latin typeface="Calibri(body)"/>
                        </a:rPr>
                        <a:t>các</a:t>
                      </a:r>
                      <a:r>
                        <a:rPr sz="1200" spc="-30" dirty="0">
                          <a:latin typeface="Calibri(body)"/>
                        </a:rPr>
                        <a:t> </a:t>
                      </a:r>
                      <a:r>
                        <a:rPr sz="1200" spc="-90" dirty="0">
                          <a:latin typeface="Calibri(body)"/>
                        </a:rPr>
                        <a:t>bộ</a:t>
                      </a:r>
                      <a:r>
                        <a:rPr sz="1200" spc="-35" dirty="0">
                          <a:latin typeface="Calibri(body)"/>
                        </a:rPr>
                        <a:t> </a:t>
                      </a:r>
                      <a:r>
                        <a:rPr sz="1200" spc="-80" dirty="0">
                          <a:latin typeface="Calibri(body)"/>
                        </a:rPr>
                        <a:t>lọc</a:t>
                      </a:r>
                      <a:r>
                        <a:rPr sz="1200" spc="-25" dirty="0">
                          <a:latin typeface="Calibri(body)"/>
                        </a:rPr>
                        <a:t> </a:t>
                      </a:r>
                      <a:r>
                        <a:rPr sz="1200" spc="-95" dirty="0">
                          <a:latin typeface="Calibri(body)"/>
                        </a:rPr>
                        <a:t>ngữ</a:t>
                      </a:r>
                      <a:r>
                        <a:rPr sz="1200" spc="-25" dirty="0">
                          <a:latin typeface="Calibri(body)"/>
                        </a:rPr>
                        <a:t> </a:t>
                      </a:r>
                      <a:r>
                        <a:rPr sz="1200" spc="-105" dirty="0">
                          <a:latin typeface="Calibri(body)"/>
                        </a:rPr>
                        <a:t>cảnh</a:t>
                      </a:r>
                      <a:r>
                        <a:rPr sz="1200" spc="-25" dirty="0">
                          <a:latin typeface="Calibri(body)"/>
                        </a:rPr>
                        <a:t> </a:t>
                      </a:r>
                      <a:r>
                        <a:rPr sz="1200" spc="-100" dirty="0">
                          <a:latin typeface="Calibri(body)"/>
                        </a:rPr>
                        <a:t>hoặc</a:t>
                      </a:r>
                      <a:r>
                        <a:rPr sz="1200" spc="-25" dirty="0">
                          <a:latin typeface="Calibri(body)"/>
                        </a:rPr>
                        <a:t> </a:t>
                      </a:r>
                      <a:r>
                        <a:rPr sz="1200" spc="-85" dirty="0">
                          <a:latin typeface="Calibri(body)"/>
                        </a:rPr>
                        <a:t>bộ</a:t>
                      </a:r>
                      <a:r>
                        <a:rPr sz="1200" spc="-25" dirty="0">
                          <a:latin typeface="Calibri(body)"/>
                        </a:rPr>
                        <a:t> </a:t>
                      </a:r>
                      <a:r>
                        <a:rPr sz="1200" spc="-75" dirty="0">
                          <a:latin typeface="Calibri(body)"/>
                        </a:rPr>
                        <a:t>lọc</a:t>
                      </a:r>
                      <a:r>
                        <a:rPr sz="1200" spc="-35" dirty="0">
                          <a:latin typeface="Calibri(body)"/>
                        </a:rPr>
                        <a:t> </a:t>
                      </a:r>
                      <a:r>
                        <a:rPr sz="1200" spc="-90" dirty="0">
                          <a:latin typeface="Calibri(body)"/>
                        </a:rPr>
                        <a:t>rõ</a:t>
                      </a:r>
                      <a:r>
                        <a:rPr sz="1200" spc="-25" dirty="0">
                          <a:latin typeface="Calibri(body)"/>
                        </a:rPr>
                        <a:t> </a:t>
                      </a:r>
                      <a:r>
                        <a:rPr sz="1200" spc="-100" dirty="0">
                          <a:latin typeface="Calibri(body)"/>
                        </a:rPr>
                        <a:t>ràng</a:t>
                      </a:r>
                      <a:r>
                        <a:rPr sz="1200" spc="-20" dirty="0">
                          <a:latin typeface="Calibri(body)"/>
                        </a:rPr>
                        <a:t> </a:t>
                      </a:r>
                      <a:r>
                        <a:rPr sz="1200" spc="-10" dirty="0">
                          <a:latin typeface="Calibri(body)"/>
                        </a:rPr>
                        <a:t>khác.</a:t>
                      </a:r>
                      <a:endParaRPr sz="1200" dirty="0">
                        <a:latin typeface="Calibri(body)"/>
                        <a:cs typeface="Verdana"/>
                      </a:endParaRPr>
                    </a:p>
                  </a:txBody>
                  <a:tcPr marL="0" marR="0" marT="132080" marB="0"/>
                </a:tc>
                <a:extLst>
                  <a:ext uri="{0D108BD9-81ED-4DB2-BD59-A6C34878D82A}">
                    <a16:rowId xmlns:a16="http://schemas.microsoft.com/office/drawing/2014/main" val="3881998573"/>
                  </a:ext>
                </a:extLst>
              </a:tr>
              <a:tr h="457926">
                <a:tc>
                  <a:txBody>
                    <a:bodyPr/>
                    <a:lstStyle/>
                    <a:p>
                      <a:pPr marL="3810" algn="l">
                        <a:lnSpc>
                          <a:spcPct val="100000"/>
                        </a:lnSpc>
                        <a:spcBef>
                          <a:spcPts val="1330"/>
                        </a:spcBef>
                      </a:pPr>
                      <a:r>
                        <a:rPr sz="1200" b="1" spc="-10" dirty="0">
                          <a:latin typeface="Calibri(body)"/>
                        </a:rPr>
                        <a:t>CALCULATE</a:t>
                      </a:r>
                      <a:endParaRPr sz="1200" b="1" dirty="0">
                        <a:latin typeface="Calibri(body)"/>
                        <a:cs typeface="Verdana"/>
                      </a:endParaRPr>
                    </a:p>
                  </a:txBody>
                  <a:tcPr marL="0" marR="0" marT="168910" marB="0"/>
                </a:tc>
                <a:tc>
                  <a:txBody>
                    <a:bodyPr/>
                    <a:lstStyle/>
                    <a:p>
                      <a:pPr marL="95250" algn="l">
                        <a:lnSpc>
                          <a:spcPct val="100000"/>
                        </a:lnSpc>
                        <a:spcBef>
                          <a:spcPts val="465"/>
                        </a:spcBef>
                      </a:pPr>
                      <a:r>
                        <a:rPr sz="1200" dirty="0">
                          <a:latin typeface="Calibri(body)"/>
                        </a:rPr>
                        <a:t>CALCULATE(&lt;expression&gt;[,</a:t>
                      </a:r>
                      <a:r>
                        <a:rPr sz="1200" spc="150" dirty="0">
                          <a:latin typeface="Calibri(body)"/>
                        </a:rPr>
                        <a:t> </a:t>
                      </a:r>
                      <a:r>
                        <a:rPr sz="1200" dirty="0">
                          <a:latin typeface="Calibri(body)"/>
                        </a:rPr>
                        <a:t>&lt;filter1&gt;</a:t>
                      </a:r>
                      <a:r>
                        <a:rPr sz="1200" spc="150" dirty="0">
                          <a:latin typeface="Calibri(body)"/>
                        </a:rPr>
                        <a:t> </a:t>
                      </a:r>
                      <a:r>
                        <a:rPr sz="1200" spc="-25" dirty="0">
                          <a:latin typeface="Calibri(body)"/>
                        </a:rPr>
                        <a:t>[,</a:t>
                      </a:r>
                      <a:endParaRPr sz="1200" dirty="0">
                        <a:latin typeface="Calibri(body)"/>
                      </a:endParaRPr>
                    </a:p>
                    <a:p>
                      <a:pPr marL="95250" algn="l">
                        <a:lnSpc>
                          <a:spcPct val="100000"/>
                        </a:lnSpc>
                        <a:spcBef>
                          <a:spcPts val="290"/>
                        </a:spcBef>
                      </a:pPr>
                      <a:r>
                        <a:rPr sz="1200" dirty="0">
                          <a:latin typeface="Calibri(body)"/>
                        </a:rPr>
                        <a:t>&lt;filter2&gt;</a:t>
                      </a:r>
                      <a:r>
                        <a:rPr sz="1200" spc="50" dirty="0">
                          <a:latin typeface="Calibri(body)"/>
                        </a:rPr>
                        <a:t> </a:t>
                      </a:r>
                      <a:r>
                        <a:rPr sz="1200" dirty="0">
                          <a:latin typeface="Calibri(body)"/>
                        </a:rPr>
                        <a:t>[,</a:t>
                      </a:r>
                      <a:r>
                        <a:rPr sz="1200" spc="60" dirty="0">
                          <a:latin typeface="Calibri(body)"/>
                        </a:rPr>
                        <a:t> </a:t>
                      </a:r>
                      <a:r>
                        <a:rPr sz="1200" spc="-10" dirty="0">
                          <a:latin typeface="Calibri(body)"/>
                        </a:rPr>
                        <a:t>…]]])</a:t>
                      </a:r>
                      <a:endParaRPr sz="1200" dirty="0">
                        <a:latin typeface="Calibri(body)"/>
                        <a:cs typeface="IBM 3270"/>
                      </a:endParaRPr>
                    </a:p>
                  </a:txBody>
                  <a:tcPr marL="0" marR="0" marT="59055" marB="0"/>
                </a:tc>
                <a:tc>
                  <a:txBody>
                    <a:bodyPr/>
                    <a:lstStyle/>
                    <a:p>
                      <a:pPr marL="252729" algn="l">
                        <a:lnSpc>
                          <a:spcPct val="100000"/>
                        </a:lnSpc>
                        <a:spcBef>
                          <a:spcPts val="1330"/>
                        </a:spcBef>
                      </a:pPr>
                      <a:r>
                        <a:rPr sz="1200" spc="-75" dirty="0">
                          <a:latin typeface="Calibri(body)"/>
                        </a:rPr>
                        <a:t>Tính</a:t>
                      </a:r>
                      <a:r>
                        <a:rPr sz="1200" spc="-15" dirty="0">
                          <a:latin typeface="Calibri(body)"/>
                        </a:rPr>
                        <a:t> </a:t>
                      </a:r>
                      <a:r>
                        <a:rPr sz="1200" spc="-100" dirty="0">
                          <a:latin typeface="Calibri(body)"/>
                        </a:rPr>
                        <a:t>toán</a:t>
                      </a:r>
                      <a:r>
                        <a:rPr sz="1200" spc="-15" dirty="0">
                          <a:latin typeface="Calibri(body)"/>
                        </a:rPr>
                        <a:t> </a:t>
                      </a:r>
                      <a:r>
                        <a:rPr sz="1200" spc="-114" dirty="0">
                          <a:latin typeface="Calibri(body)"/>
                        </a:rPr>
                        <a:t>một</a:t>
                      </a:r>
                      <a:r>
                        <a:rPr sz="1200" spc="-25" dirty="0">
                          <a:latin typeface="Calibri(body)"/>
                        </a:rPr>
                        <a:t> </a:t>
                      </a:r>
                      <a:r>
                        <a:rPr sz="1200" spc="-90" dirty="0">
                          <a:latin typeface="Calibri(body)"/>
                        </a:rPr>
                        <a:t>biểu</a:t>
                      </a:r>
                      <a:r>
                        <a:rPr sz="1200" spc="-15" dirty="0">
                          <a:latin typeface="Calibri(body)"/>
                        </a:rPr>
                        <a:t> </a:t>
                      </a:r>
                      <a:r>
                        <a:rPr sz="1200" spc="-85" dirty="0">
                          <a:latin typeface="Calibri(body)"/>
                        </a:rPr>
                        <a:t>thức</a:t>
                      </a:r>
                      <a:r>
                        <a:rPr sz="1200" spc="-30" dirty="0">
                          <a:latin typeface="Calibri(body)"/>
                        </a:rPr>
                        <a:t> </a:t>
                      </a:r>
                      <a:r>
                        <a:rPr sz="1200" spc="-95" dirty="0">
                          <a:latin typeface="Calibri(body)"/>
                        </a:rPr>
                        <a:t>trong</a:t>
                      </a:r>
                      <a:r>
                        <a:rPr sz="1200" spc="-15" dirty="0">
                          <a:latin typeface="Calibri(body)"/>
                        </a:rPr>
                        <a:t> </a:t>
                      </a:r>
                      <a:r>
                        <a:rPr sz="1200" spc="-95" dirty="0">
                          <a:latin typeface="Calibri(body)"/>
                        </a:rPr>
                        <a:t>ngữ</a:t>
                      </a:r>
                      <a:r>
                        <a:rPr sz="1200" spc="-25" dirty="0">
                          <a:latin typeface="Calibri(body)"/>
                        </a:rPr>
                        <a:t> </a:t>
                      </a:r>
                      <a:r>
                        <a:rPr sz="1200" spc="-105" dirty="0">
                          <a:latin typeface="Calibri(body)"/>
                        </a:rPr>
                        <a:t>cảnh</a:t>
                      </a:r>
                      <a:r>
                        <a:rPr sz="1200" spc="-10" dirty="0">
                          <a:latin typeface="Calibri(body)"/>
                        </a:rPr>
                        <a:t> </a:t>
                      </a:r>
                      <a:r>
                        <a:rPr sz="1200" spc="-85" dirty="0">
                          <a:latin typeface="Calibri(body)"/>
                        </a:rPr>
                        <a:t>bộ</a:t>
                      </a:r>
                      <a:r>
                        <a:rPr sz="1200" spc="-25" dirty="0">
                          <a:latin typeface="Calibri(body)"/>
                        </a:rPr>
                        <a:t> </a:t>
                      </a:r>
                      <a:r>
                        <a:rPr sz="1200" spc="-75" dirty="0">
                          <a:latin typeface="Calibri(body)"/>
                        </a:rPr>
                        <a:t>lọc</a:t>
                      </a:r>
                      <a:r>
                        <a:rPr sz="1200" spc="-35" dirty="0">
                          <a:latin typeface="Calibri(body)"/>
                        </a:rPr>
                        <a:t> </a:t>
                      </a:r>
                      <a:r>
                        <a:rPr sz="1200" spc="-95" dirty="0">
                          <a:latin typeface="Calibri(body)"/>
                        </a:rPr>
                        <a:t>đã</a:t>
                      </a:r>
                      <a:r>
                        <a:rPr sz="1200" spc="-30" dirty="0">
                          <a:latin typeface="Calibri(body)"/>
                        </a:rPr>
                        <a:t> </a:t>
                      </a:r>
                      <a:r>
                        <a:rPr sz="1200" spc="-95" dirty="0">
                          <a:latin typeface="Calibri(body)"/>
                        </a:rPr>
                        <a:t>sửa</a:t>
                      </a:r>
                      <a:r>
                        <a:rPr sz="1200" spc="-35" dirty="0">
                          <a:latin typeface="Calibri(body)"/>
                        </a:rPr>
                        <a:t> </a:t>
                      </a:r>
                      <a:r>
                        <a:rPr sz="1200" spc="-20" dirty="0">
                          <a:latin typeface="Calibri(body)"/>
                        </a:rPr>
                        <a:t>đổi.</a:t>
                      </a:r>
                      <a:endParaRPr sz="1200" dirty="0">
                        <a:latin typeface="Calibri(body)"/>
                        <a:cs typeface="Verdana"/>
                      </a:endParaRPr>
                    </a:p>
                  </a:txBody>
                  <a:tcPr marL="0" marR="0" marT="168910" marB="0"/>
                </a:tc>
                <a:extLst>
                  <a:ext uri="{0D108BD9-81ED-4DB2-BD59-A6C34878D82A}">
                    <a16:rowId xmlns:a16="http://schemas.microsoft.com/office/drawing/2014/main" val="207235306"/>
                  </a:ext>
                </a:extLst>
              </a:tr>
              <a:tr h="583159">
                <a:tc>
                  <a:txBody>
                    <a:bodyPr/>
                    <a:lstStyle/>
                    <a:p>
                      <a:pPr marL="3175" algn="l">
                        <a:lnSpc>
                          <a:spcPct val="100000"/>
                        </a:lnSpc>
                        <a:spcBef>
                          <a:spcPts val="1295"/>
                        </a:spcBef>
                      </a:pPr>
                      <a:r>
                        <a:rPr sz="1200" b="1" spc="-10" dirty="0">
                          <a:latin typeface="Calibri(body)"/>
                        </a:rPr>
                        <a:t>FILTER</a:t>
                      </a:r>
                      <a:endParaRPr sz="1200" b="1">
                        <a:latin typeface="Calibri(body)"/>
                        <a:cs typeface="Verdana"/>
                      </a:endParaRPr>
                    </a:p>
                  </a:txBody>
                  <a:tcPr marL="0" marR="0" marT="164465" marB="0"/>
                </a:tc>
                <a:tc>
                  <a:txBody>
                    <a:bodyPr/>
                    <a:lstStyle/>
                    <a:p>
                      <a:pPr marL="95250" algn="l">
                        <a:lnSpc>
                          <a:spcPct val="100000"/>
                        </a:lnSpc>
                        <a:spcBef>
                          <a:spcPts val="1295"/>
                        </a:spcBef>
                      </a:pPr>
                      <a:r>
                        <a:rPr sz="1200" spc="-10" dirty="0">
                          <a:latin typeface="Calibri(body)"/>
                        </a:rPr>
                        <a:t>FILTER(&lt;table&gt;,&lt;filter&gt;)</a:t>
                      </a:r>
                      <a:endParaRPr sz="1200">
                        <a:latin typeface="Calibri(body)"/>
                        <a:cs typeface="IBM 3270"/>
                      </a:endParaRPr>
                    </a:p>
                  </a:txBody>
                  <a:tcPr marL="0" marR="0" marT="164465" marB="0"/>
                </a:tc>
                <a:tc>
                  <a:txBody>
                    <a:bodyPr/>
                    <a:lstStyle/>
                    <a:p>
                      <a:pPr marL="252729" algn="l">
                        <a:lnSpc>
                          <a:spcPct val="100000"/>
                        </a:lnSpc>
                        <a:spcBef>
                          <a:spcPts val="1295"/>
                        </a:spcBef>
                      </a:pPr>
                      <a:r>
                        <a:rPr sz="1200" spc="-120" dirty="0">
                          <a:latin typeface="Calibri(body)"/>
                        </a:rPr>
                        <a:t>Trả</a:t>
                      </a:r>
                      <a:r>
                        <a:rPr sz="1200" spc="-25" dirty="0">
                          <a:latin typeface="Calibri(body)"/>
                        </a:rPr>
                        <a:t> </a:t>
                      </a:r>
                      <a:r>
                        <a:rPr sz="1200" spc="-110" dirty="0">
                          <a:latin typeface="Calibri(body)"/>
                        </a:rPr>
                        <a:t>về</a:t>
                      </a:r>
                      <a:r>
                        <a:rPr sz="1200" spc="-20" dirty="0">
                          <a:latin typeface="Calibri(body)"/>
                        </a:rPr>
                        <a:t> </a:t>
                      </a:r>
                      <a:r>
                        <a:rPr sz="1200" spc="-114" dirty="0">
                          <a:latin typeface="Calibri(body)"/>
                        </a:rPr>
                        <a:t>một</a:t>
                      </a:r>
                      <a:r>
                        <a:rPr sz="1200" spc="-25" dirty="0">
                          <a:latin typeface="Calibri(body)"/>
                        </a:rPr>
                        <a:t> </a:t>
                      </a:r>
                      <a:r>
                        <a:rPr sz="1200" spc="-105" dirty="0">
                          <a:latin typeface="Calibri(body)"/>
                        </a:rPr>
                        <a:t>bảng</a:t>
                      </a:r>
                      <a:r>
                        <a:rPr sz="1200" spc="-15" dirty="0">
                          <a:latin typeface="Calibri(body)"/>
                        </a:rPr>
                        <a:t> </a:t>
                      </a:r>
                      <a:r>
                        <a:rPr sz="1200" spc="-90" dirty="0">
                          <a:latin typeface="Calibri(body)"/>
                        </a:rPr>
                        <a:t>biểu</a:t>
                      </a:r>
                      <a:r>
                        <a:rPr sz="1200" spc="-10" dirty="0">
                          <a:latin typeface="Calibri(body)"/>
                        </a:rPr>
                        <a:t> </a:t>
                      </a:r>
                      <a:r>
                        <a:rPr sz="1200" spc="-80" dirty="0">
                          <a:latin typeface="Calibri(body)"/>
                        </a:rPr>
                        <a:t>thị</a:t>
                      </a:r>
                      <a:r>
                        <a:rPr sz="1200" spc="-10" dirty="0">
                          <a:latin typeface="Calibri(body)"/>
                        </a:rPr>
                        <a:t> </a:t>
                      </a:r>
                      <a:r>
                        <a:rPr sz="1200" spc="-114" dirty="0">
                          <a:latin typeface="Calibri(body)"/>
                        </a:rPr>
                        <a:t>một</a:t>
                      </a:r>
                      <a:r>
                        <a:rPr sz="1200" spc="-25" dirty="0">
                          <a:latin typeface="Calibri(body)"/>
                        </a:rPr>
                        <a:t> </a:t>
                      </a:r>
                      <a:r>
                        <a:rPr sz="1200" spc="-105" dirty="0">
                          <a:latin typeface="Calibri(body)"/>
                        </a:rPr>
                        <a:t>tập</a:t>
                      </a:r>
                      <a:r>
                        <a:rPr sz="1200" spc="-20" dirty="0">
                          <a:latin typeface="Calibri(body)"/>
                        </a:rPr>
                        <a:t> </a:t>
                      </a:r>
                      <a:r>
                        <a:rPr sz="1200" spc="-90" dirty="0">
                          <a:latin typeface="Calibri(body)"/>
                        </a:rPr>
                        <a:t>hợp</a:t>
                      </a:r>
                      <a:r>
                        <a:rPr sz="1200" spc="-20" dirty="0">
                          <a:latin typeface="Calibri(body)"/>
                        </a:rPr>
                        <a:t> </a:t>
                      </a:r>
                      <a:r>
                        <a:rPr sz="1200" spc="-90" dirty="0">
                          <a:latin typeface="Calibri(body)"/>
                        </a:rPr>
                        <a:t>con</a:t>
                      </a:r>
                      <a:r>
                        <a:rPr sz="1200" spc="-30" dirty="0">
                          <a:latin typeface="Calibri(body)"/>
                        </a:rPr>
                        <a:t> </a:t>
                      </a:r>
                      <a:r>
                        <a:rPr sz="1200" spc="-100" dirty="0">
                          <a:latin typeface="Calibri(body)"/>
                        </a:rPr>
                        <a:t>của</a:t>
                      </a:r>
                      <a:r>
                        <a:rPr sz="1200" spc="-20" dirty="0">
                          <a:latin typeface="Calibri(body)"/>
                        </a:rPr>
                        <a:t> </a:t>
                      </a:r>
                      <a:r>
                        <a:rPr sz="1200" spc="-114" dirty="0">
                          <a:latin typeface="Calibri(body)"/>
                        </a:rPr>
                        <a:t>một</a:t>
                      </a:r>
                      <a:r>
                        <a:rPr sz="1200" spc="-25" dirty="0">
                          <a:latin typeface="Calibri(body)"/>
                        </a:rPr>
                        <a:t> </a:t>
                      </a:r>
                      <a:r>
                        <a:rPr sz="1200" spc="-105" dirty="0">
                          <a:latin typeface="Calibri(body)"/>
                        </a:rPr>
                        <a:t>bảng</a:t>
                      </a:r>
                      <a:r>
                        <a:rPr sz="1200" spc="-15" dirty="0">
                          <a:latin typeface="Calibri(body)"/>
                        </a:rPr>
                        <a:t> </a:t>
                      </a:r>
                      <a:r>
                        <a:rPr sz="1200" spc="-95" dirty="0">
                          <a:latin typeface="Calibri(body)"/>
                        </a:rPr>
                        <a:t>hoặc</a:t>
                      </a:r>
                      <a:r>
                        <a:rPr sz="1200" spc="-30" dirty="0">
                          <a:latin typeface="Calibri(body)"/>
                        </a:rPr>
                        <a:t> </a:t>
                      </a:r>
                      <a:r>
                        <a:rPr sz="1200" spc="-90" dirty="0">
                          <a:latin typeface="Calibri(body)"/>
                        </a:rPr>
                        <a:t>biểu</a:t>
                      </a:r>
                      <a:r>
                        <a:rPr sz="1200" spc="-10" dirty="0">
                          <a:latin typeface="Calibri(body)"/>
                        </a:rPr>
                        <a:t> </a:t>
                      </a:r>
                      <a:r>
                        <a:rPr sz="1200" spc="-85" dirty="0">
                          <a:latin typeface="Calibri(body)"/>
                        </a:rPr>
                        <a:t>thức</a:t>
                      </a:r>
                      <a:r>
                        <a:rPr sz="1200" spc="-35" dirty="0">
                          <a:latin typeface="Calibri(body)"/>
                        </a:rPr>
                        <a:t> </a:t>
                      </a:r>
                      <a:r>
                        <a:rPr sz="1200" spc="-10" dirty="0">
                          <a:latin typeface="Calibri(body)"/>
                        </a:rPr>
                        <a:t>khác.</a:t>
                      </a:r>
                      <a:endParaRPr sz="1200" dirty="0">
                        <a:latin typeface="Calibri(body)"/>
                        <a:cs typeface="Verdana"/>
                      </a:endParaRPr>
                    </a:p>
                  </a:txBody>
                  <a:tcPr marL="0" marR="0" marT="164465" marB="0"/>
                </a:tc>
                <a:extLst>
                  <a:ext uri="{0D108BD9-81ED-4DB2-BD59-A6C34878D82A}">
                    <a16:rowId xmlns:a16="http://schemas.microsoft.com/office/drawing/2014/main" val="2495799178"/>
                  </a:ext>
                </a:extLst>
              </a:tr>
              <a:tr h="583159">
                <a:tc>
                  <a:txBody>
                    <a:bodyPr/>
                    <a:lstStyle/>
                    <a:p>
                      <a:pPr marL="1270" algn="l">
                        <a:lnSpc>
                          <a:spcPct val="100000"/>
                        </a:lnSpc>
                        <a:spcBef>
                          <a:spcPts val="1330"/>
                        </a:spcBef>
                      </a:pPr>
                      <a:r>
                        <a:rPr sz="1200" b="1" spc="-25" dirty="0">
                          <a:latin typeface="Calibri(body)"/>
                        </a:rPr>
                        <a:t>SELECTEDVALUE</a:t>
                      </a:r>
                      <a:endParaRPr sz="1200" b="1" dirty="0">
                        <a:latin typeface="Calibri(body)"/>
                        <a:cs typeface="Verdana"/>
                      </a:endParaRPr>
                    </a:p>
                  </a:txBody>
                  <a:tcPr marL="0" marR="0" marT="168910" marB="0"/>
                </a:tc>
                <a:tc>
                  <a:txBody>
                    <a:bodyPr/>
                    <a:lstStyle/>
                    <a:p>
                      <a:pPr marL="95250" algn="l">
                        <a:lnSpc>
                          <a:spcPct val="100000"/>
                        </a:lnSpc>
                        <a:spcBef>
                          <a:spcPts val="465"/>
                        </a:spcBef>
                      </a:pPr>
                      <a:r>
                        <a:rPr sz="1200" spc="-10" dirty="0">
                          <a:latin typeface="Calibri(body)"/>
                        </a:rPr>
                        <a:t>SELECTEDVALUE(&lt;columnName&gt;[,</a:t>
                      </a:r>
                      <a:endParaRPr sz="1200">
                        <a:latin typeface="Calibri(body)"/>
                      </a:endParaRPr>
                    </a:p>
                    <a:p>
                      <a:pPr marL="95250" algn="l">
                        <a:lnSpc>
                          <a:spcPct val="100000"/>
                        </a:lnSpc>
                        <a:spcBef>
                          <a:spcPts val="290"/>
                        </a:spcBef>
                      </a:pPr>
                      <a:r>
                        <a:rPr sz="1200" spc="-10" dirty="0">
                          <a:latin typeface="Calibri(body)"/>
                        </a:rPr>
                        <a:t>&lt;alternateResult&gt;])</a:t>
                      </a:r>
                      <a:endParaRPr sz="1200">
                        <a:latin typeface="Calibri(body)"/>
                        <a:cs typeface="IBM 3270"/>
                      </a:endParaRPr>
                    </a:p>
                  </a:txBody>
                  <a:tcPr marL="0" marR="0" marT="59055" marB="0"/>
                </a:tc>
                <a:tc>
                  <a:txBody>
                    <a:bodyPr/>
                    <a:lstStyle/>
                    <a:p>
                      <a:pPr marL="252729" marR="405130" algn="l">
                        <a:lnSpc>
                          <a:spcPct val="120200"/>
                        </a:lnSpc>
                        <a:spcBef>
                          <a:spcPts val="175"/>
                        </a:spcBef>
                      </a:pPr>
                      <a:r>
                        <a:rPr sz="1200" spc="-120" dirty="0">
                          <a:latin typeface="Calibri(body)"/>
                        </a:rPr>
                        <a:t>Trả</a:t>
                      </a:r>
                      <a:r>
                        <a:rPr sz="1200" spc="-30" dirty="0">
                          <a:latin typeface="Calibri(body)"/>
                        </a:rPr>
                        <a:t> </a:t>
                      </a:r>
                      <a:r>
                        <a:rPr sz="1200" spc="-110" dirty="0">
                          <a:latin typeface="Calibri(body)"/>
                        </a:rPr>
                        <a:t>về</a:t>
                      </a:r>
                      <a:r>
                        <a:rPr sz="1200" spc="-25" dirty="0">
                          <a:latin typeface="Calibri(body)"/>
                        </a:rPr>
                        <a:t> </a:t>
                      </a:r>
                      <a:r>
                        <a:rPr sz="1200" spc="-90" dirty="0">
                          <a:latin typeface="Calibri(body)"/>
                        </a:rPr>
                        <a:t>giá</a:t>
                      </a:r>
                      <a:r>
                        <a:rPr sz="1200" spc="-25" dirty="0">
                          <a:latin typeface="Calibri(body)"/>
                        </a:rPr>
                        <a:t> </a:t>
                      </a:r>
                      <a:r>
                        <a:rPr sz="1200" spc="-75" dirty="0">
                          <a:latin typeface="Calibri(body)"/>
                        </a:rPr>
                        <a:t>trị</a:t>
                      </a:r>
                      <a:r>
                        <a:rPr sz="1200" spc="-25" dirty="0">
                          <a:latin typeface="Calibri(body)"/>
                        </a:rPr>
                        <a:t> </a:t>
                      </a:r>
                      <a:r>
                        <a:rPr sz="1200" spc="-100" dirty="0">
                          <a:latin typeface="Calibri(body)"/>
                        </a:rPr>
                        <a:t>khi</a:t>
                      </a:r>
                      <a:r>
                        <a:rPr sz="1200" spc="-30" dirty="0">
                          <a:latin typeface="Calibri(body)"/>
                        </a:rPr>
                        <a:t> </a:t>
                      </a:r>
                      <a:r>
                        <a:rPr sz="1200" spc="-95" dirty="0">
                          <a:latin typeface="Calibri(body)"/>
                        </a:rPr>
                        <a:t>ngữ</a:t>
                      </a:r>
                      <a:r>
                        <a:rPr sz="1200" spc="-30" dirty="0">
                          <a:latin typeface="Calibri(body)"/>
                        </a:rPr>
                        <a:t> </a:t>
                      </a:r>
                      <a:r>
                        <a:rPr sz="1200" spc="-105" dirty="0">
                          <a:latin typeface="Calibri(body)"/>
                        </a:rPr>
                        <a:t>cảnh</a:t>
                      </a:r>
                      <a:r>
                        <a:rPr sz="1200" spc="-15" dirty="0">
                          <a:latin typeface="Calibri(body)"/>
                        </a:rPr>
                        <a:t> </a:t>
                      </a:r>
                      <a:r>
                        <a:rPr sz="1200" spc="-90" dirty="0">
                          <a:latin typeface="Calibri(body)"/>
                        </a:rPr>
                        <a:t>cho</a:t>
                      </a:r>
                      <a:r>
                        <a:rPr sz="1200" spc="-40" dirty="0">
                          <a:latin typeface="Calibri(body)"/>
                        </a:rPr>
                        <a:t> </a:t>
                      </a:r>
                      <a:r>
                        <a:rPr sz="1200" spc="-105" dirty="0">
                          <a:latin typeface="Calibri(body)"/>
                        </a:rPr>
                        <a:t>columnName</a:t>
                      </a:r>
                      <a:r>
                        <a:rPr sz="1200" spc="-5" dirty="0">
                          <a:latin typeface="Calibri(body)"/>
                        </a:rPr>
                        <a:t> </a:t>
                      </a:r>
                      <a:r>
                        <a:rPr sz="1200" spc="-80" dirty="0">
                          <a:latin typeface="Calibri(body)"/>
                        </a:rPr>
                        <a:t>chỉ</a:t>
                      </a:r>
                      <a:r>
                        <a:rPr sz="1200" spc="-30" dirty="0">
                          <a:latin typeface="Calibri(body)"/>
                        </a:rPr>
                        <a:t> </a:t>
                      </a:r>
                      <a:r>
                        <a:rPr sz="1200" spc="-75" dirty="0">
                          <a:latin typeface="Calibri(body)"/>
                        </a:rPr>
                        <a:t>được</a:t>
                      </a:r>
                      <a:r>
                        <a:rPr sz="1200" spc="-40" dirty="0">
                          <a:latin typeface="Calibri(body)"/>
                        </a:rPr>
                        <a:t> </a:t>
                      </a:r>
                      <a:r>
                        <a:rPr sz="1200" spc="-75" dirty="0">
                          <a:latin typeface="Calibri(body)"/>
                        </a:rPr>
                        <a:t>lọc</a:t>
                      </a:r>
                      <a:r>
                        <a:rPr sz="1200" spc="-35" dirty="0">
                          <a:latin typeface="Calibri(body)"/>
                        </a:rPr>
                        <a:t> </a:t>
                      </a:r>
                      <a:r>
                        <a:rPr sz="1200" spc="-110" dirty="0">
                          <a:latin typeface="Calibri(body)"/>
                        </a:rPr>
                        <a:t>về</a:t>
                      </a:r>
                      <a:r>
                        <a:rPr sz="1200" spc="-25" dirty="0">
                          <a:latin typeface="Calibri(body)"/>
                        </a:rPr>
                        <a:t> </a:t>
                      </a:r>
                      <a:r>
                        <a:rPr sz="1200" spc="-114" dirty="0">
                          <a:latin typeface="Calibri(body)"/>
                        </a:rPr>
                        <a:t>một</a:t>
                      </a:r>
                      <a:r>
                        <a:rPr sz="1200" spc="-25" dirty="0">
                          <a:latin typeface="Calibri(body)"/>
                        </a:rPr>
                        <a:t> </a:t>
                      </a:r>
                      <a:r>
                        <a:rPr sz="1200" spc="-85" dirty="0">
                          <a:latin typeface="Calibri(body)"/>
                        </a:rPr>
                        <a:t>giá</a:t>
                      </a:r>
                      <a:r>
                        <a:rPr sz="1200" spc="-35" dirty="0">
                          <a:latin typeface="Calibri(body)"/>
                        </a:rPr>
                        <a:t> </a:t>
                      </a:r>
                      <a:r>
                        <a:rPr sz="1200" spc="-75" dirty="0">
                          <a:latin typeface="Calibri(body)"/>
                        </a:rPr>
                        <a:t>trị</a:t>
                      </a:r>
                      <a:r>
                        <a:rPr sz="1200" spc="-20" dirty="0">
                          <a:latin typeface="Calibri(body)"/>
                        </a:rPr>
                        <a:t> </a:t>
                      </a:r>
                      <a:r>
                        <a:rPr sz="1200" spc="-40" dirty="0">
                          <a:latin typeface="Calibri(body)"/>
                        </a:rPr>
                        <a:t>riêng </a:t>
                      </a:r>
                      <a:r>
                        <a:rPr sz="1200" spc="-85" dirty="0">
                          <a:latin typeface="Calibri(body)"/>
                        </a:rPr>
                        <a:t>biệt.</a:t>
                      </a:r>
                      <a:r>
                        <a:rPr sz="1200" spc="-25" dirty="0">
                          <a:latin typeface="Calibri(body)"/>
                        </a:rPr>
                        <a:t> </a:t>
                      </a:r>
                      <a:r>
                        <a:rPr sz="1200" spc="-105" dirty="0">
                          <a:latin typeface="Calibri(body)"/>
                        </a:rPr>
                        <a:t>Nếu</a:t>
                      </a:r>
                      <a:r>
                        <a:rPr sz="1200" spc="-25" dirty="0">
                          <a:latin typeface="Calibri(body)"/>
                        </a:rPr>
                        <a:t> </a:t>
                      </a:r>
                      <a:r>
                        <a:rPr sz="1200" spc="-105" dirty="0">
                          <a:latin typeface="Calibri(body)"/>
                        </a:rPr>
                        <a:t>không</a:t>
                      </a:r>
                      <a:r>
                        <a:rPr sz="1200" spc="-25" dirty="0">
                          <a:latin typeface="Calibri(body)"/>
                        </a:rPr>
                        <a:t> </a:t>
                      </a:r>
                      <a:r>
                        <a:rPr sz="1200" spc="-80" dirty="0">
                          <a:latin typeface="Calibri(body)"/>
                        </a:rPr>
                        <a:t>thì</a:t>
                      </a:r>
                      <a:r>
                        <a:rPr sz="1200" spc="-10" dirty="0">
                          <a:latin typeface="Calibri(body)"/>
                        </a:rPr>
                        <a:t> </a:t>
                      </a:r>
                      <a:r>
                        <a:rPr sz="1200" spc="-100" dirty="0">
                          <a:latin typeface="Calibri(body)"/>
                        </a:rPr>
                        <a:t>trả</a:t>
                      </a:r>
                      <a:r>
                        <a:rPr sz="1200" spc="-20" dirty="0">
                          <a:latin typeface="Calibri(body)"/>
                        </a:rPr>
                        <a:t> </a:t>
                      </a:r>
                      <a:r>
                        <a:rPr sz="1200" spc="-105" dirty="0">
                          <a:latin typeface="Calibri(body)"/>
                        </a:rPr>
                        <a:t>về</a:t>
                      </a:r>
                      <a:r>
                        <a:rPr sz="1200" spc="-10" dirty="0">
                          <a:latin typeface="Calibri(body)"/>
                        </a:rPr>
                        <a:t> </a:t>
                      </a:r>
                      <a:r>
                        <a:rPr sz="1200" spc="-25" dirty="0">
                          <a:latin typeface="Calibri(body)"/>
                        </a:rPr>
                        <a:t>alternateResult.</a:t>
                      </a:r>
                      <a:endParaRPr sz="1200" dirty="0">
                        <a:latin typeface="Calibri(body)"/>
                        <a:cs typeface="Verdana"/>
                      </a:endParaRPr>
                    </a:p>
                  </a:txBody>
                  <a:tcPr marL="0" marR="0" marT="22225" marB="0"/>
                </a:tc>
                <a:extLst>
                  <a:ext uri="{0D108BD9-81ED-4DB2-BD59-A6C34878D82A}">
                    <a16:rowId xmlns:a16="http://schemas.microsoft.com/office/drawing/2014/main" val="297429793"/>
                  </a:ext>
                </a:extLst>
              </a:tr>
            </a:tbl>
          </a:graphicData>
        </a:graphic>
      </p:graphicFrame>
    </p:spTree>
    <p:extLst>
      <p:ext uri="{BB962C8B-B14F-4D97-AF65-F5344CB8AC3E}">
        <p14:creationId xmlns:p14="http://schemas.microsoft.com/office/powerpoint/2010/main" val="2988826731"/>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27</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Toán</a:t>
            </a:r>
            <a:r>
              <a:rPr lang="en-US" sz="2000" b="1" dirty="0"/>
              <a:t> </a:t>
            </a:r>
            <a:r>
              <a:rPr lang="en-US" sz="2000" b="1" dirty="0" err="1"/>
              <a:t>tử</a:t>
            </a:r>
            <a:r>
              <a:rPr lang="en-US" sz="2000" b="1" dirty="0"/>
              <a:t> </a:t>
            </a:r>
            <a:r>
              <a:rPr lang="en-US" sz="2000" b="1" dirty="0" err="1"/>
              <a:t>trong</a:t>
            </a:r>
            <a:r>
              <a:rPr lang="en-US" sz="2000" b="1" dirty="0"/>
              <a:t> DAX</a:t>
            </a:r>
          </a:p>
        </p:txBody>
      </p:sp>
      <p:sp>
        <p:nvSpPr>
          <p:cNvPr id="7" name="Rectangle 6"/>
          <p:cNvSpPr/>
          <p:nvPr/>
        </p:nvSpPr>
        <p:spPr>
          <a:xfrm>
            <a:off x="554783" y="1442860"/>
            <a:ext cx="11116286" cy="923330"/>
          </a:xfrm>
          <a:prstGeom prst="rect">
            <a:avLst/>
          </a:prstGeom>
        </p:spPr>
        <p:txBody>
          <a:bodyPr wrap="square">
            <a:spAutoFit/>
          </a:bodyPr>
          <a:lstStyle/>
          <a:p>
            <a:pPr lvl="0"/>
            <a:r>
              <a:rPr lang="en-US" b="1" dirty="0" err="1">
                <a:solidFill>
                  <a:srgbClr val="2A8F68"/>
                </a:solidFill>
              </a:rPr>
              <a:t>Hàm</a:t>
            </a:r>
            <a:r>
              <a:rPr lang="en-US" b="1" dirty="0">
                <a:solidFill>
                  <a:srgbClr val="2A8F68"/>
                </a:solidFill>
              </a:rPr>
              <a:t> Time Intelligence: </a:t>
            </a:r>
            <a:r>
              <a:rPr lang="en-US" dirty="0" err="1">
                <a:solidFill>
                  <a:prstClr val="black"/>
                </a:solidFill>
              </a:rPr>
              <a:t>Các</a:t>
            </a:r>
            <a:r>
              <a:rPr lang="en-US" dirty="0">
                <a:solidFill>
                  <a:prstClr val="black"/>
                </a:solidFill>
              </a:rPr>
              <a:t> </a:t>
            </a:r>
            <a:r>
              <a:rPr lang="en-US" dirty="0" err="1">
                <a:solidFill>
                  <a:prstClr val="black"/>
                </a:solidFill>
              </a:rPr>
              <a:t>chức</a:t>
            </a:r>
            <a:r>
              <a:rPr lang="en-US" dirty="0">
                <a:solidFill>
                  <a:prstClr val="black"/>
                </a:solidFill>
              </a:rPr>
              <a:t> </a:t>
            </a:r>
            <a:r>
              <a:rPr lang="en-US" dirty="0" err="1">
                <a:solidFill>
                  <a:prstClr val="black"/>
                </a:solidFill>
              </a:rPr>
              <a:t>năng</a:t>
            </a:r>
            <a:r>
              <a:rPr lang="en-US" dirty="0">
                <a:solidFill>
                  <a:prstClr val="black"/>
                </a:solidFill>
              </a:rPr>
              <a:t> </a:t>
            </a:r>
            <a:r>
              <a:rPr lang="en-US" dirty="0" err="1">
                <a:solidFill>
                  <a:prstClr val="black"/>
                </a:solidFill>
              </a:rPr>
              <a:t>thời</a:t>
            </a:r>
            <a:r>
              <a:rPr lang="en-US" dirty="0">
                <a:solidFill>
                  <a:prstClr val="black"/>
                </a:solidFill>
              </a:rPr>
              <a:t> </a:t>
            </a:r>
            <a:r>
              <a:rPr lang="en-US" dirty="0" err="1">
                <a:solidFill>
                  <a:prstClr val="black"/>
                </a:solidFill>
              </a:rPr>
              <a:t>gian</a:t>
            </a:r>
            <a:r>
              <a:rPr lang="en-US" dirty="0">
                <a:solidFill>
                  <a:prstClr val="black"/>
                </a:solidFill>
              </a:rPr>
              <a:t> </a:t>
            </a:r>
            <a:r>
              <a:rPr lang="en-US" dirty="0" err="1">
                <a:solidFill>
                  <a:prstClr val="black"/>
                </a:solidFill>
              </a:rPr>
              <a:t>thông</a:t>
            </a:r>
            <a:r>
              <a:rPr lang="en-US" dirty="0">
                <a:solidFill>
                  <a:prstClr val="black"/>
                </a:solidFill>
              </a:rPr>
              <a:t> minh </a:t>
            </a:r>
            <a:r>
              <a:rPr lang="en-US" dirty="0" err="1">
                <a:solidFill>
                  <a:prstClr val="black"/>
                </a:solidFill>
              </a:rPr>
              <a:t>cho</a:t>
            </a:r>
            <a:r>
              <a:rPr lang="en-US" dirty="0">
                <a:solidFill>
                  <a:prstClr val="black"/>
                </a:solidFill>
              </a:rPr>
              <a:t> </a:t>
            </a:r>
            <a:r>
              <a:rPr lang="en-US" dirty="0" err="1">
                <a:solidFill>
                  <a:prstClr val="black"/>
                </a:solidFill>
              </a:rPr>
              <a:t>phép</a:t>
            </a:r>
            <a:r>
              <a:rPr lang="en-US" dirty="0">
                <a:solidFill>
                  <a:prstClr val="black"/>
                </a:solidFill>
              </a:rPr>
              <a:t> </a:t>
            </a:r>
            <a:r>
              <a:rPr lang="en-US" dirty="0" err="1">
                <a:solidFill>
                  <a:prstClr val="black"/>
                </a:solidFill>
              </a:rPr>
              <a:t>bạn</a:t>
            </a:r>
            <a:r>
              <a:rPr lang="en-US" dirty="0">
                <a:solidFill>
                  <a:prstClr val="black"/>
                </a:solidFill>
              </a:rPr>
              <a:t> </a:t>
            </a:r>
            <a:r>
              <a:rPr lang="en-US" dirty="0" err="1">
                <a:solidFill>
                  <a:prstClr val="black"/>
                </a:solidFill>
              </a:rPr>
              <a:t>thao</a:t>
            </a:r>
            <a:r>
              <a:rPr lang="en-US" dirty="0">
                <a:solidFill>
                  <a:prstClr val="black"/>
                </a:solidFill>
              </a:rPr>
              <a:t> </a:t>
            </a:r>
            <a:r>
              <a:rPr lang="en-US" dirty="0" err="1">
                <a:solidFill>
                  <a:prstClr val="black"/>
                </a:solidFill>
              </a:rPr>
              <a:t>tác</a:t>
            </a:r>
            <a:r>
              <a:rPr lang="en-US" dirty="0">
                <a:solidFill>
                  <a:prstClr val="black"/>
                </a:solidFill>
              </a:rPr>
              <a:t> </a:t>
            </a:r>
            <a:r>
              <a:rPr lang="en-US" dirty="0" err="1">
                <a:solidFill>
                  <a:prstClr val="black"/>
                </a:solidFill>
              </a:rPr>
              <a:t>với</a:t>
            </a:r>
            <a:r>
              <a:rPr lang="en-US" dirty="0">
                <a:solidFill>
                  <a:prstClr val="black"/>
                </a:solidFill>
              </a:rPr>
              <a:t> </a:t>
            </a:r>
            <a:r>
              <a:rPr lang="en-US" dirty="0" err="1">
                <a:solidFill>
                  <a:prstClr val="black"/>
                </a:solidFill>
              </a:rPr>
              <a:t>dữ</a:t>
            </a:r>
            <a:r>
              <a:rPr lang="en-US" dirty="0">
                <a:solidFill>
                  <a:prstClr val="black"/>
                </a:solidFill>
              </a:rPr>
              <a:t> </a:t>
            </a:r>
            <a:r>
              <a:rPr lang="en-US" dirty="0" err="1">
                <a:solidFill>
                  <a:prstClr val="black"/>
                </a:solidFill>
              </a:rPr>
              <a:t>liệu</a:t>
            </a:r>
            <a:r>
              <a:rPr lang="en-US" dirty="0">
                <a:solidFill>
                  <a:prstClr val="black"/>
                </a:solidFill>
              </a:rPr>
              <a:t> </a:t>
            </a:r>
            <a:r>
              <a:rPr lang="en-US" dirty="0" err="1">
                <a:solidFill>
                  <a:prstClr val="black"/>
                </a:solidFill>
              </a:rPr>
              <a:t>bằng</a:t>
            </a:r>
            <a:r>
              <a:rPr lang="en-US" dirty="0">
                <a:solidFill>
                  <a:prstClr val="black"/>
                </a:solidFill>
              </a:rPr>
              <a:t> </a:t>
            </a:r>
            <a:r>
              <a:rPr lang="en-US" dirty="0" err="1">
                <a:solidFill>
                  <a:prstClr val="black"/>
                </a:solidFill>
              </a:rPr>
              <a:t>cách</a:t>
            </a:r>
            <a:r>
              <a:rPr lang="en-US" dirty="0">
                <a:solidFill>
                  <a:prstClr val="black"/>
                </a:solidFill>
              </a:rPr>
              <a:t> </a:t>
            </a:r>
            <a:r>
              <a:rPr lang="en-US" dirty="0" err="1">
                <a:solidFill>
                  <a:prstClr val="black"/>
                </a:solidFill>
              </a:rPr>
              <a:t>sử</a:t>
            </a:r>
            <a:r>
              <a:rPr lang="en-US" dirty="0">
                <a:solidFill>
                  <a:prstClr val="black"/>
                </a:solidFill>
              </a:rPr>
              <a:t> </a:t>
            </a:r>
            <a:r>
              <a:rPr lang="en-US" dirty="0" err="1">
                <a:solidFill>
                  <a:prstClr val="black"/>
                </a:solidFill>
              </a:rPr>
              <a:t>dụng</a:t>
            </a:r>
            <a:r>
              <a:rPr lang="en-US" dirty="0">
                <a:solidFill>
                  <a:prstClr val="black"/>
                </a:solidFill>
              </a:rPr>
              <a:t> </a:t>
            </a:r>
            <a:r>
              <a:rPr lang="en-US" dirty="0" err="1">
                <a:solidFill>
                  <a:prstClr val="black"/>
                </a:solidFill>
              </a:rPr>
              <a:t>các</a:t>
            </a:r>
            <a:r>
              <a:rPr lang="en-US" dirty="0">
                <a:solidFill>
                  <a:prstClr val="black"/>
                </a:solidFill>
              </a:rPr>
              <a:t> </a:t>
            </a:r>
            <a:r>
              <a:rPr lang="en-US" dirty="0" err="1">
                <a:solidFill>
                  <a:prstClr val="black"/>
                </a:solidFill>
              </a:rPr>
              <a:t>khoảng</a:t>
            </a:r>
            <a:r>
              <a:rPr lang="en-US" dirty="0">
                <a:solidFill>
                  <a:prstClr val="black"/>
                </a:solidFill>
              </a:rPr>
              <a:t> </a:t>
            </a:r>
            <a:r>
              <a:rPr lang="en-US" dirty="0" err="1">
                <a:solidFill>
                  <a:prstClr val="black"/>
                </a:solidFill>
              </a:rPr>
              <a:t>thời</a:t>
            </a:r>
            <a:r>
              <a:rPr lang="en-US" dirty="0">
                <a:solidFill>
                  <a:prstClr val="black"/>
                </a:solidFill>
              </a:rPr>
              <a:t> </a:t>
            </a:r>
            <a:r>
              <a:rPr lang="en-US" dirty="0" err="1">
                <a:solidFill>
                  <a:prstClr val="black"/>
                </a:solidFill>
              </a:rPr>
              <a:t>gian</a:t>
            </a:r>
            <a:r>
              <a:rPr lang="en-US" dirty="0">
                <a:solidFill>
                  <a:prstClr val="black"/>
                </a:solidFill>
              </a:rPr>
              <a:t>, </a:t>
            </a:r>
            <a:r>
              <a:rPr lang="en-US" dirty="0" err="1">
                <a:solidFill>
                  <a:prstClr val="black"/>
                </a:solidFill>
              </a:rPr>
              <a:t>bao</a:t>
            </a:r>
            <a:r>
              <a:rPr lang="en-US" dirty="0">
                <a:solidFill>
                  <a:prstClr val="black"/>
                </a:solidFill>
              </a:rPr>
              <a:t> </a:t>
            </a:r>
            <a:r>
              <a:rPr lang="en-US" dirty="0" err="1">
                <a:solidFill>
                  <a:prstClr val="black"/>
                </a:solidFill>
              </a:rPr>
              <a:t>gồm</a:t>
            </a:r>
            <a:r>
              <a:rPr lang="en-US" dirty="0">
                <a:solidFill>
                  <a:prstClr val="black"/>
                </a:solidFill>
              </a:rPr>
              <a:t> </a:t>
            </a:r>
            <a:r>
              <a:rPr lang="en-US" dirty="0" err="1">
                <a:solidFill>
                  <a:prstClr val="black"/>
                </a:solidFill>
              </a:rPr>
              <a:t>ngày</a:t>
            </a:r>
            <a:r>
              <a:rPr lang="en-US" dirty="0">
                <a:solidFill>
                  <a:prstClr val="black"/>
                </a:solidFill>
              </a:rPr>
              <a:t>, </a:t>
            </a:r>
            <a:r>
              <a:rPr lang="en-US" dirty="0" err="1">
                <a:solidFill>
                  <a:prstClr val="black"/>
                </a:solidFill>
              </a:rPr>
              <a:t>tháng</a:t>
            </a:r>
            <a:r>
              <a:rPr lang="en-US" dirty="0">
                <a:solidFill>
                  <a:prstClr val="black"/>
                </a:solidFill>
              </a:rPr>
              <a:t>, </a:t>
            </a:r>
            <a:r>
              <a:rPr lang="en-US" dirty="0" err="1">
                <a:solidFill>
                  <a:prstClr val="black"/>
                </a:solidFill>
              </a:rPr>
              <a:t>quý</a:t>
            </a:r>
            <a:r>
              <a:rPr lang="en-US" dirty="0">
                <a:solidFill>
                  <a:prstClr val="black"/>
                </a:solidFill>
              </a:rPr>
              <a:t> </a:t>
            </a:r>
            <a:r>
              <a:rPr lang="en-US" dirty="0" err="1">
                <a:solidFill>
                  <a:prstClr val="black"/>
                </a:solidFill>
              </a:rPr>
              <a:t>và</a:t>
            </a:r>
            <a:r>
              <a:rPr lang="en-US" dirty="0">
                <a:solidFill>
                  <a:prstClr val="black"/>
                </a:solidFill>
              </a:rPr>
              <a:t> </a:t>
            </a:r>
            <a:r>
              <a:rPr lang="en-US" dirty="0" err="1">
                <a:solidFill>
                  <a:prstClr val="black"/>
                </a:solidFill>
              </a:rPr>
              <a:t>năm</a:t>
            </a:r>
            <a:r>
              <a:rPr lang="en-US" dirty="0">
                <a:solidFill>
                  <a:prstClr val="black"/>
                </a:solidFill>
              </a:rPr>
              <a:t>; </a:t>
            </a:r>
            <a:r>
              <a:rPr lang="en-US" dirty="0" err="1">
                <a:solidFill>
                  <a:prstClr val="black"/>
                </a:solidFill>
              </a:rPr>
              <a:t>sau</a:t>
            </a:r>
            <a:r>
              <a:rPr lang="en-US" dirty="0">
                <a:solidFill>
                  <a:prstClr val="black"/>
                </a:solidFill>
              </a:rPr>
              <a:t> </a:t>
            </a:r>
            <a:r>
              <a:rPr lang="en-US" dirty="0" err="1">
                <a:solidFill>
                  <a:prstClr val="black"/>
                </a:solidFill>
              </a:rPr>
              <a:t>đó</a:t>
            </a:r>
            <a:r>
              <a:rPr lang="en-US" dirty="0">
                <a:solidFill>
                  <a:prstClr val="black"/>
                </a:solidFill>
              </a:rPr>
              <a:t> </a:t>
            </a:r>
            <a:r>
              <a:rPr lang="en-US" dirty="0" err="1">
                <a:solidFill>
                  <a:prstClr val="black"/>
                </a:solidFill>
              </a:rPr>
              <a:t>xây</a:t>
            </a:r>
            <a:r>
              <a:rPr lang="en-US" dirty="0">
                <a:solidFill>
                  <a:prstClr val="black"/>
                </a:solidFill>
              </a:rPr>
              <a:t> </a:t>
            </a:r>
            <a:r>
              <a:rPr lang="en-US" dirty="0" err="1">
                <a:solidFill>
                  <a:prstClr val="black"/>
                </a:solidFill>
              </a:rPr>
              <a:t>dựng</a:t>
            </a:r>
            <a:r>
              <a:rPr lang="en-US" dirty="0">
                <a:solidFill>
                  <a:prstClr val="black"/>
                </a:solidFill>
              </a:rPr>
              <a:t> </a:t>
            </a:r>
            <a:r>
              <a:rPr lang="en-US" dirty="0" err="1">
                <a:solidFill>
                  <a:prstClr val="black"/>
                </a:solidFill>
              </a:rPr>
              <a:t>và</a:t>
            </a:r>
            <a:r>
              <a:rPr lang="en-US" dirty="0">
                <a:solidFill>
                  <a:prstClr val="black"/>
                </a:solidFill>
              </a:rPr>
              <a:t> so </a:t>
            </a:r>
            <a:r>
              <a:rPr lang="en-US" dirty="0" err="1">
                <a:solidFill>
                  <a:prstClr val="black"/>
                </a:solidFill>
              </a:rPr>
              <a:t>sánh</a:t>
            </a:r>
            <a:r>
              <a:rPr lang="en-US" dirty="0">
                <a:solidFill>
                  <a:prstClr val="black"/>
                </a:solidFill>
              </a:rPr>
              <a:t> </a:t>
            </a:r>
            <a:r>
              <a:rPr lang="en-US" dirty="0" err="1">
                <a:solidFill>
                  <a:prstClr val="black"/>
                </a:solidFill>
              </a:rPr>
              <a:t>các</a:t>
            </a:r>
            <a:r>
              <a:rPr lang="en-US" dirty="0">
                <a:solidFill>
                  <a:prstClr val="black"/>
                </a:solidFill>
              </a:rPr>
              <a:t> </a:t>
            </a:r>
            <a:r>
              <a:rPr lang="en-US" dirty="0" err="1">
                <a:solidFill>
                  <a:prstClr val="black"/>
                </a:solidFill>
              </a:rPr>
              <a:t>phép</a:t>
            </a:r>
            <a:r>
              <a:rPr lang="en-US" dirty="0">
                <a:solidFill>
                  <a:prstClr val="black"/>
                </a:solidFill>
              </a:rPr>
              <a:t> </a:t>
            </a:r>
            <a:r>
              <a:rPr lang="en-US" dirty="0" err="1">
                <a:solidFill>
                  <a:prstClr val="black"/>
                </a:solidFill>
              </a:rPr>
              <a:t>tính</a:t>
            </a:r>
            <a:r>
              <a:rPr lang="en-US" dirty="0">
                <a:solidFill>
                  <a:prstClr val="black"/>
                </a:solidFill>
              </a:rPr>
              <a:t> </a:t>
            </a:r>
            <a:r>
              <a:rPr lang="en-US" dirty="0" err="1">
                <a:solidFill>
                  <a:prstClr val="black"/>
                </a:solidFill>
              </a:rPr>
              <a:t>trong</a:t>
            </a:r>
            <a:r>
              <a:rPr lang="en-US" dirty="0">
                <a:solidFill>
                  <a:prstClr val="black"/>
                </a:solidFill>
              </a:rPr>
              <a:t> </a:t>
            </a:r>
            <a:r>
              <a:rPr lang="en-US" dirty="0" err="1">
                <a:solidFill>
                  <a:prstClr val="black"/>
                </a:solidFill>
              </a:rPr>
              <a:t>những</a:t>
            </a:r>
            <a:r>
              <a:rPr lang="en-US" dirty="0">
                <a:solidFill>
                  <a:prstClr val="black"/>
                </a:solidFill>
              </a:rPr>
              <a:t> </a:t>
            </a:r>
            <a:r>
              <a:rPr lang="en-US" dirty="0" err="1">
                <a:solidFill>
                  <a:prstClr val="black"/>
                </a:solidFill>
              </a:rPr>
              <a:t>khoảng</a:t>
            </a:r>
            <a:r>
              <a:rPr lang="en-US" dirty="0">
                <a:solidFill>
                  <a:prstClr val="black"/>
                </a:solidFill>
              </a:rPr>
              <a:t> </a:t>
            </a:r>
            <a:r>
              <a:rPr lang="en-US" dirty="0" err="1">
                <a:solidFill>
                  <a:prstClr val="black"/>
                </a:solidFill>
              </a:rPr>
              <a:t>thời</a:t>
            </a:r>
            <a:r>
              <a:rPr lang="en-US" dirty="0">
                <a:solidFill>
                  <a:prstClr val="black"/>
                </a:solidFill>
              </a:rPr>
              <a:t> </a:t>
            </a:r>
            <a:r>
              <a:rPr lang="en-US" dirty="0" err="1">
                <a:solidFill>
                  <a:prstClr val="black"/>
                </a:solidFill>
              </a:rPr>
              <a:t>gian</a:t>
            </a:r>
            <a:r>
              <a:rPr lang="en-US" dirty="0">
                <a:solidFill>
                  <a:prstClr val="black"/>
                </a:solidFill>
              </a:rPr>
              <a:t> </a:t>
            </a:r>
            <a:r>
              <a:rPr lang="en-US" dirty="0" err="1">
                <a:solidFill>
                  <a:prstClr val="black"/>
                </a:solidFill>
              </a:rPr>
              <a:t>đó</a:t>
            </a:r>
            <a:r>
              <a:rPr lang="en-US" dirty="0">
                <a:solidFill>
                  <a:prstClr val="black"/>
                </a:solidFill>
              </a:rPr>
              <a:t>.</a:t>
            </a:r>
          </a:p>
        </p:txBody>
      </p:sp>
      <p:graphicFrame>
        <p:nvGraphicFramePr>
          <p:cNvPr id="2" name="Table 1"/>
          <p:cNvGraphicFramePr>
            <a:graphicFrameLocks noGrp="1"/>
          </p:cNvGraphicFramePr>
          <p:nvPr>
            <p:extLst>
              <p:ext uri="{D42A27DB-BD31-4B8C-83A1-F6EECF244321}">
                <p14:modId xmlns:p14="http://schemas.microsoft.com/office/powerpoint/2010/main" val="112321259"/>
              </p:ext>
            </p:extLst>
          </p:nvPr>
        </p:nvGraphicFramePr>
        <p:xfrm>
          <a:off x="554783" y="2628496"/>
          <a:ext cx="11037314" cy="3897697"/>
        </p:xfrm>
        <a:graphic>
          <a:graphicData uri="http://schemas.openxmlformats.org/drawingml/2006/table">
            <a:tbl>
              <a:tblPr firstRow="1" bandRow="1">
                <a:tableStyleId>{912C8C85-51F0-491E-9774-3900AFEF0FD7}</a:tableStyleId>
              </a:tblPr>
              <a:tblGrid>
                <a:gridCol w="1835992">
                  <a:extLst>
                    <a:ext uri="{9D8B030D-6E8A-4147-A177-3AD203B41FA5}">
                      <a16:colId xmlns:a16="http://schemas.microsoft.com/office/drawing/2014/main" val="326178701"/>
                    </a:ext>
                  </a:extLst>
                </a:gridCol>
                <a:gridCol w="3580014">
                  <a:extLst>
                    <a:ext uri="{9D8B030D-6E8A-4147-A177-3AD203B41FA5}">
                      <a16:colId xmlns:a16="http://schemas.microsoft.com/office/drawing/2014/main" val="3475975805"/>
                    </a:ext>
                  </a:extLst>
                </a:gridCol>
                <a:gridCol w="5621308">
                  <a:extLst>
                    <a:ext uri="{9D8B030D-6E8A-4147-A177-3AD203B41FA5}">
                      <a16:colId xmlns:a16="http://schemas.microsoft.com/office/drawing/2014/main" val="2091408113"/>
                    </a:ext>
                  </a:extLst>
                </a:gridCol>
              </a:tblGrid>
              <a:tr h="332441">
                <a:tc>
                  <a:txBody>
                    <a:bodyPr/>
                    <a:lstStyle/>
                    <a:p>
                      <a:r>
                        <a:rPr lang="en-US" sz="1800" dirty="0" smtClean="0">
                          <a:latin typeface="Calibri(body)"/>
                        </a:rPr>
                        <a:t>Function</a:t>
                      </a:r>
                      <a:endParaRPr lang="en-US" sz="1800" dirty="0">
                        <a:latin typeface="Calibri(body)"/>
                      </a:endParaRPr>
                    </a:p>
                  </a:txBody>
                  <a:tcPr>
                    <a:solidFill>
                      <a:srgbClr val="2A8F68"/>
                    </a:solidFill>
                  </a:tcPr>
                </a:tc>
                <a:tc>
                  <a:txBody>
                    <a:bodyPr/>
                    <a:lstStyle/>
                    <a:p>
                      <a:r>
                        <a:rPr lang="en-US" sz="1800" dirty="0" smtClean="0">
                          <a:latin typeface="Calibri(body)"/>
                        </a:rPr>
                        <a:t>Syntax</a:t>
                      </a:r>
                      <a:endParaRPr lang="en-US" sz="1800" dirty="0">
                        <a:latin typeface="Calibri(body)"/>
                      </a:endParaRPr>
                    </a:p>
                  </a:txBody>
                  <a:tcPr>
                    <a:solidFill>
                      <a:srgbClr val="2A8F68"/>
                    </a:solidFill>
                  </a:tcPr>
                </a:tc>
                <a:tc>
                  <a:txBody>
                    <a:bodyPr/>
                    <a:lstStyle/>
                    <a:p>
                      <a:r>
                        <a:rPr lang="en-US" sz="1800" dirty="0" err="1" smtClean="0">
                          <a:latin typeface="Calibri(body)"/>
                        </a:rPr>
                        <a:t>Mô</a:t>
                      </a:r>
                      <a:r>
                        <a:rPr lang="en-US" sz="1800" baseline="0" dirty="0" smtClean="0">
                          <a:latin typeface="Calibri(body)"/>
                        </a:rPr>
                        <a:t> </a:t>
                      </a:r>
                      <a:r>
                        <a:rPr lang="en-US" sz="1800" baseline="0" dirty="0" err="1" smtClean="0">
                          <a:latin typeface="Calibri(body)"/>
                        </a:rPr>
                        <a:t>tả</a:t>
                      </a:r>
                      <a:endParaRPr lang="en-US" sz="1800" dirty="0">
                        <a:latin typeface="Calibri(body)"/>
                      </a:endParaRPr>
                    </a:p>
                  </a:txBody>
                  <a:tcPr>
                    <a:solidFill>
                      <a:srgbClr val="2A8F68"/>
                    </a:solidFill>
                  </a:tcPr>
                </a:tc>
                <a:extLst>
                  <a:ext uri="{0D108BD9-81ED-4DB2-BD59-A6C34878D82A}">
                    <a16:rowId xmlns:a16="http://schemas.microsoft.com/office/drawing/2014/main" val="1077411608"/>
                  </a:ext>
                </a:extLst>
              </a:tr>
              <a:tr h="700954">
                <a:tc>
                  <a:txBody>
                    <a:bodyPr/>
                    <a:lstStyle/>
                    <a:p>
                      <a:pPr marL="57785" algn="l">
                        <a:lnSpc>
                          <a:spcPct val="100000"/>
                        </a:lnSpc>
                        <a:spcBef>
                          <a:spcPts val="1360"/>
                        </a:spcBef>
                      </a:pPr>
                      <a:r>
                        <a:rPr sz="1200" b="1" spc="-10" dirty="0">
                          <a:latin typeface="Calibri(body)"/>
                        </a:rPr>
                        <a:t>DATEADD</a:t>
                      </a:r>
                      <a:endParaRPr sz="1200" b="1" dirty="0">
                        <a:latin typeface="Calibri(body)"/>
                        <a:cs typeface="Verdana"/>
                      </a:endParaRPr>
                    </a:p>
                  </a:txBody>
                  <a:tcPr marL="0" marR="0" marT="172720" marB="0"/>
                </a:tc>
                <a:tc>
                  <a:txBody>
                    <a:bodyPr/>
                    <a:lstStyle/>
                    <a:p>
                      <a:pPr marL="150495" algn="l">
                        <a:lnSpc>
                          <a:spcPct val="100000"/>
                        </a:lnSpc>
                        <a:spcBef>
                          <a:spcPts val="495"/>
                        </a:spcBef>
                      </a:pPr>
                      <a:r>
                        <a:rPr sz="1200" spc="-10" dirty="0">
                          <a:latin typeface="Calibri(body)"/>
                        </a:rPr>
                        <a:t>DATEADD(&lt;dates&gt;,&lt;number_of_intervals&gt;,</a:t>
                      </a:r>
                      <a:endParaRPr sz="1200">
                        <a:latin typeface="Calibri(body)"/>
                      </a:endParaRPr>
                    </a:p>
                    <a:p>
                      <a:pPr marL="150495" algn="l">
                        <a:lnSpc>
                          <a:spcPct val="100000"/>
                        </a:lnSpc>
                        <a:spcBef>
                          <a:spcPts val="290"/>
                        </a:spcBef>
                      </a:pPr>
                      <a:r>
                        <a:rPr sz="1200" spc="-10" dirty="0">
                          <a:latin typeface="Calibri(body)"/>
                        </a:rPr>
                        <a:t>&lt;interval&gt;)</a:t>
                      </a:r>
                      <a:endParaRPr sz="1200">
                        <a:latin typeface="Calibri(body)"/>
                        <a:cs typeface="IBM 3270"/>
                      </a:endParaRPr>
                    </a:p>
                  </a:txBody>
                  <a:tcPr marL="0" marR="0" marT="62865" marB="0"/>
                </a:tc>
                <a:tc>
                  <a:txBody>
                    <a:bodyPr/>
                    <a:lstStyle/>
                    <a:p>
                      <a:pPr marL="116205" marR="88900" algn="l">
                        <a:lnSpc>
                          <a:spcPct val="120000"/>
                        </a:lnSpc>
                        <a:spcBef>
                          <a:spcPts val="209"/>
                        </a:spcBef>
                      </a:pPr>
                      <a:r>
                        <a:rPr sz="1200" spc="-120" dirty="0">
                          <a:latin typeface="Calibri(body)"/>
                        </a:rPr>
                        <a:t>Trả</a:t>
                      </a:r>
                      <a:r>
                        <a:rPr sz="1200" spc="-20" dirty="0">
                          <a:latin typeface="Calibri(body)"/>
                        </a:rPr>
                        <a:t> </a:t>
                      </a:r>
                      <a:r>
                        <a:rPr sz="1200" spc="-110" dirty="0">
                          <a:latin typeface="Calibri(body)"/>
                        </a:rPr>
                        <a:t>về</a:t>
                      </a:r>
                      <a:r>
                        <a:rPr sz="1200" spc="-15" dirty="0">
                          <a:latin typeface="Calibri(body)"/>
                        </a:rPr>
                        <a:t> </a:t>
                      </a:r>
                      <a:r>
                        <a:rPr sz="1200" spc="-114" dirty="0">
                          <a:latin typeface="Calibri(body)"/>
                        </a:rPr>
                        <a:t>một</a:t>
                      </a:r>
                      <a:r>
                        <a:rPr sz="1200" spc="-20" dirty="0">
                          <a:latin typeface="Calibri(body)"/>
                        </a:rPr>
                        <a:t> </a:t>
                      </a:r>
                      <a:r>
                        <a:rPr sz="1200" spc="-105" dirty="0">
                          <a:latin typeface="Calibri(body)"/>
                        </a:rPr>
                        <a:t>bảng</a:t>
                      </a:r>
                      <a:r>
                        <a:rPr sz="1200" spc="-10" dirty="0">
                          <a:latin typeface="Calibri(body)"/>
                        </a:rPr>
                        <a:t> </a:t>
                      </a:r>
                      <a:r>
                        <a:rPr sz="1200" spc="-80" dirty="0">
                          <a:latin typeface="Calibri(body)"/>
                        </a:rPr>
                        <a:t>có</a:t>
                      </a:r>
                      <a:r>
                        <a:rPr sz="1200" spc="-20" dirty="0">
                          <a:latin typeface="Calibri(body)"/>
                        </a:rPr>
                        <a:t> </a:t>
                      </a:r>
                      <a:r>
                        <a:rPr sz="1200" spc="-95" dirty="0">
                          <a:latin typeface="Calibri(body)"/>
                        </a:rPr>
                        <a:t>chứa</a:t>
                      </a:r>
                      <a:r>
                        <a:rPr sz="1200" spc="-40" dirty="0">
                          <a:latin typeface="Calibri(body)"/>
                        </a:rPr>
                        <a:t> </a:t>
                      </a:r>
                      <a:r>
                        <a:rPr sz="1200" spc="-114" dirty="0">
                          <a:latin typeface="Calibri(body)"/>
                        </a:rPr>
                        <a:t>một</a:t>
                      </a:r>
                      <a:r>
                        <a:rPr sz="1200" spc="-10" dirty="0">
                          <a:latin typeface="Calibri(body)"/>
                        </a:rPr>
                        <a:t> </a:t>
                      </a:r>
                      <a:r>
                        <a:rPr sz="1200" spc="-85" dirty="0">
                          <a:latin typeface="Calibri(body)"/>
                        </a:rPr>
                        <a:t>cột</a:t>
                      </a:r>
                      <a:r>
                        <a:rPr sz="1200" spc="-30" dirty="0">
                          <a:latin typeface="Calibri(body)"/>
                        </a:rPr>
                        <a:t> </a:t>
                      </a:r>
                      <a:r>
                        <a:rPr sz="1200" spc="-110" dirty="0">
                          <a:latin typeface="Calibri(body)"/>
                        </a:rPr>
                        <a:t>ngày</a:t>
                      </a:r>
                      <a:r>
                        <a:rPr sz="1200" spc="-10" dirty="0">
                          <a:latin typeface="Calibri(body)"/>
                        </a:rPr>
                        <a:t> </a:t>
                      </a:r>
                      <a:r>
                        <a:rPr sz="1200" spc="-100" dirty="0">
                          <a:latin typeface="Calibri(body)"/>
                        </a:rPr>
                        <a:t>tháng,</a:t>
                      </a:r>
                      <a:r>
                        <a:rPr sz="1200" spc="-5" dirty="0">
                          <a:latin typeface="Calibri(body)"/>
                        </a:rPr>
                        <a:t> </a:t>
                      </a:r>
                      <a:r>
                        <a:rPr sz="1200" spc="-75" dirty="0">
                          <a:latin typeface="Calibri(body)"/>
                        </a:rPr>
                        <a:t>được</a:t>
                      </a:r>
                      <a:r>
                        <a:rPr sz="1200" spc="-25" dirty="0">
                          <a:latin typeface="Calibri(body)"/>
                        </a:rPr>
                        <a:t> </a:t>
                      </a:r>
                      <a:r>
                        <a:rPr sz="1200" spc="-90" dirty="0">
                          <a:latin typeface="Calibri(body)"/>
                        </a:rPr>
                        <a:t>dịch</a:t>
                      </a:r>
                      <a:r>
                        <a:rPr sz="1200" spc="-30" dirty="0">
                          <a:latin typeface="Calibri(body)"/>
                        </a:rPr>
                        <a:t> </a:t>
                      </a:r>
                      <a:r>
                        <a:rPr sz="1200" spc="-110" dirty="0">
                          <a:latin typeface="Calibri(body)"/>
                        </a:rPr>
                        <a:t>chuyển</a:t>
                      </a:r>
                      <a:r>
                        <a:rPr sz="1200" spc="-10" dirty="0">
                          <a:latin typeface="Calibri(body)"/>
                        </a:rPr>
                        <a:t> </a:t>
                      </a:r>
                      <a:r>
                        <a:rPr sz="1200" spc="-110" dirty="0">
                          <a:latin typeface="Calibri(body)"/>
                        </a:rPr>
                        <a:t>về</a:t>
                      </a:r>
                      <a:r>
                        <a:rPr sz="1200" spc="-15" dirty="0">
                          <a:latin typeface="Calibri(body)"/>
                        </a:rPr>
                        <a:t> </a:t>
                      </a:r>
                      <a:r>
                        <a:rPr sz="1200" spc="-95" dirty="0">
                          <a:latin typeface="Calibri(body)"/>
                        </a:rPr>
                        <a:t>phía</a:t>
                      </a:r>
                      <a:r>
                        <a:rPr sz="1200" spc="-15" dirty="0">
                          <a:latin typeface="Calibri(body)"/>
                        </a:rPr>
                        <a:t> </a:t>
                      </a:r>
                      <a:r>
                        <a:rPr sz="1200" spc="-80" dirty="0">
                          <a:latin typeface="Calibri(body)"/>
                        </a:rPr>
                        <a:t>trước</a:t>
                      </a:r>
                      <a:r>
                        <a:rPr sz="1200" spc="-20" dirty="0">
                          <a:latin typeface="Calibri(body)"/>
                        </a:rPr>
                        <a:t> hoặc </a:t>
                      </a:r>
                      <a:r>
                        <a:rPr sz="1200" spc="-90" dirty="0">
                          <a:latin typeface="Calibri(body)"/>
                        </a:rPr>
                        <a:t>phía</a:t>
                      </a:r>
                      <a:r>
                        <a:rPr sz="1200" spc="-20" dirty="0">
                          <a:latin typeface="Calibri(body)"/>
                        </a:rPr>
                        <a:t> </a:t>
                      </a:r>
                      <a:r>
                        <a:rPr sz="1200" spc="-110" dirty="0">
                          <a:latin typeface="Calibri(body)"/>
                        </a:rPr>
                        <a:t>sau</a:t>
                      </a:r>
                      <a:r>
                        <a:rPr sz="1200" spc="-25" dirty="0">
                          <a:latin typeface="Calibri(body)"/>
                        </a:rPr>
                        <a:t> </a:t>
                      </a:r>
                      <a:r>
                        <a:rPr sz="1200" spc="-95" dirty="0">
                          <a:latin typeface="Calibri(body)"/>
                        </a:rPr>
                        <a:t>theo</a:t>
                      </a:r>
                      <a:r>
                        <a:rPr sz="1200" spc="-15" dirty="0">
                          <a:latin typeface="Calibri(body)"/>
                        </a:rPr>
                        <a:t> </a:t>
                      </a:r>
                      <a:r>
                        <a:rPr sz="1200" spc="-95" dirty="0">
                          <a:latin typeface="Calibri(body)"/>
                        </a:rPr>
                        <a:t>số</a:t>
                      </a:r>
                      <a:r>
                        <a:rPr sz="1200" spc="-30" dirty="0">
                          <a:latin typeface="Calibri(body)"/>
                        </a:rPr>
                        <a:t> </a:t>
                      </a:r>
                      <a:r>
                        <a:rPr sz="1200" spc="-105" dirty="0">
                          <a:latin typeface="Calibri(body)"/>
                        </a:rPr>
                        <a:t>khoảng</a:t>
                      </a:r>
                      <a:r>
                        <a:rPr sz="1200" dirty="0">
                          <a:latin typeface="Calibri(body)"/>
                        </a:rPr>
                        <a:t> </a:t>
                      </a:r>
                      <a:r>
                        <a:rPr sz="1200" spc="-75" dirty="0">
                          <a:latin typeface="Calibri(body)"/>
                        </a:rPr>
                        <a:t>thời</a:t>
                      </a:r>
                      <a:r>
                        <a:rPr sz="1200" spc="-15" dirty="0">
                          <a:latin typeface="Calibri(body)"/>
                        </a:rPr>
                        <a:t> </a:t>
                      </a:r>
                      <a:r>
                        <a:rPr sz="1200" spc="-95" dirty="0">
                          <a:latin typeface="Calibri(body)"/>
                        </a:rPr>
                        <a:t>gian</a:t>
                      </a:r>
                      <a:r>
                        <a:rPr sz="1200" spc="-20" dirty="0">
                          <a:latin typeface="Calibri(body)"/>
                        </a:rPr>
                        <a:t> </a:t>
                      </a:r>
                      <a:r>
                        <a:rPr sz="1200" spc="-75" dirty="0">
                          <a:latin typeface="Calibri(body)"/>
                        </a:rPr>
                        <a:t>được</a:t>
                      </a:r>
                      <a:r>
                        <a:rPr sz="1200" spc="-30" dirty="0">
                          <a:latin typeface="Calibri(body)"/>
                        </a:rPr>
                        <a:t> </a:t>
                      </a:r>
                      <a:r>
                        <a:rPr sz="1200" spc="-75" dirty="0">
                          <a:latin typeface="Calibri(body)"/>
                        </a:rPr>
                        <a:t>chỉ</a:t>
                      </a:r>
                      <a:r>
                        <a:rPr sz="1200" spc="-15" dirty="0">
                          <a:latin typeface="Calibri(body)"/>
                        </a:rPr>
                        <a:t> </a:t>
                      </a:r>
                      <a:r>
                        <a:rPr sz="1200" spc="-85" dirty="0">
                          <a:latin typeface="Calibri(body)"/>
                        </a:rPr>
                        <a:t>định</a:t>
                      </a:r>
                      <a:r>
                        <a:rPr sz="1200" spc="-5" dirty="0">
                          <a:latin typeface="Calibri(body)"/>
                        </a:rPr>
                        <a:t> </a:t>
                      </a:r>
                      <a:r>
                        <a:rPr sz="1200" spc="-80" dirty="0">
                          <a:latin typeface="Calibri(body)"/>
                        </a:rPr>
                        <a:t>từ</a:t>
                      </a:r>
                      <a:r>
                        <a:rPr sz="1200" spc="-20" dirty="0">
                          <a:latin typeface="Calibri(body)"/>
                        </a:rPr>
                        <a:t> </a:t>
                      </a:r>
                      <a:r>
                        <a:rPr sz="1200" spc="-100" dirty="0">
                          <a:latin typeface="Calibri(body)"/>
                        </a:rPr>
                        <a:t>các</a:t>
                      </a:r>
                      <a:r>
                        <a:rPr sz="1200" spc="-25" dirty="0">
                          <a:latin typeface="Calibri(body)"/>
                        </a:rPr>
                        <a:t> </a:t>
                      </a:r>
                      <a:r>
                        <a:rPr sz="1200" spc="-114" dirty="0">
                          <a:latin typeface="Calibri(body)"/>
                        </a:rPr>
                        <a:t>ngày</a:t>
                      </a:r>
                      <a:r>
                        <a:rPr sz="1200" spc="-25" dirty="0">
                          <a:latin typeface="Calibri(body)"/>
                        </a:rPr>
                        <a:t> </a:t>
                      </a:r>
                      <a:r>
                        <a:rPr sz="1200" spc="-95" dirty="0">
                          <a:latin typeface="Calibri(body)"/>
                        </a:rPr>
                        <a:t>trong</a:t>
                      </a:r>
                      <a:r>
                        <a:rPr sz="1200" dirty="0">
                          <a:latin typeface="Calibri(body)"/>
                        </a:rPr>
                        <a:t> </a:t>
                      </a:r>
                      <a:r>
                        <a:rPr sz="1200" spc="-95" dirty="0">
                          <a:latin typeface="Calibri(body)"/>
                        </a:rPr>
                        <a:t>ngữ</a:t>
                      </a:r>
                      <a:r>
                        <a:rPr sz="1200" spc="-20" dirty="0">
                          <a:latin typeface="Calibri(body)"/>
                        </a:rPr>
                        <a:t> </a:t>
                      </a:r>
                      <a:r>
                        <a:rPr sz="1200" spc="-105" dirty="0">
                          <a:latin typeface="Calibri(body)"/>
                        </a:rPr>
                        <a:t>cảnh</a:t>
                      </a:r>
                      <a:r>
                        <a:rPr sz="1200" spc="-20" dirty="0">
                          <a:latin typeface="Calibri(body)"/>
                        </a:rPr>
                        <a:t> </a:t>
                      </a:r>
                      <a:r>
                        <a:rPr sz="1200" spc="-95" dirty="0">
                          <a:latin typeface="Calibri(body)"/>
                        </a:rPr>
                        <a:t>hiện</a:t>
                      </a:r>
                      <a:r>
                        <a:rPr sz="1200" spc="-10" dirty="0">
                          <a:latin typeface="Calibri(body)"/>
                        </a:rPr>
                        <a:t> </a:t>
                      </a:r>
                      <a:r>
                        <a:rPr sz="1200" spc="-20" dirty="0">
                          <a:latin typeface="Calibri(body)"/>
                        </a:rPr>
                        <a:t>tại.</a:t>
                      </a:r>
                      <a:endParaRPr sz="1200">
                        <a:latin typeface="Calibri(body)"/>
                        <a:cs typeface="Verdana"/>
                      </a:endParaRPr>
                    </a:p>
                  </a:txBody>
                  <a:tcPr marL="0" marR="0" marT="26669" marB="0"/>
                </a:tc>
                <a:extLst>
                  <a:ext uri="{0D108BD9-81ED-4DB2-BD59-A6C34878D82A}">
                    <a16:rowId xmlns:a16="http://schemas.microsoft.com/office/drawing/2014/main" val="3855375355"/>
                  </a:ext>
                </a:extLst>
              </a:tr>
              <a:tr h="678157">
                <a:tc>
                  <a:txBody>
                    <a:bodyPr/>
                    <a:lstStyle/>
                    <a:p>
                      <a:pPr algn="l">
                        <a:lnSpc>
                          <a:spcPct val="100000"/>
                        </a:lnSpc>
                        <a:spcBef>
                          <a:spcPts val="20"/>
                        </a:spcBef>
                      </a:pPr>
                      <a:endParaRPr sz="1200" b="1" dirty="0">
                        <a:latin typeface="Calibri(body)"/>
                      </a:endParaRPr>
                    </a:p>
                    <a:p>
                      <a:pPr marL="57150" algn="l">
                        <a:lnSpc>
                          <a:spcPct val="100000"/>
                        </a:lnSpc>
                      </a:pPr>
                      <a:r>
                        <a:rPr sz="1200" b="1" spc="-20" dirty="0">
                          <a:latin typeface="Calibri(body)"/>
                        </a:rPr>
                        <a:t>DATESBETWEEN</a:t>
                      </a:r>
                      <a:endParaRPr sz="1200" b="1" dirty="0">
                        <a:latin typeface="Calibri(body)"/>
                        <a:cs typeface="Verdana"/>
                      </a:endParaRPr>
                    </a:p>
                  </a:txBody>
                  <a:tcPr marL="0" marR="0" marT="2540" marB="0"/>
                </a:tc>
                <a:tc>
                  <a:txBody>
                    <a:bodyPr/>
                    <a:lstStyle/>
                    <a:p>
                      <a:pPr marL="150495" algn="l">
                        <a:lnSpc>
                          <a:spcPct val="100000"/>
                        </a:lnSpc>
                        <a:spcBef>
                          <a:spcPts val="535"/>
                        </a:spcBef>
                      </a:pPr>
                      <a:r>
                        <a:rPr sz="1200" dirty="0">
                          <a:latin typeface="Calibri(body)"/>
                        </a:rPr>
                        <a:t>DATESBETWEEN(&lt;Dates&gt;,</a:t>
                      </a:r>
                      <a:r>
                        <a:rPr sz="1200" spc="140" dirty="0">
                          <a:latin typeface="Calibri(body)"/>
                        </a:rPr>
                        <a:t> </a:t>
                      </a:r>
                      <a:r>
                        <a:rPr sz="1200" spc="-10" dirty="0">
                          <a:latin typeface="Calibri(body)"/>
                        </a:rPr>
                        <a:t>&lt;StartDate&gt;,</a:t>
                      </a:r>
                      <a:endParaRPr sz="1200" dirty="0">
                        <a:latin typeface="Calibri(body)"/>
                      </a:endParaRPr>
                    </a:p>
                    <a:p>
                      <a:pPr marL="150495" algn="l">
                        <a:lnSpc>
                          <a:spcPct val="100000"/>
                        </a:lnSpc>
                        <a:spcBef>
                          <a:spcPts val="290"/>
                        </a:spcBef>
                      </a:pPr>
                      <a:r>
                        <a:rPr sz="1200" spc="-10" dirty="0">
                          <a:latin typeface="Calibri(body)"/>
                        </a:rPr>
                        <a:t>&lt;EndDate&gt;)</a:t>
                      </a:r>
                      <a:endParaRPr sz="1200" dirty="0">
                        <a:latin typeface="Calibri(body)"/>
                        <a:cs typeface="IBM 3270"/>
                      </a:endParaRPr>
                    </a:p>
                  </a:txBody>
                  <a:tcPr marL="0" marR="0" marT="67945" marB="0"/>
                </a:tc>
                <a:tc>
                  <a:txBody>
                    <a:bodyPr/>
                    <a:lstStyle/>
                    <a:p>
                      <a:pPr marL="116205" algn="l">
                        <a:lnSpc>
                          <a:spcPct val="100000"/>
                        </a:lnSpc>
                        <a:spcBef>
                          <a:spcPts val="535"/>
                        </a:spcBef>
                      </a:pPr>
                      <a:r>
                        <a:rPr sz="1200" spc="-114" dirty="0">
                          <a:latin typeface="Calibri(body)"/>
                        </a:rPr>
                        <a:t>Trả</a:t>
                      </a:r>
                      <a:r>
                        <a:rPr sz="1200" spc="-30" dirty="0">
                          <a:latin typeface="Calibri(body)"/>
                        </a:rPr>
                        <a:t> </a:t>
                      </a:r>
                      <a:r>
                        <a:rPr sz="1200" spc="-110" dirty="0">
                          <a:latin typeface="Calibri(body)"/>
                        </a:rPr>
                        <a:t>về</a:t>
                      </a:r>
                      <a:r>
                        <a:rPr sz="1200" spc="-30" dirty="0">
                          <a:latin typeface="Calibri(body)"/>
                        </a:rPr>
                        <a:t> </a:t>
                      </a:r>
                      <a:r>
                        <a:rPr sz="1200" spc="-105" dirty="0">
                          <a:latin typeface="Calibri(body)"/>
                        </a:rPr>
                        <a:t>bảng</a:t>
                      </a:r>
                      <a:r>
                        <a:rPr sz="1200" spc="-20" dirty="0">
                          <a:latin typeface="Calibri(body)"/>
                        </a:rPr>
                        <a:t> </a:t>
                      </a:r>
                      <a:r>
                        <a:rPr sz="1200" spc="-80" dirty="0">
                          <a:latin typeface="Calibri(body)"/>
                        </a:rPr>
                        <a:t>có</a:t>
                      </a:r>
                      <a:r>
                        <a:rPr sz="1200" spc="-40" dirty="0">
                          <a:latin typeface="Calibri(body)"/>
                        </a:rPr>
                        <a:t> </a:t>
                      </a:r>
                      <a:r>
                        <a:rPr sz="1200" spc="-85" dirty="0">
                          <a:latin typeface="Calibri(body)"/>
                        </a:rPr>
                        <a:t>chứa</a:t>
                      </a:r>
                      <a:r>
                        <a:rPr sz="1200" spc="-35" dirty="0">
                          <a:latin typeface="Calibri(body)"/>
                        </a:rPr>
                        <a:t> </a:t>
                      </a:r>
                      <a:r>
                        <a:rPr sz="1200" spc="-85" dirty="0">
                          <a:latin typeface="Calibri(body)"/>
                        </a:rPr>
                        <a:t>cột</a:t>
                      </a:r>
                      <a:r>
                        <a:rPr sz="1200" spc="-25" dirty="0">
                          <a:latin typeface="Calibri(body)"/>
                        </a:rPr>
                        <a:t> </a:t>
                      </a:r>
                      <a:r>
                        <a:rPr sz="1200" spc="-110" dirty="0">
                          <a:latin typeface="Calibri(body)"/>
                        </a:rPr>
                        <a:t>ngày</a:t>
                      </a:r>
                      <a:r>
                        <a:rPr sz="1200" spc="-20" dirty="0">
                          <a:latin typeface="Calibri(body)"/>
                        </a:rPr>
                        <a:t> </a:t>
                      </a:r>
                      <a:r>
                        <a:rPr sz="1200" spc="-100" dirty="0">
                          <a:latin typeface="Calibri(body)"/>
                        </a:rPr>
                        <a:t>bắt</a:t>
                      </a:r>
                      <a:r>
                        <a:rPr sz="1200" spc="-25" dirty="0">
                          <a:latin typeface="Calibri(body)"/>
                        </a:rPr>
                        <a:t> </a:t>
                      </a:r>
                      <a:r>
                        <a:rPr sz="1200" spc="-100" dirty="0">
                          <a:latin typeface="Calibri(body)"/>
                        </a:rPr>
                        <a:t>đầu</a:t>
                      </a:r>
                      <a:r>
                        <a:rPr sz="1200" spc="-30" dirty="0">
                          <a:latin typeface="Calibri(body)"/>
                        </a:rPr>
                        <a:t> </a:t>
                      </a:r>
                      <a:r>
                        <a:rPr sz="1200" spc="-105" dirty="0">
                          <a:latin typeface="Calibri(body)"/>
                        </a:rPr>
                        <a:t>bằng</a:t>
                      </a:r>
                      <a:r>
                        <a:rPr sz="1200" spc="-20" dirty="0">
                          <a:latin typeface="Calibri(body)"/>
                        </a:rPr>
                        <a:t> </a:t>
                      </a:r>
                      <a:r>
                        <a:rPr sz="1200" spc="-110" dirty="0">
                          <a:latin typeface="Calibri(body)"/>
                        </a:rPr>
                        <a:t>ngày</a:t>
                      </a:r>
                      <a:r>
                        <a:rPr sz="1200" spc="-20" dirty="0">
                          <a:latin typeface="Calibri(body)"/>
                        </a:rPr>
                        <a:t> </a:t>
                      </a:r>
                      <a:r>
                        <a:rPr sz="1200" spc="-100" dirty="0">
                          <a:latin typeface="Calibri(body)"/>
                        </a:rPr>
                        <a:t>bắt</a:t>
                      </a:r>
                      <a:r>
                        <a:rPr sz="1200" spc="-25" dirty="0">
                          <a:latin typeface="Calibri(body)"/>
                        </a:rPr>
                        <a:t> </a:t>
                      </a:r>
                      <a:r>
                        <a:rPr sz="1200" spc="-100" dirty="0">
                          <a:latin typeface="Calibri(body)"/>
                        </a:rPr>
                        <a:t>đầu</a:t>
                      </a:r>
                      <a:r>
                        <a:rPr sz="1200" spc="-20" dirty="0">
                          <a:latin typeface="Calibri(body)"/>
                        </a:rPr>
                        <a:t> </a:t>
                      </a:r>
                      <a:r>
                        <a:rPr sz="1200" spc="-70" dirty="0">
                          <a:latin typeface="Calibri(body)"/>
                        </a:rPr>
                        <a:t>được</a:t>
                      </a:r>
                      <a:r>
                        <a:rPr sz="1200" spc="-35" dirty="0">
                          <a:latin typeface="Calibri(body)"/>
                        </a:rPr>
                        <a:t> </a:t>
                      </a:r>
                      <a:r>
                        <a:rPr sz="1200" spc="-80" dirty="0">
                          <a:latin typeface="Calibri(body)"/>
                        </a:rPr>
                        <a:t>chỉ</a:t>
                      </a:r>
                      <a:r>
                        <a:rPr sz="1200" spc="-25" dirty="0">
                          <a:latin typeface="Calibri(body)"/>
                        </a:rPr>
                        <a:t> </a:t>
                      </a:r>
                      <a:r>
                        <a:rPr sz="1200" spc="-85" dirty="0">
                          <a:latin typeface="Calibri(body)"/>
                        </a:rPr>
                        <a:t>định</a:t>
                      </a:r>
                      <a:r>
                        <a:rPr sz="1200" spc="-20" dirty="0">
                          <a:latin typeface="Calibri(body)"/>
                        </a:rPr>
                        <a:t> </a:t>
                      </a:r>
                      <a:r>
                        <a:rPr sz="1200" spc="-114" dirty="0">
                          <a:latin typeface="Calibri(body)"/>
                        </a:rPr>
                        <a:t>và</a:t>
                      </a:r>
                      <a:r>
                        <a:rPr sz="1200" spc="-25" dirty="0">
                          <a:latin typeface="Calibri(body)"/>
                        </a:rPr>
                        <a:t> </a:t>
                      </a:r>
                      <a:r>
                        <a:rPr sz="1200" spc="-85" dirty="0">
                          <a:latin typeface="Calibri(body)"/>
                        </a:rPr>
                        <a:t>tiếp</a:t>
                      </a:r>
                      <a:r>
                        <a:rPr sz="1200" spc="-35" dirty="0">
                          <a:latin typeface="Calibri(body)"/>
                        </a:rPr>
                        <a:t> </a:t>
                      </a:r>
                      <a:r>
                        <a:rPr sz="1200" spc="-25" dirty="0">
                          <a:latin typeface="Calibri(body)"/>
                        </a:rPr>
                        <a:t>tục</a:t>
                      </a:r>
                      <a:endParaRPr sz="1200">
                        <a:latin typeface="Calibri(body)"/>
                      </a:endParaRPr>
                    </a:p>
                    <a:p>
                      <a:pPr marL="116205" algn="l">
                        <a:lnSpc>
                          <a:spcPct val="100000"/>
                        </a:lnSpc>
                        <a:spcBef>
                          <a:spcPts val="290"/>
                        </a:spcBef>
                      </a:pPr>
                      <a:r>
                        <a:rPr sz="1200" spc="-90" dirty="0">
                          <a:latin typeface="Calibri(body)"/>
                        </a:rPr>
                        <a:t>cho</a:t>
                      </a:r>
                      <a:r>
                        <a:rPr sz="1200" spc="-40" dirty="0">
                          <a:latin typeface="Calibri(body)"/>
                        </a:rPr>
                        <a:t> </a:t>
                      </a:r>
                      <a:r>
                        <a:rPr sz="1200" spc="-90" dirty="0">
                          <a:latin typeface="Calibri(body)"/>
                        </a:rPr>
                        <a:t>đến</a:t>
                      </a:r>
                      <a:r>
                        <a:rPr sz="1200" spc="-20" dirty="0">
                          <a:latin typeface="Calibri(body)"/>
                        </a:rPr>
                        <a:t> </a:t>
                      </a:r>
                      <a:r>
                        <a:rPr sz="1200" spc="-114" dirty="0">
                          <a:latin typeface="Calibri(body)"/>
                        </a:rPr>
                        <a:t>ngày</a:t>
                      </a:r>
                      <a:r>
                        <a:rPr sz="1200" spc="-20" dirty="0">
                          <a:latin typeface="Calibri(body)"/>
                        </a:rPr>
                        <a:t> </a:t>
                      </a:r>
                      <a:r>
                        <a:rPr sz="1200" spc="-100" dirty="0">
                          <a:latin typeface="Calibri(body)"/>
                        </a:rPr>
                        <a:t>kết</a:t>
                      </a:r>
                      <a:r>
                        <a:rPr sz="1200" spc="-25" dirty="0">
                          <a:latin typeface="Calibri(body)"/>
                        </a:rPr>
                        <a:t> </a:t>
                      </a:r>
                      <a:r>
                        <a:rPr sz="1200" spc="-95" dirty="0">
                          <a:latin typeface="Calibri(body)"/>
                        </a:rPr>
                        <a:t>thúc</a:t>
                      </a:r>
                      <a:r>
                        <a:rPr sz="1200" spc="-30" dirty="0">
                          <a:latin typeface="Calibri(body)"/>
                        </a:rPr>
                        <a:t> </a:t>
                      </a:r>
                      <a:r>
                        <a:rPr sz="1200" spc="-95" dirty="0">
                          <a:latin typeface="Calibri(body)"/>
                        </a:rPr>
                        <a:t>đã</a:t>
                      </a:r>
                      <a:r>
                        <a:rPr sz="1200" spc="-35" dirty="0">
                          <a:latin typeface="Calibri(body)"/>
                        </a:rPr>
                        <a:t> </a:t>
                      </a:r>
                      <a:r>
                        <a:rPr sz="1200" spc="-80" dirty="0">
                          <a:latin typeface="Calibri(body)"/>
                        </a:rPr>
                        <a:t>chỉ</a:t>
                      </a:r>
                      <a:r>
                        <a:rPr sz="1200" spc="-15" dirty="0">
                          <a:latin typeface="Calibri(body)"/>
                        </a:rPr>
                        <a:t> </a:t>
                      </a:r>
                      <a:r>
                        <a:rPr sz="1200" spc="-20" dirty="0">
                          <a:latin typeface="Calibri(body)"/>
                        </a:rPr>
                        <a:t>định.</a:t>
                      </a:r>
                      <a:endParaRPr sz="1200">
                        <a:latin typeface="Calibri(body)"/>
                        <a:cs typeface="Verdana"/>
                      </a:endParaRPr>
                    </a:p>
                  </a:txBody>
                  <a:tcPr marL="0" marR="0" marT="67945" marB="0"/>
                </a:tc>
                <a:extLst>
                  <a:ext uri="{0D108BD9-81ED-4DB2-BD59-A6C34878D82A}">
                    <a16:rowId xmlns:a16="http://schemas.microsoft.com/office/drawing/2014/main" val="3611900174"/>
                  </a:ext>
                </a:extLst>
              </a:tr>
              <a:tr h="584081">
                <a:tc>
                  <a:txBody>
                    <a:bodyPr/>
                    <a:lstStyle/>
                    <a:p>
                      <a:pPr algn="l">
                        <a:lnSpc>
                          <a:spcPct val="100000"/>
                        </a:lnSpc>
                        <a:spcBef>
                          <a:spcPts val="20"/>
                        </a:spcBef>
                      </a:pPr>
                      <a:endParaRPr sz="1200" b="1">
                        <a:latin typeface="Calibri(body)"/>
                      </a:endParaRPr>
                    </a:p>
                    <a:p>
                      <a:pPr marL="58419" algn="l">
                        <a:lnSpc>
                          <a:spcPct val="100000"/>
                        </a:lnSpc>
                      </a:pPr>
                      <a:r>
                        <a:rPr sz="1200" b="1" spc="-10" dirty="0">
                          <a:latin typeface="Calibri(body)"/>
                        </a:rPr>
                        <a:t>ENDOFMONTH</a:t>
                      </a:r>
                      <a:endParaRPr sz="1200" b="1">
                        <a:latin typeface="Calibri(body)"/>
                        <a:cs typeface="Verdana"/>
                      </a:endParaRPr>
                    </a:p>
                  </a:txBody>
                  <a:tcPr marL="0" marR="0" marT="2540" marB="0"/>
                </a:tc>
                <a:tc>
                  <a:txBody>
                    <a:bodyPr/>
                    <a:lstStyle/>
                    <a:p>
                      <a:pPr algn="l">
                        <a:lnSpc>
                          <a:spcPct val="100000"/>
                        </a:lnSpc>
                        <a:spcBef>
                          <a:spcPts val="20"/>
                        </a:spcBef>
                      </a:pPr>
                      <a:endParaRPr sz="1200" dirty="0">
                        <a:latin typeface="Calibri(body)"/>
                      </a:endParaRPr>
                    </a:p>
                    <a:p>
                      <a:pPr marL="150495" algn="l">
                        <a:lnSpc>
                          <a:spcPct val="100000"/>
                        </a:lnSpc>
                      </a:pPr>
                      <a:r>
                        <a:rPr sz="1200" spc="-10" dirty="0">
                          <a:latin typeface="Calibri(body)"/>
                        </a:rPr>
                        <a:t>ENDOFMONTH(&lt;dates&gt;)</a:t>
                      </a:r>
                      <a:endParaRPr sz="1200" dirty="0">
                        <a:latin typeface="Calibri(body)"/>
                        <a:cs typeface="IBM 3270"/>
                      </a:endParaRPr>
                    </a:p>
                  </a:txBody>
                  <a:tcPr marL="0" marR="0" marT="2540" marB="0"/>
                </a:tc>
                <a:tc>
                  <a:txBody>
                    <a:bodyPr/>
                    <a:lstStyle/>
                    <a:p>
                      <a:pPr algn="l">
                        <a:lnSpc>
                          <a:spcPct val="100000"/>
                        </a:lnSpc>
                        <a:spcBef>
                          <a:spcPts val="20"/>
                        </a:spcBef>
                      </a:pPr>
                      <a:endParaRPr sz="1200">
                        <a:latin typeface="Calibri(body)"/>
                      </a:endParaRPr>
                    </a:p>
                    <a:p>
                      <a:pPr marL="116205" algn="l">
                        <a:lnSpc>
                          <a:spcPct val="100000"/>
                        </a:lnSpc>
                      </a:pPr>
                      <a:r>
                        <a:rPr sz="1200" spc="-120" dirty="0">
                          <a:latin typeface="Calibri(body)"/>
                        </a:rPr>
                        <a:t>Trả</a:t>
                      </a:r>
                      <a:r>
                        <a:rPr sz="1200" spc="-25" dirty="0">
                          <a:latin typeface="Calibri(body)"/>
                        </a:rPr>
                        <a:t> </a:t>
                      </a:r>
                      <a:r>
                        <a:rPr sz="1200" spc="-110" dirty="0">
                          <a:latin typeface="Calibri(body)"/>
                        </a:rPr>
                        <a:t>về</a:t>
                      </a:r>
                      <a:r>
                        <a:rPr sz="1200" spc="-20" dirty="0">
                          <a:latin typeface="Calibri(body)"/>
                        </a:rPr>
                        <a:t> </a:t>
                      </a:r>
                      <a:r>
                        <a:rPr sz="1200" spc="-110" dirty="0">
                          <a:latin typeface="Calibri(body)"/>
                        </a:rPr>
                        <a:t>ngày</a:t>
                      </a:r>
                      <a:r>
                        <a:rPr sz="1200" spc="-15" dirty="0">
                          <a:latin typeface="Calibri(body)"/>
                        </a:rPr>
                        <a:t> </a:t>
                      </a:r>
                      <a:r>
                        <a:rPr sz="1200" spc="-80" dirty="0">
                          <a:latin typeface="Calibri(body)"/>
                        </a:rPr>
                        <a:t>cuối</a:t>
                      </a:r>
                      <a:r>
                        <a:rPr sz="1200" spc="-35" dirty="0">
                          <a:latin typeface="Calibri(body)"/>
                        </a:rPr>
                        <a:t> </a:t>
                      </a:r>
                      <a:r>
                        <a:rPr sz="1200" spc="-95" dirty="0">
                          <a:latin typeface="Calibri(body)"/>
                        </a:rPr>
                        <a:t>cùng</a:t>
                      </a:r>
                      <a:r>
                        <a:rPr sz="1200" spc="-15" dirty="0">
                          <a:latin typeface="Calibri(body)"/>
                        </a:rPr>
                        <a:t> </a:t>
                      </a:r>
                      <a:r>
                        <a:rPr sz="1200" spc="-100" dirty="0">
                          <a:latin typeface="Calibri(body)"/>
                        </a:rPr>
                        <a:t>của</a:t>
                      </a:r>
                      <a:r>
                        <a:rPr sz="1200" spc="-20" dirty="0">
                          <a:latin typeface="Calibri(body)"/>
                        </a:rPr>
                        <a:t> </a:t>
                      </a:r>
                      <a:r>
                        <a:rPr sz="1200" spc="-100" dirty="0">
                          <a:latin typeface="Calibri(body)"/>
                        </a:rPr>
                        <a:t>tháng</a:t>
                      </a:r>
                      <a:r>
                        <a:rPr sz="1200" spc="-15" dirty="0">
                          <a:latin typeface="Calibri(body)"/>
                        </a:rPr>
                        <a:t> </a:t>
                      </a:r>
                      <a:r>
                        <a:rPr sz="1200" spc="-95" dirty="0">
                          <a:latin typeface="Calibri(body)"/>
                        </a:rPr>
                        <a:t>trong</a:t>
                      </a:r>
                      <a:r>
                        <a:rPr sz="1200" spc="-15" dirty="0">
                          <a:latin typeface="Calibri(body)"/>
                        </a:rPr>
                        <a:t> </a:t>
                      </a:r>
                      <a:r>
                        <a:rPr sz="1200" spc="-95" dirty="0">
                          <a:latin typeface="Calibri(body)"/>
                        </a:rPr>
                        <a:t>ngữ</a:t>
                      </a:r>
                      <a:r>
                        <a:rPr sz="1200" spc="-25" dirty="0">
                          <a:latin typeface="Calibri(body)"/>
                        </a:rPr>
                        <a:t> </a:t>
                      </a:r>
                      <a:r>
                        <a:rPr sz="1200" spc="-105" dirty="0">
                          <a:latin typeface="Calibri(body)"/>
                        </a:rPr>
                        <a:t>cảnh</a:t>
                      </a:r>
                      <a:r>
                        <a:rPr sz="1200" spc="-10" dirty="0">
                          <a:latin typeface="Calibri(body)"/>
                        </a:rPr>
                        <a:t> </a:t>
                      </a:r>
                      <a:r>
                        <a:rPr sz="1200" spc="-90" dirty="0">
                          <a:latin typeface="Calibri(body)"/>
                        </a:rPr>
                        <a:t>hiện</a:t>
                      </a:r>
                      <a:r>
                        <a:rPr sz="1200" spc="-15" dirty="0">
                          <a:latin typeface="Calibri(body)"/>
                        </a:rPr>
                        <a:t> </a:t>
                      </a:r>
                      <a:r>
                        <a:rPr sz="1200" spc="-90" dirty="0">
                          <a:latin typeface="Calibri(body)"/>
                        </a:rPr>
                        <a:t>tại</a:t>
                      </a:r>
                      <a:r>
                        <a:rPr sz="1200" spc="-25" dirty="0">
                          <a:latin typeface="Calibri(body)"/>
                        </a:rPr>
                        <a:t> </a:t>
                      </a:r>
                      <a:r>
                        <a:rPr sz="1200" spc="-95" dirty="0">
                          <a:latin typeface="Calibri(body)"/>
                        </a:rPr>
                        <a:t>cho</a:t>
                      </a:r>
                      <a:r>
                        <a:rPr sz="1200" spc="-20" dirty="0">
                          <a:latin typeface="Calibri(body)"/>
                        </a:rPr>
                        <a:t> </a:t>
                      </a:r>
                      <a:r>
                        <a:rPr sz="1200" spc="-85" dirty="0">
                          <a:latin typeface="Calibri(body)"/>
                        </a:rPr>
                        <a:t>cột</a:t>
                      </a:r>
                      <a:r>
                        <a:rPr sz="1200" spc="-35" dirty="0">
                          <a:latin typeface="Calibri(body)"/>
                        </a:rPr>
                        <a:t> </a:t>
                      </a:r>
                      <a:r>
                        <a:rPr sz="1200" spc="-110" dirty="0">
                          <a:latin typeface="Calibri(body)"/>
                        </a:rPr>
                        <a:t>ngày</a:t>
                      </a:r>
                      <a:r>
                        <a:rPr sz="1200" spc="-15" dirty="0">
                          <a:latin typeface="Calibri(body)"/>
                        </a:rPr>
                        <a:t> </a:t>
                      </a:r>
                      <a:r>
                        <a:rPr sz="1200" spc="-90" dirty="0">
                          <a:latin typeface="Calibri(body)"/>
                        </a:rPr>
                        <a:t>đã</a:t>
                      </a:r>
                      <a:r>
                        <a:rPr sz="1200" spc="-20" dirty="0">
                          <a:latin typeface="Calibri(body)"/>
                        </a:rPr>
                        <a:t> </a:t>
                      </a:r>
                      <a:r>
                        <a:rPr sz="1200" spc="-80" dirty="0">
                          <a:latin typeface="Calibri(body)"/>
                        </a:rPr>
                        <a:t>chỉ</a:t>
                      </a:r>
                      <a:r>
                        <a:rPr sz="1200" spc="-25" dirty="0">
                          <a:latin typeface="Calibri(body)"/>
                        </a:rPr>
                        <a:t> </a:t>
                      </a:r>
                      <a:r>
                        <a:rPr sz="1200" spc="-10" dirty="0">
                          <a:latin typeface="Calibri(body)"/>
                        </a:rPr>
                        <a:t>định.</a:t>
                      </a:r>
                      <a:endParaRPr sz="1200">
                        <a:latin typeface="Calibri(body)"/>
                        <a:cs typeface="Verdana"/>
                      </a:endParaRPr>
                    </a:p>
                  </a:txBody>
                  <a:tcPr marL="0" marR="0" marT="2540" marB="0"/>
                </a:tc>
                <a:extLst>
                  <a:ext uri="{0D108BD9-81ED-4DB2-BD59-A6C34878D82A}">
                    <a16:rowId xmlns:a16="http://schemas.microsoft.com/office/drawing/2014/main" val="3881998573"/>
                  </a:ext>
                </a:extLst>
              </a:tr>
              <a:tr h="584081">
                <a:tc>
                  <a:txBody>
                    <a:bodyPr/>
                    <a:lstStyle/>
                    <a:p>
                      <a:pPr algn="l">
                        <a:lnSpc>
                          <a:spcPct val="100000"/>
                        </a:lnSpc>
                        <a:spcBef>
                          <a:spcPts val="20"/>
                        </a:spcBef>
                      </a:pPr>
                      <a:endParaRPr sz="1200" b="1">
                        <a:latin typeface="Calibri(body)"/>
                      </a:endParaRPr>
                    </a:p>
                    <a:p>
                      <a:pPr marL="56515" algn="l">
                        <a:lnSpc>
                          <a:spcPct val="100000"/>
                        </a:lnSpc>
                      </a:pPr>
                      <a:r>
                        <a:rPr sz="1200" b="1" spc="-10" dirty="0">
                          <a:latin typeface="Calibri(body)"/>
                        </a:rPr>
                        <a:t>ENDOFYEAR</a:t>
                      </a:r>
                      <a:endParaRPr sz="1200" b="1">
                        <a:latin typeface="Calibri(body)"/>
                        <a:cs typeface="Verdana"/>
                      </a:endParaRPr>
                    </a:p>
                  </a:txBody>
                  <a:tcPr marL="0" marR="0" marT="2540" marB="0"/>
                </a:tc>
                <a:tc>
                  <a:txBody>
                    <a:bodyPr/>
                    <a:lstStyle/>
                    <a:p>
                      <a:pPr algn="l">
                        <a:lnSpc>
                          <a:spcPct val="100000"/>
                        </a:lnSpc>
                        <a:spcBef>
                          <a:spcPts val="20"/>
                        </a:spcBef>
                      </a:pPr>
                      <a:endParaRPr sz="1200" dirty="0">
                        <a:latin typeface="Calibri(body)"/>
                      </a:endParaRPr>
                    </a:p>
                    <a:p>
                      <a:pPr marL="150495" algn="l">
                        <a:lnSpc>
                          <a:spcPct val="100000"/>
                        </a:lnSpc>
                      </a:pPr>
                      <a:r>
                        <a:rPr sz="1200" dirty="0">
                          <a:latin typeface="Calibri(body)"/>
                        </a:rPr>
                        <a:t>ENDOFYEAR(&lt;dates&gt;</a:t>
                      </a:r>
                      <a:r>
                        <a:rPr sz="1200" spc="160" dirty="0">
                          <a:latin typeface="Calibri(body)"/>
                        </a:rPr>
                        <a:t> </a:t>
                      </a:r>
                      <a:r>
                        <a:rPr sz="1200" spc="-10" dirty="0">
                          <a:latin typeface="Calibri(body)"/>
                        </a:rPr>
                        <a:t>[,&lt;year_end_date&gt;])</a:t>
                      </a:r>
                      <a:endParaRPr sz="1200" dirty="0">
                        <a:latin typeface="Calibri(body)"/>
                        <a:cs typeface="IBM 3270"/>
                      </a:endParaRPr>
                    </a:p>
                  </a:txBody>
                  <a:tcPr marL="0" marR="0" marT="2540" marB="0"/>
                </a:tc>
                <a:tc>
                  <a:txBody>
                    <a:bodyPr/>
                    <a:lstStyle/>
                    <a:p>
                      <a:pPr algn="l">
                        <a:lnSpc>
                          <a:spcPct val="100000"/>
                        </a:lnSpc>
                        <a:spcBef>
                          <a:spcPts val="20"/>
                        </a:spcBef>
                      </a:pPr>
                      <a:endParaRPr sz="1200" dirty="0">
                        <a:latin typeface="Calibri(body)"/>
                      </a:endParaRPr>
                    </a:p>
                    <a:p>
                      <a:pPr marL="116205" algn="l">
                        <a:lnSpc>
                          <a:spcPct val="100000"/>
                        </a:lnSpc>
                      </a:pPr>
                      <a:r>
                        <a:rPr sz="1200" spc="-120" dirty="0">
                          <a:latin typeface="Calibri(body)"/>
                        </a:rPr>
                        <a:t>Trả</a:t>
                      </a:r>
                      <a:r>
                        <a:rPr sz="1200" spc="-25" dirty="0">
                          <a:latin typeface="Calibri(body)"/>
                        </a:rPr>
                        <a:t> </a:t>
                      </a:r>
                      <a:r>
                        <a:rPr sz="1200" spc="-110" dirty="0">
                          <a:latin typeface="Calibri(body)"/>
                        </a:rPr>
                        <a:t>về</a:t>
                      </a:r>
                      <a:r>
                        <a:rPr sz="1200" spc="-20" dirty="0">
                          <a:latin typeface="Calibri(body)"/>
                        </a:rPr>
                        <a:t> </a:t>
                      </a:r>
                      <a:r>
                        <a:rPr sz="1200" spc="-110" dirty="0">
                          <a:latin typeface="Calibri(body)"/>
                        </a:rPr>
                        <a:t>ngày</a:t>
                      </a:r>
                      <a:r>
                        <a:rPr sz="1200" spc="-20" dirty="0">
                          <a:latin typeface="Calibri(body)"/>
                        </a:rPr>
                        <a:t> </a:t>
                      </a:r>
                      <a:r>
                        <a:rPr sz="1200" spc="-80" dirty="0">
                          <a:latin typeface="Calibri(body)"/>
                        </a:rPr>
                        <a:t>cuối</a:t>
                      </a:r>
                      <a:r>
                        <a:rPr sz="1200" spc="-30" dirty="0">
                          <a:latin typeface="Calibri(body)"/>
                        </a:rPr>
                        <a:t> </a:t>
                      </a:r>
                      <a:r>
                        <a:rPr sz="1200" spc="-95" dirty="0">
                          <a:latin typeface="Calibri(body)"/>
                        </a:rPr>
                        <a:t>cùng</a:t>
                      </a:r>
                      <a:r>
                        <a:rPr sz="1200" spc="-20" dirty="0">
                          <a:latin typeface="Calibri(body)"/>
                        </a:rPr>
                        <a:t> </a:t>
                      </a:r>
                      <a:r>
                        <a:rPr sz="1200" spc="-100" dirty="0">
                          <a:latin typeface="Calibri(body)"/>
                        </a:rPr>
                        <a:t>của</a:t>
                      </a:r>
                      <a:r>
                        <a:rPr sz="1200" spc="-20" dirty="0">
                          <a:latin typeface="Calibri(body)"/>
                        </a:rPr>
                        <a:t> </a:t>
                      </a:r>
                      <a:r>
                        <a:rPr sz="1200" spc="-130" dirty="0">
                          <a:latin typeface="Calibri(body)"/>
                        </a:rPr>
                        <a:t>năm</a:t>
                      </a:r>
                      <a:r>
                        <a:rPr sz="1200" spc="-20" dirty="0">
                          <a:latin typeface="Calibri(body)"/>
                        </a:rPr>
                        <a:t> </a:t>
                      </a:r>
                      <a:r>
                        <a:rPr sz="1200" spc="-95" dirty="0">
                          <a:latin typeface="Calibri(body)"/>
                        </a:rPr>
                        <a:t>trong</a:t>
                      </a:r>
                      <a:r>
                        <a:rPr sz="1200" spc="-15" dirty="0">
                          <a:latin typeface="Calibri(body)"/>
                        </a:rPr>
                        <a:t> </a:t>
                      </a:r>
                      <a:r>
                        <a:rPr sz="1200" spc="-95" dirty="0">
                          <a:latin typeface="Calibri(body)"/>
                        </a:rPr>
                        <a:t>ngữ</a:t>
                      </a:r>
                      <a:r>
                        <a:rPr sz="1200" spc="-20" dirty="0">
                          <a:latin typeface="Calibri(body)"/>
                        </a:rPr>
                        <a:t> </a:t>
                      </a:r>
                      <a:r>
                        <a:rPr sz="1200" spc="-105" dirty="0">
                          <a:latin typeface="Calibri(body)"/>
                        </a:rPr>
                        <a:t>cảnh</a:t>
                      </a:r>
                      <a:r>
                        <a:rPr sz="1200" spc="-15" dirty="0">
                          <a:latin typeface="Calibri(body)"/>
                        </a:rPr>
                        <a:t> </a:t>
                      </a:r>
                      <a:r>
                        <a:rPr sz="1200" spc="-90" dirty="0">
                          <a:latin typeface="Calibri(body)"/>
                        </a:rPr>
                        <a:t>hiện</a:t>
                      </a:r>
                      <a:r>
                        <a:rPr sz="1200" spc="-25" dirty="0">
                          <a:latin typeface="Calibri(body)"/>
                        </a:rPr>
                        <a:t> </a:t>
                      </a:r>
                      <a:r>
                        <a:rPr sz="1200" spc="-90" dirty="0">
                          <a:latin typeface="Calibri(body)"/>
                        </a:rPr>
                        <a:t>tại</a:t>
                      </a:r>
                      <a:r>
                        <a:rPr sz="1200" spc="-20" dirty="0">
                          <a:latin typeface="Calibri(body)"/>
                        </a:rPr>
                        <a:t> </a:t>
                      </a:r>
                      <a:r>
                        <a:rPr sz="1200" spc="-90" dirty="0">
                          <a:latin typeface="Calibri(body)"/>
                        </a:rPr>
                        <a:t>cho</a:t>
                      </a:r>
                      <a:r>
                        <a:rPr sz="1200" spc="-30" dirty="0">
                          <a:latin typeface="Calibri(body)"/>
                        </a:rPr>
                        <a:t> </a:t>
                      </a:r>
                      <a:r>
                        <a:rPr sz="1200" spc="-80" dirty="0">
                          <a:latin typeface="Calibri(body)"/>
                        </a:rPr>
                        <a:t>cột</a:t>
                      </a:r>
                      <a:r>
                        <a:rPr sz="1200" spc="-25" dirty="0">
                          <a:latin typeface="Calibri(body)"/>
                        </a:rPr>
                        <a:t> </a:t>
                      </a:r>
                      <a:r>
                        <a:rPr sz="1200" spc="-114" dirty="0">
                          <a:latin typeface="Calibri(body)"/>
                        </a:rPr>
                        <a:t>ngày</a:t>
                      </a:r>
                      <a:r>
                        <a:rPr sz="1200" spc="-15" dirty="0">
                          <a:latin typeface="Calibri(body)"/>
                        </a:rPr>
                        <a:t> </a:t>
                      </a:r>
                      <a:r>
                        <a:rPr sz="1200" spc="-95" dirty="0">
                          <a:latin typeface="Calibri(body)"/>
                        </a:rPr>
                        <a:t>đã</a:t>
                      </a:r>
                      <a:r>
                        <a:rPr sz="1200" spc="-35" dirty="0">
                          <a:latin typeface="Calibri(body)"/>
                        </a:rPr>
                        <a:t> </a:t>
                      </a:r>
                      <a:r>
                        <a:rPr sz="1200" spc="-80" dirty="0">
                          <a:latin typeface="Calibri(body)"/>
                        </a:rPr>
                        <a:t>chỉ</a:t>
                      </a:r>
                      <a:r>
                        <a:rPr sz="1200" spc="-10" dirty="0">
                          <a:latin typeface="Calibri(body)"/>
                        </a:rPr>
                        <a:t> định.</a:t>
                      </a:r>
                      <a:endParaRPr sz="1200" dirty="0">
                        <a:latin typeface="Calibri(body)"/>
                        <a:cs typeface="Verdana"/>
                      </a:endParaRPr>
                    </a:p>
                  </a:txBody>
                  <a:tcPr marL="0" marR="0" marT="2540" marB="0"/>
                </a:tc>
                <a:extLst>
                  <a:ext uri="{0D108BD9-81ED-4DB2-BD59-A6C34878D82A}">
                    <a16:rowId xmlns:a16="http://schemas.microsoft.com/office/drawing/2014/main" val="207235306"/>
                  </a:ext>
                </a:extLst>
              </a:tr>
              <a:tr h="492332">
                <a:tc>
                  <a:txBody>
                    <a:bodyPr/>
                    <a:lstStyle/>
                    <a:p>
                      <a:pPr algn="l">
                        <a:lnSpc>
                          <a:spcPct val="100000"/>
                        </a:lnSpc>
                        <a:spcBef>
                          <a:spcPts val="20"/>
                        </a:spcBef>
                      </a:pPr>
                      <a:endParaRPr sz="1200" b="1">
                        <a:latin typeface="Calibri(body)"/>
                      </a:endParaRPr>
                    </a:p>
                    <a:p>
                      <a:pPr marL="57150" algn="l">
                        <a:lnSpc>
                          <a:spcPct val="100000"/>
                        </a:lnSpc>
                      </a:pPr>
                      <a:r>
                        <a:rPr sz="1200" b="1" spc="-10" dirty="0">
                          <a:latin typeface="Calibri(body)"/>
                        </a:rPr>
                        <a:t>FIRSTDATE</a:t>
                      </a:r>
                      <a:endParaRPr sz="1200" b="1">
                        <a:latin typeface="Calibri(body)"/>
                        <a:cs typeface="Verdana"/>
                      </a:endParaRPr>
                    </a:p>
                  </a:txBody>
                  <a:tcPr marL="0" marR="0" marT="2540" marB="0"/>
                </a:tc>
                <a:tc>
                  <a:txBody>
                    <a:bodyPr/>
                    <a:lstStyle/>
                    <a:p>
                      <a:pPr algn="l">
                        <a:lnSpc>
                          <a:spcPct val="100000"/>
                        </a:lnSpc>
                        <a:spcBef>
                          <a:spcPts val="20"/>
                        </a:spcBef>
                      </a:pPr>
                      <a:endParaRPr sz="1200">
                        <a:latin typeface="Calibri(body)"/>
                      </a:endParaRPr>
                    </a:p>
                    <a:p>
                      <a:pPr marL="150495" algn="l">
                        <a:lnSpc>
                          <a:spcPct val="100000"/>
                        </a:lnSpc>
                      </a:pPr>
                      <a:r>
                        <a:rPr sz="1200" spc="-10" dirty="0">
                          <a:latin typeface="Calibri(body)"/>
                        </a:rPr>
                        <a:t>FIRSTDATE(&lt;dates&gt;)</a:t>
                      </a:r>
                      <a:endParaRPr sz="1200">
                        <a:latin typeface="Calibri(body)"/>
                        <a:cs typeface="IBM 3270"/>
                      </a:endParaRPr>
                    </a:p>
                  </a:txBody>
                  <a:tcPr marL="0" marR="0" marT="2540" marB="0"/>
                </a:tc>
                <a:tc>
                  <a:txBody>
                    <a:bodyPr/>
                    <a:lstStyle/>
                    <a:p>
                      <a:pPr algn="l">
                        <a:lnSpc>
                          <a:spcPct val="100000"/>
                        </a:lnSpc>
                        <a:spcBef>
                          <a:spcPts val="20"/>
                        </a:spcBef>
                      </a:pPr>
                      <a:endParaRPr sz="1200" dirty="0">
                        <a:latin typeface="Calibri(body)"/>
                      </a:endParaRPr>
                    </a:p>
                    <a:p>
                      <a:pPr marL="116205" algn="l">
                        <a:lnSpc>
                          <a:spcPct val="100000"/>
                        </a:lnSpc>
                      </a:pPr>
                      <a:r>
                        <a:rPr sz="1200" spc="-120" dirty="0">
                          <a:latin typeface="Calibri(body)"/>
                        </a:rPr>
                        <a:t>Trả</a:t>
                      </a:r>
                      <a:r>
                        <a:rPr sz="1200" spc="-25" dirty="0">
                          <a:latin typeface="Calibri(body)"/>
                        </a:rPr>
                        <a:t> </a:t>
                      </a:r>
                      <a:r>
                        <a:rPr sz="1200" spc="-110" dirty="0">
                          <a:latin typeface="Calibri(body)"/>
                        </a:rPr>
                        <a:t>về</a:t>
                      </a:r>
                      <a:r>
                        <a:rPr sz="1200" spc="-25" dirty="0">
                          <a:latin typeface="Calibri(body)"/>
                        </a:rPr>
                        <a:t> </a:t>
                      </a:r>
                      <a:r>
                        <a:rPr sz="1200" spc="-110" dirty="0">
                          <a:latin typeface="Calibri(body)"/>
                        </a:rPr>
                        <a:t>ngày</a:t>
                      </a:r>
                      <a:r>
                        <a:rPr sz="1200" spc="-20" dirty="0">
                          <a:latin typeface="Calibri(body)"/>
                        </a:rPr>
                        <a:t> </a:t>
                      </a:r>
                      <a:r>
                        <a:rPr sz="1200" spc="-100" dirty="0">
                          <a:latin typeface="Calibri(body)"/>
                        </a:rPr>
                        <a:t>đầu</a:t>
                      </a:r>
                      <a:r>
                        <a:rPr sz="1200" spc="-15" dirty="0">
                          <a:latin typeface="Calibri(body)"/>
                        </a:rPr>
                        <a:t> </a:t>
                      </a:r>
                      <a:r>
                        <a:rPr sz="1200" spc="-85" dirty="0">
                          <a:latin typeface="Calibri(body)"/>
                        </a:rPr>
                        <a:t>tiên</a:t>
                      </a:r>
                      <a:r>
                        <a:rPr sz="1200" spc="-20" dirty="0">
                          <a:latin typeface="Calibri(body)"/>
                        </a:rPr>
                        <a:t> </a:t>
                      </a:r>
                      <a:r>
                        <a:rPr sz="1200" spc="-95" dirty="0">
                          <a:latin typeface="Calibri(body)"/>
                        </a:rPr>
                        <a:t>trong</a:t>
                      </a:r>
                      <a:r>
                        <a:rPr sz="1200" spc="-20" dirty="0">
                          <a:latin typeface="Calibri(body)"/>
                        </a:rPr>
                        <a:t> </a:t>
                      </a:r>
                      <a:r>
                        <a:rPr sz="1200" spc="-95" dirty="0">
                          <a:latin typeface="Calibri(body)"/>
                        </a:rPr>
                        <a:t>ngữ</a:t>
                      </a:r>
                      <a:r>
                        <a:rPr sz="1200" spc="-25" dirty="0">
                          <a:latin typeface="Calibri(body)"/>
                        </a:rPr>
                        <a:t> </a:t>
                      </a:r>
                      <a:r>
                        <a:rPr sz="1200" spc="-105" dirty="0">
                          <a:latin typeface="Calibri(body)"/>
                        </a:rPr>
                        <a:t>cảnh</a:t>
                      </a:r>
                      <a:r>
                        <a:rPr sz="1200" spc="-10" dirty="0">
                          <a:latin typeface="Calibri(body)"/>
                        </a:rPr>
                        <a:t> </a:t>
                      </a:r>
                      <a:r>
                        <a:rPr sz="1200" spc="-90" dirty="0">
                          <a:latin typeface="Calibri(body)"/>
                        </a:rPr>
                        <a:t>hiện</a:t>
                      </a:r>
                      <a:r>
                        <a:rPr sz="1200" spc="-20" dirty="0">
                          <a:latin typeface="Calibri(body)"/>
                        </a:rPr>
                        <a:t> </a:t>
                      </a:r>
                      <a:r>
                        <a:rPr sz="1200" spc="-90" dirty="0">
                          <a:latin typeface="Calibri(body)"/>
                        </a:rPr>
                        <a:t>tại</a:t>
                      </a:r>
                      <a:r>
                        <a:rPr sz="1200" spc="-30" dirty="0">
                          <a:latin typeface="Calibri(body)"/>
                        </a:rPr>
                        <a:t> </a:t>
                      </a:r>
                      <a:r>
                        <a:rPr sz="1200" spc="-95" dirty="0">
                          <a:latin typeface="Calibri(body)"/>
                        </a:rPr>
                        <a:t>cho</a:t>
                      </a:r>
                      <a:r>
                        <a:rPr sz="1200" spc="-25" dirty="0">
                          <a:latin typeface="Calibri(body)"/>
                        </a:rPr>
                        <a:t> </a:t>
                      </a:r>
                      <a:r>
                        <a:rPr sz="1200" spc="-85" dirty="0">
                          <a:latin typeface="Calibri(body)"/>
                        </a:rPr>
                        <a:t>cột</a:t>
                      </a:r>
                      <a:r>
                        <a:rPr sz="1200" spc="-35" dirty="0">
                          <a:latin typeface="Calibri(body)"/>
                        </a:rPr>
                        <a:t> </a:t>
                      </a:r>
                      <a:r>
                        <a:rPr sz="1200" spc="-110" dirty="0">
                          <a:latin typeface="Calibri(body)"/>
                        </a:rPr>
                        <a:t>ngày</a:t>
                      </a:r>
                      <a:r>
                        <a:rPr sz="1200" spc="-15" dirty="0">
                          <a:latin typeface="Calibri(body)"/>
                        </a:rPr>
                        <a:t> </a:t>
                      </a:r>
                      <a:r>
                        <a:rPr sz="1200" spc="-90" dirty="0">
                          <a:latin typeface="Calibri(body)"/>
                        </a:rPr>
                        <a:t>đã</a:t>
                      </a:r>
                      <a:r>
                        <a:rPr sz="1200" spc="-25" dirty="0">
                          <a:latin typeface="Calibri(body)"/>
                        </a:rPr>
                        <a:t> </a:t>
                      </a:r>
                      <a:r>
                        <a:rPr sz="1200" spc="-80" dirty="0">
                          <a:latin typeface="Calibri(body)"/>
                        </a:rPr>
                        <a:t>chỉ</a:t>
                      </a:r>
                      <a:r>
                        <a:rPr sz="1200" spc="-30" dirty="0">
                          <a:latin typeface="Calibri(body)"/>
                        </a:rPr>
                        <a:t> </a:t>
                      </a:r>
                      <a:r>
                        <a:rPr sz="1200" spc="-10" dirty="0">
                          <a:latin typeface="Calibri(body)"/>
                        </a:rPr>
                        <a:t>định.</a:t>
                      </a:r>
                      <a:endParaRPr sz="1200" dirty="0">
                        <a:latin typeface="Calibri(body)"/>
                        <a:cs typeface="Verdana"/>
                      </a:endParaRPr>
                    </a:p>
                  </a:txBody>
                  <a:tcPr marL="0" marR="0" marT="2540" marB="0"/>
                </a:tc>
                <a:extLst>
                  <a:ext uri="{0D108BD9-81ED-4DB2-BD59-A6C34878D82A}">
                    <a16:rowId xmlns:a16="http://schemas.microsoft.com/office/drawing/2014/main" val="2495799178"/>
                  </a:ext>
                </a:extLst>
              </a:tr>
              <a:tr h="492332">
                <a:tc>
                  <a:txBody>
                    <a:bodyPr/>
                    <a:lstStyle/>
                    <a:p>
                      <a:pPr algn="l">
                        <a:lnSpc>
                          <a:spcPct val="100000"/>
                        </a:lnSpc>
                        <a:spcBef>
                          <a:spcPts val="20"/>
                        </a:spcBef>
                      </a:pPr>
                      <a:endParaRPr sz="1200" b="1" dirty="0">
                        <a:latin typeface="Calibri(body)"/>
                      </a:endParaRPr>
                    </a:p>
                    <a:p>
                      <a:pPr marL="57150" algn="l">
                        <a:lnSpc>
                          <a:spcPct val="100000"/>
                        </a:lnSpc>
                      </a:pPr>
                      <a:r>
                        <a:rPr sz="1200" b="1" spc="-10" dirty="0">
                          <a:latin typeface="Calibri(body)"/>
                        </a:rPr>
                        <a:t>LASTDATE</a:t>
                      </a:r>
                      <a:endParaRPr sz="1200" b="1" dirty="0">
                        <a:latin typeface="Calibri(body)"/>
                        <a:cs typeface="Verdana"/>
                      </a:endParaRPr>
                    </a:p>
                  </a:txBody>
                  <a:tcPr marL="0" marR="0" marT="2540" marB="0"/>
                </a:tc>
                <a:tc>
                  <a:txBody>
                    <a:bodyPr/>
                    <a:lstStyle/>
                    <a:p>
                      <a:pPr algn="l">
                        <a:lnSpc>
                          <a:spcPct val="100000"/>
                        </a:lnSpc>
                        <a:spcBef>
                          <a:spcPts val="20"/>
                        </a:spcBef>
                      </a:pPr>
                      <a:endParaRPr sz="1200" dirty="0">
                        <a:latin typeface="Calibri(body)"/>
                      </a:endParaRPr>
                    </a:p>
                    <a:p>
                      <a:pPr marL="150495" algn="l">
                        <a:lnSpc>
                          <a:spcPct val="100000"/>
                        </a:lnSpc>
                      </a:pPr>
                      <a:r>
                        <a:rPr sz="1200" spc="-10" dirty="0">
                          <a:latin typeface="Calibri(body)"/>
                        </a:rPr>
                        <a:t>LASTDATE(&lt;dates&gt;)</a:t>
                      </a:r>
                      <a:endParaRPr sz="1200" dirty="0">
                        <a:latin typeface="Calibri(body)"/>
                        <a:cs typeface="IBM 3270"/>
                      </a:endParaRPr>
                    </a:p>
                  </a:txBody>
                  <a:tcPr marL="0" marR="0" marT="2540" marB="0"/>
                </a:tc>
                <a:tc>
                  <a:txBody>
                    <a:bodyPr/>
                    <a:lstStyle/>
                    <a:p>
                      <a:pPr algn="l">
                        <a:lnSpc>
                          <a:spcPct val="100000"/>
                        </a:lnSpc>
                        <a:spcBef>
                          <a:spcPts val="20"/>
                        </a:spcBef>
                      </a:pPr>
                      <a:endParaRPr sz="1200" dirty="0">
                        <a:latin typeface="Calibri(body)"/>
                      </a:endParaRPr>
                    </a:p>
                    <a:p>
                      <a:pPr marL="116205" algn="l">
                        <a:lnSpc>
                          <a:spcPct val="100000"/>
                        </a:lnSpc>
                      </a:pPr>
                      <a:r>
                        <a:rPr sz="1200" spc="-120" dirty="0">
                          <a:latin typeface="Calibri(body)"/>
                        </a:rPr>
                        <a:t>Trả</a:t>
                      </a:r>
                      <a:r>
                        <a:rPr sz="1200" spc="-25" dirty="0">
                          <a:latin typeface="Calibri(body)"/>
                        </a:rPr>
                        <a:t> </a:t>
                      </a:r>
                      <a:r>
                        <a:rPr sz="1200" spc="-110" dirty="0">
                          <a:latin typeface="Calibri(body)"/>
                        </a:rPr>
                        <a:t>về</a:t>
                      </a:r>
                      <a:r>
                        <a:rPr sz="1200" spc="-20" dirty="0">
                          <a:latin typeface="Calibri(body)"/>
                        </a:rPr>
                        <a:t> </a:t>
                      </a:r>
                      <a:r>
                        <a:rPr sz="1200" spc="-110" dirty="0">
                          <a:latin typeface="Calibri(body)"/>
                        </a:rPr>
                        <a:t>ngày</a:t>
                      </a:r>
                      <a:r>
                        <a:rPr sz="1200" spc="-15" dirty="0">
                          <a:latin typeface="Calibri(body)"/>
                        </a:rPr>
                        <a:t> </a:t>
                      </a:r>
                      <a:r>
                        <a:rPr sz="1200" spc="-80" dirty="0">
                          <a:latin typeface="Calibri(body)"/>
                        </a:rPr>
                        <a:t>cuối</a:t>
                      </a:r>
                      <a:r>
                        <a:rPr sz="1200" spc="-30" dirty="0">
                          <a:latin typeface="Calibri(body)"/>
                        </a:rPr>
                        <a:t> </a:t>
                      </a:r>
                      <a:r>
                        <a:rPr sz="1200" spc="-95" dirty="0">
                          <a:latin typeface="Calibri(body)"/>
                        </a:rPr>
                        <a:t>cùng</a:t>
                      </a:r>
                      <a:r>
                        <a:rPr sz="1200" spc="-15" dirty="0">
                          <a:latin typeface="Calibri(body)"/>
                        </a:rPr>
                        <a:t> </a:t>
                      </a:r>
                      <a:r>
                        <a:rPr sz="1200" spc="-95" dirty="0">
                          <a:latin typeface="Calibri(body)"/>
                        </a:rPr>
                        <a:t>trong</a:t>
                      </a:r>
                      <a:r>
                        <a:rPr sz="1200" spc="-15" dirty="0">
                          <a:latin typeface="Calibri(body)"/>
                        </a:rPr>
                        <a:t> </a:t>
                      </a:r>
                      <a:r>
                        <a:rPr sz="1200" spc="-95" dirty="0">
                          <a:latin typeface="Calibri(body)"/>
                        </a:rPr>
                        <a:t>ngữ</a:t>
                      </a:r>
                      <a:r>
                        <a:rPr sz="1200" spc="-15" dirty="0">
                          <a:latin typeface="Calibri(body)"/>
                        </a:rPr>
                        <a:t> </a:t>
                      </a:r>
                      <a:r>
                        <a:rPr sz="1200" spc="-105" dirty="0">
                          <a:latin typeface="Calibri(body)"/>
                        </a:rPr>
                        <a:t>cảnh</a:t>
                      </a:r>
                      <a:r>
                        <a:rPr sz="1200" spc="-20" dirty="0">
                          <a:latin typeface="Calibri(body)"/>
                        </a:rPr>
                        <a:t> </a:t>
                      </a:r>
                      <a:r>
                        <a:rPr sz="1200" spc="-95" dirty="0">
                          <a:latin typeface="Calibri(body)"/>
                        </a:rPr>
                        <a:t>hiện</a:t>
                      </a:r>
                      <a:r>
                        <a:rPr sz="1200" spc="-15" dirty="0">
                          <a:latin typeface="Calibri(body)"/>
                        </a:rPr>
                        <a:t> </a:t>
                      </a:r>
                      <a:r>
                        <a:rPr sz="1200" spc="-90" dirty="0">
                          <a:latin typeface="Calibri(body)"/>
                        </a:rPr>
                        <a:t>tại</a:t>
                      </a:r>
                      <a:r>
                        <a:rPr sz="1200" spc="-15" dirty="0">
                          <a:latin typeface="Calibri(body)"/>
                        </a:rPr>
                        <a:t> </a:t>
                      </a:r>
                      <a:r>
                        <a:rPr sz="1200" spc="-90" dirty="0">
                          <a:latin typeface="Calibri(body)"/>
                        </a:rPr>
                        <a:t>cho</a:t>
                      </a:r>
                      <a:r>
                        <a:rPr sz="1200" spc="-30" dirty="0">
                          <a:latin typeface="Calibri(body)"/>
                        </a:rPr>
                        <a:t> </a:t>
                      </a:r>
                      <a:r>
                        <a:rPr sz="1200" spc="-80" dirty="0">
                          <a:latin typeface="Calibri(body)"/>
                        </a:rPr>
                        <a:t>cột</a:t>
                      </a:r>
                      <a:r>
                        <a:rPr sz="1200" spc="-20" dirty="0">
                          <a:latin typeface="Calibri(body)"/>
                        </a:rPr>
                        <a:t> </a:t>
                      </a:r>
                      <a:r>
                        <a:rPr sz="1200" spc="-114" dirty="0">
                          <a:latin typeface="Calibri(body)"/>
                        </a:rPr>
                        <a:t>ngày</a:t>
                      </a:r>
                      <a:r>
                        <a:rPr sz="1200" spc="-25" dirty="0">
                          <a:latin typeface="Calibri(body)"/>
                        </a:rPr>
                        <a:t> </a:t>
                      </a:r>
                      <a:r>
                        <a:rPr sz="1200" spc="-95" dirty="0">
                          <a:latin typeface="Calibri(body)"/>
                        </a:rPr>
                        <a:t>đã</a:t>
                      </a:r>
                      <a:r>
                        <a:rPr sz="1200" spc="-25" dirty="0">
                          <a:latin typeface="Calibri(body)"/>
                        </a:rPr>
                        <a:t> </a:t>
                      </a:r>
                      <a:r>
                        <a:rPr sz="1200" spc="-80" dirty="0">
                          <a:latin typeface="Calibri(body)"/>
                        </a:rPr>
                        <a:t>chỉ</a:t>
                      </a:r>
                      <a:r>
                        <a:rPr sz="1200" spc="-25" dirty="0">
                          <a:latin typeface="Calibri(body)"/>
                        </a:rPr>
                        <a:t> </a:t>
                      </a:r>
                      <a:r>
                        <a:rPr sz="1200" spc="-10" dirty="0">
                          <a:latin typeface="Calibri(body)"/>
                        </a:rPr>
                        <a:t>định.</a:t>
                      </a:r>
                      <a:endParaRPr sz="1200" dirty="0">
                        <a:latin typeface="Calibri(body)"/>
                        <a:cs typeface="Verdana"/>
                      </a:endParaRPr>
                    </a:p>
                  </a:txBody>
                  <a:tcPr marL="0" marR="0" marT="2540" marB="0"/>
                </a:tc>
                <a:extLst>
                  <a:ext uri="{0D108BD9-81ED-4DB2-BD59-A6C34878D82A}">
                    <a16:rowId xmlns:a16="http://schemas.microsoft.com/office/drawing/2014/main" val="297429793"/>
                  </a:ext>
                </a:extLst>
              </a:tr>
            </a:tbl>
          </a:graphicData>
        </a:graphic>
      </p:graphicFrame>
    </p:spTree>
    <p:extLst>
      <p:ext uri="{BB962C8B-B14F-4D97-AF65-F5344CB8AC3E}">
        <p14:creationId xmlns:p14="http://schemas.microsoft.com/office/powerpoint/2010/main" val="111832108"/>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28</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Toán</a:t>
            </a:r>
            <a:r>
              <a:rPr lang="en-US" sz="2000" b="1" dirty="0"/>
              <a:t> </a:t>
            </a:r>
            <a:r>
              <a:rPr lang="en-US" sz="2000" b="1" dirty="0" err="1"/>
              <a:t>tử</a:t>
            </a:r>
            <a:r>
              <a:rPr lang="en-US" sz="2000" b="1" dirty="0"/>
              <a:t> </a:t>
            </a:r>
            <a:r>
              <a:rPr lang="en-US" sz="2000" b="1" dirty="0" err="1"/>
              <a:t>trong</a:t>
            </a:r>
            <a:r>
              <a:rPr lang="en-US" sz="2000" b="1" dirty="0"/>
              <a:t> DAX</a:t>
            </a:r>
          </a:p>
        </p:txBody>
      </p:sp>
      <p:sp>
        <p:nvSpPr>
          <p:cNvPr id="7" name="Rectangle 6"/>
          <p:cNvSpPr/>
          <p:nvPr/>
        </p:nvSpPr>
        <p:spPr>
          <a:xfrm>
            <a:off x="554783" y="1442860"/>
            <a:ext cx="11116286" cy="923330"/>
          </a:xfrm>
          <a:prstGeom prst="rect">
            <a:avLst/>
          </a:prstGeom>
        </p:spPr>
        <p:txBody>
          <a:bodyPr wrap="square">
            <a:spAutoFit/>
          </a:bodyPr>
          <a:lstStyle/>
          <a:p>
            <a:pPr lvl="0"/>
            <a:r>
              <a:rPr lang="en-US" b="1" dirty="0" err="1">
                <a:solidFill>
                  <a:srgbClr val="2A8F68"/>
                </a:solidFill>
              </a:rPr>
              <a:t>Hàm</a:t>
            </a:r>
            <a:r>
              <a:rPr lang="en-US" b="1" dirty="0">
                <a:solidFill>
                  <a:srgbClr val="2A8F68"/>
                </a:solidFill>
              </a:rPr>
              <a:t> Time Intelligence: </a:t>
            </a:r>
            <a:r>
              <a:rPr lang="en-US" dirty="0" err="1">
                <a:solidFill>
                  <a:prstClr val="black"/>
                </a:solidFill>
              </a:rPr>
              <a:t>Các</a:t>
            </a:r>
            <a:r>
              <a:rPr lang="en-US" dirty="0">
                <a:solidFill>
                  <a:prstClr val="black"/>
                </a:solidFill>
              </a:rPr>
              <a:t> </a:t>
            </a:r>
            <a:r>
              <a:rPr lang="en-US" dirty="0" err="1">
                <a:solidFill>
                  <a:prstClr val="black"/>
                </a:solidFill>
              </a:rPr>
              <a:t>chức</a:t>
            </a:r>
            <a:r>
              <a:rPr lang="en-US" dirty="0">
                <a:solidFill>
                  <a:prstClr val="black"/>
                </a:solidFill>
              </a:rPr>
              <a:t> </a:t>
            </a:r>
            <a:r>
              <a:rPr lang="en-US" dirty="0" err="1">
                <a:solidFill>
                  <a:prstClr val="black"/>
                </a:solidFill>
              </a:rPr>
              <a:t>năng</a:t>
            </a:r>
            <a:r>
              <a:rPr lang="en-US" dirty="0">
                <a:solidFill>
                  <a:prstClr val="black"/>
                </a:solidFill>
              </a:rPr>
              <a:t> </a:t>
            </a:r>
            <a:r>
              <a:rPr lang="en-US" dirty="0" err="1">
                <a:solidFill>
                  <a:prstClr val="black"/>
                </a:solidFill>
              </a:rPr>
              <a:t>thời</a:t>
            </a:r>
            <a:r>
              <a:rPr lang="en-US" dirty="0">
                <a:solidFill>
                  <a:prstClr val="black"/>
                </a:solidFill>
              </a:rPr>
              <a:t> </a:t>
            </a:r>
            <a:r>
              <a:rPr lang="en-US" dirty="0" err="1">
                <a:solidFill>
                  <a:prstClr val="black"/>
                </a:solidFill>
              </a:rPr>
              <a:t>gian</a:t>
            </a:r>
            <a:r>
              <a:rPr lang="en-US" dirty="0">
                <a:solidFill>
                  <a:prstClr val="black"/>
                </a:solidFill>
              </a:rPr>
              <a:t> </a:t>
            </a:r>
            <a:r>
              <a:rPr lang="en-US" dirty="0" err="1">
                <a:solidFill>
                  <a:prstClr val="black"/>
                </a:solidFill>
              </a:rPr>
              <a:t>thông</a:t>
            </a:r>
            <a:r>
              <a:rPr lang="en-US" dirty="0">
                <a:solidFill>
                  <a:prstClr val="black"/>
                </a:solidFill>
              </a:rPr>
              <a:t> minh </a:t>
            </a:r>
            <a:r>
              <a:rPr lang="en-US" dirty="0" err="1">
                <a:solidFill>
                  <a:prstClr val="black"/>
                </a:solidFill>
              </a:rPr>
              <a:t>cho</a:t>
            </a:r>
            <a:r>
              <a:rPr lang="en-US" dirty="0">
                <a:solidFill>
                  <a:prstClr val="black"/>
                </a:solidFill>
              </a:rPr>
              <a:t> </a:t>
            </a:r>
            <a:r>
              <a:rPr lang="en-US" dirty="0" err="1">
                <a:solidFill>
                  <a:prstClr val="black"/>
                </a:solidFill>
              </a:rPr>
              <a:t>phép</a:t>
            </a:r>
            <a:r>
              <a:rPr lang="en-US" dirty="0">
                <a:solidFill>
                  <a:prstClr val="black"/>
                </a:solidFill>
              </a:rPr>
              <a:t> </a:t>
            </a:r>
            <a:r>
              <a:rPr lang="en-US" dirty="0" err="1">
                <a:solidFill>
                  <a:prstClr val="black"/>
                </a:solidFill>
              </a:rPr>
              <a:t>bạn</a:t>
            </a:r>
            <a:r>
              <a:rPr lang="en-US" dirty="0">
                <a:solidFill>
                  <a:prstClr val="black"/>
                </a:solidFill>
              </a:rPr>
              <a:t> </a:t>
            </a:r>
            <a:r>
              <a:rPr lang="en-US" dirty="0" err="1">
                <a:solidFill>
                  <a:prstClr val="black"/>
                </a:solidFill>
              </a:rPr>
              <a:t>thao</a:t>
            </a:r>
            <a:r>
              <a:rPr lang="en-US" dirty="0">
                <a:solidFill>
                  <a:prstClr val="black"/>
                </a:solidFill>
              </a:rPr>
              <a:t> </a:t>
            </a:r>
            <a:r>
              <a:rPr lang="en-US" dirty="0" err="1">
                <a:solidFill>
                  <a:prstClr val="black"/>
                </a:solidFill>
              </a:rPr>
              <a:t>tác</a:t>
            </a:r>
            <a:r>
              <a:rPr lang="en-US" dirty="0">
                <a:solidFill>
                  <a:prstClr val="black"/>
                </a:solidFill>
              </a:rPr>
              <a:t> </a:t>
            </a:r>
            <a:r>
              <a:rPr lang="en-US" dirty="0" err="1">
                <a:solidFill>
                  <a:prstClr val="black"/>
                </a:solidFill>
              </a:rPr>
              <a:t>với</a:t>
            </a:r>
            <a:r>
              <a:rPr lang="en-US" dirty="0">
                <a:solidFill>
                  <a:prstClr val="black"/>
                </a:solidFill>
              </a:rPr>
              <a:t> </a:t>
            </a:r>
            <a:r>
              <a:rPr lang="en-US" dirty="0" err="1">
                <a:solidFill>
                  <a:prstClr val="black"/>
                </a:solidFill>
              </a:rPr>
              <a:t>dữ</a:t>
            </a:r>
            <a:r>
              <a:rPr lang="en-US" dirty="0">
                <a:solidFill>
                  <a:prstClr val="black"/>
                </a:solidFill>
              </a:rPr>
              <a:t> </a:t>
            </a:r>
            <a:r>
              <a:rPr lang="en-US" dirty="0" err="1">
                <a:solidFill>
                  <a:prstClr val="black"/>
                </a:solidFill>
              </a:rPr>
              <a:t>liệu</a:t>
            </a:r>
            <a:r>
              <a:rPr lang="en-US" dirty="0">
                <a:solidFill>
                  <a:prstClr val="black"/>
                </a:solidFill>
              </a:rPr>
              <a:t> </a:t>
            </a:r>
            <a:r>
              <a:rPr lang="en-US" dirty="0" err="1">
                <a:solidFill>
                  <a:prstClr val="black"/>
                </a:solidFill>
              </a:rPr>
              <a:t>bằng</a:t>
            </a:r>
            <a:r>
              <a:rPr lang="en-US" dirty="0">
                <a:solidFill>
                  <a:prstClr val="black"/>
                </a:solidFill>
              </a:rPr>
              <a:t> </a:t>
            </a:r>
            <a:r>
              <a:rPr lang="en-US" dirty="0" err="1">
                <a:solidFill>
                  <a:prstClr val="black"/>
                </a:solidFill>
              </a:rPr>
              <a:t>cách</a:t>
            </a:r>
            <a:r>
              <a:rPr lang="en-US" dirty="0">
                <a:solidFill>
                  <a:prstClr val="black"/>
                </a:solidFill>
              </a:rPr>
              <a:t> </a:t>
            </a:r>
            <a:r>
              <a:rPr lang="en-US" dirty="0" err="1">
                <a:solidFill>
                  <a:prstClr val="black"/>
                </a:solidFill>
              </a:rPr>
              <a:t>sử</a:t>
            </a:r>
            <a:r>
              <a:rPr lang="en-US" dirty="0">
                <a:solidFill>
                  <a:prstClr val="black"/>
                </a:solidFill>
              </a:rPr>
              <a:t> </a:t>
            </a:r>
            <a:r>
              <a:rPr lang="en-US" dirty="0" err="1">
                <a:solidFill>
                  <a:prstClr val="black"/>
                </a:solidFill>
              </a:rPr>
              <a:t>dụng</a:t>
            </a:r>
            <a:r>
              <a:rPr lang="en-US" dirty="0">
                <a:solidFill>
                  <a:prstClr val="black"/>
                </a:solidFill>
              </a:rPr>
              <a:t> </a:t>
            </a:r>
            <a:r>
              <a:rPr lang="en-US" dirty="0" err="1">
                <a:solidFill>
                  <a:prstClr val="black"/>
                </a:solidFill>
              </a:rPr>
              <a:t>các</a:t>
            </a:r>
            <a:r>
              <a:rPr lang="en-US" dirty="0">
                <a:solidFill>
                  <a:prstClr val="black"/>
                </a:solidFill>
              </a:rPr>
              <a:t> </a:t>
            </a:r>
            <a:r>
              <a:rPr lang="en-US" dirty="0" err="1">
                <a:solidFill>
                  <a:prstClr val="black"/>
                </a:solidFill>
              </a:rPr>
              <a:t>khoảng</a:t>
            </a:r>
            <a:r>
              <a:rPr lang="en-US" dirty="0">
                <a:solidFill>
                  <a:prstClr val="black"/>
                </a:solidFill>
              </a:rPr>
              <a:t> </a:t>
            </a:r>
            <a:r>
              <a:rPr lang="en-US" dirty="0" err="1">
                <a:solidFill>
                  <a:prstClr val="black"/>
                </a:solidFill>
              </a:rPr>
              <a:t>thời</a:t>
            </a:r>
            <a:r>
              <a:rPr lang="en-US" dirty="0">
                <a:solidFill>
                  <a:prstClr val="black"/>
                </a:solidFill>
              </a:rPr>
              <a:t> </a:t>
            </a:r>
            <a:r>
              <a:rPr lang="en-US" dirty="0" err="1">
                <a:solidFill>
                  <a:prstClr val="black"/>
                </a:solidFill>
              </a:rPr>
              <a:t>gian</a:t>
            </a:r>
            <a:r>
              <a:rPr lang="en-US" dirty="0">
                <a:solidFill>
                  <a:prstClr val="black"/>
                </a:solidFill>
              </a:rPr>
              <a:t>, </a:t>
            </a:r>
            <a:r>
              <a:rPr lang="en-US" dirty="0" err="1">
                <a:solidFill>
                  <a:prstClr val="black"/>
                </a:solidFill>
              </a:rPr>
              <a:t>bao</a:t>
            </a:r>
            <a:r>
              <a:rPr lang="en-US" dirty="0">
                <a:solidFill>
                  <a:prstClr val="black"/>
                </a:solidFill>
              </a:rPr>
              <a:t> </a:t>
            </a:r>
            <a:r>
              <a:rPr lang="en-US" dirty="0" err="1">
                <a:solidFill>
                  <a:prstClr val="black"/>
                </a:solidFill>
              </a:rPr>
              <a:t>gồm</a:t>
            </a:r>
            <a:r>
              <a:rPr lang="en-US" dirty="0">
                <a:solidFill>
                  <a:prstClr val="black"/>
                </a:solidFill>
              </a:rPr>
              <a:t> </a:t>
            </a:r>
            <a:r>
              <a:rPr lang="en-US" dirty="0" err="1">
                <a:solidFill>
                  <a:prstClr val="black"/>
                </a:solidFill>
              </a:rPr>
              <a:t>ngày</a:t>
            </a:r>
            <a:r>
              <a:rPr lang="en-US" dirty="0">
                <a:solidFill>
                  <a:prstClr val="black"/>
                </a:solidFill>
              </a:rPr>
              <a:t>, </a:t>
            </a:r>
            <a:r>
              <a:rPr lang="en-US" dirty="0" err="1">
                <a:solidFill>
                  <a:prstClr val="black"/>
                </a:solidFill>
              </a:rPr>
              <a:t>tháng</a:t>
            </a:r>
            <a:r>
              <a:rPr lang="en-US" dirty="0">
                <a:solidFill>
                  <a:prstClr val="black"/>
                </a:solidFill>
              </a:rPr>
              <a:t>, </a:t>
            </a:r>
            <a:r>
              <a:rPr lang="en-US" dirty="0" err="1">
                <a:solidFill>
                  <a:prstClr val="black"/>
                </a:solidFill>
              </a:rPr>
              <a:t>quý</a:t>
            </a:r>
            <a:r>
              <a:rPr lang="en-US" dirty="0">
                <a:solidFill>
                  <a:prstClr val="black"/>
                </a:solidFill>
              </a:rPr>
              <a:t> </a:t>
            </a:r>
            <a:r>
              <a:rPr lang="en-US" dirty="0" err="1">
                <a:solidFill>
                  <a:prstClr val="black"/>
                </a:solidFill>
              </a:rPr>
              <a:t>và</a:t>
            </a:r>
            <a:r>
              <a:rPr lang="en-US" dirty="0">
                <a:solidFill>
                  <a:prstClr val="black"/>
                </a:solidFill>
              </a:rPr>
              <a:t> </a:t>
            </a:r>
            <a:r>
              <a:rPr lang="en-US" dirty="0" err="1">
                <a:solidFill>
                  <a:prstClr val="black"/>
                </a:solidFill>
              </a:rPr>
              <a:t>năm</a:t>
            </a:r>
            <a:r>
              <a:rPr lang="en-US" dirty="0">
                <a:solidFill>
                  <a:prstClr val="black"/>
                </a:solidFill>
              </a:rPr>
              <a:t>; </a:t>
            </a:r>
            <a:r>
              <a:rPr lang="en-US" dirty="0" err="1">
                <a:solidFill>
                  <a:prstClr val="black"/>
                </a:solidFill>
              </a:rPr>
              <a:t>sau</a:t>
            </a:r>
            <a:r>
              <a:rPr lang="en-US" dirty="0">
                <a:solidFill>
                  <a:prstClr val="black"/>
                </a:solidFill>
              </a:rPr>
              <a:t> </a:t>
            </a:r>
            <a:r>
              <a:rPr lang="en-US" dirty="0" err="1">
                <a:solidFill>
                  <a:prstClr val="black"/>
                </a:solidFill>
              </a:rPr>
              <a:t>đó</a:t>
            </a:r>
            <a:r>
              <a:rPr lang="en-US" dirty="0">
                <a:solidFill>
                  <a:prstClr val="black"/>
                </a:solidFill>
              </a:rPr>
              <a:t> </a:t>
            </a:r>
            <a:r>
              <a:rPr lang="en-US" dirty="0" err="1">
                <a:solidFill>
                  <a:prstClr val="black"/>
                </a:solidFill>
              </a:rPr>
              <a:t>xây</a:t>
            </a:r>
            <a:r>
              <a:rPr lang="en-US" dirty="0">
                <a:solidFill>
                  <a:prstClr val="black"/>
                </a:solidFill>
              </a:rPr>
              <a:t> </a:t>
            </a:r>
            <a:r>
              <a:rPr lang="en-US" dirty="0" err="1">
                <a:solidFill>
                  <a:prstClr val="black"/>
                </a:solidFill>
              </a:rPr>
              <a:t>dựng</a:t>
            </a:r>
            <a:r>
              <a:rPr lang="en-US" dirty="0">
                <a:solidFill>
                  <a:prstClr val="black"/>
                </a:solidFill>
              </a:rPr>
              <a:t> </a:t>
            </a:r>
            <a:r>
              <a:rPr lang="en-US" dirty="0" err="1">
                <a:solidFill>
                  <a:prstClr val="black"/>
                </a:solidFill>
              </a:rPr>
              <a:t>và</a:t>
            </a:r>
            <a:r>
              <a:rPr lang="en-US" dirty="0">
                <a:solidFill>
                  <a:prstClr val="black"/>
                </a:solidFill>
              </a:rPr>
              <a:t> so </a:t>
            </a:r>
            <a:r>
              <a:rPr lang="en-US" dirty="0" err="1">
                <a:solidFill>
                  <a:prstClr val="black"/>
                </a:solidFill>
              </a:rPr>
              <a:t>sánh</a:t>
            </a:r>
            <a:r>
              <a:rPr lang="en-US" dirty="0">
                <a:solidFill>
                  <a:prstClr val="black"/>
                </a:solidFill>
              </a:rPr>
              <a:t> </a:t>
            </a:r>
            <a:r>
              <a:rPr lang="en-US" dirty="0" err="1">
                <a:solidFill>
                  <a:prstClr val="black"/>
                </a:solidFill>
              </a:rPr>
              <a:t>các</a:t>
            </a:r>
            <a:r>
              <a:rPr lang="en-US" dirty="0">
                <a:solidFill>
                  <a:prstClr val="black"/>
                </a:solidFill>
              </a:rPr>
              <a:t> </a:t>
            </a:r>
            <a:r>
              <a:rPr lang="en-US" dirty="0" err="1">
                <a:solidFill>
                  <a:prstClr val="black"/>
                </a:solidFill>
              </a:rPr>
              <a:t>phép</a:t>
            </a:r>
            <a:r>
              <a:rPr lang="en-US" dirty="0">
                <a:solidFill>
                  <a:prstClr val="black"/>
                </a:solidFill>
              </a:rPr>
              <a:t> </a:t>
            </a:r>
            <a:r>
              <a:rPr lang="en-US" dirty="0" err="1">
                <a:solidFill>
                  <a:prstClr val="black"/>
                </a:solidFill>
              </a:rPr>
              <a:t>tính</a:t>
            </a:r>
            <a:r>
              <a:rPr lang="en-US" dirty="0">
                <a:solidFill>
                  <a:prstClr val="black"/>
                </a:solidFill>
              </a:rPr>
              <a:t> </a:t>
            </a:r>
            <a:r>
              <a:rPr lang="en-US" dirty="0" err="1">
                <a:solidFill>
                  <a:prstClr val="black"/>
                </a:solidFill>
              </a:rPr>
              <a:t>trong</a:t>
            </a:r>
            <a:r>
              <a:rPr lang="en-US" dirty="0">
                <a:solidFill>
                  <a:prstClr val="black"/>
                </a:solidFill>
              </a:rPr>
              <a:t> </a:t>
            </a:r>
            <a:r>
              <a:rPr lang="en-US" dirty="0" err="1">
                <a:solidFill>
                  <a:prstClr val="black"/>
                </a:solidFill>
              </a:rPr>
              <a:t>những</a:t>
            </a:r>
            <a:r>
              <a:rPr lang="en-US" dirty="0">
                <a:solidFill>
                  <a:prstClr val="black"/>
                </a:solidFill>
              </a:rPr>
              <a:t> </a:t>
            </a:r>
            <a:r>
              <a:rPr lang="en-US" dirty="0" err="1">
                <a:solidFill>
                  <a:prstClr val="black"/>
                </a:solidFill>
              </a:rPr>
              <a:t>khoảng</a:t>
            </a:r>
            <a:r>
              <a:rPr lang="en-US" dirty="0">
                <a:solidFill>
                  <a:prstClr val="black"/>
                </a:solidFill>
              </a:rPr>
              <a:t> </a:t>
            </a:r>
            <a:r>
              <a:rPr lang="en-US" dirty="0" err="1">
                <a:solidFill>
                  <a:prstClr val="black"/>
                </a:solidFill>
              </a:rPr>
              <a:t>thời</a:t>
            </a:r>
            <a:r>
              <a:rPr lang="en-US" dirty="0">
                <a:solidFill>
                  <a:prstClr val="black"/>
                </a:solidFill>
              </a:rPr>
              <a:t> </a:t>
            </a:r>
            <a:r>
              <a:rPr lang="en-US" dirty="0" err="1">
                <a:solidFill>
                  <a:prstClr val="black"/>
                </a:solidFill>
              </a:rPr>
              <a:t>gian</a:t>
            </a:r>
            <a:r>
              <a:rPr lang="en-US" dirty="0">
                <a:solidFill>
                  <a:prstClr val="black"/>
                </a:solidFill>
              </a:rPr>
              <a:t> </a:t>
            </a:r>
            <a:r>
              <a:rPr lang="en-US" dirty="0" err="1">
                <a:solidFill>
                  <a:prstClr val="black"/>
                </a:solidFill>
              </a:rPr>
              <a:t>đó</a:t>
            </a:r>
            <a:r>
              <a:rPr lang="en-US" dirty="0">
                <a:solidFill>
                  <a:prstClr val="black"/>
                </a:solidFill>
              </a:rPr>
              <a:t>.</a:t>
            </a:r>
          </a:p>
        </p:txBody>
      </p:sp>
      <p:graphicFrame>
        <p:nvGraphicFramePr>
          <p:cNvPr id="2" name="Table 1"/>
          <p:cNvGraphicFramePr>
            <a:graphicFrameLocks noGrp="1"/>
          </p:cNvGraphicFramePr>
          <p:nvPr>
            <p:extLst>
              <p:ext uri="{D42A27DB-BD31-4B8C-83A1-F6EECF244321}">
                <p14:modId xmlns:p14="http://schemas.microsoft.com/office/powerpoint/2010/main" val="727569394"/>
              </p:ext>
            </p:extLst>
          </p:nvPr>
        </p:nvGraphicFramePr>
        <p:xfrm>
          <a:off x="554783" y="2489701"/>
          <a:ext cx="11037314" cy="3897697"/>
        </p:xfrm>
        <a:graphic>
          <a:graphicData uri="http://schemas.openxmlformats.org/drawingml/2006/table">
            <a:tbl>
              <a:tblPr firstRow="1" bandRow="1">
                <a:tableStyleId>{912C8C85-51F0-491E-9774-3900AFEF0FD7}</a:tableStyleId>
              </a:tblPr>
              <a:tblGrid>
                <a:gridCol w="1835992">
                  <a:extLst>
                    <a:ext uri="{9D8B030D-6E8A-4147-A177-3AD203B41FA5}">
                      <a16:colId xmlns:a16="http://schemas.microsoft.com/office/drawing/2014/main" val="326178701"/>
                    </a:ext>
                  </a:extLst>
                </a:gridCol>
                <a:gridCol w="3580014">
                  <a:extLst>
                    <a:ext uri="{9D8B030D-6E8A-4147-A177-3AD203B41FA5}">
                      <a16:colId xmlns:a16="http://schemas.microsoft.com/office/drawing/2014/main" val="3475975805"/>
                    </a:ext>
                  </a:extLst>
                </a:gridCol>
                <a:gridCol w="5621308">
                  <a:extLst>
                    <a:ext uri="{9D8B030D-6E8A-4147-A177-3AD203B41FA5}">
                      <a16:colId xmlns:a16="http://schemas.microsoft.com/office/drawing/2014/main" val="2091408113"/>
                    </a:ext>
                  </a:extLst>
                </a:gridCol>
              </a:tblGrid>
              <a:tr h="332441">
                <a:tc>
                  <a:txBody>
                    <a:bodyPr/>
                    <a:lstStyle/>
                    <a:p>
                      <a:r>
                        <a:rPr lang="en-US" sz="1800" dirty="0" smtClean="0">
                          <a:latin typeface="Calibri(body)"/>
                        </a:rPr>
                        <a:t>Function</a:t>
                      </a:r>
                      <a:endParaRPr lang="en-US" sz="1800" dirty="0">
                        <a:latin typeface="Calibri(body)"/>
                      </a:endParaRPr>
                    </a:p>
                  </a:txBody>
                  <a:tcPr>
                    <a:solidFill>
                      <a:srgbClr val="2A8F68"/>
                    </a:solidFill>
                  </a:tcPr>
                </a:tc>
                <a:tc>
                  <a:txBody>
                    <a:bodyPr/>
                    <a:lstStyle/>
                    <a:p>
                      <a:r>
                        <a:rPr lang="en-US" sz="1800" dirty="0" smtClean="0">
                          <a:latin typeface="Calibri(body)"/>
                        </a:rPr>
                        <a:t>Syntax</a:t>
                      </a:r>
                      <a:endParaRPr lang="en-US" sz="1800" dirty="0">
                        <a:latin typeface="Calibri(body)"/>
                      </a:endParaRPr>
                    </a:p>
                  </a:txBody>
                  <a:tcPr>
                    <a:solidFill>
                      <a:srgbClr val="2A8F68"/>
                    </a:solidFill>
                  </a:tcPr>
                </a:tc>
                <a:tc>
                  <a:txBody>
                    <a:bodyPr/>
                    <a:lstStyle/>
                    <a:p>
                      <a:r>
                        <a:rPr lang="en-US" sz="1800" dirty="0" err="1" smtClean="0">
                          <a:latin typeface="Calibri(body)"/>
                        </a:rPr>
                        <a:t>Mô</a:t>
                      </a:r>
                      <a:r>
                        <a:rPr lang="en-US" sz="1800" baseline="0" dirty="0" smtClean="0">
                          <a:latin typeface="Calibri(body)"/>
                        </a:rPr>
                        <a:t> </a:t>
                      </a:r>
                      <a:r>
                        <a:rPr lang="en-US" sz="1800" baseline="0" dirty="0" err="1" smtClean="0">
                          <a:latin typeface="Calibri(body)"/>
                        </a:rPr>
                        <a:t>tả</a:t>
                      </a:r>
                      <a:endParaRPr lang="en-US" sz="1800" dirty="0">
                        <a:latin typeface="Calibri(body)"/>
                      </a:endParaRPr>
                    </a:p>
                  </a:txBody>
                  <a:tcPr>
                    <a:solidFill>
                      <a:srgbClr val="2A8F68"/>
                    </a:solidFill>
                  </a:tcPr>
                </a:tc>
                <a:extLst>
                  <a:ext uri="{0D108BD9-81ED-4DB2-BD59-A6C34878D82A}">
                    <a16:rowId xmlns:a16="http://schemas.microsoft.com/office/drawing/2014/main" val="1077411608"/>
                  </a:ext>
                </a:extLst>
              </a:tr>
              <a:tr h="700954">
                <a:tc>
                  <a:txBody>
                    <a:bodyPr/>
                    <a:lstStyle/>
                    <a:p>
                      <a:pPr marL="57785" algn="l">
                        <a:lnSpc>
                          <a:spcPct val="100000"/>
                        </a:lnSpc>
                        <a:spcBef>
                          <a:spcPts val="1360"/>
                        </a:spcBef>
                      </a:pPr>
                      <a:r>
                        <a:rPr sz="1200" b="1" spc="-10" dirty="0">
                          <a:latin typeface="Calibri(body)"/>
                        </a:rPr>
                        <a:t>DATEADD</a:t>
                      </a:r>
                      <a:endParaRPr sz="1200" b="1" dirty="0">
                        <a:latin typeface="Calibri(body)"/>
                        <a:cs typeface="Verdana"/>
                      </a:endParaRPr>
                    </a:p>
                  </a:txBody>
                  <a:tcPr marL="0" marR="0" marT="172720" marB="0"/>
                </a:tc>
                <a:tc>
                  <a:txBody>
                    <a:bodyPr/>
                    <a:lstStyle/>
                    <a:p>
                      <a:pPr marL="150495" algn="l">
                        <a:lnSpc>
                          <a:spcPct val="100000"/>
                        </a:lnSpc>
                        <a:spcBef>
                          <a:spcPts val="495"/>
                        </a:spcBef>
                      </a:pPr>
                      <a:r>
                        <a:rPr sz="1200" spc="-10" dirty="0">
                          <a:latin typeface="Calibri(body)"/>
                        </a:rPr>
                        <a:t>DATEADD(&lt;dates&gt;,&lt;number_of_intervals&gt;,</a:t>
                      </a:r>
                      <a:endParaRPr sz="1200">
                        <a:latin typeface="Calibri(body)"/>
                      </a:endParaRPr>
                    </a:p>
                    <a:p>
                      <a:pPr marL="150495" algn="l">
                        <a:lnSpc>
                          <a:spcPct val="100000"/>
                        </a:lnSpc>
                        <a:spcBef>
                          <a:spcPts val="290"/>
                        </a:spcBef>
                      </a:pPr>
                      <a:r>
                        <a:rPr sz="1200" spc="-10" dirty="0">
                          <a:latin typeface="Calibri(body)"/>
                        </a:rPr>
                        <a:t>&lt;interval&gt;)</a:t>
                      </a:r>
                      <a:endParaRPr sz="1200">
                        <a:latin typeface="Calibri(body)"/>
                        <a:cs typeface="IBM 3270"/>
                      </a:endParaRPr>
                    </a:p>
                  </a:txBody>
                  <a:tcPr marL="0" marR="0" marT="62865" marB="0"/>
                </a:tc>
                <a:tc>
                  <a:txBody>
                    <a:bodyPr/>
                    <a:lstStyle/>
                    <a:p>
                      <a:pPr marL="116205" marR="88900" algn="l">
                        <a:lnSpc>
                          <a:spcPct val="120000"/>
                        </a:lnSpc>
                        <a:spcBef>
                          <a:spcPts val="209"/>
                        </a:spcBef>
                      </a:pPr>
                      <a:r>
                        <a:rPr sz="1200" spc="-120" dirty="0">
                          <a:latin typeface="Calibri(body)"/>
                        </a:rPr>
                        <a:t>Trả</a:t>
                      </a:r>
                      <a:r>
                        <a:rPr sz="1200" spc="-20" dirty="0">
                          <a:latin typeface="Calibri(body)"/>
                        </a:rPr>
                        <a:t> </a:t>
                      </a:r>
                      <a:r>
                        <a:rPr sz="1200" spc="-110" dirty="0">
                          <a:latin typeface="Calibri(body)"/>
                        </a:rPr>
                        <a:t>về</a:t>
                      </a:r>
                      <a:r>
                        <a:rPr sz="1200" spc="-15" dirty="0">
                          <a:latin typeface="Calibri(body)"/>
                        </a:rPr>
                        <a:t> </a:t>
                      </a:r>
                      <a:r>
                        <a:rPr sz="1200" spc="-114" dirty="0">
                          <a:latin typeface="Calibri(body)"/>
                        </a:rPr>
                        <a:t>một</a:t>
                      </a:r>
                      <a:r>
                        <a:rPr sz="1200" spc="-20" dirty="0">
                          <a:latin typeface="Calibri(body)"/>
                        </a:rPr>
                        <a:t> </a:t>
                      </a:r>
                      <a:r>
                        <a:rPr sz="1200" spc="-105" dirty="0">
                          <a:latin typeface="Calibri(body)"/>
                        </a:rPr>
                        <a:t>bảng</a:t>
                      </a:r>
                      <a:r>
                        <a:rPr sz="1200" spc="-10" dirty="0">
                          <a:latin typeface="Calibri(body)"/>
                        </a:rPr>
                        <a:t> </a:t>
                      </a:r>
                      <a:r>
                        <a:rPr sz="1200" spc="-80" dirty="0">
                          <a:latin typeface="Calibri(body)"/>
                        </a:rPr>
                        <a:t>có</a:t>
                      </a:r>
                      <a:r>
                        <a:rPr sz="1200" spc="-20" dirty="0">
                          <a:latin typeface="Calibri(body)"/>
                        </a:rPr>
                        <a:t> </a:t>
                      </a:r>
                      <a:r>
                        <a:rPr sz="1200" spc="-95" dirty="0">
                          <a:latin typeface="Calibri(body)"/>
                        </a:rPr>
                        <a:t>chứa</a:t>
                      </a:r>
                      <a:r>
                        <a:rPr sz="1200" spc="-40" dirty="0">
                          <a:latin typeface="Calibri(body)"/>
                        </a:rPr>
                        <a:t> </a:t>
                      </a:r>
                      <a:r>
                        <a:rPr sz="1200" spc="-114" dirty="0">
                          <a:latin typeface="Calibri(body)"/>
                        </a:rPr>
                        <a:t>một</a:t>
                      </a:r>
                      <a:r>
                        <a:rPr sz="1200" spc="-10" dirty="0">
                          <a:latin typeface="Calibri(body)"/>
                        </a:rPr>
                        <a:t> </a:t>
                      </a:r>
                      <a:r>
                        <a:rPr sz="1200" spc="-85" dirty="0">
                          <a:latin typeface="Calibri(body)"/>
                        </a:rPr>
                        <a:t>cột</a:t>
                      </a:r>
                      <a:r>
                        <a:rPr sz="1200" spc="-30" dirty="0">
                          <a:latin typeface="Calibri(body)"/>
                        </a:rPr>
                        <a:t> </a:t>
                      </a:r>
                      <a:r>
                        <a:rPr sz="1200" spc="-110" dirty="0">
                          <a:latin typeface="Calibri(body)"/>
                        </a:rPr>
                        <a:t>ngày</a:t>
                      </a:r>
                      <a:r>
                        <a:rPr sz="1200" spc="-10" dirty="0">
                          <a:latin typeface="Calibri(body)"/>
                        </a:rPr>
                        <a:t> </a:t>
                      </a:r>
                      <a:r>
                        <a:rPr sz="1200" spc="-100" dirty="0">
                          <a:latin typeface="Calibri(body)"/>
                        </a:rPr>
                        <a:t>tháng,</a:t>
                      </a:r>
                      <a:r>
                        <a:rPr sz="1200" spc="-5" dirty="0">
                          <a:latin typeface="Calibri(body)"/>
                        </a:rPr>
                        <a:t> </a:t>
                      </a:r>
                      <a:r>
                        <a:rPr sz="1200" spc="-75" dirty="0">
                          <a:latin typeface="Calibri(body)"/>
                        </a:rPr>
                        <a:t>được</a:t>
                      </a:r>
                      <a:r>
                        <a:rPr sz="1200" spc="-25" dirty="0">
                          <a:latin typeface="Calibri(body)"/>
                        </a:rPr>
                        <a:t> </a:t>
                      </a:r>
                      <a:r>
                        <a:rPr sz="1200" spc="-90" dirty="0">
                          <a:latin typeface="Calibri(body)"/>
                        </a:rPr>
                        <a:t>dịch</a:t>
                      </a:r>
                      <a:r>
                        <a:rPr sz="1200" spc="-30" dirty="0">
                          <a:latin typeface="Calibri(body)"/>
                        </a:rPr>
                        <a:t> </a:t>
                      </a:r>
                      <a:r>
                        <a:rPr sz="1200" spc="-110" dirty="0">
                          <a:latin typeface="Calibri(body)"/>
                        </a:rPr>
                        <a:t>chuyển</a:t>
                      </a:r>
                      <a:r>
                        <a:rPr sz="1200" spc="-10" dirty="0">
                          <a:latin typeface="Calibri(body)"/>
                        </a:rPr>
                        <a:t> </a:t>
                      </a:r>
                      <a:r>
                        <a:rPr sz="1200" spc="-110" dirty="0">
                          <a:latin typeface="Calibri(body)"/>
                        </a:rPr>
                        <a:t>về</a:t>
                      </a:r>
                      <a:r>
                        <a:rPr sz="1200" spc="-15" dirty="0">
                          <a:latin typeface="Calibri(body)"/>
                        </a:rPr>
                        <a:t> </a:t>
                      </a:r>
                      <a:r>
                        <a:rPr sz="1200" spc="-95" dirty="0">
                          <a:latin typeface="Calibri(body)"/>
                        </a:rPr>
                        <a:t>phía</a:t>
                      </a:r>
                      <a:r>
                        <a:rPr sz="1200" spc="-15" dirty="0">
                          <a:latin typeface="Calibri(body)"/>
                        </a:rPr>
                        <a:t> </a:t>
                      </a:r>
                      <a:r>
                        <a:rPr sz="1200" spc="-80" dirty="0">
                          <a:latin typeface="Calibri(body)"/>
                        </a:rPr>
                        <a:t>trước</a:t>
                      </a:r>
                      <a:r>
                        <a:rPr sz="1200" spc="-20" dirty="0">
                          <a:latin typeface="Calibri(body)"/>
                        </a:rPr>
                        <a:t> hoặc </a:t>
                      </a:r>
                      <a:r>
                        <a:rPr sz="1200" spc="-90" dirty="0">
                          <a:latin typeface="Calibri(body)"/>
                        </a:rPr>
                        <a:t>phía</a:t>
                      </a:r>
                      <a:r>
                        <a:rPr sz="1200" spc="-20" dirty="0">
                          <a:latin typeface="Calibri(body)"/>
                        </a:rPr>
                        <a:t> </a:t>
                      </a:r>
                      <a:r>
                        <a:rPr sz="1200" spc="-110" dirty="0">
                          <a:latin typeface="Calibri(body)"/>
                        </a:rPr>
                        <a:t>sau</a:t>
                      </a:r>
                      <a:r>
                        <a:rPr sz="1200" spc="-25" dirty="0">
                          <a:latin typeface="Calibri(body)"/>
                        </a:rPr>
                        <a:t> </a:t>
                      </a:r>
                      <a:r>
                        <a:rPr sz="1200" spc="-95" dirty="0">
                          <a:latin typeface="Calibri(body)"/>
                        </a:rPr>
                        <a:t>theo</a:t>
                      </a:r>
                      <a:r>
                        <a:rPr sz="1200" spc="-15" dirty="0">
                          <a:latin typeface="Calibri(body)"/>
                        </a:rPr>
                        <a:t> </a:t>
                      </a:r>
                      <a:r>
                        <a:rPr sz="1200" spc="-95" dirty="0">
                          <a:latin typeface="Calibri(body)"/>
                        </a:rPr>
                        <a:t>số</a:t>
                      </a:r>
                      <a:r>
                        <a:rPr sz="1200" spc="-30" dirty="0">
                          <a:latin typeface="Calibri(body)"/>
                        </a:rPr>
                        <a:t> </a:t>
                      </a:r>
                      <a:r>
                        <a:rPr sz="1200" spc="-105" dirty="0">
                          <a:latin typeface="Calibri(body)"/>
                        </a:rPr>
                        <a:t>khoảng</a:t>
                      </a:r>
                      <a:r>
                        <a:rPr sz="1200" dirty="0">
                          <a:latin typeface="Calibri(body)"/>
                        </a:rPr>
                        <a:t> </a:t>
                      </a:r>
                      <a:r>
                        <a:rPr sz="1200" spc="-75" dirty="0">
                          <a:latin typeface="Calibri(body)"/>
                        </a:rPr>
                        <a:t>thời</a:t>
                      </a:r>
                      <a:r>
                        <a:rPr sz="1200" spc="-15" dirty="0">
                          <a:latin typeface="Calibri(body)"/>
                        </a:rPr>
                        <a:t> </a:t>
                      </a:r>
                      <a:r>
                        <a:rPr sz="1200" spc="-95" dirty="0">
                          <a:latin typeface="Calibri(body)"/>
                        </a:rPr>
                        <a:t>gian</a:t>
                      </a:r>
                      <a:r>
                        <a:rPr sz="1200" spc="-20" dirty="0">
                          <a:latin typeface="Calibri(body)"/>
                        </a:rPr>
                        <a:t> </a:t>
                      </a:r>
                      <a:r>
                        <a:rPr sz="1200" spc="-75" dirty="0">
                          <a:latin typeface="Calibri(body)"/>
                        </a:rPr>
                        <a:t>được</a:t>
                      </a:r>
                      <a:r>
                        <a:rPr sz="1200" spc="-30" dirty="0">
                          <a:latin typeface="Calibri(body)"/>
                        </a:rPr>
                        <a:t> </a:t>
                      </a:r>
                      <a:r>
                        <a:rPr sz="1200" spc="-75" dirty="0">
                          <a:latin typeface="Calibri(body)"/>
                        </a:rPr>
                        <a:t>chỉ</a:t>
                      </a:r>
                      <a:r>
                        <a:rPr sz="1200" spc="-15" dirty="0">
                          <a:latin typeface="Calibri(body)"/>
                        </a:rPr>
                        <a:t> </a:t>
                      </a:r>
                      <a:r>
                        <a:rPr sz="1200" spc="-85" dirty="0">
                          <a:latin typeface="Calibri(body)"/>
                        </a:rPr>
                        <a:t>định</a:t>
                      </a:r>
                      <a:r>
                        <a:rPr sz="1200" spc="-5" dirty="0">
                          <a:latin typeface="Calibri(body)"/>
                        </a:rPr>
                        <a:t> </a:t>
                      </a:r>
                      <a:r>
                        <a:rPr sz="1200" spc="-80" dirty="0">
                          <a:latin typeface="Calibri(body)"/>
                        </a:rPr>
                        <a:t>từ</a:t>
                      </a:r>
                      <a:r>
                        <a:rPr sz="1200" spc="-20" dirty="0">
                          <a:latin typeface="Calibri(body)"/>
                        </a:rPr>
                        <a:t> </a:t>
                      </a:r>
                      <a:r>
                        <a:rPr sz="1200" spc="-100" dirty="0">
                          <a:latin typeface="Calibri(body)"/>
                        </a:rPr>
                        <a:t>các</a:t>
                      </a:r>
                      <a:r>
                        <a:rPr sz="1200" spc="-25" dirty="0">
                          <a:latin typeface="Calibri(body)"/>
                        </a:rPr>
                        <a:t> </a:t>
                      </a:r>
                      <a:r>
                        <a:rPr sz="1200" spc="-114" dirty="0">
                          <a:latin typeface="Calibri(body)"/>
                        </a:rPr>
                        <a:t>ngày</a:t>
                      </a:r>
                      <a:r>
                        <a:rPr sz="1200" spc="-25" dirty="0">
                          <a:latin typeface="Calibri(body)"/>
                        </a:rPr>
                        <a:t> </a:t>
                      </a:r>
                      <a:r>
                        <a:rPr sz="1200" spc="-95" dirty="0">
                          <a:latin typeface="Calibri(body)"/>
                        </a:rPr>
                        <a:t>trong</a:t>
                      </a:r>
                      <a:r>
                        <a:rPr sz="1200" dirty="0">
                          <a:latin typeface="Calibri(body)"/>
                        </a:rPr>
                        <a:t> </a:t>
                      </a:r>
                      <a:r>
                        <a:rPr sz="1200" spc="-95" dirty="0">
                          <a:latin typeface="Calibri(body)"/>
                        </a:rPr>
                        <a:t>ngữ</a:t>
                      </a:r>
                      <a:r>
                        <a:rPr sz="1200" spc="-20" dirty="0">
                          <a:latin typeface="Calibri(body)"/>
                        </a:rPr>
                        <a:t> </a:t>
                      </a:r>
                      <a:r>
                        <a:rPr sz="1200" spc="-105" dirty="0">
                          <a:latin typeface="Calibri(body)"/>
                        </a:rPr>
                        <a:t>cảnh</a:t>
                      </a:r>
                      <a:r>
                        <a:rPr sz="1200" spc="-20" dirty="0">
                          <a:latin typeface="Calibri(body)"/>
                        </a:rPr>
                        <a:t> </a:t>
                      </a:r>
                      <a:r>
                        <a:rPr sz="1200" spc="-95" dirty="0">
                          <a:latin typeface="Calibri(body)"/>
                        </a:rPr>
                        <a:t>hiện</a:t>
                      </a:r>
                      <a:r>
                        <a:rPr sz="1200" spc="-10" dirty="0">
                          <a:latin typeface="Calibri(body)"/>
                        </a:rPr>
                        <a:t> </a:t>
                      </a:r>
                      <a:r>
                        <a:rPr sz="1200" spc="-20" dirty="0">
                          <a:latin typeface="Calibri(body)"/>
                        </a:rPr>
                        <a:t>tại.</a:t>
                      </a:r>
                      <a:endParaRPr sz="1200">
                        <a:latin typeface="Calibri(body)"/>
                        <a:cs typeface="Verdana"/>
                      </a:endParaRPr>
                    </a:p>
                  </a:txBody>
                  <a:tcPr marL="0" marR="0" marT="26669" marB="0"/>
                </a:tc>
                <a:extLst>
                  <a:ext uri="{0D108BD9-81ED-4DB2-BD59-A6C34878D82A}">
                    <a16:rowId xmlns:a16="http://schemas.microsoft.com/office/drawing/2014/main" val="3855375355"/>
                  </a:ext>
                </a:extLst>
              </a:tr>
              <a:tr h="678157">
                <a:tc>
                  <a:txBody>
                    <a:bodyPr/>
                    <a:lstStyle/>
                    <a:p>
                      <a:pPr algn="l">
                        <a:lnSpc>
                          <a:spcPct val="100000"/>
                        </a:lnSpc>
                        <a:spcBef>
                          <a:spcPts val="20"/>
                        </a:spcBef>
                      </a:pPr>
                      <a:endParaRPr sz="1200" b="1" dirty="0">
                        <a:latin typeface="Calibri(body)"/>
                      </a:endParaRPr>
                    </a:p>
                    <a:p>
                      <a:pPr marL="57150" algn="l">
                        <a:lnSpc>
                          <a:spcPct val="100000"/>
                        </a:lnSpc>
                      </a:pPr>
                      <a:r>
                        <a:rPr sz="1200" b="1" spc="-20" dirty="0">
                          <a:latin typeface="Calibri(body)"/>
                        </a:rPr>
                        <a:t>DATESBETWEEN</a:t>
                      </a:r>
                      <a:endParaRPr sz="1200" b="1" dirty="0">
                        <a:latin typeface="Calibri(body)"/>
                        <a:cs typeface="Verdana"/>
                      </a:endParaRPr>
                    </a:p>
                  </a:txBody>
                  <a:tcPr marL="0" marR="0" marT="2540" marB="0"/>
                </a:tc>
                <a:tc>
                  <a:txBody>
                    <a:bodyPr/>
                    <a:lstStyle/>
                    <a:p>
                      <a:pPr marL="150495" algn="l">
                        <a:lnSpc>
                          <a:spcPct val="100000"/>
                        </a:lnSpc>
                        <a:spcBef>
                          <a:spcPts val="535"/>
                        </a:spcBef>
                      </a:pPr>
                      <a:r>
                        <a:rPr sz="1200" dirty="0">
                          <a:latin typeface="Calibri(body)"/>
                        </a:rPr>
                        <a:t>DATESBETWEEN(&lt;Dates&gt;,</a:t>
                      </a:r>
                      <a:r>
                        <a:rPr sz="1200" spc="140" dirty="0">
                          <a:latin typeface="Calibri(body)"/>
                        </a:rPr>
                        <a:t> </a:t>
                      </a:r>
                      <a:r>
                        <a:rPr sz="1200" spc="-10" dirty="0">
                          <a:latin typeface="Calibri(body)"/>
                        </a:rPr>
                        <a:t>&lt;StartDate&gt;,</a:t>
                      </a:r>
                      <a:endParaRPr sz="1200" dirty="0">
                        <a:latin typeface="Calibri(body)"/>
                      </a:endParaRPr>
                    </a:p>
                    <a:p>
                      <a:pPr marL="150495" algn="l">
                        <a:lnSpc>
                          <a:spcPct val="100000"/>
                        </a:lnSpc>
                        <a:spcBef>
                          <a:spcPts val="290"/>
                        </a:spcBef>
                      </a:pPr>
                      <a:r>
                        <a:rPr sz="1200" spc="-10" dirty="0">
                          <a:latin typeface="Calibri(body)"/>
                        </a:rPr>
                        <a:t>&lt;EndDate&gt;)</a:t>
                      </a:r>
                      <a:endParaRPr sz="1200" dirty="0">
                        <a:latin typeface="Calibri(body)"/>
                        <a:cs typeface="IBM 3270"/>
                      </a:endParaRPr>
                    </a:p>
                  </a:txBody>
                  <a:tcPr marL="0" marR="0" marT="67945" marB="0"/>
                </a:tc>
                <a:tc>
                  <a:txBody>
                    <a:bodyPr/>
                    <a:lstStyle/>
                    <a:p>
                      <a:pPr marL="116205" algn="l">
                        <a:lnSpc>
                          <a:spcPct val="100000"/>
                        </a:lnSpc>
                        <a:spcBef>
                          <a:spcPts val="535"/>
                        </a:spcBef>
                      </a:pPr>
                      <a:r>
                        <a:rPr sz="1200" spc="-114" dirty="0">
                          <a:latin typeface="Calibri(body)"/>
                        </a:rPr>
                        <a:t>Trả</a:t>
                      </a:r>
                      <a:r>
                        <a:rPr sz="1200" spc="-30" dirty="0">
                          <a:latin typeface="Calibri(body)"/>
                        </a:rPr>
                        <a:t> </a:t>
                      </a:r>
                      <a:r>
                        <a:rPr sz="1200" spc="-110" dirty="0">
                          <a:latin typeface="Calibri(body)"/>
                        </a:rPr>
                        <a:t>về</a:t>
                      </a:r>
                      <a:r>
                        <a:rPr sz="1200" spc="-30" dirty="0">
                          <a:latin typeface="Calibri(body)"/>
                        </a:rPr>
                        <a:t> </a:t>
                      </a:r>
                      <a:r>
                        <a:rPr sz="1200" spc="-105" dirty="0">
                          <a:latin typeface="Calibri(body)"/>
                        </a:rPr>
                        <a:t>bảng</a:t>
                      </a:r>
                      <a:r>
                        <a:rPr sz="1200" spc="-20" dirty="0">
                          <a:latin typeface="Calibri(body)"/>
                        </a:rPr>
                        <a:t> </a:t>
                      </a:r>
                      <a:r>
                        <a:rPr sz="1200" spc="-80" dirty="0">
                          <a:latin typeface="Calibri(body)"/>
                        </a:rPr>
                        <a:t>có</a:t>
                      </a:r>
                      <a:r>
                        <a:rPr sz="1200" spc="-40" dirty="0">
                          <a:latin typeface="Calibri(body)"/>
                        </a:rPr>
                        <a:t> </a:t>
                      </a:r>
                      <a:r>
                        <a:rPr sz="1200" spc="-85" dirty="0">
                          <a:latin typeface="Calibri(body)"/>
                        </a:rPr>
                        <a:t>chứa</a:t>
                      </a:r>
                      <a:r>
                        <a:rPr sz="1200" spc="-35" dirty="0">
                          <a:latin typeface="Calibri(body)"/>
                        </a:rPr>
                        <a:t> </a:t>
                      </a:r>
                      <a:r>
                        <a:rPr sz="1200" spc="-85" dirty="0">
                          <a:latin typeface="Calibri(body)"/>
                        </a:rPr>
                        <a:t>cột</a:t>
                      </a:r>
                      <a:r>
                        <a:rPr sz="1200" spc="-25" dirty="0">
                          <a:latin typeface="Calibri(body)"/>
                        </a:rPr>
                        <a:t> </a:t>
                      </a:r>
                      <a:r>
                        <a:rPr sz="1200" spc="-110" dirty="0">
                          <a:latin typeface="Calibri(body)"/>
                        </a:rPr>
                        <a:t>ngày</a:t>
                      </a:r>
                      <a:r>
                        <a:rPr sz="1200" spc="-20" dirty="0">
                          <a:latin typeface="Calibri(body)"/>
                        </a:rPr>
                        <a:t> </a:t>
                      </a:r>
                      <a:r>
                        <a:rPr sz="1200" spc="-100" dirty="0">
                          <a:latin typeface="Calibri(body)"/>
                        </a:rPr>
                        <a:t>bắt</a:t>
                      </a:r>
                      <a:r>
                        <a:rPr sz="1200" spc="-25" dirty="0">
                          <a:latin typeface="Calibri(body)"/>
                        </a:rPr>
                        <a:t> </a:t>
                      </a:r>
                      <a:r>
                        <a:rPr sz="1200" spc="-100" dirty="0">
                          <a:latin typeface="Calibri(body)"/>
                        </a:rPr>
                        <a:t>đầu</a:t>
                      </a:r>
                      <a:r>
                        <a:rPr sz="1200" spc="-30" dirty="0">
                          <a:latin typeface="Calibri(body)"/>
                        </a:rPr>
                        <a:t> </a:t>
                      </a:r>
                      <a:r>
                        <a:rPr sz="1200" spc="-105" dirty="0">
                          <a:latin typeface="Calibri(body)"/>
                        </a:rPr>
                        <a:t>bằng</a:t>
                      </a:r>
                      <a:r>
                        <a:rPr sz="1200" spc="-20" dirty="0">
                          <a:latin typeface="Calibri(body)"/>
                        </a:rPr>
                        <a:t> </a:t>
                      </a:r>
                      <a:r>
                        <a:rPr sz="1200" spc="-110" dirty="0">
                          <a:latin typeface="Calibri(body)"/>
                        </a:rPr>
                        <a:t>ngày</a:t>
                      </a:r>
                      <a:r>
                        <a:rPr sz="1200" spc="-20" dirty="0">
                          <a:latin typeface="Calibri(body)"/>
                        </a:rPr>
                        <a:t> </a:t>
                      </a:r>
                      <a:r>
                        <a:rPr sz="1200" spc="-100" dirty="0">
                          <a:latin typeface="Calibri(body)"/>
                        </a:rPr>
                        <a:t>bắt</a:t>
                      </a:r>
                      <a:r>
                        <a:rPr sz="1200" spc="-25" dirty="0">
                          <a:latin typeface="Calibri(body)"/>
                        </a:rPr>
                        <a:t> </a:t>
                      </a:r>
                      <a:r>
                        <a:rPr sz="1200" spc="-100" dirty="0">
                          <a:latin typeface="Calibri(body)"/>
                        </a:rPr>
                        <a:t>đầu</a:t>
                      </a:r>
                      <a:r>
                        <a:rPr sz="1200" spc="-20" dirty="0">
                          <a:latin typeface="Calibri(body)"/>
                        </a:rPr>
                        <a:t> </a:t>
                      </a:r>
                      <a:r>
                        <a:rPr sz="1200" spc="-70" dirty="0">
                          <a:latin typeface="Calibri(body)"/>
                        </a:rPr>
                        <a:t>được</a:t>
                      </a:r>
                      <a:r>
                        <a:rPr sz="1200" spc="-35" dirty="0">
                          <a:latin typeface="Calibri(body)"/>
                        </a:rPr>
                        <a:t> </a:t>
                      </a:r>
                      <a:r>
                        <a:rPr sz="1200" spc="-80" dirty="0">
                          <a:latin typeface="Calibri(body)"/>
                        </a:rPr>
                        <a:t>chỉ</a:t>
                      </a:r>
                      <a:r>
                        <a:rPr sz="1200" spc="-25" dirty="0">
                          <a:latin typeface="Calibri(body)"/>
                        </a:rPr>
                        <a:t> </a:t>
                      </a:r>
                      <a:r>
                        <a:rPr sz="1200" spc="-85" dirty="0">
                          <a:latin typeface="Calibri(body)"/>
                        </a:rPr>
                        <a:t>định</a:t>
                      </a:r>
                      <a:r>
                        <a:rPr sz="1200" spc="-20" dirty="0">
                          <a:latin typeface="Calibri(body)"/>
                        </a:rPr>
                        <a:t> </a:t>
                      </a:r>
                      <a:r>
                        <a:rPr sz="1200" spc="-114" dirty="0">
                          <a:latin typeface="Calibri(body)"/>
                        </a:rPr>
                        <a:t>và</a:t>
                      </a:r>
                      <a:r>
                        <a:rPr sz="1200" spc="-25" dirty="0">
                          <a:latin typeface="Calibri(body)"/>
                        </a:rPr>
                        <a:t> </a:t>
                      </a:r>
                      <a:r>
                        <a:rPr sz="1200" spc="-85" dirty="0">
                          <a:latin typeface="Calibri(body)"/>
                        </a:rPr>
                        <a:t>tiếp</a:t>
                      </a:r>
                      <a:r>
                        <a:rPr sz="1200" spc="-35" dirty="0">
                          <a:latin typeface="Calibri(body)"/>
                        </a:rPr>
                        <a:t> </a:t>
                      </a:r>
                      <a:r>
                        <a:rPr sz="1200" spc="-25" dirty="0">
                          <a:latin typeface="Calibri(body)"/>
                        </a:rPr>
                        <a:t>tục</a:t>
                      </a:r>
                      <a:endParaRPr sz="1200">
                        <a:latin typeface="Calibri(body)"/>
                      </a:endParaRPr>
                    </a:p>
                    <a:p>
                      <a:pPr marL="116205" algn="l">
                        <a:lnSpc>
                          <a:spcPct val="100000"/>
                        </a:lnSpc>
                        <a:spcBef>
                          <a:spcPts val="290"/>
                        </a:spcBef>
                      </a:pPr>
                      <a:r>
                        <a:rPr sz="1200" spc="-90" dirty="0">
                          <a:latin typeface="Calibri(body)"/>
                        </a:rPr>
                        <a:t>cho</a:t>
                      </a:r>
                      <a:r>
                        <a:rPr sz="1200" spc="-40" dirty="0">
                          <a:latin typeface="Calibri(body)"/>
                        </a:rPr>
                        <a:t> </a:t>
                      </a:r>
                      <a:r>
                        <a:rPr sz="1200" spc="-90" dirty="0">
                          <a:latin typeface="Calibri(body)"/>
                        </a:rPr>
                        <a:t>đến</a:t>
                      </a:r>
                      <a:r>
                        <a:rPr sz="1200" spc="-20" dirty="0">
                          <a:latin typeface="Calibri(body)"/>
                        </a:rPr>
                        <a:t> </a:t>
                      </a:r>
                      <a:r>
                        <a:rPr sz="1200" spc="-114" dirty="0">
                          <a:latin typeface="Calibri(body)"/>
                        </a:rPr>
                        <a:t>ngày</a:t>
                      </a:r>
                      <a:r>
                        <a:rPr sz="1200" spc="-20" dirty="0">
                          <a:latin typeface="Calibri(body)"/>
                        </a:rPr>
                        <a:t> </a:t>
                      </a:r>
                      <a:r>
                        <a:rPr sz="1200" spc="-100" dirty="0">
                          <a:latin typeface="Calibri(body)"/>
                        </a:rPr>
                        <a:t>kết</a:t>
                      </a:r>
                      <a:r>
                        <a:rPr sz="1200" spc="-25" dirty="0">
                          <a:latin typeface="Calibri(body)"/>
                        </a:rPr>
                        <a:t> </a:t>
                      </a:r>
                      <a:r>
                        <a:rPr sz="1200" spc="-95" dirty="0">
                          <a:latin typeface="Calibri(body)"/>
                        </a:rPr>
                        <a:t>thúc</a:t>
                      </a:r>
                      <a:r>
                        <a:rPr sz="1200" spc="-30" dirty="0">
                          <a:latin typeface="Calibri(body)"/>
                        </a:rPr>
                        <a:t> </a:t>
                      </a:r>
                      <a:r>
                        <a:rPr sz="1200" spc="-95" dirty="0">
                          <a:latin typeface="Calibri(body)"/>
                        </a:rPr>
                        <a:t>đã</a:t>
                      </a:r>
                      <a:r>
                        <a:rPr sz="1200" spc="-35" dirty="0">
                          <a:latin typeface="Calibri(body)"/>
                        </a:rPr>
                        <a:t> </a:t>
                      </a:r>
                      <a:r>
                        <a:rPr sz="1200" spc="-80" dirty="0">
                          <a:latin typeface="Calibri(body)"/>
                        </a:rPr>
                        <a:t>chỉ</a:t>
                      </a:r>
                      <a:r>
                        <a:rPr sz="1200" spc="-15" dirty="0">
                          <a:latin typeface="Calibri(body)"/>
                        </a:rPr>
                        <a:t> </a:t>
                      </a:r>
                      <a:r>
                        <a:rPr sz="1200" spc="-20" dirty="0">
                          <a:latin typeface="Calibri(body)"/>
                        </a:rPr>
                        <a:t>định.</a:t>
                      </a:r>
                      <a:endParaRPr sz="1200">
                        <a:latin typeface="Calibri(body)"/>
                        <a:cs typeface="Verdana"/>
                      </a:endParaRPr>
                    </a:p>
                  </a:txBody>
                  <a:tcPr marL="0" marR="0" marT="67945" marB="0"/>
                </a:tc>
                <a:extLst>
                  <a:ext uri="{0D108BD9-81ED-4DB2-BD59-A6C34878D82A}">
                    <a16:rowId xmlns:a16="http://schemas.microsoft.com/office/drawing/2014/main" val="3611900174"/>
                  </a:ext>
                </a:extLst>
              </a:tr>
              <a:tr h="584081">
                <a:tc>
                  <a:txBody>
                    <a:bodyPr/>
                    <a:lstStyle/>
                    <a:p>
                      <a:pPr algn="l">
                        <a:lnSpc>
                          <a:spcPct val="100000"/>
                        </a:lnSpc>
                        <a:spcBef>
                          <a:spcPts val="20"/>
                        </a:spcBef>
                      </a:pPr>
                      <a:endParaRPr sz="1200" b="1">
                        <a:latin typeface="Calibri(body)"/>
                      </a:endParaRPr>
                    </a:p>
                    <a:p>
                      <a:pPr marL="58419" algn="l">
                        <a:lnSpc>
                          <a:spcPct val="100000"/>
                        </a:lnSpc>
                      </a:pPr>
                      <a:r>
                        <a:rPr sz="1200" b="1" spc="-10" dirty="0">
                          <a:latin typeface="Calibri(body)"/>
                        </a:rPr>
                        <a:t>ENDOFMONTH</a:t>
                      </a:r>
                      <a:endParaRPr sz="1200" b="1">
                        <a:latin typeface="Calibri(body)"/>
                        <a:cs typeface="Verdana"/>
                      </a:endParaRPr>
                    </a:p>
                  </a:txBody>
                  <a:tcPr marL="0" marR="0" marT="2540" marB="0"/>
                </a:tc>
                <a:tc>
                  <a:txBody>
                    <a:bodyPr/>
                    <a:lstStyle/>
                    <a:p>
                      <a:pPr algn="l">
                        <a:lnSpc>
                          <a:spcPct val="100000"/>
                        </a:lnSpc>
                        <a:spcBef>
                          <a:spcPts val="20"/>
                        </a:spcBef>
                      </a:pPr>
                      <a:endParaRPr sz="1200" dirty="0">
                        <a:latin typeface="Calibri(body)"/>
                      </a:endParaRPr>
                    </a:p>
                    <a:p>
                      <a:pPr marL="150495" algn="l">
                        <a:lnSpc>
                          <a:spcPct val="100000"/>
                        </a:lnSpc>
                      </a:pPr>
                      <a:r>
                        <a:rPr sz="1200" spc="-10" dirty="0">
                          <a:latin typeface="Calibri(body)"/>
                        </a:rPr>
                        <a:t>ENDOFMONTH(&lt;dates&gt;)</a:t>
                      </a:r>
                      <a:endParaRPr sz="1200" dirty="0">
                        <a:latin typeface="Calibri(body)"/>
                        <a:cs typeface="IBM 3270"/>
                      </a:endParaRPr>
                    </a:p>
                  </a:txBody>
                  <a:tcPr marL="0" marR="0" marT="2540" marB="0"/>
                </a:tc>
                <a:tc>
                  <a:txBody>
                    <a:bodyPr/>
                    <a:lstStyle/>
                    <a:p>
                      <a:pPr algn="l">
                        <a:lnSpc>
                          <a:spcPct val="100000"/>
                        </a:lnSpc>
                        <a:spcBef>
                          <a:spcPts val="20"/>
                        </a:spcBef>
                      </a:pPr>
                      <a:endParaRPr sz="1200">
                        <a:latin typeface="Calibri(body)"/>
                      </a:endParaRPr>
                    </a:p>
                    <a:p>
                      <a:pPr marL="116205" algn="l">
                        <a:lnSpc>
                          <a:spcPct val="100000"/>
                        </a:lnSpc>
                      </a:pPr>
                      <a:r>
                        <a:rPr sz="1200" spc="-120" dirty="0">
                          <a:latin typeface="Calibri(body)"/>
                        </a:rPr>
                        <a:t>Trả</a:t>
                      </a:r>
                      <a:r>
                        <a:rPr sz="1200" spc="-25" dirty="0">
                          <a:latin typeface="Calibri(body)"/>
                        </a:rPr>
                        <a:t> </a:t>
                      </a:r>
                      <a:r>
                        <a:rPr sz="1200" spc="-110" dirty="0">
                          <a:latin typeface="Calibri(body)"/>
                        </a:rPr>
                        <a:t>về</a:t>
                      </a:r>
                      <a:r>
                        <a:rPr sz="1200" spc="-20" dirty="0">
                          <a:latin typeface="Calibri(body)"/>
                        </a:rPr>
                        <a:t> </a:t>
                      </a:r>
                      <a:r>
                        <a:rPr sz="1200" spc="-110" dirty="0">
                          <a:latin typeface="Calibri(body)"/>
                        </a:rPr>
                        <a:t>ngày</a:t>
                      </a:r>
                      <a:r>
                        <a:rPr sz="1200" spc="-15" dirty="0">
                          <a:latin typeface="Calibri(body)"/>
                        </a:rPr>
                        <a:t> </a:t>
                      </a:r>
                      <a:r>
                        <a:rPr sz="1200" spc="-80" dirty="0">
                          <a:latin typeface="Calibri(body)"/>
                        </a:rPr>
                        <a:t>cuối</a:t>
                      </a:r>
                      <a:r>
                        <a:rPr sz="1200" spc="-35" dirty="0">
                          <a:latin typeface="Calibri(body)"/>
                        </a:rPr>
                        <a:t> </a:t>
                      </a:r>
                      <a:r>
                        <a:rPr sz="1200" spc="-95" dirty="0">
                          <a:latin typeface="Calibri(body)"/>
                        </a:rPr>
                        <a:t>cùng</a:t>
                      </a:r>
                      <a:r>
                        <a:rPr sz="1200" spc="-15" dirty="0">
                          <a:latin typeface="Calibri(body)"/>
                        </a:rPr>
                        <a:t> </a:t>
                      </a:r>
                      <a:r>
                        <a:rPr sz="1200" spc="-100" dirty="0">
                          <a:latin typeface="Calibri(body)"/>
                        </a:rPr>
                        <a:t>của</a:t>
                      </a:r>
                      <a:r>
                        <a:rPr sz="1200" spc="-20" dirty="0">
                          <a:latin typeface="Calibri(body)"/>
                        </a:rPr>
                        <a:t> </a:t>
                      </a:r>
                      <a:r>
                        <a:rPr sz="1200" spc="-100" dirty="0">
                          <a:latin typeface="Calibri(body)"/>
                        </a:rPr>
                        <a:t>tháng</a:t>
                      </a:r>
                      <a:r>
                        <a:rPr sz="1200" spc="-15" dirty="0">
                          <a:latin typeface="Calibri(body)"/>
                        </a:rPr>
                        <a:t> </a:t>
                      </a:r>
                      <a:r>
                        <a:rPr sz="1200" spc="-95" dirty="0">
                          <a:latin typeface="Calibri(body)"/>
                        </a:rPr>
                        <a:t>trong</a:t>
                      </a:r>
                      <a:r>
                        <a:rPr sz="1200" spc="-15" dirty="0">
                          <a:latin typeface="Calibri(body)"/>
                        </a:rPr>
                        <a:t> </a:t>
                      </a:r>
                      <a:r>
                        <a:rPr sz="1200" spc="-95" dirty="0">
                          <a:latin typeface="Calibri(body)"/>
                        </a:rPr>
                        <a:t>ngữ</a:t>
                      </a:r>
                      <a:r>
                        <a:rPr sz="1200" spc="-25" dirty="0">
                          <a:latin typeface="Calibri(body)"/>
                        </a:rPr>
                        <a:t> </a:t>
                      </a:r>
                      <a:r>
                        <a:rPr sz="1200" spc="-105" dirty="0">
                          <a:latin typeface="Calibri(body)"/>
                        </a:rPr>
                        <a:t>cảnh</a:t>
                      </a:r>
                      <a:r>
                        <a:rPr sz="1200" spc="-10" dirty="0">
                          <a:latin typeface="Calibri(body)"/>
                        </a:rPr>
                        <a:t> </a:t>
                      </a:r>
                      <a:r>
                        <a:rPr sz="1200" spc="-90" dirty="0">
                          <a:latin typeface="Calibri(body)"/>
                        </a:rPr>
                        <a:t>hiện</a:t>
                      </a:r>
                      <a:r>
                        <a:rPr sz="1200" spc="-15" dirty="0">
                          <a:latin typeface="Calibri(body)"/>
                        </a:rPr>
                        <a:t> </a:t>
                      </a:r>
                      <a:r>
                        <a:rPr sz="1200" spc="-90" dirty="0">
                          <a:latin typeface="Calibri(body)"/>
                        </a:rPr>
                        <a:t>tại</a:t>
                      </a:r>
                      <a:r>
                        <a:rPr sz="1200" spc="-25" dirty="0">
                          <a:latin typeface="Calibri(body)"/>
                        </a:rPr>
                        <a:t> </a:t>
                      </a:r>
                      <a:r>
                        <a:rPr sz="1200" spc="-95" dirty="0">
                          <a:latin typeface="Calibri(body)"/>
                        </a:rPr>
                        <a:t>cho</a:t>
                      </a:r>
                      <a:r>
                        <a:rPr sz="1200" spc="-20" dirty="0">
                          <a:latin typeface="Calibri(body)"/>
                        </a:rPr>
                        <a:t> </a:t>
                      </a:r>
                      <a:r>
                        <a:rPr sz="1200" spc="-85" dirty="0">
                          <a:latin typeface="Calibri(body)"/>
                        </a:rPr>
                        <a:t>cột</a:t>
                      </a:r>
                      <a:r>
                        <a:rPr sz="1200" spc="-35" dirty="0">
                          <a:latin typeface="Calibri(body)"/>
                        </a:rPr>
                        <a:t> </a:t>
                      </a:r>
                      <a:r>
                        <a:rPr sz="1200" spc="-110" dirty="0">
                          <a:latin typeface="Calibri(body)"/>
                        </a:rPr>
                        <a:t>ngày</a:t>
                      </a:r>
                      <a:r>
                        <a:rPr sz="1200" spc="-15" dirty="0">
                          <a:latin typeface="Calibri(body)"/>
                        </a:rPr>
                        <a:t> </a:t>
                      </a:r>
                      <a:r>
                        <a:rPr sz="1200" spc="-90" dirty="0">
                          <a:latin typeface="Calibri(body)"/>
                        </a:rPr>
                        <a:t>đã</a:t>
                      </a:r>
                      <a:r>
                        <a:rPr sz="1200" spc="-20" dirty="0">
                          <a:latin typeface="Calibri(body)"/>
                        </a:rPr>
                        <a:t> </a:t>
                      </a:r>
                      <a:r>
                        <a:rPr sz="1200" spc="-80" dirty="0">
                          <a:latin typeface="Calibri(body)"/>
                        </a:rPr>
                        <a:t>chỉ</a:t>
                      </a:r>
                      <a:r>
                        <a:rPr sz="1200" spc="-25" dirty="0">
                          <a:latin typeface="Calibri(body)"/>
                        </a:rPr>
                        <a:t> </a:t>
                      </a:r>
                      <a:r>
                        <a:rPr sz="1200" spc="-10" dirty="0">
                          <a:latin typeface="Calibri(body)"/>
                        </a:rPr>
                        <a:t>định.</a:t>
                      </a:r>
                      <a:endParaRPr sz="1200">
                        <a:latin typeface="Calibri(body)"/>
                        <a:cs typeface="Verdana"/>
                      </a:endParaRPr>
                    </a:p>
                  </a:txBody>
                  <a:tcPr marL="0" marR="0" marT="2540" marB="0"/>
                </a:tc>
                <a:extLst>
                  <a:ext uri="{0D108BD9-81ED-4DB2-BD59-A6C34878D82A}">
                    <a16:rowId xmlns:a16="http://schemas.microsoft.com/office/drawing/2014/main" val="3881998573"/>
                  </a:ext>
                </a:extLst>
              </a:tr>
              <a:tr h="584081">
                <a:tc>
                  <a:txBody>
                    <a:bodyPr/>
                    <a:lstStyle/>
                    <a:p>
                      <a:pPr algn="l">
                        <a:lnSpc>
                          <a:spcPct val="100000"/>
                        </a:lnSpc>
                        <a:spcBef>
                          <a:spcPts val="20"/>
                        </a:spcBef>
                      </a:pPr>
                      <a:endParaRPr sz="1200" b="1">
                        <a:latin typeface="Calibri(body)"/>
                      </a:endParaRPr>
                    </a:p>
                    <a:p>
                      <a:pPr marL="56515" algn="l">
                        <a:lnSpc>
                          <a:spcPct val="100000"/>
                        </a:lnSpc>
                      </a:pPr>
                      <a:r>
                        <a:rPr sz="1200" b="1" spc="-10" dirty="0">
                          <a:latin typeface="Calibri(body)"/>
                        </a:rPr>
                        <a:t>ENDOFYEAR</a:t>
                      </a:r>
                      <a:endParaRPr sz="1200" b="1">
                        <a:latin typeface="Calibri(body)"/>
                        <a:cs typeface="Verdana"/>
                      </a:endParaRPr>
                    </a:p>
                  </a:txBody>
                  <a:tcPr marL="0" marR="0" marT="2540" marB="0"/>
                </a:tc>
                <a:tc>
                  <a:txBody>
                    <a:bodyPr/>
                    <a:lstStyle/>
                    <a:p>
                      <a:pPr algn="l">
                        <a:lnSpc>
                          <a:spcPct val="100000"/>
                        </a:lnSpc>
                        <a:spcBef>
                          <a:spcPts val="20"/>
                        </a:spcBef>
                      </a:pPr>
                      <a:endParaRPr sz="1200" dirty="0">
                        <a:latin typeface="Calibri(body)"/>
                      </a:endParaRPr>
                    </a:p>
                    <a:p>
                      <a:pPr marL="150495" algn="l">
                        <a:lnSpc>
                          <a:spcPct val="100000"/>
                        </a:lnSpc>
                      </a:pPr>
                      <a:r>
                        <a:rPr sz="1200" dirty="0">
                          <a:latin typeface="Calibri(body)"/>
                        </a:rPr>
                        <a:t>ENDOFYEAR(&lt;dates&gt;</a:t>
                      </a:r>
                      <a:r>
                        <a:rPr sz="1200" spc="160" dirty="0">
                          <a:latin typeface="Calibri(body)"/>
                        </a:rPr>
                        <a:t> </a:t>
                      </a:r>
                      <a:r>
                        <a:rPr sz="1200" spc="-10" dirty="0">
                          <a:latin typeface="Calibri(body)"/>
                        </a:rPr>
                        <a:t>[,&lt;year_end_date&gt;])</a:t>
                      </a:r>
                      <a:endParaRPr sz="1200" dirty="0">
                        <a:latin typeface="Calibri(body)"/>
                        <a:cs typeface="IBM 3270"/>
                      </a:endParaRPr>
                    </a:p>
                  </a:txBody>
                  <a:tcPr marL="0" marR="0" marT="2540" marB="0"/>
                </a:tc>
                <a:tc>
                  <a:txBody>
                    <a:bodyPr/>
                    <a:lstStyle/>
                    <a:p>
                      <a:pPr algn="l">
                        <a:lnSpc>
                          <a:spcPct val="100000"/>
                        </a:lnSpc>
                        <a:spcBef>
                          <a:spcPts val="20"/>
                        </a:spcBef>
                      </a:pPr>
                      <a:endParaRPr sz="1200" dirty="0">
                        <a:latin typeface="Calibri(body)"/>
                      </a:endParaRPr>
                    </a:p>
                    <a:p>
                      <a:pPr marL="116205" algn="l">
                        <a:lnSpc>
                          <a:spcPct val="100000"/>
                        </a:lnSpc>
                      </a:pPr>
                      <a:r>
                        <a:rPr sz="1200" spc="-120" dirty="0">
                          <a:latin typeface="Calibri(body)"/>
                        </a:rPr>
                        <a:t>Trả</a:t>
                      </a:r>
                      <a:r>
                        <a:rPr sz="1200" spc="-25" dirty="0">
                          <a:latin typeface="Calibri(body)"/>
                        </a:rPr>
                        <a:t> </a:t>
                      </a:r>
                      <a:r>
                        <a:rPr sz="1200" spc="-110" dirty="0">
                          <a:latin typeface="Calibri(body)"/>
                        </a:rPr>
                        <a:t>về</a:t>
                      </a:r>
                      <a:r>
                        <a:rPr sz="1200" spc="-20" dirty="0">
                          <a:latin typeface="Calibri(body)"/>
                        </a:rPr>
                        <a:t> </a:t>
                      </a:r>
                      <a:r>
                        <a:rPr sz="1200" spc="-110" dirty="0">
                          <a:latin typeface="Calibri(body)"/>
                        </a:rPr>
                        <a:t>ngày</a:t>
                      </a:r>
                      <a:r>
                        <a:rPr sz="1200" spc="-20" dirty="0">
                          <a:latin typeface="Calibri(body)"/>
                        </a:rPr>
                        <a:t> </a:t>
                      </a:r>
                      <a:r>
                        <a:rPr sz="1200" spc="-80" dirty="0">
                          <a:latin typeface="Calibri(body)"/>
                        </a:rPr>
                        <a:t>cuối</a:t>
                      </a:r>
                      <a:r>
                        <a:rPr sz="1200" spc="-30" dirty="0">
                          <a:latin typeface="Calibri(body)"/>
                        </a:rPr>
                        <a:t> </a:t>
                      </a:r>
                      <a:r>
                        <a:rPr sz="1200" spc="-95" dirty="0">
                          <a:latin typeface="Calibri(body)"/>
                        </a:rPr>
                        <a:t>cùng</a:t>
                      </a:r>
                      <a:r>
                        <a:rPr sz="1200" spc="-20" dirty="0">
                          <a:latin typeface="Calibri(body)"/>
                        </a:rPr>
                        <a:t> </a:t>
                      </a:r>
                      <a:r>
                        <a:rPr sz="1200" spc="-100" dirty="0">
                          <a:latin typeface="Calibri(body)"/>
                        </a:rPr>
                        <a:t>của</a:t>
                      </a:r>
                      <a:r>
                        <a:rPr sz="1200" spc="-20" dirty="0">
                          <a:latin typeface="Calibri(body)"/>
                        </a:rPr>
                        <a:t> </a:t>
                      </a:r>
                      <a:r>
                        <a:rPr sz="1200" spc="-130" dirty="0">
                          <a:latin typeface="Calibri(body)"/>
                        </a:rPr>
                        <a:t>năm</a:t>
                      </a:r>
                      <a:r>
                        <a:rPr sz="1200" spc="-20" dirty="0">
                          <a:latin typeface="Calibri(body)"/>
                        </a:rPr>
                        <a:t> </a:t>
                      </a:r>
                      <a:r>
                        <a:rPr sz="1200" spc="-95" dirty="0">
                          <a:latin typeface="Calibri(body)"/>
                        </a:rPr>
                        <a:t>trong</a:t>
                      </a:r>
                      <a:r>
                        <a:rPr sz="1200" spc="-15" dirty="0">
                          <a:latin typeface="Calibri(body)"/>
                        </a:rPr>
                        <a:t> </a:t>
                      </a:r>
                      <a:r>
                        <a:rPr sz="1200" spc="-95" dirty="0">
                          <a:latin typeface="Calibri(body)"/>
                        </a:rPr>
                        <a:t>ngữ</a:t>
                      </a:r>
                      <a:r>
                        <a:rPr sz="1200" spc="-20" dirty="0">
                          <a:latin typeface="Calibri(body)"/>
                        </a:rPr>
                        <a:t> </a:t>
                      </a:r>
                      <a:r>
                        <a:rPr sz="1200" spc="-105" dirty="0">
                          <a:latin typeface="Calibri(body)"/>
                        </a:rPr>
                        <a:t>cảnh</a:t>
                      </a:r>
                      <a:r>
                        <a:rPr sz="1200" spc="-15" dirty="0">
                          <a:latin typeface="Calibri(body)"/>
                        </a:rPr>
                        <a:t> </a:t>
                      </a:r>
                      <a:r>
                        <a:rPr sz="1200" spc="-90" dirty="0">
                          <a:latin typeface="Calibri(body)"/>
                        </a:rPr>
                        <a:t>hiện</a:t>
                      </a:r>
                      <a:r>
                        <a:rPr sz="1200" spc="-25" dirty="0">
                          <a:latin typeface="Calibri(body)"/>
                        </a:rPr>
                        <a:t> </a:t>
                      </a:r>
                      <a:r>
                        <a:rPr sz="1200" spc="-90" dirty="0">
                          <a:latin typeface="Calibri(body)"/>
                        </a:rPr>
                        <a:t>tại</a:t>
                      </a:r>
                      <a:r>
                        <a:rPr sz="1200" spc="-20" dirty="0">
                          <a:latin typeface="Calibri(body)"/>
                        </a:rPr>
                        <a:t> </a:t>
                      </a:r>
                      <a:r>
                        <a:rPr sz="1200" spc="-90" dirty="0">
                          <a:latin typeface="Calibri(body)"/>
                        </a:rPr>
                        <a:t>cho</a:t>
                      </a:r>
                      <a:r>
                        <a:rPr sz="1200" spc="-30" dirty="0">
                          <a:latin typeface="Calibri(body)"/>
                        </a:rPr>
                        <a:t> </a:t>
                      </a:r>
                      <a:r>
                        <a:rPr sz="1200" spc="-80" dirty="0">
                          <a:latin typeface="Calibri(body)"/>
                        </a:rPr>
                        <a:t>cột</a:t>
                      </a:r>
                      <a:r>
                        <a:rPr sz="1200" spc="-25" dirty="0">
                          <a:latin typeface="Calibri(body)"/>
                        </a:rPr>
                        <a:t> </a:t>
                      </a:r>
                      <a:r>
                        <a:rPr sz="1200" spc="-114" dirty="0">
                          <a:latin typeface="Calibri(body)"/>
                        </a:rPr>
                        <a:t>ngày</a:t>
                      </a:r>
                      <a:r>
                        <a:rPr sz="1200" spc="-15" dirty="0">
                          <a:latin typeface="Calibri(body)"/>
                        </a:rPr>
                        <a:t> </a:t>
                      </a:r>
                      <a:r>
                        <a:rPr sz="1200" spc="-95" dirty="0">
                          <a:latin typeface="Calibri(body)"/>
                        </a:rPr>
                        <a:t>đã</a:t>
                      </a:r>
                      <a:r>
                        <a:rPr sz="1200" spc="-35" dirty="0">
                          <a:latin typeface="Calibri(body)"/>
                        </a:rPr>
                        <a:t> </a:t>
                      </a:r>
                      <a:r>
                        <a:rPr sz="1200" spc="-80" dirty="0">
                          <a:latin typeface="Calibri(body)"/>
                        </a:rPr>
                        <a:t>chỉ</a:t>
                      </a:r>
                      <a:r>
                        <a:rPr sz="1200" spc="-10" dirty="0">
                          <a:latin typeface="Calibri(body)"/>
                        </a:rPr>
                        <a:t> định.</a:t>
                      </a:r>
                      <a:endParaRPr sz="1200" dirty="0">
                        <a:latin typeface="Calibri(body)"/>
                        <a:cs typeface="Verdana"/>
                      </a:endParaRPr>
                    </a:p>
                  </a:txBody>
                  <a:tcPr marL="0" marR="0" marT="2540" marB="0"/>
                </a:tc>
                <a:extLst>
                  <a:ext uri="{0D108BD9-81ED-4DB2-BD59-A6C34878D82A}">
                    <a16:rowId xmlns:a16="http://schemas.microsoft.com/office/drawing/2014/main" val="207235306"/>
                  </a:ext>
                </a:extLst>
              </a:tr>
              <a:tr h="492332">
                <a:tc>
                  <a:txBody>
                    <a:bodyPr/>
                    <a:lstStyle/>
                    <a:p>
                      <a:pPr algn="l">
                        <a:lnSpc>
                          <a:spcPct val="100000"/>
                        </a:lnSpc>
                        <a:spcBef>
                          <a:spcPts val="20"/>
                        </a:spcBef>
                      </a:pPr>
                      <a:endParaRPr sz="1200" b="1">
                        <a:latin typeface="Calibri(body)"/>
                      </a:endParaRPr>
                    </a:p>
                    <a:p>
                      <a:pPr marL="57150" algn="l">
                        <a:lnSpc>
                          <a:spcPct val="100000"/>
                        </a:lnSpc>
                      </a:pPr>
                      <a:r>
                        <a:rPr sz="1200" b="1" spc="-10" dirty="0">
                          <a:latin typeface="Calibri(body)"/>
                        </a:rPr>
                        <a:t>FIRSTDATE</a:t>
                      </a:r>
                      <a:endParaRPr sz="1200" b="1">
                        <a:latin typeface="Calibri(body)"/>
                        <a:cs typeface="Verdana"/>
                      </a:endParaRPr>
                    </a:p>
                  </a:txBody>
                  <a:tcPr marL="0" marR="0" marT="2540" marB="0"/>
                </a:tc>
                <a:tc>
                  <a:txBody>
                    <a:bodyPr/>
                    <a:lstStyle/>
                    <a:p>
                      <a:pPr algn="l">
                        <a:lnSpc>
                          <a:spcPct val="100000"/>
                        </a:lnSpc>
                        <a:spcBef>
                          <a:spcPts val="20"/>
                        </a:spcBef>
                      </a:pPr>
                      <a:endParaRPr sz="1200">
                        <a:latin typeface="Calibri(body)"/>
                      </a:endParaRPr>
                    </a:p>
                    <a:p>
                      <a:pPr marL="150495" algn="l">
                        <a:lnSpc>
                          <a:spcPct val="100000"/>
                        </a:lnSpc>
                      </a:pPr>
                      <a:r>
                        <a:rPr sz="1200" spc="-10" dirty="0">
                          <a:latin typeface="Calibri(body)"/>
                        </a:rPr>
                        <a:t>FIRSTDATE(&lt;dates&gt;)</a:t>
                      </a:r>
                      <a:endParaRPr sz="1200">
                        <a:latin typeface="Calibri(body)"/>
                        <a:cs typeface="IBM 3270"/>
                      </a:endParaRPr>
                    </a:p>
                  </a:txBody>
                  <a:tcPr marL="0" marR="0" marT="2540" marB="0"/>
                </a:tc>
                <a:tc>
                  <a:txBody>
                    <a:bodyPr/>
                    <a:lstStyle/>
                    <a:p>
                      <a:pPr algn="l">
                        <a:lnSpc>
                          <a:spcPct val="100000"/>
                        </a:lnSpc>
                        <a:spcBef>
                          <a:spcPts val="20"/>
                        </a:spcBef>
                      </a:pPr>
                      <a:endParaRPr sz="1200" dirty="0">
                        <a:latin typeface="Calibri(body)"/>
                      </a:endParaRPr>
                    </a:p>
                    <a:p>
                      <a:pPr marL="116205" algn="l">
                        <a:lnSpc>
                          <a:spcPct val="100000"/>
                        </a:lnSpc>
                      </a:pPr>
                      <a:r>
                        <a:rPr sz="1200" spc="-120" dirty="0">
                          <a:latin typeface="Calibri(body)"/>
                        </a:rPr>
                        <a:t>Trả</a:t>
                      </a:r>
                      <a:r>
                        <a:rPr sz="1200" spc="-25" dirty="0">
                          <a:latin typeface="Calibri(body)"/>
                        </a:rPr>
                        <a:t> </a:t>
                      </a:r>
                      <a:r>
                        <a:rPr sz="1200" spc="-110" dirty="0">
                          <a:latin typeface="Calibri(body)"/>
                        </a:rPr>
                        <a:t>về</a:t>
                      </a:r>
                      <a:r>
                        <a:rPr sz="1200" spc="-25" dirty="0">
                          <a:latin typeface="Calibri(body)"/>
                        </a:rPr>
                        <a:t> </a:t>
                      </a:r>
                      <a:r>
                        <a:rPr sz="1200" spc="-110" dirty="0">
                          <a:latin typeface="Calibri(body)"/>
                        </a:rPr>
                        <a:t>ngày</a:t>
                      </a:r>
                      <a:r>
                        <a:rPr sz="1200" spc="-20" dirty="0">
                          <a:latin typeface="Calibri(body)"/>
                        </a:rPr>
                        <a:t> </a:t>
                      </a:r>
                      <a:r>
                        <a:rPr sz="1200" spc="-100" dirty="0">
                          <a:latin typeface="Calibri(body)"/>
                        </a:rPr>
                        <a:t>đầu</a:t>
                      </a:r>
                      <a:r>
                        <a:rPr sz="1200" spc="-15" dirty="0">
                          <a:latin typeface="Calibri(body)"/>
                        </a:rPr>
                        <a:t> </a:t>
                      </a:r>
                      <a:r>
                        <a:rPr sz="1200" spc="-85" dirty="0">
                          <a:latin typeface="Calibri(body)"/>
                        </a:rPr>
                        <a:t>tiên</a:t>
                      </a:r>
                      <a:r>
                        <a:rPr sz="1200" spc="-20" dirty="0">
                          <a:latin typeface="Calibri(body)"/>
                        </a:rPr>
                        <a:t> </a:t>
                      </a:r>
                      <a:r>
                        <a:rPr sz="1200" spc="-95" dirty="0">
                          <a:latin typeface="Calibri(body)"/>
                        </a:rPr>
                        <a:t>trong</a:t>
                      </a:r>
                      <a:r>
                        <a:rPr sz="1200" spc="-20" dirty="0">
                          <a:latin typeface="Calibri(body)"/>
                        </a:rPr>
                        <a:t> </a:t>
                      </a:r>
                      <a:r>
                        <a:rPr sz="1200" spc="-95" dirty="0">
                          <a:latin typeface="Calibri(body)"/>
                        </a:rPr>
                        <a:t>ngữ</a:t>
                      </a:r>
                      <a:r>
                        <a:rPr sz="1200" spc="-25" dirty="0">
                          <a:latin typeface="Calibri(body)"/>
                        </a:rPr>
                        <a:t> </a:t>
                      </a:r>
                      <a:r>
                        <a:rPr sz="1200" spc="-105" dirty="0">
                          <a:latin typeface="Calibri(body)"/>
                        </a:rPr>
                        <a:t>cảnh</a:t>
                      </a:r>
                      <a:r>
                        <a:rPr sz="1200" spc="-10" dirty="0">
                          <a:latin typeface="Calibri(body)"/>
                        </a:rPr>
                        <a:t> </a:t>
                      </a:r>
                      <a:r>
                        <a:rPr sz="1200" spc="-90" dirty="0">
                          <a:latin typeface="Calibri(body)"/>
                        </a:rPr>
                        <a:t>hiện</a:t>
                      </a:r>
                      <a:r>
                        <a:rPr sz="1200" spc="-20" dirty="0">
                          <a:latin typeface="Calibri(body)"/>
                        </a:rPr>
                        <a:t> </a:t>
                      </a:r>
                      <a:r>
                        <a:rPr sz="1200" spc="-90" dirty="0">
                          <a:latin typeface="Calibri(body)"/>
                        </a:rPr>
                        <a:t>tại</a:t>
                      </a:r>
                      <a:r>
                        <a:rPr sz="1200" spc="-30" dirty="0">
                          <a:latin typeface="Calibri(body)"/>
                        </a:rPr>
                        <a:t> </a:t>
                      </a:r>
                      <a:r>
                        <a:rPr sz="1200" spc="-95" dirty="0">
                          <a:latin typeface="Calibri(body)"/>
                        </a:rPr>
                        <a:t>cho</a:t>
                      </a:r>
                      <a:r>
                        <a:rPr sz="1200" spc="-25" dirty="0">
                          <a:latin typeface="Calibri(body)"/>
                        </a:rPr>
                        <a:t> </a:t>
                      </a:r>
                      <a:r>
                        <a:rPr sz="1200" spc="-85" dirty="0">
                          <a:latin typeface="Calibri(body)"/>
                        </a:rPr>
                        <a:t>cột</a:t>
                      </a:r>
                      <a:r>
                        <a:rPr sz="1200" spc="-35" dirty="0">
                          <a:latin typeface="Calibri(body)"/>
                        </a:rPr>
                        <a:t> </a:t>
                      </a:r>
                      <a:r>
                        <a:rPr sz="1200" spc="-110" dirty="0">
                          <a:latin typeface="Calibri(body)"/>
                        </a:rPr>
                        <a:t>ngày</a:t>
                      </a:r>
                      <a:r>
                        <a:rPr sz="1200" spc="-15" dirty="0">
                          <a:latin typeface="Calibri(body)"/>
                        </a:rPr>
                        <a:t> </a:t>
                      </a:r>
                      <a:r>
                        <a:rPr sz="1200" spc="-90" dirty="0">
                          <a:latin typeface="Calibri(body)"/>
                        </a:rPr>
                        <a:t>đã</a:t>
                      </a:r>
                      <a:r>
                        <a:rPr sz="1200" spc="-25" dirty="0">
                          <a:latin typeface="Calibri(body)"/>
                        </a:rPr>
                        <a:t> </a:t>
                      </a:r>
                      <a:r>
                        <a:rPr sz="1200" spc="-80" dirty="0">
                          <a:latin typeface="Calibri(body)"/>
                        </a:rPr>
                        <a:t>chỉ</a:t>
                      </a:r>
                      <a:r>
                        <a:rPr sz="1200" spc="-30" dirty="0">
                          <a:latin typeface="Calibri(body)"/>
                        </a:rPr>
                        <a:t> </a:t>
                      </a:r>
                      <a:r>
                        <a:rPr sz="1200" spc="-10" dirty="0">
                          <a:latin typeface="Calibri(body)"/>
                        </a:rPr>
                        <a:t>định.</a:t>
                      </a:r>
                      <a:endParaRPr sz="1200" dirty="0">
                        <a:latin typeface="Calibri(body)"/>
                        <a:cs typeface="Verdana"/>
                      </a:endParaRPr>
                    </a:p>
                  </a:txBody>
                  <a:tcPr marL="0" marR="0" marT="2540" marB="0"/>
                </a:tc>
                <a:extLst>
                  <a:ext uri="{0D108BD9-81ED-4DB2-BD59-A6C34878D82A}">
                    <a16:rowId xmlns:a16="http://schemas.microsoft.com/office/drawing/2014/main" val="2495799178"/>
                  </a:ext>
                </a:extLst>
              </a:tr>
              <a:tr h="492332">
                <a:tc>
                  <a:txBody>
                    <a:bodyPr/>
                    <a:lstStyle/>
                    <a:p>
                      <a:pPr algn="l">
                        <a:lnSpc>
                          <a:spcPct val="100000"/>
                        </a:lnSpc>
                        <a:spcBef>
                          <a:spcPts val="20"/>
                        </a:spcBef>
                      </a:pPr>
                      <a:endParaRPr sz="1200" b="1" dirty="0">
                        <a:latin typeface="Calibri(body)"/>
                      </a:endParaRPr>
                    </a:p>
                    <a:p>
                      <a:pPr marL="57150" algn="l">
                        <a:lnSpc>
                          <a:spcPct val="100000"/>
                        </a:lnSpc>
                      </a:pPr>
                      <a:r>
                        <a:rPr sz="1200" b="1" spc="-10" dirty="0">
                          <a:latin typeface="Calibri(body)"/>
                        </a:rPr>
                        <a:t>LASTDATE</a:t>
                      </a:r>
                      <a:endParaRPr sz="1200" b="1" dirty="0">
                        <a:latin typeface="Calibri(body)"/>
                        <a:cs typeface="Verdana"/>
                      </a:endParaRPr>
                    </a:p>
                  </a:txBody>
                  <a:tcPr marL="0" marR="0" marT="2540" marB="0"/>
                </a:tc>
                <a:tc>
                  <a:txBody>
                    <a:bodyPr/>
                    <a:lstStyle/>
                    <a:p>
                      <a:pPr algn="l">
                        <a:lnSpc>
                          <a:spcPct val="100000"/>
                        </a:lnSpc>
                        <a:spcBef>
                          <a:spcPts val="20"/>
                        </a:spcBef>
                      </a:pPr>
                      <a:endParaRPr sz="1200" dirty="0">
                        <a:latin typeface="Calibri(body)"/>
                      </a:endParaRPr>
                    </a:p>
                    <a:p>
                      <a:pPr marL="150495" algn="l">
                        <a:lnSpc>
                          <a:spcPct val="100000"/>
                        </a:lnSpc>
                      </a:pPr>
                      <a:r>
                        <a:rPr sz="1200" spc="-10" dirty="0">
                          <a:latin typeface="Calibri(body)"/>
                        </a:rPr>
                        <a:t>LASTDATE(&lt;dates&gt;)</a:t>
                      </a:r>
                      <a:endParaRPr sz="1200" dirty="0">
                        <a:latin typeface="Calibri(body)"/>
                        <a:cs typeface="IBM 3270"/>
                      </a:endParaRPr>
                    </a:p>
                  </a:txBody>
                  <a:tcPr marL="0" marR="0" marT="2540" marB="0"/>
                </a:tc>
                <a:tc>
                  <a:txBody>
                    <a:bodyPr/>
                    <a:lstStyle/>
                    <a:p>
                      <a:pPr algn="l">
                        <a:lnSpc>
                          <a:spcPct val="100000"/>
                        </a:lnSpc>
                        <a:spcBef>
                          <a:spcPts val="20"/>
                        </a:spcBef>
                      </a:pPr>
                      <a:endParaRPr sz="1200" dirty="0">
                        <a:latin typeface="Calibri(body)"/>
                      </a:endParaRPr>
                    </a:p>
                    <a:p>
                      <a:pPr marL="116205" algn="l">
                        <a:lnSpc>
                          <a:spcPct val="100000"/>
                        </a:lnSpc>
                      </a:pPr>
                      <a:r>
                        <a:rPr sz="1200" spc="-120" dirty="0">
                          <a:latin typeface="Calibri(body)"/>
                        </a:rPr>
                        <a:t>Trả</a:t>
                      </a:r>
                      <a:r>
                        <a:rPr sz="1200" spc="-25" dirty="0">
                          <a:latin typeface="Calibri(body)"/>
                        </a:rPr>
                        <a:t> </a:t>
                      </a:r>
                      <a:r>
                        <a:rPr sz="1200" spc="-110" dirty="0">
                          <a:latin typeface="Calibri(body)"/>
                        </a:rPr>
                        <a:t>về</a:t>
                      </a:r>
                      <a:r>
                        <a:rPr sz="1200" spc="-20" dirty="0">
                          <a:latin typeface="Calibri(body)"/>
                        </a:rPr>
                        <a:t> </a:t>
                      </a:r>
                      <a:r>
                        <a:rPr sz="1200" spc="-110" dirty="0">
                          <a:latin typeface="Calibri(body)"/>
                        </a:rPr>
                        <a:t>ngày</a:t>
                      </a:r>
                      <a:r>
                        <a:rPr sz="1200" spc="-15" dirty="0">
                          <a:latin typeface="Calibri(body)"/>
                        </a:rPr>
                        <a:t> </a:t>
                      </a:r>
                      <a:r>
                        <a:rPr sz="1200" spc="-80" dirty="0">
                          <a:latin typeface="Calibri(body)"/>
                        </a:rPr>
                        <a:t>cuối</a:t>
                      </a:r>
                      <a:r>
                        <a:rPr sz="1200" spc="-30" dirty="0">
                          <a:latin typeface="Calibri(body)"/>
                        </a:rPr>
                        <a:t> </a:t>
                      </a:r>
                      <a:r>
                        <a:rPr sz="1200" spc="-95" dirty="0">
                          <a:latin typeface="Calibri(body)"/>
                        </a:rPr>
                        <a:t>cùng</a:t>
                      </a:r>
                      <a:r>
                        <a:rPr sz="1200" spc="-15" dirty="0">
                          <a:latin typeface="Calibri(body)"/>
                        </a:rPr>
                        <a:t> </a:t>
                      </a:r>
                      <a:r>
                        <a:rPr sz="1200" spc="-95" dirty="0">
                          <a:latin typeface="Calibri(body)"/>
                        </a:rPr>
                        <a:t>trong</a:t>
                      </a:r>
                      <a:r>
                        <a:rPr sz="1200" spc="-15" dirty="0">
                          <a:latin typeface="Calibri(body)"/>
                        </a:rPr>
                        <a:t> </a:t>
                      </a:r>
                      <a:r>
                        <a:rPr sz="1200" spc="-95" dirty="0">
                          <a:latin typeface="Calibri(body)"/>
                        </a:rPr>
                        <a:t>ngữ</a:t>
                      </a:r>
                      <a:r>
                        <a:rPr sz="1200" spc="-15" dirty="0">
                          <a:latin typeface="Calibri(body)"/>
                        </a:rPr>
                        <a:t> </a:t>
                      </a:r>
                      <a:r>
                        <a:rPr sz="1200" spc="-105" dirty="0">
                          <a:latin typeface="Calibri(body)"/>
                        </a:rPr>
                        <a:t>cảnh</a:t>
                      </a:r>
                      <a:r>
                        <a:rPr sz="1200" spc="-20" dirty="0">
                          <a:latin typeface="Calibri(body)"/>
                        </a:rPr>
                        <a:t> </a:t>
                      </a:r>
                      <a:r>
                        <a:rPr sz="1200" spc="-95" dirty="0">
                          <a:latin typeface="Calibri(body)"/>
                        </a:rPr>
                        <a:t>hiện</a:t>
                      </a:r>
                      <a:r>
                        <a:rPr sz="1200" spc="-15" dirty="0">
                          <a:latin typeface="Calibri(body)"/>
                        </a:rPr>
                        <a:t> </a:t>
                      </a:r>
                      <a:r>
                        <a:rPr sz="1200" spc="-90" dirty="0">
                          <a:latin typeface="Calibri(body)"/>
                        </a:rPr>
                        <a:t>tại</a:t>
                      </a:r>
                      <a:r>
                        <a:rPr sz="1200" spc="-15" dirty="0">
                          <a:latin typeface="Calibri(body)"/>
                        </a:rPr>
                        <a:t> </a:t>
                      </a:r>
                      <a:r>
                        <a:rPr sz="1200" spc="-90" dirty="0">
                          <a:latin typeface="Calibri(body)"/>
                        </a:rPr>
                        <a:t>cho</a:t>
                      </a:r>
                      <a:r>
                        <a:rPr sz="1200" spc="-30" dirty="0">
                          <a:latin typeface="Calibri(body)"/>
                        </a:rPr>
                        <a:t> </a:t>
                      </a:r>
                      <a:r>
                        <a:rPr sz="1200" spc="-80" dirty="0">
                          <a:latin typeface="Calibri(body)"/>
                        </a:rPr>
                        <a:t>cột</a:t>
                      </a:r>
                      <a:r>
                        <a:rPr sz="1200" spc="-20" dirty="0">
                          <a:latin typeface="Calibri(body)"/>
                        </a:rPr>
                        <a:t> </a:t>
                      </a:r>
                      <a:r>
                        <a:rPr sz="1200" spc="-114" dirty="0">
                          <a:latin typeface="Calibri(body)"/>
                        </a:rPr>
                        <a:t>ngày</a:t>
                      </a:r>
                      <a:r>
                        <a:rPr sz="1200" spc="-25" dirty="0">
                          <a:latin typeface="Calibri(body)"/>
                        </a:rPr>
                        <a:t> </a:t>
                      </a:r>
                      <a:r>
                        <a:rPr sz="1200" spc="-95" dirty="0">
                          <a:latin typeface="Calibri(body)"/>
                        </a:rPr>
                        <a:t>đã</a:t>
                      </a:r>
                      <a:r>
                        <a:rPr sz="1200" spc="-25" dirty="0">
                          <a:latin typeface="Calibri(body)"/>
                        </a:rPr>
                        <a:t> </a:t>
                      </a:r>
                      <a:r>
                        <a:rPr sz="1200" spc="-80" dirty="0">
                          <a:latin typeface="Calibri(body)"/>
                        </a:rPr>
                        <a:t>chỉ</a:t>
                      </a:r>
                      <a:r>
                        <a:rPr sz="1200" spc="-25" dirty="0">
                          <a:latin typeface="Calibri(body)"/>
                        </a:rPr>
                        <a:t> </a:t>
                      </a:r>
                      <a:r>
                        <a:rPr sz="1200" spc="-10" dirty="0">
                          <a:latin typeface="Calibri(body)"/>
                        </a:rPr>
                        <a:t>định.</a:t>
                      </a:r>
                      <a:endParaRPr sz="1200" dirty="0">
                        <a:latin typeface="Calibri(body)"/>
                        <a:cs typeface="Verdana"/>
                      </a:endParaRPr>
                    </a:p>
                  </a:txBody>
                  <a:tcPr marL="0" marR="0" marT="2540" marB="0"/>
                </a:tc>
                <a:extLst>
                  <a:ext uri="{0D108BD9-81ED-4DB2-BD59-A6C34878D82A}">
                    <a16:rowId xmlns:a16="http://schemas.microsoft.com/office/drawing/2014/main" val="297429793"/>
                  </a:ext>
                </a:extLst>
              </a:tr>
            </a:tbl>
          </a:graphicData>
        </a:graphic>
      </p:graphicFrame>
    </p:spTree>
    <p:extLst>
      <p:ext uri="{BB962C8B-B14F-4D97-AF65-F5344CB8AC3E}">
        <p14:creationId xmlns:p14="http://schemas.microsoft.com/office/powerpoint/2010/main" val="2408391321"/>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29</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4" name="Pentagon 3"/>
          <p:cNvSpPr/>
          <p:nvPr/>
        </p:nvSpPr>
        <p:spPr>
          <a:xfrm>
            <a:off x="554783" y="862149"/>
            <a:ext cx="2972188" cy="457200"/>
          </a:xfrm>
          <a:prstGeom prst="homePlate">
            <a:avLst/>
          </a:prstGeom>
          <a:solidFill>
            <a:srgbClr val="2A8F6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err="1"/>
              <a:t>Toán</a:t>
            </a:r>
            <a:r>
              <a:rPr lang="en-US" sz="2000" b="1" dirty="0"/>
              <a:t> </a:t>
            </a:r>
            <a:r>
              <a:rPr lang="en-US" sz="2000" b="1" dirty="0" err="1"/>
              <a:t>tử</a:t>
            </a:r>
            <a:r>
              <a:rPr lang="en-US" sz="2000" b="1" dirty="0"/>
              <a:t> </a:t>
            </a:r>
            <a:r>
              <a:rPr lang="en-US" sz="2000" b="1" dirty="0" err="1"/>
              <a:t>trong</a:t>
            </a:r>
            <a:r>
              <a:rPr lang="en-US" sz="2000" b="1" dirty="0"/>
              <a:t> DAX</a:t>
            </a:r>
          </a:p>
        </p:txBody>
      </p:sp>
      <p:sp>
        <p:nvSpPr>
          <p:cNvPr id="7" name="Rectangle 6"/>
          <p:cNvSpPr/>
          <p:nvPr/>
        </p:nvSpPr>
        <p:spPr>
          <a:xfrm>
            <a:off x="554783" y="1442860"/>
            <a:ext cx="11116286" cy="923330"/>
          </a:xfrm>
          <a:prstGeom prst="rect">
            <a:avLst/>
          </a:prstGeom>
        </p:spPr>
        <p:txBody>
          <a:bodyPr wrap="square">
            <a:spAutoFit/>
          </a:bodyPr>
          <a:lstStyle/>
          <a:p>
            <a:pPr lvl="0"/>
            <a:r>
              <a:rPr lang="en-US" b="1" dirty="0" err="1">
                <a:solidFill>
                  <a:srgbClr val="2A8F68"/>
                </a:solidFill>
              </a:rPr>
              <a:t>Hàm</a:t>
            </a:r>
            <a:r>
              <a:rPr lang="en-US" b="1" dirty="0">
                <a:solidFill>
                  <a:srgbClr val="2A8F68"/>
                </a:solidFill>
              </a:rPr>
              <a:t> Time Intelligence: </a:t>
            </a:r>
            <a:r>
              <a:rPr lang="en-US" dirty="0" err="1">
                <a:solidFill>
                  <a:prstClr val="black"/>
                </a:solidFill>
              </a:rPr>
              <a:t>Các</a:t>
            </a:r>
            <a:r>
              <a:rPr lang="en-US" dirty="0">
                <a:solidFill>
                  <a:prstClr val="black"/>
                </a:solidFill>
              </a:rPr>
              <a:t> </a:t>
            </a:r>
            <a:r>
              <a:rPr lang="en-US" dirty="0" err="1">
                <a:solidFill>
                  <a:prstClr val="black"/>
                </a:solidFill>
              </a:rPr>
              <a:t>chức</a:t>
            </a:r>
            <a:r>
              <a:rPr lang="en-US" dirty="0">
                <a:solidFill>
                  <a:prstClr val="black"/>
                </a:solidFill>
              </a:rPr>
              <a:t> </a:t>
            </a:r>
            <a:r>
              <a:rPr lang="en-US" dirty="0" err="1">
                <a:solidFill>
                  <a:prstClr val="black"/>
                </a:solidFill>
              </a:rPr>
              <a:t>năng</a:t>
            </a:r>
            <a:r>
              <a:rPr lang="en-US" dirty="0">
                <a:solidFill>
                  <a:prstClr val="black"/>
                </a:solidFill>
              </a:rPr>
              <a:t> </a:t>
            </a:r>
            <a:r>
              <a:rPr lang="en-US" dirty="0" err="1">
                <a:solidFill>
                  <a:prstClr val="black"/>
                </a:solidFill>
              </a:rPr>
              <a:t>thời</a:t>
            </a:r>
            <a:r>
              <a:rPr lang="en-US" dirty="0">
                <a:solidFill>
                  <a:prstClr val="black"/>
                </a:solidFill>
              </a:rPr>
              <a:t> </a:t>
            </a:r>
            <a:r>
              <a:rPr lang="en-US" dirty="0" err="1">
                <a:solidFill>
                  <a:prstClr val="black"/>
                </a:solidFill>
              </a:rPr>
              <a:t>gian</a:t>
            </a:r>
            <a:r>
              <a:rPr lang="en-US" dirty="0">
                <a:solidFill>
                  <a:prstClr val="black"/>
                </a:solidFill>
              </a:rPr>
              <a:t> </a:t>
            </a:r>
            <a:r>
              <a:rPr lang="en-US" dirty="0" err="1">
                <a:solidFill>
                  <a:prstClr val="black"/>
                </a:solidFill>
              </a:rPr>
              <a:t>thông</a:t>
            </a:r>
            <a:r>
              <a:rPr lang="en-US" dirty="0">
                <a:solidFill>
                  <a:prstClr val="black"/>
                </a:solidFill>
              </a:rPr>
              <a:t> minh </a:t>
            </a:r>
            <a:r>
              <a:rPr lang="en-US" dirty="0" err="1">
                <a:solidFill>
                  <a:prstClr val="black"/>
                </a:solidFill>
              </a:rPr>
              <a:t>cho</a:t>
            </a:r>
            <a:r>
              <a:rPr lang="en-US" dirty="0">
                <a:solidFill>
                  <a:prstClr val="black"/>
                </a:solidFill>
              </a:rPr>
              <a:t> </a:t>
            </a:r>
            <a:r>
              <a:rPr lang="en-US" dirty="0" err="1">
                <a:solidFill>
                  <a:prstClr val="black"/>
                </a:solidFill>
              </a:rPr>
              <a:t>phép</a:t>
            </a:r>
            <a:r>
              <a:rPr lang="en-US" dirty="0">
                <a:solidFill>
                  <a:prstClr val="black"/>
                </a:solidFill>
              </a:rPr>
              <a:t> </a:t>
            </a:r>
            <a:r>
              <a:rPr lang="en-US" dirty="0" err="1">
                <a:solidFill>
                  <a:prstClr val="black"/>
                </a:solidFill>
              </a:rPr>
              <a:t>bạn</a:t>
            </a:r>
            <a:r>
              <a:rPr lang="en-US" dirty="0">
                <a:solidFill>
                  <a:prstClr val="black"/>
                </a:solidFill>
              </a:rPr>
              <a:t> </a:t>
            </a:r>
            <a:r>
              <a:rPr lang="en-US" dirty="0" err="1">
                <a:solidFill>
                  <a:prstClr val="black"/>
                </a:solidFill>
              </a:rPr>
              <a:t>thao</a:t>
            </a:r>
            <a:r>
              <a:rPr lang="en-US" dirty="0">
                <a:solidFill>
                  <a:prstClr val="black"/>
                </a:solidFill>
              </a:rPr>
              <a:t> </a:t>
            </a:r>
            <a:r>
              <a:rPr lang="en-US" dirty="0" err="1">
                <a:solidFill>
                  <a:prstClr val="black"/>
                </a:solidFill>
              </a:rPr>
              <a:t>tác</a:t>
            </a:r>
            <a:r>
              <a:rPr lang="en-US" dirty="0">
                <a:solidFill>
                  <a:prstClr val="black"/>
                </a:solidFill>
              </a:rPr>
              <a:t> </a:t>
            </a:r>
            <a:r>
              <a:rPr lang="en-US" dirty="0" err="1">
                <a:solidFill>
                  <a:prstClr val="black"/>
                </a:solidFill>
              </a:rPr>
              <a:t>với</a:t>
            </a:r>
            <a:r>
              <a:rPr lang="en-US" dirty="0">
                <a:solidFill>
                  <a:prstClr val="black"/>
                </a:solidFill>
              </a:rPr>
              <a:t> </a:t>
            </a:r>
            <a:r>
              <a:rPr lang="en-US" dirty="0" err="1">
                <a:solidFill>
                  <a:prstClr val="black"/>
                </a:solidFill>
              </a:rPr>
              <a:t>dữ</a:t>
            </a:r>
            <a:r>
              <a:rPr lang="en-US" dirty="0">
                <a:solidFill>
                  <a:prstClr val="black"/>
                </a:solidFill>
              </a:rPr>
              <a:t> </a:t>
            </a:r>
            <a:r>
              <a:rPr lang="en-US" dirty="0" err="1">
                <a:solidFill>
                  <a:prstClr val="black"/>
                </a:solidFill>
              </a:rPr>
              <a:t>liệu</a:t>
            </a:r>
            <a:r>
              <a:rPr lang="en-US" dirty="0">
                <a:solidFill>
                  <a:prstClr val="black"/>
                </a:solidFill>
              </a:rPr>
              <a:t> </a:t>
            </a:r>
            <a:r>
              <a:rPr lang="en-US" dirty="0" err="1">
                <a:solidFill>
                  <a:prstClr val="black"/>
                </a:solidFill>
              </a:rPr>
              <a:t>bằng</a:t>
            </a:r>
            <a:r>
              <a:rPr lang="en-US" dirty="0">
                <a:solidFill>
                  <a:prstClr val="black"/>
                </a:solidFill>
              </a:rPr>
              <a:t> </a:t>
            </a:r>
            <a:r>
              <a:rPr lang="en-US" dirty="0" err="1">
                <a:solidFill>
                  <a:prstClr val="black"/>
                </a:solidFill>
              </a:rPr>
              <a:t>cách</a:t>
            </a:r>
            <a:r>
              <a:rPr lang="en-US" dirty="0">
                <a:solidFill>
                  <a:prstClr val="black"/>
                </a:solidFill>
              </a:rPr>
              <a:t> </a:t>
            </a:r>
            <a:r>
              <a:rPr lang="en-US" dirty="0" err="1">
                <a:solidFill>
                  <a:prstClr val="black"/>
                </a:solidFill>
              </a:rPr>
              <a:t>sử</a:t>
            </a:r>
            <a:r>
              <a:rPr lang="en-US" dirty="0">
                <a:solidFill>
                  <a:prstClr val="black"/>
                </a:solidFill>
              </a:rPr>
              <a:t> </a:t>
            </a:r>
            <a:r>
              <a:rPr lang="en-US" dirty="0" err="1">
                <a:solidFill>
                  <a:prstClr val="black"/>
                </a:solidFill>
              </a:rPr>
              <a:t>dụng</a:t>
            </a:r>
            <a:r>
              <a:rPr lang="en-US" dirty="0">
                <a:solidFill>
                  <a:prstClr val="black"/>
                </a:solidFill>
              </a:rPr>
              <a:t> </a:t>
            </a:r>
            <a:r>
              <a:rPr lang="en-US" dirty="0" err="1">
                <a:solidFill>
                  <a:prstClr val="black"/>
                </a:solidFill>
              </a:rPr>
              <a:t>các</a:t>
            </a:r>
            <a:r>
              <a:rPr lang="en-US" dirty="0">
                <a:solidFill>
                  <a:prstClr val="black"/>
                </a:solidFill>
              </a:rPr>
              <a:t> </a:t>
            </a:r>
            <a:r>
              <a:rPr lang="en-US" dirty="0" err="1">
                <a:solidFill>
                  <a:prstClr val="black"/>
                </a:solidFill>
              </a:rPr>
              <a:t>khoảng</a:t>
            </a:r>
            <a:r>
              <a:rPr lang="en-US" dirty="0">
                <a:solidFill>
                  <a:prstClr val="black"/>
                </a:solidFill>
              </a:rPr>
              <a:t> </a:t>
            </a:r>
            <a:r>
              <a:rPr lang="en-US" dirty="0" err="1">
                <a:solidFill>
                  <a:prstClr val="black"/>
                </a:solidFill>
              </a:rPr>
              <a:t>thời</a:t>
            </a:r>
            <a:r>
              <a:rPr lang="en-US" dirty="0">
                <a:solidFill>
                  <a:prstClr val="black"/>
                </a:solidFill>
              </a:rPr>
              <a:t> </a:t>
            </a:r>
            <a:r>
              <a:rPr lang="en-US" dirty="0" err="1">
                <a:solidFill>
                  <a:prstClr val="black"/>
                </a:solidFill>
              </a:rPr>
              <a:t>gian</a:t>
            </a:r>
            <a:r>
              <a:rPr lang="en-US" dirty="0">
                <a:solidFill>
                  <a:prstClr val="black"/>
                </a:solidFill>
              </a:rPr>
              <a:t>, </a:t>
            </a:r>
            <a:r>
              <a:rPr lang="en-US" dirty="0" err="1">
                <a:solidFill>
                  <a:prstClr val="black"/>
                </a:solidFill>
              </a:rPr>
              <a:t>bao</a:t>
            </a:r>
            <a:r>
              <a:rPr lang="en-US" dirty="0">
                <a:solidFill>
                  <a:prstClr val="black"/>
                </a:solidFill>
              </a:rPr>
              <a:t> </a:t>
            </a:r>
            <a:r>
              <a:rPr lang="en-US" dirty="0" err="1">
                <a:solidFill>
                  <a:prstClr val="black"/>
                </a:solidFill>
              </a:rPr>
              <a:t>gồm</a:t>
            </a:r>
            <a:r>
              <a:rPr lang="en-US" dirty="0">
                <a:solidFill>
                  <a:prstClr val="black"/>
                </a:solidFill>
              </a:rPr>
              <a:t> </a:t>
            </a:r>
            <a:r>
              <a:rPr lang="en-US" dirty="0" err="1">
                <a:solidFill>
                  <a:prstClr val="black"/>
                </a:solidFill>
              </a:rPr>
              <a:t>ngày</a:t>
            </a:r>
            <a:r>
              <a:rPr lang="en-US" dirty="0">
                <a:solidFill>
                  <a:prstClr val="black"/>
                </a:solidFill>
              </a:rPr>
              <a:t>, </a:t>
            </a:r>
            <a:r>
              <a:rPr lang="en-US" dirty="0" err="1">
                <a:solidFill>
                  <a:prstClr val="black"/>
                </a:solidFill>
              </a:rPr>
              <a:t>tháng</a:t>
            </a:r>
            <a:r>
              <a:rPr lang="en-US" dirty="0">
                <a:solidFill>
                  <a:prstClr val="black"/>
                </a:solidFill>
              </a:rPr>
              <a:t>, </a:t>
            </a:r>
            <a:r>
              <a:rPr lang="en-US" dirty="0" err="1">
                <a:solidFill>
                  <a:prstClr val="black"/>
                </a:solidFill>
              </a:rPr>
              <a:t>quý</a:t>
            </a:r>
            <a:r>
              <a:rPr lang="en-US" dirty="0">
                <a:solidFill>
                  <a:prstClr val="black"/>
                </a:solidFill>
              </a:rPr>
              <a:t> </a:t>
            </a:r>
            <a:r>
              <a:rPr lang="en-US" dirty="0" err="1">
                <a:solidFill>
                  <a:prstClr val="black"/>
                </a:solidFill>
              </a:rPr>
              <a:t>và</a:t>
            </a:r>
            <a:r>
              <a:rPr lang="en-US" dirty="0">
                <a:solidFill>
                  <a:prstClr val="black"/>
                </a:solidFill>
              </a:rPr>
              <a:t> </a:t>
            </a:r>
            <a:r>
              <a:rPr lang="en-US" dirty="0" err="1">
                <a:solidFill>
                  <a:prstClr val="black"/>
                </a:solidFill>
              </a:rPr>
              <a:t>năm</a:t>
            </a:r>
            <a:r>
              <a:rPr lang="en-US" dirty="0">
                <a:solidFill>
                  <a:prstClr val="black"/>
                </a:solidFill>
              </a:rPr>
              <a:t>; </a:t>
            </a:r>
            <a:r>
              <a:rPr lang="en-US" dirty="0" err="1">
                <a:solidFill>
                  <a:prstClr val="black"/>
                </a:solidFill>
              </a:rPr>
              <a:t>sau</a:t>
            </a:r>
            <a:r>
              <a:rPr lang="en-US" dirty="0">
                <a:solidFill>
                  <a:prstClr val="black"/>
                </a:solidFill>
              </a:rPr>
              <a:t> </a:t>
            </a:r>
            <a:r>
              <a:rPr lang="en-US" dirty="0" err="1">
                <a:solidFill>
                  <a:prstClr val="black"/>
                </a:solidFill>
              </a:rPr>
              <a:t>đó</a:t>
            </a:r>
            <a:r>
              <a:rPr lang="en-US" dirty="0">
                <a:solidFill>
                  <a:prstClr val="black"/>
                </a:solidFill>
              </a:rPr>
              <a:t> </a:t>
            </a:r>
            <a:r>
              <a:rPr lang="en-US" dirty="0" err="1">
                <a:solidFill>
                  <a:prstClr val="black"/>
                </a:solidFill>
              </a:rPr>
              <a:t>xây</a:t>
            </a:r>
            <a:r>
              <a:rPr lang="en-US" dirty="0">
                <a:solidFill>
                  <a:prstClr val="black"/>
                </a:solidFill>
              </a:rPr>
              <a:t> </a:t>
            </a:r>
            <a:r>
              <a:rPr lang="en-US" dirty="0" err="1">
                <a:solidFill>
                  <a:prstClr val="black"/>
                </a:solidFill>
              </a:rPr>
              <a:t>dựng</a:t>
            </a:r>
            <a:r>
              <a:rPr lang="en-US" dirty="0">
                <a:solidFill>
                  <a:prstClr val="black"/>
                </a:solidFill>
              </a:rPr>
              <a:t> </a:t>
            </a:r>
            <a:r>
              <a:rPr lang="en-US" dirty="0" err="1">
                <a:solidFill>
                  <a:prstClr val="black"/>
                </a:solidFill>
              </a:rPr>
              <a:t>và</a:t>
            </a:r>
            <a:r>
              <a:rPr lang="en-US" dirty="0">
                <a:solidFill>
                  <a:prstClr val="black"/>
                </a:solidFill>
              </a:rPr>
              <a:t> so </a:t>
            </a:r>
            <a:r>
              <a:rPr lang="en-US" dirty="0" err="1">
                <a:solidFill>
                  <a:prstClr val="black"/>
                </a:solidFill>
              </a:rPr>
              <a:t>sánh</a:t>
            </a:r>
            <a:r>
              <a:rPr lang="en-US" dirty="0">
                <a:solidFill>
                  <a:prstClr val="black"/>
                </a:solidFill>
              </a:rPr>
              <a:t> </a:t>
            </a:r>
            <a:r>
              <a:rPr lang="en-US" dirty="0" err="1">
                <a:solidFill>
                  <a:prstClr val="black"/>
                </a:solidFill>
              </a:rPr>
              <a:t>các</a:t>
            </a:r>
            <a:r>
              <a:rPr lang="en-US" dirty="0">
                <a:solidFill>
                  <a:prstClr val="black"/>
                </a:solidFill>
              </a:rPr>
              <a:t> </a:t>
            </a:r>
            <a:r>
              <a:rPr lang="en-US" dirty="0" err="1">
                <a:solidFill>
                  <a:prstClr val="black"/>
                </a:solidFill>
              </a:rPr>
              <a:t>phép</a:t>
            </a:r>
            <a:r>
              <a:rPr lang="en-US" dirty="0">
                <a:solidFill>
                  <a:prstClr val="black"/>
                </a:solidFill>
              </a:rPr>
              <a:t> </a:t>
            </a:r>
            <a:r>
              <a:rPr lang="en-US" dirty="0" err="1">
                <a:solidFill>
                  <a:prstClr val="black"/>
                </a:solidFill>
              </a:rPr>
              <a:t>tính</a:t>
            </a:r>
            <a:r>
              <a:rPr lang="en-US" dirty="0">
                <a:solidFill>
                  <a:prstClr val="black"/>
                </a:solidFill>
              </a:rPr>
              <a:t> </a:t>
            </a:r>
            <a:r>
              <a:rPr lang="en-US" dirty="0" err="1">
                <a:solidFill>
                  <a:prstClr val="black"/>
                </a:solidFill>
              </a:rPr>
              <a:t>trong</a:t>
            </a:r>
            <a:r>
              <a:rPr lang="en-US" dirty="0">
                <a:solidFill>
                  <a:prstClr val="black"/>
                </a:solidFill>
              </a:rPr>
              <a:t> </a:t>
            </a:r>
            <a:r>
              <a:rPr lang="en-US" dirty="0" err="1">
                <a:solidFill>
                  <a:prstClr val="black"/>
                </a:solidFill>
              </a:rPr>
              <a:t>những</a:t>
            </a:r>
            <a:r>
              <a:rPr lang="en-US" dirty="0">
                <a:solidFill>
                  <a:prstClr val="black"/>
                </a:solidFill>
              </a:rPr>
              <a:t> </a:t>
            </a:r>
            <a:r>
              <a:rPr lang="en-US" dirty="0" err="1">
                <a:solidFill>
                  <a:prstClr val="black"/>
                </a:solidFill>
              </a:rPr>
              <a:t>khoảng</a:t>
            </a:r>
            <a:r>
              <a:rPr lang="en-US" dirty="0">
                <a:solidFill>
                  <a:prstClr val="black"/>
                </a:solidFill>
              </a:rPr>
              <a:t> </a:t>
            </a:r>
            <a:r>
              <a:rPr lang="en-US" dirty="0" err="1">
                <a:solidFill>
                  <a:prstClr val="black"/>
                </a:solidFill>
              </a:rPr>
              <a:t>thời</a:t>
            </a:r>
            <a:r>
              <a:rPr lang="en-US" dirty="0">
                <a:solidFill>
                  <a:prstClr val="black"/>
                </a:solidFill>
              </a:rPr>
              <a:t> </a:t>
            </a:r>
            <a:r>
              <a:rPr lang="en-US" dirty="0" err="1">
                <a:solidFill>
                  <a:prstClr val="black"/>
                </a:solidFill>
              </a:rPr>
              <a:t>gian</a:t>
            </a:r>
            <a:r>
              <a:rPr lang="en-US" dirty="0">
                <a:solidFill>
                  <a:prstClr val="black"/>
                </a:solidFill>
              </a:rPr>
              <a:t> </a:t>
            </a:r>
            <a:r>
              <a:rPr lang="en-US" dirty="0" err="1">
                <a:solidFill>
                  <a:prstClr val="black"/>
                </a:solidFill>
              </a:rPr>
              <a:t>đó</a:t>
            </a:r>
            <a:r>
              <a:rPr lang="en-US" dirty="0">
                <a:solidFill>
                  <a:prstClr val="black"/>
                </a:solidFill>
              </a:rPr>
              <a:t>.</a:t>
            </a:r>
          </a:p>
        </p:txBody>
      </p:sp>
      <p:graphicFrame>
        <p:nvGraphicFramePr>
          <p:cNvPr id="2" name="Table 1"/>
          <p:cNvGraphicFramePr>
            <a:graphicFrameLocks noGrp="1"/>
          </p:cNvGraphicFramePr>
          <p:nvPr>
            <p:extLst>
              <p:ext uri="{D42A27DB-BD31-4B8C-83A1-F6EECF244321}">
                <p14:modId xmlns:p14="http://schemas.microsoft.com/office/powerpoint/2010/main" val="1577497330"/>
              </p:ext>
            </p:extLst>
          </p:nvPr>
        </p:nvGraphicFramePr>
        <p:xfrm>
          <a:off x="554783" y="2489701"/>
          <a:ext cx="11037314" cy="3897697"/>
        </p:xfrm>
        <a:graphic>
          <a:graphicData uri="http://schemas.openxmlformats.org/drawingml/2006/table">
            <a:tbl>
              <a:tblPr firstRow="1" bandRow="1">
                <a:tableStyleId>{912C8C85-51F0-491E-9774-3900AFEF0FD7}</a:tableStyleId>
              </a:tblPr>
              <a:tblGrid>
                <a:gridCol w="1835992">
                  <a:extLst>
                    <a:ext uri="{9D8B030D-6E8A-4147-A177-3AD203B41FA5}">
                      <a16:colId xmlns:a16="http://schemas.microsoft.com/office/drawing/2014/main" val="326178701"/>
                    </a:ext>
                  </a:extLst>
                </a:gridCol>
                <a:gridCol w="3580014">
                  <a:extLst>
                    <a:ext uri="{9D8B030D-6E8A-4147-A177-3AD203B41FA5}">
                      <a16:colId xmlns:a16="http://schemas.microsoft.com/office/drawing/2014/main" val="3475975805"/>
                    </a:ext>
                  </a:extLst>
                </a:gridCol>
                <a:gridCol w="5621308">
                  <a:extLst>
                    <a:ext uri="{9D8B030D-6E8A-4147-A177-3AD203B41FA5}">
                      <a16:colId xmlns:a16="http://schemas.microsoft.com/office/drawing/2014/main" val="2091408113"/>
                    </a:ext>
                  </a:extLst>
                </a:gridCol>
              </a:tblGrid>
              <a:tr h="332441">
                <a:tc>
                  <a:txBody>
                    <a:bodyPr/>
                    <a:lstStyle/>
                    <a:p>
                      <a:r>
                        <a:rPr lang="en-US" sz="1800" dirty="0" smtClean="0">
                          <a:latin typeface="Calibri(body)"/>
                        </a:rPr>
                        <a:t>Function</a:t>
                      </a:r>
                      <a:endParaRPr lang="en-US" sz="1800" dirty="0">
                        <a:latin typeface="Calibri(body)"/>
                      </a:endParaRPr>
                    </a:p>
                  </a:txBody>
                  <a:tcPr>
                    <a:solidFill>
                      <a:srgbClr val="2A8F68"/>
                    </a:solidFill>
                  </a:tcPr>
                </a:tc>
                <a:tc>
                  <a:txBody>
                    <a:bodyPr/>
                    <a:lstStyle/>
                    <a:p>
                      <a:r>
                        <a:rPr lang="en-US" sz="1800" dirty="0" smtClean="0">
                          <a:latin typeface="Calibri(body)"/>
                        </a:rPr>
                        <a:t>Syntax</a:t>
                      </a:r>
                      <a:endParaRPr lang="en-US" sz="1800" dirty="0">
                        <a:latin typeface="Calibri(body)"/>
                      </a:endParaRPr>
                    </a:p>
                  </a:txBody>
                  <a:tcPr>
                    <a:solidFill>
                      <a:srgbClr val="2A8F68"/>
                    </a:solidFill>
                  </a:tcPr>
                </a:tc>
                <a:tc>
                  <a:txBody>
                    <a:bodyPr/>
                    <a:lstStyle/>
                    <a:p>
                      <a:r>
                        <a:rPr lang="en-US" sz="1800" dirty="0" err="1" smtClean="0">
                          <a:latin typeface="Calibri(body)"/>
                        </a:rPr>
                        <a:t>Mô</a:t>
                      </a:r>
                      <a:r>
                        <a:rPr lang="en-US" sz="1800" baseline="0" dirty="0" smtClean="0">
                          <a:latin typeface="Calibri(body)"/>
                        </a:rPr>
                        <a:t> </a:t>
                      </a:r>
                      <a:r>
                        <a:rPr lang="en-US" sz="1800" baseline="0" dirty="0" err="1" smtClean="0">
                          <a:latin typeface="Calibri(body)"/>
                        </a:rPr>
                        <a:t>tả</a:t>
                      </a:r>
                      <a:endParaRPr lang="en-US" sz="1800" dirty="0">
                        <a:latin typeface="Calibri(body)"/>
                      </a:endParaRPr>
                    </a:p>
                  </a:txBody>
                  <a:tcPr>
                    <a:solidFill>
                      <a:srgbClr val="2A8F68"/>
                    </a:solidFill>
                  </a:tcPr>
                </a:tc>
                <a:extLst>
                  <a:ext uri="{0D108BD9-81ED-4DB2-BD59-A6C34878D82A}">
                    <a16:rowId xmlns:a16="http://schemas.microsoft.com/office/drawing/2014/main" val="1077411608"/>
                  </a:ext>
                </a:extLst>
              </a:tr>
              <a:tr h="700954">
                <a:tc>
                  <a:txBody>
                    <a:bodyPr/>
                    <a:lstStyle/>
                    <a:p>
                      <a:pPr algn="l">
                        <a:lnSpc>
                          <a:spcPct val="100000"/>
                        </a:lnSpc>
                        <a:spcBef>
                          <a:spcPts val="145"/>
                        </a:spcBef>
                      </a:pPr>
                      <a:endParaRPr sz="1200" b="1" dirty="0">
                        <a:latin typeface="+mn-lt"/>
                      </a:endParaRPr>
                    </a:p>
                    <a:p>
                      <a:pPr marL="26670" algn="l">
                        <a:lnSpc>
                          <a:spcPct val="100000"/>
                        </a:lnSpc>
                        <a:spcBef>
                          <a:spcPts val="5"/>
                        </a:spcBef>
                      </a:pPr>
                      <a:r>
                        <a:rPr sz="1200" b="1" spc="-10" dirty="0">
                          <a:latin typeface="+mn-lt"/>
                        </a:rPr>
                        <a:t>NEXTDAY</a:t>
                      </a:r>
                      <a:endParaRPr sz="1200" b="1" dirty="0">
                        <a:latin typeface="+mn-lt"/>
                        <a:cs typeface="Verdana"/>
                      </a:endParaRPr>
                    </a:p>
                  </a:txBody>
                  <a:tcPr marL="0" marR="0" marT="18415" marB="0"/>
                </a:tc>
                <a:tc>
                  <a:txBody>
                    <a:bodyPr/>
                    <a:lstStyle/>
                    <a:p>
                      <a:pPr algn="l">
                        <a:lnSpc>
                          <a:spcPct val="100000"/>
                        </a:lnSpc>
                        <a:spcBef>
                          <a:spcPts val="145"/>
                        </a:spcBef>
                      </a:pPr>
                      <a:endParaRPr sz="1200">
                        <a:latin typeface="+mn-lt"/>
                      </a:endParaRPr>
                    </a:p>
                    <a:p>
                      <a:pPr marL="118110" algn="l">
                        <a:lnSpc>
                          <a:spcPct val="100000"/>
                        </a:lnSpc>
                        <a:spcBef>
                          <a:spcPts val="5"/>
                        </a:spcBef>
                      </a:pPr>
                      <a:r>
                        <a:rPr sz="1200" spc="-10" dirty="0">
                          <a:latin typeface="+mn-lt"/>
                        </a:rPr>
                        <a:t>NEXTDAY(&lt;dates&gt;)</a:t>
                      </a:r>
                      <a:endParaRPr sz="1200">
                        <a:latin typeface="+mn-lt"/>
                        <a:cs typeface="IBM 3270"/>
                      </a:endParaRPr>
                    </a:p>
                  </a:txBody>
                  <a:tcPr marL="0" marR="0" marT="18415" marB="0"/>
                </a:tc>
                <a:tc>
                  <a:txBody>
                    <a:bodyPr/>
                    <a:lstStyle/>
                    <a:p>
                      <a:pPr marL="770255" marR="177165" algn="l">
                        <a:lnSpc>
                          <a:spcPct val="120000"/>
                        </a:lnSpc>
                        <a:spcBef>
                          <a:spcPts val="375"/>
                        </a:spcBef>
                      </a:pPr>
                      <a:r>
                        <a:rPr sz="1200" spc="-120" dirty="0">
                          <a:latin typeface="+mn-lt"/>
                        </a:rPr>
                        <a:t>Trả</a:t>
                      </a:r>
                      <a:r>
                        <a:rPr sz="1200" spc="-25" dirty="0">
                          <a:latin typeface="+mn-lt"/>
                        </a:rPr>
                        <a:t> </a:t>
                      </a:r>
                      <a:r>
                        <a:rPr sz="1200" spc="-110" dirty="0">
                          <a:latin typeface="+mn-lt"/>
                        </a:rPr>
                        <a:t>về</a:t>
                      </a:r>
                      <a:r>
                        <a:rPr sz="1200" spc="-20" dirty="0">
                          <a:latin typeface="+mn-lt"/>
                        </a:rPr>
                        <a:t> </a:t>
                      </a:r>
                      <a:r>
                        <a:rPr sz="1200" spc="-105" dirty="0">
                          <a:latin typeface="+mn-lt"/>
                        </a:rPr>
                        <a:t>bảng</a:t>
                      </a:r>
                      <a:r>
                        <a:rPr sz="1200" spc="-20" dirty="0">
                          <a:latin typeface="+mn-lt"/>
                        </a:rPr>
                        <a:t> </a:t>
                      </a:r>
                      <a:r>
                        <a:rPr sz="1200" spc="-95" dirty="0">
                          <a:latin typeface="+mn-lt"/>
                        </a:rPr>
                        <a:t>chứa</a:t>
                      </a:r>
                      <a:r>
                        <a:rPr sz="1200" spc="-30" dirty="0">
                          <a:latin typeface="+mn-lt"/>
                        </a:rPr>
                        <a:t> </a:t>
                      </a:r>
                      <a:r>
                        <a:rPr sz="1200" spc="-114" dirty="0">
                          <a:latin typeface="+mn-lt"/>
                        </a:rPr>
                        <a:t>một</a:t>
                      </a:r>
                      <a:r>
                        <a:rPr sz="1200" spc="-30" dirty="0">
                          <a:latin typeface="+mn-lt"/>
                        </a:rPr>
                        <a:t> </a:t>
                      </a:r>
                      <a:r>
                        <a:rPr sz="1200" spc="-80" dirty="0">
                          <a:latin typeface="+mn-lt"/>
                        </a:rPr>
                        <a:t>cột</a:t>
                      </a:r>
                      <a:r>
                        <a:rPr sz="1200" spc="-25" dirty="0">
                          <a:latin typeface="+mn-lt"/>
                        </a:rPr>
                        <a:t> </a:t>
                      </a:r>
                      <a:r>
                        <a:rPr sz="1200" spc="-120" dirty="0">
                          <a:latin typeface="+mn-lt"/>
                        </a:rPr>
                        <a:t>gồm</a:t>
                      </a:r>
                      <a:r>
                        <a:rPr sz="1200" spc="-15" dirty="0">
                          <a:latin typeface="+mn-lt"/>
                        </a:rPr>
                        <a:t> </a:t>
                      </a:r>
                      <a:r>
                        <a:rPr sz="1200" spc="-100" dirty="0">
                          <a:latin typeface="+mn-lt"/>
                        </a:rPr>
                        <a:t>tất</a:t>
                      </a:r>
                      <a:r>
                        <a:rPr sz="1200" spc="-20" dirty="0">
                          <a:latin typeface="+mn-lt"/>
                        </a:rPr>
                        <a:t> </a:t>
                      </a:r>
                      <a:r>
                        <a:rPr sz="1200" spc="-95" dirty="0">
                          <a:latin typeface="+mn-lt"/>
                        </a:rPr>
                        <a:t>cả</a:t>
                      </a:r>
                      <a:r>
                        <a:rPr sz="1200" spc="-35" dirty="0">
                          <a:latin typeface="+mn-lt"/>
                        </a:rPr>
                        <a:t> </a:t>
                      </a:r>
                      <a:r>
                        <a:rPr sz="1200" spc="-100" dirty="0">
                          <a:latin typeface="+mn-lt"/>
                        </a:rPr>
                        <a:t>các</a:t>
                      </a:r>
                      <a:r>
                        <a:rPr sz="1200" spc="-35" dirty="0">
                          <a:latin typeface="+mn-lt"/>
                        </a:rPr>
                        <a:t> </a:t>
                      </a:r>
                      <a:r>
                        <a:rPr sz="1200" spc="-114" dirty="0">
                          <a:latin typeface="+mn-lt"/>
                        </a:rPr>
                        <a:t>ngày</a:t>
                      </a:r>
                      <a:r>
                        <a:rPr sz="1200" spc="-15" dirty="0">
                          <a:latin typeface="+mn-lt"/>
                        </a:rPr>
                        <a:t> </a:t>
                      </a:r>
                      <a:r>
                        <a:rPr sz="1200" spc="-80" dirty="0">
                          <a:latin typeface="+mn-lt"/>
                        </a:rPr>
                        <a:t>từ</a:t>
                      </a:r>
                      <a:r>
                        <a:rPr sz="1200" spc="-25" dirty="0">
                          <a:latin typeface="+mn-lt"/>
                        </a:rPr>
                        <a:t> </a:t>
                      </a:r>
                      <a:r>
                        <a:rPr sz="1200" spc="-110" dirty="0">
                          <a:latin typeface="+mn-lt"/>
                        </a:rPr>
                        <a:t>ngày</a:t>
                      </a:r>
                      <a:r>
                        <a:rPr sz="1200" spc="-15" dirty="0">
                          <a:latin typeface="+mn-lt"/>
                        </a:rPr>
                        <a:t> </a:t>
                      </a:r>
                      <a:r>
                        <a:rPr sz="1200" spc="-120" dirty="0">
                          <a:latin typeface="+mn-lt"/>
                        </a:rPr>
                        <a:t>hôm</a:t>
                      </a:r>
                      <a:r>
                        <a:rPr sz="1200" spc="-20" dirty="0">
                          <a:latin typeface="+mn-lt"/>
                        </a:rPr>
                        <a:t> </a:t>
                      </a:r>
                      <a:r>
                        <a:rPr sz="1200" spc="-100" dirty="0">
                          <a:latin typeface="+mn-lt"/>
                        </a:rPr>
                        <a:t>sau,</a:t>
                      </a:r>
                      <a:r>
                        <a:rPr sz="1200" spc="-35" dirty="0">
                          <a:latin typeface="+mn-lt"/>
                        </a:rPr>
                        <a:t> </a:t>
                      </a:r>
                      <a:r>
                        <a:rPr sz="1200" spc="-90" dirty="0">
                          <a:latin typeface="+mn-lt"/>
                        </a:rPr>
                        <a:t>dựa</a:t>
                      </a:r>
                      <a:r>
                        <a:rPr sz="1200" spc="-35" dirty="0">
                          <a:latin typeface="+mn-lt"/>
                        </a:rPr>
                        <a:t> </a:t>
                      </a:r>
                      <a:r>
                        <a:rPr sz="1200" spc="-95" dirty="0">
                          <a:latin typeface="+mn-lt"/>
                        </a:rPr>
                        <a:t>trên</a:t>
                      </a:r>
                      <a:r>
                        <a:rPr sz="1200" dirty="0">
                          <a:latin typeface="+mn-lt"/>
                        </a:rPr>
                        <a:t> </a:t>
                      </a:r>
                      <a:r>
                        <a:rPr sz="1200" spc="-114" dirty="0">
                          <a:latin typeface="+mn-lt"/>
                        </a:rPr>
                        <a:t>ngày</a:t>
                      </a:r>
                      <a:r>
                        <a:rPr sz="1200" spc="-25" dirty="0">
                          <a:latin typeface="+mn-lt"/>
                        </a:rPr>
                        <a:t> đầu </a:t>
                      </a:r>
                      <a:r>
                        <a:rPr sz="1200" spc="-85" dirty="0">
                          <a:latin typeface="+mn-lt"/>
                        </a:rPr>
                        <a:t>tiên</a:t>
                      </a:r>
                      <a:r>
                        <a:rPr sz="1200" spc="-15" dirty="0">
                          <a:latin typeface="+mn-lt"/>
                        </a:rPr>
                        <a:t> </a:t>
                      </a:r>
                      <a:r>
                        <a:rPr sz="1200" spc="-75" dirty="0">
                          <a:latin typeface="+mn-lt"/>
                        </a:rPr>
                        <a:t>được</a:t>
                      </a:r>
                      <a:r>
                        <a:rPr sz="1200" spc="-30" dirty="0">
                          <a:latin typeface="+mn-lt"/>
                        </a:rPr>
                        <a:t> </a:t>
                      </a:r>
                      <a:r>
                        <a:rPr sz="1200" spc="-80" dirty="0">
                          <a:latin typeface="+mn-lt"/>
                        </a:rPr>
                        <a:t>chỉ</a:t>
                      </a:r>
                      <a:r>
                        <a:rPr sz="1200" spc="-25" dirty="0">
                          <a:latin typeface="+mn-lt"/>
                        </a:rPr>
                        <a:t> </a:t>
                      </a:r>
                      <a:r>
                        <a:rPr sz="1200" spc="-85" dirty="0">
                          <a:latin typeface="+mn-lt"/>
                        </a:rPr>
                        <a:t>định</a:t>
                      </a:r>
                      <a:r>
                        <a:rPr sz="1200" spc="-10" dirty="0">
                          <a:latin typeface="+mn-lt"/>
                        </a:rPr>
                        <a:t> </a:t>
                      </a:r>
                      <a:r>
                        <a:rPr sz="1200" spc="-95" dirty="0">
                          <a:latin typeface="+mn-lt"/>
                        </a:rPr>
                        <a:t>trong</a:t>
                      </a:r>
                      <a:r>
                        <a:rPr sz="1200" spc="-10" dirty="0">
                          <a:latin typeface="+mn-lt"/>
                        </a:rPr>
                        <a:t> </a:t>
                      </a:r>
                      <a:r>
                        <a:rPr sz="1200" spc="-80" dirty="0">
                          <a:latin typeface="+mn-lt"/>
                        </a:rPr>
                        <a:t>cột</a:t>
                      </a:r>
                      <a:r>
                        <a:rPr sz="1200" spc="-20" dirty="0">
                          <a:latin typeface="+mn-lt"/>
                        </a:rPr>
                        <a:t> </a:t>
                      </a:r>
                      <a:r>
                        <a:rPr sz="1200" spc="-114" dirty="0">
                          <a:latin typeface="+mn-lt"/>
                        </a:rPr>
                        <a:t>ngày</a:t>
                      </a:r>
                      <a:r>
                        <a:rPr sz="1200" spc="-15" dirty="0">
                          <a:latin typeface="+mn-lt"/>
                        </a:rPr>
                        <a:t> </a:t>
                      </a:r>
                      <a:r>
                        <a:rPr sz="1200" spc="-95" dirty="0">
                          <a:latin typeface="+mn-lt"/>
                        </a:rPr>
                        <a:t>trong</a:t>
                      </a:r>
                      <a:r>
                        <a:rPr sz="1200" spc="-10" dirty="0">
                          <a:latin typeface="+mn-lt"/>
                        </a:rPr>
                        <a:t> </a:t>
                      </a:r>
                      <a:r>
                        <a:rPr sz="1200" spc="-95" dirty="0">
                          <a:latin typeface="+mn-lt"/>
                        </a:rPr>
                        <a:t>ngữ</a:t>
                      </a:r>
                      <a:r>
                        <a:rPr sz="1200" spc="-20" dirty="0">
                          <a:latin typeface="+mn-lt"/>
                        </a:rPr>
                        <a:t> </a:t>
                      </a:r>
                      <a:r>
                        <a:rPr sz="1200" spc="-105" dirty="0">
                          <a:latin typeface="+mn-lt"/>
                        </a:rPr>
                        <a:t>cảnh</a:t>
                      </a:r>
                      <a:r>
                        <a:rPr sz="1200" spc="-10" dirty="0">
                          <a:latin typeface="+mn-lt"/>
                        </a:rPr>
                        <a:t> </a:t>
                      </a:r>
                      <a:r>
                        <a:rPr sz="1200" spc="-90" dirty="0">
                          <a:latin typeface="+mn-lt"/>
                        </a:rPr>
                        <a:t>hiện</a:t>
                      </a:r>
                      <a:r>
                        <a:rPr sz="1200" spc="-25" dirty="0">
                          <a:latin typeface="+mn-lt"/>
                        </a:rPr>
                        <a:t> </a:t>
                      </a:r>
                      <a:r>
                        <a:rPr sz="1200" spc="-20" dirty="0">
                          <a:latin typeface="+mn-lt"/>
                        </a:rPr>
                        <a:t>tại.</a:t>
                      </a:r>
                      <a:endParaRPr sz="1200" dirty="0">
                        <a:latin typeface="+mn-lt"/>
                        <a:cs typeface="Verdana"/>
                      </a:endParaRPr>
                    </a:p>
                  </a:txBody>
                  <a:tcPr marL="0" marR="0" marT="47625" marB="0"/>
                </a:tc>
                <a:extLst>
                  <a:ext uri="{0D108BD9-81ED-4DB2-BD59-A6C34878D82A}">
                    <a16:rowId xmlns:a16="http://schemas.microsoft.com/office/drawing/2014/main" val="3855375355"/>
                  </a:ext>
                </a:extLst>
              </a:tr>
              <a:tr h="678157">
                <a:tc>
                  <a:txBody>
                    <a:bodyPr/>
                    <a:lstStyle/>
                    <a:p>
                      <a:pPr algn="l">
                        <a:lnSpc>
                          <a:spcPct val="100000"/>
                        </a:lnSpc>
                        <a:spcBef>
                          <a:spcPts val="185"/>
                        </a:spcBef>
                      </a:pPr>
                      <a:endParaRPr sz="1200" b="1">
                        <a:latin typeface="+mn-lt"/>
                      </a:endParaRPr>
                    </a:p>
                    <a:p>
                      <a:pPr marL="25400" algn="l">
                        <a:lnSpc>
                          <a:spcPct val="100000"/>
                        </a:lnSpc>
                      </a:pPr>
                      <a:r>
                        <a:rPr sz="1200" b="1" spc="-10" dirty="0">
                          <a:latin typeface="+mn-lt"/>
                        </a:rPr>
                        <a:t>NEXTMONTH</a:t>
                      </a:r>
                      <a:endParaRPr sz="1200" b="1">
                        <a:latin typeface="+mn-lt"/>
                        <a:cs typeface="Verdana"/>
                      </a:endParaRPr>
                    </a:p>
                  </a:txBody>
                  <a:tcPr marL="0" marR="0" marT="23495" marB="0"/>
                </a:tc>
                <a:tc>
                  <a:txBody>
                    <a:bodyPr/>
                    <a:lstStyle/>
                    <a:p>
                      <a:pPr algn="l">
                        <a:lnSpc>
                          <a:spcPct val="100000"/>
                        </a:lnSpc>
                        <a:spcBef>
                          <a:spcPts val="185"/>
                        </a:spcBef>
                      </a:pPr>
                      <a:endParaRPr sz="1200" dirty="0">
                        <a:latin typeface="+mn-lt"/>
                      </a:endParaRPr>
                    </a:p>
                    <a:p>
                      <a:pPr marL="118110" algn="l">
                        <a:lnSpc>
                          <a:spcPct val="100000"/>
                        </a:lnSpc>
                      </a:pPr>
                      <a:r>
                        <a:rPr sz="1200" spc="-10" dirty="0">
                          <a:latin typeface="+mn-lt"/>
                        </a:rPr>
                        <a:t>NEXTMONTH(&lt;dates&gt;)</a:t>
                      </a:r>
                      <a:endParaRPr sz="1200" dirty="0">
                        <a:latin typeface="+mn-lt"/>
                        <a:cs typeface="IBM 3270"/>
                      </a:endParaRPr>
                    </a:p>
                  </a:txBody>
                  <a:tcPr marL="0" marR="0" marT="23495" marB="0"/>
                </a:tc>
                <a:tc>
                  <a:txBody>
                    <a:bodyPr/>
                    <a:lstStyle/>
                    <a:p>
                      <a:pPr marL="770255" marR="365125" algn="l">
                        <a:lnSpc>
                          <a:spcPct val="120100"/>
                        </a:lnSpc>
                        <a:spcBef>
                          <a:spcPts val="414"/>
                        </a:spcBef>
                      </a:pPr>
                      <a:r>
                        <a:rPr sz="1200" spc="-120" dirty="0">
                          <a:latin typeface="+mn-lt"/>
                        </a:rPr>
                        <a:t>Trả</a:t>
                      </a:r>
                      <a:r>
                        <a:rPr sz="1200" spc="-20" dirty="0">
                          <a:latin typeface="+mn-lt"/>
                        </a:rPr>
                        <a:t> </a:t>
                      </a:r>
                      <a:r>
                        <a:rPr sz="1200" spc="-110" dirty="0">
                          <a:latin typeface="+mn-lt"/>
                        </a:rPr>
                        <a:t>về</a:t>
                      </a:r>
                      <a:r>
                        <a:rPr sz="1200" spc="-20" dirty="0">
                          <a:latin typeface="+mn-lt"/>
                        </a:rPr>
                        <a:t> </a:t>
                      </a:r>
                      <a:r>
                        <a:rPr sz="1200" spc="-114" dirty="0">
                          <a:latin typeface="+mn-lt"/>
                        </a:rPr>
                        <a:t>một</a:t>
                      </a:r>
                      <a:r>
                        <a:rPr sz="1200" spc="-20" dirty="0">
                          <a:latin typeface="+mn-lt"/>
                        </a:rPr>
                        <a:t> </a:t>
                      </a:r>
                      <a:r>
                        <a:rPr sz="1200" spc="-105" dirty="0">
                          <a:latin typeface="+mn-lt"/>
                        </a:rPr>
                        <a:t>bảng</a:t>
                      </a:r>
                      <a:r>
                        <a:rPr sz="1200" spc="-15" dirty="0">
                          <a:latin typeface="+mn-lt"/>
                        </a:rPr>
                        <a:t> </a:t>
                      </a:r>
                      <a:r>
                        <a:rPr sz="1200" spc="-80" dirty="0">
                          <a:latin typeface="+mn-lt"/>
                        </a:rPr>
                        <a:t>có</a:t>
                      </a:r>
                      <a:r>
                        <a:rPr sz="1200" spc="-15" dirty="0">
                          <a:latin typeface="+mn-lt"/>
                        </a:rPr>
                        <a:t> </a:t>
                      </a:r>
                      <a:r>
                        <a:rPr sz="1200" spc="-95" dirty="0">
                          <a:latin typeface="+mn-lt"/>
                        </a:rPr>
                        <a:t>chứa</a:t>
                      </a:r>
                      <a:r>
                        <a:rPr sz="1200" spc="-45" dirty="0">
                          <a:latin typeface="+mn-lt"/>
                        </a:rPr>
                        <a:t> </a:t>
                      </a:r>
                      <a:r>
                        <a:rPr sz="1200" spc="-114" dirty="0">
                          <a:latin typeface="+mn-lt"/>
                        </a:rPr>
                        <a:t>một</a:t>
                      </a:r>
                      <a:r>
                        <a:rPr sz="1200" spc="-15" dirty="0">
                          <a:latin typeface="+mn-lt"/>
                        </a:rPr>
                        <a:t> </a:t>
                      </a:r>
                      <a:r>
                        <a:rPr sz="1200" spc="-85" dirty="0">
                          <a:latin typeface="+mn-lt"/>
                        </a:rPr>
                        <a:t>cột</a:t>
                      </a:r>
                      <a:r>
                        <a:rPr sz="1200" spc="-25" dirty="0">
                          <a:latin typeface="+mn-lt"/>
                        </a:rPr>
                        <a:t> </a:t>
                      </a:r>
                      <a:r>
                        <a:rPr sz="1200" spc="-125" dirty="0">
                          <a:latin typeface="+mn-lt"/>
                        </a:rPr>
                        <a:t>gồm</a:t>
                      </a:r>
                      <a:r>
                        <a:rPr sz="1200" spc="-20" dirty="0">
                          <a:latin typeface="+mn-lt"/>
                        </a:rPr>
                        <a:t> </a:t>
                      </a:r>
                      <a:r>
                        <a:rPr sz="1200" spc="-100" dirty="0">
                          <a:latin typeface="+mn-lt"/>
                        </a:rPr>
                        <a:t>tất</a:t>
                      </a:r>
                      <a:r>
                        <a:rPr sz="1200" spc="-20" dirty="0">
                          <a:latin typeface="+mn-lt"/>
                        </a:rPr>
                        <a:t> </a:t>
                      </a:r>
                      <a:r>
                        <a:rPr sz="1200" spc="-95" dirty="0">
                          <a:latin typeface="+mn-lt"/>
                        </a:rPr>
                        <a:t>cả</a:t>
                      </a:r>
                      <a:r>
                        <a:rPr sz="1200" spc="-25" dirty="0">
                          <a:latin typeface="+mn-lt"/>
                        </a:rPr>
                        <a:t> </a:t>
                      </a:r>
                      <a:r>
                        <a:rPr sz="1200" spc="-100" dirty="0">
                          <a:latin typeface="+mn-lt"/>
                        </a:rPr>
                        <a:t>các</a:t>
                      </a:r>
                      <a:r>
                        <a:rPr sz="1200" spc="-30" dirty="0">
                          <a:latin typeface="+mn-lt"/>
                        </a:rPr>
                        <a:t> </a:t>
                      </a:r>
                      <a:r>
                        <a:rPr sz="1200" spc="-114" dirty="0">
                          <a:latin typeface="+mn-lt"/>
                        </a:rPr>
                        <a:t>ngày</a:t>
                      </a:r>
                      <a:r>
                        <a:rPr sz="1200" spc="-10" dirty="0">
                          <a:latin typeface="+mn-lt"/>
                        </a:rPr>
                        <a:t> </a:t>
                      </a:r>
                      <a:r>
                        <a:rPr sz="1200" spc="-95" dirty="0">
                          <a:latin typeface="+mn-lt"/>
                        </a:rPr>
                        <a:t>trong</a:t>
                      </a:r>
                      <a:r>
                        <a:rPr sz="1200" spc="-15" dirty="0">
                          <a:latin typeface="+mn-lt"/>
                        </a:rPr>
                        <a:t> </a:t>
                      </a:r>
                      <a:r>
                        <a:rPr sz="1200" spc="-100" dirty="0">
                          <a:latin typeface="+mn-lt"/>
                        </a:rPr>
                        <a:t>tháng</a:t>
                      </a:r>
                      <a:r>
                        <a:rPr sz="1200" dirty="0">
                          <a:latin typeface="+mn-lt"/>
                        </a:rPr>
                        <a:t> </a:t>
                      </a:r>
                      <a:r>
                        <a:rPr sz="1200" spc="-85" dirty="0">
                          <a:latin typeface="+mn-lt"/>
                        </a:rPr>
                        <a:t>tiếp</a:t>
                      </a:r>
                      <a:r>
                        <a:rPr sz="1200" spc="-30" dirty="0">
                          <a:latin typeface="+mn-lt"/>
                        </a:rPr>
                        <a:t> </a:t>
                      </a:r>
                      <a:r>
                        <a:rPr sz="1200" spc="-95" dirty="0">
                          <a:latin typeface="+mn-lt"/>
                        </a:rPr>
                        <a:t>theo,</a:t>
                      </a:r>
                      <a:r>
                        <a:rPr sz="1200" spc="-15" dirty="0">
                          <a:latin typeface="+mn-lt"/>
                        </a:rPr>
                        <a:t> </a:t>
                      </a:r>
                      <a:r>
                        <a:rPr sz="1200" spc="-25" dirty="0">
                          <a:latin typeface="+mn-lt"/>
                        </a:rPr>
                        <a:t>dựa </a:t>
                      </a:r>
                      <a:r>
                        <a:rPr sz="1200" spc="-100" dirty="0">
                          <a:latin typeface="+mn-lt"/>
                        </a:rPr>
                        <a:t>trên</a:t>
                      </a:r>
                      <a:r>
                        <a:rPr sz="1200" spc="-15" dirty="0">
                          <a:latin typeface="+mn-lt"/>
                        </a:rPr>
                        <a:t> </a:t>
                      </a:r>
                      <a:r>
                        <a:rPr sz="1200" spc="-114" dirty="0">
                          <a:latin typeface="+mn-lt"/>
                        </a:rPr>
                        <a:t>ngày</a:t>
                      </a:r>
                      <a:r>
                        <a:rPr sz="1200" spc="-10" dirty="0">
                          <a:latin typeface="+mn-lt"/>
                        </a:rPr>
                        <a:t> </a:t>
                      </a:r>
                      <a:r>
                        <a:rPr sz="1200" spc="-100" dirty="0">
                          <a:latin typeface="+mn-lt"/>
                        </a:rPr>
                        <a:t>đầu</a:t>
                      </a:r>
                      <a:r>
                        <a:rPr sz="1200" spc="-10" dirty="0">
                          <a:latin typeface="+mn-lt"/>
                        </a:rPr>
                        <a:t> </a:t>
                      </a:r>
                      <a:r>
                        <a:rPr sz="1200" spc="-85" dirty="0">
                          <a:latin typeface="+mn-lt"/>
                        </a:rPr>
                        <a:t>tiên</a:t>
                      </a:r>
                      <a:r>
                        <a:rPr sz="1200" spc="-10" dirty="0">
                          <a:latin typeface="+mn-lt"/>
                        </a:rPr>
                        <a:t> </a:t>
                      </a:r>
                      <a:r>
                        <a:rPr sz="1200" spc="-95" dirty="0">
                          <a:latin typeface="+mn-lt"/>
                        </a:rPr>
                        <a:t>trong</a:t>
                      </a:r>
                      <a:r>
                        <a:rPr sz="1200" spc="-10" dirty="0">
                          <a:latin typeface="+mn-lt"/>
                        </a:rPr>
                        <a:t> </a:t>
                      </a:r>
                      <a:r>
                        <a:rPr sz="1200" spc="-80" dirty="0">
                          <a:latin typeface="+mn-lt"/>
                        </a:rPr>
                        <a:t>cột</a:t>
                      </a:r>
                      <a:r>
                        <a:rPr sz="1200" spc="-15" dirty="0">
                          <a:latin typeface="+mn-lt"/>
                        </a:rPr>
                        <a:t> </a:t>
                      </a:r>
                      <a:r>
                        <a:rPr sz="1200" spc="-114" dirty="0">
                          <a:latin typeface="+mn-lt"/>
                        </a:rPr>
                        <a:t>ngày</a:t>
                      </a:r>
                      <a:r>
                        <a:rPr sz="1200" spc="-10" dirty="0">
                          <a:latin typeface="+mn-lt"/>
                        </a:rPr>
                        <a:t> </a:t>
                      </a:r>
                      <a:r>
                        <a:rPr sz="1200" spc="-95" dirty="0">
                          <a:latin typeface="+mn-lt"/>
                        </a:rPr>
                        <a:t>trong</a:t>
                      </a:r>
                      <a:r>
                        <a:rPr sz="1200" spc="-10" dirty="0">
                          <a:latin typeface="+mn-lt"/>
                        </a:rPr>
                        <a:t> </a:t>
                      </a:r>
                      <a:r>
                        <a:rPr sz="1200" spc="-95" dirty="0">
                          <a:latin typeface="+mn-lt"/>
                        </a:rPr>
                        <a:t>ngữ</a:t>
                      </a:r>
                      <a:r>
                        <a:rPr sz="1200" spc="-15" dirty="0">
                          <a:latin typeface="+mn-lt"/>
                        </a:rPr>
                        <a:t> </a:t>
                      </a:r>
                      <a:r>
                        <a:rPr sz="1200" spc="-105" dirty="0">
                          <a:latin typeface="+mn-lt"/>
                        </a:rPr>
                        <a:t>cảnh</a:t>
                      </a:r>
                      <a:r>
                        <a:rPr sz="1200" spc="-20" dirty="0">
                          <a:latin typeface="+mn-lt"/>
                        </a:rPr>
                        <a:t> </a:t>
                      </a:r>
                      <a:r>
                        <a:rPr sz="1200" spc="-95" dirty="0">
                          <a:latin typeface="+mn-lt"/>
                        </a:rPr>
                        <a:t>hiện</a:t>
                      </a:r>
                      <a:r>
                        <a:rPr sz="1200" spc="-10" dirty="0">
                          <a:latin typeface="+mn-lt"/>
                        </a:rPr>
                        <a:t> </a:t>
                      </a:r>
                      <a:r>
                        <a:rPr sz="1200" spc="-20" dirty="0">
                          <a:latin typeface="+mn-lt"/>
                        </a:rPr>
                        <a:t>tại.</a:t>
                      </a:r>
                      <a:endParaRPr sz="1200">
                        <a:latin typeface="+mn-lt"/>
                        <a:cs typeface="Verdana"/>
                      </a:endParaRPr>
                    </a:p>
                  </a:txBody>
                  <a:tcPr marL="0" marR="0" marT="52704" marB="0"/>
                </a:tc>
                <a:extLst>
                  <a:ext uri="{0D108BD9-81ED-4DB2-BD59-A6C34878D82A}">
                    <a16:rowId xmlns:a16="http://schemas.microsoft.com/office/drawing/2014/main" val="3611900174"/>
                  </a:ext>
                </a:extLst>
              </a:tr>
              <a:tr h="584081">
                <a:tc>
                  <a:txBody>
                    <a:bodyPr/>
                    <a:lstStyle/>
                    <a:p>
                      <a:pPr algn="l">
                        <a:lnSpc>
                          <a:spcPct val="100000"/>
                        </a:lnSpc>
                        <a:spcBef>
                          <a:spcPts val="190"/>
                        </a:spcBef>
                      </a:pPr>
                      <a:endParaRPr sz="1200" b="1">
                        <a:latin typeface="+mn-lt"/>
                      </a:endParaRPr>
                    </a:p>
                    <a:p>
                      <a:pPr marL="26034" algn="l">
                        <a:lnSpc>
                          <a:spcPct val="100000"/>
                        </a:lnSpc>
                      </a:pPr>
                      <a:r>
                        <a:rPr sz="1200" b="1" spc="-10" dirty="0">
                          <a:latin typeface="+mn-lt"/>
                        </a:rPr>
                        <a:t>PREVIOUSDAY</a:t>
                      </a:r>
                      <a:endParaRPr sz="1200" b="1">
                        <a:latin typeface="+mn-lt"/>
                        <a:cs typeface="Verdana"/>
                      </a:endParaRPr>
                    </a:p>
                  </a:txBody>
                  <a:tcPr marL="0" marR="0" marT="24130" marB="0"/>
                </a:tc>
                <a:tc>
                  <a:txBody>
                    <a:bodyPr/>
                    <a:lstStyle/>
                    <a:p>
                      <a:pPr algn="l">
                        <a:lnSpc>
                          <a:spcPct val="100000"/>
                        </a:lnSpc>
                        <a:spcBef>
                          <a:spcPts val="190"/>
                        </a:spcBef>
                      </a:pPr>
                      <a:endParaRPr sz="1200">
                        <a:latin typeface="+mn-lt"/>
                      </a:endParaRPr>
                    </a:p>
                    <a:p>
                      <a:pPr marL="118110" algn="l">
                        <a:lnSpc>
                          <a:spcPct val="100000"/>
                        </a:lnSpc>
                      </a:pPr>
                      <a:r>
                        <a:rPr sz="1200" spc="-10" dirty="0">
                          <a:latin typeface="+mn-lt"/>
                        </a:rPr>
                        <a:t>PREVIOUSDAY(&lt;dates&gt;)</a:t>
                      </a:r>
                      <a:endParaRPr sz="1200">
                        <a:latin typeface="+mn-lt"/>
                        <a:cs typeface="IBM 3270"/>
                      </a:endParaRPr>
                    </a:p>
                  </a:txBody>
                  <a:tcPr marL="0" marR="0" marT="24130" marB="0"/>
                </a:tc>
                <a:tc>
                  <a:txBody>
                    <a:bodyPr/>
                    <a:lstStyle/>
                    <a:p>
                      <a:pPr marL="770255" marR="382905" algn="l">
                        <a:lnSpc>
                          <a:spcPct val="120100"/>
                        </a:lnSpc>
                        <a:spcBef>
                          <a:spcPts val="415"/>
                        </a:spcBef>
                      </a:pPr>
                      <a:r>
                        <a:rPr sz="1200" spc="-120" dirty="0">
                          <a:latin typeface="+mn-lt"/>
                        </a:rPr>
                        <a:t>Trả</a:t>
                      </a:r>
                      <a:r>
                        <a:rPr sz="1200" spc="-25" dirty="0">
                          <a:latin typeface="+mn-lt"/>
                        </a:rPr>
                        <a:t> </a:t>
                      </a:r>
                      <a:r>
                        <a:rPr sz="1200" spc="-110" dirty="0">
                          <a:latin typeface="+mn-lt"/>
                        </a:rPr>
                        <a:t>về</a:t>
                      </a:r>
                      <a:r>
                        <a:rPr sz="1200" spc="-20" dirty="0">
                          <a:latin typeface="+mn-lt"/>
                        </a:rPr>
                        <a:t> </a:t>
                      </a:r>
                      <a:r>
                        <a:rPr sz="1200" spc="-114" dirty="0">
                          <a:latin typeface="+mn-lt"/>
                        </a:rPr>
                        <a:t>một</a:t>
                      </a:r>
                      <a:r>
                        <a:rPr sz="1200" spc="-25" dirty="0">
                          <a:latin typeface="+mn-lt"/>
                        </a:rPr>
                        <a:t> </a:t>
                      </a:r>
                      <a:r>
                        <a:rPr sz="1200" spc="-105" dirty="0">
                          <a:latin typeface="+mn-lt"/>
                        </a:rPr>
                        <a:t>bảng</a:t>
                      </a:r>
                      <a:r>
                        <a:rPr sz="1200" spc="-15" dirty="0">
                          <a:latin typeface="+mn-lt"/>
                        </a:rPr>
                        <a:t> </a:t>
                      </a:r>
                      <a:r>
                        <a:rPr sz="1200" spc="-95" dirty="0">
                          <a:latin typeface="+mn-lt"/>
                        </a:rPr>
                        <a:t>chứa</a:t>
                      </a:r>
                      <a:r>
                        <a:rPr sz="1200" spc="-30" dirty="0">
                          <a:latin typeface="+mn-lt"/>
                        </a:rPr>
                        <a:t> </a:t>
                      </a:r>
                      <a:r>
                        <a:rPr sz="1200" spc="-114" dirty="0">
                          <a:latin typeface="+mn-lt"/>
                        </a:rPr>
                        <a:t>một</a:t>
                      </a:r>
                      <a:r>
                        <a:rPr sz="1200" spc="-30" dirty="0">
                          <a:latin typeface="+mn-lt"/>
                        </a:rPr>
                        <a:t> </a:t>
                      </a:r>
                      <a:r>
                        <a:rPr sz="1200" spc="-80" dirty="0">
                          <a:latin typeface="+mn-lt"/>
                        </a:rPr>
                        <a:t>cột</a:t>
                      </a:r>
                      <a:r>
                        <a:rPr sz="1200" spc="-20" dirty="0">
                          <a:latin typeface="+mn-lt"/>
                        </a:rPr>
                        <a:t> </a:t>
                      </a:r>
                      <a:r>
                        <a:rPr sz="1200" spc="-120" dirty="0">
                          <a:latin typeface="+mn-lt"/>
                        </a:rPr>
                        <a:t>gồm</a:t>
                      </a:r>
                      <a:r>
                        <a:rPr sz="1200" spc="-15" dirty="0">
                          <a:latin typeface="+mn-lt"/>
                        </a:rPr>
                        <a:t> </a:t>
                      </a:r>
                      <a:r>
                        <a:rPr sz="1200" spc="-100" dirty="0">
                          <a:latin typeface="+mn-lt"/>
                        </a:rPr>
                        <a:t>tất</a:t>
                      </a:r>
                      <a:r>
                        <a:rPr sz="1200" spc="-20" dirty="0">
                          <a:latin typeface="+mn-lt"/>
                        </a:rPr>
                        <a:t> </a:t>
                      </a:r>
                      <a:r>
                        <a:rPr sz="1200" spc="-95" dirty="0">
                          <a:latin typeface="+mn-lt"/>
                        </a:rPr>
                        <a:t>cả</a:t>
                      </a:r>
                      <a:r>
                        <a:rPr sz="1200" spc="-30" dirty="0">
                          <a:latin typeface="+mn-lt"/>
                        </a:rPr>
                        <a:t> </a:t>
                      </a:r>
                      <a:r>
                        <a:rPr sz="1200" spc="-100" dirty="0">
                          <a:latin typeface="+mn-lt"/>
                        </a:rPr>
                        <a:t>các</a:t>
                      </a:r>
                      <a:r>
                        <a:rPr sz="1200" spc="-35" dirty="0">
                          <a:latin typeface="+mn-lt"/>
                        </a:rPr>
                        <a:t> </a:t>
                      </a:r>
                      <a:r>
                        <a:rPr sz="1200" spc="-114" dirty="0">
                          <a:latin typeface="+mn-lt"/>
                        </a:rPr>
                        <a:t>ngày</a:t>
                      </a:r>
                      <a:r>
                        <a:rPr sz="1200" spc="-15" dirty="0">
                          <a:latin typeface="+mn-lt"/>
                        </a:rPr>
                        <a:t> </a:t>
                      </a:r>
                      <a:r>
                        <a:rPr sz="1200" spc="-85" dirty="0">
                          <a:latin typeface="+mn-lt"/>
                        </a:rPr>
                        <a:t>đại</a:t>
                      </a:r>
                      <a:r>
                        <a:rPr sz="1200" spc="-25" dirty="0">
                          <a:latin typeface="+mn-lt"/>
                        </a:rPr>
                        <a:t> </a:t>
                      </a:r>
                      <a:r>
                        <a:rPr sz="1200" spc="-90" dirty="0">
                          <a:latin typeface="+mn-lt"/>
                        </a:rPr>
                        <a:t>diện</a:t>
                      </a:r>
                      <a:r>
                        <a:rPr sz="1200" spc="-15" dirty="0">
                          <a:latin typeface="+mn-lt"/>
                        </a:rPr>
                        <a:t> </a:t>
                      </a:r>
                      <a:r>
                        <a:rPr sz="1200" spc="-90" dirty="0">
                          <a:latin typeface="+mn-lt"/>
                        </a:rPr>
                        <a:t>cho</a:t>
                      </a:r>
                      <a:r>
                        <a:rPr sz="1200" spc="-20" dirty="0">
                          <a:latin typeface="+mn-lt"/>
                        </a:rPr>
                        <a:t> </a:t>
                      </a:r>
                      <a:r>
                        <a:rPr sz="1200" spc="-114" dirty="0">
                          <a:latin typeface="+mn-lt"/>
                        </a:rPr>
                        <a:t>ngày</a:t>
                      </a:r>
                      <a:r>
                        <a:rPr sz="1200" spc="-25" dirty="0">
                          <a:latin typeface="+mn-lt"/>
                        </a:rPr>
                        <a:t> </a:t>
                      </a:r>
                      <a:r>
                        <a:rPr sz="1200" spc="-80" dirty="0">
                          <a:latin typeface="+mn-lt"/>
                        </a:rPr>
                        <a:t>trước</a:t>
                      </a:r>
                      <a:r>
                        <a:rPr sz="1200" spc="-25" dirty="0">
                          <a:latin typeface="+mn-lt"/>
                        </a:rPr>
                        <a:t> </a:t>
                      </a:r>
                      <a:r>
                        <a:rPr sz="1200" spc="-40" dirty="0">
                          <a:latin typeface="+mn-lt"/>
                        </a:rPr>
                        <a:t>ngày </a:t>
                      </a:r>
                      <a:r>
                        <a:rPr sz="1200" spc="-100" dirty="0">
                          <a:latin typeface="+mn-lt"/>
                        </a:rPr>
                        <a:t>đầu</a:t>
                      </a:r>
                      <a:r>
                        <a:rPr sz="1200" spc="-15" dirty="0">
                          <a:latin typeface="+mn-lt"/>
                        </a:rPr>
                        <a:t> </a:t>
                      </a:r>
                      <a:r>
                        <a:rPr sz="1200" spc="-85" dirty="0">
                          <a:latin typeface="+mn-lt"/>
                        </a:rPr>
                        <a:t>tiên</a:t>
                      </a:r>
                      <a:r>
                        <a:rPr sz="1200" spc="-10" dirty="0">
                          <a:latin typeface="+mn-lt"/>
                        </a:rPr>
                        <a:t> </a:t>
                      </a:r>
                      <a:r>
                        <a:rPr sz="1200" spc="-95" dirty="0">
                          <a:latin typeface="+mn-lt"/>
                        </a:rPr>
                        <a:t>trong</a:t>
                      </a:r>
                      <a:r>
                        <a:rPr sz="1200" spc="-10" dirty="0">
                          <a:latin typeface="+mn-lt"/>
                        </a:rPr>
                        <a:t> </a:t>
                      </a:r>
                      <a:r>
                        <a:rPr sz="1200" spc="-85" dirty="0">
                          <a:latin typeface="+mn-lt"/>
                        </a:rPr>
                        <a:t>cột</a:t>
                      </a:r>
                      <a:r>
                        <a:rPr sz="1200" spc="-30" dirty="0">
                          <a:latin typeface="+mn-lt"/>
                        </a:rPr>
                        <a:t> </a:t>
                      </a:r>
                      <a:r>
                        <a:rPr sz="1200" spc="-130" dirty="0">
                          <a:latin typeface="+mn-lt"/>
                        </a:rPr>
                        <a:t>ngày,</a:t>
                      </a:r>
                      <a:r>
                        <a:rPr sz="1200" spc="-5" dirty="0">
                          <a:latin typeface="+mn-lt"/>
                        </a:rPr>
                        <a:t> </a:t>
                      </a:r>
                      <a:r>
                        <a:rPr sz="1200" spc="-95" dirty="0">
                          <a:latin typeface="+mn-lt"/>
                        </a:rPr>
                        <a:t>trong</a:t>
                      </a:r>
                      <a:r>
                        <a:rPr sz="1200" spc="-10" dirty="0">
                          <a:latin typeface="+mn-lt"/>
                        </a:rPr>
                        <a:t> </a:t>
                      </a:r>
                      <a:r>
                        <a:rPr sz="1200" spc="-95" dirty="0">
                          <a:latin typeface="+mn-lt"/>
                        </a:rPr>
                        <a:t>ngữ</a:t>
                      </a:r>
                      <a:r>
                        <a:rPr sz="1200" spc="-20" dirty="0">
                          <a:latin typeface="+mn-lt"/>
                        </a:rPr>
                        <a:t> </a:t>
                      </a:r>
                      <a:r>
                        <a:rPr sz="1200" spc="-105" dirty="0">
                          <a:latin typeface="+mn-lt"/>
                        </a:rPr>
                        <a:t>cảnh</a:t>
                      </a:r>
                      <a:r>
                        <a:rPr sz="1200" spc="-5" dirty="0">
                          <a:latin typeface="+mn-lt"/>
                        </a:rPr>
                        <a:t> </a:t>
                      </a:r>
                      <a:r>
                        <a:rPr sz="1200" spc="-90" dirty="0">
                          <a:latin typeface="+mn-lt"/>
                        </a:rPr>
                        <a:t>hiện</a:t>
                      </a:r>
                      <a:r>
                        <a:rPr sz="1200" spc="-20" dirty="0">
                          <a:latin typeface="+mn-lt"/>
                        </a:rPr>
                        <a:t> tại.</a:t>
                      </a:r>
                      <a:endParaRPr sz="1200" dirty="0">
                        <a:latin typeface="+mn-lt"/>
                        <a:cs typeface="Verdana"/>
                      </a:endParaRPr>
                    </a:p>
                  </a:txBody>
                  <a:tcPr marL="0" marR="0" marT="52705" marB="0"/>
                </a:tc>
                <a:extLst>
                  <a:ext uri="{0D108BD9-81ED-4DB2-BD59-A6C34878D82A}">
                    <a16:rowId xmlns:a16="http://schemas.microsoft.com/office/drawing/2014/main" val="3881998573"/>
                  </a:ext>
                </a:extLst>
              </a:tr>
              <a:tr h="584081">
                <a:tc>
                  <a:txBody>
                    <a:bodyPr/>
                    <a:lstStyle/>
                    <a:p>
                      <a:pPr algn="l">
                        <a:lnSpc>
                          <a:spcPct val="100000"/>
                        </a:lnSpc>
                        <a:spcBef>
                          <a:spcPts val="190"/>
                        </a:spcBef>
                      </a:pPr>
                      <a:endParaRPr sz="1200" b="1">
                        <a:latin typeface="+mn-lt"/>
                      </a:endParaRPr>
                    </a:p>
                    <a:p>
                      <a:pPr marL="25400" algn="l">
                        <a:lnSpc>
                          <a:spcPct val="100000"/>
                        </a:lnSpc>
                      </a:pPr>
                      <a:r>
                        <a:rPr sz="1200" b="1" spc="-25" dirty="0">
                          <a:latin typeface="+mn-lt"/>
                        </a:rPr>
                        <a:t>PREVIOUSMONTH</a:t>
                      </a:r>
                      <a:endParaRPr sz="1200" b="1">
                        <a:latin typeface="+mn-lt"/>
                        <a:cs typeface="Verdana"/>
                      </a:endParaRPr>
                    </a:p>
                  </a:txBody>
                  <a:tcPr marL="0" marR="0" marT="24130" marB="0"/>
                </a:tc>
                <a:tc>
                  <a:txBody>
                    <a:bodyPr/>
                    <a:lstStyle/>
                    <a:p>
                      <a:pPr algn="l">
                        <a:lnSpc>
                          <a:spcPct val="100000"/>
                        </a:lnSpc>
                        <a:spcBef>
                          <a:spcPts val="190"/>
                        </a:spcBef>
                      </a:pPr>
                      <a:endParaRPr sz="1200">
                        <a:latin typeface="+mn-lt"/>
                      </a:endParaRPr>
                    </a:p>
                    <a:p>
                      <a:pPr marL="118110" algn="l">
                        <a:lnSpc>
                          <a:spcPct val="100000"/>
                        </a:lnSpc>
                      </a:pPr>
                      <a:r>
                        <a:rPr sz="1200" spc="-10" dirty="0">
                          <a:latin typeface="+mn-lt"/>
                        </a:rPr>
                        <a:t>PREVIOUSMONTH(&lt;Dates&gt;)</a:t>
                      </a:r>
                      <a:endParaRPr sz="1200">
                        <a:latin typeface="+mn-lt"/>
                        <a:cs typeface="IBM 3270"/>
                      </a:endParaRPr>
                    </a:p>
                  </a:txBody>
                  <a:tcPr marL="0" marR="0" marT="24130" marB="0"/>
                </a:tc>
                <a:tc>
                  <a:txBody>
                    <a:bodyPr/>
                    <a:lstStyle/>
                    <a:p>
                      <a:pPr marL="770255" marR="331470" algn="l">
                        <a:lnSpc>
                          <a:spcPct val="120000"/>
                        </a:lnSpc>
                        <a:spcBef>
                          <a:spcPts val="420"/>
                        </a:spcBef>
                      </a:pPr>
                      <a:r>
                        <a:rPr sz="1200" spc="-120" dirty="0">
                          <a:latin typeface="+mn-lt"/>
                        </a:rPr>
                        <a:t>Trả</a:t>
                      </a:r>
                      <a:r>
                        <a:rPr sz="1200" spc="-20" dirty="0">
                          <a:latin typeface="+mn-lt"/>
                        </a:rPr>
                        <a:t> </a:t>
                      </a:r>
                      <a:r>
                        <a:rPr sz="1200" spc="-110" dirty="0">
                          <a:latin typeface="+mn-lt"/>
                        </a:rPr>
                        <a:t>về</a:t>
                      </a:r>
                      <a:r>
                        <a:rPr sz="1200" spc="-20" dirty="0">
                          <a:latin typeface="+mn-lt"/>
                        </a:rPr>
                        <a:t> </a:t>
                      </a:r>
                      <a:r>
                        <a:rPr sz="1200" spc="-114" dirty="0">
                          <a:latin typeface="+mn-lt"/>
                        </a:rPr>
                        <a:t>một</a:t>
                      </a:r>
                      <a:r>
                        <a:rPr sz="1200" spc="-25" dirty="0">
                          <a:latin typeface="+mn-lt"/>
                        </a:rPr>
                        <a:t> </a:t>
                      </a:r>
                      <a:r>
                        <a:rPr sz="1200" spc="-105" dirty="0">
                          <a:latin typeface="+mn-lt"/>
                        </a:rPr>
                        <a:t>bảng</a:t>
                      </a:r>
                      <a:r>
                        <a:rPr sz="1200" spc="-15" dirty="0">
                          <a:latin typeface="+mn-lt"/>
                        </a:rPr>
                        <a:t> </a:t>
                      </a:r>
                      <a:r>
                        <a:rPr sz="1200" spc="-95" dirty="0">
                          <a:latin typeface="+mn-lt"/>
                        </a:rPr>
                        <a:t>chứa</a:t>
                      </a:r>
                      <a:r>
                        <a:rPr sz="1200" spc="-30" dirty="0">
                          <a:latin typeface="+mn-lt"/>
                        </a:rPr>
                        <a:t> </a:t>
                      </a:r>
                      <a:r>
                        <a:rPr sz="1200" spc="-114" dirty="0">
                          <a:latin typeface="+mn-lt"/>
                        </a:rPr>
                        <a:t>một</a:t>
                      </a:r>
                      <a:r>
                        <a:rPr sz="1200" spc="-30" dirty="0">
                          <a:latin typeface="+mn-lt"/>
                        </a:rPr>
                        <a:t> </a:t>
                      </a:r>
                      <a:r>
                        <a:rPr sz="1200" spc="-80" dirty="0">
                          <a:latin typeface="+mn-lt"/>
                        </a:rPr>
                        <a:t>cột</a:t>
                      </a:r>
                      <a:r>
                        <a:rPr sz="1200" spc="-20" dirty="0">
                          <a:latin typeface="+mn-lt"/>
                        </a:rPr>
                        <a:t> </a:t>
                      </a:r>
                      <a:r>
                        <a:rPr sz="1200" spc="-120" dirty="0">
                          <a:latin typeface="+mn-lt"/>
                        </a:rPr>
                        <a:t>gồm</a:t>
                      </a:r>
                      <a:r>
                        <a:rPr sz="1200" spc="-10" dirty="0">
                          <a:latin typeface="+mn-lt"/>
                        </a:rPr>
                        <a:t> </a:t>
                      </a:r>
                      <a:r>
                        <a:rPr sz="1200" spc="-100" dirty="0">
                          <a:latin typeface="+mn-lt"/>
                        </a:rPr>
                        <a:t>tất</a:t>
                      </a:r>
                      <a:r>
                        <a:rPr sz="1200" spc="-20" dirty="0">
                          <a:latin typeface="+mn-lt"/>
                        </a:rPr>
                        <a:t> </a:t>
                      </a:r>
                      <a:r>
                        <a:rPr sz="1200" spc="-95" dirty="0">
                          <a:latin typeface="+mn-lt"/>
                        </a:rPr>
                        <a:t>cả</a:t>
                      </a:r>
                      <a:r>
                        <a:rPr sz="1200" spc="-30" dirty="0">
                          <a:latin typeface="+mn-lt"/>
                        </a:rPr>
                        <a:t> </a:t>
                      </a:r>
                      <a:r>
                        <a:rPr sz="1200" spc="-100" dirty="0">
                          <a:latin typeface="+mn-lt"/>
                        </a:rPr>
                        <a:t>các</a:t>
                      </a:r>
                      <a:r>
                        <a:rPr sz="1200" spc="-35" dirty="0">
                          <a:latin typeface="+mn-lt"/>
                        </a:rPr>
                        <a:t> </a:t>
                      </a:r>
                      <a:r>
                        <a:rPr sz="1200" spc="-114" dirty="0">
                          <a:latin typeface="+mn-lt"/>
                        </a:rPr>
                        <a:t>ngày</a:t>
                      </a:r>
                      <a:r>
                        <a:rPr sz="1200" spc="-10" dirty="0">
                          <a:latin typeface="+mn-lt"/>
                        </a:rPr>
                        <a:t> </a:t>
                      </a:r>
                      <a:r>
                        <a:rPr sz="1200" spc="-80" dirty="0">
                          <a:latin typeface="+mn-lt"/>
                        </a:rPr>
                        <a:t>từ</a:t>
                      </a:r>
                      <a:r>
                        <a:rPr sz="1200" spc="-20" dirty="0">
                          <a:latin typeface="+mn-lt"/>
                        </a:rPr>
                        <a:t> </a:t>
                      </a:r>
                      <a:r>
                        <a:rPr sz="1200" spc="-100" dirty="0">
                          <a:latin typeface="+mn-lt"/>
                        </a:rPr>
                        <a:t>tháng</a:t>
                      </a:r>
                      <a:r>
                        <a:rPr sz="1200" spc="-15" dirty="0">
                          <a:latin typeface="+mn-lt"/>
                        </a:rPr>
                        <a:t> </a:t>
                      </a:r>
                      <a:r>
                        <a:rPr sz="1200" spc="-80" dirty="0">
                          <a:latin typeface="+mn-lt"/>
                        </a:rPr>
                        <a:t>trước,</a:t>
                      </a:r>
                      <a:r>
                        <a:rPr sz="1200" spc="-20" dirty="0">
                          <a:latin typeface="+mn-lt"/>
                        </a:rPr>
                        <a:t> </a:t>
                      </a:r>
                      <a:r>
                        <a:rPr sz="1200" spc="-90" dirty="0">
                          <a:latin typeface="+mn-lt"/>
                        </a:rPr>
                        <a:t>dựa</a:t>
                      </a:r>
                      <a:r>
                        <a:rPr sz="1200" spc="-30" dirty="0">
                          <a:latin typeface="+mn-lt"/>
                        </a:rPr>
                        <a:t> </a:t>
                      </a:r>
                      <a:r>
                        <a:rPr sz="1200" spc="-100" dirty="0">
                          <a:latin typeface="+mn-lt"/>
                        </a:rPr>
                        <a:t>trên</a:t>
                      </a:r>
                      <a:r>
                        <a:rPr sz="1200" spc="-15" dirty="0">
                          <a:latin typeface="+mn-lt"/>
                        </a:rPr>
                        <a:t> </a:t>
                      </a:r>
                      <a:r>
                        <a:rPr sz="1200" spc="-50" dirty="0">
                          <a:latin typeface="+mn-lt"/>
                        </a:rPr>
                        <a:t>ngày </a:t>
                      </a:r>
                      <a:r>
                        <a:rPr sz="1200" spc="-100" dirty="0">
                          <a:latin typeface="+mn-lt"/>
                        </a:rPr>
                        <a:t>đầu</a:t>
                      </a:r>
                      <a:r>
                        <a:rPr sz="1200" spc="-15" dirty="0">
                          <a:latin typeface="+mn-lt"/>
                        </a:rPr>
                        <a:t> </a:t>
                      </a:r>
                      <a:r>
                        <a:rPr sz="1200" spc="-85" dirty="0">
                          <a:latin typeface="+mn-lt"/>
                        </a:rPr>
                        <a:t>tiên</a:t>
                      </a:r>
                      <a:r>
                        <a:rPr sz="1200" spc="-10" dirty="0">
                          <a:latin typeface="+mn-lt"/>
                        </a:rPr>
                        <a:t> </a:t>
                      </a:r>
                      <a:r>
                        <a:rPr sz="1200" spc="-95" dirty="0">
                          <a:latin typeface="+mn-lt"/>
                        </a:rPr>
                        <a:t>trong</a:t>
                      </a:r>
                      <a:r>
                        <a:rPr sz="1200" spc="-10" dirty="0">
                          <a:latin typeface="+mn-lt"/>
                        </a:rPr>
                        <a:t> </a:t>
                      </a:r>
                      <a:r>
                        <a:rPr sz="1200" spc="-85" dirty="0">
                          <a:latin typeface="+mn-lt"/>
                        </a:rPr>
                        <a:t>cột</a:t>
                      </a:r>
                      <a:r>
                        <a:rPr sz="1200" spc="-30" dirty="0">
                          <a:latin typeface="+mn-lt"/>
                        </a:rPr>
                        <a:t> </a:t>
                      </a:r>
                      <a:r>
                        <a:rPr sz="1200" spc="-130" dirty="0">
                          <a:latin typeface="+mn-lt"/>
                        </a:rPr>
                        <a:t>ngày,</a:t>
                      </a:r>
                      <a:r>
                        <a:rPr sz="1200" spc="-5" dirty="0">
                          <a:latin typeface="+mn-lt"/>
                        </a:rPr>
                        <a:t> </a:t>
                      </a:r>
                      <a:r>
                        <a:rPr sz="1200" spc="-95" dirty="0">
                          <a:latin typeface="+mn-lt"/>
                        </a:rPr>
                        <a:t>trong</a:t>
                      </a:r>
                      <a:r>
                        <a:rPr sz="1200" spc="-10" dirty="0">
                          <a:latin typeface="+mn-lt"/>
                        </a:rPr>
                        <a:t> </a:t>
                      </a:r>
                      <a:r>
                        <a:rPr sz="1200" spc="-95" dirty="0">
                          <a:latin typeface="+mn-lt"/>
                        </a:rPr>
                        <a:t>ngữ</a:t>
                      </a:r>
                      <a:r>
                        <a:rPr sz="1200" spc="-20" dirty="0">
                          <a:latin typeface="+mn-lt"/>
                        </a:rPr>
                        <a:t> </a:t>
                      </a:r>
                      <a:r>
                        <a:rPr sz="1200" spc="-105" dirty="0">
                          <a:latin typeface="+mn-lt"/>
                        </a:rPr>
                        <a:t>cảnh</a:t>
                      </a:r>
                      <a:r>
                        <a:rPr sz="1200" spc="-5" dirty="0">
                          <a:latin typeface="+mn-lt"/>
                        </a:rPr>
                        <a:t> </a:t>
                      </a:r>
                      <a:r>
                        <a:rPr sz="1200" spc="-90" dirty="0">
                          <a:latin typeface="+mn-lt"/>
                        </a:rPr>
                        <a:t>hiện</a:t>
                      </a:r>
                      <a:r>
                        <a:rPr sz="1200" spc="-20" dirty="0">
                          <a:latin typeface="+mn-lt"/>
                        </a:rPr>
                        <a:t> tại.</a:t>
                      </a:r>
                      <a:endParaRPr sz="1200" dirty="0">
                        <a:latin typeface="+mn-lt"/>
                        <a:cs typeface="Verdana"/>
                      </a:endParaRPr>
                    </a:p>
                  </a:txBody>
                  <a:tcPr marL="0" marR="0" marT="53340" marB="0"/>
                </a:tc>
                <a:extLst>
                  <a:ext uri="{0D108BD9-81ED-4DB2-BD59-A6C34878D82A}">
                    <a16:rowId xmlns:a16="http://schemas.microsoft.com/office/drawing/2014/main" val="207235306"/>
                  </a:ext>
                </a:extLst>
              </a:tr>
              <a:tr h="492332">
                <a:tc>
                  <a:txBody>
                    <a:bodyPr/>
                    <a:lstStyle/>
                    <a:p>
                      <a:pPr algn="l">
                        <a:lnSpc>
                          <a:spcPct val="100000"/>
                        </a:lnSpc>
                        <a:spcBef>
                          <a:spcPts val="190"/>
                        </a:spcBef>
                      </a:pPr>
                      <a:endParaRPr sz="1200" b="1">
                        <a:latin typeface="+mn-lt"/>
                      </a:endParaRPr>
                    </a:p>
                    <a:p>
                      <a:pPr marL="26670" algn="l">
                        <a:lnSpc>
                          <a:spcPct val="100000"/>
                        </a:lnSpc>
                        <a:spcBef>
                          <a:spcPts val="5"/>
                        </a:spcBef>
                      </a:pPr>
                      <a:r>
                        <a:rPr sz="1200" b="1" spc="-10" dirty="0">
                          <a:latin typeface="+mn-lt"/>
                        </a:rPr>
                        <a:t>NEXTDAY</a:t>
                      </a:r>
                      <a:endParaRPr sz="1200" b="1">
                        <a:latin typeface="+mn-lt"/>
                        <a:cs typeface="Verdana"/>
                      </a:endParaRPr>
                    </a:p>
                  </a:txBody>
                  <a:tcPr marL="0" marR="0" marT="24130" marB="0"/>
                </a:tc>
                <a:tc>
                  <a:txBody>
                    <a:bodyPr/>
                    <a:lstStyle/>
                    <a:p>
                      <a:pPr algn="l">
                        <a:lnSpc>
                          <a:spcPct val="100000"/>
                        </a:lnSpc>
                        <a:spcBef>
                          <a:spcPts val="190"/>
                        </a:spcBef>
                      </a:pPr>
                      <a:endParaRPr sz="1200">
                        <a:latin typeface="+mn-lt"/>
                      </a:endParaRPr>
                    </a:p>
                    <a:p>
                      <a:pPr marL="118110" algn="l">
                        <a:lnSpc>
                          <a:spcPct val="100000"/>
                        </a:lnSpc>
                        <a:spcBef>
                          <a:spcPts val="5"/>
                        </a:spcBef>
                      </a:pPr>
                      <a:r>
                        <a:rPr sz="1200" spc="-10" dirty="0">
                          <a:latin typeface="+mn-lt"/>
                        </a:rPr>
                        <a:t>NEXTDAY(&lt;dates&gt;)</a:t>
                      </a:r>
                      <a:endParaRPr sz="1200">
                        <a:latin typeface="+mn-lt"/>
                        <a:cs typeface="IBM 3270"/>
                      </a:endParaRPr>
                    </a:p>
                  </a:txBody>
                  <a:tcPr marL="0" marR="0" marT="24130" marB="0"/>
                </a:tc>
                <a:tc>
                  <a:txBody>
                    <a:bodyPr/>
                    <a:lstStyle/>
                    <a:p>
                      <a:pPr marL="770255" marR="177165" algn="l">
                        <a:lnSpc>
                          <a:spcPct val="120000"/>
                        </a:lnSpc>
                        <a:spcBef>
                          <a:spcPts val="420"/>
                        </a:spcBef>
                      </a:pPr>
                      <a:r>
                        <a:rPr sz="1200" spc="-120" dirty="0">
                          <a:latin typeface="+mn-lt"/>
                        </a:rPr>
                        <a:t>Trả</a:t>
                      </a:r>
                      <a:r>
                        <a:rPr sz="1200" spc="-25" dirty="0">
                          <a:latin typeface="+mn-lt"/>
                        </a:rPr>
                        <a:t> </a:t>
                      </a:r>
                      <a:r>
                        <a:rPr sz="1200" spc="-110" dirty="0">
                          <a:latin typeface="+mn-lt"/>
                        </a:rPr>
                        <a:t>về</a:t>
                      </a:r>
                      <a:r>
                        <a:rPr sz="1200" spc="-20" dirty="0">
                          <a:latin typeface="+mn-lt"/>
                        </a:rPr>
                        <a:t> </a:t>
                      </a:r>
                      <a:r>
                        <a:rPr sz="1200" spc="-105" dirty="0">
                          <a:latin typeface="+mn-lt"/>
                        </a:rPr>
                        <a:t>bảng</a:t>
                      </a:r>
                      <a:r>
                        <a:rPr sz="1200" spc="-20" dirty="0">
                          <a:latin typeface="+mn-lt"/>
                        </a:rPr>
                        <a:t> </a:t>
                      </a:r>
                      <a:r>
                        <a:rPr sz="1200" spc="-95" dirty="0">
                          <a:latin typeface="+mn-lt"/>
                        </a:rPr>
                        <a:t>chứa</a:t>
                      </a:r>
                      <a:r>
                        <a:rPr sz="1200" spc="-30" dirty="0">
                          <a:latin typeface="+mn-lt"/>
                        </a:rPr>
                        <a:t> </a:t>
                      </a:r>
                      <a:r>
                        <a:rPr sz="1200" spc="-114" dirty="0">
                          <a:latin typeface="+mn-lt"/>
                        </a:rPr>
                        <a:t>một</a:t>
                      </a:r>
                      <a:r>
                        <a:rPr sz="1200" spc="-30" dirty="0">
                          <a:latin typeface="+mn-lt"/>
                        </a:rPr>
                        <a:t> </a:t>
                      </a:r>
                      <a:r>
                        <a:rPr sz="1200" spc="-80" dirty="0">
                          <a:latin typeface="+mn-lt"/>
                        </a:rPr>
                        <a:t>cột</a:t>
                      </a:r>
                      <a:r>
                        <a:rPr sz="1200" spc="-25" dirty="0">
                          <a:latin typeface="+mn-lt"/>
                        </a:rPr>
                        <a:t> </a:t>
                      </a:r>
                      <a:r>
                        <a:rPr sz="1200" spc="-120" dirty="0">
                          <a:latin typeface="+mn-lt"/>
                        </a:rPr>
                        <a:t>gồm</a:t>
                      </a:r>
                      <a:r>
                        <a:rPr sz="1200" spc="-15" dirty="0">
                          <a:latin typeface="+mn-lt"/>
                        </a:rPr>
                        <a:t> </a:t>
                      </a:r>
                      <a:r>
                        <a:rPr sz="1200" spc="-100" dirty="0">
                          <a:latin typeface="+mn-lt"/>
                        </a:rPr>
                        <a:t>tất</a:t>
                      </a:r>
                      <a:r>
                        <a:rPr sz="1200" spc="-20" dirty="0">
                          <a:latin typeface="+mn-lt"/>
                        </a:rPr>
                        <a:t> </a:t>
                      </a:r>
                      <a:r>
                        <a:rPr sz="1200" spc="-95" dirty="0">
                          <a:latin typeface="+mn-lt"/>
                        </a:rPr>
                        <a:t>cả</a:t>
                      </a:r>
                      <a:r>
                        <a:rPr sz="1200" spc="-35" dirty="0">
                          <a:latin typeface="+mn-lt"/>
                        </a:rPr>
                        <a:t> </a:t>
                      </a:r>
                      <a:r>
                        <a:rPr sz="1200" spc="-100" dirty="0">
                          <a:latin typeface="+mn-lt"/>
                        </a:rPr>
                        <a:t>các</a:t>
                      </a:r>
                      <a:r>
                        <a:rPr sz="1200" spc="-35" dirty="0">
                          <a:latin typeface="+mn-lt"/>
                        </a:rPr>
                        <a:t> </a:t>
                      </a:r>
                      <a:r>
                        <a:rPr sz="1200" spc="-114" dirty="0">
                          <a:latin typeface="+mn-lt"/>
                        </a:rPr>
                        <a:t>ngày</a:t>
                      </a:r>
                      <a:r>
                        <a:rPr sz="1200" spc="-15" dirty="0">
                          <a:latin typeface="+mn-lt"/>
                        </a:rPr>
                        <a:t> </a:t>
                      </a:r>
                      <a:r>
                        <a:rPr sz="1200" spc="-80" dirty="0">
                          <a:latin typeface="+mn-lt"/>
                        </a:rPr>
                        <a:t>từ</a:t>
                      </a:r>
                      <a:r>
                        <a:rPr sz="1200" spc="-25" dirty="0">
                          <a:latin typeface="+mn-lt"/>
                        </a:rPr>
                        <a:t> </a:t>
                      </a:r>
                      <a:r>
                        <a:rPr sz="1200" spc="-110" dirty="0">
                          <a:latin typeface="+mn-lt"/>
                        </a:rPr>
                        <a:t>ngày</a:t>
                      </a:r>
                      <a:r>
                        <a:rPr sz="1200" spc="-15" dirty="0">
                          <a:latin typeface="+mn-lt"/>
                        </a:rPr>
                        <a:t> </a:t>
                      </a:r>
                      <a:r>
                        <a:rPr sz="1200" spc="-120" dirty="0">
                          <a:latin typeface="+mn-lt"/>
                        </a:rPr>
                        <a:t>hôm</a:t>
                      </a:r>
                      <a:r>
                        <a:rPr sz="1200" spc="-20" dirty="0">
                          <a:latin typeface="+mn-lt"/>
                        </a:rPr>
                        <a:t> </a:t>
                      </a:r>
                      <a:r>
                        <a:rPr sz="1200" spc="-100" dirty="0">
                          <a:latin typeface="+mn-lt"/>
                        </a:rPr>
                        <a:t>sau,</a:t>
                      </a:r>
                      <a:r>
                        <a:rPr sz="1200" spc="-35" dirty="0">
                          <a:latin typeface="+mn-lt"/>
                        </a:rPr>
                        <a:t> </a:t>
                      </a:r>
                      <a:r>
                        <a:rPr sz="1200" spc="-90" dirty="0">
                          <a:latin typeface="+mn-lt"/>
                        </a:rPr>
                        <a:t>dựa</a:t>
                      </a:r>
                      <a:r>
                        <a:rPr sz="1200" spc="-35" dirty="0">
                          <a:latin typeface="+mn-lt"/>
                        </a:rPr>
                        <a:t> </a:t>
                      </a:r>
                      <a:r>
                        <a:rPr sz="1200" spc="-95" dirty="0">
                          <a:latin typeface="+mn-lt"/>
                        </a:rPr>
                        <a:t>trên</a:t>
                      </a:r>
                      <a:r>
                        <a:rPr sz="1200" dirty="0">
                          <a:latin typeface="+mn-lt"/>
                        </a:rPr>
                        <a:t> </a:t>
                      </a:r>
                      <a:r>
                        <a:rPr sz="1200" spc="-114" dirty="0">
                          <a:latin typeface="+mn-lt"/>
                        </a:rPr>
                        <a:t>ngày</a:t>
                      </a:r>
                      <a:r>
                        <a:rPr sz="1200" spc="-25" dirty="0">
                          <a:latin typeface="+mn-lt"/>
                        </a:rPr>
                        <a:t> đầu </a:t>
                      </a:r>
                      <a:r>
                        <a:rPr sz="1200" spc="-85" dirty="0">
                          <a:latin typeface="+mn-lt"/>
                        </a:rPr>
                        <a:t>tiên</a:t>
                      </a:r>
                      <a:r>
                        <a:rPr sz="1200" spc="-15" dirty="0">
                          <a:latin typeface="+mn-lt"/>
                        </a:rPr>
                        <a:t> </a:t>
                      </a:r>
                      <a:r>
                        <a:rPr sz="1200" spc="-75" dirty="0">
                          <a:latin typeface="+mn-lt"/>
                        </a:rPr>
                        <a:t>được</a:t>
                      </a:r>
                      <a:r>
                        <a:rPr sz="1200" spc="-30" dirty="0">
                          <a:latin typeface="+mn-lt"/>
                        </a:rPr>
                        <a:t> </a:t>
                      </a:r>
                      <a:r>
                        <a:rPr sz="1200" spc="-80" dirty="0">
                          <a:latin typeface="+mn-lt"/>
                        </a:rPr>
                        <a:t>chỉ</a:t>
                      </a:r>
                      <a:r>
                        <a:rPr sz="1200" spc="-25" dirty="0">
                          <a:latin typeface="+mn-lt"/>
                        </a:rPr>
                        <a:t> </a:t>
                      </a:r>
                      <a:r>
                        <a:rPr sz="1200" spc="-85" dirty="0">
                          <a:latin typeface="+mn-lt"/>
                        </a:rPr>
                        <a:t>định</a:t>
                      </a:r>
                      <a:r>
                        <a:rPr sz="1200" spc="-10" dirty="0">
                          <a:latin typeface="+mn-lt"/>
                        </a:rPr>
                        <a:t> </a:t>
                      </a:r>
                      <a:r>
                        <a:rPr sz="1200" spc="-95" dirty="0">
                          <a:latin typeface="+mn-lt"/>
                        </a:rPr>
                        <a:t>trong</a:t>
                      </a:r>
                      <a:r>
                        <a:rPr sz="1200" spc="-10" dirty="0">
                          <a:latin typeface="+mn-lt"/>
                        </a:rPr>
                        <a:t> </a:t>
                      </a:r>
                      <a:r>
                        <a:rPr sz="1200" spc="-80" dirty="0">
                          <a:latin typeface="+mn-lt"/>
                        </a:rPr>
                        <a:t>cột</a:t>
                      </a:r>
                      <a:r>
                        <a:rPr sz="1200" spc="-20" dirty="0">
                          <a:latin typeface="+mn-lt"/>
                        </a:rPr>
                        <a:t> </a:t>
                      </a:r>
                      <a:r>
                        <a:rPr sz="1200" spc="-114" dirty="0">
                          <a:latin typeface="+mn-lt"/>
                        </a:rPr>
                        <a:t>ngày</a:t>
                      </a:r>
                      <a:r>
                        <a:rPr sz="1200" spc="-15" dirty="0">
                          <a:latin typeface="+mn-lt"/>
                        </a:rPr>
                        <a:t> </a:t>
                      </a:r>
                      <a:r>
                        <a:rPr sz="1200" spc="-95" dirty="0">
                          <a:latin typeface="+mn-lt"/>
                        </a:rPr>
                        <a:t>trong</a:t>
                      </a:r>
                      <a:r>
                        <a:rPr sz="1200" spc="-10" dirty="0">
                          <a:latin typeface="+mn-lt"/>
                        </a:rPr>
                        <a:t> </a:t>
                      </a:r>
                      <a:r>
                        <a:rPr sz="1200" spc="-95" dirty="0">
                          <a:latin typeface="+mn-lt"/>
                        </a:rPr>
                        <a:t>ngữ</a:t>
                      </a:r>
                      <a:r>
                        <a:rPr sz="1200" spc="-20" dirty="0">
                          <a:latin typeface="+mn-lt"/>
                        </a:rPr>
                        <a:t> </a:t>
                      </a:r>
                      <a:r>
                        <a:rPr sz="1200" spc="-105" dirty="0">
                          <a:latin typeface="+mn-lt"/>
                        </a:rPr>
                        <a:t>cảnh</a:t>
                      </a:r>
                      <a:r>
                        <a:rPr sz="1200" spc="-10" dirty="0">
                          <a:latin typeface="+mn-lt"/>
                        </a:rPr>
                        <a:t> </a:t>
                      </a:r>
                      <a:r>
                        <a:rPr sz="1200" spc="-90" dirty="0">
                          <a:latin typeface="+mn-lt"/>
                        </a:rPr>
                        <a:t>hiện</a:t>
                      </a:r>
                      <a:r>
                        <a:rPr sz="1200" spc="-25" dirty="0">
                          <a:latin typeface="+mn-lt"/>
                        </a:rPr>
                        <a:t> </a:t>
                      </a:r>
                      <a:r>
                        <a:rPr sz="1200" spc="-20" dirty="0">
                          <a:latin typeface="+mn-lt"/>
                        </a:rPr>
                        <a:t>tại.</a:t>
                      </a:r>
                      <a:endParaRPr sz="1200" dirty="0">
                        <a:latin typeface="+mn-lt"/>
                        <a:cs typeface="Verdana"/>
                      </a:endParaRPr>
                    </a:p>
                  </a:txBody>
                  <a:tcPr marL="0" marR="0" marT="53340" marB="0"/>
                </a:tc>
                <a:extLst>
                  <a:ext uri="{0D108BD9-81ED-4DB2-BD59-A6C34878D82A}">
                    <a16:rowId xmlns:a16="http://schemas.microsoft.com/office/drawing/2014/main" val="2495799178"/>
                  </a:ext>
                </a:extLst>
              </a:tr>
              <a:tr h="492332">
                <a:tc>
                  <a:txBody>
                    <a:bodyPr/>
                    <a:lstStyle/>
                    <a:p>
                      <a:pPr algn="l">
                        <a:lnSpc>
                          <a:spcPct val="100000"/>
                        </a:lnSpc>
                        <a:spcBef>
                          <a:spcPts val="190"/>
                        </a:spcBef>
                      </a:pPr>
                      <a:endParaRPr sz="1200" b="1" dirty="0">
                        <a:latin typeface="+mn-lt"/>
                      </a:endParaRPr>
                    </a:p>
                    <a:p>
                      <a:pPr marL="25400" algn="l">
                        <a:lnSpc>
                          <a:spcPct val="100000"/>
                        </a:lnSpc>
                        <a:spcBef>
                          <a:spcPts val="5"/>
                        </a:spcBef>
                      </a:pPr>
                      <a:r>
                        <a:rPr sz="1200" b="1" spc="-10" dirty="0">
                          <a:latin typeface="+mn-lt"/>
                        </a:rPr>
                        <a:t>NEXTMONTH</a:t>
                      </a:r>
                      <a:endParaRPr sz="1200" b="1" dirty="0">
                        <a:latin typeface="+mn-lt"/>
                        <a:cs typeface="Verdana"/>
                      </a:endParaRPr>
                    </a:p>
                  </a:txBody>
                  <a:tcPr marL="0" marR="0" marT="24130" marB="0"/>
                </a:tc>
                <a:tc>
                  <a:txBody>
                    <a:bodyPr/>
                    <a:lstStyle/>
                    <a:p>
                      <a:pPr algn="l">
                        <a:lnSpc>
                          <a:spcPct val="100000"/>
                        </a:lnSpc>
                        <a:spcBef>
                          <a:spcPts val="190"/>
                        </a:spcBef>
                      </a:pPr>
                      <a:endParaRPr sz="1200">
                        <a:latin typeface="+mn-lt"/>
                      </a:endParaRPr>
                    </a:p>
                    <a:p>
                      <a:pPr marL="118110" algn="l">
                        <a:lnSpc>
                          <a:spcPct val="100000"/>
                        </a:lnSpc>
                        <a:spcBef>
                          <a:spcPts val="5"/>
                        </a:spcBef>
                      </a:pPr>
                      <a:r>
                        <a:rPr sz="1200" spc="-10" dirty="0">
                          <a:latin typeface="+mn-lt"/>
                        </a:rPr>
                        <a:t>NEXTMONTH(&lt;dates&gt;)</a:t>
                      </a:r>
                      <a:endParaRPr sz="1200">
                        <a:latin typeface="+mn-lt"/>
                        <a:cs typeface="IBM 3270"/>
                      </a:endParaRPr>
                    </a:p>
                  </a:txBody>
                  <a:tcPr marL="0" marR="0" marT="24130" marB="0"/>
                </a:tc>
                <a:tc>
                  <a:txBody>
                    <a:bodyPr/>
                    <a:lstStyle/>
                    <a:p>
                      <a:pPr marL="770255" marR="365125" algn="l">
                        <a:lnSpc>
                          <a:spcPct val="120000"/>
                        </a:lnSpc>
                        <a:spcBef>
                          <a:spcPts val="420"/>
                        </a:spcBef>
                      </a:pPr>
                      <a:r>
                        <a:rPr sz="1200" spc="-120" dirty="0">
                          <a:latin typeface="+mn-lt"/>
                        </a:rPr>
                        <a:t>Trả</a:t>
                      </a:r>
                      <a:r>
                        <a:rPr sz="1200" spc="-20" dirty="0">
                          <a:latin typeface="+mn-lt"/>
                        </a:rPr>
                        <a:t> </a:t>
                      </a:r>
                      <a:r>
                        <a:rPr sz="1200" spc="-110" dirty="0">
                          <a:latin typeface="+mn-lt"/>
                        </a:rPr>
                        <a:t>về</a:t>
                      </a:r>
                      <a:r>
                        <a:rPr sz="1200" spc="-20" dirty="0">
                          <a:latin typeface="+mn-lt"/>
                        </a:rPr>
                        <a:t> </a:t>
                      </a:r>
                      <a:r>
                        <a:rPr sz="1200" spc="-114" dirty="0">
                          <a:latin typeface="+mn-lt"/>
                        </a:rPr>
                        <a:t>một</a:t>
                      </a:r>
                      <a:r>
                        <a:rPr sz="1200" spc="-20" dirty="0">
                          <a:latin typeface="+mn-lt"/>
                        </a:rPr>
                        <a:t> </a:t>
                      </a:r>
                      <a:r>
                        <a:rPr sz="1200" spc="-105" dirty="0">
                          <a:latin typeface="+mn-lt"/>
                        </a:rPr>
                        <a:t>bảng</a:t>
                      </a:r>
                      <a:r>
                        <a:rPr sz="1200" spc="-15" dirty="0">
                          <a:latin typeface="+mn-lt"/>
                        </a:rPr>
                        <a:t> </a:t>
                      </a:r>
                      <a:r>
                        <a:rPr sz="1200" spc="-80" dirty="0">
                          <a:latin typeface="+mn-lt"/>
                        </a:rPr>
                        <a:t>có</a:t>
                      </a:r>
                      <a:r>
                        <a:rPr sz="1200" spc="-15" dirty="0">
                          <a:latin typeface="+mn-lt"/>
                        </a:rPr>
                        <a:t> </a:t>
                      </a:r>
                      <a:r>
                        <a:rPr sz="1200" spc="-95" dirty="0">
                          <a:latin typeface="+mn-lt"/>
                        </a:rPr>
                        <a:t>chứa</a:t>
                      </a:r>
                      <a:r>
                        <a:rPr sz="1200" spc="-45" dirty="0">
                          <a:latin typeface="+mn-lt"/>
                        </a:rPr>
                        <a:t> </a:t>
                      </a:r>
                      <a:r>
                        <a:rPr sz="1200" spc="-114" dirty="0">
                          <a:latin typeface="+mn-lt"/>
                        </a:rPr>
                        <a:t>một</a:t>
                      </a:r>
                      <a:r>
                        <a:rPr sz="1200" spc="-15" dirty="0">
                          <a:latin typeface="+mn-lt"/>
                        </a:rPr>
                        <a:t> </a:t>
                      </a:r>
                      <a:r>
                        <a:rPr sz="1200" spc="-85" dirty="0">
                          <a:latin typeface="+mn-lt"/>
                        </a:rPr>
                        <a:t>cột</a:t>
                      </a:r>
                      <a:r>
                        <a:rPr sz="1200" spc="-25" dirty="0">
                          <a:latin typeface="+mn-lt"/>
                        </a:rPr>
                        <a:t> </a:t>
                      </a:r>
                      <a:r>
                        <a:rPr sz="1200" spc="-125" dirty="0">
                          <a:latin typeface="+mn-lt"/>
                        </a:rPr>
                        <a:t>gồm</a:t>
                      </a:r>
                      <a:r>
                        <a:rPr sz="1200" spc="-20" dirty="0">
                          <a:latin typeface="+mn-lt"/>
                        </a:rPr>
                        <a:t> </a:t>
                      </a:r>
                      <a:r>
                        <a:rPr sz="1200" spc="-100" dirty="0">
                          <a:latin typeface="+mn-lt"/>
                        </a:rPr>
                        <a:t>tất</a:t>
                      </a:r>
                      <a:r>
                        <a:rPr sz="1200" spc="-20" dirty="0">
                          <a:latin typeface="+mn-lt"/>
                        </a:rPr>
                        <a:t> </a:t>
                      </a:r>
                      <a:r>
                        <a:rPr sz="1200" spc="-95" dirty="0">
                          <a:latin typeface="+mn-lt"/>
                        </a:rPr>
                        <a:t>cả</a:t>
                      </a:r>
                      <a:r>
                        <a:rPr sz="1200" spc="-25" dirty="0">
                          <a:latin typeface="+mn-lt"/>
                        </a:rPr>
                        <a:t> </a:t>
                      </a:r>
                      <a:r>
                        <a:rPr sz="1200" spc="-100" dirty="0">
                          <a:latin typeface="+mn-lt"/>
                        </a:rPr>
                        <a:t>các</a:t>
                      </a:r>
                      <a:r>
                        <a:rPr sz="1200" spc="-30" dirty="0">
                          <a:latin typeface="+mn-lt"/>
                        </a:rPr>
                        <a:t> </a:t>
                      </a:r>
                      <a:r>
                        <a:rPr sz="1200" spc="-114" dirty="0">
                          <a:latin typeface="+mn-lt"/>
                        </a:rPr>
                        <a:t>ngày</a:t>
                      </a:r>
                      <a:r>
                        <a:rPr sz="1200" spc="-10" dirty="0">
                          <a:latin typeface="+mn-lt"/>
                        </a:rPr>
                        <a:t> </a:t>
                      </a:r>
                      <a:r>
                        <a:rPr sz="1200" spc="-95" dirty="0">
                          <a:latin typeface="+mn-lt"/>
                        </a:rPr>
                        <a:t>trong</a:t>
                      </a:r>
                      <a:r>
                        <a:rPr sz="1200" spc="-15" dirty="0">
                          <a:latin typeface="+mn-lt"/>
                        </a:rPr>
                        <a:t> </a:t>
                      </a:r>
                      <a:r>
                        <a:rPr sz="1200" spc="-100" dirty="0">
                          <a:latin typeface="+mn-lt"/>
                        </a:rPr>
                        <a:t>tháng</a:t>
                      </a:r>
                      <a:r>
                        <a:rPr sz="1200" dirty="0">
                          <a:latin typeface="+mn-lt"/>
                        </a:rPr>
                        <a:t> </a:t>
                      </a:r>
                      <a:r>
                        <a:rPr sz="1200" spc="-85" dirty="0">
                          <a:latin typeface="+mn-lt"/>
                        </a:rPr>
                        <a:t>tiếp</a:t>
                      </a:r>
                      <a:r>
                        <a:rPr sz="1200" spc="-30" dirty="0">
                          <a:latin typeface="+mn-lt"/>
                        </a:rPr>
                        <a:t> </a:t>
                      </a:r>
                      <a:r>
                        <a:rPr sz="1200" spc="-95" dirty="0">
                          <a:latin typeface="+mn-lt"/>
                        </a:rPr>
                        <a:t>theo,</a:t>
                      </a:r>
                      <a:r>
                        <a:rPr sz="1200" spc="-15" dirty="0">
                          <a:latin typeface="+mn-lt"/>
                        </a:rPr>
                        <a:t> </a:t>
                      </a:r>
                      <a:r>
                        <a:rPr sz="1200" spc="-25" dirty="0">
                          <a:latin typeface="+mn-lt"/>
                        </a:rPr>
                        <a:t>dựa </a:t>
                      </a:r>
                      <a:r>
                        <a:rPr sz="1200" spc="-100" dirty="0">
                          <a:latin typeface="+mn-lt"/>
                        </a:rPr>
                        <a:t>trên</a:t>
                      </a:r>
                      <a:r>
                        <a:rPr sz="1200" spc="-15" dirty="0">
                          <a:latin typeface="+mn-lt"/>
                        </a:rPr>
                        <a:t> </a:t>
                      </a:r>
                      <a:r>
                        <a:rPr sz="1200" spc="-114" dirty="0">
                          <a:latin typeface="+mn-lt"/>
                        </a:rPr>
                        <a:t>ngày</a:t>
                      </a:r>
                      <a:r>
                        <a:rPr sz="1200" spc="-10" dirty="0">
                          <a:latin typeface="+mn-lt"/>
                        </a:rPr>
                        <a:t> </a:t>
                      </a:r>
                      <a:r>
                        <a:rPr sz="1200" spc="-100" dirty="0">
                          <a:latin typeface="+mn-lt"/>
                        </a:rPr>
                        <a:t>đầu</a:t>
                      </a:r>
                      <a:r>
                        <a:rPr sz="1200" spc="-10" dirty="0">
                          <a:latin typeface="+mn-lt"/>
                        </a:rPr>
                        <a:t> </a:t>
                      </a:r>
                      <a:r>
                        <a:rPr sz="1200" spc="-85" dirty="0">
                          <a:latin typeface="+mn-lt"/>
                        </a:rPr>
                        <a:t>tiên</a:t>
                      </a:r>
                      <a:r>
                        <a:rPr sz="1200" spc="-10" dirty="0">
                          <a:latin typeface="+mn-lt"/>
                        </a:rPr>
                        <a:t> </a:t>
                      </a:r>
                      <a:r>
                        <a:rPr sz="1200" spc="-95" dirty="0">
                          <a:latin typeface="+mn-lt"/>
                        </a:rPr>
                        <a:t>trong</a:t>
                      </a:r>
                      <a:r>
                        <a:rPr sz="1200" spc="-10" dirty="0">
                          <a:latin typeface="+mn-lt"/>
                        </a:rPr>
                        <a:t> </a:t>
                      </a:r>
                      <a:r>
                        <a:rPr sz="1200" spc="-80" dirty="0">
                          <a:latin typeface="+mn-lt"/>
                        </a:rPr>
                        <a:t>cột</a:t>
                      </a:r>
                      <a:r>
                        <a:rPr sz="1200" spc="-15" dirty="0">
                          <a:latin typeface="+mn-lt"/>
                        </a:rPr>
                        <a:t> </a:t>
                      </a:r>
                      <a:r>
                        <a:rPr sz="1200" spc="-114" dirty="0">
                          <a:latin typeface="+mn-lt"/>
                        </a:rPr>
                        <a:t>ngày</a:t>
                      </a:r>
                      <a:r>
                        <a:rPr sz="1200" spc="-10" dirty="0">
                          <a:latin typeface="+mn-lt"/>
                        </a:rPr>
                        <a:t> </a:t>
                      </a:r>
                      <a:r>
                        <a:rPr sz="1200" spc="-95" dirty="0">
                          <a:latin typeface="+mn-lt"/>
                        </a:rPr>
                        <a:t>trong</a:t>
                      </a:r>
                      <a:r>
                        <a:rPr sz="1200" spc="-10" dirty="0">
                          <a:latin typeface="+mn-lt"/>
                        </a:rPr>
                        <a:t> </a:t>
                      </a:r>
                      <a:r>
                        <a:rPr sz="1200" spc="-95" dirty="0">
                          <a:latin typeface="+mn-lt"/>
                        </a:rPr>
                        <a:t>ngữ</a:t>
                      </a:r>
                      <a:r>
                        <a:rPr sz="1200" spc="-15" dirty="0">
                          <a:latin typeface="+mn-lt"/>
                        </a:rPr>
                        <a:t> </a:t>
                      </a:r>
                      <a:r>
                        <a:rPr sz="1200" spc="-105" dirty="0">
                          <a:latin typeface="+mn-lt"/>
                        </a:rPr>
                        <a:t>cảnh</a:t>
                      </a:r>
                      <a:r>
                        <a:rPr sz="1200" spc="-20" dirty="0">
                          <a:latin typeface="+mn-lt"/>
                        </a:rPr>
                        <a:t> </a:t>
                      </a:r>
                      <a:r>
                        <a:rPr sz="1200" spc="-95" dirty="0">
                          <a:latin typeface="+mn-lt"/>
                        </a:rPr>
                        <a:t>hiện</a:t>
                      </a:r>
                      <a:r>
                        <a:rPr sz="1200" spc="-10" dirty="0">
                          <a:latin typeface="+mn-lt"/>
                        </a:rPr>
                        <a:t> </a:t>
                      </a:r>
                      <a:r>
                        <a:rPr sz="1200" spc="-20" dirty="0">
                          <a:latin typeface="+mn-lt"/>
                        </a:rPr>
                        <a:t>tại.</a:t>
                      </a:r>
                      <a:endParaRPr sz="1200" dirty="0">
                        <a:latin typeface="+mn-lt"/>
                        <a:cs typeface="Verdana"/>
                      </a:endParaRPr>
                    </a:p>
                  </a:txBody>
                  <a:tcPr marL="0" marR="0" marT="53340" marB="0"/>
                </a:tc>
                <a:extLst>
                  <a:ext uri="{0D108BD9-81ED-4DB2-BD59-A6C34878D82A}">
                    <a16:rowId xmlns:a16="http://schemas.microsoft.com/office/drawing/2014/main" val="297429793"/>
                  </a:ext>
                </a:extLst>
              </a:tr>
            </a:tbl>
          </a:graphicData>
        </a:graphic>
      </p:graphicFrame>
    </p:spTree>
    <p:extLst>
      <p:ext uri="{BB962C8B-B14F-4D97-AF65-F5344CB8AC3E}">
        <p14:creationId xmlns:p14="http://schemas.microsoft.com/office/powerpoint/2010/main" val="219416602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3</a:t>
            </a:fld>
            <a:endParaRPr lang="en-US" dirty="0"/>
          </a:p>
        </p:txBody>
      </p:sp>
      <p:sp>
        <p:nvSpPr>
          <p:cNvPr id="6" name="Title 5"/>
          <p:cNvSpPr>
            <a:spLocks noGrp="1"/>
          </p:cNvSpPr>
          <p:nvPr>
            <p:ph type="ctrTitle"/>
          </p:nvPr>
        </p:nvSpPr>
        <p:spPr/>
        <p:txBody>
          <a:bodyPr>
            <a:normAutofit/>
          </a:bodyPr>
          <a:lstStyle/>
          <a:p>
            <a:r>
              <a:rPr lang="en-US" dirty="0"/>
              <a:t>1</a:t>
            </a:r>
            <a:r>
              <a:rPr lang="en-US"/>
              <a:t>. DAX là gì?</a:t>
            </a:r>
            <a:endParaRPr lang="en-US" dirty="0"/>
          </a:p>
        </p:txBody>
      </p:sp>
      <p:sp>
        <p:nvSpPr>
          <p:cNvPr id="7" name="Content Placeholder 4"/>
          <p:cNvSpPr>
            <a:spLocks noGrp="1"/>
          </p:cNvSpPr>
          <p:nvPr>
            <p:ph idx="4294967295"/>
          </p:nvPr>
        </p:nvSpPr>
        <p:spPr>
          <a:xfrm>
            <a:off x="554783" y="1094125"/>
            <a:ext cx="11163243" cy="1666627"/>
          </a:xfrm>
          <a:prstGeom prst="rect">
            <a:avLst/>
          </a:prstGeom>
        </p:spPr>
        <p:txBody>
          <a:bodyPr>
            <a:noAutofit/>
          </a:bodyPr>
          <a:lstStyle/>
          <a:p>
            <a:pPr marL="782638" indent="-342900">
              <a:buFont typeface="Courier New" panose="02070309020205020404" pitchFamily="49" charset="0"/>
              <a:buChar char="o"/>
            </a:pPr>
            <a:r>
              <a:rPr lang="en-US" sz="2000" b="1" dirty="0">
                <a:solidFill>
                  <a:srgbClr val="008435"/>
                </a:solidFill>
                <a:latin typeface="+mn-lt"/>
              </a:rPr>
              <a:t>Data Analysis Expressions (DAX) </a:t>
            </a:r>
            <a:r>
              <a:rPr lang="en-US" sz="2000" dirty="0" err="1">
                <a:latin typeface="+mn-lt"/>
              </a:rPr>
              <a:t>là</a:t>
            </a:r>
            <a:r>
              <a:rPr lang="en-US" sz="2000" dirty="0">
                <a:latin typeface="+mn-lt"/>
              </a:rPr>
              <a:t> </a:t>
            </a:r>
            <a:r>
              <a:rPr lang="en-US" sz="2000" dirty="0" err="1">
                <a:latin typeface="+mn-lt"/>
              </a:rPr>
              <a:t>ngôn</a:t>
            </a:r>
            <a:r>
              <a:rPr lang="en-US" sz="2000" dirty="0">
                <a:latin typeface="+mn-lt"/>
              </a:rPr>
              <a:t> </a:t>
            </a:r>
            <a:r>
              <a:rPr lang="en-US" sz="2000" dirty="0" err="1">
                <a:latin typeface="+mn-lt"/>
              </a:rPr>
              <a:t>ngữ</a:t>
            </a:r>
            <a:r>
              <a:rPr lang="en-US" sz="2000" dirty="0">
                <a:latin typeface="+mn-lt"/>
              </a:rPr>
              <a:t> </a:t>
            </a:r>
            <a:r>
              <a:rPr lang="en-US" sz="2000" dirty="0" err="1">
                <a:latin typeface="+mn-lt"/>
              </a:rPr>
              <a:t>hiển</a:t>
            </a:r>
            <a:r>
              <a:rPr lang="en-US" sz="2000" dirty="0">
                <a:latin typeface="+mn-lt"/>
              </a:rPr>
              <a:t> </a:t>
            </a:r>
            <a:r>
              <a:rPr lang="en-US" sz="2000" dirty="0" err="1">
                <a:latin typeface="+mn-lt"/>
              </a:rPr>
              <a:t>thị</a:t>
            </a:r>
            <a:r>
              <a:rPr lang="en-US" sz="2000" dirty="0">
                <a:latin typeface="+mn-lt"/>
              </a:rPr>
              <a:t> </a:t>
            </a:r>
            <a:r>
              <a:rPr lang="en-US" sz="2000" dirty="0" err="1">
                <a:latin typeface="+mn-lt"/>
              </a:rPr>
              <a:t>theo</a:t>
            </a:r>
            <a:r>
              <a:rPr lang="en-US" sz="2000" dirty="0">
                <a:latin typeface="+mn-lt"/>
              </a:rPr>
              <a:t> </a:t>
            </a:r>
            <a:r>
              <a:rPr lang="en-US" sz="2000" dirty="0" err="1">
                <a:latin typeface="+mn-lt"/>
              </a:rPr>
              <a:t>công</a:t>
            </a:r>
            <a:r>
              <a:rPr lang="en-US" sz="2000" dirty="0">
                <a:latin typeface="+mn-lt"/>
              </a:rPr>
              <a:t> </a:t>
            </a:r>
            <a:r>
              <a:rPr lang="en-US" sz="2000" dirty="0" err="1">
                <a:latin typeface="+mn-lt"/>
              </a:rPr>
              <a:t>thức</a:t>
            </a:r>
            <a:r>
              <a:rPr lang="en-US" sz="2000" dirty="0">
                <a:latin typeface="+mn-lt"/>
              </a:rPr>
              <a:t> </a:t>
            </a:r>
            <a:r>
              <a:rPr lang="en-US" sz="2000" dirty="0" err="1">
                <a:latin typeface="+mn-lt"/>
              </a:rPr>
              <a:t>được</a:t>
            </a:r>
            <a:r>
              <a:rPr lang="en-US" sz="2000" dirty="0">
                <a:latin typeface="+mn-lt"/>
              </a:rPr>
              <a:t> </a:t>
            </a:r>
            <a:r>
              <a:rPr lang="en-US" sz="2000" dirty="0" err="1">
                <a:latin typeface="+mn-lt"/>
              </a:rPr>
              <a:t>dùng</a:t>
            </a:r>
            <a:r>
              <a:rPr lang="en-US" sz="2000" dirty="0">
                <a:latin typeface="+mn-lt"/>
              </a:rPr>
              <a:t> </a:t>
            </a:r>
            <a:r>
              <a:rPr lang="en-US" sz="2000" dirty="0" err="1">
                <a:latin typeface="+mn-lt"/>
              </a:rPr>
              <a:t>trong</a:t>
            </a:r>
            <a:r>
              <a:rPr lang="en-US" sz="2000" dirty="0">
                <a:latin typeface="+mn-lt"/>
              </a:rPr>
              <a:t> Analysis Services, Power BI &amp; Power Pivot </a:t>
            </a:r>
            <a:r>
              <a:rPr lang="en-US" sz="2000" dirty="0" err="1">
                <a:latin typeface="+mn-lt"/>
              </a:rPr>
              <a:t>trong</a:t>
            </a:r>
            <a:r>
              <a:rPr lang="en-US" sz="2000" dirty="0">
                <a:latin typeface="+mn-lt"/>
              </a:rPr>
              <a:t> Excel</a:t>
            </a:r>
          </a:p>
          <a:p>
            <a:pPr marL="782638" indent="-342900">
              <a:buFont typeface="Courier New" panose="02070309020205020404" pitchFamily="49" charset="0"/>
              <a:buChar char="o"/>
            </a:pPr>
            <a:r>
              <a:rPr lang="en-US" sz="2000" b="1" dirty="0">
                <a:solidFill>
                  <a:srgbClr val="008435"/>
                </a:solidFill>
                <a:latin typeface="+mn-lt"/>
              </a:rPr>
              <a:t>DAX</a:t>
            </a:r>
            <a:r>
              <a:rPr lang="en-US" sz="2000" dirty="0">
                <a:latin typeface="+mn-lt"/>
              </a:rPr>
              <a:t> </a:t>
            </a:r>
            <a:r>
              <a:rPr lang="en-US" sz="2000" dirty="0" err="1">
                <a:latin typeface="+mn-lt"/>
              </a:rPr>
              <a:t>là</a:t>
            </a:r>
            <a:r>
              <a:rPr lang="en-US" sz="2000" dirty="0">
                <a:latin typeface="+mn-lt"/>
              </a:rPr>
              <a:t> </a:t>
            </a:r>
            <a:r>
              <a:rPr lang="en-US" sz="2000" dirty="0" err="1">
                <a:latin typeface="+mn-lt"/>
              </a:rPr>
              <a:t>một</a:t>
            </a:r>
            <a:r>
              <a:rPr lang="en-US" sz="2000" dirty="0">
                <a:latin typeface="+mn-lt"/>
              </a:rPr>
              <a:t> </a:t>
            </a:r>
            <a:r>
              <a:rPr lang="en-US" sz="2000" dirty="0" err="1">
                <a:latin typeface="+mn-lt"/>
              </a:rPr>
              <a:t>tập</a:t>
            </a:r>
            <a:r>
              <a:rPr lang="en-US" sz="2000" dirty="0">
                <a:latin typeface="+mn-lt"/>
              </a:rPr>
              <a:t> </a:t>
            </a:r>
            <a:r>
              <a:rPr lang="en-US" sz="2000" dirty="0" err="1">
                <a:latin typeface="+mn-lt"/>
              </a:rPr>
              <a:t>hợp</a:t>
            </a:r>
            <a:r>
              <a:rPr lang="en-US" sz="2000" dirty="0">
                <a:latin typeface="+mn-lt"/>
              </a:rPr>
              <a:t> </a:t>
            </a:r>
            <a:r>
              <a:rPr lang="en-US" sz="2000" dirty="0" err="1">
                <a:latin typeface="+mn-lt"/>
              </a:rPr>
              <a:t>các</a:t>
            </a:r>
            <a:r>
              <a:rPr lang="en-US" sz="2000" dirty="0">
                <a:latin typeface="+mn-lt"/>
              </a:rPr>
              <a:t> </a:t>
            </a:r>
            <a:r>
              <a:rPr lang="en-US" sz="2000" dirty="0" err="1">
                <a:latin typeface="+mn-lt"/>
              </a:rPr>
              <a:t>hàm</a:t>
            </a:r>
            <a:r>
              <a:rPr lang="en-US" sz="2000" dirty="0">
                <a:latin typeface="+mn-lt"/>
              </a:rPr>
              <a:t>, </a:t>
            </a:r>
            <a:r>
              <a:rPr lang="en-US" sz="2000" dirty="0" err="1">
                <a:latin typeface="+mn-lt"/>
              </a:rPr>
              <a:t>toàn</a:t>
            </a:r>
            <a:r>
              <a:rPr lang="en-US" sz="2000" dirty="0">
                <a:latin typeface="+mn-lt"/>
              </a:rPr>
              <a:t> </a:t>
            </a:r>
            <a:r>
              <a:rPr lang="en-US" sz="2000" dirty="0" err="1">
                <a:latin typeface="+mn-lt"/>
              </a:rPr>
              <a:t>tử</a:t>
            </a:r>
            <a:r>
              <a:rPr lang="en-US" sz="2000" dirty="0">
                <a:latin typeface="+mn-lt"/>
              </a:rPr>
              <a:t> </a:t>
            </a:r>
            <a:r>
              <a:rPr lang="en-US" sz="2000" dirty="0" err="1">
                <a:latin typeface="+mn-lt"/>
              </a:rPr>
              <a:t>và</a:t>
            </a:r>
            <a:r>
              <a:rPr lang="en-US" sz="2000" dirty="0">
                <a:latin typeface="+mn-lt"/>
              </a:rPr>
              <a:t> </a:t>
            </a:r>
            <a:r>
              <a:rPr lang="en-US" sz="2000" dirty="0" err="1">
                <a:latin typeface="+mn-lt"/>
              </a:rPr>
              <a:t>hằng</a:t>
            </a:r>
            <a:r>
              <a:rPr lang="en-US" sz="2000" dirty="0">
                <a:latin typeface="+mn-lt"/>
              </a:rPr>
              <a:t>  </a:t>
            </a:r>
            <a:r>
              <a:rPr lang="en-US" sz="2000" dirty="0" err="1">
                <a:latin typeface="+mn-lt"/>
              </a:rPr>
              <a:t>số</a:t>
            </a:r>
            <a:r>
              <a:rPr lang="en-US" sz="2000" dirty="0">
                <a:latin typeface="+mn-lt"/>
              </a:rPr>
              <a:t> </a:t>
            </a:r>
            <a:r>
              <a:rPr lang="en-US" sz="2000" dirty="0" err="1">
                <a:latin typeface="+mn-lt"/>
              </a:rPr>
              <a:t>có</a:t>
            </a:r>
            <a:r>
              <a:rPr lang="en-US" sz="2000" dirty="0">
                <a:latin typeface="+mn-lt"/>
              </a:rPr>
              <a:t> </a:t>
            </a:r>
            <a:r>
              <a:rPr lang="en-US" sz="2000" dirty="0" err="1">
                <a:latin typeface="+mn-lt"/>
              </a:rPr>
              <a:t>thể</a:t>
            </a:r>
            <a:r>
              <a:rPr lang="en-US" sz="2000" dirty="0">
                <a:latin typeface="+mn-lt"/>
              </a:rPr>
              <a:t> </a:t>
            </a:r>
            <a:r>
              <a:rPr lang="en-US" sz="2000" dirty="0" err="1">
                <a:latin typeface="+mn-lt"/>
              </a:rPr>
              <a:t>được</a:t>
            </a:r>
            <a:r>
              <a:rPr lang="en-US" sz="2000" dirty="0">
                <a:latin typeface="+mn-lt"/>
              </a:rPr>
              <a:t> </a:t>
            </a:r>
            <a:r>
              <a:rPr lang="en-US" sz="2000" dirty="0" err="1">
                <a:latin typeface="+mn-lt"/>
              </a:rPr>
              <a:t>sử</a:t>
            </a:r>
            <a:r>
              <a:rPr lang="en-US" sz="2000" dirty="0">
                <a:latin typeface="+mn-lt"/>
              </a:rPr>
              <a:t> </a:t>
            </a:r>
            <a:r>
              <a:rPr lang="en-US" sz="2000" dirty="0" err="1">
                <a:latin typeface="+mn-lt"/>
              </a:rPr>
              <a:t>dụng</a:t>
            </a:r>
            <a:r>
              <a:rPr lang="en-US" sz="2000" dirty="0">
                <a:latin typeface="+mn-lt"/>
              </a:rPr>
              <a:t> </a:t>
            </a:r>
            <a:r>
              <a:rPr lang="en-US" sz="2000" dirty="0" err="1">
                <a:latin typeface="+mn-lt"/>
              </a:rPr>
              <a:t>trong</a:t>
            </a:r>
            <a:r>
              <a:rPr lang="en-US" sz="2000" dirty="0">
                <a:latin typeface="+mn-lt"/>
              </a:rPr>
              <a:t> </a:t>
            </a:r>
            <a:r>
              <a:rPr lang="en-US" sz="2000" dirty="0" err="1">
                <a:latin typeface="+mn-lt"/>
              </a:rPr>
              <a:t>một</a:t>
            </a:r>
            <a:r>
              <a:rPr lang="en-US" sz="2000" dirty="0">
                <a:latin typeface="+mn-lt"/>
              </a:rPr>
              <a:t> </a:t>
            </a:r>
            <a:r>
              <a:rPr lang="en-US" sz="2000" dirty="0" err="1">
                <a:latin typeface="+mn-lt"/>
              </a:rPr>
              <a:t>công</a:t>
            </a:r>
            <a:r>
              <a:rPr lang="en-US" sz="2000" dirty="0">
                <a:latin typeface="+mn-lt"/>
              </a:rPr>
              <a:t> </a:t>
            </a:r>
            <a:r>
              <a:rPr lang="en-US" sz="2000" dirty="0" err="1">
                <a:latin typeface="+mn-lt"/>
              </a:rPr>
              <a:t>thức</a:t>
            </a:r>
            <a:r>
              <a:rPr lang="en-US" sz="2000" dirty="0">
                <a:latin typeface="+mn-lt"/>
              </a:rPr>
              <a:t> </a:t>
            </a:r>
            <a:r>
              <a:rPr lang="en-US" sz="2000" dirty="0" err="1">
                <a:latin typeface="+mn-lt"/>
              </a:rPr>
              <a:t>hoặc</a:t>
            </a:r>
            <a:r>
              <a:rPr lang="en-US" sz="2000" dirty="0">
                <a:latin typeface="+mn-lt"/>
              </a:rPr>
              <a:t> </a:t>
            </a:r>
            <a:r>
              <a:rPr lang="en-US" sz="2000" dirty="0" err="1">
                <a:latin typeface="+mn-lt"/>
              </a:rPr>
              <a:t>biểu</a:t>
            </a:r>
            <a:r>
              <a:rPr lang="en-US" sz="2000" dirty="0">
                <a:latin typeface="+mn-lt"/>
              </a:rPr>
              <a:t> </a:t>
            </a:r>
            <a:r>
              <a:rPr lang="en-US" sz="2000" dirty="0" err="1">
                <a:latin typeface="+mn-lt"/>
              </a:rPr>
              <a:t>thức</a:t>
            </a:r>
            <a:r>
              <a:rPr lang="en-US" sz="2000" dirty="0">
                <a:latin typeface="+mn-lt"/>
              </a:rPr>
              <a:t>, </a:t>
            </a:r>
            <a:r>
              <a:rPr lang="en-US" sz="2000" dirty="0" err="1">
                <a:latin typeface="+mn-lt"/>
              </a:rPr>
              <a:t>để</a:t>
            </a:r>
            <a:r>
              <a:rPr lang="en-US" sz="2000" dirty="0">
                <a:latin typeface="+mn-lt"/>
              </a:rPr>
              <a:t> </a:t>
            </a:r>
            <a:r>
              <a:rPr lang="en-US" sz="2000" dirty="0" err="1">
                <a:latin typeface="+mn-lt"/>
              </a:rPr>
              <a:t>tính</a:t>
            </a:r>
            <a:r>
              <a:rPr lang="en-US" sz="2000" dirty="0">
                <a:latin typeface="+mn-lt"/>
              </a:rPr>
              <a:t> </a:t>
            </a:r>
            <a:r>
              <a:rPr lang="en-US" sz="2000" dirty="0" err="1">
                <a:latin typeface="+mn-lt"/>
              </a:rPr>
              <a:t>toán</a:t>
            </a:r>
            <a:r>
              <a:rPr lang="en-US" sz="2000" dirty="0">
                <a:latin typeface="+mn-lt"/>
              </a:rPr>
              <a:t> &amp; </a:t>
            </a:r>
            <a:r>
              <a:rPr lang="en-US" sz="2000" dirty="0" err="1">
                <a:latin typeface="+mn-lt"/>
              </a:rPr>
              <a:t>trả</a:t>
            </a:r>
            <a:r>
              <a:rPr lang="en-US" sz="2000" dirty="0">
                <a:latin typeface="+mn-lt"/>
              </a:rPr>
              <a:t> </a:t>
            </a:r>
            <a:r>
              <a:rPr lang="en-US" sz="2000" dirty="0" err="1">
                <a:latin typeface="+mn-lt"/>
              </a:rPr>
              <a:t>về</a:t>
            </a:r>
            <a:r>
              <a:rPr lang="en-US" sz="2000" dirty="0">
                <a:latin typeface="+mn-lt"/>
              </a:rPr>
              <a:t> </a:t>
            </a:r>
            <a:r>
              <a:rPr lang="en-US" sz="2000" dirty="0" err="1">
                <a:latin typeface="+mn-lt"/>
              </a:rPr>
              <a:t>một</a:t>
            </a:r>
            <a:r>
              <a:rPr lang="en-US" sz="2000" dirty="0">
                <a:latin typeface="+mn-lt"/>
              </a:rPr>
              <a:t> </a:t>
            </a:r>
            <a:r>
              <a:rPr lang="en-US" sz="2000" dirty="0" err="1">
                <a:latin typeface="+mn-lt"/>
              </a:rPr>
              <a:t>hoặc</a:t>
            </a:r>
            <a:r>
              <a:rPr lang="en-US" sz="2000" dirty="0">
                <a:latin typeface="+mn-lt"/>
              </a:rPr>
              <a:t> </a:t>
            </a:r>
            <a:r>
              <a:rPr lang="en-US" sz="2000" dirty="0" err="1">
                <a:latin typeface="+mn-lt"/>
              </a:rPr>
              <a:t>nhiều</a:t>
            </a:r>
            <a:r>
              <a:rPr lang="en-US" sz="2000" dirty="0">
                <a:latin typeface="+mn-lt"/>
              </a:rPr>
              <a:t> </a:t>
            </a:r>
            <a:r>
              <a:rPr lang="en-US" sz="2000" dirty="0" err="1">
                <a:latin typeface="+mn-lt"/>
              </a:rPr>
              <a:t>giá</a:t>
            </a:r>
            <a:r>
              <a:rPr lang="en-US" sz="2000" dirty="0">
                <a:latin typeface="+mn-lt"/>
              </a:rPr>
              <a:t> </a:t>
            </a:r>
            <a:r>
              <a:rPr lang="en-US" sz="2000" dirty="0" err="1">
                <a:latin typeface="+mn-lt"/>
              </a:rPr>
              <a:t>trị</a:t>
            </a:r>
            <a:r>
              <a:rPr lang="en-US" sz="2000" dirty="0">
                <a:latin typeface="+mn-lt"/>
              </a:rPr>
              <a:t>. DAX </a:t>
            </a:r>
            <a:r>
              <a:rPr lang="en-US" sz="2000" dirty="0" err="1">
                <a:latin typeface="+mn-lt"/>
              </a:rPr>
              <a:t>giúp</a:t>
            </a:r>
            <a:r>
              <a:rPr lang="en-US" sz="2000" dirty="0">
                <a:latin typeface="+mn-lt"/>
              </a:rPr>
              <a:t> </a:t>
            </a:r>
            <a:r>
              <a:rPr lang="en-US" sz="2000" dirty="0" err="1">
                <a:latin typeface="+mn-lt"/>
              </a:rPr>
              <a:t>tạo</a:t>
            </a:r>
            <a:r>
              <a:rPr lang="en-US" sz="2000" dirty="0">
                <a:latin typeface="+mn-lt"/>
              </a:rPr>
              <a:t> </a:t>
            </a:r>
            <a:r>
              <a:rPr lang="en-US" sz="2000" dirty="0" err="1">
                <a:latin typeface="+mn-lt"/>
              </a:rPr>
              <a:t>ra</a:t>
            </a:r>
            <a:r>
              <a:rPr lang="en-US" sz="2000" dirty="0">
                <a:latin typeface="+mn-lt"/>
              </a:rPr>
              <a:t> </a:t>
            </a:r>
            <a:r>
              <a:rPr lang="en-US" sz="2000" dirty="0" err="1">
                <a:latin typeface="+mn-lt"/>
              </a:rPr>
              <a:t>nhiều</a:t>
            </a:r>
            <a:r>
              <a:rPr lang="en-US" sz="2000" dirty="0">
                <a:latin typeface="+mn-lt"/>
              </a:rPr>
              <a:t> </a:t>
            </a:r>
            <a:r>
              <a:rPr lang="en-US" sz="2000" dirty="0" err="1">
                <a:latin typeface="+mn-lt"/>
              </a:rPr>
              <a:t>thông</a:t>
            </a:r>
            <a:r>
              <a:rPr lang="en-US" sz="2000" dirty="0">
                <a:latin typeface="+mn-lt"/>
              </a:rPr>
              <a:t> tin </a:t>
            </a:r>
            <a:r>
              <a:rPr lang="en-US" sz="2000" dirty="0" err="1">
                <a:latin typeface="+mn-lt"/>
              </a:rPr>
              <a:t>mới</a:t>
            </a:r>
            <a:r>
              <a:rPr lang="en-US" sz="2000" dirty="0">
                <a:latin typeface="+mn-lt"/>
              </a:rPr>
              <a:t> </a:t>
            </a:r>
            <a:r>
              <a:rPr lang="en-US" sz="2000" dirty="0" err="1">
                <a:latin typeface="+mn-lt"/>
              </a:rPr>
              <a:t>từ</a:t>
            </a:r>
            <a:r>
              <a:rPr lang="en-US" sz="2000" dirty="0">
                <a:latin typeface="+mn-lt"/>
              </a:rPr>
              <a:t> </a:t>
            </a:r>
            <a:r>
              <a:rPr lang="en-US" sz="2000" dirty="0" err="1">
                <a:latin typeface="+mn-lt"/>
              </a:rPr>
              <a:t>dữ</a:t>
            </a:r>
            <a:r>
              <a:rPr lang="en-US" sz="2000" dirty="0">
                <a:latin typeface="+mn-lt"/>
              </a:rPr>
              <a:t> </a:t>
            </a:r>
            <a:r>
              <a:rPr lang="en-US" sz="2000" dirty="0" err="1">
                <a:latin typeface="+mn-lt"/>
              </a:rPr>
              <a:t>liệu</a:t>
            </a:r>
            <a:r>
              <a:rPr lang="en-US" sz="2000" dirty="0">
                <a:latin typeface="+mn-lt"/>
              </a:rPr>
              <a:t> </a:t>
            </a:r>
            <a:r>
              <a:rPr lang="en-US" sz="2000" dirty="0" err="1">
                <a:latin typeface="+mn-lt"/>
              </a:rPr>
              <a:t>sẵn</a:t>
            </a:r>
            <a:r>
              <a:rPr lang="en-US" sz="2000" dirty="0">
                <a:latin typeface="+mn-lt"/>
              </a:rPr>
              <a:t> </a:t>
            </a:r>
            <a:r>
              <a:rPr lang="en-US" sz="2000" dirty="0" err="1">
                <a:latin typeface="+mn-lt"/>
              </a:rPr>
              <a:t>có</a:t>
            </a:r>
            <a:r>
              <a:rPr lang="en-US" sz="2000" dirty="0">
                <a:latin typeface="+mn-lt"/>
              </a:rPr>
              <a:t> </a:t>
            </a:r>
            <a:r>
              <a:rPr lang="en-US" sz="2000" dirty="0" err="1">
                <a:latin typeface="+mn-lt"/>
              </a:rPr>
              <a:t>trong</a:t>
            </a:r>
            <a:r>
              <a:rPr lang="en-US" sz="2000" dirty="0">
                <a:latin typeface="+mn-lt"/>
              </a:rPr>
              <a:t> </a:t>
            </a:r>
            <a:r>
              <a:rPr lang="en-US" sz="2000" dirty="0" err="1">
                <a:latin typeface="+mn-lt"/>
              </a:rPr>
              <a:t>mô</a:t>
            </a:r>
            <a:r>
              <a:rPr lang="en-US" sz="2000" dirty="0">
                <a:latin typeface="+mn-lt"/>
              </a:rPr>
              <a:t> </a:t>
            </a:r>
            <a:r>
              <a:rPr lang="en-US" sz="2000" dirty="0" err="1">
                <a:latin typeface="+mn-lt"/>
              </a:rPr>
              <a:t>hình</a:t>
            </a:r>
            <a:r>
              <a:rPr lang="en-US" sz="2000" dirty="0">
                <a:latin typeface="+mn-lt"/>
              </a:rPr>
              <a:t> </a:t>
            </a:r>
            <a:r>
              <a:rPr lang="en-US" sz="2000" dirty="0" err="1">
                <a:latin typeface="+mn-lt"/>
              </a:rPr>
              <a:t>dữ</a:t>
            </a:r>
            <a:r>
              <a:rPr lang="en-US" sz="2000" dirty="0">
                <a:latin typeface="+mn-lt"/>
              </a:rPr>
              <a:t> </a:t>
            </a:r>
            <a:r>
              <a:rPr lang="en-US" sz="2000" dirty="0" err="1">
                <a:latin typeface="+mn-lt"/>
              </a:rPr>
              <a:t>liệu</a:t>
            </a:r>
            <a:r>
              <a:rPr lang="en-US" sz="2000" dirty="0">
                <a:latin typeface="+mn-lt"/>
              </a:rPr>
              <a:t> </a:t>
            </a:r>
            <a:r>
              <a:rPr lang="en-US" sz="2000" dirty="0" err="1">
                <a:latin typeface="+mn-lt"/>
              </a:rPr>
              <a:t>bằng</a:t>
            </a:r>
            <a:r>
              <a:rPr lang="en-US" sz="2000" dirty="0">
                <a:latin typeface="+mn-lt"/>
              </a:rPr>
              <a:t> </a:t>
            </a:r>
            <a:r>
              <a:rPr lang="en-US" sz="2000" dirty="0" err="1">
                <a:latin typeface="+mn-lt"/>
              </a:rPr>
              <a:t>cách</a:t>
            </a:r>
            <a:r>
              <a:rPr lang="en-US" sz="2000" dirty="0">
                <a:latin typeface="+mn-lt"/>
              </a:rPr>
              <a:t> </a:t>
            </a:r>
            <a:r>
              <a:rPr lang="en-US" sz="2000" dirty="0" err="1">
                <a:latin typeface="+mn-lt"/>
              </a:rPr>
              <a:t>tổ</a:t>
            </a:r>
            <a:r>
              <a:rPr lang="en-US" sz="2000" dirty="0">
                <a:latin typeface="+mn-lt"/>
              </a:rPr>
              <a:t> </a:t>
            </a:r>
            <a:r>
              <a:rPr lang="en-US" sz="2000" dirty="0" err="1">
                <a:latin typeface="+mn-lt"/>
              </a:rPr>
              <a:t>hợp</a:t>
            </a:r>
            <a:r>
              <a:rPr lang="en-US" sz="2000" dirty="0">
                <a:latin typeface="+mn-lt"/>
              </a:rPr>
              <a:t> </a:t>
            </a:r>
            <a:r>
              <a:rPr lang="en-US" sz="2000" dirty="0" err="1">
                <a:latin typeface="+mn-lt"/>
              </a:rPr>
              <a:t>lại</a:t>
            </a:r>
            <a:r>
              <a:rPr lang="en-US" sz="2000" dirty="0">
                <a:latin typeface="+mn-lt"/>
              </a:rPr>
              <a:t> &amp; </a:t>
            </a:r>
            <a:r>
              <a:rPr lang="en-US" sz="2000" dirty="0" err="1">
                <a:latin typeface="+mn-lt"/>
              </a:rPr>
              <a:t>tính</a:t>
            </a:r>
            <a:r>
              <a:rPr lang="en-US" sz="2000" dirty="0">
                <a:latin typeface="+mn-lt"/>
              </a:rPr>
              <a:t> </a:t>
            </a:r>
            <a:r>
              <a:rPr lang="en-US" sz="2000" dirty="0" err="1">
                <a:latin typeface="+mn-lt"/>
              </a:rPr>
              <a:t>toán</a:t>
            </a:r>
            <a:r>
              <a:rPr lang="en-US" sz="2000" dirty="0">
                <a:latin typeface="+mn-lt"/>
              </a:rPr>
              <a:t> </a:t>
            </a:r>
            <a:r>
              <a:rPr lang="en-US" sz="2000" dirty="0" err="1">
                <a:latin typeface="+mn-lt"/>
              </a:rPr>
              <a:t>chúng</a:t>
            </a:r>
            <a:endParaRPr lang="vi-VN" sz="2000" dirty="0">
              <a:latin typeface="+mn-lt"/>
            </a:endParaRPr>
          </a:p>
        </p:txBody>
      </p:sp>
      <p:pic>
        <p:nvPicPr>
          <p:cNvPr id="2" name="Picture 1"/>
          <p:cNvPicPr>
            <a:picLocks noChangeAspect="1"/>
          </p:cNvPicPr>
          <p:nvPr/>
        </p:nvPicPr>
        <p:blipFill>
          <a:blip r:embed="rId3"/>
          <a:stretch>
            <a:fillRect/>
          </a:stretch>
        </p:blipFill>
        <p:spPr>
          <a:xfrm>
            <a:off x="1772703" y="3312180"/>
            <a:ext cx="8306959" cy="2629267"/>
          </a:xfrm>
          <a:prstGeom prst="rect">
            <a:avLst/>
          </a:prstGeom>
        </p:spPr>
      </p:pic>
    </p:spTree>
    <p:extLst>
      <p:ext uri="{BB962C8B-B14F-4D97-AF65-F5344CB8AC3E}">
        <p14:creationId xmlns:p14="http://schemas.microsoft.com/office/powerpoint/2010/main" val="2550506930"/>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30</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7" name="Rectangle 6"/>
          <p:cNvSpPr/>
          <p:nvPr/>
        </p:nvSpPr>
        <p:spPr>
          <a:xfrm>
            <a:off x="554783" y="1442860"/>
            <a:ext cx="11116286" cy="936154"/>
          </a:xfrm>
          <a:prstGeom prst="rect">
            <a:avLst/>
          </a:prstGeom>
        </p:spPr>
        <p:txBody>
          <a:bodyPr wrap="square">
            <a:spAutoFit/>
          </a:bodyPr>
          <a:lstStyle/>
          <a:p>
            <a:pPr marL="299085" indent="-286385">
              <a:spcBef>
                <a:spcPts val="100"/>
              </a:spcBef>
              <a:buClr>
                <a:srgbClr val="001F5F"/>
              </a:buClr>
              <a:buFont typeface="Arial"/>
              <a:buChar char="•"/>
              <a:tabLst>
                <a:tab pos="299085" algn="l"/>
              </a:tabLst>
            </a:pPr>
            <a:r>
              <a:rPr lang="en-US" u="sng" spc="-10" dirty="0">
                <a:solidFill>
                  <a:srgbClr val="0000FF"/>
                </a:solidFill>
                <a:uFill>
                  <a:solidFill>
                    <a:srgbClr val="0000FF"/>
                  </a:solidFill>
                </a:uFill>
                <a:latin typeface="Arial"/>
                <a:cs typeface="Arial"/>
                <a:hlinkClick r:id="rId2"/>
              </a:rPr>
              <a:t>https://dax.guide/</a:t>
            </a:r>
            <a:endParaRPr lang="en-US" dirty="0">
              <a:latin typeface="Arial"/>
              <a:cs typeface="Arial"/>
            </a:endParaRPr>
          </a:p>
          <a:p>
            <a:pPr>
              <a:spcBef>
                <a:spcPts val="90"/>
              </a:spcBef>
              <a:buClr>
                <a:srgbClr val="001F5F"/>
              </a:buClr>
              <a:buFont typeface="Arial"/>
              <a:buChar char="•"/>
            </a:pPr>
            <a:endParaRPr lang="en-US" dirty="0">
              <a:latin typeface="Arial"/>
              <a:cs typeface="Arial"/>
            </a:endParaRPr>
          </a:p>
          <a:p>
            <a:pPr marL="299085" indent="-286385">
              <a:buClr>
                <a:srgbClr val="001F5F"/>
              </a:buClr>
              <a:buFont typeface="Arial"/>
              <a:buChar char="•"/>
              <a:tabLst>
                <a:tab pos="299085" algn="l"/>
              </a:tabLst>
            </a:pPr>
            <a:r>
              <a:rPr lang="en-US" u="sng" spc="-10" dirty="0">
                <a:solidFill>
                  <a:srgbClr val="0000FF"/>
                </a:solidFill>
                <a:uFill>
                  <a:solidFill>
                    <a:srgbClr val="0000FF"/>
                  </a:solidFill>
                </a:uFill>
                <a:latin typeface="Arial"/>
                <a:cs typeface="Arial"/>
                <a:hlinkClick r:id="rId3"/>
              </a:rPr>
              <a:t>https://learn.microsoft.com/vi-vn/dax/dax-overview</a:t>
            </a:r>
            <a:endParaRPr lang="en-US" dirty="0">
              <a:latin typeface="Arial"/>
              <a:cs typeface="Arial"/>
            </a:endParaRPr>
          </a:p>
        </p:txBody>
      </p:sp>
    </p:spTree>
    <p:extLst>
      <p:ext uri="{BB962C8B-B14F-4D97-AF65-F5344CB8AC3E}">
        <p14:creationId xmlns:p14="http://schemas.microsoft.com/office/powerpoint/2010/main" val="839311027"/>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37A85E-82DA-5C6E-700E-790D09C3CC5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0944805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4</a:t>
            </a:fld>
            <a:endParaRPr lang="en-US" dirty="0"/>
          </a:p>
        </p:txBody>
      </p:sp>
      <p:sp>
        <p:nvSpPr>
          <p:cNvPr id="6" name="Title 5"/>
          <p:cNvSpPr>
            <a:spLocks noGrp="1"/>
          </p:cNvSpPr>
          <p:nvPr>
            <p:ph type="ctrTitle"/>
          </p:nvPr>
        </p:nvSpPr>
        <p:spPr/>
        <p:txBody>
          <a:bodyPr>
            <a:normAutofit/>
          </a:bodyPr>
          <a:lstStyle/>
          <a:p>
            <a:r>
              <a:rPr lang="en-US" dirty="0" smtClean="0"/>
              <a:t>2. Measure vs Calculated Column</a:t>
            </a:r>
            <a:endParaRPr lang="en-US" dirty="0"/>
          </a:p>
        </p:txBody>
      </p:sp>
      <p:sp>
        <p:nvSpPr>
          <p:cNvPr id="8" name="Slide Number Placeholder 2">
            <a:extLst>
              <a:ext uri="{FF2B5EF4-FFF2-40B4-BE49-F238E27FC236}">
                <a16:creationId xmlns:a16="http://schemas.microsoft.com/office/drawing/2014/main" id="{50776B86-0F66-431F-B491-B79FA6198B4B}"/>
              </a:ext>
            </a:extLst>
          </p:cNvPr>
          <p:cNvSpPr txBox="1">
            <a:spLocks/>
          </p:cNvSpPr>
          <p:nvPr/>
        </p:nvSpPr>
        <p:spPr>
          <a:xfrm>
            <a:off x="9448800"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4564FB-2163-4BB5-8B92-5DA6F420D63E}" type="slidenum">
              <a:rPr lang="en-US" smtClean="0"/>
              <a:pPr/>
              <a:t>4</a:t>
            </a:fld>
            <a:endParaRPr lang="en-US" dirty="0"/>
          </a:p>
        </p:txBody>
      </p:sp>
      <p:sp>
        <p:nvSpPr>
          <p:cNvPr id="9" name="Content Placeholder 4"/>
          <p:cNvSpPr>
            <a:spLocks noGrp="1"/>
          </p:cNvSpPr>
          <p:nvPr>
            <p:ph idx="4294967295"/>
          </p:nvPr>
        </p:nvSpPr>
        <p:spPr>
          <a:xfrm>
            <a:off x="297180" y="1054914"/>
            <a:ext cx="11163300" cy="767986"/>
          </a:xfrm>
          <a:prstGeom prst="rect">
            <a:avLst/>
          </a:prstGeom>
        </p:spPr>
        <p:txBody>
          <a:bodyPr>
            <a:noAutofit/>
          </a:bodyPr>
          <a:lstStyle/>
          <a:p>
            <a:pPr marL="782638" indent="-342900">
              <a:buFont typeface="Courier New" panose="02070309020205020404" pitchFamily="49" charset="0"/>
              <a:buChar char="o"/>
            </a:pPr>
            <a:r>
              <a:rPr lang="en-US" sz="2000" b="1" dirty="0" err="1">
                <a:solidFill>
                  <a:srgbClr val="008435"/>
                </a:solidFill>
                <a:latin typeface="+mn-lt"/>
              </a:rPr>
              <a:t>Bảng</a:t>
            </a:r>
            <a:r>
              <a:rPr lang="en-US" sz="2000" b="1" dirty="0">
                <a:solidFill>
                  <a:srgbClr val="008435"/>
                </a:solidFill>
                <a:latin typeface="+mn-lt"/>
              </a:rPr>
              <a:t> </a:t>
            </a:r>
            <a:r>
              <a:rPr lang="en-US" sz="2000" b="1" dirty="0" err="1">
                <a:solidFill>
                  <a:srgbClr val="008435"/>
                </a:solidFill>
                <a:latin typeface="+mn-lt"/>
              </a:rPr>
              <a:t>dữ</a:t>
            </a:r>
            <a:r>
              <a:rPr lang="en-US" sz="2000" b="1" dirty="0">
                <a:solidFill>
                  <a:srgbClr val="008435"/>
                </a:solidFill>
                <a:latin typeface="+mn-lt"/>
              </a:rPr>
              <a:t> </a:t>
            </a:r>
            <a:r>
              <a:rPr lang="en-US" sz="2000" b="1" dirty="0" err="1">
                <a:solidFill>
                  <a:srgbClr val="008435"/>
                </a:solidFill>
                <a:latin typeface="+mn-lt"/>
              </a:rPr>
              <a:t>liệu</a:t>
            </a:r>
            <a:r>
              <a:rPr lang="en-US" sz="2000" b="1" dirty="0">
                <a:solidFill>
                  <a:srgbClr val="008435"/>
                </a:solidFill>
                <a:latin typeface="+mn-lt"/>
              </a:rPr>
              <a:t> </a:t>
            </a:r>
            <a:r>
              <a:rPr lang="en-US" sz="2000" b="1" dirty="0" err="1">
                <a:solidFill>
                  <a:srgbClr val="008435"/>
                </a:solidFill>
                <a:latin typeface="+mn-lt"/>
              </a:rPr>
              <a:t>tính</a:t>
            </a:r>
            <a:r>
              <a:rPr lang="en-US" sz="2000" b="1" dirty="0">
                <a:solidFill>
                  <a:srgbClr val="008435"/>
                </a:solidFill>
                <a:latin typeface="+mn-lt"/>
              </a:rPr>
              <a:t> </a:t>
            </a:r>
            <a:r>
              <a:rPr lang="en-US" sz="2000" b="1" dirty="0" err="1">
                <a:solidFill>
                  <a:srgbClr val="008435"/>
                </a:solidFill>
                <a:latin typeface="+mn-lt"/>
              </a:rPr>
              <a:t>toán</a:t>
            </a:r>
            <a:r>
              <a:rPr lang="en-US" sz="2000" b="1" dirty="0">
                <a:solidFill>
                  <a:srgbClr val="008435"/>
                </a:solidFill>
                <a:latin typeface="+mn-lt"/>
              </a:rPr>
              <a:t> </a:t>
            </a:r>
            <a:r>
              <a:rPr lang="en-US" sz="2000" dirty="0" err="1">
                <a:latin typeface="+mn-lt"/>
              </a:rPr>
              <a:t>là</a:t>
            </a:r>
            <a:r>
              <a:rPr lang="en-US" sz="2000" dirty="0">
                <a:latin typeface="+mn-lt"/>
              </a:rPr>
              <a:t> </a:t>
            </a:r>
            <a:r>
              <a:rPr lang="en-US" sz="2000" dirty="0" err="1">
                <a:latin typeface="+mn-lt"/>
              </a:rPr>
              <a:t>một</a:t>
            </a:r>
            <a:r>
              <a:rPr lang="en-US" sz="2000" dirty="0">
                <a:latin typeface="+mn-lt"/>
              </a:rPr>
              <a:t> </a:t>
            </a:r>
            <a:r>
              <a:rPr lang="en-US" sz="2000" dirty="0" err="1">
                <a:latin typeface="+mn-lt"/>
              </a:rPr>
              <a:t>đối</a:t>
            </a:r>
            <a:r>
              <a:rPr lang="en-US" sz="2000" dirty="0">
                <a:latin typeface="+mn-lt"/>
              </a:rPr>
              <a:t> </a:t>
            </a:r>
            <a:r>
              <a:rPr lang="en-US" sz="2000" dirty="0" err="1">
                <a:latin typeface="+mn-lt"/>
              </a:rPr>
              <a:t>tượng</a:t>
            </a:r>
            <a:r>
              <a:rPr lang="en-US" sz="2000" dirty="0">
                <a:latin typeface="+mn-lt"/>
              </a:rPr>
              <a:t> </a:t>
            </a:r>
            <a:r>
              <a:rPr lang="en-US" sz="2000" dirty="0" err="1">
                <a:latin typeface="+mn-lt"/>
              </a:rPr>
              <a:t>được</a:t>
            </a:r>
            <a:r>
              <a:rPr lang="en-US" sz="2000" dirty="0">
                <a:latin typeface="+mn-lt"/>
              </a:rPr>
              <a:t> </a:t>
            </a:r>
            <a:r>
              <a:rPr lang="en-US" sz="2000" dirty="0" err="1">
                <a:latin typeface="+mn-lt"/>
              </a:rPr>
              <a:t>tính</a:t>
            </a:r>
            <a:r>
              <a:rPr lang="en-US" sz="2000" dirty="0">
                <a:latin typeface="+mn-lt"/>
              </a:rPr>
              <a:t> </a:t>
            </a:r>
            <a:r>
              <a:rPr lang="en-US" sz="2000" dirty="0" err="1">
                <a:latin typeface="+mn-lt"/>
              </a:rPr>
              <a:t>toán</a:t>
            </a:r>
            <a:r>
              <a:rPr lang="en-US" sz="2000" dirty="0">
                <a:latin typeface="+mn-lt"/>
              </a:rPr>
              <a:t>, </a:t>
            </a:r>
            <a:r>
              <a:rPr lang="en-US" sz="2000" dirty="0" err="1">
                <a:latin typeface="+mn-lt"/>
              </a:rPr>
              <a:t>dựa</a:t>
            </a:r>
            <a:r>
              <a:rPr lang="en-US" sz="2000" dirty="0">
                <a:latin typeface="+mn-lt"/>
              </a:rPr>
              <a:t> </a:t>
            </a:r>
            <a:r>
              <a:rPr lang="en-US" sz="2000" dirty="0" err="1">
                <a:latin typeface="+mn-lt"/>
              </a:rPr>
              <a:t>trên</a:t>
            </a:r>
            <a:r>
              <a:rPr lang="en-US" sz="2000" dirty="0">
                <a:latin typeface="+mn-lt"/>
              </a:rPr>
              <a:t> </a:t>
            </a:r>
            <a:r>
              <a:rPr lang="en-US" sz="2000" dirty="0" err="1">
                <a:latin typeface="+mn-lt"/>
              </a:rPr>
              <a:t>một</a:t>
            </a:r>
            <a:r>
              <a:rPr lang="en-US" sz="2000" dirty="0">
                <a:latin typeface="+mn-lt"/>
              </a:rPr>
              <a:t> </a:t>
            </a:r>
            <a:r>
              <a:rPr lang="en-US" sz="2000" dirty="0" err="1">
                <a:latin typeface="+mn-lt"/>
              </a:rPr>
              <a:t>biểu</a:t>
            </a:r>
            <a:r>
              <a:rPr lang="en-US" sz="2000" dirty="0">
                <a:latin typeface="+mn-lt"/>
              </a:rPr>
              <a:t> </a:t>
            </a:r>
            <a:r>
              <a:rPr lang="en-US" sz="2000" dirty="0" err="1">
                <a:latin typeface="+mn-lt"/>
              </a:rPr>
              <a:t>thức</a:t>
            </a:r>
            <a:r>
              <a:rPr lang="en-US" sz="2000" dirty="0">
                <a:latin typeface="+mn-lt"/>
              </a:rPr>
              <a:t> </a:t>
            </a:r>
            <a:r>
              <a:rPr lang="en-US" sz="2000" dirty="0" err="1">
                <a:latin typeface="+mn-lt"/>
              </a:rPr>
              <a:t>hoặc</a:t>
            </a:r>
            <a:r>
              <a:rPr lang="en-US" sz="2000" dirty="0">
                <a:latin typeface="+mn-lt"/>
              </a:rPr>
              <a:t> </a:t>
            </a:r>
            <a:r>
              <a:rPr lang="en-US" sz="2000" dirty="0" err="1">
                <a:latin typeface="+mn-lt"/>
              </a:rPr>
              <a:t>công</a:t>
            </a:r>
            <a:r>
              <a:rPr lang="en-US" sz="2000" dirty="0">
                <a:latin typeface="+mn-lt"/>
              </a:rPr>
              <a:t> </a:t>
            </a:r>
            <a:r>
              <a:rPr lang="en-US" sz="2000" dirty="0" err="1">
                <a:latin typeface="+mn-lt"/>
              </a:rPr>
              <a:t>thức</a:t>
            </a:r>
            <a:r>
              <a:rPr lang="en-US" sz="2000" dirty="0">
                <a:latin typeface="+mn-lt"/>
              </a:rPr>
              <a:t>, </a:t>
            </a:r>
            <a:r>
              <a:rPr lang="en-US" sz="2000" dirty="0" err="1">
                <a:latin typeface="+mn-lt"/>
              </a:rPr>
              <a:t>được</a:t>
            </a:r>
            <a:r>
              <a:rPr lang="en-US" sz="2000" dirty="0">
                <a:latin typeface="+mn-lt"/>
              </a:rPr>
              <a:t> </a:t>
            </a:r>
            <a:r>
              <a:rPr lang="en-US" sz="2000" dirty="0" err="1">
                <a:latin typeface="+mn-lt"/>
              </a:rPr>
              <a:t>dẫn</a:t>
            </a:r>
            <a:r>
              <a:rPr lang="en-US" sz="2000" dirty="0">
                <a:latin typeface="+mn-lt"/>
              </a:rPr>
              <a:t> </a:t>
            </a:r>
            <a:r>
              <a:rPr lang="en-US" sz="2000" dirty="0" err="1">
                <a:latin typeface="+mn-lt"/>
              </a:rPr>
              <a:t>xuất</a:t>
            </a:r>
            <a:r>
              <a:rPr lang="en-US" sz="2000" dirty="0">
                <a:latin typeface="+mn-lt"/>
              </a:rPr>
              <a:t> </a:t>
            </a:r>
            <a:r>
              <a:rPr lang="en-US" sz="2000" dirty="0" err="1">
                <a:latin typeface="+mn-lt"/>
              </a:rPr>
              <a:t>từ</a:t>
            </a:r>
            <a:r>
              <a:rPr lang="en-US" sz="2000" dirty="0">
                <a:latin typeface="+mn-lt"/>
              </a:rPr>
              <a:t> </a:t>
            </a:r>
            <a:r>
              <a:rPr lang="en-US" sz="2000" dirty="0" err="1">
                <a:latin typeface="+mn-lt"/>
              </a:rPr>
              <a:t>tất</a:t>
            </a:r>
            <a:r>
              <a:rPr lang="en-US" sz="2000" dirty="0">
                <a:latin typeface="+mn-lt"/>
              </a:rPr>
              <a:t> </a:t>
            </a:r>
            <a:r>
              <a:rPr lang="en-US" sz="2000" dirty="0" err="1">
                <a:latin typeface="+mn-lt"/>
              </a:rPr>
              <a:t>cả</a:t>
            </a:r>
            <a:r>
              <a:rPr lang="en-US" sz="2000" dirty="0">
                <a:latin typeface="+mn-lt"/>
              </a:rPr>
              <a:t> </a:t>
            </a:r>
            <a:r>
              <a:rPr lang="en-US" sz="2000" dirty="0" err="1">
                <a:latin typeface="+mn-lt"/>
              </a:rPr>
              <a:t>hoặc</a:t>
            </a:r>
            <a:r>
              <a:rPr lang="en-US" sz="2000" dirty="0">
                <a:latin typeface="+mn-lt"/>
              </a:rPr>
              <a:t> </a:t>
            </a:r>
            <a:r>
              <a:rPr lang="en-US" sz="2000" dirty="0" err="1">
                <a:latin typeface="+mn-lt"/>
              </a:rPr>
              <a:t>một</a:t>
            </a:r>
            <a:r>
              <a:rPr lang="en-US" sz="2000" dirty="0">
                <a:latin typeface="+mn-lt"/>
              </a:rPr>
              <a:t> </a:t>
            </a:r>
            <a:r>
              <a:rPr lang="en-US" sz="2000" dirty="0" err="1">
                <a:latin typeface="+mn-lt"/>
              </a:rPr>
              <a:t>phần</a:t>
            </a:r>
            <a:r>
              <a:rPr lang="en-US" sz="2000" dirty="0">
                <a:latin typeface="+mn-lt"/>
              </a:rPr>
              <a:t> </a:t>
            </a:r>
            <a:r>
              <a:rPr lang="en-US" sz="2000" dirty="0" err="1">
                <a:latin typeface="+mn-lt"/>
              </a:rPr>
              <a:t>của</a:t>
            </a:r>
            <a:r>
              <a:rPr lang="en-US" sz="2000" dirty="0">
                <a:latin typeface="+mn-lt"/>
              </a:rPr>
              <a:t> </a:t>
            </a:r>
            <a:r>
              <a:rPr lang="en-US" sz="2000" dirty="0" err="1">
                <a:latin typeface="+mn-lt"/>
              </a:rPr>
              <a:t>các</a:t>
            </a:r>
            <a:r>
              <a:rPr lang="en-US" sz="2000" dirty="0">
                <a:latin typeface="+mn-lt"/>
              </a:rPr>
              <a:t> </a:t>
            </a:r>
            <a:r>
              <a:rPr lang="en-US" sz="2000" dirty="0" err="1">
                <a:latin typeface="+mn-lt"/>
              </a:rPr>
              <a:t>bảng</a:t>
            </a:r>
            <a:r>
              <a:rPr lang="en-US" sz="2000" dirty="0">
                <a:latin typeface="+mn-lt"/>
              </a:rPr>
              <a:t> </a:t>
            </a:r>
            <a:r>
              <a:rPr lang="en-US" sz="2000" dirty="0" err="1">
                <a:latin typeface="+mn-lt"/>
              </a:rPr>
              <a:t>khác</a:t>
            </a:r>
            <a:r>
              <a:rPr lang="en-US" sz="2000" dirty="0">
                <a:latin typeface="+mn-lt"/>
              </a:rPr>
              <a:t> </a:t>
            </a:r>
            <a:r>
              <a:rPr lang="en-US" sz="2000" dirty="0" err="1">
                <a:latin typeface="+mn-lt"/>
              </a:rPr>
              <a:t>trong</a:t>
            </a:r>
            <a:r>
              <a:rPr lang="en-US" sz="2000" dirty="0">
                <a:latin typeface="+mn-lt"/>
              </a:rPr>
              <a:t> </a:t>
            </a:r>
            <a:r>
              <a:rPr lang="en-US" sz="2000" dirty="0" err="1">
                <a:latin typeface="+mn-lt"/>
              </a:rPr>
              <a:t>cùng</a:t>
            </a:r>
            <a:r>
              <a:rPr lang="en-US" sz="2000" dirty="0">
                <a:latin typeface="+mn-lt"/>
              </a:rPr>
              <a:t> </a:t>
            </a:r>
            <a:r>
              <a:rPr lang="en-US" sz="2000" dirty="0" err="1">
                <a:latin typeface="+mn-lt"/>
              </a:rPr>
              <a:t>một</a:t>
            </a:r>
            <a:r>
              <a:rPr lang="en-US" sz="2000" dirty="0">
                <a:latin typeface="+mn-lt"/>
              </a:rPr>
              <a:t> </a:t>
            </a:r>
            <a:r>
              <a:rPr lang="en-US" sz="2000" dirty="0" err="1">
                <a:latin typeface="+mn-lt"/>
              </a:rPr>
              <a:t>mô</a:t>
            </a:r>
            <a:r>
              <a:rPr lang="en-US" sz="2000" dirty="0">
                <a:latin typeface="+mn-lt"/>
              </a:rPr>
              <a:t> </a:t>
            </a:r>
            <a:r>
              <a:rPr lang="en-US" sz="2000" dirty="0" err="1">
                <a:latin typeface="+mn-lt"/>
              </a:rPr>
              <a:t>hình</a:t>
            </a:r>
            <a:endParaRPr lang="vi-VN" sz="2000" dirty="0">
              <a:latin typeface="+mn-lt"/>
            </a:endParaRPr>
          </a:p>
        </p:txBody>
      </p:sp>
      <p:pic>
        <p:nvPicPr>
          <p:cNvPr id="4" name="Picture 3"/>
          <p:cNvPicPr>
            <a:picLocks noChangeAspect="1"/>
          </p:cNvPicPr>
          <p:nvPr/>
        </p:nvPicPr>
        <p:blipFill>
          <a:blip r:embed="rId3"/>
          <a:stretch>
            <a:fillRect/>
          </a:stretch>
        </p:blipFill>
        <p:spPr>
          <a:xfrm>
            <a:off x="1206516" y="2294505"/>
            <a:ext cx="9879577" cy="3480175"/>
          </a:xfrm>
          <a:prstGeom prst="rect">
            <a:avLst/>
          </a:prstGeom>
        </p:spPr>
      </p:pic>
    </p:spTree>
    <p:extLst>
      <p:ext uri="{BB962C8B-B14F-4D97-AF65-F5344CB8AC3E}">
        <p14:creationId xmlns:p14="http://schemas.microsoft.com/office/powerpoint/2010/main" val="226214966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5</a:t>
            </a:fld>
            <a:endParaRPr lang="en-US" dirty="0"/>
          </a:p>
        </p:txBody>
      </p:sp>
      <p:sp>
        <p:nvSpPr>
          <p:cNvPr id="6" name="Title 5"/>
          <p:cNvSpPr>
            <a:spLocks noGrp="1"/>
          </p:cNvSpPr>
          <p:nvPr>
            <p:ph type="ctrTitle"/>
          </p:nvPr>
        </p:nvSpPr>
        <p:spPr/>
        <p:txBody>
          <a:bodyPr>
            <a:normAutofit/>
          </a:bodyPr>
          <a:lstStyle/>
          <a:p>
            <a:r>
              <a:rPr lang="en-US" dirty="0" smtClean="0"/>
              <a:t>2. Measure vs Calculated Column</a:t>
            </a:r>
            <a:endParaRPr lang="en-US" dirty="0"/>
          </a:p>
        </p:txBody>
      </p:sp>
      <p:sp>
        <p:nvSpPr>
          <p:cNvPr id="8" name="Slide Number Placeholder 2">
            <a:extLst>
              <a:ext uri="{FF2B5EF4-FFF2-40B4-BE49-F238E27FC236}">
                <a16:creationId xmlns:a16="http://schemas.microsoft.com/office/drawing/2014/main" id="{50776B86-0F66-431F-B491-B79FA6198B4B}"/>
              </a:ext>
            </a:extLst>
          </p:cNvPr>
          <p:cNvSpPr txBox="1">
            <a:spLocks/>
          </p:cNvSpPr>
          <p:nvPr/>
        </p:nvSpPr>
        <p:spPr>
          <a:xfrm>
            <a:off x="9448800"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4564FB-2163-4BB5-8B92-5DA6F420D63E}" type="slidenum">
              <a:rPr lang="en-US" smtClean="0"/>
              <a:pPr/>
              <a:t>5</a:t>
            </a:fld>
            <a:endParaRPr lang="en-US" dirty="0"/>
          </a:p>
        </p:txBody>
      </p:sp>
      <p:sp>
        <p:nvSpPr>
          <p:cNvPr id="10" name="Content Placeholder 4">
            <a:extLst>
              <a:ext uri="{FF2B5EF4-FFF2-40B4-BE49-F238E27FC236}">
                <a16:creationId xmlns:a16="http://schemas.microsoft.com/office/drawing/2014/main" id="{6096A8D5-1064-CCEE-E246-962CE3DA1A98}"/>
              </a:ext>
            </a:extLst>
          </p:cNvPr>
          <p:cNvSpPr txBox="1">
            <a:spLocks/>
          </p:cNvSpPr>
          <p:nvPr/>
        </p:nvSpPr>
        <p:spPr>
          <a:xfrm>
            <a:off x="297180" y="1087027"/>
            <a:ext cx="11163300" cy="7679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82638" indent="-342900">
              <a:buFont typeface="Courier New" panose="02070309020205020404" pitchFamily="49" charset="0"/>
              <a:buChar char="o"/>
            </a:pPr>
            <a:r>
              <a:rPr lang="en-US" sz="2000" b="1" dirty="0" err="1">
                <a:solidFill>
                  <a:srgbClr val="008435"/>
                </a:solidFill>
                <a:latin typeface="+mn-lt"/>
              </a:rPr>
              <a:t>Cột</a:t>
            </a:r>
            <a:r>
              <a:rPr lang="en-US" sz="2000" b="1" dirty="0">
                <a:solidFill>
                  <a:srgbClr val="008435"/>
                </a:solidFill>
                <a:latin typeface="+mn-lt"/>
              </a:rPr>
              <a:t> </a:t>
            </a:r>
            <a:r>
              <a:rPr lang="en-US" sz="2000" b="1" dirty="0" err="1">
                <a:solidFill>
                  <a:srgbClr val="008435"/>
                </a:solidFill>
                <a:latin typeface="+mn-lt"/>
              </a:rPr>
              <a:t>dữ</a:t>
            </a:r>
            <a:r>
              <a:rPr lang="en-US" sz="2000" b="1" dirty="0">
                <a:solidFill>
                  <a:srgbClr val="008435"/>
                </a:solidFill>
                <a:latin typeface="+mn-lt"/>
              </a:rPr>
              <a:t> </a:t>
            </a:r>
            <a:r>
              <a:rPr lang="en-US" sz="2000" b="1" dirty="0" err="1">
                <a:solidFill>
                  <a:srgbClr val="008435"/>
                </a:solidFill>
                <a:latin typeface="+mn-lt"/>
              </a:rPr>
              <a:t>liệu</a:t>
            </a:r>
            <a:r>
              <a:rPr lang="en-US" sz="2000" b="1" dirty="0">
                <a:solidFill>
                  <a:srgbClr val="008435"/>
                </a:solidFill>
                <a:latin typeface="+mn-lt"/>
              </a:rPr>
              <a:t> </a:t>
            </a:r>
            <a:r>
              <a:rPr lang="en-US" sz="2000" b="1" dirty="0" err="1">
                <a:solidFill>
                  <a:srgbClr val="008435"/>
                </a:solidFill>
                <a:latin typeface="+mn-lt"/>
              </a:rPr>
              <a:t>tính</a:t>
            </a:r>
            <a:r>
              <a:rPr lang="en-US" sz="2000" b="1" dirty="0">
                <a:solidFill>
                  <a:srgbClr val="008435"/>
                </a:solidFill>
                <a:latin typeface="+mn-lt"/>
              </a:rPr>
              <a:t> </a:t>
            </a:r>
            <a:r>
              <a:rPr lang="en-US" sz="2000" b="1" dirty="0" err="1">
                <a:solidFill>
                  <a:srgbClr val="008435"/>
                </a:solidFill>
                <a:latin typeface="+mn-lt"/>
              </a:rPr>
              <a:t>toán</a:t>
            </a:r>
            <a:r>
              <a:rPr lang="en-US" sz="2000" b="1" dirty="0">
                <a:solidFill>
                  <a:srgbClr val="008435"/>
                </a:solidFill>
                <a:latin typeface="+mn-lt"/>
              </a:rPr>
              <a:t> </a:t>
            </a:r>
            <a:r>
              <a:rPr lang="en-US" sz="2000" dirty="0" err="1">
                <a:latin typeface="+mn-lt"/>
              </a:rPr>
              <a:t>là</a:t>
            </a:r>
            <a:r>
              <a:rPr lang="en-US" sz="2000" dirty="0">
                <a:latin typeface="+mn-lt"/>
              </a:rPr>
              <a:t> </a:t>
            </a:r>
            <a:r>
              <a:rPr lang="en-US" sz="2000" dirty="0" err="1">
                <a:latin typeface="+mn-lt"/>
              </a:rPr>
              <a:t>cột</a:t>
            </a:r>
            <a:r>
              <a:rPr lang="en-US" sz="2000" dirty="0">
                <a:latin typeface="+mn-lt"/>
              </a:rPr>
              <a:t> </a:t>
            </a:r>
            <a:r>
              <a:rPr lang="en-US" sz="2000" dirty="0" err="1">
                <a:latin typeface="+mn-lt"/>
              </a:rPr>
              <a:t>mà</a:t>
            </a:r>
            <a:r>
              <a:rPr lang="en-US" sz="2000" dirty="0">
                <a:latin typeface="+mn-lt"/>
              </a:rPr>
              <a:t> </a:t>
            </a:r>
            <a:r>
              <a:rPr lang="en-US" sz="2000" dirty="0" err="1">
                <a:latin typeface="+mn-lt"/>
              </a:rPr>
              <a:t>được</a:t>
            </a:r>
            <a:r>
              <a:rPr lang="en-US" sz="2000" dirty="0">
                <a:latin typeface="+mn-lt"/>
              </a:rPr>
              <a:t> </a:t>
            </a:r>
            <a:r>
              <a:rPr lang="en-US" sz="2000" dirty="0" err="1">
                <a:latin typeface="+mn-lt"/>
              </a:rPr>
              <a:t>thêm</a:t>
            </a:r>
            <a:r>
              <a:rPr lang="en-US" sz="2000" dirty="0">
                <a:latin typeface="+mn-lt"/>
              </a:rPr>
              <a:t> </a:t>
            </a:r>
            <a:r>
              <a:rPr lang="en-US" sz="2000" dirty="0" err="1">
                <a:latin typeface="+mn-lt"/>
              </a:rPr>
              <a:t>vào</a:t>
            </a:r>
            <a:r>
              <a:rPr lang="en-US" sz="2000" dirty="0">
                <a:latin typeface="+mn-lt"/>
              </a:rPr>
              <a:t> </a:t>
            </a:r>
            <a:r>
              <a:rPr lang="en-US" sz="2000" dirty="0" err="1">
                <a:latin typeface="+mn-lt"/>
              </a:rPr>
              <a:t>bảng</a:t>
            </a:r>
            <a:r>
              <a:rPr lang="en-US" sz="2000" dirty="0">
                <a:latin typeface="+mn-lt"/>
              </a:rPr>
              <a:t> </a:t>
            </a:r>
            <a:r>
              <a:rPr lang="en-US" sz="2000" dirty="0" err="1">
                <a:latin typeface="+mn-lt"/>
              </a:rPr>
              <a:t>hiện</a:t>
            </a:r>
            <a:r>
              <a:rPr lang="en-US" sz="2000" dirty="0">
                <a:latin typeface="+mn-lt"/>
              </a:rPr>
              <a:t> </a:t>
            </a:r>
            <a:r>
              <a:rPr lang="en-US" sz="2000" dirty="0" err="1">
                <a:latin typeface="+mn-lt"/>
              </a:rPr>
              <a:t>có</a:t>
            </a:r>
            <a:r>
              <a:rPr lang="en-US" sz="2000" dirty="0">
                <a:latin typeface="+mn-lt"/>
              </a:rPr>
              <a:t> (</a:t>
            </a:r>
            <a:r>
              <a:rPr lang="en-US" sz="2000" dirty="0" err="1">
                <a:latin typeface="+mn-lt"/>
              </a:rPr>
              <a:t>trong</a:t>
            </a:r>
            <a:r>
              <a:rPr lang="en-US" sz="2000" dirty="0">
                <a:latin typeface="+mn-lt"/>
              </a:rPr>
              <a:t> </a:t>
            </a:r>
            <a:r>
              <a:rPr lang="en-US" sz="2000" dirty="0" err="1">
                <a:latin typeface="+mn-lt"/>
              </a:rPr>
              <a:t>trình</a:t>
            </a:r>
            <a:r>
              <a:rPr lang="en-US" sz="2000" dirty="0">
                <a:latin typeface="+mn-lt"/>
              </a:rPr>
              <a:t> </a:t>
            </a:r>
            <a:r>
              <a:rPr lang="en-US" sz="2000" dirty="0" err="1">
                <a:latin typeface="+mn-lt"/>
              </a:rPr>
              <a:t>thiết</a:t>
            </a:r>
            <a:r>
              <a:rPr lang="en-US" sz="2000" dirty="0">
                <a:latin typeface="+mn-lt"/>
              </a:rPr>
              <a:t> </a:t>
            </a:r>
            <a:r>
              <a:rPr lang="en-US" sz="2000" dirty="0" err="1">
                <a:latin typeface="+mn-lt"/>
              </a:rPr>
              <a:t>kế</a:t>
            </a:r>
            <a:r>
              <a:rPr lang="en-US" sz="2000" dirty="0">
                <a:latin typeface="+mn-lt"/>
              </a:rPr>
              <a:t> </a:t>
            </a:r>
            <a:r>
              <a:rPr lang="en-US" sz="2000" dirty="0" err="1">
                <a:latin typeface="+mn-lt"/>
              </a:rPr>
              <a:t>mô</a:t>
            </a:r>
            <a:r>
              <a:rPr lang="en-US" sz="2000" dirty="0">
                <a:latin typeface="+mn-lt"/>
              </a:rPr>
              <a:t> </a:t>
            </a:r>
            <a:r>
              <a:rPr lang="en-US" sz="2000" dirty="0" err="1">
                <a:latin typeface="+mn-lt"/>
              </a:rPr>
              <a:t>hình</a:t>
            </a:r>
            <a:r>
              <a:rPr lang="en-US" sz="2000" dirty="0">
                <a:latin typeface="+mn-lt"/>
              </a:rPr>
              <a:t>) </a:t>
            </a:r>
            <a:r>
              <a:rPr lang="en-US" sz="2000" dirty="0" err="1">
                <a:latin typeface="+mn-lt"/>
              </a:rPr>
              <a:t>và</a:t>
            </a:r>
            <a:r>
              <a:rPr lang="en-US" sz="2000" dirty="0">
                <a:latin typeface="+mn-lt"/>
              </a:rPr>
              <a:t> </a:t>
            </a:r>
            <a:r>
              <a:rPr lang="en-US" sz="2000" dirty="0" err="1">
                <a:latin typeface="+mn-lt"/>
              </a:rPr>
              <a:t>sau</a:t>
            </a:r>
            <a:r>
              <a:rPr lang="en-US" sz="2000" dirty="0">
                <a:latin typeface="+mn-lt"/>
              </a:rPr>
              <a:t> </a:t>
            </a:r>
            <a:r>
              <a:rPr lang="en-US" sz="2000" dirty="0" err="1">
                <a:latin typeface="+mn-lt"/>
              </a:rPr>
              <a:t>đó</a:t>
            </a:r>
            <a:r>
              <a:rPr lang="en-US" sz="2000" dirty="0">
                <a:latin typeface="+mn-lt"/>
              </a:rPr>
              <a:t> </a:t>
            </a:r>
            <a:r>
              <a:rPr lang="en-US" sz="2000" dirty="0" err="1">
                <a:latin typeface="+mn-lt"/>
              </a:rPr>
              <a:t>tạo</a:t>
            </a:r>
            <a:r>
              <a:rPr lang="en-US" sz="2000" dirty="0">
                <a:latin typeface="+mn-lt"/>
              </a:rPr>
              <a:t> </a:t>
            </a:r>
            <a:r>
              <a:rPr lang="en-US" sz="2000" dirty="0" err="1">
                <a:latin typeface="+mn-lt"/>
              </a:rPr>
              <a:t>công</a:t>
            </a:r>
            <a:r>
              <a:rPr lang="en-US" sz="2000" dirty="0">
                <a:latin typeface="+mn-lt"/>
              </a:rPr>
              <a:t> </a:t>
            </a:r>
            <a:r>
              <a:rPr lang="en-US" sz="2000" dirty="0" err="1">
                <a:latin typeface="+mn-lt"/>
              </a:rPr>
              <a:t>thức</a:t>
            </a:r>
            <a:r>
              <a:rPr lang="en-US" sz="2000" dirty="0">
                <a:latin typeface="+mn-lt"/>
              </a:rPr>
              <a:t> DAX </a:t>
            </a:r>
            <a:r>
              <a:rPr lang="en-US" sz="2000" dirty="0" err="1">
                <a:latin typeface="+mn-lt"/>
              </a:rPr>
              <a:t>xác</a:t>
            </a:r>
            <a:r>
              <a:rPr lang="en-US" sz="2000" dirty="0">
                <a:latin typeface="+mn-lt"/>
              </a:rPr>
              <a:t> </a:t>
            </a:r>
            <a:r>
              <a:rPr lang="en-US" sz="2000" dirty="0" err="1">
                <a:latin typeface="+mn-lt"/>
              </a:rPr>
              <a:t>định</a:t>
            </a:r>
            <a:r>
              <a:rPr lang="en-US" sz="2000" dirty="0">
                <a:latin typeface="+mn-lt"/>
              </a:rPr>
              <a:t> </a:t>
            </a:r>
            <a:r>
              <a:rPr lang="en-US" sz="2000" dirty="0" err="1">
                <a:latin typeface="+mn-lt"/>
              </a:rPr>
              <a:t>giá</a:t>
            </a:r>
            <a:r>
              <a:rPr lang="en-US" sz="2000" dirty="0">
                <a:latin typeface="+mn-lt"/>
              </a:rPr>
              <a:t> </a:t>
            </a:r>
            <a:r>
              <a:rPr lang="en-US" sz="2000" dirty="0" err="1">
                <a:latin typeface="+mn-lt"/>
              </a:rPr>
              <a:t>trị</a:t>
            </a:r>
            <a:r>
              <a:rPr lang="en-US" sz="2000" dirty="0">
                <a:latin typeface="+mn-lt"/>
              </a:rPr>
              <a:t> </a:t>
            </a:r>
            <a:r>
              <a:rPr lang="en-US" sz="2000" dirty="0" err="1">
                <a:latin typeface="+mn-lt"/>
              </a:rPr>
              <a:t>của</a:t>
            </a:r>
            <a:r>
              <a:rPr lang="en-US" sz="2000" dirty="0">
                <a:latin typeface="+mn-lt"/>
              </a:rPr>
              <a:t> </a:t>
            </a:r>
            <a:r>
              <a:rPr lang="en-US" sz="2000" dirty="0" err="1">
                <a:latin typeface="+mn-lt"/>
              </a:rPr>
              <a:t>cột</a:t>
            </a:r>
            <a:endParaRPr lang="vi-VN" sz="2000" dirty="0">
              <a:latin typeface="+mn-lt"/>
            </a:endParaRPr>
          </a:p>
        </p:txBody>
      </p:sp>
      <p:pic>
        <p:nvPicPr>
          <p:cNvPr id="2" name="Picture 1"/>
          <p:cNvPicPr>
            <a:picLocks noChangeAspect="1"/>
          </p:cNvPicPr>
          <p:nvPr/>
        </p:nvPicPr>
        <p:blipFill>
          <a:blip r:embed="rId3"/>
          <a:stretch>
            <a:fillRect/>
          </a:stretch>
        </p:blipFill>
        <p:spPr>
          <a:xfrm>
            <a:off x="852456" y="2194509"/>
            <a:ext cx="10786377" cy="3603772"/>
          </a:xfrm>
          <a:prstGeom prst="rect">
            <a:avLst/>
          </a:prstGeom>
        </p:spPr>
      </p:pic>
    </p:spTree>
    <p:extLst>
      <p:ext uri="{BB962C8B-B14F-4D97-AF65-F5344CB8AC3E}">
        <p14:creationId xmlns:p14="http://schemas.microsoft.com/office/powerpoint/2010/main" val="305058283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6</a:t>
            </a:fld>
            <a:endParaRPr lang="en-US" dirty="0"/>
          </a:p>
        </p:txBody>
      </p:sp>
      <p:sp>
        <p:nvSpPr>
          <p:cNvPr id="6" name="Title 5"/>
          <p:cNvSpPr>
            <a:spLocks noGrp="1"/>
          </p:cNvSpPr>
          <p:nvPr>
            <p:ph type="ctrTitle"/>
          </p:nvPr>
        </p:nvSpPr>
        <p:spPr/>
        <p:txBody>
          <a:bodyPr>
            <a:normAutofit/>
          </a:bodyPr>
          <a:lstStyle/>
          <a:p>
            <a:r>
              <a:rPr lang="en-US" dirty="0" smtClean="0"/>
              <a:t>2. Measure vs Calculated Column</a:t>
            </a:r>
            <a:endParaRPr lang="en-US" dirty="0"/>
          </a:p>
        </p:txBody>
      </p:sp>
      <p:sp>
        <p:nvSpPr>
          <p:cNvPr id="8" name="Slide Number Placeholder 2">
            <a:extLst>
              <a:ext uri="{FF2B5EF4-FFF2-40B4-BE49-F238E27FC236}">
                <a16:creationId xmlns:a16="http://schemas.microsoft.com/office/drawing/2014/main" id="{50776B86-0F66-431F-B491-B79FA6198B4B}"/>
              </a:ext>
            </a:extLst>
          </p:cNvPr>
          <p:cNvSpPr txBox="1">
            <a:spLocks/>
          </p:cNvSpPr>
          <p:nvPr/>
        </p:nvSpPr>
        <p:spPr>
          <a:xfrm>
            <a:off x="9448800"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4564FB-2163-4BB5-8B92-5DA6F420D63E}" type="slidenum">
              <a:rPr lang="en-US" smtClean="0"/>
              <a:pPr/>
              <a:t>6</a:t>
            </a:fld>
            <a:endParaRPr lang="en-US" dirty="0"/>
          </a:p>
        </p:txBody>
      </p:sp>
      <p:sp>
        <p:nvSpPr>
          <p:cNvPr id="11" name="Content Placeholder 4">
            <a:extLst>
              <a:ext uri="{FF2B5EF4-FFF2-40B4-BE49-F238E27FC236}">
                <a16:creationId xmlns:a16="http://schemas.microsoft.com/office/drawing/2014/main" id="{076F6CA6-576D-89B9-62DB-4EA6807B39BE}"/>
              </a:ext>
            </a:extLst>
          </p:cNvPr>
          <p:cNvSpPr txBox="1">
            <a:spLocks/>
          </p:cNvSpPr>
          <p:nvPr/>
        </p:nvSpPr>
        <p:spPr>
          <a:xfrm>
            <a:off x="244929" y="1129710"/>
            <a:ext cx="11163300" cy="7679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82638" indent="-342900">
              <a:buFont typeface="Courier New" panose="02070309020205020404" pitchFamily="49" charset="0"/>
              <a:buChar char="o"/>
            </a:pPr>
            <a:r>
              <a:rPr lang="en-US" sz="2000" b="1" dirty="0">
                <a:solidFill>
                  <a:srgbClr val="008435"/>
                </a:solidFill>
                <a:latin typeface="+mn-lt"/>
              </a:rPr>
              <a:t>Measure</a:t>
            </a:r>
            <a:r>
              <a:rPr lang="en-US" sz="2000" b="1" dirty="0">
                <a:latin typeface="+mn-lt"/>
              </a:rPr>
              <a:t> </a:t>
            </a:r>
            <a:r>
              <a:rPr lang="en-US" sz="2000" dirty="0" err="1">
                <a:latin typeface="+mn-lt"/>
              </a:rPr>
              <a:t>là</a:t>
            </a:r>
            <a:r>
              <a:rPr lang="en-US" sz="2000" dirty="0">
                <a:latin typeface="+mn-lt"/>
              </a:rPr>
              <a:t> </a:t>
            </a:r>
            <a:r>
              <a:rPr lang="en-US" sz="2000" dirty="0" err="1">
                <a:latin typeface="+mn-lt"/>
              </a:rPr>
              <a:t>các</a:t>
            </a:r>
            <a:r>
              <a:rPr lang="en-US" sz="2000" dirty="0">
                <a:latin typeface="+mn-lt"/>
              </a:rPr>
              <a:t> </a:t>
            </a:r>
            <a:r>
              <a:rPr lang="en-US" sz="2000" dirty="0" err="1">
                <a:latin typeface="+mn-lt"/>
              </a:rPr>
              <a:t>công</a:t>
            </a:r>
            <a:r>
              <a:rPr lang="en-US" sz="2000" dirty="0">
                <a:latin typeface="+mn-lt"/>
              </a:rPr>
              <a:t> </a:t>
            </a:r>
            <a:r>
              <a:rPr lang="en-US" sz="2000" dirty="0" err="1">
                <a:latin typeface="+mn-lt"/>
              </a:rPr>
              <a:t>thức</a:t>
            </a:r>
            <a:r>
              <a:rPr lang="en-US" sz="2000" dirty="0">
                <a:latin typeface="+mn-lt"/>
              </a:rPr>
              <a:t> </a:t>
            </a:r>
            <a:r>
              <a:rPr lang="en-US" sz="2000" dirty="0" err="1">
                <a:latin typeface="+mn-lt"/>
              </a:rPr>
              <a:t>tính</a:t>
            </a:r>
            <a:r>
              <a:rPr lang="en-US" sz="2000" dirty="0">
                <a:latin typeface="+mn-lt"/>
              </a:rPr>
              <a:t> </a:t>
            </a:r>
            <a:r>
              <a:rPr lang="en-US" sz="2000" dirty="0" err="1">
                <a:latin typeface="+mn-lt"/>
              </a:rPr>
              <a:t>toán</a:t>
            </a:r>
            <a:r>
              <a:rPr lang="en-US" sz="2000" dirty="0">
                <a:latin typeface="+mn-lt"/>
              </a:rPr>
              <a:t> </a:t>
            </a:r>
            <a:r>
              <a:rPr lang="en-US" sz="2000" dirty="0" err="1">
                <a:latin typeface="+mn-lt"/>
              </a:rPr>
              <a:t>hoạt</a:t>
            </a:r>
            <a:r>
              <a:rPr lang="en-US" sz="2000" dirty="0">
                <a:latin typeface="+mn-lt"/>
              </a:rPr>
              <a:t> </a:t>
            </a:r>
            <a:r>
              <a:rPr lang="en-US" sz="2000" dirty="0" err="1">
                <a:latin typeface="+mn-lt"/>
              </a:rPr>
              <a:t>động</a:t>
            </a:r>
            <a:r>
              <a:rPr lang="en-US" sz="2000" dirty="0">
                <a:latin typeface="+mn-lt"/>
              </a:rPr>
              <a:t> </a:t>
            </a:r>
            <a:r>
              <a:rPr lang="en-US" sz="2000" dirty="0" err="1">
                <a:latin typeface="+mn-lt"/>
              </a:rPr>
              <a:t>trong</a:t>
            </a:r>
            <a:r>
              <a:rPr lang="en-US" sz="2000" dirty="0">
                <a:latin typeface="+mn-lt"/>
              </a:rPr>
              <a:t> </a:t>
            </a:r>
            <a:r>
              <a:rPr lang="en-US" sz="2000" dirty="0" err="1">
                <a:latin typeface="+mn-lt"/>
              </a:rPr>
              <a:t>đó</a:t>
            </a:r>
            <a:r>
              <a:rPr lang="en-US" sz="2000" dirty="0">
                <a:latin typeface="+mn-lt"/>
              </a:rPr>
              <a:t> </a:t>
            </a:r>
            <a:r>
              <a:rPr lang="en-US" sz="2000" dirty="0" err="1">
                <a:latin typeface="+mn-lt"/>
              </a:rPr>
              <a:t>kết</a:t>
            </a:r>
            <a:r>
              <a:rPr lang="en-US" sz="2000" dirty="0">
                <a:latin typeface="+mn-lt"/>
              </a:rPr>
              <a:t> </a:t>
            </a:r>
            <a:r>
              <a:rPr lang="en-US" sz="2000" dirty="0" err="1">
                <a:latin typeface="+mn-lt"/>
              </a:rPr>
              <a:t>quả</a:t>
            </a:r>
            <a:r>
              <a:rPr lang="en-US" sz="2000" dirty="0">
                <a:latin typeface="+mn-lt"/>
              </a:rPr>
              <a:t> thay </a:t>
            </a:r>
            <a:r>
              <a:rPr lang="en-US" sz="2000" dirty="0" err="1">
                <a:latin typeface="+mn-lt"/>
              </a:rPr>
              <a:t>đổi</a:t>
            </a:r>
            <a:r>
              <a:rPr lang="en-US" sz="2000" dirty="0">
                <a:latin typeface="+mn-lt"/>
              </a:rPr>
              <a:t> </a:t>
            </a:r>
            <a:r>
              <a:rPr lang="en-US" sz="2000" dirty="0" err="1">
                <a:latin typeface="+mn-lt"/>
              </a:rPr>
              <a:t>tùy</a:t>
            </a:r>
            <a:r>
              <a:rPr lang="en-US" sz="2000" dirty="0">
                <a:latin typeface="+mn-lt"/>
              </a:rPr>
              <a:t> </a:t>
            </a:r>
            <a:r>
              <a:rPr lang="en-US" sz="2000" dirty="0" err="1">
                <a:latin typeface="+mn-lt"/>
              </a:rPr>
              <a:t>thuộc</a:t>
            </a:r>
            <a:r>
              <a:rPr lang="en-US" sz="2000" dirty="0">
                <a:latin typeface="+mn-lt"/>
              </a:rPr>
              <a:t> </a:t>
            </a:r>
            <a:r>
              <a:rPr lang="en-US" sz="2000" dirty="0" err="1">
                <a:latin typeface="+mn-lt"/>
              </a:rPr>
              <a:t>vào</a:t>
            </a:r>
            <a:r>
              <a:rPr lang="en-US" sz="2000" dirty="0">
                <a:latin typeface="+mn-lt"/>
              </a:rPr>
              <a:t> </a:t>
            </a:r>
            <a:r>
              <a:rPr lang="en-US" sz="2000" dirty="0" err="1">
                <a:latin typeface="+mn-lt"/>
              </a:rPr>
              <a:t>ngữ</a:t>
            </a:r>
            <a:r>
              <a:rPr lang="en-US" sz="2000" dirty="0">
                <a:latin typeface="+mn-lt"/>
              </a:rPr>
              <a:t> </a:t>
            </a:r>
            <a:r>
              <a:rPr lang="en-US" sz="2000" dirty="0" err="1">
                <a:latin typeface="+mn-lt"/>
              </a:rPr>
              <a:t>cảnh</a:t>
            </a:r>
            <a:r>
              <a:rPr lang="en-US" sz="2000" dirty="0">
                <a:latin typeface="+mn-lt"/>
              </a:rPr>
              <a:t>. Measure </a:t>
            </a:r>
            <a:r>
              <a:rPr lang="en-US" sz="2000" dirty="0" err="1">
                <a:latin typeface="+mn-lt"/>
              </a:rPr>
              <a:t>được</a:t>
            </a:r>
            <a:r>
              <a:rPr lang="en-US" sz="2000" dirty="0">
                <a:latin typeface="+mn-lt"/>
              </a:rPr>
              <a:t> </a:t>
            </a:r>
            <a:r>
              <a:rPr lang="en-US" sz="2000" dirty="0" err="1">
                <a:latin typeface="+mn-lt"/>
              </a:rPr>
              <a:t>sử</a:t>
            </a:r>
            <a:r>
              <a:rPr lang="en-US" sz="2000" dirty="0">
                <a:latin typeface="+mn-lt"/>
              </a:rPr>
              <a:t> </a:t>
            </a:r>
            <a:r>
              <a:rPr lang="en-US" sz="2000" dirty="0" err="1">
                <a:latin typeface="+mn-lt"/>
              </a:rPr>
              <a:t>dụng</a:t>
            </a:r>
            <a:r>
              <a:rPr lang="en-US" sz="2000" dirty="0">
                <a:latin typeface="+mn-lt"/>
              </a:rPr>
              <a:t> </a:t>
            </a:r>
            <a:r>
              <a:rPr lang="en-US" sz="2000" dirty="0" err="1">
                <a:latin typeface="+mn-lt"/>
              </a:rPr>
              <a:t>trong</a:t>
            </a:r>
            <a:r>
              <a:rPr lang="en-US" sz="2000" dirty="0">
                <a:latin typeface="+mn-lt"/>
              </a:rPr>
              <a:t> </a:t>
            </a:r>
            <a:r>
              <a:rPr lang="en-US" sz="2000" dirty="0" err="1">
                <a:latin typeface="+mn-lt"/>
              </a:rPr>
              <a:t>báo</a:t>
            </a:r>
            <a:r>
              <a:rPr lang="en-US" sz="2000" dirty="0">
                <a:latin typeface="+mn-lt"/>
              </a:rPr>
              <a:t> </a:t>
            </a:r>
            <a:r>
              <a:rPr lang="en-US" sz="2000" dirty="0" err="1">
                <a:latin typeface="+mn-lt"/>
              </a:rPr>
              <a:t>cáo</a:t>
            </a:r>
            <a:r>
              <a:rPr lang="en-US" sz="2000" dirty="0">
                <a:latin typeface="+mn-lt"/>
              </a:rPr>
              <a:t> </a:t>
            </a:r>
            <a:r>
              <a:rPr lang="en-US" sz="2000" dirty="0" err="1">
                <a:latin typeface="+mn-lt"/>
              </a:rPr>
              <a:t>hỗ</a:t>
            </a:r>
            <a:r>
              <a:rPr lang="en-US" sz="2000" dirty="0">
                <a:latin typeface="+mn-lt"/>
              </a:rPr>
              <a:t> </a:t>
            </a:r>
            <a:r>
              <a:rPr lang="en-US" sz="2000" dirty="0" err="1">
                <a:latin typeface="+mn-lt"/>
              </a:rPr>
              <a:t>trợ</a:t>
            </a:r>
            <a:r>
              <a:rPr lang="en-US" sz="2000" dirty="0">
                <a:latin typeface="+mn-lt"/>
              </a:rPr>
              <a:t> </a:t>
            </a:r>
            <a:r>
              <a:rPr lang="en-US" sz="2000" dirty="0" err="1">
                <a:latin typeface="+mn-lt"/>
              </a:rPr>
              <a:t>kết</a:t>
            </a:r>
            <a:r>
              <a:rPr lang="en-US" sz="2000" dirty="0">
                <a:latin typeface="+mn-lt"/>
              </a:rPr>
              <a:t> </a:t>
            </a:r>
            <a:r>
              <a:rPr lang="en-US" sz="2000" dirty="0" err="1">
                <a:latin typeface="+mn-lt"/>
              </a:rPr>
              <a:t>hợp</a:t>
            </a:r>
            <a:r>
              <a:rPr lang="en-US" sz="2000" dirty="0">
                <a:latin typeface="+mn-lt"/>
              </a:rPr>
              <a:t> &amp; </a:t>
            </a:r>
            <a:r>
              <a:rPr lang="en-US" sz="2000" dirty="0" err="1">
                <a:latin typeface="+mn-lt"/>
              </a:rPr>
              <a:t>lọc</a:t>
            </a:r>
            <a:r>
              <a:rPr lang="en-US" sz="2000" dirty="0">
                <a:latin typeface="+mn-lt"/>
              </a:rPr>
              <a:t> </a:t>
            </a:r>
            <a:r>
              <a:rPr lang="en-US" sz="2000" dirty="0" err="1">
                <a:latin typeface="+mn-lt"/>
              </a:rPr>
              <a:t>dữ</a:t>
            </a:r>
            <a:r>
              <a:rPr lang="en-US" sz="2000" dirty="0">
                <a:latin typeface="+mn-lt"/>
              </a:rPr>
              <a:t> </a:t>
            </a:r>
            <a:r>
              <a:rPr lang="en-US" sz="2000" dirty="0" err="1">
                <a:latin typeface="+mn-lt"/>
              </a:rPr>
              <a:t>liệu</a:t>
            </a:r>
            <a:r>
              <a:rPr lang="en-US" sz="2000" dirty="0">
                <a:latin typeface="+mn-lt"/>
              </a:rPr>
              <a:t> </a:t>
            </a:r>
            <a:r>
              <a:rPr lang="en-US" sz="2000" dirty="0" err="1">
                <a:latin typeface="+mn-lt"/>
              </a:rPr>
              <a:t>mô</a:t>
            </a:r>
            <a:r>
              <a:rPr lang="en-US" sz="2000" dirty="0">
                <a:latin typeface="+mn-lt"/>
              </a:rPr>
              <a:t> </a:t>
            </a:r>
            <a:r>
              <a:rPr lang="en-US" sz="2000" dirty="0" err="1">
                <a:latin typeface="+mn-lt"/>
              </a:rPr>
              <a:t>hình</a:t>
            </a:r>
            <a:r>
              <a:rPr lang="en-US" sz="2000" dirty="0">
                <a:latin typeface="+mn-lt"/>
              </a:rPr>
              <a:t> </a:t>
            </a:r>
            <a:r>
              <a:rPr lang="en-US" sz="2000" dirty="0" err="1">
                <a:latin typeface="+mn-lt"/>
              </a:rPr>
              <a:t>bằng</a:t>
            </a:r>
            <a:r>
              <a:rPr lang="en-US" sz="2000" dirty="0">
                <a:latin typeface="+mn-lt"/>
              </a:rPr>
              <a:t> </a:t>
            </a:r>
            <a:r>
              <a:rPr lang="en-US" sz="2000" dirty="0" err="1">
                <a:latin typeface="+mn-lt"/>
              </a:rPr>
              <a:t>cách</a:t>
            </a:r>
            <a:r>
              <a:rPr lang="en-US" sz="2000" dirty="0">
                <a:latin typeface="+mn-lt"/>
              </a:rPr>
              <a:t> </a:t>
            </a:r>
            <a:r>
              <a:rPr lang="en-US" sz="2000" dirty="0" err="1">
                <a:latin typeface="+mn-lt"/>
              </a:rPr>
              <a:t>sử</a:t>
            </a:r>
            <a:r>
              <a:rPr lang="en-US" sz="2000" dirty="0">
                <a:latin typeface="+mn-lt"/>
              </a:rPr>
              <a:t> </a:t>
            </a:r>
            <a:r>
              <a:rPr lang="en-US" sz="2000" dirty="0" err="1">
                <a:latin typeface="+mn-lt"/>
              </a:rPr>
              <a:t>dụng</a:t>
            </a:r>
            <a:r>
              <a:rPr lang="en-US" sz="2000" dirty="0">
                <a:latin typeface="+mn-lt"/>
              </a:rPr>
              <a:t> </a:t>
            </a:r>
            <a:r>
              <a:rPr lang="en-US" sz="2000" dirty="0" err="1">
                <a:latin typeface="+mn-lt"/>
              </a:rPr>
              <a:t>nhiều</a:t>
            </a:r>
            <a:r>
              <a:rPr lang="en-US" sz="2000" dirty="0">
                <a:latin typeface="+mn-lt"/>
              </a:rPr>
              <a:t> </a:t>
            </a:r>
            <a:r>
              <a:rPr lang="en-US" sz="2000" dirty="0" err="1">
                <a:latin typeface="+mn-lt"/>
              </a:rPr>
              <a:t>thuộc</a:t>
            </a:r>
            <a:r>
              <a:rPr lang="en-US" sz="2000" dirty="0">
                <a:latin typeface="+mn-lt"/>
              </a:rPr>
              <a:t> </a:t>
            </a:r>
            <a:r>
              <a:rPr lang="en-US" sz="2000" dirty="0" err="1">
                <a:latin typeface="+mn-lt"/>
              </a:rPr>
              <a:t>tính</a:t>
            </a:r>
            <a:r>
              <a:rPr lang="en-US" sz="2000" dirty="0">
                <a:latin typeface="+mn-lt"/>
              </a:rPr>
              <a:t> </a:t>
            </a:r>
            <a:r>
              <a:rPr lang="en-US" sz="2000" dirty="0" err="1">
                <a:latin typeface="+mn-lt"/>
              </a:rPr>
              <a:t>như</a:t>
            </a:r>
            <a:r>
              <a:rPr lang="en-US" sz="2000" dirty="0">
                <a:latin typeface="+mn-lt"/>
              </a:rPr>
              <a:t> </a:t>
            </a:r>
            <a:r>
              <a:rPr lang="en-US" sz="2000" dirty="0" err="1">
                <a:latin typeface="+mn-lt"/>
              </a:rPr>
              <a:t>báo</a:t>
            </a:r>
            <a:r>
              <a:rPr lang="en-US" sz="2000" dirty="0">
                <a:latin typeface="+mn-lt"/>
              </a:rPr>
              <a:t> </a:t>
            </a:r>
            <a:r>
              <a:rPr lang="en-US" sz="2000" dirty="0" err="1">
                <a:latin typeface="+mn-lt"/>
              </a:rPr>
              <a:t>cáo</a:t>
            </a:r>
            <a:r>
              <a:rPr lang="en-US" sz="2000" dirty="0">
                <a:latin typeface="+mn-lt"/>
              </a:rPr>
              <a:t> Power BI </a:t>
            </a:r>
            <a:r>
              <a:rPr lang="en-US" sz="2000" dirty="0" err="1">
                <a:latin typeface="+mn-lt"/>
              </a:rPr>
              <a:t>hoặc</a:t>
            </a:r>
            <a:r>
              <a:rPr lang="en-US" sz="2000" dirty="0">
                <a:latin typeface="+mn-lt"/>
              </a:rPr>
              <a:t> Excel Pivot table </a:t>
            </a:r>
            <a:r>
              <a:rPr lang="en-US" sz="2000" dirty="0" err="1">
                <a:latin typeface="+mn-lt"/>
              </a:rPr>
              <a:t>hoặc</a:t>
            </a:r>
            <a:r>
              <a:rPr lang="en-US" sz="2000" dirty="0">
                <a:latin typeface="+mn-lt"/>
              </a:rPr>
              <a:t> Pivot chart</a:t>
            </a:r>
            <a:endParaRPr lang="vi-VN" sz="2000" dirty="0">
              <a:latin typeface="+mn-lt"/>
            </a:endParaRPr>
          </a:p>
        </p:txBody>
      </p:sp>
      <p:pic>
        <p:nvPicPr>
          <p:cNvPr id="4" name="Picture 3"/>
          <p:cNvPicPr>
            <a:picLocks noChangeAspect="1"/>
          </p:cNvPicPr>
          <p:nvPr/>
        </p:nvPicPr>
        <p:blipFill>
          <a:blip r:embed="rId3"/>
          <a:stretch>
            <a:fillRect/>
          </a:stretch>
        </p:blipFill>
        <p:spPr>
          <a:xfrm>
            <a:off x="2340810" y="2443856"/>
            <a:ext cx="6230219" cy="3353268"/>
          </a:xfrm>
          <a:prstGeom prst="rect">
            <a:avLst/>
          </a:prstGeom>
        </p:spPr>
      </p:pic>
    </p:spTree>
    <p:extLst>
      <p:ext uri="{BB962C8B-B14F-4D97-AF65-F5344CB8AC3E}">
        <p14:creationId xmlns:p14="http://schemas.microsoft.com/office/powerpoint/2010/main" val="270311346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7</a:t>
            </a:fld>
            <a:endParaRPr lang="en-US" dirty="0"/>
          </a:p>
        </p:txBody>
      </p:sp>
      <p:sp>
        <p:nvSpPr>
          <p:cNvPr id="6" name="Title 5"/>
          <p:cNvSpPr>
            <a:spLocks noGrp="1"/>
          </p:cNvSpPr>
          <p:nvPr>
            <p:ph type="ctrTitle"/>
          </p:nvPr>
        </p:nvSpPr>
        <p:spPr/>
        <p:txBody>
          <a:bodyPr>
            <a:normAutofit/>
          </a:bodyPr>
          <a:lstStyle/>
          <a:p>
            <a:r>
              <a:rPr lang="en-US" dirty="0" smtClean="0"/>
              <a:t>2. Measure vs Calculated Column</a:t>
            </a:r>
            <a:endParaRPr lang="en-US" dirty="0"/>
          </a:p>
        </p:txBody>
      </p:sp>
      <p:sp>
        <p:nvSpPr>
          <p:cNvPr id="8" name="Slide Number Placeholder 2">
            <a:extLst>
              <a:ext uri="{FF2B5EF4-FFF2-40B4-BE49-F238E27FC236}">
                <a16:creationId xmlns:a16="http://schemas.microsoft.com/office/drawing/2014/main" id="{50776B86-0F66-431F-B491-B79FA6198B4B}"/>
              </a:ext>
            </a:extLst>
          </p:cNvPr>
          <p:cNvSpPr txBox="1">
            <a:spLocks/>
          </p:cNvSpPr>
          <p:nvPr/>
        </p:nvSpPr>
        <p:spPr>
          <a:xfrm>
            <a:off x="9448800" y="6492875"/>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4564FB-2163-4BB5-8B92-5DA6F420D63E}" type="slidenum">
              <a:rPr lang="en-US" smtClean="0"/>
              <a:pPr/>
              <a:t>7</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318727591"/>
              </p:ext>
            </p:extLst>
          </p:nvPr>
        </p:nvGraphicFramePr>
        <p:xfrm>
          <a:off x="851263" y="1650709"/>
          <a:ext cx="9934384" cy="2973544"/>
        </p:xfrm>
        <a:graphic>
          <a:graphicData uri="http://schemas.openxmlformats.org/drawingml/2006/table">
            <a:tbl>
              <a:tblPr/>
              <a:tblGrid>
                <a:gridCol w="4974771">
                  <a:extLst>
                    <a:ext uri="{9D8B030D-6E8A-4147-A177-3AD203B41FA5}">
                      <a16:colId xmlns:a16="http://schemas.microsoft.com/office/drawing/2014/main" val="3793142307"/>
                    </a:ext>
                  </a:extLst>
                </a:gridCol>
                <a:gridCol w="4959613">
                  <a:extLst>
                    <a:ext uri="{9D8B030D-6E8A-4147-A177-3AD203B41FA5}">
                      <a16:colId xmlns:a16="http://schemas.microsoft.com/office/drawing/2014/main" val="3411186419"/>
                    </a:ext>
                  </a:extLst>
                </a:gridCol>
              </a:tblGrid>
              <a:tr h="608620">
                <a:tc>
                  <a:txBody>
                    <a:bodyPr/>
                    <a:lstStyle/>
                    <a:p>
                      <a:pPr algn="l" fontAlgn="b"/>
                      <a:r>
                        <a:rPr lang="en-US" sz="1700" b="1" i="0" u="none" strike="noStrike" dirty="0">
                          <a:solidFill>
                            <a:srgbClr val="FFFFFF"/>
                          </a:solidFill>
                          <a:effectLst/>
                          <a:latin typeface="Calibri(body)"/>
                        </a:rPr>
                        <a:t>Calculated column</a:t>
                      </a:r>
                    </a:p>
                  </a:txBody>
                  <a:tcPr marL="8089" marR="8089" marT="8089"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2A8F68"/>
                    </a:solidFill>
                  </a:tcPr>
                </a:tc>
                <a:tc>
                  <a:txBody>
                    <a:bodyPr/>
                    <a:lstStyle/>
                    <a:p>
                      <a:pPr algn="l" fontAlgn="b"/>
                      <a:r>
                        <a:rPr lang="en-US" sz="1700" b="1" i="0" u="none" strike="noStrike" dirty="0">
                          <a:solidFill>
                            <a:srgbClr val="FFFFFF"/>
                          </a:solidFill>
                          <a:effectLst/>
                          <a:latin typeface="Calibri(body)"/>
                        </a:rPr>
                        <a:t>Measure</a:t>
                      </a:r>
                    </a:p>
                  </a:txBody>
                  <a:tcPr marL="8089" marR="8089" marT="8089"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solidFill>
                      <a:srgbClr val="2A8F68"/>
                    </a:solidFill>
                  </a:tcPr>
                </a:tc>
                <a:extLst>
                  <a:ext uri="{0D108BD9-81ED-4DB2-BD59-A6C34878D82A}">
                    <a16:rowId xmlns:a16="http://schemas.microsoft.com/office/drawing/2014/main" val="134914379"/>
                  </a:ext>
                </a:extLst>
              </a:tr>
              <a:tr h="591231">
                <a:tc>
                  <a:txBody>
                    <a:bodyPr/>
                    <a:lstStyle/>
                    <a:p>
                      <a:pPr algn="l" fontAlgn="b"/>
                      <a:r>
                        <a:rPr lang="vi-VN" sz="1700" b="0" i="0" u="none" strike="noStrike">
                          <a:solidFill>
                            <a:srgbClr val="000000"/>
                          </a:solidFill>
                          <a:effectLst/>
                          <a:latin typeface="Calibri(body)"/>
                        </a:rPr>
                        <a:t>Lưu trữ trong bộ nhỡ máy tính</a:t>
                      </a:r>
                    </a:p>
                  </a:txBody>
                  <a:tcPr marL="8089" marR="8089" marT="8089"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vi-VN" sz="1700" b="0" i="0" u="none" strike="noStrike">
                          <a:solidFill>
                            <a:srgbClr val="000000"/>
                          </a:solidFill>
                          <a:effectLst/>
                          <a:latin typeface="Calibri(body)"/>
                        </a:rPr>
                        <a:t>Không lưu trữ dữ liệu</a:t>
                      </a:r>
                    </a:p>
                  </a:txBody>
                  <a:tcPr marL="8089" marR="8089" marT="8089"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268171448"/>
                  </a:ext>
                </a:extLst>
              </a:tr>
              <a:tr h="591231">
                <a:tc>
                  <a:txBody>
                    <a:bodyPr/>
                    <a:lstStyle/>
                    <a:p>
                      <a:pPr algn="l" fontAlgn="b"/>
                      <a:r>
                        <a:rPr lang="vi-VN" sz="1700" b="0" i="0" u="none" strike="noStrike">
                          <a:solidFill>
                            <a:srgbClr val="000000"/>
                          </a:solidFill>
                          <a:effectLst/>
                          <a:latin typeface="Calibri(body)"/>
                        </a:rPr>
                        <a:t>Tốn memory để lưu trữ dữ liệu</a:t>
                      </a:r>
                    </a:p>
                  </a:txBody>
                  <a:tcPr marL="8089" marR="8089" marT="8089"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700" b="0" i="0" u="none" strike="noStrike">
                          <a:solidFill>
                            <a:srgbClr val="000000"/>
                          </a:solidFill>
                          <a:effectLst/>
                          <a:latin typeface="Calibri(body)"/>
                        </a:rPr>
                        <a:t>Tốn CPU để tính toán</a:t>
                      </a:r>
                    </a:p>
                  </a:txBody>
                  <a:tcPr marL="8089" marR="8089" marT="8089"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2198371906"/>
                  </a:ext>
                </a:extLst>
              </a:tr>
              <a:tr h="591231">
                <a:tc>
                  <a:txBody>
                    <a:bodyPr/>
                    <a:lstStyle/>
                    <a:p>
                      <a:pPr algn="l" fontAlgn="b"/>
                      <a:r>
                        <a:rPr lang="vi-VN" sz="1700" b="0" i="0" u="none" strike="noStrike">
                          <a:solidFill>
                            <a:srgbClr val="000000"/>
                          </a:solidFill>
                          <a:effectLst/>
                          <a:latin typeface="Calibri(body)"/>
                        </a:rPr>
                        <a:t>Dữ liệu được tính toán tại thời điểm dữ liệu được làm mới</a:t>
                      </a:r>
                    </a:p>
                  </a:txBody>
                  <a:tcPr marL="8089" marR="8089" marT="8089"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vi-VN" sz="1700" b="0" i="0" u="none" strike="noStrike">
                          <a:solidFill>
                            <a:srgbClr val="000000"/>
                          </a:solidFill>
                          <a:effectLst/>
                          <a:latin typeface="Calibri(body)"/>
                        </a:rPr>
                        <a:t>Dữ liệu được tính toán tại thời điểm truy vấn</a:t>
                      </a:r>
                    </a:p>
                  </a:txBody>
                  <a:tcPr marL="8089" marR="8089" marT="8089"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4292398000"/>
                  </a:ext>
                </a:extLst>
              </a:tr>
              <a:tr h="591231">
                <a:tc>
                  <a:txBody>
                    <a:bodyPr/>
                    <a:lstStyle/>
                    <a:p>
                      <a:pPr algn="l" fontAlgn="b"/>
                      <a:r>
                        <a:rPr lang="vi-VN" sz="1700" b="0" i="0" u="none" strike="noStrike">
                          <a:solidFill>
                            <a:srgbClr val="000000"/>
                          </a:solidFill>
                          <a:effectLst/>
                          <a:latin typeface="Calibri(body)"/>
                        </a:rPr>
                        <a:t>Dữ liệu được tính toán cho từng dòng của bảng</a:t>
                      </a:r>
                    </a:p>
                  </a:txBody>
                  <a:tcPr marL="8089" marR="8089" marT="8089" marB="0" anchor="b">
                    <a:lnL w="6350" cap="flat" cmpd="sng" algn="ctr">
                      <a:solidFill>
                        <a:srgbClr val="70AD47"/>
                      </a:solidFill>
                      <a:prstDash val="solid"/>
                      <a:round/>
                      <a:headEnd type="none" w="med" len="med"/>
                      <a:tailEnd type="none" w="med" len="med"/>
                    </a:lnL>
                    <a:lnR>
                      <a:noFill/>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tc>
                  <a:txBody>
                    <a:bodyPr/>
                    <a:lstStyle/>
                    <a:p>
                      <a:pPr algn="l" fontAlgn="b"/>
                      <a:r>
                        <a:rPr lang="en-US" sz="1700" b="0" i="0" u="none" strike="noStrike" dirty="0" err="1">
                          <a:solidFill>
                            <a:srgbClr val="000000"/>
                          </a:solidFill>
                          <a:effectLst/>
                          <a:latin typeface="Calibri(body)"/>
                        </a:rPr>
                        <a:t>Dùng</a:t>
                      </a:r>
                      <a:r>
                        <a:rPr lang="en-US" sz="1700" b="0" i="0" u="none" strike="noStrike" dirty="0">
                          <a:solidFill>
                            <a:srgbClr val="000000"/>
                          </a:solidFill>
                          <a:effectLst/>
                          <a:latin typeface="Calibri(body)"/>
                        </a:rPr>
                        <a:t> </a:t>
                      </a:r>
                      <a:r>
                        <a:rPr lang="en-US" sz="1700" b="0" i="0" u="none" strike="noStrike" dirty="0" err="1">
                          <a:solidFill>
                            <a:srgbClr val="000000"/>
                          </a:solidFill>
                          <a:effectLst/>
                          <a:latin typeface="Calibri(body)"/>
                        </a:rPr>
                        <a:t>để</a:t>
                      </a:r>
                      <a:r>
                        <a:rPr lang="en-US" sz="1700" b="0" i="0" u="none" strike="noStrike" dirty="0">
                          <a:solidFill>
                            <a:srgbClr val="000000"/>
                          </a:solidFill>
                          <a:effectLst/>
                          <a:latin typeface="Calibri(body)"/>
                        </a:rPr>
                        <a:t> </a:t>
                      </a:r>
                      <a:r>
                        <a:rPr lang="en-US" sz="1700" b="0" i="0" u="none" strike="noStrike" dirty="0" err="1">
                          <a:solidFill>
                            <a:srgbClr val="000000"/>
                          </a:solidFill>
                          <a:effectLst/>
                          <a:latin typeface="Calibri(body)"/>
                        </a:rPr>
                        <a:t>tổng</a:t>
                      </a:r>
                      <a:r>
                        <a:rPr lang="en-US" sz="1700" b="0" i="0" u="none" strike="noStrike" dirty="0">
                          <a:solidFill>
                            <a:srgbClr val="000000"/>
                          </a:solidFill>
                          <a:effectLst/>
                          <a:latin typeface="Calibri(body)"/>
                        </a:rPr>
                        <a:t> </a:t>
                      </a:r>
                      <a:r>
                        <a:rPr lang="en-US" sz="1700" b="0" i="0" u="none" strike="noStrike" dirty="0" err="1">
                          <a:solidFill>
                            <a:srgbClr val="000000"/>
                          </a:solidFill>
                          <a:effectLst/>
                          <a:latin typeface="Calibri(body)"/>
                        </a:rPr>
                        <a:t>hợp</a:t>
                      </a:r>
                      <a:r>
                        <a:rPr lang="en-US" sz="1700" b="0" i="0" u="none" strike="noStrike" dirty="0">
                          <a:solidFill>
                            <a:srgbClr val="000000"/>
                          </a:solidFill>
                          <a:effectLst/>
                          <a:latin typeface="Calibri(body)"/>
                        </a:rPr>
                        <a:t> </a:t>
                      </a:r>
                      <a:r>
                        <a:rPr lang="en-US" sz="1700" b="0" i="0" u="none" strike="noStrike" dirty="0" err="1">
                          <a:solidFill>
                            <a:srgbClr val="000000"/>
                          </a:solidFill>
                          <a:effectLst/>
                          <a:latin typeface="Calibri(body)"/>
                        </a:rPr>
                        <a:t>dữ</a:t>
                      </a:r>
                      <a:r>
                        <a:rPr lang="en-US" sz="1700" b="0" i="0" u="none" strike="noStrike" dirty="0">
                          <a:solidFill>
                            <a:srgbClr val="000000"/>
                          </a:solidFill>
                          <a:effectLst/>
                          <a:latin typeface="Calibri(body)"/>
                        </a:rPr>
                        <a:t> </a:t>
                      </a:r>
                      <a:r>
                        <a:rPr lang="en-US" sz="1700" b="0" i="0" u="none" strike="noStrike" dirty="0" err="1">
                          <a:solidFill>
                            <a:srgbClr val="000000"/>
                          </a:solidFill>
                          <a:effectLst/>
                          <a:latin typeface="Calibri(body)"/>
                        </a:rPr>
                        <a:t>liệu</a:t>
                      </a:r>
                      <a:endParaRPr lang="en-US" sz="1700" b="0" i="0" u="none" strike="noStrike" dirty="0">
                        <a:solidFill>
                          <a:srgbClr val="000000"/>
                        </a:solidFill>
                        <a:effectLst/>
                        <a:latin typeface="Calibri(body)"/>
                      </a:endParaRPr>
                    </a:p>
                  </a:txBody>
                  <a:tcPr marL="8089" marR="8089" marT="8089" marB="0" anchor="b">
                    <a:lnL>
                      <a:noFill/>
                    </a:lnL>
                    <a:lnR w="6350" cap="flat" cmpd="sng" algn="ctr">
                      <a:solidFill>
                        <a:srgbClr val="70AD47"/>
                      </a:solidFill>
                      <a:prstDash val="solid"/>
                      <a:round/>
                      <a:headEnd type="none" w="med" len="med"/>
                      <a:tailEnd type="none" w="med" len="med"/>
                    </a:lnR>
                    <a:lnT w="6350" cap="flat" cmpd="sng" algn="ctr">
                      <a:solidFill>
                        <a:srgbClr val="70AD47"/>
                      </a:solidFill>
                      <a:prstDash val="solid"/>
                      <a:round/>
                      <a:headEnd type="none" w="med" len="med"/>
                      <a:tailEnd type="none" w="med" len="med"/>
                    </a:lnT>
                    <a:lnB w="6350" cap="flat" cmpd="sng" algn="ctr">
                      <a:solidFill>
                        <a:srgbClr val="70AD47"/>
                      </a:solidFill>
                      <a:prstDash val="solid"/>
                      <a:round/>
                      <a:headEnd type="none" w="med" len="med"/>
                      <a:tailEnd type="none" w="med" len="med"/>
                    </a:lnB>
                  </a:tcPr>
                </a:tc>
                <a:extLst>
                  <a:ext uri="{0D108BD9-81ED-4DB2-BD59-A6C34878D82A}">
                    <a16:rowId xmlns:a16="http://schemas.microsoft.com/office/drawing/2014/main" val="3887650174"/>
                  </a:ext>
                </a:extLst>
              </a:tr>
            </a:tbl>
          </a:graphicData>
        </a:graphic>
      </p:graphicFrame>
    </p:spTree>
    <p:extLst>
      <p:ext uri="{BB962C8B-B14F-4D97-AF65-F5344CB8AC3E}">
        <p14:creationId xmlns:p14="http://schemas.microsoft.com/office/powerpoint/2010/main" val="1031357419"/>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8</a:t>
            </a:fld>
            <a:endParaRPr lang="en-US" dirty="0"/>
          </a:p>
        </p:txBody>
      </p:sp>
      <p:sp>
        <p:nvSpPr>
          <p:cNvPr id="6" name="Title 5"/>
          <p:cNvSpPr>
            <a:spLocks noGrp="1"/>
          </p:cNvSpPr>
          <p:nvPr>
            <p:ph type="ctrTitle"/>
          </p:nvPr>
        </p:nvSpPr>
        <p:spPr/>
        <p:txBody>
          <a:bodyPr>
            <a:normAutofit/>
          </a:bodyPr>
          <a:lstStyle/>
          <a:p>
            <a:r>
              <a:rPr lang="en-US"/>
              <a:t>3. Filter context vs Row context</a:t>
            </a:r>
            <a:endParaRPr lang="en-US" dirty="0"/>
          </a:p>
        </p:txBody>
      </p:sp>
      <p:sp>
        <p:nvSpPr>
          <p:cNvPr id="5" name="Rectangle 4"/>
          <p:cNvSpPr/>
          <p:nvPr/>
        </p:nvSpPr>
        <p:spPr>
          <a:xfrm>
            <a:off x="554783" y="1003376"/>
            <a:ext cx="11040139" cy="1323439"/>
          </a:xfrm>
          <a:prstGeom prst="rect">
            <a:avLst/>
          </a:prstGeom>
        </p:spPr>
        <p:txBody>
          <a:bodyPr wrap="square">
            <a:spAutoFit/>
          </a:bodyPr>
          <a:lstStyle/>
          <a:p>
            <a:r>
              <a:rPr lang="en-US" sz="2000" b="1" dirty="0" err="1">
                <a:solidFill>
                  <a:srgbClr val="008435"/>
                </a:solidFill>
              </a:rPr>
              <a:t>Ngữ</a:t>
            </a:r>
            <a:r>
              <a:rPr lang="en-US" sz="2000" b="1" dirty="0">
                <a:solidFill>
                  <a:srgbClr val="008435"/>
                </a:solidFill>
              </a:rPr>
              <a:t> </a:t>
            </a:r>
            <a:r>
              <a:rPr lang="en-US" sz="2000" b="1" dirty="0" err="1">
                <a:solidFill>
                  <a:srgbClr val="008435"/>
                </a:solidFill>
              </a:rPr>
              <a:t>cảnh</a:t>
            </a:r>
            <a:r>
              <a:rPr lang="en-US" sz="2000" b="1" dirty="0">
                <a:solidFill>
                  <a:srgbClr val="008435"/>
                </a:solidFill>
              </a:rPr>
              <a:t> (context) </a:t>
            </a:r>
            <a:r>
              <a:rPr lang="en-US" sz="2000" dirty="0" err="1"/>
              <a:t>cho</a:t>
            </a:r>
            <a:r>
              <a:rPr lang="en-US" sz="2000" dirty="0"/>
              <a:t> </a:t>
            </a:r>
            <a:r>
              <a:rPr lang="en-US" sz="2000" dirty="0" err="1"/>
              <a:t>phép</a:t>
            </a:r>
            <a:r>
              <a:rPr lang="en-US" sz="2000" dirty="0"/>
              <a:t> </a:t>
            </a:r>
            <a:r>
              <a:rPr lang="en-US" sz="2000" dirty="0" err="1"/>
              <a:t>bạn</a:t>
            </a:r>
            <a:r>
              <a:rPr lang="en-US" sz="2000" dirty="0"/>
              <a:t> </a:t>
            </a:r>
            <a:r>
              <a:rPr lang="en-US" sz="2000" dirty="0" err="1"/>
              <a:t>thực</a:t>
            </a:r>
            <a:r>
              <a:rPr lang="en-US" sz="2000" dirty="0"/>
              <a:t> </a:t>
            </a:r>
            <a:r>
              <a:rPr lang="en-US" sz="2000" dirty="0" err="1"/>
              <a:t>hiện</a:t>
            </a:r>
            <a:r>
              <a:rPr lang="en-US" sz="2000" dirty="0"/>
              <a:t> </a:t>
            </a:r>
            <a:r>
              <a:rPr lang="en-US" sz="2000" dirty="0" err="1"/>
              <a:t>phân</a:t>
            </a:r>
            <a:r>
              <a:rPr lang="en-US" sz="2000" dirty="0"/>
              <a:t> </a:t>
            </a:r>
            <a:r>
              <a:rPr lang="en-US" sz="2000" dirty="0" err="1"/>
              <a:t>tích</a:t>
            </a:r>
            <a:r>
              <a:rPr lang="en-US" sz="2000" dirty="0"/>
              <a:t> </a:t>
            </a:r>
            <a:r>
              <a:rPr lang="en-US" sz="2000" dirty="0" err="1"/>
              <a:t>động</a:t>
            </a:r>
            <a:r>
              <a:rPr lang="en-US" sz="2000" dirty="0"/>
              <a:t>, </a:t>
            </a:r>
            <a:r>
              <a:rPr lang="en-US" sz="2000" dirty="0" err="1"/>
              <a:t>trong</a:t>
            </a:r>
            <a:r>
              <a:rPr lang="en-US" sz="2000" dirty="0"/>
              <a:t> </a:t>
            </a:r>
            <a:r>
              <a:rPr lang="en-US" sz="2000" dirty="0" err="1"/>
              <a:t>đó</a:t>
            </a:r>
            <a:r>
              <a:rPr lang="en-US" sz="2000" dirty="0"/>
              <a:t> </a:t>
            </a:r>
            <a:r>
              <a:rPr lang="en-US" sz="2000" dirty="0" err="1"/>
              <a:t>kết</a:t>
            </a:r>
            <a:r>
              <a:rPr lang="en-US" sz="2000" dirty="0"/>
              <a:t> </a:t>
            </a:r>
            <a:r>
              <a:rPr lang="en-US" sz="2000" dirty="0" err="1"/>
              <a:t>quả</a:t>
            </a:r>
            <a:r>
              <a:rPr lang="en-US" sz="2000" dirty="0"/>
              <a:t> </a:t>
            </a:r>
            <a:r>
              <a:rPr lang="en-US" sz="2000" dirty="0" err="1"/>
              <a:t>của</a:t>
            </a:r>
            <a:r>
              <a:rPr lang="en-US" sz="2000" dirty="0"/>
              <a:t> </a:t>
            </a:r>
            <a:r>
              <a:rPr lang="en-US" sz="2000" dirty="0" err="1"/>
              <a:t>công</a:t>
            </a:r>
            <a:r>
              <a:rPr lang="en-US" sz="2000" dirty="0"/>
              <a:t> </a:t>
            </a:r>
            <a:r>
              <a:rPr lang="en-US" sz="2000" dirty="0" err="1"/>
              <a:t>thức</a:t>
            </a:r>
            <a:r>
              <a:rPr lang="en-US" sz="2000" dirty="0"/>
              <a:t> </a:t>
            </a:r>
            <a:r>
              <a:rPr lang="en-US" sz="2000" dirty="0" err="1"/>
              <a:t>có</a:t>
            </a:r>
            <a:r>
              <a:rPr lang="en-US" sz="2000" dirty="0"/>
              <a:t> </a:t>
            </a:r>
            <a:r>
              <a:rPr lang="en-US" sz="2000" dirty="0" err="1"/>
              <a:t>thể</a:t>
            </a:r>
            <a:r>
              <a:rPr lang="en-US" sz="2000" dirty="0"/>
              <a:t> thay </a:t>
            </a:r>
            <a:r>
              <a:rPr lang="en-US" sz="2000" dirty="0" err="1"/>
              <a:t>đổi</a:t>
            </a:r>
            <a:r>
              <a:rPr lang="en-US" sz="2000" dirty="0"/>
              <a:t> </a:t>
            </a:r>
            <a:r>
              <a:rPr lang="en-US" sz="2000" dirty="0" err="1"/>
              <a:t>để</a:t>
            </a:r>
            <a:r>
              <a:rPr lang="en-US" sz="2000" dirty="0"/>
              <a:t> </a:t>
            </a:r>
            <a:r>
              <a:rPr lang="en-US" sz="2000" dirty="0" err="1"/>
              <a:t>phản</a:t>
            </a:r>
            <a:r>
              <a:rPr lang="en-US" sz="2000" dirty="0"/>
              <a:t> </a:t>
            </a:r>
            <a:r>
              <a:rPr lang="en-US" sz="2000" dirty="0" err="1"/>
              <a:t>ánh</a:t>
            </a:r>
            <a:r>
              <a:rPr lang="en-US" sz="2000" dirty="0"/>
              <a:t> </a:t>
            </a:r>
            <a:r>
              <a:rPr lang="en-US" sz="2000" dirty="0" err="1"/>
              <a:t>vùng</a:t>
            </a:r>
            <a:r>
              <a:rPr lang="en-US" sz="2000" dirty="0"/>
              <a:t> </a:t>
            </a:r>
            <a:r>
              <a:rPr lang="en-US" sz="2000" dirty="0" err="1"/>
              <a:t>chọn</a:t>
            </a:r>
            <a:r>
              <a:rPr lang="en-US" sz="2000" dirty="0"/>
              <a:t> </a:t>
            </a:r>
            <a:r>
              <a:rPr lang="en-US" sz="2000" dirty="0" err="1"/>
              <a:t>hàng</a:t>
            </a:r>
            <a:r>
              <a:rPr lang="en-US" sz="2000" dirty="0"/>
              <a:t> </a:t>
            </a:r>
            <a:r>
              <a:rPr lang="en-US" sz="2000" dirty="0" err="1"/>
              <a:t>hoặc</a:t>
            </a:r>
            <a:r>
              <a:rPr lang="en-US" sz="2000" dirty="0"/>
              <a:t> ô </a:t>
            </a:r>
            <a:r>
              <a:rPr lang="en-US" sz="2000" dirty="0" err="1"/>
              <a:t>hiện</a:t>
            </a:r>
            <a:r>
              <a:rPr lang="en-US" sz="2000" dirty="0"/>
              <a:t> </a:t>
            </a:r>
            <a:r>
              <a:rPr lang="en-US" sz="2000" dirty="0" err="1"/>
              <a:t>tại</a:t>
            </a:r>
            <a:r>
              <a:rPr lang="en-US" sz="2000" dirty="0"/>
              <a:t> </a:t>
            </a:r>
            <a:r>
              <a:rPr lang="en-US" sz="2000" dirty="0" err="1"/>
              <a:t>cũng</a:t>
            </a:r>
            <a:r>
              <a:rPr lang="en-US" sz="2000" dirty="0"/>
              <a:t> </a:t>
            </a:r>
            <a:r>
              <a:rPr lang="en-US" sz="2000" dirty="0" err="1"/>
              <a:t>như</a:t>
            </a:r>
            <a:r>
              <a:rPr lang="en-US" sz="2000" dirty="0"/>
              <a:t> </a:t>
            </a:r>
            <a:r>
              <a:rPr lang="en-US" sz="2000" dirty="0" err="1"/>
              <a:t>mọi</a:t>
            </a:r>
            <a:r>
              <a:rPr lang="en-US" sz="2000" dirty="0"/>
              <a:t> </a:t>
            </a:r>
            <a:r>
              <a:rPr lang="en-US" sz="2000" dirty="0" err="1"/>
              <a:t>dữ</a:t>
            </a:r>
            <a:r>
              <a:rPr lang="en-US" sz="2000" dirty="0"/>
              <a:t> </a:t>
            </a:r>
            <a:r>
              <a:rPr lang="en-US" sz="2000" dirty="0" err="1"/>
              <a:t>liệu</a:t>
            </a:r>
            <a:r>
              <a:rPr lang="en-US" sz="2000" dirty="0"/>
              <a:t> </a:t>
            </a:r>
            <a:r>
              <a:rPr lang="en-US" sz="2000" dirty="0" err="1"/>
              <a:t>liên</a:t>
            </a:r>
            <a:r>
              <a:rPr lang="en-US" sz="2000" dirty="0"/>
              <a:t> </a:t>
            </a:r>
            <a:r>
              <a:rPr lang="en-US" sz="2000" dirty="0" err="1"/>
              <a:t>quan</a:t>
            </a:r>
            <a:r>
              <a:rPr lang="en-US" sz="2000" dirty="0"/>
              <a:t>. </a:t>
            </a:r>
            <a:r>
              <a:rPr lang="en-US" sz="2000" dirty="0" err="1"/>
              <a:t>Hiểu</a:t>
            </a:r>
            <a:r>
              <a:rPr lang="en-US" sz="2000" dirty="0"/>
              <a:t> </a:t>
            </a:r>
            <a:r>
              <a:rPr lang="en-US" sz="2000" dirty="0" err="1"/>
              <a:t>ngữ</a:t>
            </a:r>
            <a:r>
              <a:rPr lang="en-US" sz="2000" dirty="0"/>
              <a:t> </a:t>
            </a:r>
            <a:r>
              <a:rPr lang="en-US" sz="2000" dirty="0" err="1"/>
              <a:t>cảnh</a:t>
            </a:r>
            <a:r>
              <a:rPr lang="en-US" sz="2000" dirty="0"/>
              <a:t> </a:t>
            </a:r>
            <a:r>
              <a:rPr lang="en-US" sz="2000" dirty="0" err="1"/>
              <a:t>và</a:t>
            </a:r>
            <a:r>
              <a:rPr lang="en-US" sz="2000" dirty="0"/>
              <a:t> </a:t>
            </a:r>
            <a:r>
              <a:rPr lang="en-US" sz="2000" dirty="0" err="1"/>
              <a:t>sử</a:t>
            </a:r>
            <a:r>
              <a:rPr lang="en-US" sz="2000" dirty="0"/>
              <a:t> </a:t>
            </a:r>
            <a:r>
              <a:rPr lang="en-US" sz="2000" dirty="0" err="1"/>
              <a:t>dụng</a:t>
            </a:r>
            <a:r>
              <a:rPr lang="en-US" sz="2000" dirty="0"/>
              <a:t> </a:t>
            </a:r>
            <a:r>
              <a:rPr lang="en-US" sz="2000" dirty="0" err="1"/>
              <a:t>ngữ</a:t>
            </a:r>
            <a:r>
              <a:rPr lang="en-US" sz="2000" dirty="0"/>
              <a:t> </a:t>
            </a:r>
            <a:r>
              <a:rPr lang="en-US" sz="2000" dirty="0" err="1"/>
              <a:t>cảnh</a:t>
            </a:r>
            <a:r>
              <a:rPr lang="en-US" sz="2000" dirty="0"/>
              <a:t> </a:t>
            </a:r>
            <a:r>
              <a:rPr lang="en-US" sz="2000" dirty="0" err="1"/>
              <a:t>một</a:t>
            </a:r>
            <a:r>
              <a:rPr lang="en-US" sz="2000" dirty="0"/>
              <a:t> </a:t>
            </a:r>
            <a:r>
              <a:rPr lang="en-US" sz="2000" dirty="0" err="1"/>
              <a:t>cách</a:t>
            </a:r>
            <a:r>
              <a:rPr lang="en-US" sz="2000" dirty="0"/>
              <a:t> </a:t>
            </a:r>
            <a:r>
              <a:rPr lang="en-US" sz="2000" dirty="0" err="1"/>
              <a:t>hiệu</a:t>
            </a:r>
            <a:r>
              <a:rPr lang="en-US" sz="2000" dirty="0"/>
              <a:t> </a:t>
            </a:r>
            <a:r>
              <a:rPr lang="en-US" sz="2000" dirty="0" err="1"/>
              <a:t>quả</a:t>
            </a:r>
            <a:r>
              <a:rPr lang="en-US" sz="2000" dirty="0"/>
              <a:t> </a:t>
            </a:r>
            <a:r>
              <a:rPr lang="en-US" sz="2000" dirty="0" err="1"/>
              <a:t>là</a:t>
            </a:r>
            <a:r>
              <a:rPr lang="en-US" sz="2000" dirty="0"/>
              <a:t> </a:t>
            </a:r>
            <a:r>
              <a:rPr lang="en-US" sz="2000" dirty="0" err="1"/>
              <a:t>rất</a:t>
            </a:r>
            <a:r>
              <a:rPr lang="en-US" sz="2000" dirty="0"/>
              <a:t> </a:t>
            </a:r>
            <a:r>
              <a:rPr lang="en-US" sz="2000" dirty="0" err="1"/>
              <a:t>quan</a:t>
            </a:r>
            <a:r>
              <a:rPr lang="en-US" sz="2000" dirty="0"/>
              <a:t> </a:t>
            </a:r>
            <a:r>
              <a:rPr lang="en-US" sz="2000" dirty="0" err="1"/>
              <a:t>trọng</a:t>
            </a:r>
            <a:r>
              <a:rPr lang="en-US" sz="2000" dirty="0"/>
              <a:t> </a:t>
            </a:r>
            <a:r>
              <a:rPr lang="en-US" sz="2000" dirty="0" err="1"/>
              <a:t>để</a:t>
            </a:r>
            <a:r>
              <a:rPr lang="en-US" sz="2000" dirty="0"/>
              <a:t> </a:t>
            </a:r>
            <a:r>
              <a:rPr lang="en-US" sz="2000" dirty="0" err="1"/>
              <a:t>xây</a:t>
            </a:r>
            <a:r>
              <a:rPr lang="en-US" sz="2000" dirty="0"/>
              <a:t> </a:t>
            </a:r>
            <a:r>
              <a:rPr lang="en-US" sz="2000" dirty="0" err="1"/>
              <a:t>dựng</a:t>
            </a:r>
            <a:r>
              <a:rPr lang="en-US" sz="2000" dirty="0"/>
              <a:t> </a:t>
            </a:r>
            <a:r>
              <a:rPr lang="en-US" sz="2000" dirty="0" err="1"/>
              <a:t>các</a:t>
            </a:r>
            <a:r>
              <a:rPr lang="en-US" sz="2000" dirty="0"/>
              <a:t> </a:t>
            </a:r>
            <a:r>
              <a:rPr lang="en-US" sz="2000" dirty="0" err="1"/>
              <a:t>công</a:t>
            </a:r>
            <a:r>
              <a:rPr lang="en-US" sz="2000" dirty="0"/>
              <a:t> </a:t>
            </a:r>
            <a:r>
              <a:rPr lang="en-US" sz="2000" dirty="0" err="1"/>
              <a:t>thức</a:t>
            </a:r>
            <a:r>
              <a:rPr lang="en-US" sz="2000" dirty="0"/>
              <a:t> </a:t>
            </a:r>
            <a:r>
              <a:rPr lang="en-US" sz="2000" dirty="0" err="1"/>
              <a:t>hiệu</a:t>
            </a:r>
            <a:r>
              <a:rPr lang="en-US" sz="2000" dirty="0"/>
              <a:t> </a:t>
            </a:r>
            <a:r>
              <a:rPr lang="en-US" sz="2000" dirty="0" err="1"/>
              <a:t>suất</a:t>
            </a:r>
            <a:r>
              <a:rPr lang="en-US" sz="2000" dirty="0"/>
              <a:t> </a:t>
            </a:r>
            <a:r>
              <a:rPr lang="en-US" sz="2000" dirty="0" err="1"/>
              <a:t>cao</a:t>
            </a:r>
            <a:r>
              <a:rPr lang="en-US" sz="2000" dirty="0"/>
              <a:t>, </a:t>
            </a:r>
            <a:r>
              <a:rPr lang="en-US" sz="2000" dirty="0" err="1"/>
              <a:t>phân</a:t>
            </a:r>
            <a:r>
              <a:rPr lang="en-US" sz="2000" dirty="0"/>
              <a:t> </a:t>
            </a:r>
            <a:r>
              <a:rPr lang="en-US" sz="2000" dirty="0" err="1"/>
              <a:t>tích</a:t>
            </a:r>
            <a:r>
              <a:rPr lang="en-US" sz="2000" dirty="0"/>
              <a:t> </a:t>
            </a:r>
            <a:r>
              <a:rPr lang="en-US" sz="2000" dirty="0" err="1"/>
              <a:t>động</a:t>
            </a:r>
            <a:r>
              <a:rPr lang="en-US" sz="2000" dirty="0"/>
              <a:t> </a:t>
            </a:r>
            <a:r>
              <a:rPr lang="en-US" sz="2000" dirty="0" err="1"/>
              <a:t>và</a:t>
            </a:r>
            <a:r>
              <a:rPr lang="en-US" sz="2000" dirty="0"/>
              <a:t> </a:t>
            </a:r>
            <a:r>
              <a:rPr lang="en-US" sz="2000" dirty="0" err="1"/>
              <a:t>để</a:t>
            </a:r>
            <a:r>
              <a:rPr lang="en-US" sz="2000" dirty="0"/>
              <a:t> </a:t>
            </a:r>
            <a:r>
              <a:rPr lang="en-US" sz="2000" dirty="0" err="1"/>
              <a:t>khắc</a:t>
            </a:r>
            <a:r>
              <a:rPr lang="en-US" sz="2000" dirty="0"/>
              <a:t> </a:t>
            </a:r>
            <a:r>
              <a:rPr lang="en-US" sz="2000" dirty="0" err="1"/>
              <a:t>phục</a:t>
            </a:r>
            <a:r>
              <a:rPr lang="en-US" sz="2000" dirty="0"/>
              <a:t> sự </a:t>
            </a:r>
            <a:r>
              <a:rPr lang="en-US" sz="2000" dirty="0" err="1"/>
              <a:t>cố</a:t>
            </a:r>
            <a:r>
              <a:rPr lang="en-US" sz="2000" dirty="0"/>
              <a:t> </a:t>
            </a:r>
            <a:r>
              <a:rPr lang="en-US" sz="2000" dirty="0" err="1"/>
              <a:t>trong</a:t>
            </a:r>
            <a:r>
              <a:rPr lang="en-US" sz="2000" dirty="0"/>
              <a:t> </a:t>
            </a:r>
            <a:r>
              <a:rPr lang="en-US" sz="2000" dirty="0" err="1"/>
              <a:t>công</a:t>
            </a:r>
            <a:r>
              <a:rPr lang="en-US" sz="2000" dirty="0"/>
              <a:t> </a:t>
            </a:r>
            <a:r>
              <a:rPr lang="en-US" sz="2000" dirty="0" err="1"/>
              <a:t>thức</a:t>
            </a:r>
            <a:endParaRPr lang="en-US" sz="2000" dirty="0"/>
          </a:p>
        </p:txBody>
      </p:sp>
      <p:sp>
        <p:nvSpPr>
          <p:cNvPr id="7" name="Rectangle 6"/>
          <p:cNvSpPr/>
          <p:nvPr/>
        </p:nvSpPr>
        <p:spPr>
          <a:xfrm>
            <a:off x="554783" y="2436898"/>
            <a:ext cx="11040139" cy="1015663"/>
          </a:xfrm>
          <a:prstGeom prst="rect">
            <a:avLst/>
          </a:prstGeom>
        </p:spPr>
        <p:txBody>
          <a:bodyPr wrap="square">
            <a:spAutoFit/>
          </a:bodyPr>
          <a:lstStyle/>
          <a:p>
            <a:r>
              <a:rPr lang="en-US" sz="2000" b="1" dirty="0" err="1" smtClean="0">
                <a:solidFill>
                  <a:srgbClr val="008435"/>
                </a:solidFill>
              </a:rPr>
              <a:t>Ngữ</a:t>
            </a:r>
            <a:r>
              <a:rPr lang="en-US" sz="2000" b="1" dirty="0" smtClean="0">
                <a:solidFill>
                  <a:srgbClr val="008435"/>
                </a:solidFill>
              </a:rPr>
              <a:t> </a:t>
            </a:r>
            <a:r>
              <a:rPr lang="en-US" sz="2000" b="1" dirty="0" err="1" smtClean="0">
                <a:solidFill>
                  <a:srgbClr val="008435"/>
                </a:solidFill>
              </a:rPr>
              <a:t>cảnh</a:t>
            </a:r>
            <a:r>
              <a:rPr lang="en-US" sz="2000" b="1" dirty="0" smtClean="0">
                <a:solidFill>
                  <a:srgbClr val="008435"/>
                </a:solidFill>
              </a:rPr>
              <a:t> </a:t>
            </a:r>
            <a:r>
              <a:rPr lang="en-US" sz="2000" b="1" dirty="0" err="1" smtClean="0">
                <a:solidFill>
                  <a:srgbClr val="008435"/>
                </a:solidFill>
              </a:rPr>
              <a:t>hàng</a:t>
            </a:r>
            <a:r>
              <a:rPr lang="en-US" sz="2000" b="1" dirty="0" smtClean="0">
                <a:solidFill>
                  <a:srgbClr val="008435"/>
                </a:solidFill>
              </a:rPr>
              <a:t> (row context) </a:t>
            </a:r>
            <a:r>
              <a:rPr lang="en-US" sz="2000" dirty="0" err="1" smtClean="0"/>
              <a:t>có</a:t>
            </a:r>
            <a:r>
              <a:rPr lang="en-US" sz="2000" dirty="0" smtClean="0"/>
              <a:t> </a:t>
            </a:r>
            <a:r>
              <a:rPr lang="en-US" sz="2000" dirty="0" err="1" smtClean="0"/>
              <a:t>thể</a:t>
            </a:r>
            <a:r>
              <a:rPr lang="en-US" sz="2000" dirty="0" smtClean="0"/>
              <a:t> </a:t>
            </a:r>
            <a:r>
              <a:rPr lang="en-US" sz="2000" dirty="0" err="1" smtClean="0"/>
              <a:t>được</a:t>
            </a:r>
            <a:r>
              <a:rPr lang="en-US" sz="2000" dirty="0" smtClean="0"/>
              <a:t> </a:t>
            </a:r>
            <a:r>
              <a:rPr lang="en-US" sz="2000" dirty="0" err="1" smtClean="0"/>
              <a:t>hiểu</a:t>
            </a:r>
            <a:r>
              <a:rPr lang="en-US" sz="2000" dirty="0" smtClean="0"/>
              <a:t> </a:t>
            </a:r>
            <a:r>
              <a:rPr lang="en-US" sz="2000" dirty="0" err="1" smtClean="0"/>
              <a:t>là</a:t>
            </a:r>
            <a:r>
              <a:rPr lang="en-US" sz="2000" dirty="0" smtClean="0"/>
              <a:t> “</a:t>
            </a:r>
            <a:r>
              <a:rPr lang="en-US" sz="2000" dirty="0" err="1" smtClean="0"/>
              <a:t>hàng</a:t>
            </a:r>
            <a:r>
              <a:rPr lang="en-US" sz="2000" dirty="0" smtClean="0"/>
              <a:t> </a:t>
            </a:r>
            <a:r>
              <a:rPr lang="en-US" sz="2000" dirty="0" err="1" smtClean="0"/>
              <a:t>hiện</a:t>
            </a:r>
            <a:r>
              <a:rPr lang="en-US" sz="2000" dirty="0" smtClean="0"/>
              <a:t> </a:t>
            </a:r>
            <a:r>
              <a:rPr lang="en-US" sz="2000" dirty="0" err="1" smtClean="0"/>
              <a:t>tại</a:t>
            </a:r>
            <a:r>
              <a:rPr lang="en-US" sz="2000" dirty="0" smtClean="0"/>
              <a:t>”. </a:t>
            </a:r>
            <a:r>
              <a:rPr lang="en-US" sz="2000" dirty="0" err="1" smtClean="0"/>
              <a:t>Mỗi</a:t>
            </a:r>
            <a:r>
              <a:rPr lang="en-US" sz="2000" dirty="0" smtClean="0"/>
              <a:t> </a:t>
            </a:r>
            <a:r>
              <a:rPr lang="en-US" sz="2000" dirty="0" err="1" smtClean="0"/>
              <a:t>hàng</a:t>
            </a:r>
            <a:r>
              <a:rPr lang="en-US" sz="2000" dirty="0" smtClean="0"/>
              <a:t> </a:t>
            </a:r>
            <a:r>
              <a:rPr lang="en-US" sz="2000" dirty="0" err="1" smtClean="0"/>
              <a:t>riêng</a:t>
            </a:r>
            <a:r>
              <a:rPr lang="en-US" sz="2000" dirty="0" smtClean="0"/>
              <a:t> </a:t>
            </a:r>
            <a:r>
              <a:rPr lang="en-US" sz="2000" dirty="0" err="1" smtClean="0"/>
              <a:t>lẻ</a:t>
            </a:r>
            <a:r>
              <a:rPr lang="en-US" sz="2000" dirty="0" smtClean="0"/>
              <a:t> </a:t>
            </a:r>
            <a:r>
              <a:rPr lang="en-US" sz="2000" dirty="0" err="1" smtClean="0"/>
              <a:t>trong</a:t>
            </a:r>
            <a:r>
              <a:rPr lang="en-US" sz="2000" dirty="0" smtClean="0"/>
              <a:t> </a:t>
            </a:r>
            <a:r>
              <a:rPr lang="en-US" sz="2000" dirty="0" err="1" smtClean="0"/>
              <a:t>bảng</a:t>
            </a:r>
            <a:r>
              <a:rPr lang="en-US" sz="2000" dirty="0" smtClean="0"/>
              <a:t> </a:t>
            </a:r>
            <a:r>
              <a:rPr lang="en-US" sz="2000" dirty="0" err="1" smtClean="0"/>
              <a:t>có</a:t>
            </a:r>
            <a:r>
              <a:rPr lang="en-US" sz="2000" dirty="0" smtClean="0"/>
              <a:t> </a:t>
            </a:r>
            <a:r>
              <a:rPr lang="en-US" sz="2000" dirty="0" err="1" smtClean="0"/>
              <a:t>ngữ</a:t>
            </a:r>
            <a:r>
              <a:rPr lang="en-US" sz="2000" dirty="0" smtClean="0"/>
              <a:t> </a:t>
            </a:r>
            <a:r>
              <a:rPr lang="en-US" sz="2000" dirty="0" err="1" smtClean="0"/>
              <a:t>cảnh</a:t>
            </a:r>
            <a:r>
              <a:rPr lang="en-US" sz="2000" dirty="0" smtClean="0"/>
              <a:t> </a:t>
            </a:r>
            <a:r>
              <a:rPr lang="en-US" sz="2000" dirty="0" err="1" smtClean="0"/>
              <a:t>hàng</a:t>
            </a:r>
            <a:r>
              <a:rPr lang="en-US" sz="2000" dirty="0" smtClean="0"/>
              <a:t> </a:t>
            </a:r>
            <a:r>
              <a:rPr lang="en-US" sz="2000" dirty="0" err="1" smtClean="0"/>
              <a:t>riêng</a:t>
            </a:r>
            <a:r>
              <a:rPr lang="en-US" sz="2000" dirty="0" smtClean="0"/>
              <a:t>. Row context </a:t>
            </a:r>
            <a:r>
              <a:rPr lang="en-US" sz="2000" dirty="0" err="1" smtClean="0"/>
              <a:t>tồn</a:t>
            </a:r>
            <a:r>
              <a:rPr lang="en-US" sz="2000" dirty="0" smtClean="0"/>
              <a:t> </a:t>
            </a:r>
            <a:r>
              <a:rPr lang="en-US" sz="2000" dirty="0" err="1" smtClean="0"/>
              <a:t>tại</a:t>
            </a:r>
            <a:r>
              <a:rPr lang="en-US" sz="2000" dirty="0" smtClean="0"/>
              <a:t> </a:t>
            </a:r>
            <a:r>
              <a:rPr lang="en-US" sz="2000" dirty="0" err="1" smtClean="0"/>
              <a:t>trong</a:t>
            </a:r>
            <a:r>
              <a:rPr lang="en-US" sz="2000" dirty="0" smtClean="0"/>
              <a:t> </a:t>
            </a:r>
            <a:r>
              <a:rPr lang="en-US" sz="2000" dirty="0" err="1" smtClean="0"/>
              <a:t>một</a:t>
            </a:r>
            <a:r>
              <a:rPr lang="en-US" sz="2000" dirty="0" smtClean="0"/>
              <a:t> </a:t>
            </a:r>
            <a:r>
              <a:rPr lang="en-US" sz="2000" dirty="0" err="1" smtClean="0"/>
              <a:t>cột</a:t>
            </a:r>
            <a:r>
              <a:rPr lang="en-US" sz="2000" dirty="0" smtClean="0"/>
              <a:t> </a:t>
            </a:r>
            <a:r>
              <a:rPr lang="en-US" sz="2000" dirty="0" err="1" smtClean="0"/>
              <a:t>được</a:t>
            </a:r>
            <a:r>
              <a:rPr lang="en-US" sz="2000" dirty="0" smtClean="0"/>
              <a:t> </a:t>
            </a:r>
            <a:r>
              <a:rPr lang="en-US" sz="2000" dirty="0" err="1" smtClean="0"/>
              <a:t>tính</a:t>
            </a:r>
            <a:r>
              <a:rPr lang="en-US" sz="2000" dirty="0" smtClean="0"/>
              <a:t> </a:t>
            </a:r>
            <a:r>
              <a:rPr lang="en-US" sz="2000" dirty="0" err="1" smtClean="0"/>
              <a:t>toán</a:t>
            </a:r>
            <a:r>
              <a:rPr lang="en-US" sz="2000" dirty="0" smtClean="0"/>
              <a:t> </a:t>
            </a:r>
            <a:r>
              <a:rPr lang="en-US" sz="2000" dirty="0" err="1" smtClean="0"/>
              <a:t>hoặc</a:t>
            </a:r>
            <a:r>
              <a:rPr lang="en-US" sz="2000" dirty="0" smtClean="0"/>
              <a:t> 1 </a:t>
            </a:r>
            <a:r>
              <a:rPr lang="en-US" sz="2000" dirty="0" err="1" smtClean="0"/>
              <a:t>hàm</a:t>
            </a:r>
            <a:r>
              <a:rPr lang="en-US" sz="2000" dirty="0" smtClean="0"/>
              <a:t> DAX </a:t>
            </a:r>
            <a:r>
              <a:rPr lang="en-US" sz="2000" dirty="0" err="1" smtClean="0"/>
              <a:t>lặp</a:t>
            </a:r>
            <a:r>
              <a:rPr lang="en-US" sz="2000" dirty="0" smtClean="0"/>
              <a:t> </a:t>
            </a:r>
            <a:r>
              <a:rPr lang="en-US" sz="2000" dirty="0" err="1" smtClean="0"/>
              <a:t>lại</a:t>
            </a:r>
            <a:r>
              <a:rPr lang="en-US" sz="2000" dirty="0" smtClean="0"/>
              <a:t> </a:t>
            </a:r>
            <a:r>
              <a:rPr lang="en-US" sz="2000" dirty="0" err="1" smtClean="0"/>
              <a:t>như</a:t>
            </a:r>
            <a:r>
              <a:rPr lang="en-US" sz="2000" dirty="0" smtClean="0"/>
              <a:t> SUMX, AVERAGEX, FILTER &amp; ADDCOLUMNS,…  </a:t>
            </a:r>
            <a:r>
              <a:rPr lang="en-US" sz="2000" b="1" dirty="0" smtClean="0">
                <a:solidFill>
                  <a:srgbClr val="008435"/>
                </a:solidFill>
              </a:rPr>
              <a:t> </a:t>
            </a:r>
            <a:endParaRPr lang="en-US" sz="2000" dirty="0"/>
          </a:p>
        </p:txBody>
      </p:sp>
      <p:pic>
        <p:nvPicPr>
          <p:cNvPr id="2" name="Picture 1"/>
          <p:cNvPicPr>
            <a:picLocks noChangeAspect="1"/>
          </p:cNvPicPr>
          <p:nvPr/>
        </p:nvPicPr>
        <p:blipFill>
          <a:blip r:embed="rId4"/>
          <a:stretch>
            <a:fillRect/>
          </a:stretch>
        </p:blipFill>
        <p:spPr>
          <a:xfrm>
            <a:off x="2640842" y="3562644"/>
            <a:ext cx="6058746" cy="3077004"/>
          </a:xfrm>
          <a:prstGeom prst="rect">
            <a:avLst/>
          </a:prstGeom>
        </p:spPr>
      </p:pic>
    </p:spTree>
    <p:extLst>
      <p:ext uri="{BB962C8B-B14F-4D97-AF65-F5344CB8AC3E}">
        <p14:creationId xmlns:p14="http://schemas.microsoft.com/office/powerpoint/2010/main" val="326196314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9</a:t>
            </a:fld>
            <a:endParaRPr lang="en-US" dirty="0"/>
          </a:p>
        </p:txBody>
      </p:sp>
      <p:sp>
        <p:nvSpPr>
          <p:cNvPr id="6" name="Title 5"/>
          <p:cNvSpPr>
            <a:spLocks noGrp="1"/>
          </p:cNvSpPr>
          <p:nvPr>
            <p:ph type="ctrTitle"/>
          </p:nvPr>
        </p:nvSpPr>
        <p:spPr/>
        <p:txBody>
          <a:bodyPr>
            <a:normAutofit/>
          </a:bodyPr>
          <a:lstStyle/>
          <a:p>
            <a:r>
              <a:rPr lang="en-US"/>
              <a:t>3. Filter context vs Row context</a:t>
            </a:r>
            <a:endParaRPr lang="en-US" dirty="0"/>
          </a:p>
        </p:txBody>
      </p:sp>
      <p:sp>
        <p:nvSpPr>
          <p:cNvPr id="5" name="Rectangle 4"/>
          <p:cNvSpPr/>
          <p:nvPr/>
        </p:nvSpPr>
        <p:spPr>
          <a:xfrm>
            <a:off x="554783" y="1003376"/>
            <a:ext cx="11040139" cy="707886"/>
          </a:xfrm>
          <a:prstGeom prst="rect">
            <a:avLst/>
          </a:prstGeom>
        </p:spPr>
        <p:txBody>
          <a:bodyPr wrap="square">
            <a:spAutoFit/>
          </a:bodyPr>
          <a:lstStyle/>
          <a:p>
            <a:r>
              <a:rPr lang="en-US" sz="2000" b="1" dirty="0" err="1">
                <a:solidFill>
                  <a:srgbClr val="008435"/>
                </a:solidFill>
              </a:rPr>
              <a:t>Ngữ</a:t>
            </a:r>
            <a:r>
              <a:rPr lang="en-US" sz="2000" b="1" dirty="0">
                <a:solidFill>
                  <a:srgbClr val="008435"/>
                </a:solidFill>
              </a:rPr>
              <a:t> </a:t>
            </a:r>
            <a:r>
              <a:rPr lang="en-US" sz="2000" b="1" dirty="0" err="1" smtClean="0">
                <a:solidFill>
                  <a:srgbClr val="008435"/>
                </a:solidFill>
              </a:rPr>
              <a:t>cảnh</a:t>
            </a:r>
            <a:r>
              <a:rPr lang="en-US" sz="2000" b="1" dirty="0" smtClean="0">
                <a:solidFill>
                  <a:srgbClr val="008435"/>
                </a:solidFill>
              </a:rPr>
              <a:t> </a:t>
            </a:r>
            <a:r>
              <a:rPr lang="en-US" sz="2000" b="1" dirty="0" err="1" smtClean="0">
                <a:solidFill>
                  <a:srgbClr val="008435"/>
                </a:solidFill>
              </a:rPr>
              <a:t>bộ</a:t>
            </a:r>
            <a:r>
              <a:rPr lang="en-US" sz="2000" b="1" dirty="0" smtClean="0">
                <a:solidFill>
                  <a:srgbClr val="008435"/>
                </a:solidFill>
              </a:rPr>
              <a:t> </a:t>
            </a:r>
            <a:r>
              <a:rPr lang="en-US" sz="2000" b="1" dirty="0" err="1" smtClean="0">
                <a:solidFill>
                  <a:srgbClr val="008435"/>
                </a:solidFill>
              </a:rPr>
              <a:t>lọc</a:t>
            </a:r>
            <a:r>
              <a:rPr lang="en-US" sz="2000" b="1" dirty="0" smtClean="0">
                <a:solidFill>
                  <a:srgbClr val="008435"/>
                </a:solidFill>
              </a:rPr>
              <a:t> (filter context</a:t>
            </a:r>
            <a:r>
              <a:rPr lang="en-US" sz="2000" b="1" dirty="0">
                <a:solidFill>
                  <a:srgbClr val="008435"/>
                </a:solidFill>
              </a:rPr>
              <a:t>) </a:t>
            </a:r>
            <a:r>
              <a:rPr lang="en-US" sz="2000" dirty="0" err="1"/>
              <a:t>là</a:t>
            </a:r>
            <a:r>
              <a:rPr lang="en-US" sz="2000" dirty="0"/>
              <a:t> </a:t>
            </a:r>
            <a:r>
              <a:rPr lang="en-US" sz="2000" dirty="0" err="1"/>
              <a:t>tập</a:t>
            </a:r>
            <a:r>
              <a:rPr lang="en-US" sz="2000" dirty="0"/>
              <a:t> </a:t>
            </a:r>
            <a:r>
              <a:rPr lang="en-US" sz="2000" dirty="0" err="1"/>
              <a:t>hợp</a:t>
            </a:r>
            <a:r>
              <a:rPr lang="en-US" sz="2000" dirty="0"/>
              <a:t> </a:t>
            </a:r>
            <a:r>
              <a:rPr lang="en-US" sz="2000" dirty="0" err="1"/>
              <a:t>giá</a:t>
            </a:r>
            <a:r>
              <a:rPr lang="en-US" sz="2000" dirty="0"/>
              <a:t> </a:t>
            </a:r>
            <a:r>
              <a:rPr lang="en-US" sz="2000" dirty="0" err="1"/>
              <a:t>trị</a:t>
            </a:r>
            <a:r>
              <a:rPr lang="en-US" sz="2000" dirty="0"/>
              <a:t> </a:t>
            </a:r>
            <a:r>
              <a:rPr lang="en-US" sz="2000" dirty="0" err="1"/>
              <a:t>trong</a:t>
            </a:r>
            <a:r>
              <a:rPr lang="en-US" sz="2000" dirty="0"/>
              <a:t> </a:t>
            </a:r>
            <a:r>
              <a:rPr lang="en-US" sz="2000" dirty="0" err="1"/>
              <a:t>mỗi</a:t>
            </a:r>
            <a:r>
              <a:rPr lang="en-US" sz="2000" dirty="0"/>
              <a:t> </a:t>
            </a:r>
            <a:r>
              <a:rPr lang="en-US" sz="2000" dirty="0" err="1"/>
              <a:t>cột</a:t>
            </a:r>
            <a:r>
              <a:rPr lang="en-US" sz="2000" dirty="0"/>
              <a:t> </a:t>
            </a:r>
            <a:r>
              <a:rPr lang="en-US" sz="2000" dirty="0" err="1" smtClean="0"/>
              <a:t>đáp</a:t>
            </a:r>
            <a:r>
              <a:rPr lang="en-US" sz="2000" dirty="0" smtClean="0"/>
              <a:t> </a:t>
            </a:r>
            <a:r>
              <a:rPr lang="en-US" sz="2000" dirty="0" err="1" smtClean="0"/>
              <a:t>ứng</a:t>
            </a:r>
            <a:r>
              <a:rPr lang="en-US" sz="2000" dirty="0" smtClean="0"/>
              <a:t> </a:t>
            </a:r>
            <a:r>
              <a:rPr lang="en-US" sz="2000" dirty="0" err="1" smtClean="0"/>
              <a:t>được</a:t>
            </a:r>
            <a:r>
              <a:rPr lang="en-US" sz="2000" dirty="0" smtClean="0"/>
              <a:t> </a:t>
            </a:r>
            <a:r>
              <a:rPr lang="en-US" sz="2000" dirty="0" err="1" smtClean="0"/>
              <a:t>các</a:t>
            </a:r>
            <a:r>
              <a:rPr lang="en-US" sz="2000" dirty="0" smtClean="0"/>
              <a:t> </a:t>
            </a:r>
            <a:r>
              <a:rPr lang="en-US" sz="2000" dirty="0" err="1" smtClean="0"/>
              <a:t>ràng</a:t>
            </a:r>
            <a:r>
              <a:rPr lang="en-US" sz="2000" dirty="0" smtClean="0"/>
              <a:t> </a:t>
            </a:r>
            <a:r>
              <a:rPr lang="en-US" sz="2000" dirty="0" err="1" smtClean="0"/>
              <a:t>buộc</a:t>
            </a:r>
            <a:r>
              <a:rPr lang="en-US" sz="2000" dirty="0" smtClean="0"/>
              <a:t> </a:t>
            </a:r>
            <a:r>
              <a:rPr lang="en-US" sz="2000" dirty="0" err="1" smtClean="0"/>
              <a:t>về</a:t>
            </a:r>
            <a:r>
              <a:rPr lang="en-US" sz="2000" dirty="0" smtClean="0"/>
              <a:t> </a:t>
            </a:r>
            <a:r>
              <a:rPr lang="en-US" sz="2000" dirty="0" err="1" smtClean="0"/>
              <a:t>bộ</a:t>
            </a:r>
            <a:r>
              <a:rPr lang="en-US" sz="2000" dirty="0" smtClean="0"/>
              <a:t> </a:t>
            </a:r>
            <a:r>
              <a:rPr lang="en-US" sz="2000" dirty="0" err="1" smtClean="0"/>
              <a:t>lọc</a:t>
            </a:r>
            <a:r>
              <a:rPr lang="en-US" sz="2000" dirty="0" smtClean="0"/>
              <a:t> </a:t>
            </a:r>
            <a:r>
              <a:rPr lang="en-US" sz="2000" dirty="0" err="1" smtClean="0"/>
              <a:t>được</a:t>
            </a:r>
            <a:r>
              <a:rPr lang="en-US" sz="2000" dirty="0" smtClean="0"/>
              <a:t> </a:t>
            </a:r>
            <a:r>
              <a:rPr lang="en-US" sz="2000" dirty="0" err="1" smtClean="0"/>
              <a:t>áp</a:t>
            </a:r>
            <a:r>
              <a:rPr lang="en-US" sz="2000" dirty="0" smtClean="0"/>
              <a:t> </a:t>
            </a:r>
            <a:r>
              <a:rPr lang="en-US" sz="2000" dirty="0" err="1" smtClean="0"/>
              <a:t>dụng</a:t>
            </a:r>
            <a:r>
              <a:rPr lang="en-US" sz="2000" dirty="0" smtClean="0"/>
              <a:t> </a:t>
            </a:r>
            <a:r>
              <a:rPr lang="en-US" sz="2000" dirty="0" err="1" smtClean="0"/>
              <a:t>cho</a:t>
            </a:r>
            <a:r>
              <a:rPr lang="en-US" sz="2000" dirty="0" smtClean="0"/>
              <a:t> </a:t>
            </a:r>
            <a:r>
              <a:rPr lang="en-US" sz="2000" dirty="0" err="1" smtClean="0"/>
              <a:t>hàng</a:t>
            </a:r>
            <a:r>
              <a:rPr lang="en-US" sz="2000" dirty="0" smtClean="0"/>
              <a:t> </a:t>
            </a:r>
            <a:r>
              <a:rPr lang="en-US" sz="2000" dirty="0" err="1" smtClean="0"/>
              <a:t>hoặc</a:t>
            </a:r>
            <a:r>
              <a:rPr lang="en-US" sz="2000" dirty="0" smtClean="0"/>
              <a:t> </a:t>
            </a:r>
            <a:r>
              <a:rPr lang="en-US" sz="2000" dirty="0" err="1" smtClean="0"/>
              <a:t>được</a:t>
            </a:r>
            <a:r>
              <a:rPr lang="en-US" sz="2000" dirty="0" smtClean="0"/>
              <a:t> </a:t>
            </a:r>
            <a:r>
              <a:rPr lang="en-US" sz="2000" dirty="0" err="1" smtClean="0"/>
              <a:t>xác</a:t>
            </a:r>
            <a:r>
              <a:rPr lang="en-US" sz="2000" dirty="0" smtClean="0"/>
              <a:t> </a:t>
            </a:r>
            <a:r>
              <a:rPr lang="en-US" sz="2000" dirty="0" err="1" smtClean="0"/>
              <a:t>định</a:t>
            </a:r>
            <a:r>
              <a:rPr lang="en-US" sz="2000" dirty="0"/>
              <a:t> </a:t>
            </a:r>
            <a:r>
              <a:rPr lang="en-US" sz="2000" dirty="0" err="1" smtClean="0"/>
              <a:t>bởi</a:t>
            </a:r>
            <a:r>
              <a:rPr lang="en-US" sz="2000" dirty="0" smtClean="0"/>
              <a:t> </a:t>
            </a:r>
            <a:r>
              <a:rPr lang="en-US" sz="2000" dirty="0" err="1" smtClean="0"/>
              <a:t>biểu</a:t>
            </a:r>
            <a:r>
              <a:rPr lang="en-US" sz="2000" dirty="0" smtClean="0"/>
              <a:t> </a:t>
            </a:r>
            <a:r>
              <a:rPr lang="en-US" sz="2000" dirty="0" err="1" smtClean="0"/>
              <a:t>thức</a:t>
            </a:r>
            <a:r>
              <a:rPr lang="en-US" sz="2000" dirty="0" smtClean="0"/>
              <a:t> </a:t>
            </a:r>
            <a:r>
              <a:rPr lang="en-US" sz="2000" dirty="0" err="1" smtClean="0"/>
              <a:t>bộ</a:t>
            </a:r>
            <a:r>
              <a:rPr lang="en-US" sz="2000" dirty="0" smtClean="0"/>
              <a:t> </a:t>
            </a:r>
            <a:r>
              <a:rPr lang="en-US" sz="2000" dirty="0" err="1" smtClean="0"/>
              <a:t>lọc</a:t>
            </a:r>
            <a:r>
              <a:rPr lang="en-US" sz="2000" dirty="0" smtClean="0"/>
              <a:t> </a:t>
            </a:r>
            <a:r>
              <a:rPr lang="en-US" sz="2000" dirty="0" err="1" smtClean="0"/>
              <a:t>bên</a:t>
            </a:r>
            <a:r>
              <a:rPr lang="en-US" sz="2000" dirty="0" smtClean="0"/>
              <a:t> </a:t>
            </a:r>
            <a:r>
              <a:rPr lang="en-US" sz="2000" dirty="0" err="1" smtClean="0"/>
              <a:t>trong</a:t>
            </a:r>
            <a:r>
              <a:rPr lang="en-US" sz="2000" dirty="0" smtClean="0"/>
              <a:t> </a:t>
            </a:r>
            <a:r>
              <a:rPr lang="en-US" sz="2000" dirty="0" err="1" smtClean="0"/>
              <a:t>công</a:t>
            </a:r>
            <a:r>
              <a:rPr lang="en-US" sz="2000" dirty="0" smtClean="0"/>
              <a:t> </a:t>
            </a:r>
            <a:r>
              <a:rPr lang="en-US" sz="2000" dirty="0" err="1" smtClean="0"/>
              <a:t>thức</a:t>
            </a:r>
            <a:endParaRPr lang="en-US" sz="2000" dirty="0" smtClean="0"/>
          </a:p>
        </p:txBody>
      </p:sp>
      <p:pic>
        <p:nvPicPr>
          <p:cNvPr id="4" name="Picture 3"/>
          <p:cNvPicPr>
            <a:picLocks noChangeAspect="1"/>
          </p:cNvPicPr>
          <p:nvPr/>
        </p:nvPicPr>
        <p:blipFill>
          <a:blip r:embed="rId4"/>
          <a:stretch>
            <a:fillRect/>
          </a:stretch>
        </p:blipFill>
        <p:spPr>
          <a:xfrm>
            <a:off x="2461690" y="1958645"/>
            <a:ext cx="5544324" cy="4286848"/>
          </a:xfrm>
          <a:prstGeom prst="rect">
            <a:avLst/>
          </a:prstGeom>
        </p:spPr>
      </p:pic>
    </p:spTree>
    <p:extLst>
      <p:ext uri="{BB962C8B-B14F-4D97-AF65-F5344CB8AC3E}">
        <p14:creationId xmlns:p14="http://schemas.microsoft.com/office/powerpoint/2010/main" val="35815409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6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1&quot;&gt;&lt;elem m_fUsage=&quot;2.71000000000000000000E+000&quot;&gt;&lt;m_ppcolschidx val=&quot;0&quot;/&gt;&lt;m_rgb r=&quot;4d&quot; g=&quot;93&quot; b=&quot;d&quot;/&gt;&lt;/elem&gt;&lt;/m_vecMRU&gt;&lt;/m_mruColor&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25"/>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154933-f7cd-4b25-9eab-a22a3932b9a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6C85688DAADD46AA20EEF77EBB8354" ma:contentTypeVersion="14" ma:contentTypeDescription="Create a new document." ma:contentTypeScope="" ma:versionID="41836fa95c24c28722d63fc1f0ee813f">
  <xsd:schema xmlns:xsd="http://www.w3.org/2001/XMLSchema" xmlns:xs="http://www.w3.org/2001/XMLSchema" xmlns:p="http://schemas.microsoft.com/office/2006/metadata/properties" xmlns:ns3="94154933-f7cd-4b25-9eab-a22a3932b9ad" xmlns:ns4="99c32b78-1800-4930-b8e5-5e6cbb4f52ce" targetNamespace="http://schemas.microsoft.com/office/2006/metadata/properties" ma:root="true" ma:fieldsID="3c6e11f8fd5b51dfadc504b550eaa404" ns3:_="" ns4:_="">
    <xsd:import namespace="94154933-f7cd-4b25-9eab-a22a3932b9ad"/>
    <xsd:import namespace="99c32b78-1800-4930-b8e5-5e6cbb4f52c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GenerationTime" minOccurs="0"/>
                <xsd:element ref="ns3:MediaServiceEventHashCode"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154933-f7cd-4b25-9eab-a22a3932b9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c32b78-1800-4930-b8e5-5e6cbb4f52c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B94AB7-5E39-4B6C-AD03-DB26EC15F386}">
  <ds:schemaRefs>
    <ds:schemaRef ds:uri="99c32b78-1800-4930-b8e5-5e6cbb4f52c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 ds:uri="http://schemas.microsoft.com/office/infopath/2007/PartnerControls"/>
    <ds:schemaRef ds:uri="94154933-f7cd-4b25-9eab-a22a3932b9ad"/>
  </ds:schemaRefs>
</ds:datastoreItem>
</file>

<file path=customXml/itemProps2.xml><?xml version="1.0" encoding="utf-8"?>
<ds:datastoreItem xmlns:ds="http://schemas.openxmlformats.org/officeDocument/2006/customXml" ds:itemID="{487E4CFA-A179-441B-A45E-B400A0ABF438}">
  <ds:schemaRefs>
    <ds:schemaRef ds:uri="http://schemas.microsoft.com/sharepoint/v3/contenttype/forms"/>
  </ds:schemaRefs>
</ds:datastoreItem>
</file>

<file path=customXml/itemProps3.xml><?xml version="1.0" encoding="utf-8"?>
<ds:datastoreItem xmlns:ds="http://schemas.openxmlformats.org/officeDocument/2006/customXml" ds:itemID="{68CB789F-D0F7-4301-BFBC-E29F4B79A8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154933-f7cd-4b25-9eab-a22a3932b9ad"/>
    <ds:schemaRef ds:uri="99c32b78-1800-4930-b8e5-5e6cbb4f52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9Slide.vn</Template>
  <TotalTime>41383</TotalTime>
  <Words>4719</Words>
  <Application>Microsoft Office PowerPoint</Application>
  <PresentationFormat>Widescreen</PresentationFormat>
  <Paragraphs>584</Paragraphs>
  <Slides>31</Slides>
  <Notes>12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31</vt:i4>
      </vt:variant>
    </vt:vector>
  </HeadingPairs>
  <TitlesOfParts>
    <vt:vector size="45" baseType="lpstr">
      <vt:lpstr>Arial</vt:lpstr>
      <vt:lpstr>Calibri</vt:lpstr>
      <vt:lpstr>Calibri(body)</vt:lpstr>
      <vt:lpstr>Cambria</vt:lpstr>
      <vt:lpstr>Courier New</vt:lpstr>
      <vt:lpstr>Gill Sans</vt:lpstr>
      <vt:lpstr>IBM 3270</vt:lpstr>
      <vt:lpstr>Lato</vt:lpstr>
      <vt:lpstr>Roboto</vt:lpstr>
      <vt:lpstr>Times New Roman</vt:lpstr>
      <vt:lpstr>Verdana</vt:lpstr>
      <vt:lpstr>Wingdings</vt:lpstr>
      <vt:lpstr>Custom Design</vt:lpstr>
      <vt:lpstr>1_Custom Design</vt:lpstr>
      <vt:lpstr>PowerPoint Presentation</vt:lpstr>
      <vt:lpstr>AGENDA</vt:lpstr>
      <vt:lpstr>1. DAX là gì?</vt:lpstr>
      <vt:lpstr>2. Measure vs Calculated Column</vt:lpstr>
      <vt:lpstr>2. Measure vs Calculated Column</vt:lpstr>
      <vt:lpstr>2. Measure vs Calculated Column</vt:lpstr>
      <vt:lpstr>2. Measure vs Calculated Column</vt:lpstr>
      <vt:lpstr>3. Filter context vs Row context</vt:lpstr>
      <vt:lpstr>3. Filter context vs Row context</vt:lpstr>
      <vt:lpstr>4. Các yếu tố cốt lõi của DAX</vt:lpstr>
      <vt:lpstr>4. Các yếu tố cốt lõi của DAX</vt:lpstr>
      <vt:lpstr>4. Các yếu tố cốt lõi của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5. Các yêu cầu trong DAX</vt:lpstr>
      <vt:lpstr>Thank you</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Haxu</dc:creator>
  <dc:description>9Slide.vn</dc:description>
  <cp:lastModifiedBy>Hanh Nguyen Thi My (EDA - BI.RBD)</cp:lastModifiedBy>
  <cp:revision>1466</cp:revision>
  <dcterms:created xsi:type="dcterms:W3CDTF">2016-05-26T03:58:49Z</dcterms:created>
  <dcterms:modified xsi:type="dcterms:W3CDTF">2024-03-18T03:58:05Z</dcterms:modified>
  <cp:category>9Slide.vn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fac6e110-0319-4379-be9c-3e55ddec4e82</vt:lpwstr>
  </property>
  <property fmtid="{D5CDD505-2E9C-101B-9397-08002B2CF9AE}" pid="3" name="ContentTypeId">
    <vt:lpwstr>0x0101000C6C85688DAADD46AA20EEF77EBB8354</vt:lpwstr>
  </property>
</Properties>
</file>