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9" r:id="rId2"/>
  </p:sldMasterIdLst>
  <p:notesMasterIdLst>
    <p:notesMasterId r:id="rId14"/>
  </p:notesMasterIdLst>
  <p:sldIdLst>
    <p:sldId id="880" r:id="rId3"/>
    <p:sldId id="943" r:id="rId4"/>
    <p:sldId id="950" r:id="rId5"/>
    <p:sldId id="951" r:id="rId6"/>
    <p:sldId id="952" r:id="rId7"/>
    <p:sldId id="953" r:id="rId8"/>
    <p:sldId id="954" r:id="rId9"/>
    <p:sldId id="955" r:id="rId10"/>
    <p:sldId id="956" r:id="rId11"/>
    <p:sldId id="957" r:id="rId12"/>
    <p:sldId id="892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726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h Hoang Duc (BICC - PTKD)" initials="AHD(-P" lastIdx="1" clrIdx="0"/>
  <p:cmAuthor id="2" name="hoangnb3@vpbank.com.vn" initials="V" lastIdx="1" clrIdx="1">
    <p:extLst>
      <p:ext uri="{19B8F6BF-5375-455C-9EA6-DF929625EA0E}">
        <p15:presenceInfo xmlns:p15="http://schemas.microsoft.com/office/powerpoint/2012/main" userId="hoangnb3@vpbank.com.v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35"/>
    <a:srgbClr val="C00000"/>
    <a:srgbClr val="E5F2EA"/>
    <a:srgbClr val="ECF1F9"/>
    <a:srgbClr val="FFFFFF"/>
    <a:srgbClr val="4472C4"/>
    <a:srgbClr val="F3DECF"/>
    <a:srgbClr val="C55A11"/>
    <a:srgbClr val="61A6AD"/>
    <a:srgbClr val="2F74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364" autoAdjust="0"/>
  </p:normalViewPr>
  <p:slideViewPr>
    <p:cSldViewPr snapToGrid="0">
      <p:cViewPr varScale="1">
        <p:scale>
          <a:sx n="115" d="100"/>
          <a:sy n="115" d="100"/>
        </p:scale>
        <p:origin x="558" y="114"/>
      </p:cViewPr>
      <p:guideLst>
        <p:guide orient="horz" pos="2160"/>
        <p:guide pos="4726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E7D9DD-4AF0-4B53-8BEE-B013627F10C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BEF7E5-6BC4-4E73-8C6D-6C05115E3DEA}">
      <dgm:prSet phldrT="[Text]" custT="1"/>
      <dgm:spPr>
        <a:noFill/>
        <a:ln>
          <a:solidFill>
            <a:srgbClr val="006600"/>
          </a:solidFill>
        </a:ln>
      </dgm:spPr>
      <dgm:t>
        <a:bodyPr/>
        <a:lstStyle/>
        <a:p>
          <a:r>
            <a:rPr lang="en-US" sz="2400" b="0" dirty="0" err="1">
              <a:solidFill>
                <a:srgbClr val="006600"/>
              </a:solidFill>
              <a:latin typeface="Segoe UI (Body)"/>
            </a:rPr>
            <a:t>Giới</a:t>
          </a:r>
          <a:r>
            <a:rPr lang="en-US" sz="2400" b="0" dirty="0">
              <a:solidFill>
                <a:srgbClr val="006600"/>
              </a:solidFill>
              <a:latin typeface="Segoe UI (Body)"/>
            </a:rPr>
            <a:t> </a:t>
          </a:r>
          <a:r>
            <a:rPr lang="en-US" sz="2400" b="0" dirty="0" err="1">
              <a:solidFill>
                <a:srgbClr val="006600"/>
              </a:solidFill>
              <a:latin typeface="Segoe UI (Body)"/>
            </a:rPr>
            <a:t>thiệu</a:t>
          </a:r>
          <a:r>
            <a:rPr lang="en-US" sz="2400" b="0" dirty="0">
              <a:solidFill>
                <a:srgbClr val="006600"/>
              </a:solidFill>
              <a:latin typeface="Segoe UI (Body)"/>
            </a:rPr>
            <a:t> PBI Report Server</a:t>
          </a:r>
        </a:p>
      </dgm:t>
    </dgm:pt>
    <dgm:pt modelId="{976F9CD3-0417-4642-9428-BB422ECDB360}" type="parTrans" cxnId="{F3CAA70E-7E80-4E2A-AE1A-3BC8F7B13A18}">
      <dgm:prSet/>
      <dgm:spPr/>
      <dgm:t>
        <a:bodyPr/>
        <a:lstStyle/>
        <a:p>
          <a:endParaRPr lang="en-US"/>
        </a:p>
      </dgm:t>
    </dgm:pt>
    <dgm:pt modelId="{7FE4C19E-A77E-4A13-A096-A6EAC4EB88B1}" type="sibTrans" cxnId="{F3CAA70E-7E80-4E2A-AE1A-3BC8F7B13A18}">
      <dgm:prSet/>
      <dgm:spPr>
        <a:ln>
          <a:solidFill>
            <a:srgbClr val="006600"/>
          </a:solidFill>
        </a:ln>
      </dgm:spPr>
      <dgm:t>
        <a:bodyPr/>
        <a:lstStyle/>
        <a:p>
          <a:endParaRPr lang="en-US"/>
        </a:p>
      </dgm:t>
    </dgm:pt>
    <dgm:pt modelId="{6C4C57EB-60A6-49DF-BDF5-67F1E88F6DB4}">
      <dgm:prSet phldrT="[Text]" custT="1"/>
      <dgm:spPr>
        <a:noFill/>
        <a:ln w="12700" cap="flat" cmpd="sng" algn="ctr">
          <a:solidFill>
            <a:srgbClr val="006600"/>
          </a:solidFill>
          <a:prstDash val="solid"/>
          <a:miter lim="800000"/>
        </a:ln>
        <a:effectLst/>
      </dgm:spPr>
      <dgm:t>
        <a:bodyPr spcFirstLastPara="0" vert="horz" wrap="square" lIns="661676" tIns="71120" rIns="71120" bIns="7112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 err="1">
              <a:solidFill>
                <a:srgbClr val="006600"/>
              </a:solidFill>
              <a:latin typeface="Segoe UI (Body)"/>
              <a:ea typeface="+mn-ea"/>
              <a:cs typeface="+mn-cs"/>
            </a:rPr>
            <a:t>Các</a:t>
          </a:r>
          <a:r>
            <a:rPr lang="en-US" sz="2400" b="0" kern="1200" dirty="0">
              <a:solidFill>
                <a:srgbClr val="006600"/>
              </a:solidFill>
              <a:latin typeface="Segoe UI (Body)"/>
              <a:ea typeface="+mn-ea"/>
              <a:cs typeface="+mn-cs"/>
            </a:rPr>
            <a:t> </a:t>
          </a:r>
          <a:r>
            <a:rPr lang="en-US" sz="2400" b="0" kern="1200" dirty="0" err="1">
              <a:solidFill>
                <a:srgbClr val="006600"/>
              </a:solidFill>
              <a:latin typeface="Segoe UI (Body)"/>
              <a:ea typeface="+mn-ea"/>
              <a:cs typeface="+mn-cs"/>
            </a:rPr>
            <a:t>kiểu</a:t>
          </a:r>
          <a:r>
            <a:rPr lang="en-US" sz="2400" b="0" kern="1200" dirty="0">
              <a:solidFill>
                <a:srgbClr val="006600"/>
              </a:solidFill>
              <a:latin typeface="Segoe UI (Body)"/>
              <a:ea typeface="+mn-ea"/>
              <a:cs typeface="+mn-cs"/>
            </a:rPr>
            <a:t> </a:t>
          </a:r>
          <a:r>
            <a:rPr lang="en-US" sz="2400" b="0" kern="1200" dirty="0" err="1">
              <a:solidFill>
                <a:srgbClr val="006600"/>
              </a:solidFill>
              <a:latin typeface="Segoe UI (Body)"/>
              <a:ea typeface="+mn-ea"/>
              <a:cs typeface="+mn-cs"/>
            </a:rPr>
            <a:t>kết</a:t>
          </a:r>
          <a:r>
            <a:rPr lang="en-US" sz="2400" b="0" kern="1200" dirty="0">
              <a:solidFill>
                <a:srgbClr val="006600"/>
              </a:solidFill>
              <a:latin typeface="Segoe UI (Body)"/>
              <a:ea typeface="+mn-ea"/>
              <a:cs typeface="+mn-cs"/>
            </a:rPr>
            <a:t> </a:t>
          </a:r>
          <a:r>
            <a:rPr lang="en-US" sz="2400" b="0" kern="1200" dirty="0" err="1">
              <a:solidFill>
                <a:srgbClr val="006600"/>
              </a:solidFill>
              <a:latin typeface="Segoe UI (Body)"/>
              <a:ea typeface="+mn-ea"/>
              <a:cs typeface="+mn-cs"/>
            </a:rPr>
            <a:t>nối</a:t>
          </a:r>
          <a:r>
            <a:rPr lang="en-US" sz="2400" b="0" kern="1200" dirty="0">
              <a:solidFill>
                <a:srgbClr val="006600"/>
              </a:solidFill>
              <a:latin typeface="Segoe UI (Body)"/>
              <a:ea typeface="+mn-ea"/>
              <a:cs typeface="+mn-cs"/>
            </a:rPr>
            <a:t> </a:t>
          </a:r>
          <a:r>
            <a:rPr lang="en-US" sz="2400" b="0" kern="1200" dirty="0" err="1">
              <a:solidFill>
                <a:srgbClr val="006600"/>
              </a:solidFill>
              <a:latin typeface="Segoe UI (Body)"/>
              <a:ea typeface="+mn-ea"/>
              <a:cs typeface="+mn-cs"/>
            </a:rPr>
            <a:t>dữ</a:t>
          </a:r>
          <a:r>
            <a:rPr lang="en-US" sz="2400" b="0" kern="1200" dirty="0">
              <a:solidFill>
                <a:srgbClr val="006600"/>
              </a:solidFill>
              <a:latin typeface="Segoe UI (Body)"/>
              <a:ea typeface="+mn-ea"/>
              <a:cs typeface="+mn-cs"/>
            </a:rPr>
            <a:t> </a:t>
          </a:r>
          <a:r>
            <a:rPr lang="en-US" sz="2400" b="0" kern="1200" dirty="0" err="1">
              <a:solidFill>
                <a:srgbClr val="006600"/>
              </a:solidFill>
              <a:latin typeface="Segoe UI (Body)"/>
              <a:ea typeface="+mn-ea"/>
              <a:cs typeface="+mn-cs"/>
            </a:rPr>
            <a:t>liệu</a:t>
          </a:r>
          <a:r>
            <a:rPr lang="en-US" sz="2400" b="0" kern="1200" dirty="0">
              <a:solidFill>
                <a:srgbClr val="006600"/>
              </a:solidFill>
              <a:latin typeface="Segoe UI (Body)"/>
              <a:ea typeface="+mn-ea"/>
              <a:cs typeface="+mn-cs"/>
            </a:rPr>
            <a:t> </a:t>
          </a:r>
          <a:r>
            <a:rPr lang="en-US" sz="2400" b="0" kern="1200" dirty="0" err="1">
              <a:solidFill>
                <a:srgbClr val="006600"/>
              </a:solidFill>
              <a:latin typeface="Segoe UI (Body)"/>
              <a:ea typeface="+mn-ea"/>
              <a:cs typeface="+mn-cs"/>
            </a:rPr>
            <a:t>trong</a:t>
          </a:r>
          <a:r>
            <a:rPr lang="en-US" sz="2400" b="0" kern="1200" dirty="0">
              <a:solidFill>
                <a:srgbClr val="006600"/>
              </a:solidFill>
              <a:latin typeface="Segoe UI (Body)"/>
              <a:ea typeface="+mn-ea"/>
              <a:cs typeface="+mn-cs"/>
            </a:rPr>
            <a:t> PBI</a:t>
          </a:r>
        </a:p>
      </dgm:t>
    </dgm:pt>
    <dgm:pt modelId="{9AC30036-5117-4ED9-B498-343FAEA5C888}" type="parTrans" cxnId="{5F0C133E-4B1C-4BEA-99EB-34858DBECFBC}">
      <dgm:prSet/>
      <dgm:spPr/>
      <dgm:t>
        <a:bodyPr/>
        <a:lstStyle/>
        <a:p>
          <a:endParaRPr lang="en-US"/>
        </a:p>
      </dgm:t>
    </dgm:pt>
    <dgm:pt modelId="{B41CE0F2-1535-4A5D-88D1-E20EE9965402}" type="sibTrans" cxnId="{5F0C133E-4B1C-4BEA-99EB-34858DBECFBC}">
      <dgm:prSet/>
      <dgm:spPr/>
      <dgm:t>
        <a:bodyPr/>
        <a:lstStyle/>
        <a:p>
          <a:endParaRPr lang="en-US"/>
        </a:p>
      </dgm:t>
    </dgm:pt>
    <dgm:pt modelId="{93EC3C55-9EC4-4E76-B28D-97B4EDD98F95}">
      <dgm:prSet phldrT="[Text]" custT="1"/>
      <dgm:spPr>
        <a:noFill/>
        <a:ln w="12700" cap="flat" cmpd="sng" algn="ctr">
          <a:solidFill>
            <a:srgbClr val="006600"/>
          </a:solidFill>
          <a:prstDash val="solid"/>
          <a:miter lim="800000"/>
        </a:ln>
        <a:effectLst/>
      </dgm:spPr>
      <dgm:t>
        <a:bodyPr spcFirstLastPara="0" vert="horz" wrap="square" lIns="661676" tIns="71120" rIns="71120" bIns="7112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rgbClr val="006600"/>
              </a:solidFill>
              <a:latin typeface="Segoe UI (Body)"/>
              <a:ea typeface="+mn-ea"/>
              <a:cs typeface="+mn-cs"/>
            </a:rPr>
            <a:t>Demo</a:t>
          </a:r>
        </a:p>
      </dgm:t>
    </dgm:pt>
    <dgm:pt modelId="{72B2C011-BAF2-4C68-8D9D-499C01960473}" type="parTrans" cxnId="{09E8F841-0610-425A-930A-CBB5B9B50558}">
      <dgm:prSet/>
      <dgm:spPr/>
      <dgm:t>
        <a:bodyPr/>
        <a:lstStyle/>
        <a:p>
          <a:endParaRPr lang="en-US"/>
        </a:p>
      </dgm:t>
    </dgm:pt>
    <dgm:pt modelId="{7C9843C9-57DD-47CF-AECD-AF4CC2B566B7}" type="sibTrans" cxnId="{09E8F841-0610-425A-930A-CBB5B9B50558}">
      <dgm:prSet/>
      <dgm:spPr/>
      <dgm:t>
        <a:bodyPr/>
        <a:lstStyle/>
        <a:p>
          <a:endParaRPr lang="en-US"/>
        </a:p>
      </dgm:t>
    </dgm:pt>
    <dgm:pt modelId="{C0FA7830-915E-424D-8B4F-0046E8C098FB}">
      <dgm:prSet custT="1"/>
      <dgm:spPr>
        <a:noFill/>
        <a:ln w="12700" cap="flat" cmpd="sng" algn="ctr">
          <a:solidFill>
            <a:srgbClr val="006600"/>
          </a:solidFill>
          <a:prstDash val="solid"/>
          <a:miter lim="800000"/>
        </a:ln>
        <a:effectLst/>
      </dgm:spPr>
      <dgm:t>
        <a:bodyPr spcFirstLastPara="0" vert="horz" wrap="square" lIns="661676" tIns="71120" rIns="71120" bIns="71120" numCol="1" spcCol="1270" anchor="ctr" anchorCtr="0"/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rgbClr val="006600"/>
              </a:solidFill>
              <a:latin typeface="Segoe UI (Body)"/>
              <a:ea typeface="+mn-ea"/>
              <a:cs typeface="+mn-cs"/>
            </a:rPr>
            <a:t>DAX &amp; RLS</a:t>
          </a:r>
        </a:p>
      </dgm:t>
    </dgm:pt>
    <dgm:pt modelId="{291B3634-60C8-4569-A2D7-BCAA730D59D5}" type="parTrans" cxnId="{C40FDBBF-19F6-49B2-8FD3-0DC6318A8574}">
      <dgm:prSet/>
      <dgm:spPr/>
      <dgm:t>
        <a:bodyPr/>
        <a:lstStyle/>
        <a:p>
          <a:endParaRPr lang="en-US"/>
        </a:p>
      </dgm:t>
    </dgm:pt>
    <dgm:pt modelId="{692AA3F0-43DE-480D-8EAB-116B910DDAD1}" type="sibTrans" cxnId="{C40FDBBF-19F6-49B2-8FD3-0DC6318A8574}">
      <dgm:prSet/>
      <dgm:spPr/>
      <dgm:t>
        <a:bodyPr/>
        <a:lstStyle/>
        <a:p>
          <a:endParaRPr lang="en-US"/>
        </a:p>
      </dgm:t>
    </dgm:pt>
    <dgm:pt modelId="{183203E7-B712-432D-B591-AF8EF37233C5}" type="pres">
      <dgm:prSet presAssocID="{C2E7D9DD-4AF0-4B53-8BEE-B013627F10C7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9F3249A-71D6-4EE2-8AB3-C8BF3E4B8449}" type="pres">
      <dgm:prSet presAssocID="{C2E7D9DD-4AF0-4B53-8BEE-B013627F10C7}" presName="Name1" presStyleCnt="0"/>
      <dgm:spPr/>
    </dgm:pt>
    <dgm:pt modelId="{E53D1D37-6B62-40AC-BDF2-934FCE8BCD9F}" type="pres">
      <dgm:prSet presAssocID="{C2E7D9DD-4AF0-4B53-8BEE-B013627F10C7}" presName="cycle" presStyleCnt="0"/>
      <dgm:spPr/>
    </dgm:pt>
    <dgm:pt modelId="{31CDA569-ECBF-4BA0-8E18-5F00201AFE06}" type="pres">
      <dgm:prSet presAssocID="{C2E7D9DD-4AF0-4B53-8BEE-B013627F10C7}" presName="srcNode" presStyleLbl="node1" presStyleIdx="0" presStyleCnt="4"/>
      <dgm:spPr/>
    </dgm:pt>
    <dgm:pt modelId="{E4EEE399-4261-4BE6-90BF-C869A3DFD570}" type="pres">
      <dgm:prSet presAssocID="{C2E7D9DD-4AF0-4B53-8BEE-B013627F10C7}" presName="conn" presStyleLbl="parChTrans1D2" presStyleIdx="0" presStyleCnt="1"/>
      <dgm:spPr/>
      <dgm:t>
        <a:bodyPr/>
        <a:lstStyle/>
        <a:p>
          <a:endParaRPr lang="en-US"/>
        </a:p>
      </dgm:t>
    </dgm:pt>
    <dgm:pt modelId="{7FE128DB-AB49-4262-9484-BB1F68033E72}" type="pres">
      <dgm:prSet presAssocID="{C2E7D9DD-4AF0-4B53-8BEE-B013627F10C7}" presName="extraNode" presStyleLbl="node1" presStyleIdx="0" presStyleCnt="4"/>
      <dgm:spPr/>
    </dgm:pt>
    <dgm:pt modelId="{DEAA7DCF-8ED6-4FDD-BE2C-A4FE596FBF6F}" type="pres">
      <dgm:prSet presAssocID="{C2E7D9DD-4AF0-4B53-8BEE-B013627F10C7}" presName="dstNode" presStyleLbl="node1" presStyleIdx="0" presStyleCnt="4"/>
      <dgm:spPr/>
    </dgm:pt>
    <dgm:pt modelId="{F1DFA8E7-90AF-4F3C-AA97-6AA253909E7E}" type="pres">
      <dgm:prSet presAssocID="{E3BEF7E5-6BC4-4E73-8C6D-6C05115E3DEA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139A9E-BE92-40ED-BA83-3F137C4634AC}" type="pres">
      <dgm:prSet presAssocID="{E3BEF7E5-6BC4-4E73-8C6D-6C05115E3DEA}" presName="accent_1" presStyleCnt="0"/>
      <dgm:spPr/>
    </dgm:pt>
    <dgm:pt modelId="{0D52046D-B92C-4DDC-8196-A59B89969443}" type="pres">
      <dgm:prSet presAssocID="{E3BEF7E5-6BC4-4E73-8C6D-6C05115E3DEA}" presName="accentRepeatNode" presStyleLbl="solidFgAcc1" presStyleIdx="0" presStyleCnt="4"/>
      <dgm:spPr>
        <a:ln>
          <a:solidFill>
            <a:srgbClr val="006600"/>
          </a:solidFill>
        </a:ln>
      </dgm:spPr>
    </dgm:pt>
    <dgm:pt modelId="{A9018EBB-905A-4B96-9506-A2D1F8B49E33}" type="pres">
      <dgm:prSet presAssocID="{6C4C57EB-60A6-49DF-BDF5-67F1E88F6DB4}" presName="text_2" presStyleLbl="node1" presStyleIdx="1" presStyleCnt="4">
        <dgm:presLayoutVars>
          <dgm:bulletEnabled val="1"/>
        </dgm:presLayoutVars>
      </dgm:prSet>
      <dgm:spPr>
        <a:xfrm>
          <a:off x="1088431" y="1667215"/>
          <a:ext cx="6962986" cy="833607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0577481C-58A8-46C7-8ECF-B8320168B0D3}" type="pres">
      <dgm:prSet presAssocID="{6C4C57EB-60A6-49DF-BDF5-67F1E88F6DB4}" presName="accent_2" presStyleCnt="0"/>
      <dgm:spPr/>
    </dgm:pt>
    <dgm:pt modelId="{A4A6B662-40AF-4A2D-AAB9-C462DA23CBFD}" type="pres">
      <dgm:prSet presAssocID="{6C4C57EB-60A6-49DF-BDF5-67F1E88F6DB4}" presName="accentRepeatNode" presStyleLbl="solidFgAcc1" presStyleIdx="1" presStyleCnt="4"/>
      <dgm:spPr>
        <a:ln>
          <a:solidFill>
            <a:srgbClr val="006600"/>
          </a:solidFill>
        </a:ln>
      </dgm:spPr>
    </dgm:pt>
    <dgm:pt modelId="{228923F2-91C2-4946-9F69-65417F648775}" type="pres">
      <dgm:prSet presAssocID="{C0FA7830-915E-424D-8B4F-0046E8C098FB}" presName="text_3" presStyleLbl="node1" presStyleIdx="2" presStyleCnt="4">
        <dgm:presLayoutVars>
          <dgm:bulletEnabled val="1"/>
        </dgm:presLayoutVars>
      </dgm:prSet>
      <dgm:spPr>
        <a:xfrm>
          <a:off x="1088431" y="2917843"/>
          <a:ext cx="6962986" cy="833607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75090451-FB5C-4939-BDA6-1F435D072ADC}" type="pres">
      <dgm:prSet presAssocID="{C0FA7830-915E-424D-8B4F-0046E8C098FB}" presName="accent_3" presStyleCnt="0"/>
      <dgm:spPr/>
    </dgm:pt>
    <dgm:pt modelId="{0F662A56-6508-4EC6-93AD-EE841DF6698B}" type="pres">
      <dgm:prSet presAssocID="{C0FA7830-915E-424D-8B4F-0046E8C098FB}" presName="accentRepeatNode" presStyleLbl="solidFgAcc1" presStyleIdx="2" presStyleCnt="4"/>
      <dgm:spPr>
        <a:ln>
          <a:solidFill>
            <a:srgbClr val="006600"/>
          </a:solidFill>
        </a:ln>
      </dgm:spPr>
    </dgm:pt>
    <dgm:pt modelId="{A4B46D32-6124-4C38-903E-3FFC21CA57AD}" type="pres">
      <dgm:prSet presAssocID="{93EC3C55-9EC4-4E76-B28D-97B4EDD98F95}" presName="text_4" presStyleLbl="node1" presStyleIdx="3" presStyleCnt="4">
        <dgm:presLayoutVars>
          <dgm:bulletEnabled val="1"/>
        </dgm:presLayoutVars>
      </dgm:prSet>
      <dgm:spPr>
        <a:xfrm>
          <a:off x="610504" y="4168472"/>
          <a:ext cx="7440913" cy="833607"/>
        </a:xfrm>
        <a:prstGeom prst="rect">
          <a:avLst/>
        </a:prstGeom>
      </dgm:spPr>
      <dgm:t>
        <a:bodyPr/>
        <a:lstStyle/>
        <a:p>
          <a:endParaRPr lang="en-US"/>
        </a:p>
      </dgm:t>
    </dgm:pt>
    <dgm:pt modelId="{64197B71-BEC2-4EB8-A7AD-EDF62818F0E9}" type="pres">
      <dgm:prSet presAssocID="{93EC3C55-9EC4-4E76-B28D-97B4EDD98F95}" presName="accent_4" presStyleCnt="0"/>
      <dgm:spPr/>
    </dgm:pt>
    <dgm:pt modelId="{3B8B7CE6-3EF9-4CD3-A55D-C56BC9741A22}" type="pres">
      <dgm:prSet presAssocID="{93EC3C55-9EC4-4E76-B28D-97B4EDD98F95}" presName="accentRepeatNode" presStyleLbl="solidFgAcc1" presStyleIdx="3" presStyleCnt="4"/>
      <dgm:spPr>
        <a:ln>
          <a:solidFill>
            <a:srgbClr val="006600"/>
          </a:solidFill>
        </a:ln>
      </dgm:spPr>
    </dgm:pt>
  </dgm:ptLst>
  <dgm:cxnLst>
    <dgm:cxn modelId="{5F0C133E-4B1C-4BEA-99EB-34858DBECFBC}" srcId="{C2E7D9DD-4AF0-4B53-8BEE-B013627F10C7}" destId="{6C4C57EB-60A6-49DF-BDF5-67F1E88F6DB4}" srcOrd="1" destOrd="0" parTransId="{9AC30036-5117-4ED9-B498-343FAEA5C888}" sibTransId="{B41CE0F2-1535-4A5D-88D1-E20EE9965402}"/>
    <dgm:cxn modelId="{5E614A55-6A43-409A-9D69-695B4A3747EB}" type="presOf" srcId="{E3BEF7E5-6BC4-4E73-8C6D-6C05115E3DEA}" destId="{F1DFA8E7-90AF-4F3C-AA97-6AA253909E7E}" srcOrd="0" destOrd="0" presId="urn:microsoft.com/office/officeart/2008/layout/VerticalCurvedList"/>
    <dgm:cxn modelId="{F3CAA70E-7E80-4E2A-AE1A-3BC8F7B13A18}" srcId="{C2E7D9DD-4AF0-4B53-8BEE-B013627F10C7}" destId="{E3BEF7E5-6BC4-4E73-8C6D-6C05115E3DEA}" srcOrd="0" destOrd="0" parTransId="{976F9CD3-0417-4642-9428-BB422ECDB360}" sibTransId="{7FE4C19E-A77E-4A13-A096-A6EAC4EB88B1}"/>
    <dgm:cxn modelId="{C40FDBBF-19F6-49B2-8FD3-0DC6318A8574}" srcId="{C2E7D9DD-4AF0-4B53-8BEE-B013627F10C7}" destId="{C0FA7830-915E-424D-8B4F-0046E8C098FB}" srcOrd="2" destOrd="0" parTransId="{291B3634-60C8-4569-A2D7-BCAA730D59D5}" sibTransId="{692AA3F0-43DE-480D-8EAB-116B910DDAD1}"/>
    <dgm:cxn modelId="{A6ECD3D8-8034-4CAC-A06D-972018764812}" type="presOf" srcId="{C0FA7830-915E-424D-8B4F-0046E8C098FB}" destId="{228923F2-91C2-4946-9F69-65417F648775}" srcOrd="0" destOrd="0" presId="urn:microsoft.com/office/officeart/2008/layout/VerticalCurvedList"/>
    <dgm:cxn modelId="{DEB76FF9-A010-4933-893A-986CFF76CF48}" type="presOf" srcId="{6C4C57EB-60A6-49DF-BDF5-67F1E88F6DB4}" destId="{A9018EBB-905A-4B96-9506-A2D1F8B49E33}" srcOrd="0" destOrd="0" presId="urn:microsoft.com/office/officeart/2008/layout/VerticalCurvedList"/>
    <dgm:cxn modelId="{F7B3C501-205F-468A-B61A-1AD71F5BC3AD}" type="presOf" srcId="{7FE4C19E-A77E-4A13-A096-A6EAC4EB88B1}" destId="{E4EEE399-4261-4BE6-90BF-C869A3DFD570}" srcOrd="0" destOrd="0" presId="urn:microsoft.com/office/officeart/2008/layout/VerticalCurvedList"/>
    <dgm:cxn modelId="{89DC2CF9-FA26-4C8F-B03F-D06759CB8643}" type="presOf" srcId="{93EC3C55-9EC4-4E76-B28D-97B4EDD98F95}" destId="{A4B46D32-6124-4C38-903E-3FFC21CA57AD}" srcOrd="0" destOrd="0" presId="urn:microsoft.com/office/officeart/2008/layout/VerticalCurvedList"/>
    <dgm:cxn modelId="{88498B7A-9592-4F43-A2AF-7A00D6670A59}" type="presOf" srcId="{C2E7D9DD-4AF0-4B53-8BEE-B013627F10C7}" destId="{183203E7-B712-432D-B591-AF8EF37233C5}" srcOrd="0" destOrd="0" presId="urn:microsoft.com/office/officeart/2008/layout/VerticalCurvedList"/>
    <dgm:cxn modelId="{09E8F841-0610-425A-930A-CBB5B9B50558}" srcId="{C2E7D9DD-4AF0-4B53-8BEE-B013627F10C7}" destId="{93EC3C55-9EC4-4E76-B28D-97B4EDD98F95}" srcOrd="3" destOrd="0" parTransId="{72B2C011-BAF2-4C68-8D9D-499C01960473}" sibTransId="{7C9843C9-57DD-47CF-AECD-AF4CC2B566B7}"/>
    <dgm:cxn modelId="{F9D904B4-5DC4-48F8-8AC4-52C81AC448A2}" type="presParOf" srcId="{183203E7-B712-432D-B591-AF8EF37233C5}" destId="{99F3249A-71D6-4EE2-8AB3-C8BF3E4B8449}" srcOrd="0" destOrd="0" presId="urn:microsoft.com/office/officeart/2008/layout/VerticalCurvedList"/>
    <dgm:cxn modelId="{CD2A1802-8075-447B-BEDA-441BD49C3159}" type="presParOf" srcId="{99F3249A-71D6-4EE2-8AB3-C8BF3E4B8449}" destId="{E53D1D37-6B62-40AC-BDF2-934FCE8BCD9F}" srcOrd="0" destOrd="0" presId="urn:microsoft.com/office/officeart/2008/layout/VerticalCurvedList"/>
    <dgm:cxn modelId="{89228EC1-5BFC-4B0C-824D-CAF5F4414B14}" type="presParOf" srcId="{E53D1D37-6B62-40AC-BDF2-934FCE8BCD9F}" destId="{31CDA569-ECBF-4BA0-8E18-5F00201AFE06}" srcOrd="0" destOrd="0" presId="urn:microsoft.com/office/officeart/2008/layout/VerticalCurvedList"/>
    <dgm:cxn modelId="{7B859BE1-3061-4F0D-981D-752557DB10DF}" type="presParOf" srcId="{E53D1D37-6B62-40AC-BDF2-934FCE8BCD9F}" destId="{E4EEE399-4261-4BE6-90BF-C869A3DFD570}" srcOrd="1" destOrd="0" presId="urn:microsoft.com/office/officeart/2008/layout/VerticalCurvedList"/>
    <dgm:cxn modelId="{04F96D68-8829-47C7-BACA-59967FF54741}" type="presParOf" srcId="{E53D1D37-6B62-40AC-BDF2-934FCE8BCD9F}" destId="{7FE128DB-AB49-4262-9484-BB1F68033E72}" srcOrd="2" destOrd="0" presId="urn:microsoft.com/office/officeart/2008/layout/VerticalCurvedList"/>
    <dgm:cxn modelId="{7FA0700D-C97C-4BFE-9625-EC906ABC6BD1}" type="presParOf" srcId="{E53D1D37-6B62-40AC-BDF2-934FCE8BCD9F}" destId="{DEAA7DCF-8ED6-4FDD-BE2C-A4FE596FBF6F}" srcOrd="3" destOrd="0" presId="urn:microsoft.com/office/officeart/2008/layout/VerticalCurvedList"/>
    <dgm:cxn modelId="{98760EB2-CC2A-4F9F-B4B3-2A49A09F184B}" type="presParOf" srcId="{99F3249A-71D6-4EE2-8AB3-C8BF3E4B8449}" destId="{F1DFA8E7-90AF-4F3C-AA97-6AA253909E7E}" srcOrd="1" destOrd="0" presId="urn:microsoft.com/office/officeart/2008/layout/VerticalCurvedList"/>
    <dgm:cxn modelId="{DE4CCCF2-5A98-41D4-A0C2-7EDE49404A44}" type="presParOf" srcId="{99F3249A-71D6-4EE2-8AB3-C8BF3E4B8449}" destId="{97139A9E-BE92-40ED-BA83-3F137C4634AC}" srcOrd="2" destOrd="0" presId="urn:microsoft.com/office/officeart/2008/layout/VerticalCurvedList"/>
    <dgm:cxn modelId="{2D4F9060-8A78-4C6E-9235-EBB8ACB1E0A7}" type="presParOf" srcId="{97139A9E-BE92-40ED-BA83-3F137C4634AC}" destId="{0D52046D-B92C-4DDC-8196-A59B89969443}" srcOrd="0" destOrd="0" presId="urn:microsoft.com/office/officeart/2008/layout/VerticalCurvedList"/>
    <dgm:cxn modelId="{1FAEF266-2209-471A-936D-CAD9F36158B9}" type="presParOf" srcId="{99F3249A-71D6-4EE2-8AB3-C8BF3E4B8449}" destId="{A9018EBB-905A-4B96-9506-A2D1F8B49E33}" srcOrd="3" destOrd="0" presId="urn:microsoft.com/office/officeart/2008/layout/VerticalCurvedList"/>
    <dgm:cxn modelId="{66439B8A-C409-405A-A6E2-5CF1ECDE7E93}" type="presParOf" srcId="{99F3249A-71D6-4EE2-8AB3-C8BF3E4B8449}" destId="{0577481C-58A8-46C7-8ECF-B8320168B0D3}" srcOrd="4" destOrd="0" presId="urn:microsoft.com/office/officeart/2008/layout/VerticalCurvedList"/>
    <dgm:cxn modelId="{8A69E6C4-DBAC-440E-BEA7-2B7C09CAB6CE}" type="presParOf" srcId="{0577481C-58A8-46C7-8ECF-B8320168B0D3}" destId="{A4A6B662-40AF-4A2D-AAB9-C462DA23CBFD}" srcOrd="0" destOrd="0" presId="urn:microsoft.com/office/officeart/2008/layout/VerticalCurvedList"/>
    <dgm:cxn modelId="{6675A88F-A8A7-4B93-8BAF-8AA9E003FBE3}" type="presParOf" srcId="{99F3249A-71D6-4EE2-8AB3-C8BF3E4B8449}" destId="{228923F2-91C2-4946-9F69-65417F648775}" srcOrd="5" destOrd="0" presId="urn:microsoft.com/office/officeart/2008/layout/VerticalCurvedList"/>
    <dgm:cxn modelId="{EBB1F312-A8F0-4629-B3A3-88D7C783CB55}" type="presParOf" srcId="{99F3249A-71D6-4EE2-8AB3-C8BF3E4B8449}" destId="{75090451-FB5C-4939-BDA6-1F435D072ADC}" srcOrd="6" destOrd="0" presId="urn:microsoft.com/office/officeart/2008/layout/VerticalCurvedList"/>
    <dgm:cxn modelId="{25EAEED1-8B8A-46CA-B5A7-F1E1A7BF7468}" type="presParOf" srcId="{75090451-FB5C-4939-BDA6-1F435D072ADC}" destId="{0F662A56-6508-4EC6-93AD-EE841DF6698B}" srcOrd="0" destOrd="0" presId="urn:microsoft.com/office/officeart/2008/layout/VerticalCurvedList"/>
    <dgm:cxn modelId="{32024B74-2805-49E1-BF60-C39142D26089}" type="presParOf" srcId="{99F3249A-71D6-4EE2-8AB3-C8BF3E4B8449}" destId="{A4B46D32-6124-4C38-903E-3FFC21CA57AD}" srcOrd="7" destOrd="0" presId="urn:microsoft.com/office/officeart/2008/layout/VerticalCurvedList"/>
    <dgm:cxn modelId="{CD8D9943-2B3F-4AA7-90EC-8866D501B05A}" type="presParOf" srcId="{99F3249A-71D6-4EE2-8AB3-C8BF3E4B8449}" destId="{64197B71-BEC2-4EB8-A7AD-EDF62818F0E9}" srcOrd="8" destOrd="0" presId="urn:microsoft.com/office/officeart/2008/layout/VerticalCurvedList"/>
    <dgm:cxn modelId="{66F87394-FF09-4327-9CDD-048488DB07A4}" type="presParOf" srcId="{64197B71-BEC2-4EB8-A7AD-EDF62818F0E9}" destId="{3B8B7CE6-3EF9-4CD3-A55D-C56BC9741A22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EE399-4261-4BE6-90BF-C869A3DFD570}">
      <dsp:nvSpPr>
        <dsp:cNvPr id="0" name=""/>
        <dsp:cNvSpPr/>
      </dsp:nvSpPr>
      <dsp:spPr>
        <a:xfrm>
          <a:off x="-4467719" y="-685158"/>
          <a:ext cx="5322404" cy="5322404"/>
        </a:xfrm>
        <a:prstGeom prst="blockArc">
          <a:avLst>
            <a:gd name="adj1" fmla="val 18900000"/>
            <a:gd name="adj2" fmla="val 2700000"/>
            <a:gd name="adj3" fmla="val 406"/>
          </a:avLst>
        </a:prstGeom>
        <a:noFill/>
        <a:ln w="12700" cap="flat" cmpd="sng" algn="ctr">
          <a:solidFill>
            <a:srgbClr val="0066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FA8E7-90AF-4F3C-AA97-6AA253909E7E}">
      <dsp:nvSpPr>
        <dsp:cNvPr id="0" name=""/>
        <dsp:cNvSpPr/>
      </dsp:nvSpPr>
      <dsp:spPr>
        <a:xfrm>
          <a:off x="447705" y="303836"/>
          <a:ext cx="5871042" cy="607989"/>
        </a:xfrm>
        <a:prstGeom prst="rect">
          <a:avLst/>
        </a:prstGeom>
        <a:noFill/>
        <a:ln w="12700" cap="flat" cmpd="sng" algn="ctr">
          <a:solidFill>
            <a:srgbClr val="0066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591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err="1">
              <a:solidFill>
                <a:srgbClr val="006600"/>
              </a:solidFill>
              <a:latin typeface="Segoe UI (Body)"/>
            </a:rPr>
            <a:t>Giới</a:t>
          </a:r>
          <a:r>
            <a:rPr lang="en-US" sz="2400" b="0" kern="1200" dirty="0">
              <a:solidFill>
                <a:srgbClr val="006600"/>
              </a:solidFill>
              <a:latin typeface="Segoe UI (Body)"/>
            </a:rPr>
            <a:t> </a:t>
          </a:r>
          <a:r>
            <a:rPr lang="en-US" sz="2400" b="0" kern="1200" dirty="0" err="1">
              <a:solidFill>
                <a:srgbClr val="006600"/>
              </a:solidFill>
              <a:latin typeface="Segoe UI (Body)"/>
            </a:rPr>
            <a:t>thiệu</a:t>
          </a:r>
          <a:r>
            <a:rPr lang="en-US" sz="2400" b="0" kern="1200" dirty="0">
              <a:solidFill>
                <a:srgbClr val="006600"/>
              </a:solidFill>
              <a:latin typeface="Segoe UI (Body)"/>
            </a:rPr>
            <a:t> PBI Report Server</a:t>
          </a:r>
        </a:p>
      </dsp:txBody>
      <dsp:txXfrm>
        <a:off x="447705" y="303836"/>
        <a:ext cx="5871042" cy="607989"/>
      </dsp:txXfrm>
    </dsp:sp>
    <dsp:sp modelId="{0D52046D-B92C-4DDC-8196-A59B89969443}">
      <dsp:nvSpPr>
        <dsp:cNvPr id="0" name=""/>
        <dsp:cNvSpPr/>
      </dsp:nvSpPr>
      <dsp:spPr>
        <a:xfrm>
          <a:off x="67712" y="227837"/>
          <a:ext cx="759986" cy="7599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66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18EBB-905A-4B96-9506-A2D1F8B49E33}">
      <dsp:nvSpPr>
        <dsp:cNvPr id="0" name=""/>
        <dsp:cNvSpPr/>
      </dsp:nvSpPr>
      <dsp:spPr>
        <a:xfrm>
          <a:off x="796279" y="1215978"/>
          <a:ext cx="5522468" cy="607989"/>
        </a:xfrm>
        <a:prstGeom prst="rect">
          <a:avLst/>
        </a:prstGeom>
        <a:noFill/>
        <a:ln w="12700" cap="flat" cmpd="sng" algn="ctr">
          <a:solidFill>
            <a:srgbClr val="0066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 err="1">
              <a:solidFill>
                <a:srgbClr val="006600"/>
              </a:solidFill>
              <a:latin typeface="Segoe UI (Body)"/>
              <a:ea typeface="+mn-ea"/>
              <a:cs typeface="+mn-cs"/>
            </a:rPr>
            <a:t>Các</a:t>
          </a:r>
          <a:r>
            <a:rPr lang="en-US" sz="2400" b="0" kern="1200" dirty="0">
              <a:solidFill>
                <a:srgbClr val="006600"/>
              </a:solidFill>
              <a:latin typeface="Segoe UI (Body)"/>
              <a:ea typeface="+mn-ea"/>
              <a:cs typeface="+mn-cs"/>
            </a:rPr>
            <a:t> </a:t>
          </a:r>
          <a:r>
            <a:rPr lang="en-US" sz="2400" b="0" kern="1200" dirty="0" err="1">
              <a:solidFill>
                <a:srgbClr val="006600"/>
              </a:solidFill>
              <a:latin typeface="Segoe UI (Body)"/>
              <a:ea typeface="+mn-ea"/>
              <a:cs typeface="+mn-cs"/>
            </a:rPr>
            <a:t>kiểu</a:t>
          </a:r>
          <a:r>
            <a:rPr lang="en-US" sz="2400" b="0" kern="1200" dirty="0">
              <a:solidFill>
                <a:srgbClr val="006600"/>
              </a:solidFill>
              <a:latin typeface="Segoe UI (Body)"/>
              <a:ea typeface="+mn-ea"/>
              <a:cs typeface="+mn-cs"/>
            </a:rPr>
            <a:t> </a:t>
          </a:r>
          <a:r>
            <a:rPr lang="en-US" sz="2400" b="0" kern="1200" dirty="0" err="1">
              <a:solidFill>
                <a:srgbClr val="006600"/>
              </a:solidFill>
              <a:latin typeface="Segoe UI (Body)"/>
              <a:ea typeface="+mn-ea"/>
              <a:cs typeface="+mn-cs"/>
            </a:rPr>
            <a:t>kết</a:t>
          </a:r>
          <a:r>
            <a:rPr lang="en-US" sz="2400" b="0" kern="1200" dirty="0">
              <a:solidFill>
                <a:srgbClr val="006600"/>
              </a:solidFill>
              <a:latin typeface="Segoe UI (Body)"/>
              <a:ea typeface="+mn-ea"/>
              <a:cs typeface="+mn-cs"/>
            </a:rPr>
            <a:t> </a:t>
          </a:r>
          <a:r>
            <a:rPr lang="en-US" sz="2400" b="0" kern="1200" dirty="0" err="1">
              <a:solidFill>
                <a:srgbClr val="006600"/>
              </a:solidFill>
              <a:latin typeface="Segoe UI (Body)"/>
              <a:ea typeface="+mn-ea"/>
              <a:cs typeface="+mn-cs"/>
            </a:rPr>
            <a:t>nối</a:t>
          </a:r>
          <a:r>
            <a:rPr lang="en-US" sz="2400" b="0" kern="1200" dirty="0">
              <a:solidFill>
                <a:srgbClr val="006600"/>
              </a:solidFill>
              <a:latin typeface="Segoe UI (Body)"/>
              <a:ea typeface="+mn-ea"/>
              <a:cs typeface="+mn-cs"/>
            </a:rPr>
            <a:t> </a:t>
          </a:r>
          <a:r>
            <a:rPr lang="en-US" sz="2400" b="0" kern="1200" dirty="0" err="1">
              <a:solidFill>
                <a:srgbClr val="006600"/>
              </a:solidFill>
              <a:latin typeface="Segoe UI (Body)"/>
              <a:ea typeface="+mn-ea"/>
              <a:cs typeface="+mn-cs"/>
            </a:rPr>
            <a:t>dữ</a:t>
          </a:r>
          <a:r>
            <a:rPr lang="en-US" sz="2400" b="0" kern="1200" dirty="0">
              <a:solidFill>
                <a:srgbClr val="006600"/>
              </a:solidFill>
              <a:latin typeface="Segoe UI (Body)"/>
              <a:ea typeface="+mn-ea"/>
              <a:cs typeface="+mn-cs"/>
            </a:rPr>
            <a:t> </a:t>
          </a:r>
          <a:r>
            <a:rPr lang="en-US" sz="2400" b="0" kern="1200" dirty="0" err="1">
              <a:solidFill>
                <a:srgbClr val="006600"/>
              </a:solidFill>
              <a:latin typeface="Segoe UI (Body)"/>
              <a:ea typeface="+mn-ea"/>
              <a:cs typeface="+mn-cs"/>
            </a:rPr>
            <a:t>liệu</a:t>
          </a:r>
          <a:r>
            <a:rPr lang="en-US" sz="2400" b="0" kern="1200" dirty="0">
              <a:solidFill>
                <a:srgbClr val="006600"/>
              </a:solidFill>
              <a:latin typeface="Segoe UI (Body)"/>
              <a:ea typeface="+mn-ea"/>
              <a:cs typeface="+mn-cs"/>
            </a:rPr>
            <a:t> </a:t>
          </a:r>
          <a:r>
            <a:rPr lang="en-US" sz="2400" b="0" kern="1200" dirty="0" err="1">
              <a:solidFill>
                <a:srgbClr val="006600"/>
              </a:solidFill>
              <a:latin typeface="Segoe UI (Body)"/>
              <a:ea typeface="+mn-ea"/>
              <a:cs typeface="+mn-cs"/>
            </a:rPr>
            <a:t>trong</a:t>
          </a:r>
          <a:r>
            <a:rPr lang="en-US" sz="2400" b="0" kern="1200" dirty="0">
              <a:solidFill>
                <a:srgbClr val="006600"/>
              </a:solidFill>
              <a:latin typeface="Segoe UI (Body)"/>
              <a:ea typeface="+mn-ea"/>
              <a:cs typeface="+mn-cs"/>
            </a:rPr>
            <a:t> PBI</a:t>
          </a:r>
        </a:p>
      </dsp:txBody>
      <dsp:txXfrm>
        <a:off x="796279" y="1215978"/>
        <a:ext cx="5522468" cy="607989"/>
      </dsp:txXfrm>
    </dsp:sp>
    <dsp:sp modelId="{A4A6B662-40AF-4A2D-AAB9-C462DA23CBFD}">
      <dsp:nvSpPr>
        <dsp:cNvPr id="0" name=""/>
        <dsp:cNvSpPr/>
      </dsp:nvSpPr>
      <dsp:spPr>
        <a:xfrm>
          <a:off x="416286" y="1139979"/>
          <a:ext cx="759986" cy="7599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66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923F2-91C2-4946-9F69-65417F648775}">
      <dsp:nvSpPr>
        <dsp:cNvPr id="0" name=""/>
        <dsp:cNvSpPr/>
      </dsp:nvSpPr>
      <dsp:spPr>
        <a:xfrm>
          <a:off x="796279" y="2128119"/>
          <a:ext cx="5522468" cy="607989"/>
        </a:xfrm>
        <a:prstGeom prst="rect">
          <a:avLst/>
        </a:prstGeom>
        <a:noFill/>
        <a:ln w="12700" cap="flat" cmpd="sng" algn="ctr">
          <a:solidFill>
            <a:srgbClr val="0066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rgbClr val="006600"/>
              </a:solidFill>
              <a:latin typeface="Segoe UI (Body)"/>
              <a:ea typeface="+mn-ea"/>
              <a:cs typeface="+mn-cs"/>
            </a:rPr>
            <a:t>DAX &amp; RLS</a:t>
          </a:r>
        </a:p>
      </dsp:txBody>
      <dsp:txXfrm>
        <a:off x="796279" y="2128119"/>
        <a:ext cx="5522468" cy="607989"/>
      </dsp:txXfrm>
    </dsp:sp>
    <dsp:sp modelId="{0F662A56-6508-4EC6-93AD-EE841DF6698B}">
      <dsp:nvSpPr>
        <dsp:cNvPr id="0" name=""/>
        <dsp:cNvSpPr/>
      </dsp:nvSpPr>
      <dsp:spPr>
        <a:xfrm>
          <a:off x="416286" y="2052121"/>
          <a:ext cx="759986" cy="7599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66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46D32-6124-4C38-903E-3FFC21CA57AD}">
      <dsp:nvSpPr>
        <dsp:cNvPr id="0" name=""/>
        <dsp:cNvSpPr/>
      </dsp:nvSpPr>
      <dsp:spPr>
        <a:xfrm>
          <a:off x="447705" y="3040261"/>
          <a:ext cx="5871042" cy="607989"/>
        </a:xfrm>
        <a:prstGeom prst="rect">
          <a:avLst/>
        </a:prstGeom>
        <a:noFill/>
        <a:ln w="12700" cap="flat" cmpd="sng" algn="ctr">
          <a:solidFill>
            <a:srgbClr val="0066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rgbClr val="006600"/>
              </a:solidFill>
              <a:latin typeface="Segoe UI (Body)"/>
              <a:ea typeface="+mn-ea"/>
              <a:cs typeface="+mn-cs"/>
            </a:rPr>
            <a:t>Demo</a:t>
          </a:r>
        </a:p>
      </dsp:txBody>
      <dsp:txXfrm>
        <a:off x="447705" y="3040261"/>
        <a:ext cx="5871042" cy="607989"/>
      </dsp:txXfrm>
    </dsp:sp>
    <dsp:sp modelId="{3B8B7CE6-3EF9-4CD3-A55D-C56BC9741A22}">
      <dsp:nvSpPr>
        <dsp:cNvPr id="0" name=""/>
        <dsp:cNvSpPr/>
      </dsp:nvSpPr>
      <dsp:spPr>
        <a:xfrm>
          <a:off x="67712" y="2964262"/>
          <a:ext cx="759986" cy="7599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66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5FF62-159B-43DC-B69C-C0EC64777C77}" type="datetimeFigureOut">
              <a:rPr lang="vi-VN" smtClean="0"/>
              <a:t>05/01/2024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8A556-0397-4D79-B37C-A5937D165B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872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50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7385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954">
                <a:latin typeface="Cambria" panose="02040503050406030204" pitchFamily="18" charset="0"/>
              </a:defRPr>
            </a:lvl1pPr>
            <a:lvl2pPr marL="562722" indent="0" algn="ctr">
              <a:buNone/>
              <a:defRPr sz="2462"/>
            </a:lvl2pPr>
            <a:lvl3pPr marL="1125444" indent="0" algn="ctr">
              <a:buNone/>
              <a:defRPr sz="2215"/>
            </a:lvl3pPr>
            <a:lvl4pPr marL="1688165" indent="0" algn="ctr">
              <a:buNone/>
              <a:defRPr sz="1969"/>
            </a:lvl4pPr>
            <a:lvl5pPr marL="2250887" indent="0" algn="ctr">
              <a:buNone/>
              <a:defRPr sz="1969"/>
            </a:lvl5pPr>
            <a:lvl6pPr marL="2813609" indent="0" algn="ctr">
              <a:buNone/>
              <a:defRPr sz="1969"/>
            </a:lvl6pPr>
            <a:lvl7pPr marL="3376331" indent="0" algn="ctr">
              <a:buNone/>
              <a:defRPr sz="1969"/>
            </a:lvl7pPr>
            <a:lvl8pPr marL="3939052" indent="0" algn="ctr">
              <a:buNone/>
              <a:defRPr sz="1969"/>
            </a:lvl8pPr>
            <a:lvl9pPr marL="4501774" indent="0" algn="ctr">
              <a:buNone/>
              <a:defRPr sz="1969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2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9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197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25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23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65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67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16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57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91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1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85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37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47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5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513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00416" y="200418"/>
            <a:ext cx="11686784" cy="471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62" dirty="0">
              <a:latin typeface="Cambria" panose="020405030504060302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 hasCustomPrompt="1"/>
          </p:nvPr>
        </p:nvSpPr>
        <p:spPr>
          <a:xfrm>
            <a:off x="554783" y="1352282"/>
            <a:ext cx="11190750" cy="486739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215" b="1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2pPr>
            <a:lvl3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3pPr>
            <a:lvl4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4pPr>
            <a:lvl5pPr>
              <a:defRPr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EE9171-8BCA-4F12-8075-1925CCF8143D}"/>
              </a:ext>
            </a:extLst>
          </p:cNvPr>
          <p:cNvCxnSpPr/>
          <p:nvPr userDrawn="1"/>
        </p:nvCxnSpPr>
        <p:spPr>
          <a:xfrm>
            <a:off x="657861" y="549659"/>
            <a:ext cx="2579077" cy="0"/>
          </a:xfrm>
          <a:prstGeom prst="line">
            <a:avLst/>
          </a:prstGeom>
          <a:ln>
            <a:solidFill>
              <a:srgbClr val="00843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8F7229E-FD6A-2DEA-C92B-E7F364C2D5AD}"/>
              </a:ext>
            </a:extLst>
          </p:cNvPr>
          <p:cNvSpPr/>
          <p:nvPr userDrawn="1"/>
        </p:nvSpPr>
        <p:spPr>
          <a:xfrm>
            <a:off x="334315" y="134346"/>
            <a:ext cx="188008" cy="440748"/>
          </a:xfrm>
          <a:prstGeom prst="rect">
            <a:avLst/>
          </a:prstGeom>
          <a:gradFill>
            <a:gsLst>
              <a:gs pos="92000">
                <a:srgbClr val="279E5F"/>
              </a:gs>
              <a:gs pos="53000">
                <a:srgbClr val="299466"/>
              </a:gs>
              <a:gs pos="23000">
                <a:srgbClr val="2B896D"/>
              </a:gs>
              <a:gs pos="11000">
                <a:srgbClr val="2F747B"/>
              </a:gs>
              <a:gs pos="0">
                <a:srgbClr val="325E89"/>
              </a:gs>
              <a:gs pos="99000">
                <a:srgbClr val="23B350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9778F03-5305-8C33-EF9E-0BD599FCB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783" y="61842"/>
            <a:ext cx="10230864" cy="633412"/>
          </a:xfrm>
          <a:prstGeom prst="rect">
            <a:avLst/>
          </a:prstGeom>
        </p:spPr>
        <p:txBody>
          <a:bodyPr anchor="ctr"/>
          <a:lstStyle>
            <a:lvl1pPr>
              <a:defRPr lang="vi-VN" sz="2200" b="1" dirty="0">
                <a:gradFill>
                  <a:gsLst>
                    <a:gs pos="82000">
                      <a:srgbClr val="279E5F"/>
                    </a:gs>
                    <a:gs pos="49542">
                      <a:srgbClr val="299466"/>
                    </a:gs>
                    <a:gs pos="12400">
                      <a:srgbClr val="2F747B"/>
                    </a:gs>
                    <a:gs pos="0">
                      <a:srgbClr val="325E89"/>
                    </a:gs>
                    <a:gs pos="100000">
                      <a:srgbClr val="23B350"/>
                    </a:gs>
                  </a:gsLst>
                  <a:lin ang="0" scaled="1"/>
                </a:gradFill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35176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h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2C8503-E8BB-CCD4-2141-0DD0081FC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66" cy="6858000"/>
          </a:xfrm>
          <a:prstGeom prst="rect">
            <a:avLst/>
          </a:prstGeom>
          <a:gradFill>
            <a:gsLst>
              <a:gs pos="73000">
                <a:srgbClr val="279E5F">
                  <a:alpha val="12000"/>
                  <a:lumMod val="97000"/>
                </a:srgbClr>
              </a:gs>
              <a:gs pos="53000">
                <a:srgbClr val="299466"/>
              </a:gs>
              <a:gs pos="23000">
                <a:srgbClr val="2B896D"/>
              </a:gs>
              <a:gs pos="11000">
                <a:srgbClr val="2F747B"/>
              </a:gs>
              <a:gs pos="0">
                <a:srgbClr val="325E89"/>
              </a:gs>
              <a:gs pos="99000">
                <a:srgbClr val="23B350"/>
              </a:gs>
            </a:gsLst>
            <a:path path="circle">
              <a:fillToRect r="100000" b="100000"/>
            </a:path>
          </a:gradFill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C2BC6-F91D-4977-F721-40A45CD0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7EEB2-51EB-56D2-DA1F-B2CD2853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7AFD1-9486-BE46-E951-73D138C6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80C5CA-F7B3-299E-9D40-56D555B0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5" y="2515394"/>
            <a:ext cx="372427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847139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Big Background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23"/>
          </p:nvPr>
        </p:nvSpPr>
        <p:spPr>
          <a:xfrm>
            <a:off x="1" y="0"/>
            <a:ext cx="9699525" cy="6858000"/>
          </a:xfrm>
          <a:custGeom>
            <a:avLst/>
            <a:gdLst>
              <a:gd name="connsiteX0" fmla="*/ 0 w 19393999"/>
              <a:gd name="connsiteY0" fmla="*/ 0 h 13715999"/>
              <a:gd name="connsiteX1" fmla="*/ 19393999 w 19393999"/>
              <a:gd name="connsiteY1" fmla="*/ 0 h 13715999"/>
              <a:gd name="connsiteX2" fmla="*/ 13782907 w 19393999"/>
              <a:gd name="connsiteY2" fmla="*/ 13715999 h 13715999"/>
              <a:gd name="connsiteX3" fmla="*/ 0 w 19393999"/>
              <a:gd name="connsiteY3" fmla="*/ 13715999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93999" h="13715999">
                <a:moveTo>
                  <a:pt x="0" y="0"/>
                </a:moveTo>
                <a:lnTo>
                  <a:pt x="19393999" y="0"/>
                </a:lnTo>
                <a:lnTo>
                  <a:pt x="13782907" y="13715999"/>
                </a:lnTo>
                <a:lnTo>
                  <a:pt x="0" y="13715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400" b="1">
                <a:ln>
                  <a:noFill/>
                </a:ln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738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954">
                <a:solidFill>
                  <a:schemeClr val="tx1">
                    <a:tint val="75000"/>
                  </a:schemeClr>
                </a:solidFill>
              </a:defRPr>
            </a:lvl1pPr>
            <a:lvl2pPr marL="562722" indent="0">
              <a:buNone/>
              <a:defRPr sz="2462">
                <a:solidFill>
                  <a:schemeClr val="tx1">
                    <a:tint val="75000"/>
                  </a:schemeClr>
                </a:solidFill>
              </a:defRPr>
            </a:lvl2pPr>
            <a:lvl3pPr marL="1125444" indent="0">
              <a:buNone/>
              <a:defRPr sz="2215">
                <a:solidFill>
                  <a:schemeClr val="tx1">
                    <a:tint val="75000"/>
                  </a:schemeClr>
                </a:solidFill>
              </a:defRPr>
            </a:lvl3pPr>
            <a:lvl4pPr marL="1688165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4pPr>
            <a:lvl5pPr marL="2250887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5pPr>
            <a:lvl6pPr marL="2813609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6pPr>
            <a:lvl7pPr marL="3376331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7pPr>
            <a:lvl8pPr marL="3939052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8pPr>
            <a:lvl9pPr marL="4501774" indent="0">
              <a:buNone/>
              <a:defRPr sz="19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0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54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3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3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3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9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969"/>
            </a:lvl1pPr>
            <a:lvl2pPr marL="562722" indent="0">
              <a:buNone/>
              <a:defRPr sz="1723"/>
            </a:lvl2pPr>
            <a:lvl3pPr marL="1125444" indent="0">
              <a:buNone/>
              <a:defRPr sz="1477"/>
            </a:lvl3pPr>
            <a:lvl4pPr marL="1688165" indent="0">
              <a:buNone/>
              <a:defRPr sz="1231"/>
            </a:lvl4pPr>
            <a:lvl5pPr marL="2250887" indent="0">
              <a:buNone/>
              <a:defRPr sz="1231"/>
            </a:lvl5pPr>
            <a:lvl6pPr marL="2813609" indent="0">
              <a:buNone/>
              <a:defRPr sz="1231"/>
            </a:lvl6pPr>
            <a:lvl7pPr marL="3376331" indent="0">
              <a:buNone/>
              <a:defRPr sz="1231"/>
            </a:lvl7pPr>
            <a:lvl8pPr marL="3939052" indent="0">
              <a:buNone/>
              <a:defRPr sz="1231"/>
            </a:lvl8pPr>
            <a:lvl9pPr marL="4501774" indent="0">
              <a:buNone/>
              <a:defRPr sz="12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6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93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969"/>
            </a:lvl1pPr>
            <a:lvl2pPr marL="562722" indent="0">
              <a:buNone/>
              <a:defRPr sz="1723"/>
            </a:lvl2pPr>
            <a:lvl3pPr marL="1125444" indent="0">
              <a:buNone/>
              <a:defRPr sz="1477"/>
            </a:lvl3pPr>
            <a:lvl4pPr marL="1688165" indent="0">
              <a:buNone/>
              <a:defRPr sz="1231"/>
            </a:lvl4pPr>
            <a:lvl5pPr marL="2250887" indent="0">
              <a:buNone/>
              <a:defRPr sz="1231"/>
            </a:lvl5pPr>
            <a:lvl6pPr marL="2813609" indent="0">
              <a:buNone/>
              <a:defRPr sz="1231"/>
            </a:lvl6pPr>
            <a:lvl7pPr marL="3376331" indent="0">
              <a:buNone/>
              <a:defRPr sz="1231"/>
            </a:lvl7pPr>
            <a:lvl8pPr marL="3939052" indent="0">
              <a:buNone/>
              <a:defRPr sz="1231"/>
            </a:lvl8pPr>
            <a:lvl9pPr marL="4501774" indent="0">
              <a:buNone/>
              <a:defRPr sz="12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4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7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1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1125444" rtl="0" eaLnBrk="1" latinLnBrk="0" hangingPunct="1">
        <a:lnSpc>
          <a:spcPct val="90000"/>
        </a:lnSpc>
        <a:spcBef>
          <a:spcPct val="0"/>
        </a:spcBef>
        <a:buNone/>
        <a:defRPr sz="5416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81361" indent="-281361" algn="l" defTabSz="1125444" rtl="0" eaLnBrk="1" latinLnBrk="0" hangingPunct="1">
        <a:lnSpc>
          <a:spcPct val="90000"/>
        </a:lnSpc>
        <a:spcBef>
          <a:spcPts val="1231"/>
        </a:spcBef>
        <a:buFont typeface="Arial" panose="020B0604020202020204" pitchFamily="34" charset="0"/>
        <a:buChar char="•"/>
        <a:defRPr sz="3446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844083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954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406804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462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969526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532248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3094970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0" hangingPunct="1">
        <a:lnSpc>
          <a:spcPct val="90000"/>
        </a:lnSpc>
        <a:spcBef>
          <a:spcPts val="615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64FB-2163-4BB5-8B92-5DA6F420D6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4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3" r:id="rId13"/>
    <p:sldLayoutId id="214748377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-bi/report-server/compare-report-server-servic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power-bi/report-server/quickstart-create-powerbi-report" TargetMode="Externa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power-bi/report-server/scheduled-refresh" TargetMode="Externa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/>
          <p:nvPr/>
        </p:nvSpPr>
        <p:spPr>
          <a:xfrm>
            <a:off x="98704" y="4720"/>
            <a:ext cx="9610076" cy="6858000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  <a:gd name="connsiteX0" fmla="*/ 0 w 25781853"/>
              <a:gd name="connsiteY0" fmla="*/ 1 h 13738302"/>
              <a:gd name="connsiteX1" fmla="*/ 25781853 w 25781853"/>
              <a:gd name="connsiteY1" fmla="*/ 0 h 13738302"/>
              <a:gd name="connsiteX2" fmla="*/ 13782907 w 25781853"/>
              <a:gd name="connsiteY2" fmla="*/ 13738302 h 13738302"/>
              <a:gd name="connsiteX3" fmla="*/ 0 w 25781853"/>
              <a:gd name="connsiteY3" fmla="*/ 13738302 h 13738302"/>
              <a:gd name="connsiteX4" fmla="*/ 0 w 25781853"/>
              <a:gd name="connsiteY4" fmla="*/ 1 h 13738302"/>
              <a:gd name="connsiteX0" fmla="*/ 0 w 25781853"/>
              <a:gd name="connsiteY0" fmla="*/ 1 h 13776402"/>
              <a:gd name="connsiteX1" fmla="*/ 25781853 w 25781853"/>
              <a:gd name="connsiteY1" fmla="*/ 0 h 13776402"/>
              <a:gd name="connsiteX2" fmla="*/ 18946643 w 25781853"/>
              <a:gd name="connsiteY2" fmla="*/ 13776402 h 13776402"/>
              <a:gd name="connsiteX3" fmla="*/ 0 w 25781853"/>
              <a:gd name="connsiteY3" fmla="*/ 13738302 h 13776402"/>
              <a:gd name="connsiteX4" fmla="*/ 0 w 25781853"/>
              <a:gd name="connsiteY4" fmla="*/ 1 h 13776402"/>
              <a:gd name="connsiteX0" fmla="*/ 0 w 25781853"/>
              <a:gd name="connsiteY0" fmla="*/ 1 h 13814502"/>
              <a:gd name="connsiteX1" fmla="*/ 25781853 w 25781853"/>
              <a:gd name="connsiteY1" fmla="*/ 0 h 13814502"/>
              <a:gd name="connsiteX2" fmla="*/ 19098520 w 25781853"/>
              <a:gd name="connsiteY2" fmla="*/ 13814502 h 13814502"/>
              <a:gd name="connsiteX3" fmla="*/ 0 w 25781853"/>
              <a:gd name="connsiteY3" fmla="*/ 13738302 h 13814502"/>
              <a:gd name="connsiteX4" fmla="*/ 0 w 25781853"/>
              <a:gd name="connsiteY4" fmla="*/ 1 h 138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81853" h="13814502">
                <a:moveTo>
                  <a:pt x="0" y="1"/>
                </a:moveTo>
                <a:lnTo>
                  <a:pt x="25781853" y="0"/>
                </a:lnTo>
                <a:lnTo>
                  <a:pt x="19098520" y="138145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92000">
                <a:srgbClr val="279E5F"/>
              </a:gs>
              <a:gs pos="53000">
                <a:srgbClr val="299466"/>
              </a:gs>
              <a:gs pos="23000">
                <a:srgbClr val="2B896D"/>
              </a:gs>
              <a:gs pos="11000">
                <a:srgbClr val="2F747B"/>
              </a:gs>
              <a:gs pos="0">
                <a:srgbClr val="325E89"/>
              </a:gs>
              <a:gs pos="99000">
                <a:srgbClr val="23B35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9065" y="-34296"/>
            <a:ext cx="9737845" cy="6897016"/>
          </a:xfrm>
        </p:spPr>
      </p:pic>
      <p:sp>
        <p:nvSpPr>
          <p:cNvPr id="16" name="Rectangle 13"/>
          <p:cNvSpPr/>
          <p:nvPr/>
        </p:nvSpPr>
        <p:spPr>
          <a:xfrm>
            <a:off x="-29065" y="-23566"/>
            <a:ext cx="9737845" cy="6905131"/>
          </a:xfrm>
          <a:custGeom>
            <a:avLst/>
            <a:gdLst>
              <a:gd name="connsiteX0" fmla="*/ 0 w 13782907"/>
              <a:gd name="connsiteY0" fmla="*/ 0 h 13738301"/>
              <a:gd name="connsiteX1" fmla="*/ 13782907 w 13782907"/>
              <a:gd name="connsiteY1" fmla="*/ 0 h 13738301"/>
              <a:gd name="connsiteX2" fmla="*/ 13782907 w 13782907"/>
              <a:gd name="connsiteY2" fmla="*/ 13738301 h 13738301"/>
              <a:gd name="connsiteX3" fmla="*/ 0 w 13782907"/>
              <a:gd name="connsiteY3" fmla="*/ 13738301 h 13738301"/>
              <a:gd name="connsiteX4" fmla="*/ 0 w 13782907"/>
              <a:gd name="connsiteY4" fmla="*/ 0 h 13738301"/>
              <a:gd name="connsiteX0" fmla="*/ 0 w 19403122"/>
              <a:gd name="connsiteY0" fmla="*/ 0 h 13738301"/>
              <a:gd name="connsiteX1" fmla="*/ 19403122 w 19403122"/>
              <a:gd name="connsiteY1" fmla="*/ 44604 h 13738301"/>
              <a:gd name="connsiteX2" fmla="*/ 13782907 w 19403122"/>
              <a:gd name="connsiteY2" fmla="*/ 13738301 h 13738301"/>
              <a:gd name="connsiteX3" fmla="*/ 0 w 19403122"/>
              <a:gd name="connsiteY3" fmla="*/ 13738301 h 13738301"/>
              <a:gd name="connsiteX4" fmla="*/ 0 w 19403122"/>
              <a:gd name="connsiteY4" fmla="*/ 0 h 13738301"/>
              <a:gd name="connsiteX0" fmla="*/ 0 w 19425424"/>
              <a:gd name="connsiteY0" fmla="*/ 0 h 13738301"/>
              <a:gd name="connsiteX1" fmla="*/ 19425424 w 19425424"/>
              <a:gd name="connsiteY1" fmla="*/ 44604 h 13738301"/>
              <a:gd name="connsiteX2" fmla="*/ 13782907 w 19425424"/>
              <a:gd name="connsiteY2" fmla="*/ 13738301 h 13738301"/>
              <a:gd name="connsiteX3" fmla="*/ 0 w 19425424"/>
              <a:gd name="connsiteY3" fmla="*/ 13738301 h 13738301"/>
              <a:gd name="connsiteX4" fmla="*/ 0 w 19425424"/>
              <a:gd name="connsiteY4" fmla="*/ 0 h 13738301"/>
              <a:gd name="connsiteX0" fmla="*/ 0 w 19403122"/>
              <a:gd name="connsiteY0" fmla="*/ 1 h 13738302"/>
              <a:gd name="connsiteX1" fmla="*/ 19403122 w 19403122"/>
              <a:gd name="connsiteY1" fmla="*/ 0 h 13738302"/>
              <a:gd name="connsiteX2" fmla="*/ 13782907 w 19403122"/>
              <a:gd name="connsiteY2" fmla="*/ 13738302 h 13738302"/>
              <a:gd name="connsiteX3" fmla="*/ 0 w 19403122"/>
              <a:gd name="connsiteY3" fmla="*/ 13738302 h 13738302"/>
              <a:gd name="connsiteX4" fmla="*/ 0 w 19403122"/>
              <a:gd name="connsiteY4" fmla="*/ 1 h 1373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3122" h="13738302">
                <a:moveTo>
                  <a:pt x="0" y="1"/>
                </a:moveTo>
                <a:lnTo>
                  <a:pt x="19403122" y="0"/>
                </a:lnTo>
                <a:lnTo>
                  <a:pt x="13782907" y="13738302"/>
                </a:lnTo>
                <a:lnTo>
                  <a:pt x="0" y="13738302"/>
                </a:lnTo>
                <a:lnTo>
                  <a:pt x="0" y="1"/>
                </a:lnTo>
                <a:close/>
              </a:path>
            </a:pathLst>
          </a:custGeom>
          <a:solidFill>
            <a:srgbClr val="041B31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40022" y="3128106"/>
            <a:ext cx="4280618" cy="135327"/>
          </a:xfrm>
          <a:prstGeom prst="roundRect">
            <a:avLst/>
          </a:prstGeom>
          <a:gradFill flip="none" rotWithShape="1">
            <a:gsLst>
              <a:gs pos="92000">
                <a:srgbClr val="279E5F"/>
              </a:gs>
              <a:gs pos="53000">
                <a:srgbClr val="299466"/>
              </a:gs>
              <a:gs pos="23000">
                <a:srgbClr val="2B896D"/>
              </a:gs>
              <a:gs pos="11000">
                <a:srgbClr val="2F747B"/>
              </a:gs>
              <a:gs pos="0">
                <a:srgbClr val="325E89"/>
              </a:gs>
              <a:gs pos="99000">
                <a:srgbClr val="23B35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AF2F62-6651-1A21-B18C-7B9F1DB9849F}"/>
              </a:ext>
            </a:extLst>
          </p:cNvPr>
          <p:cNvGrpSpPr/>
          <p:nvPr/>
        </p:nvGrpSpPr>
        <p:grpSpPr>
          <a:xfrm>
            <a:off x="7226869" y="4789157"/>
            <a:ext cx="914400" cy="914400"/>
            <a:chOff x="7239450" y="4738309"/>
            <a:chExt cx="914400" cy="914400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7239450" y="4738309"/>
              <a:ext cx="914400" cy="914400"/>
            </a:xfrm>
            <a:prstGeom prst="ellipse">
              <a:avLst/>
            </a:prstGeom>
            <a:gradFill flip="none" rotWithShape="1">
              <a:gsLst>
                <a:gs pos="92000">
                  <a:srgbClr val="279E5F"/>
                </a:gs>
                <a:gs pos="53000">
                  <a:srgbClr val="299466"/>
                </a:gs>
                <a:gs pos="23000">
                  <a:srgbClr val="2B896D"/>
                </a:gs>
                <a:gs pos="11000">
                  <a:srgbClr val="2F747B"/>
                </a:gs>
                <a:gs pos="0">
                  <a:srgbClr val="325E89"/>
                </a:gs>
                <a:gs pos="99000">
                  <a:srgbClr val="23B350"/>
                </a:gs>
              </a:gsLst>
              <a:path path="circle">
                <a:fillToRect l="100000" b="100000"/>
              </a:path>
              <a:tileRect t="-100000" r="-100000"/>
            </a:gra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21" name="Shape 2790"/>
            <p:cNvSpPr>
              <a:spLocks noChangeAspect="1"/>
            </p:cNvSpPr>
            <p:nvPr/>
          </p:nvSpPr>
          <p:spPr>
            <a:xfrm>
              <a:off x="7490206" y="5045879"/>
              <a:ext cx="411480" cy="299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6" y="17550"/>
                  </a:moveTo>
                  <a:lnTo>
                    <a:pt x="10309" y="17550"/>
                  </a:lnTo>
                  <a:cubicBezTo>
                    <a:pt x="10580" y="17550"/>
                    <a:pt x="10800" y="17248"/>
                    <a:pt x="10800" y="16875"/>
                  </a:cubicBezTo>
                  <a:cubicBezTo>
                    <a:pt x="10800" y="16503"/>
                    <a:pt x="10580" y="16200"/>
                    <a:pt x="10309" y="16200"/>
                  </a:cubicBezTo>
                  <a:lnTo>
                    <a:pt x="3436" y="16200"/>
                  </a:lnTo>
                  <a:cubicBezTo>
                    <a:pt x="3166" y="16200"/>
                    <a:pt x="2945" y="16503"/>
                    <a:pt x="2945" y="16875"/>
                  </a:cubicBezTo>
                  <a:cubicBezTo>
                    <a:pt x="2945" y="17248"/>
                    <a:pt x="3166" y="17550"/>
                    <a:pt x="3436" y="17550"/>
                  </a:cubicBezTo>
                  <a:moveTo>
                    <a:pt x="3436" y="14850"/>
                  </a:moveTo>
                  <a:lnTo>
                    <a:pt x="12273" y="14850"/>
                  </a:lnTo>
                  <a:cubicBezTo>
                    <a:pt x="12544" y="14850"/>
                    <a:pt x="12764" y="14548"/>
                    <a:pt x="12764" y="14175"/>
                  </a:cubicBezTo>
                  <a:cubicBezTo>
                    <a:pt x="12764" y="13803"/>
                    <a:pt x="12544" y="13500"/>
                    <a:pt x="12273" y="13500"/>
                  </a:cubicBezTo>
                  <a:lnTo>
                    <a:pt x="3436" y="13500"/>
                  </a:lnTo>
                  <a:cubicBezTo>
                    <a:pt x="3166" y="13500"/>
                    <a:pt x="2945" y="13803"/>
                    <a:pt x="2945" y="14175"/>
                  </a:cubicBezTo>
                  <a:cubicBezTo>
                    <a:pt x="2945" y="14548"/>
                    <a:pt x="3166" y="14850"/>
                    <a:pt x="3436" y="14850"/>
                  </a:cubicBezTo>
                  <a:moveTo>
                    <a:pt x="20618" y="4050"/>
                  </a:moveTo>
                  <a:lnTo>
                    <a:pt x="982" y="4050"/>
                  </a:lnTo>
                  <a:lnTo>
                    <a:pt x="982" y="1350"/>
                  </a:lnTo>
                  <a:lnTo>
                    <a:pt x="20618" y="1350"/>
                  </a:lnTo>
                  <a:cubicBezTo>
                    <a:pt x="20618" y="1350"/>
                    <a:pt x="20618" y="4050"/>
                    <a:pt x="20618" y="4050"/>
                  </a:cubicBezTo>
                  <a:close/>
                  <a:moveTo>
                    <a:pt x="20618" y="20250"/>
                  </a:moveTo>
                  <a:lnTo>
                    <a:pt x="982" y="20250"/>
                  </a:lnTo>
                  <a:lnTo>
                    <a:pt x="982" y="9450"/>
                  </a:lnTo>
                  <a:lnTo>
                    <a:pt x="20618" y="9450"/>
                  </a:lnTo>
                  <a:cubicBezTo>
                    <a:pt x="20618" y="9450"/>
                    <a:pt x="20618" y="20250"/>
                    <a:pt x="20618" y="20250"/>
                  </a:cubicBezTo>
                  <a:close/>
                  <a:moveTo>
                    <a:pt x="20618" y="0"/>
                  </a:moveTo>
                  <a:lnTo>
                    <a:pt x="982" y="0"/>
                  </a:lnTo>
                  <a:cubicBezTo>
                    <a:pt x="440" y="0"/>
                    <a:pt x="0" y="605"/>
                    <a:pt x="0" y="1350"/>
                  </a:cubicBezTo>
                  <a:lnTo>
                    <a:pt x="0" y="20250"/>
                  </a:lnTo>
                  <a:cubicBezTo>
                    <a:pt x="0" y="20995"/>
                    <a:pt x="440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0995"/>
                    <a:pt x="21600" y="20250"/>
                  </a:cubicBezTo>
                  <a:lnTo>
                    <a:pt x="21600" y="1350"/>
                  </a:lnTo>
                  <a:cubicBezTo>
                    <a:pt x="21600" y="605"/>
                    <a:pt x="21160" y="0"/>
                    <a:pt x="20618" y="0"/>
                  </a:cubicBezTo>
                  <a:moveTo>
                    <a:pt x="16200" y="17550"/>
                  </a:moveTo>
                  <a:lnTo>
                    <a:pt x="18164" y="17550"/>
                  </a:lnTo>
                  <a:cubicBezTo>
                    <a:pt x="18434" y="17550"/>
                    <a:pt x="18655" y="17248"/>
                    <a:pt x="18655" y="16875"/>
                  </a:cubicBezTo>
                  <a:lnTo>
                    <a:pt x="18655" y="14175"/>
                  </a:lnTo>
                  <a:cubicBezTo>
                    <a:pt x="18655" y="13803"/>
                    <a:pt x="18434" y="13500"/>
                    <a:pt x="18164" y="13500"/>
                  </a:cubicBezTo>
                  <a:lnTo>
                    <a:pt x="16200" y="13500"/>
                  </a:lnTo>
                  <a:cubicBezTo>
                    <a:pt x="15929" y="13500"/>
                    <a:pt x="15709" y="13803"/>
                    <a:pt x="15709" y="14175"/>
                  </a:cubicBezTo>
                  <a:lnTo>
                    <a:pt x="15709" y="16875"/>
                  </a:lnTo>
                  <a:cubicBezTo>
                    <a:pt x="15709" y="17248"/>
                    <a:pt x="15929" y="17550"/>
                    <a:pt x="16200" y="1755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" charset="0"/>
                <a:ea typeface="Lato" charset="0"/>
                <a:cs typeface="Lato" charset="0"/>
                <a:sym typeface="Gill San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90A3252-92B3-4AD3-A8BB-3B02A1618528}"/>
              </a:ext>
            </a:extLst>
          </p:cNvPr>
          <p:cNvSpPr txBox="1"/>
          <p:nvPr/>
        </p:nvSpPr>
        <p:spPr>
          <a:xfrm>
            <a:off x="727481" y="2447722"/>
            <a:ext cx="710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Power BI </a:t>
            </a:r>
            <a:r>
              <a:rPr lang="en-US" sz="36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Sharing 101</a:t>
            </a:r>
            <a:endParaRPr lang="en-US" sz="36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2A2D43-059D-4AD6-B17D-4F4FD795FE51}"/>
              </a:ext>
            </a:extLst>
          </p:cNvPr>
          <p:cNvSpPr txBox="1"/>
          <p:nvPr/>
        </p:nvSpPr>
        <p:spPr>
          <a:xfrm>
            <a:off x="502397" y="5852875"/>
            <a:ext cx="495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Retail BI</a:t>
            </a:r>
            <a:r>
              <a:rPr lang="en-US" sz="1200" dirty="0">
                <a:solidFill>
                  <a:schemeClr val="bg1"/>
                </a:solidFill>
                <a:latin typeface="Cambria" panose="02040503050406030204" pitchFamily="18" charset="0"/>
              </a:rPr>
              <a:t> D</a:t>
            </a:r>
            <a:r>
              <a:rPr lang="en-US" sz="1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epartment</a:t>
            </a:r>
            <a:endParaRPr lang="en-US" sz="12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Business Intelligence Center (BIC)</a:t>
            </a:r>
          </a:p>
          <a:p>
            <a:r>
              <a:rPr lang="en-US" sz="1200" dirty="0" smtClean="0">
                <a:solidFill>
                  <a:schemeClr val="bg1"/>
                </a:solidFill>
                <a:latin typeface="Cambria" panose="02040503050406030204" pitchFamily="18" charset="0"/>
              </a:rPr>
              <a:t>Enterprise Data Analytics Division</a:t>
            </a:r>
            <a:endParaRPr lang="en-US" sz="1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29D2B4-8C5F-9661-3689-1F11AC141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81" y="306687"/>
            <a:ext cx="1931272" cy="4492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C4FA66-EFA8-6B4D-4154-3A841063841D}"/>
              </a:ext>
            </a:extLst>
          </p:cNvPr>
          <p:cNvSpPr txBox="1"/>
          <p:nvPr/>
        </p:nvSpPr>
        <p:spPr>
          <a:xfrm>
            <a:off x="8152442" y="5169516"/>
            <a:ext cx="2767192" cy="304493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2400" b="1">
                <a:gradFill>
                  <a:gsLst>
                    <a:gs pos="82000">
                      <a:srgbClr val="279E5F"/>
                    </a:gs>
                    <a:gs pos="49542">
                      <a:srgbClr val="299466"/>
                    </a:gs>
                    <a:gs pos="12400">
                      <a:srgbClr val="2F747B"/>
                    </a:gs>
                    <a:gs pos="0">
                      <a:srgbClr val="325E89"/>
                    </a:gs>
                    <a:gs pos="100000">
                      <a:srgbClr val="23B350"/>
                    </a:gs>
                  </a:gsLst>
                  <a:lin ang="0" scaled="1"/>
                </a:gradFill>
                <a:latin typeface="+mj-lt"/>
                <a:cs typeface="+mj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82000">
                      <a:srgbClr val="279E5F"/>
                    </a:gs>
                    <a:gs pos="49542">
                      <a:srgbClr val="299466"/>
                    </a:gs>
                    <a:gs pos="12400">
                      <a:srgbClr val="2F747B"/>
                    </a:gs>
                    <a:gs pos="0">
                      <a:srgbClr val="325E89"/>
                    </a:gs>
                    <a:gs pos="100000">
                      <a:srgbClr val="23B350"/>
                    </a:gs>
                  </a:gsLst>
                  <a:lin ang="0" scaled="1"/>
                </a:gra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Lato" panose="020F0502020204030203" pitchFamily="34" charset="0"/>
              </a:rPr>
              <a:t>Jan - 2024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gradFill>
                <a:gsLst>
                  <a:gs pos="82000">
                    <a:srgbClr val="279E5F"/>
                  </a:gs>
                  <a:gs pos="49542">
                    <a:srgbClr val="299466"/>
                  </a:gs>
                  <a:gs pos="12400">
                    <a:srgbClr val="2F747B"/>
                  </a:gs>
                  <a:gs pos="0">
                    <a:srgbClr val="325E89"/>
                  </a:gs>
                  <a:gs pos="100000">
                    <a:srgbClr val="23B350"/>
                  </a:gs>
                </a:gsLst>
                <a:lin ang="0" scaled="1"/>
              </a:gra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42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76B86-0F66-431F-B491-B79FA6198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37A85E-82DA-5C6E-700E-790D09C3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09448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76B86-0F66-431F-B491-B79FA6198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20BE1C3-2D51-E420-ADB6-DBA39C9875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5311042"/>
              </p:ext>
            </p:extLst>
          </p:nvPr>
        </p:nvGraphicFramePr>
        <p:xfrm>
          <a:off x="2314633" y="1334808"/>
          <a:ext cx="6372167" cy="3952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87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76B86-0F66-431F-B491-B79FA6198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Power BI Report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78100-8232-5FA1-B9D7-18989EF67568}"/>
              </a:ext>
            </a:extLst>
          </p:cNvPr>
          <p:cNvSpPr txBox="1"/>
          <p:nvPr/>
        </p:nvSpPr>
        <p:spPr>
          <a:xfrm>
            <a:off x="689811" y="1171074"/>
            <a:ext cx="111011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egoe UI (Body)"/>
              </a:rPr>
              <a:t>Power BI Report Server </a:t>
            </a:r>
            <a:r>
              <a:rPr lang="en-US" dirty="0" err="1">
                <a:latin typeface="Segoe UI (Body)"/>
              </a:rPr>
              <a:t>là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một</a:t>
            </a:r>
            <a:r>
              <a:rPr lang="en-US" dirty="0">
                <a:latin typeface="Segoe UI (Body)"/>
              </a:rPr>
              <a:t> server </a:t>
            </a:r>
            <a:r>
              <a:rPr lang="en-US" dirty="0" err="1">
                <a:latin typeface="Segoe UI (Body)"/>
              </a:rPr>
              <a:t>báo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cáo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tại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chỗ</a:t>
            </a:r>
            <a:r>
              <a:rPr lang="en-US" dirty="0">
                <a:latin typeface="Segoe UI (Body)"/>
              </a:rPr>
              <a:t> (</a:t>
            </a:r>
            <a:r>
              <a:rPr lang="en-US" dirty="0" err="1">
                <a:latin typeface="Segoe UI (Body)"/>
              </a:rPr>
              <a:t>on-premise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và</a:t>
            </a:r>
            <a:r>
              <a:rPr lang="en-US" dirty="0">
                <a:latin typeface="Segoe UI (Body)"/>
              </a:rPr>
              <a:t> local) </a:t>
            </a:r>
            <a:r>
              <a:rPr lang="en-US" dirty="0" err="1">
                <a:latin typeface="Segoe UI (Body)"/>
              </a:rPr>
              <a:t>với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một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cổng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thổng</a:t>
            </a:r>
            <a:r>
              <a:rPr lang="en-US" dirty="0">
                <a:latin typeface="Segoe UI (Body)"/>
              </a:rPr>
              <a:t> tin web </a:t>
            </a:r>
            <a:r>
              <a:rPr lang="en-US" dirty="0" err="1">
                <a:latin typeface="Segoe UI (Body)"/>
              </a:rPr>
              <a:t>trong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đó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người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dùng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có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thể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hiện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thị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và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quản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lý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các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báo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cáo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và</a:t>
            </a:r>
            <a:r>
              <a:rPr lang="en-US" dirty="0">
                <a:latin typeface="Segoe UI (Body)"/>
              </a:rPr>
              <a:t> KPI. </a:t>
            </a:r>
            <a:r>
              <a:rPr lang="en-US" dirty="0" err="1">
                <a:latin typeface="Segoe UI (Body)"/>
              </a:rPr>
              <a:t>Cùng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với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đó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là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các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công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cụ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để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tạo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báo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cáo</a:t>
            </a:r>
            <a:r>
              <a:rPr lang="en-US" dirty="0">
                <a:latin typeface="Segoe UI (Body)"/>
              </a:rPr>
              <a:t> Power BI, </a:t>
            </a:r>
            <a:r>
              <a:rPr lang="en-US" dirty="0" err="1">
                <a:latin typeface="Segoe UI (Body)"/>
              </a:rPr>
              <a:t>báo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cáo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phân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loại</a:t>
            </a:r>
            <a:r>
              <a:rPr lang="en-US" dirty="0">
                <a:latin typeface="Segoe UI (Body)"/>
              </a:rPr>
              <a:t>, </a:t>
            </a:r>
            <a:r>
              <a:rPr lang="en-US" dirty="0" err="1">
                <a:latin typeface="Segoe UI (Body)"/>
              </a:rPr>
              <a:t>báo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cáo</a:t>
            </a:r>
            <a:r>
              <a:rPr lang="en-US" dirty="0">
                <a:latin typeface="Segoe UI (Body)"/>
              </a:rPr>
              <a:t> di </a:t>
            </a:r>
            <a:r>
              <a:rPr lang="en-US" dirty="0" err="1">
                <a:latin typeface="Segoe UI (Body)"/>
              </a:rPr>
              <a:t>động</a:t>
            </a:r>
            <a:r>
              <a:rPr lang="en-US" dirty="0">
                <a:latin typeface="Segoe UI (Body)"/>
              </a:rPr>
              <a:t>, </a:t>
            </a:r>
            <a:r>
              <a:rPr lang="en-US" dirty="0" err="1">
                <a:latin typeface="Segoe UI (Body)"/>
              </a:rPr>
              <a:t>và</a:t>
            </a:r>
            <a:r>
              <a:rPr lang="en-US" dirty="0">
                <a:latin typeface="Segoe UI (Body)"/>
              </a:rPr>
              <a:t> KPI. </a:t>
            </a:r>
            <a:r>
              <a:rPr lang="en-US" dirty="0" err="1">
                <a:latin typeface="Segoe UI (Body)"/>
              </a:rPr>
              <a:t>Những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người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dùng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có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thể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truy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cập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những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báo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cáo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này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bằng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nhiều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cách</a:t>
            </a:r>
            <a:r>
              <a:rPr lang="en-US" dirty="0">
                <a:latin typeface="Segoe UI (Body)"/>
              </a:rPr>
              <a:t>: </a:t>
            </a:r>
            <a:r>
              <a:rPr lang="en-US" dirty="0" err="1">
                <a:latin typeface="Segoe UI (Body)"/>
              </a:rPr>
              <a:t>xem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trên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trình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duyệt</a:t>
            </a:r>
            <a:r>
              <a:rPr lang="en-US" dirty="0">
                <a:latin typeface="Segoe UI (Body)"/>
              </a:rPr>
              <a:t> web </a:t>
            </a:r>
            <a:r>
              <a:rPr lang="en-US" dirty="0" err="1">
                <a:latin typeface="Segoe UI (Body)"/>
              </a:rPr>
              <a:t>hoặc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thiết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bị</a:t>
            </a:r>
            <a:r>
              <a:rPr lang="en-US" dirty="0">
                <a:latin typeface="Segoe UI (Body)"/>
              </a:rPr>
              <a:t> di </a:t>
            </a:r>
            <a:r>
              <a:rPr lang="en-US" dirty="0" err="1">
                <a:latin typeface="Segoe UI (Body)"/>
              </a:rPr>
              <a:t>động</a:t>
            </a:r>
            <a:r>
              <a:rPr lang="en-US" dirty="0">
                <a:latin typeface="Segoe UI (Body)"/>
              </a:rPr>
              <a:t>, </a:t>
            </a:r>
            <a:r>
              <a:rPr lang="en-US" dirty="0" err="1">
                <a:latin typeface="Segoe UI (Body)"/>
              </a:rPr>
              <a:t>hoặc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nhận</a:t>
            </a:r>
            <a:r>
              <a:rPr lang="en-US" dirty="0">
                <a:latin typeface="Segoe UI (Body)"/>
              </a:rPr>
              <a:t> email </a:t>
            </a:r>
            <a:r>
              <a:rPr lang="en-US" dirty="0" err="1">
                <a:latin typeface="Segoe UI (Body)"/>
              </a:rPr>
              <a:t>trong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hộp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thư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đến</a:t>
            </a:r>
            <a:r>
              <a:rPr lang="en-US" dirty="0">
                <a:latin typeface="Segoe UI (Body)"/>
              </a:rPr>
              <a:t> (</a:t>
            </a:r>
            <a:r>
              <a:rPr lang="en-US" dirty="0" err="1">
                <a:latin typeface="Segoe UI (Body)"/>
              </a:rPr>
              <a:t>và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chỉ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được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truy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cập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từ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một</a:t>
            </a:r>
            <a:r>
              <a:rPr lang="en-US" dirty="0">
                <a:latin typeface="Segoe UI (Body)"/>
              </a:rPr>
              <a:t> IP </a:t>
            </a:r>
            <a:r>
              <a:rPr lang="en-US" dirty="0" err="1">
                <a:latin typeface="Segoe UI (Body)"/>
              </a:rPr>
              <a:t>riêng</a:t>
            </a:r>
            <a:r>
              <a:rPr lang="en-US" dirty="0">
                <a:latin typeface="Segoe UI (Body)"/>
              </a:rPr>
              <a:t>). </a:t>
            </a:r>
          </a:p>
          <a:p>
            <a:endParaRPr lang="en-US" dirty="0">
              <a:latin typeface="Segoe UI (Body)"/>
            </a:endParaRPr>
          </a:p>
          <a:p>
            <a:r>
              <a:rPr lang="en-US" b="1" dirty="0">
                <a:latin typeface="Segoe UI (Body)"/>
              </a:rPr>
              <a:t>Power BI Report Server </a:t>
            </a:r>
            <a:r>
              <a:rPr lang="en-US" dirty="0" err="1">
                <a:latin typeface="Segoe UI (Body)"/>
              </a:rPr>
              <a:t>tính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năng</a:t>
            </a:r>
            <a:r>
              <a:rPr lang="en-US" dirty="0">
                <a:latin typeface="Segoe UI (Body)"/>
              </a:rPr>
              <a:t>:</a:t>
            </a:r>
          </a:p>
          <a:p>
            <a:r>
              <a:rPr lang="en-US" dirty="0">
                <a:latin typeface="Segoe UI (Body)"/>
              </a:rPr>
              <a:t>• </a:t>
            </a:r>
            <a:r>
              <a:rPr lang="en-US" dirty="0" err="1">
                <a:latin typeface="Segoe UI (Body)"/>
              </a:rPr>
              <a:t>Tạo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báo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cáo</a:t>
            </a:r>
            <a:endParaRPr lang="en-US" dirty="0">
              <a:latin typeface="Segoe UI (Body)"/>
            </a:endParaRPr>
          </a:p>
          <a:p>
            <a:r>
              <a:rPr lang="en-US" dirty="0">
                <a:latin typeface="Segoe UI (Body)"/>
              </a:rPr>
              <a:t>• Import </a:t>
            </a:r>
            <a:r>
              <a:rPr lang="en-US" dirty="0" err="1">
                <a:latin typeface="Segoe UI (Body)"/>
              </a:rPr>
              <a:t>lên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máy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chủ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báo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cáo</a:t>
            </a:r>
            <a:r>
              <a:rPr lang="en-US" dirty="0">
                <a:latin typeface="Segoe UI (Body)"/>
              </a:rPr>
              <a:t> Power BI</a:t>
            </a:r>
          </a:p>
          <a:p>
            <a:r>
              <a:rPr lang="en-US" dirty="0">
                <a:latin typeface="Segoe UI (Body)"/>
              </a:rPr>
              <a:t>• Chia </a:t>
            </a:r>
            <a:r>
              <a:rPr lang="en-US" dirty="0" err="1">
                <a:latin typeface="Segoe UI (Body)"/>
              </a:rPr>
              <a:t>sẻ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báo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cáo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trên</a:t>
            </a:r>
            <a:r>
              <a:rPr lang="en-US" dirty="0">
                <a:latin typeface="Segoe UI (Body)"/>
              </a:rPr>
              <a:t> web </a:t>
            </a:r>
            <a:r>
              <a:rPr lang="en-US" dirty="0" err="1">
                <a:latin typeface="Segoe UI (Body)"/>
              </a:rPr>
              <a:t>hoặc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các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thiết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bị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khác</a:t>
            </a:r>
            <a:endParaRPr lang="en-US" dirty="0">
              <a:latin typeface="Segoe U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8AF025-5C5A-0016-7C9D-59D79A59177E}"/>
              </a:ext>
            </a:extLst>
          </p:cNvPr>
          <p:cNvSpPr txBox="1"/>
          <p:nvPr/>
        </p:nvSpPr>
        <p:spPr>
          <a:xfrm>
            <a:off x="689810" y="4272678"/>
            <a:ext cx="112735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>
                <a:latin typeface="Segoe UI (Body)"/>
              </a:rPr>
              <a:t>Power BI Report Server web portal</a:t>
            </a:r>
            <a:r>
              <a:rPr lang="en-US" b="1">
                <a:latin typeface="Segoe UI (Body)"/>
              </a:rPr>
              <a:t> </a:t>
            </a:r>
            <a:r>
              <a:rPr lang="en-US">
                <a:latin typeface="Segoe UI (Body)"/>
              </a:rPr>
              <a:t>tính năng</a:t>
            </a:r>
            <a:r>
              <a:rPr lang="vi-VN">
                <a:latin typeface="Segoe UI (Body)"/>
              </a:rPr>
              <a:t>: </a:t>
            </a:r>
            <a:endParaRPr lang="en-US">
              <a:latin typeface="Segoe UI (Body)"/>
            </a:endParaRPr>
          </a:p>
          <a:p>
            <a:endParaRPr lang="en-US">
              <a:latin typeface="Segoe UI (Body)"/>
            </a:endParaRPr>
          </a:p>
          <a:p>
            <a:r>
              <a:rPr lang="vi-VN">
                <a:latin typeface="Segoe UI (Body)"/>
              </a:rPr>
              <a:t>• Sắp xếp báo cáo vào các thư mục và thư mục con </a:t>
            </a:r>
            <a:endParaRPr lang="en-US">
              <a:latin typeface="Segoe UI (Body)"/>
            </a:endParaRPr>
          </a:p>
          <a:p>
            <a:r>
              <a:rPr lang="vi-VN">
                <a:latin typeface="Segoe UI (Body)"/>
              </a:rPr>
              <a:t>• Kiểm soát truy cập với bảo mật chi tiết (ai có thể xem, tải xuống và xuất bản báo cáo) </a:t>
            </a:r>
            <a:endParaRPr lang="en-US">
              <a:latin typeface="Segoe UI (Body)"/>
            </a:endParaRPr>
          </a:p>
          <a:p>
            <a:r>
              <a:rPr lang="vi-VN">
                <a:latin typeface="Segoe UI (Body)"/>
              </a:rPr>
              <a:t>• Làm nổi bật các số liệu và xu hướng kinh doanh quan trọng bằng các chỉ số hiệu suất chính (KPIs) </a:t>
            </a:r>
            <a:endParaRPr lang="en-US">
              <a:latin typeface="Segoe U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0640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76B86-0F66-431F-B491-B79FA6198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Power BI Report Server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1FB1F7-4B30-BCD7-9FBE-7A8E5F68C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27" y="1421668"/>
            <a:ext cx="7070747" cy="401466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75E1BAC-ABA3-298F-A017-62209E5F4A46}"/>
              </a:ext>
            </a:extLst>
          </p:cNvPr>
          <p:cNvGrpSpPr/>
          <p:nvPr/>
        </p:nvGrpSpPr>
        <p:grpSpPr>
          <a:xfrm>
            <a:off x="2560627" y="5672668"/>
            <a:ext cx="3677866" cy="438471"/>
            <a:chOff x="530626" y="5603979"/>
            <a:chExt cx="3677866" cy="438471"/>
          </a:xfrm>
        </p:grpSpPr>
        <p:sp>
          <p:nvSpPr>
            <p:cNvPr id="10" name="Freeform 4665" descr="Icon of graph. ">
              <a:extLst>
                <a:ext uri="{FF2B5EF4-FFF2-40B4-BE49-F238E27FC236}">
                  <a16:creationId xmlns:a16="http://schemas.microsoft.com/office/drawing/2014/main" id="{7CD7A4F5-9B06-1F86-0D75-050A5FAF3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215" y="5603979"/>
              <a:ext cx="176500" cy="141085"/>
            </a:xfrm>
            <a:custGeom>
              <a:avLst/>
              <a:gdLst>
                <a:gd name="T0" fmla="*/ 761 w 904"/>
                <a:gd name="T1" fmla="*/ 213 h 903"/>
                <a:gd name="T2" fmla="*/ 754 w 904"/>
                <a:gd name="T3" fmla="*/ 225 h 903"/>
                <a:gd name="T4" fmla="*/ 576 w 904"/>
                <a:gd name="T5" fmla="*/ 277 h 903"/>
                <a:gd name="T6" fmla="*/ 498 w 904"/>
                <a:gd name="T7" fmla="*/ 298 h 903"/>
                <a:gd name="T8" fmla="*/ 431 w 904"/>
                <a:gd name="T9" fmla="*/ 329 h 903"/>
                <a:gd name="T10" fmla="*/ 578 w 904"/>
                <a:gd name="T11" fmla="*/ 170 h 903"/>
                <a:gd name="T12" fmla="*/ 618 w 904"/>
                <a:gd name="T13" fmla="*/ 180 h 903"/>
                <a:gd name="T14" fmla="*/ 661 w 904"/>
                <a:gd name="T15" fmla="*/ 169 h 903"/>
                <a:gd name="T16" fmla="*/ 693 w 904"/>
                <a:gd name="T17" fmla="*/ 141 h 903"/>
                <a:gd name="T18" fmla="*/ 707 w 904"/>
                <a:gd name="T19" fmla="*/ 99 h 903"/>
                <a:gd name="T20" fmla="*/ 701 w 904"/>
                <a:gd name="T21" fmla="*/ 55 h 903"/>
                <a:gd name="T22" fmla="*/ 676 w 904"/>
                <a:gd name="T23" fmla="*/ 20 h 903"/>
                <a:gd name="T24" fmla="*/ 636 w 904"/>
                <a:gd name="T25" fmla="*/ 2 h 903"/>
                <a:gd name="T26" fmla="*/ 591 w 904"/>
                <a:gd name="T27" fmla="*/ 4 h 903"/>
                <a:gd name="T28" fmla="*/ 554 w 904"/>
                <a:gd name="T29" fmla="*/ 25 h 903"/>
                <a:gd name="T30" fmla="*/ 531 w 904"/>
                <a:gd name="T31" fmla="*/ 63 h 903"/>
                <a:gd name="T32" fmla="*/ 532 w 904"/>
                <a:gd name="T33" fmla="*/ 118 h 903"/>
                <a:gd name="T34" fmla="*/ 369 w 904"/>
                <a:gd name="T35" fmla="*/ 289 h 903"/>
                <a:gd name="T36" fmla="*/ 325 w 904"/>
                <a:gd name="T37" fmla="*/ 289 h 903"/>
                <a:gd name="T38" fmla="*/ 294 w 904"/>
                <a:gd name="T39" fmla="*/ 308 h 903"/>
                <a:gd name="T40" fmla="*/ 275 w 904"/>
                <a:gd name="T41" fmla="*/ 338 h 903"/>
                <a:gd name="T42" fmla="*/ 275 w 904"/>
                <a:gd name="T43" fmla="*/ 383 h 903"/>
                <a:gd name="T44" fmla="*/ 113 w 904"/>
                <a:gd name="T45" fmla="*/ 545 h 903"/>
                <a:gd name="T46" fmla="*/ 64 w 904"/>
                <a:gd name="T47" fmla="*/ 546 h 903"/>
                <a:gd name="T48" fmla="*/ 26 w 904"/>
                <a:gd name="T49" fmla="*/ 568 h 903"/>
                <a:gd name="T50" fmla="*/ 5 w 904"/>
                <a:gd name="T51" fmla="*/ 605 h 903"/>
                <a:gd name="T52" fmla="*/ 3 w 904"/>
                <a:gd name="T53" fmla="*/ 650 h 903"/>
                <a:gd name="T54" fmla="*/ 21 w 904"/>
                <a:gd name="T55" fmla="*/ 690 h 903"/>
                <a:gd name="T56" fmla="*/ 56 w 904"/>
                <a:gd name="T57" fmla="*/ 716 h 903"/>
                <a:gd name="T58" fmla="*/ 100 w 904"/>
                <a:gd name="T59" fmla="*/ 722 h 903"/>
                <a:gd name="T60" fmla="*/ 142 w 904"/>
                <a:gd name="T61" fmla="*/ 706 h 903"/>
                <a:gd name="T62" fmla="*/ 170 w 904"/>
                <a:gd name="T63" fmla="*/ 675 h 903"/>
                <a:gd name="T64" fmla="*/ 181 w 904"/>
                <a:gd name="T65" fmla="*/ 632 h 903"/>
                <a:gd name="T66" fmla="*/ 171 w 904"/>
                <a:gd name="T67" fmla="*/ 591 h 903"/>
                <a:gd name="T68" fmla="*/ 316 w 904"/>
                <a:gd name="T69" fmla="*/ 430 h 903"/>
                <a:gd name="T70" fmla="*/ 286 w 904"/>
                <a:gd name="T71" fmla="*/ 538 h 903"/>
                <a:gd name="T72" fmla="*/ 271 w 904"/>
                <a:gd name="T73" fmla="*/ 753 h 903"/>
                <a:gd name="T74" fmla="*/ 216 w 904"/>
                <a:gd name="T75" fmla="*/ 757 h 903"/>
                <a:gd name="T76" fmla="*/ 212 w 904"/>
                <a:gd name="T77" fmla="*/ 888 h 903"/>
                <a:gd name="T78" fmla="*/ 218 w 904"/>
                <a:gd name="T79" fmla="*/ 901 h 903"/>
                <a:gd name="T80" fmla="*/ 349 w 904"/>
                <a:gd name="T81" fmla="*/ 903 h 903"/>
                <a:gd name="T82" fmla="*/ 361 w 904"/>
                <a:gd name="T83" fmla="*/ 894 h 903"/>
                <a:gd name="T84" fmla="*/ 361 w 904"/>
                <a:gd name="T85" fmla="*/ 762 h 903"/>
                <a:gd name="T86" fmla="*/ 349 w 904"/>
                <a:gd name="T87" fmla="*/ 753 h 903"/>
                <a:gd name="T88" fmla="*/ 305 w 904"/>
                <a:gd name="T89" fmla="*/ 597 h 903"/>
                <a:gd name="T90" fmla="*/ 343 w 904"/>
                <a:gd name="T91" fmla="*/ 469 h 903"/>
                <a:gd name="T92" fmla="*/ 383 w 904"/>
                <a:gd name="T93" fmla="*/ 426 h 903"/>
                <a:gd name="T94" fmla="*/ 418 w 904"/>
                <a:gd name="T95" fmla="*/ 383 h 903"/>
                <a:gd name="T96" fmla="*/ 471 w 904"/>
                <a:gd name="T97" fmla="*/ 342 h 903"/>
                <a:gd name="T98" fmla="*/ 544 w 904"/>
                <a:gd name="T99" fmla="*/ 315 h 903"/>
                <a:gd name="T100" fmla="*/ 627 w 904"/>
                <a:gd name="T101" fmla="*/ 302 h 903"/>
                <a:gd name="T102" fmla="*/ 754 w 904"/>
                <a:gd name="T103" fmla="*/ 348 h 903"/>
                <a:gd name="T104" fmla="*/ 763 w 904"/>
                <a:gd name="T105" fmla="*/ 360 h 903"/>
                <a:gd name="T106" fmla="*/ 895 w 904"/>
                <a:gd name="T107" fmla="*/ 360 h 903"/>
                <a:gd name="T108" fmla="*/ 904 w 904"/>
                <a:gd name="T109" fmla="*/ 348 h 903"/>
                <a:gd name="T110" fmla="*/ 902 w 904"/>
                <a:gd name="T111" fmla="*/ 217 h 903"/>
                <a:gd name="T112" fmla="*/ 889 w 904"/>
                <a:gd name="T113" fmla="*/ 211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4" h="903">
                  <a:moveTo>
                    <a:pt x="889" y="211"/>
                  </a:moveTo>
                  <a:lnTo>
                    <a:pt x="768" y="211"/>
                  </a:lnTo>
                  <a:lnTo>
                    <a:pt x="765" y="211"/>
                  </a:lnTo>
                  <a:lnTo>
                    <a:pt x="763" y="212"/>
                  </a:lnTo>
                  <a:lnTo>
                    <a:pt x="761" y="213"/>
                  </a:lnTo>
                  <a:lnTo>
                    <a:pt x="758" y="215"/>
                  </a:lnTo>
                  <a:lnTo>
                    <a:pt x="756" y="217"/>
                  </a:lnTo>
                  <a:lnTo>
                    <a:pt x="755" y="220"/>
                  </a:lnTo>
                  <a:lnTo>
                    <a:pt x="754" y="222"/>
                  </a:lnTo>
                  <a:lnTo>
                    <a:pt x="754" y="225"/>
                  </a:lnTo>
                  <a:lnTo>
                    <a:pt x="754" y="271"/>
                  </a:lnTo>
                  <a:lnTo>
                    <a:pt x="663" y="271"/>
                  </a:lnTo>
                  <a:lnTo>
                    <a:pt x="627" y="272"/>
                  </a:lnTo>
                  <a:lnTo>
                    <a:pt x="593" y="275"/>
                  </a:lnTo>
                  <a:lnTo>
                    <a:pt x="576" y="277"/>
                  </a:lnTo>
                  <a:lnTo>
                    <a:pt x="561" y="281"/>
                  </a:lnTo>
                  <a:lnTo>
                    <a:pt x="545" y="284"/>
                  </a:lnTo>
                  <a:lnTo>
                    <a:pt x="529" y="287"/>
                  </a:lnTo>
                  <a:lnTo>
                    <a:pt x="513" y="292"/>
                  </a:lnTo>
                  <a:lnTo>
                    <a:pt x="498" y="298"/>
                  </a:lnTo>
                  <a:lnTo>
                    <a:pt x="484" y="302"/>
                  </a:lnTo>
                  <a:lnTo>
                    <a:pt x="470" y="309"/>
                  </a:lnTo>
                  <a:lnTo>
                    <a:pt x="457" y="315"/>
                  </a:lnTo>
                  <a:lnTo>
                    <a:pt x="443" y="323"/>
                  </a:lnTo>
                  <a:lnTo>
                    <a:pt x="431" y="329"/>
                  </a:lnTo>
                  <a:lnTo>
                    <a:pt x="418" y="337"/>
                  </a:lnTo>
                  <a:lnTo>
                    <a:pt x="415" y="328"/>
                  </a:lnTo>
                  <a:lnTo>
                    <a:pt x="409" y="319"/>
                  </a:lnTo>
                  <a:lnTo>
                    <a:pt x="565" y="163"/>
                  </a:lnTo>
                  <a:lnTo>
                    <a:pt x="578" y="170"/>
                  </a:lnTo>
                  <a:lnTo>
                    <a:pt x="590" y="176"/>
                  </a:lnTo>
                  <a:lnTo>
                    <a:pt x="597" y="178"/>
                  </a:lnTo>
                  <a:lnTo>
                    <a:pt x="604" y="179"/>
                  </a:lnTo>
                  <a:lnTo>
                    <a:pt x="610" y="180"/>
                  </a:lnTo>
                  <a:lnTo>
                    <a:pt x="618" y="180"/>
                  </a:lnTo>
                  <a:lnTo>
                    <a:pt x="627" y="180"/>
                  </a:lnTo>
                  <a:lnTo>
                    <a:pt x="636" y="178"/>
                  </a:lnTo>
                  <a:lnTo>
                    <a:pt x="644" y="176"/>
                  </a:lnTo>
                  <a:lnTo>
                    <a:pt x="653" y="173"/>
                  </a:lnTo>
                  <a:lnTo>
                    <a:pt x="661" y="169"/>
                  </a:lnTo>
                  <a:lnTo>
                    <a:pt x="668" y="164"/>
                  </a:lnTo>
                  <a:lnTo>
                    <a:pt x="676" y="160"/>
                  </a:lnTo>
                  <a:lnTo>
                    <a:pt x="681" y="154"/>
                  </a:lnTo>
                  <a:lnTo>
                    <a:pt x="687" y="147"/>
                  </a:lnTo>
                  <a:lnTo>
                    <a:pt x="693" y="141"/>
                  </a:lnTo>
                  <a:lnTo>
                    <a:pt x="697" y="133"/>
                  </a:lnTo>
                  <a:lnTo>
                    <a:pt x="701" y="125"/>
                  </a:lnTo>
                  <a:lnTo>
                    <a:pt x="704" y="117"/>
                  </a:lnTo>
                  <a:lnTo>
                    <a:pt x="706" y="108"/>
                  </a:lnTo>
                  <a:lnTo>
                    <a:pt x="707" y="99"/>
                  </a:lnTo>
                  <a:lnTo>
                    <a:pt x="709" y="90"/>
                  </a:lnTo>
                  <a:lnTo>
                    <a:pt x="707" y="81"/>
                  </a:lnTo>
                  <a:lnTo>
                    <a:pt x="706" y="72"/>
                  </a:lnTo>
                  <a:lnTo>
                    <a:pt x="704" y="63"/>
                  </a:lnTo>
                  <a:lnTo>
                    <a:pt x="701" y="55"/>
                  </a:lnTo>
                  <a:lnTo>
                    <a:pt x="697" y="47"/>
                  </a:lnTo>
                  <a:lnTo>
                    <a:pt x="693" y="39"/>
                  </a:lnTo>
                  <a:lnTo>
                    <a:pt x="687" y="32"/>
                  </a:lnTo>
                  <a:lnTo>
                    <a:pt x="681" y="25"/>
                  </a:lnTo>
                  <a:lnTo>
                    <a:pt x="676" y="20"/>
                  </a:lnTo>
                  <a:lnTo>
                    <a:pt x="668" y="15"/>
                  </a:lnTo>
                  <a:lnTo>
                    <a:pt x="661" y="11"/>
                  </a:lnTo>
                  <a:lnTo>
                    <a:pt x="653" y="6"/>
                  </a:lnTo>
                  <a:lnTo>
                    <a:pt x="644" y="4"/>
                  </a:lnTo>
                  <a:lnTo>
                    <a:pt x="636" y="2"/>
                  </a:lnTo>
                  <a:lnTo>
                    <a:pt x="627" y="0"/>
                  </a:lnTo>
                  <a:lnTo>
                    <a:pt x="618" y="0"/>
                  </a:lnTo>
                  <a:lnTo>
                    <a:pt x="609" y="0"/>
                  </a:lnTo>
                  <a:lnTo>
                    <a:pt x="600" y="2"/>
                  </a:lnTo>
                  <a:lnTo>
                    <a:pt x="591" y="4"/>
                  </a:lnTo>
                  <a:lnTo>
                    <a:pt x="583" y="6"/>
                  </a:lnTo>
                  <a:lnTo>
                    <a:pt x="575" y="11"/>
                  </a:lnTo>
                  <a:lnTo>
                    <a:pt x="567" y="15"/>
                  </a:lnTo>
                  <a:lnTo>
                    <a:pt x="561" y="20"/>
                  </a:lnTo>
                  <a:lnTo>
                    <a:pt x="554" y="25"/>
                  </a:lnTo>
                  <a:lnTo>
                    <a:pt x="548" y="32"/>
                  </a:lnTo>
                  <a:lnTo>
                    <a:pt x="543" y="39"/>
                  </a:lnTo>
                  <a:lnTo>
                    <a:pt x="538" y="47"/>
                  </a:lnTo>
                  <a:lnTo>
                    <a:pt x="535" y="55"/>
                  </a:lnTo>
                  <a:lnTo>
                    <a:pt x="531" y="63"/>
                  </a:lnTo>
                  <a:lnTo>
                    <a:pt x="529" y="72"/>
                  </a:lnTo>
                  <a:lnTo>
                    <a:pt x="528" y="81"/>
                  </a:lnTo>
                  <a:lnTo>
                    <a:pt x="528" y="90"/>
                  </a:lnTo>
                  <a:lnTo>
                    <a:pt x="529" y="105"/>
                  </a:lnTo>
                  <a:lnTo>
                    <a:pt x="532" y="118"/>
                  </a:lnTo>
                  <a:lnTo>
                    <a:pt x="537" y="131"/>
                  </a:lnTo>
                  <a:lnTo>
                    <a:pt x="545" y="142"/>
                  </a:lnTo>
                  <a:lnTo>
                    <a:pt x="388" y="298"/>
                  </a:lnTo>
                  <a:lnTo>
                    <a:pt x="379" y="293"/>
                  </a:lnTo>
                  <a:lnTo>
                    <a:pt x="369" y="289"/>
                  </a:lnTo>
                  <a:lnTo>
                    <a:pt x="358" y="286"/>
                  </a:lnTo>
                  <a:lnTo>
                    <a:pt x="347" y="285"/>
                  </a:lnTo>
                  <a:lnTo>
                    <a:pt x="339" y="286"/>
                  </a:lnTo>
                  <a:lnTo>
                    <a:pt x="331" y="287"/>
                  </a:lnTo>
                  <a:lnTo>
                    <a:pt x="325" y="289"/>
                  </a:lnTo>
                  <a:lnTo>
                    <a:pt x="318" y="292"/>
                  </a:lnTo>
                  <a:lnTo>
                    <a:pt x="311" y="294"/>
                  </a:lnTo>
                  <a:lnTo>
                    <a:pt x="304" y="299"/>
                  </a:lnTo>
                  <a:lnTo>
                    <a:pt x="299" y="303"/>
                  </a:lnTo>
                  <a:lnTo>
                    <a:pt x="294" y="308"/>
                  </a:lnTo>
                  <a:lnTo>
                    <a:pt x="288" y="313"/>
                  </a:lnTo>
                  <a:lnTo>
                    <a:pt x="284" y="319"/>
                  </a:lnTo>
                  <a:lnTo>
                    <a:pt x="281" y="325"/>
                  </a:lnTo>
                  <a:lnTo>
                    <a:pt x="277" y="332"/>
                  </a:lnTo>
                  <a:lnTo>
                    <a:pt x="275" y="338"/>
                  </a:lnTo>
                  <a:lnTo>
                    <a:pt x="273" y="346"/>
                  </a:lnTo>
                  <a:lnTo>
                    <a:pt x="271" y="353"/>
                  </a:lnTo>
                  <a:lnTo>
                    <a:pt x="271" y="361"/>
                  </a:lnTo>
                  <a:lnTo>
                    <a:pt x="273" y="372"/>
                  </a:lnTo>
                  <a:lnTo>
                    <a:pt x="275" y="383"/>
                  </a:lnTo>
                  <a:lnTo>
                    <a:pt x="278" y="393"/>
                  </a:lnTo>
                  <a:lnTo>
                    <a:pt x="284" y="403"/>
                  </a:lnTo>
                  <a:lnTo>
                    <a:pt x="134" y="553"/>
                  </a:lnTo>
                  <a:lnTo>
                    <a:pt x="124" y="547"/>
                  </a:lnTo>
                  <a:lnTo>
                    <a:pt x="113" y="545"/>
                  </a:lnTo>
                  <a:lnTo>
                    <a:pt x="102" y="543"/>
                  </a:lnTo>
                  <a:lnTo>
                    <a:pt x="91" y="542"/>
                  </a:lnTo>
                  <a:lnTo>
                    <a:pt x="82" y="542"/>
                  </a:lnTo>
                  <a:lnTo>
                    <a:pt x="73" y="544"/>
                  </a:lnTo>
                  <a:lnTo>
                    <a:pt x="64" y="546"/>
                  </a:lnTo>
                  <a:lnTo>
                    <a:pt x="56" y="548"/>
                  </a:lnTo>
                  <a:lnTo>
                    <a:pt x="48" y="553"/>
                  </a:lnTo>
                  <a:lnTo>
                    <a:pt x="40" y="557"/>
                  </a:lnTo>
                  <a:lnTo>
                    <a:pt x="33" y="562"/>
                  </a:lnTo>
                  <a:lnTo>
                    <a:pt x="26" y="568"/>
                  </a:lnTo>
                  <a:lnTo>
                    <a:pt x="21" y="574"/>
                  </a:lnTo>
                  <a:lnTo>
                    <a:pt x="16" y="581"/>
                  </a:lnTo>
                  <a:lnTo>
                    <a:pt x="12" y="589"/>
                  </a:lnTo>
                  <a:lnTo>
                    <a:pt x="7" y="597"/>
                  </a:lnTo>
                  <a:lnTo>
                    <a:pt x="5" y="605"/>
                  </a:lnTo>
                  <a:lnTo>
                    <a:pt x="3" y="614"/>
                  </a:lnTo>
                  <a:lnTo>
                    <a:pt x="0" y="623"/>
                  </a:lnTo>
                  <a:lnTo>
                    <a:pt x="0" y="632"/>
                  </a:lnTo>
                  <a:lnTo>
                    <a:pt x="0" y="641"/>
                  </a:lnTo>
                  <a:lnTo>
                    <a:pt x="3" y="650"/>
                  </a:lnTo>
                  <a:lnTo>
                    <a:pt x="5" y="659"/>
                  </a:lnTo>
                  <a:lnTo>
                    <a:pt x="7" y="667"/>
                  </a:lnTo>
                  <a:lnTo>
                    <a:pt x="12" y="675"/>
                  </a:lnTo>
                  <a:lnTo>
                    <a:pt x="16" y="683"/>
                  </a:lnTo>
                  <a:lnTo>
                    <a:pt x="21" y="690"/>
                  </a:lnTo>
                  <a:lnTo>
                    <a:pt x="26" y="696"/>
                  </a:lnTo>
                  <a:lnTo>
                    <a:pt x="33" y="702"/>
                  </a:lnTo>
                  <a:lnTo>
                    <a:pt x="40" y="706"/>
                  </a:lnTo>
                  <a:lnTo>
                    <a:pt x="48" y="711"/>
                  </a:lnTo>
                  <a:lnTo>
                    <a:pt x="56" y="716"/>
                  </a:lnTo>
                  <a:lnTo>
                    <a:pt x="64" y="718"/>
                  </a:lnTo>
                  <a:lnTo>
                    <a:pt x="73" y="720"/>
                  </a:lnTo>
                  <a:lnTo>
                    <a:pt x="82" y="722"/>
                  </a:lnTo>
                  <a:lnTo>
                    <a:pt x="91" y="722"/>
                  </a:lnTo>
                  <a:lnTo>
                    <a:pt x="100" y="722"/>
                  </a:lnTo>
                  <a:lnTo>
                    <a:pt x="109" y="720"/>
                  </a:lnTo>
                  <a:lnTo>
                    <a:pt x="118" y="718"/>
                  </a:lnTo>
                  <a:lnTo>
                    <a:pt x="126" y="716"/>
                  </a:lnTo>
                  <a:lnTo>
                    <a:pt x="134" y="711"/>
                  </a:lnTo>
                  <a:lnTo>
                    <a:pt x="142" y="706"/>
                  </a:lnTo>
                  <a:lnTo>
                    <a:pt x="148" y="702"/>
                  </a:lnTo>
                  <a:lnTo>
                    <a:pt x="155" y="696"/>
                  </a:lnTo>
                  <a:lnTo>
                    <a:pt x="161" y="690"/>
                  </a:lnTo>
                  <a:lnTo>
                    <a:pt x="165" y="683"/>
                  </a:lnTo>
                  <a:lnTo>
                    <a:pt x="170" y="675"/>
                  </a:lnTo>
                  <a:lnTo>
                    <a:pt x="174" y="667"/>
                  </a:lnTo>
                  <a:lnTo>
                    <a:pt x="177" y="659"/>
                  </a:lnTo>
                  <a:lnTo>
                    <a:pt x="179" y="650"/>
                  </a:lnTo>
                  <a:lnTo>
                    <a:pt x="181" y="641"/>
                  </a:lnTo>
                  <a:lnTo>
                    <a:pt x="181" y="632"/>
                  </a:lnTo>
                  <a:lnTo>
                    <a:pt x="181" y="623"/>
                  </a:lnTo>
                  <a:lnTo>
                    <a:pt x="180" y="615"/>
                  </a:lnTo>
                  <a:lnTo>
                    <a:pt x="178" y="607"/>
                  </a:lnTo>
                  <a:lnTo>
                    <a:pt x="174" y="599"/>
                  </a:lnTo>
                  <a:lnTo>
                    <a:pt x="171" y="591"/>
                  </a:lnTo>
                  <a:lnTo>
                    <a:pt x="168" y="585"/>
                  </a:lnTo>
                  <a:lnTo>
                    <a:pt x="163" y="578"/>
                  </a:lnTo>
                  <a:lnTo>
                    <a:pt x="157" y="571"/>
                  </a:lnTo>
                  <a:lnTo>
                    <a:pt x="305" y="424"/>
                  </a:lnTo>
                  <a:lnTo>
                    <a:pt x="316" y="430"/>
                  </a:lnTo>
                  <a:lnTo>
                    <a:pt x="328" y="433"/>
                  </a:lnTo>
                  <a:lnTo>
                    <a:pt x="314" y="457"/>
                  </a:lnTo>
                  <a:lnTo>
                    <a:pt x="303" y="483"/>
                  </a:lnTo>
                  <a:lnTo>
                    <a:pt x="294" y="510"/>
                  </a:lnTo>
                  <a:lnTo>
                    <a:pt x="286" y="538"/>
                  </a:lnTo>
                  <a:lnTo>
                    <a:pt x="279" y="568"/>
                  </a:lnTo>
                  <a:lnTo>
                    <a:pt x="275" y="598"/>
                  </a:lnTo>
                  <a:lnTo>
                    <a:pt x="273" y="630"/>
                  </a:lnTo>
                  <a:lnTo>
                    <a:pt x="271" y="662"/>
                  </a:lnTo>
                  <a:lnTo>
                    <a:pt x="271" y="753"/>
                  </a:lnTo>
                  <a:lnTo>
                    <a:pt x="226" y="753"/>
                  </a:lnTo>
                  <a:lnTo>
                    <a:pt x="223" y="753"/>
                  </a:lnTo>
                  <a:lnTo>
                    <a:pt x="221" y="754"/>
                  </a:lnTo>
                  <a:lnTo>
                    <a:pt x="218" y="755"/>
                  </a:lnTo>
                  <a:lnTo>
                    <a:pt x="216" y="757"/>
                  </a:lnTo>
                  <a:lnTo>
                    <a:pt x="214" y="760"/>
                  </a:lnTo>
                  <a:lnTo>
                    <a:pt x="213" y="762"/>
                  </a:lnTo>
                  <a:lnTo>
                    <a:pt x="212" y="764"/>
                  </a:lnTo>
                  <a:lnTo>
                    <a:pt x="212" y="767"/>
                  </a:lnTo>
                  <a:lnTo>
                    <a:pt x="212" y="888"/>
                  </a:lnTo>
                  <a:lnTo>
                    <a:pt x="212" y="891"/>
                  </a:lnTo>
                  <a:lnTo>
                    <a:pt x="213" y="894"/>
                  </a:lnTo>
                  <a:lnTo>
                    <a:pt x="214" y="896"/>
                  </a:lnTo>
                  <a:lnTo>
                    <a:pt x="216" y="898"/>
                  </a:lnTo>
                  <a:lnTo>
                    <a:pt x="218" y="901"/>
                  </a:lnTo>
                  <a:lnTo>
                    <a:pt x="221" y="902"/>
                  </a:lnTo>
                  <a:lnTo>
                    <a:pt x="223" y="903"/>
                  </a:lnTo>
                  <a:lnTo>
                    <a:pt x="226" y="903"/>
                  </a:lnTo>
                  <a:lnTo>
                    <a:pt x="347" y="903"/>
                  </a:lnTo>
                  <a:lnTo>
                    <a:pt x="349" y="903"/>
                  </a:lnTo>
                  <a:lnTo>
                    <a:pt x="353" y="902"/>
                  </a:lnTo>
                  <a:lnTo>
                    <a:pt x="355" y="901"/>
                  </a:lnTo>
                  <a:lnTo>
                    <a:pt x="357" y="898"/>
                  </a:lnTo>
                  <a:lnTo>
                    <a:pt x="360" y="896"/>
                  </a:lnTo>
                  <a:lnTo>
                    <a:pt x="361" y="894"/>
                  </a:lnTo>
                  <a:lnTo>
                    <a:pt x="362" y="891"/>
                  </a:lnTo>
                  <a:lnTo>
                    <a:pt x="362" y="888"/>
                  </a:lnTo>
                  <a:lnTo>
                    <a:pt x="362" y="767"/>
                  </a:lnTo>
                  <a:lnTo>
                    <a:pt x="362" y="764"/>
                  </a:lnTo>
                  <a:lnTo>
                    <a:pt x="361" y="762"/>
                  </a:lnTo>
                  <a:lnTo>
                    <a:pt x="360" y="760"/>
                  </a:lnTo>
                  <a:lnTo>
                    <a:pt x="357" y="757"/>
                  </a:lnTo>
                  <a:lnTo>
                    <a:pt x="355" y="755"/>
                  </a:lnTo>
                  <a:lnTo>
                    <a:pt x="353" y="754"/>
                  </a:lnTo>
                  <a:lnTo>
                    <a:pt x="349" y="753"/>
                  </a:lnTo>
                  <a:lnTo>
                    <a:pt x="347" y="753"/>
                  </a:lnTo>
                  <a:lnTo>
                    <a:pt x="302" y="753"/>
                  </a:lnTo>
                  <a:lnTo>
                    <a:pt x="302" y="662"/>
                  </a:lnTo>
                  <a:lnTo>
                    <a:pt x="303" y="629"/>
                  </a:lnTo>
                  <a:lnTo>
                    <a:pt x="305" y="597"/>
                  </a:lnTo>
                  <a:lnTo>
                    <a:pt x="310" y="566"/>
                  </a:lnTo>
                  <a:lnTo>
                    <a:pt x="317" y="537"/>
                  </a:lnTo>
                  <a:lnTo>
                    <a:pt x="326" y="509"/>
                  </a:lnTo>
                  <a:lnTo>
                    <a:pt x="336" y="482"/>
                  </a:lnTo>
                  <a:lnTo>
                    <a:pt x="343" y="469"/>
                  </a:lnTo>
                  <a:lnTo>
                    <a:pt x="348" y="457"/>
                  </a:lnTo>
                  <a:lnTo>
                    <a:pt x="355" y="446"/>
                  </a:lnTo>
                  <a:lnTo>
                    <a:pt x="363" y="434"/>
                  </a:lnTo>
                  <a:lnTo>
                    <a:pt x="373" y="431"/>
                  </a:lnTo>
                  <a:lnTo>
                    <a:pt x="383" y="426"/>
                  </a:lnTo>
                  <a:lnTo>
                    <a:pt x="393" y="420"/>
                  </a:lnTo>
                  <a:lnTo>
                    <a:pt x="401" y="413"/>
                  </a:lnTo>
                  <a:lnTo>
                    <a:pt x="408" y="404"/>
                  </a:lnTo>
                  <a:lnTo>
                    <a:pt x="414" y="395"/>
                  </a:lnTo>
                  <a:lnTo>
                    <a:pt x="418" y="383"/>
                  </a:lnTo>
                  <a:lnTo>
                    <a:pt x="421" y="372"/>
                  </a:lnTo>
                  <a:lnTo>
                    <a:pt x="433" y="364"/>
                  </a:lnTo>
                  <a:lnTo>
                    <a:pt x="445" y="356"/>
                  </a:lnTo>
                  <a:lnTo>
                    <a:pt x="458" y="348"/>
                  </a:lnTo>
                  <a:lnTo>
                    <a:pt x="471" y="342"/>
                  </a:lnTo>
                  <a:lnTo>
                    <a:pt x="485" y="335"/>
                  </a:lnTo>
                  <a:lnTo>
                    <a:pt x="498" y="329"/>
                  </a:lnTo>
                  <a:lnTo>
                    <a:pt x="513" y="324"/>
                  </a:lnTo>
                  <a:lnTo>
                    <a:pt x="529" y="319"/>
                  </a:lnTo>
                  <a:lnTo>
                    <a:pt x="544" y="315"/>
                  </a:lnTo>
                  <a:lnTo>
                    <a:pt x="559" y="311"/>
                  </a:lnTo>
                  <a:lnTo>
                    <a:pt x="576" y="308"/>
                  </a:lnTo>
                  <a:lnTo>
                    <a:pt x="593" y="306"/>
                  </a:lnTo>
                  <a:lnTo>
                    <a:pt x="610" y="303"/>
                  </a:lnTo>
                  <a:lnTo>
                    <a:pt x="627" y="302"/>
                  </a:lnTo>
                  <a:lnTo>
                    <a:pt x="645" y="301"/>
                  </a:lnTo>
                  <a:lnTo>
                    <a:pt x="663" y="301"/>
                  </a:lnTo>
                  <a:lnTo>
                    <a:pt x="754" y="301"/>
                  </a:lnTo>
                  <a:lnTo>
                    <a:pt x="754" y="346"/>
                  </a:lnTo>
                  <a:lnTo>
                    <a:pt x="754" y="348"/>
                  </a:lnTo>
                  <a:lnTo>
                    <a:pt x="755" y="352"/>
                  </a:lnTo>
                  <a:lnTo>
                    <a:pt x="756" y="354"/>
                  </a:lnTo>
                  <a:lnTo>
                    <a:pt x="758" y="356"/>
                  </a:lnTo>
                  <a:lnTo>
                    <a:pt x="761" y="359"/>
                  </a:lnTo>
                  <a:lnTo>
                    <a:pt x="763" y="360"/>
                  </a:lnTo>
                  <a:lnTo>
                    <a:pt x="765" y="361"/>
                  </a:lnTo>
                  <a:lnTo>
                    <a:pt x="768" y="361"/>
                  </a:lnTo>
                  <a:lnTo>
                    <a:pt x="889" y="361"/>
                  </a:lnTo>
                  <a:lnTo>
                    <a:pt x="892" y="361"/>
                  </a:lnTo>
                  <a:lnTo>
                    <a:pt x="895" y="360"/>
                  </a:lnTo>
                  <a:lnTo>
                    <a:pt x="897" y="359"/>
                  </a:lnTo>
                  <a:lnTo>
                    <a:pt x="899" y="356"/>
                  </a:lnTo>
                  <a:lnTo>
                    <a:pt x="902" y="354"/>
                  </a:lnTo>
                  <a:lnTo>
                    <a:pt x="903" y="352"/>
                  </a:lnTo>
                  <a:lnTo>
                    <a:pt x="904" y="348"/>
                  </a:lnTo>
                  <a:lnTo>
                    <a:pt x="904" y="346"/>
                  </a:lnTo>
                  <a:lnTo>
                    <a:pt x="904" y="225"/>
                  </a:lnTo>
                  <a:lnTo>
                    <a:pt x="904" y="222"/>
                  </a:lnTo>
                  <a:lnTo>
                    <a:pt x="903" y="220"/>
                  </a:lnTo>
                  <a:lnTo>
                    <a:pt x="902" y="217"/>
                  </a:lnTo>
                  <a:lnTo>
                    <a:pt x="899" y="215"/>
                  </a:lnTo>
                  <a:lnTo>
                    <a:pt x="897" y="213"/>
                  </a:lnTo>
                  <a:lnTo>
                    <a:pt x="895" y="212"/>
                  </a:lnTo>
                  <a:lnTo>
                    <a:pt x="892" y="211"/>
                  </a:lnTo>
                  <a:lnTo>
                    <a:pt x="889" y="2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2B1B70-3D40-E6B8-D9C9-576EF3002B83}"/>
                </a:ext>
              </a:extLst>
            </p:cNvPr>
            <p:cNvSpPr txBox="1"/>
            <p:nvPr/>
          </p:nvSpPr>
          <p:spPr>
            <a:xfrm>
              <a:off x="530626" y="5673118"/>
              <a:ext cx="367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Link: compare-report-server-service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158359C-AC4A-A405-635B-1F217865473C}"/>
              </a:ext>
            </a:extLst>
          </p:cNvPr>
          <p:cNvSpPr txBox="1">
            <a:spLocks/>
          </p:cNvSpPr>
          <p:nvPr/>
        </p:nvSpPr>
        <p:spPr>
          <a:xfrm>
            <a:off x="29048" y="75923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 Report Server vs Power BI Service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1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76B86-0F66-431F-B491-B79FA6198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Report in Power BI Desktop Report Server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D00A80-F2BD-3189-6EED-48673AA75454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DE655F-A5AA-4DFF-75A0-F51A9A9623EB}"/>
              </a:ext>
            </a:extLst>
          </p:cNvPr>
          <p:cNvGrpSpPr/>
          <p:nvPr/>
        </p:nvGrpSpPr>
        <p:grpSpPr>
          <a:xfrm>
            <a:off x="1905556" y="1778472"/>
            <a:ext cx="8637586" cy="2182483"/>
            <a:chOff x="1831182" y="2928814"/>
            <a:chExt cx="8637586" cy="218248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BEACEE2-7755-1438-FA22-7ED8D65835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1905000" y="2928814"/>
              <a:ext cx="1587500" cy="1587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C3A890A-AA3B-69CE-3A84-1C8C0AC058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4109244" y="2928814"/>
              <a:ext cx="1587500" cy="15875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F7A8490-E30D-1869-ACE9-54F5D27C9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6495256" y="2928814"/>
              <a:ext cx="1587500" cy="15875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7BE97C1-AA43-33C9-BC34-6C7A706144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8881268" y="2928814"/>
              <a:ext cx="1587500" cy="1587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1DC9623-BE8C-BC67-7F3D-DD2B6C2197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3540125" y="3722564"/>
              <a:ext cx="569119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440B50F-86D6-1CCD-A6C0-313127A699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>
              <a:off x="5696744" y="3722564"/>
              <a:ext cx="798512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0104099-50DA-F4BE-0EAD-3BD3597088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>
              <a:off x="8082756" y="3722564"/>
              <a:ext cx="798512" cy="0"/>
            </a:xfrm>
            <a:prstGeom prst="straightConnector1">
              <a:avLst/>
            </a:prstGeom>
            <a:ln w="22225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96878E6-CAEC-65EE-BC61-0A3C499E2B71}"/>
                </a:ext>
              </a:extLst>
            </p:cNvPr>
            <p:cNvSpPr/>
            <p:nvPr/>
          </p:nvSpPr>
          <p:spPr>
            <a:xfrm>
              <a:off x="1831182" y="4618854"/>
              <a:ext cx="1371600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Customer Objectives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1DCBC08-5816-DA77-8BA2-714551D5765D}"/>
                </a:ext>
              </a:extLst>
            </p:cNvPr>
            <p:cNvSpPr/>
            <p:nvPr/>
          </p:nvSpPr>
          <p:spPr>
            <a:xfrm>
              <a:off x="1983582" y="3353232"/>
              <a:ext cx="1371600" cy="738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Install PBI Desktop for PBI Report Server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5922B8-8993-84F1-E095-194155F1BD1A}"/>
                </a:ext>
              </a:extLst>
            </p:cNvPr>
            <p:cNvSpPr/>
            <p:nvPr/>
          </p:nvSpPr>
          <p:spPr>
            <a:xfrm>
              <a:off x="6607968" y="3476343"/>
              <a:ext cx="1371600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Design your report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BA65D38-D1B2-A3A1-B484-CF38A159CDF7}"/>
                </a:ext>
              </a:extLst>
            </p:cNvPr>
            <p:cNvSpPr/>
            <p:nvPr/>
          </p:nvSpPr>
          <p:spPr>
            <a:xfrm>
              <a:off x="8989218" y="3353233"/>
              <a:ext cx="1371600" cy="738664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Save your report to the report server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7C8D62-71E6-3ABB-475C-662984CD990A}"/>
                </a:ext>
              </a:extLst>
            </p:cNvPr>
            <p:cNvSpPr/>
            <p:nvPr/>
          </p:nvSpPr>
          <p:spPr>
            <a:xfrm>
              <a:off x="4153694" y="3476343"/>
              <a:ext cx="1371600" cy="492443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1600" b="1">
                  <a:solidFill>
                    <a:schemeClr val="bg1"/>
                  </a:solidFill>
                </a:rPr>
                <a:t>Select a data source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221006F-04F5-C160-E0AD-32CC8764A6C6}"/>
              </a:ext>
            </a:extLst>
          </p:cNvPr>
          <p:cNvSpPr txBox="1"/>
          <p:nvPr/>
        </p:nvSpPr>
        <p:spPr>
          <a:xfrm>
            <a:off x="2057956" y="4443036"/>
            <a:ext cx="387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Link: quickstart-create-powerbi-report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9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76B86-0F66-431F-B491-B79FA6198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PBI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FBFA5AAB-1890-6959-F4C5-80195A5D8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48" y="797107"/>
            <a:ext cx="10334032" cy="581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25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76B86-0F66-431F-B491-B79FA6198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PBI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996DB5-C647-7F4B-039C-A902D6C1A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32619"/>
              </p:ext>
            </p:extLst>
          </p:nvPr>
        </p:nvGraphicFramePr>
        <p:xfrm>
          <a:off x="513347" y="855298"/>
          <a:ext cx="10844464" cy="5479808"/>
        </p:xfrm>
        <a:graphic>
          <a:graphicData uri="http://schemas.openxmlformats.org/drawingml/2006/table">
            <a:tbl>
              <a:tblPr/>
              <a:tblGrid>
                <a:gridCol w="2267953">
                  <a:extLst>
                    <a:ext uri="{9D8B030D-6E8A-4147-A177-3AD203B41FA5}">
                      <a16:colId xmlns:a16="http://schemas.microsoft.com/office/drawing/2014/main" val="2736387620"/>
                    </a:ext>
                  </a:extLst>
                </a:gridCol>
                <a:gridCol w="4249153">
                  <a:extLst>
                    <a:ext uri="{9D8B030D-6E8A-4147-A177-3AD203B41FA5}">
                      <a16:colId xmlns:a16="http://schemas.microsoft.com/office/drawing/2014/main" val="2519832079"/>
                    </a:ext>
                  </a:extLst>
                </a:gridCol>
                <a:gridCol w="4327358">
                  <a:extLst>
                    <a:ext uri="{9D8B030D-6E8A-4147-A177-3AD203B41FA5}">
                      <a16:colId xmlns:a16="http://schemas.microsoft.com/office/drawing/2014/main" val="2508314207"/>
                    </a:ext>
                  </a:extLst>
                </a:gridCol>
              </a:tblGrid>
              <a:tr h="202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Feature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BF3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Import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BF3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DirectQuery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BF3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686781"/>
                  </a:ext>
                </a:extLst>
              </a:tr>
              <a:tr h="202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Size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A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 to 1 GB per dataset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A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limitation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189169"/>
                  </a:ext>
                </a:extLst>
              </a:tr>
              <a:tr h="202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Source support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2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Import data from Multiple sources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2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must come from a single Source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287683"/>
                  </a:ext>
                </a:extLst>
              </a:tr>
              <a:tr h="608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Performance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A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High-performance query engine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A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Depends on how fast the network connectivity and data source is as queries are executed in real-time. Only metadata and schema structure is stored on the Data model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297553"/>
                  </a:ext>
                </a:extLst>
              </a:tr>
              <a:tr h="405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Change in the underlying data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2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Reflected. Required to do a Manual refresh in Power BI Desktop and republish the report or Schedule Refresh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2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Power BI caches the data for better performance. So, it is necessary to Refresh to ensure the latest data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450231"/>
                  </a:ext>
                </a:extLst>
              </a:tr>
              <a:tr h="405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storage in Power BI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A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Since it is a cached mode, data is stored in the Power BI Service (cloud)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A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will not be stored in the Power BI cloud service. Data resides on-premises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953201"/>
                  </a:ext>
                </a:extLst>
              </a:tr>
              <a:tr h="202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Schedule Refresh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2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Maximum 8 schedules per day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2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Schedule often as every 15 mins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042559"/>
                  </a:ext>
                </a:extLst>
              </a:tr>
              <a:tr h="202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Power BI Gateway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A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Only required to get latest data from On-premise data sources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A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Must require to get data from On-premise data sources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992790"/>
                  </a:ext>
                </a:extLst>
              </a:tr>
              <a:tr h="202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Transformations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2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Supports all transformations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2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Supports many data transformations with some limitations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342952"/>
                  </a:ext>
                </a:extLst>
              </a:tr>
              <a:tr h="405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Modelling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A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limitation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A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Some limitations such as auto-detect relationships between tables and relationships are limited to a single direction.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3273"/>
                  </a:ext>
                </a:extLst>
              </a:tr>
              <a:tr h="202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Built-in Date Hierarchy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2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Available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2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available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61032"/>
                  </a:ext>
                </a:extLst>
              </a:tr>
              <a:tr h="60886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DAX expressions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A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Supports all DAX functions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A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Restricted to use complex DAX functions such as Time Intelligence functions. However, if there is a Date table available in the underlying source then it supports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282"/>
                  </a:ext>
                </a:extLst>
              </a:tr>
              <a:tr h="202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Clustering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2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Available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2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available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275677"/>
                  </a:ext>
                </a:extLst>
              </a:tr>
              <a:tr h="202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Calculated Tables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A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Available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A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supported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915538"/>
                  </a:ext>
                </a:extLst>
              </a:tr>
              <a:tr h="202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Quick Insights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2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Available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2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available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699929"/>
                  </a:ext>
                </a:extLst>
              </a:tr>
              <a:tr h="202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Q&amp;A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A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Available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A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DirectQuery support for Q&amp;A (preview)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206418"/>
                  </a:ext>
                </a:extLst>
              </a:tr>
              <a:tr h="202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Change Data Connectivity mode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2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 possible to change Import to DirectQuery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2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Possible to change DirectQuery to Import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075588"/>
                  </a:ext>
                </a:extLst>
              </a:tr>
              <a:tr h="40591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Security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A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 create row-level security on the PBI dataset (import only)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A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Re-use on-prem row-level security for Analysis Services Tabular using DAX expressions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E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573130"/>
                  </a:ext>
                </a:extLst>
              </a:tr>
              <a:tr h="2029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Target Audience</a:t>
                      </a:r>
                    </a:p>
                  </a:txBody>
                  <a:tcPr marL="5756" marR="5756" marT="5756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F2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Small and Medium Datasets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F2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Large Datasets (Greater than 1 GB)</a:t>
                      </a:r>
                    </a:p>
                  </a:txBody>
                  <a:tcPr marL="5756" marR="5756" marT="5756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F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464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4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76B86-0F66-431F-B491-B79FA6198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PBI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4783" y="792506"/>
            <a:ext cx="2541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Schedule refresh dataset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E382D-D9B4-656D-5F68-864E244D8FD0}"/>
              </a:ext>
            </a:extLst>
          </p:cNvPr>
          <p:cNvSpPr txBox="1"/>
          <p:nvPr/>
        </p:nvSpPr>
        <p:spPr>
          <a:xfrm>
            <a:off x="554783" y="1231742"/>
            <a:ext cx="1049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Scheduled </a:t>
            </a:r>
            <a:r>
              <a:rPr lang="en-US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refresh is specific to Power BI reports with an embedded model (import mode)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DFBB6-2679-9023-B5A1-24979FD99C37}"/>
              </a:ext>
            </a:extLst>
          </p:cNvPr>
          <p:cNvSpPr txBox="1"/>
          <p:nvPr/>
        </p:nvSpPr>
        <p:spPr>
          <a:xfrm>
            <a:off x="554783" y="2058274"/>
            <a:ext cx="104915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161616"/>
                </a:solidFill>
                <a:latin typeface="Segoe UI" panose="020B0502040204020203" pitchFamily="34" charset="0"/>
              </a:rPr>
              <a:t>Considerations &amp; limitations: </a:t>
            </a:r>
            <a:r>
              <a:rPr lang="en-US" b="0" i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The following is a list of Power BI Reports that you Can't create a scheduled refresh plan</a:t>
            </a:r>
            <a:endParaRPr lang="en-US" b="1" i="1"/>
          </a:p>
          <a:p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Your report contains one or more Analysis Services data sources, which use a live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Your report contains one or more data sources, which use DirectQuery.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Your report does not contain any data source. For example, data is manually entered via Enter Data or a report contains only static content like images, text,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Your report contains dynamic data sources. For example, data from the report is used to dynamicaly build the name of a server, the name of a database, or a URL address to fetch contents. Only data sources that are detected when the report was uploaded can be refreshed.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068E1-EB9F-806B-B07F-9B21E294D079}"/>
              </a:ext>
            </a:extLst>
          </p:cNvPr>
          <p:cNvSpPr txBox="1"/>
          <p:nvPr/>
        </p:nvSpPr>
        <p:spPr>
          <a:xfrm>
            <a:off x="554783" y="5152738"/>
            <a:ext cx="237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Link: scheduled-refresh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76B86-0F66-431F-B491-B79FA6198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04564FB-2163-4BB5-8B92-5DA6F420D63E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DAX &amp; Row Level Security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765190-D4A7-1AAA-B7DE-7E937AA2A60A}"/>
              </a:ext>
            </a:extLst>
          </p:cNvPr>
          <p:cNvSpPr txBox="1"/>
          <p:nvPr/>
        </p:nvSpPr>
        <p:spPr>
          <a:xfrm>
            <a:off x="550508" y="910696"/>
            <a:ext cx="10987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 (Body)"/>
              </a:rPr>
              <a:t>Data Analysis Expressions (DAX) </a:t>
            </a:r>
            <a:r>
              <a:rPr lang="en-US" dirty="0" err="1">
                <a:latin typeface="Segoe UI (Body)"/>
              </a:rPr>
              <a:t>là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ngôn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ngữ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biểu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thức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sử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dụng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trong</a:t>
            </a:r>
            <a:r>
              <a:rPr lang="en-US" dirty="0">
                <a:latin typeface="Segoe UI (Body)"/>
              </a:rPr>
              <a:t> Power BI </a:t>
            </a:r>
            <a:r>
              <a:rPr lang="en-US" dirty="0" err="1">
                <a:latin typeface="Segoe UI (Body)"/>
              </a:rPr>
              <a:t>và</a:t>
            </a:r>
            <a:r>
              <a:rPr lang="en-US" dirty="0">
                <a:latin typeface="Segoe UI (Body)"/>
              </a:rPr>
              <a:t> Power Pivot </a:t>
            </a:r>
            <a:r>
              <a:rPr lang="en-US" dirty="0" smtClean="0">
                <a:latin typeface="Segoe UI (Body)"/>
              </a:rPr>
              <a:t>Excel</a:t>
            </a:r>
            <a:r>
              <a:rPr lang="en-US" dirty="0">
                <a:latin typeface="Segoe UI (Body)"/>
              </a:rPr>
              <a:t>).</a:t>
            </a:r>
          </a:p>
          <a:p>
            <a:r>
              <a:rPr lang="en-US" b="1" dirty="0">
                <a:latin typeface="Segoe UI (Body)"/>
              </a:rPr>
              <a:t>DAX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bao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gồm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các</a:t>
            </a:r>
            <a:r>
              <a:rPr lang="en-US" dirty="0">
                <a:latin typeface="Segoe UI (Body)"/>
              </a:rPr>
              <a:t> </a:t>
            </a:r>
            <a:r>
              <a:rPr lang="en-US" b="1" dirty="0" err="1">
                <a:latin typeface="Segoe UI (Body)"/>
              </a:rPr>
              <a:t>hàm</a:t>
            </a:r>
            <a:r>
              <a:rPr lang="en-US" b="1" dirty="0">
                <a:latin typeface="Segoe UI (Body)"/>
              </a:rPr>
              <a:t>, </a:t>
            </a:r>
            <a:r>
              <a:rPr lang="en-US" b="1" dirty="0" err="1">
                <a:latin typeface="Segoe UI (Body)"/>
              </a:rPr>
              <a:t>toán</a:t>
            </a:r>
            <a:r>
              <a:rPr lang="en-US" b="1" dirty="0">
                <a:latin typeface="Segoe UI (Body)"/>
              </a:rPr>
              <a:t> </a:t>
            </a:r>
            <a:r>
              <a:rPr lang="en-US" b="1" dirty="0" err="1">
                <a:latin typeface="Segoe UI (Body)"/>
              </a:rPr>
              <a:t>tử</a:t>
            </a:r>
            <a:r>
              <a:rPr lang="en-US" dirty="0">
                <a:latin typeface="Segoe UI (Body)"/>
              </a:rPr>
              <a:t>, </a:t>
            </a:r>
            <a:r>
              <a:rPr lang="en-US" dirty="0" err="1">
                <a:latin typeface="Segoe UI (Body)"/>
              </a:rPr>
              <a:t>và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các</a:t>
            </a:r>
            <a:r>
              <a:rPr lang="en-US" dirty="0">
                <a:latin typeface="Segoe UI (Body)"/>
              </a:rPr>
              <a:t> </a:t>
            </a:r>
            <a:r>
              <a:rPr lang="en-US" b="1" dirty="0" err="1">
                <a:latin typeface="Segoe UI (Body)"/>
              </a:rPr>
              <a:t>giá</a:t>
            </a:r>
            <a:r>
              <a:rPr lang="en-US" b="1" dirty="0">
                <a:latin typeface="Segoe UI (Body)"/>
              </a:rPr>
              <a:t> </a:t>
            </a:r>
            <a:r>
              <a:rPr lang="en-US" b="1" dirty="0" err="1">
                <a:latin typeface="Segoe UI (Body)"/>
              </a:rPr>
              <a:t>trị</a:t>
            </a:r>
            <a:r>
              <a:rPr lang="en-US" b="1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để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thực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hiện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tính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toán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phức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tạp</a:t>
            </a:r>
            <a:r>
              <a:rPr lang="en-US" dirty="0">
                <a:latin typeface="Segoe UI (Body)"/>
              </a:rPr>
              <a:t>, </a:t>
            </a:r>
            <a:r>
              <a:rPr lang="en-US" dirty="0" err="1">
                <a:latin typeface="Segoe UI (Body)"/>
              </a:rPr>
              <a:t>truy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vấn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dữ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liệu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trong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các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bảng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 smtClean="0">
                <a:latin typeface="Segoe UI (Body)"/>
              </a:rPr>
              <a:t>và</a:t>
            </a:r>
            <a:r>
              <a:rPr lang="en-US" dirty="0" smtClean="0">
                <a:latin typeface="Segoe UI (Body)"/>
              </a:rPr>
              <a:t> </a:t>
            </a:r>
            <a:r>
              <a:rPr lang="en-US" dirty="0" err="1" smtClean="0">
                <a:latin typeface="Segoe UI (Body)"/>
              </a:rPr>
              <a:t>cột</a:t>
            </a:r>
            <a:r>
              <a:rPr lang="en-US" dirty="0" smtClean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có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liên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quan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trong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mô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hình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dữ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liệu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dạng</a:t>
            </a:r>
            <a:r>
              <a:rPr lang="en-US" dirty="0">
                <a:latin typeface="Segoe UI (Body)"/>
              </a:rPr>
              <a:t> </a:t>
            </a:r>
            <a:r>
              <a:rPr lang="en-US" dirty="0" err="1">
                <a:latin typeface="Segoe UI (Body)"/>
              </a:rPr>
              <a:t>bảng</a:t>
            </a:r>
            <a:endParaRPr lang="en-US" dirty="0">
              <a:latin typeface="Segoe UI (Body)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85A4B-1068-0B52-0CBB-614AA47AA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8" y="2388024"/>
            <a:ext cx="11069051" cy="41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066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1&quot;&gt;&lt;elem m_fUsage=&quot;2.71000000000000000000E+000&quot;&gt;&lt;m_ppcolschidx val=&quot;0&quot;/&gt;&lt;m_rgb r=&quot;4d&quot; g=&quot;93&quot; b=&quot;d&quot;/&gt;&lt;/elem&gt;&lt;/m_vecMRU&gt;&lt;/m_mruColor&gt;&lt;m_mapectfillschemeMRU/&gt;&lt;m_eweekdayFirstOfWeek val=&quot;1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25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41027</TotalTime>
  <Words>904</Words>
  <Application>Microsoft Office PowerPoint</Application>
  <PresentationFormat>Widescreen</PresentationFormat>
  <Paragraphs>117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Gill Sans</vt:lpstr>
      <vt:lpstr>Lato</vt:lpstr>
      <vt:lpstr>Roboto</vt:lpstr>
      <vt:lpstr>Segoe UI</vt:lpstr>
      <vt:lpstr>Segoe UI (Body)</vt:lpstr>
      <vt:lpstr>Custom Design</vt:lpstr>
      <vt:lpstr>1_Custom Design</vt:lpstr>
      <vt:lpstr>PowerPoint Presentation</vt:lpstr>
      <vt:lpstr>Nội dung chính</vt:lpstr>
      <vt:lpstr>Giới thiệu Power BI Report Server</vt:lpstr>
      <vt:lpstr>Giới thiệu Power BI Report Server</vt:lpstr>
      <vt:lpstr>Create Report in Power BI Desktop Report Server</vt:lpstr>
      <vt:lpstr>Các kiểu kết nối dữ liệu trong PBI</vt:lpstr>
      <vt:lpstr>Các kiểu kết nối dữ liệu trong PBI</vt:lpstr>
      <vt:lpstr>Các kiểu kết nối dữ liệu trong PBI</vt:lpstr>
      <vt:lpstr>DAX &amp; Row Level Security</vt:lpstr>
      <vt:lpstr>Demo</vt:lpstr>
      <vt:lpstr>Thank you</vt:lpstr>
    </vt:vector>
  </TitlesOfParts>
  <Company>ultimate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</dc:creator>
  <cp:lastModifiedBy>Hanh Nguyen Thi My (EDA - BI.RBD)</cp:lastModifiedBy>
  <cp:revision>1280</cp:revision>
  <dcterms:created xsi:type="dcterms:W3CDTF">2016-05-26T03:58:49Z</dcterms:created>
  <dcterms:modified xsi:type="dcterms:W3CDTF">2024-01-05T02:38:35Z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fac6e110-0319-4379-be9c-3e55ddec4e82</vt:lpwstr>
  </property>
</Properties>
</file>