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6" r:id="rId6"/>
    <p:sldId id="296" r:id="rId7"/>
    <p:sldId id="297" r:id="rId8"/>
    <p:sldId id="289" r:id="rId9"/>
    <p:sldId id="298" r:id="rId10"/>
    <p:sldId id="299" r:id="rId11"/>
    <p:sldId id="293" r:id="rId12"/>
    <p:sldId id="29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40" d="100"/>
          <a:sy n="40" d="100"/>
        </p:scale>
        <p:origin x="1684" y="44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E7D9DD-4AF0-4B53-8BEE-B013627F10C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3BEF7E5-6BC4-4E73-8C6D-6C05115E3DEA}">
      <dgm:prSet phldrT="[Text]" custT="1"/>
      <dgm:spPr>
        <a:noFill/>
        <a:ln>
          <a:solidFill>
            <a:srgbClr val="006600"/>
          </a:solidFill>
        </a:ln>
      </dgm:spPr>
      <dgm:t>
        <a:bodyPr/>
        <a:lstStyle/>
        <a:p>
          <a:r>
            <a:rPr lang="en-US" sz="2800" b="0">
              <a:solidFill>
                <a:srgbClr val="006600"/>
              </a:solidFill>
              <a:latin typeface="Segoe UI (Body)"/>
            </a:rPr>
            <a:t>Giới thiệu PBI Report Server</a:t>
          </a:r>
        </a:p>
      </dgm:t>
    </dgm:pt>
    <dgm:pt modelId="{976F9CD3-0417-4642-9428-BB422ECDB360}" type="parTrans" cxnId="{F3CAA70E-7E80-4E2A-AE1A-3BC8F7B13A18}">
      <dgm:prSet/>
      <dgm:spPr/>
      <dgm:t>
        <a:bodyPr/>
        <a:lstStyle/>
        <a:p>
          <a:endParaRPr lang="en-US"/>
        </a:p>
      </dgm:t>
    </dgm:pt>
    <dgm:pt modelId="{7FE4C19E-A77E-4A13-A096-A6EAC4EB88B1}" type="sibTrans" cxnId="{F3CAA70E-7E80-4E2A-AE1A-3BC8F7B13A18}">
      <dgm:prSet/>
      <dgm:spPr>
        <a:ln>
          <a:solidFill>
            <a:srgbClr val="006600"/>
          </a:solidFill>
        </a:ln>
      </dgm:spPr>
      <dgm:t>
        <a:bodyPr/>
        <a:lstStyle/>
        <a:p>
          <a:endParaRPr lang="en-US"/>
        </a:p>
      </dgm:t>
    </dgm:pt>
    <dgm:pt modelId="{6C4C57EB-60A6-49DF-BDF5-67F1E88F6DB4}">
      <dgm:prSet phldrT="[Text]" custT="1"/>
      <dgm:spPr>
        <a:noFill/>
        <a:ln w="12700" cap="flat" cmpd="sng" algn="ctr">
          <a:solidFill>
            <a:srgbClr val="006600"/>
          </a:solidFill>
          <a:prstDash val="solid"/>
          <a:miter lim="800000"/>
        </a:ln>
        <a:effectLst/>
      </dgm:spPr>
      <dgm:t>
        <a:bodyPr spcFirstLastPara="0" vert="horz" wrap="square" lIns="661676" tIns="71120" rIns="71120" bIns="71120" numCol="1" spcCol="1270" anchor="ctr" anchorCtr="0"/>
        <a:lstStyle/>
        <a:p>
          <a:pPr marL="0" lvl="0" indent="0" algn="l" defTabSz="1244600">
            <a:lnSpc>
              <a:spcPct val="90000"/>
            </a:lnSpc>
            <a:spcBef>
              <a:spcPct val="0"/>
            </a:spcBef>
            <a:spcAft>
              <a:spcPct val="35000"/>
            </a:spcAft>
            <a:buNone/>
          </a:pPr>
          <a:r>
            <a:rPr lang="en-US" sz="2800" b="0" kern="1200">
              <a:solidFill>
                <a:srgbClr val="006600"/>
              </a:solidFill>
              <a:latin typeface="Segoe UI (Body)"/>
              <a:ea typeface="+mn-ea"/>
              <a:cs typeface="+mn-cs"/>
            </a:rPr>
            <a:t>Các kiểu kết nối dữ liệu trong PBI</a:t>
          </a:r>
        </a:p>
      </dgm:t>
    </dgm:pt>
    <dgm:pt modelId="{9AC30036-5117-4ED9-B498-343FAEA5C888}" type="parTrans" cxnId="{5F0C133E-4B1C-4BEA-99EB-34858DBECFBC}">
      <dgm:prSet/>
      <dgm:spPr/>
      <dgm:t>
        <a:bodyPr/>
        <a:lstStyle/>
        <a:p>
          <a:endParaRPr lang="en-US"/>
        </a:p>
      </dgm:t>
    </dgm:pt>
    <dgm:pt modelId="{B41CE0F2-1535-4A5D-88D1-E20EE9965402}" type="sibTrans" cxnId="{5F0C133E-4B1C-4BEA-99EB-34858DBECFBC}">
      <dgm:prSet/>
      <dgm:spPr/>
      <dgm:t>
        <a:bodyPr/>
        <a:lstStyle/>
        <a:p>
          <a:endParaRPr lang="en-US"/>
        </a:p>
      </dgm:t>
    </dgm:pt>
    <dgm:pt modelId="{93EC3C55-9EC4-4E76-B28D-97B4EDD98F95}">
      <dgm:prSet phldrT="[Text]" custT="1"/>
      <dgm:spPr>
        <a:noFill/>
        <a:ln w="12700" cap="flat" cmpd="sng" algn="ctr">
          <a:solidFill>
            <a:srgbClr val="006600"/>
          </a:solidFill>
          <a:prstDash val="solid"/>
          <a:miter lim="800000"/>
        </a:ln>
        <a:effectLst/>
      </dgm:spPr>
      <dgm:t>
        <a:bodyPr spcFirstLastPara="0" vert="horz" wrap="square" lIns="661676" tIns="71120" rIns="71120" bIns="71120" numCol="1" spcCol="1270" anchor="ctr" anchorCtr="0"/>
        <a:lstStyle/>
        <a:p>
          <a:pPr marL="0" lvl="0" indent="0" algn="l" defTabSz="1244600">
            <a:lnSpc>
              <a:spcPct val="90000"/>
            </a:lnSpc>
            <a:spcBef>
              <a:spcPct val="0"/>
            </a:spcBef>
            <a:spcAft>
              <a:spcPct val="35000"/>
            </a:spcAft>
            <a:buNone/>
          </a:pPr>
          <a:r>
            <a:rPr lang="en-US" sz="2800" b="0" kern="1200">
              <a:solidFill>
                <a:srgbClr val="006600"/>
              </a:solidFill>
              <a:latin typeface="Segoe UI (Body)"/>
              <a:ea typeface="+mn-ea"/>
              <a:cs typeface="+mn-cs"/>
            </a:rPr>
            <a:t>Demo</a:t>
          </a:r>
        </a:p>
      </dgm:t>
    </dgm:pt>
    <dgm:pt modelId="{72B2C011-BAF2-4C68-8D9D-499C01960473}" type="parTrans" cxnId="{09E8F841-0610-425A-930A-CBB5B9B50558}">
      <dgm:prSet/>
      <dgm:spPr/>
      <dgm:t>
        <a:bodyPr/>
        <a:lstStyle/>
        <a:p>
          <a:endParaRPr lang="en-US"/>
        </a:p>
      </dgm:t>
    </dgm:pt>
    <dgm:pt modelId="{7C9843C9-57DD-47CF-AECD-AF4CC2B566B7}" type="sibTrans" cxnId="{09E8F841-0610-425A-930A-CBB5B9B50558}">
      <dgm:prSet/>
      <dgm:spPr/>
      <dgm:t>
        <a:bodyPr/>
        <a:lstStyle/>
        <a:p>
          <a:endParaRPr lang="en-US"/>
        </a:p>
      </dgm:t>
    </dgm:pt>
    <dgm:pt modelId="{C0FA7830-915E-424D-8B4F-0046E8C098FB}">
      <dgm:prSet custT="1"/>
      <dgm:spPr>
        <a:noFill/>
        <a:ln w="12700" cap="flat" cmpd="sng" algn="ctr">
          <a:solidFill>
            <a:srgbClr val="006600"/>
          </a:solidFill>
          <a:prstDash val="solid"/>
          <a:miter lim="800000"/>
        </a:ln>
        <a:effectLst/>
      </dgm:spPr>
      <dgm:t>
        <a:bodyPr spcFirstLastPara="0" vert="horz" wrap="square" lIns="661676" tIns="71120" rIns="71120" bIns="71120" numCol="1" spcCol="1270" anchor="ctr" anchorCtr="0"/>
        <a:lstStyle/>
        <a:p>
          <a:pPr marL="0" lvl="0" indent="0" algn="l" defTabSz="1244600">
            <a:lnSpc>
              <a:spcPct val="90000"/>
            </a:lnSpc>
            <a:spcBef>
              <a:spcPct val="0"/>
            </a:spcBef>
            <a:spcAft>
              <a:spcPct val="35000"/>
            </a:spcAft>
            <a:buNone/>
          </a:pPr>
          <a:r>
            <a:rPr lang="en-US" sz="2800" b="0" kern="1200">
              <a:solidFill>
                <a:srgbClr val="006600"/>
              </a:solidFill>
              <a:latin typeface="Segoe UI (Body)"/>
              <a:ea typeface="+mn-ea"/>
              <a:cs typeface="+mn-cs"/>
            </a:rPr>
            <a:t>DAX &amp; RLS</a:t>
          </a:r>
        </a:p>
      </dgm:t>
    </dgm:pt>
    <dgm:pt modelId="{291B3634-60C8-4569-A2D7-BCAA730D59D5}" type="parTrans" cxnId="{C40FDBBF-19F6-49B2-8FD3-0DC6318A8574}">
      <dgm:prSet/>
      <dgm:spPr/>
      <dgm:t>
        <a:bodyPr/>
        <a:lstStyle/>
        <a:p>
          <a:endParaRPr lang="en-US"/>
        </a:p>
      </dgm:t>
    </dgm:pt>
    <dgm:pt modelId="{692AA3F0-43DE-480D-8EAB-116B910DDAD1}" type="sibTrans" cxnId="{C40FDBBF-19F6-49B2-8FD3-0DC6318A8574}">
      <dgm:prSet/>
      <dgm:spPr/>
      <dgm:t>
        <a:bodyPr/>
        <a:lstStyle/>
        <a:p>
          <a:endParaRPr lang="en-US"/>
        </a:p>
      </dgm:t>
    </dgm:pt>
    <dgm:pt modelId="{183203E7-B712-432D-B591-AF8EF37233C5}" type="pres">
      <dgm:prSet presAssocID="{C2E7D9DD-4AF0-4B53-8BEE-B013627F10C7}" presName="Name0" presStyleCnt="0">
        <dgm:presLayoutVars>
          <dgm:chMax val="7"/>
          <dgm:chPref val="7"/>
          <dgm:dir/>
        </dgm:presLayoutVars>
      </dgm:prSet>
      <dgm:spPr/>
    </dgm:pt>
    <dgm:pt modelId="{99F3249A-71D6-4EE2-8AB3-C8BF3E4B8449}" type="pres">
      <dgm:prSet presAssocID="{C2E7D9DD-4AF0-4B53-8BEE-B013627F10C7}" presName="Name1" presStyleCnt="0"/>
      <dgm:spPr/>
    </dgm:pt>
    <dgm:pt modelId="{E53D1D37-6B62-40AC-BDF2-934FCE8BCD9F}" type="pres">
      <dgm:prSet presAssocID="{C2E7D9DD-4AF0-4B53-8BEE-B013627F10C7}" presName="cycle" presStyleCnt="0"/>
      <dgm:spPr/>
    </dgm:pt>
    <dgm:pt modelId="{31CDA569-ECBF-4BA0-8E18-5F00201AFE06}" type="pres">
      <dgm:prSet presAssocID="{C2E7D9DD-4AF0-4B53-8BEE-B013627F10C7}" presName="srcNode" presStyleLbl="node1" presStyleIdx="0" presStyleCnt="4"/>
      <dgm:spPr/>
    </dgm:pt>
    <dgm:pt modelId="{E4EEE399-4261-4BE6-90BF-C869A3DFD570}" type="pres">
      <dgm:prSet presAssocID="{C2E7D9DD-4AF0-4B53-8BEE-B013627F10C7}" presName="conn" presStyleLbl="parChTrans1D2" presStyleIdx="0" presStyleCnt="1"/>
      <dgm:spPr/>
    </dgm:pt>
    <dgm:pt modelId="{7FE128DB-AB49-4262-9484-BB1F68033E72}" type="pres">
      <dgm:prSet presAssocID="{C2E7D9DD-4AF0-4B53-8BEE-B013627F10C7}" presName="extraNode" presStyleLbl="node1" presStyleIdx="0" presStyleCnt="4"/>
      <dgm:spPr/>
    </dgm:pt>
    <dgm:pt modelId="{DEAA7DCF-8ED6-4FDD-BE2C-A4FE596FBF6F}" type="pres">
      <dgm:prSet presAssocID="{C2E7D9DD-4AF0-4B53-8BEE-B013627F10C7}" presName="dstNode" presStyleLbl="node1" presStyleIdx="0" presStyleCnt="4"/>
      <dgm:spPr/>
    </dgm:pt>
    <dgm:pt modelId="{F1DFA8E7-90AF-4F3C-AA97-6AA253909E7E}" type="pres">
      <dgm:prSet presAssocID="{E3BEF7E5-6BC4-4E73-8C6D-6C05115E3DEA}" presName="text_1" presStyleLbl="node1" presStyleIdx="0" presStyleCnt="4">
        <dgm:presLayoutVars>
          <dgm:bulletEnabled val="1"/>
        </dgm:presLayoutVars>
      </dgm:prSet>
      <dgm:spPr/>
    </dgm:pt>
    <dgm:pt modelId="{97139A9E-BE92-40ED-BA83-3F137C4634AC}" type="pres">
      <dgm:prSet presAssocID="{E3BEF7E5-6BC4-4E73-8C6D-6C05115E3DEA}" presName="accent_1" presStyleCnt="0"/>
      <dgm:spPr/>
    </dgm:pt>
    <dgm:pt modelId="{0D52046D-B92C-4DDC-8196-A59B89969443}" type="pres">
      <dgm:prSet presAssocID="{E3BEF7E5-6BC4-4E73-8C6D-6C05115E3DEA}" presName="accentRepeatNode" presStyleLbl="solidFgAcc1" presStyleIdx="0" presStyleCnt="4"/>
      <dgm:spPr>
        <a:ln>
          <a:solidFill>
            <a:srgbClr val="006600"/>
          </a:solidFill>
        </a:ln>
      </dgm:spPr>
    </dgm:pt>
    <dgm:pt modelId="{A9018EBB-905A-4B96-9506-A2D1F8B49E33}" type="pres">
      <dgm:prSet presAssocID="{6C4C57EB-60A6-49DF-BDF5-67F1E88F6DB4}" presName="text_2" presStyleLbl="node1" presStyleIdx="1" presStyleCnt="4">
        <dgm:presLayoutVars>
          <dgm:bulletEnabled val="1"/>
        </dgm:presLayoutVars>
      </dgm:prSet>
      <dgm:spPr>
        <a:xfrm>
          <a:off x="1088431" y="1667215"/>
          <a:ext cx="6962986" cy="833607"/>
        </a:xfrm>
        <a:prstGeom prst="rect">
          <a:avLst/>
        </a:prstGeom>
      </dgm:spPr>
    </dgm:pt>
    <dgm:pt modelId="{0577481C-58A8-46C7-8ECF-B8320168B0D3}" type="pres">
      <dgm:prSet presAssocID="{6C4C57EB-60A6-49DF-BDF5-67F1E88F6DB4}" presName="accent_2" presStyleCnt="0"/>
      <dgm:spPr/>
    </dgm:pt>
    <dgm:pt modelId="{A4A6B662-40AF-4A2D-AAB9-C462DA23CBFD}" type="pres">
      <dgm:prSet presAssocID="{6C4C57EB-60A6-49DF-BDF5-67F1E88F6DB4}" presName="accentRepeatNode" presStyleLbl="solidFgAcc1" presStyleIdx="1" presStyleCnt="4"/>
      <dgm:spPr>
        <a:ln>
          <a:solidFill>
            <a:srgbClr val="006600"/>
          </a:solidFill>
        </a:ln>
      </dgm:spPr>
    </dgm:pt>
    <dgm:pt modelId="{228923F2-91C2-4946-9F69-65417F648775}" type="pres">
      <dgm:prSet presAssocID="{C0FA7830-915E-424D-8B4F-0046E8C098FB}" presName="text_3" presStyleLbl="node1" presStyleIdx="2" presStyleCnt="4">
        <dgm:presLayoutVars>
          <dgm:bulletEnabled val="1"/>
        </dgm:presLayoutVars>
      </dgm:prSet>
      <dgm:spPr>
        <a:xfrm>
          <a:off x="1088431" y="2917843"/>
          <a:ext cx="6962986" cy="833607"/>
        </a:xfrm>
        <a:prstGeom prst="rect">
          <a:avLst/>
        </a:prstGeom>
      </dgm:spPr>
    </dgm:pt>
    <dgm:pt modelId="{75090451-FB5C-4939-BDA6-1F435D072ADC}" type="pres">
      <dgm:prSet presAssocID="{C0FA7830-915E-424D-8B4F-0046E8C098FB}" presName="accent_3" presStyleCnt="0"/>
      <dgm:spPr/>
    </dgm:pt>
    <dgm:pt modelId="{0F662A56-6508-4EC6-93AD-EE841DF6698B}" type="pres">
      <dgm:prSet presAssocID="{C0FA7830-915E-424D-8B4F-0046E8C098FB}" presName="accentRepeatNode" presStyleLbl="solidFgAcc1" presStyleIdx="2" presStyleCnt="4"/>
      <dgm:spPr>
        <a:ln>
          <a:solidFill>
            <a:srgbClr val="006600"/>
          </a:solidFill>
        </a:ln>
      </dgm:spPr>
    </dgm:pt>
    <dgm:pt modelId="{A4B46D32-6124-4C38-903E-3FFC21CA57AD}" type="pres">
      <dgm:prSet presAssocID="{93EC3C55-9EC4-4E76-B28D-97B4EDD98F95}" presName="text_4" presStyleLbl="node1" presStyleIdx="3" presStyleCnt="4">
        <dgm:presLayoutVars>
          <dgm:bulletEnabled val="1"/>
        </dgm:presLayoutVars>
      </dgm:prSet>
      <dgm:spPr>
        <a:xfrm>
          <a:off x="610504" y="4168472"/>
          <a:ext cx="7440913" cy="833607"/>
        </a:xfrm>
        <a:prstGeom prst="rect">
          <a:avLst/>
        </a:prstGeom>
      </dgm:spPr>
    </dgm:pt>
    <dgm:pt modelId="{64197B71-BEC2-4EB8-A7AD-EDF62818F0E9}" type="pres">
      <dgm:prSet presAssocID="{93EC3C55-9EC4-4E76-B28D-97B4EDD98F95}" presName="accent_4" presStyleCnt="0"/>
      <dgm:spPr/>
    </dgm:pt>
    <dgm:pt modelId="{3B8B7CE6-3EF9-4CD3-A55D-C56BC9741A22}" type="pres">
      <dgm:prSet presAssocID="{93EC3C55-9EC4-4E76-B28D-97B4EDD98F95}" presName="accentRepeatNode" presStyleLbl="solidFgAcc1" presStyleIdx="3" presStyleCnt="4"/>
      <dgm:spPr>
        <a:ln>
          <a:solidFill>
            <a:srgbClr val="006600"/>
          </a:solidFill>
        </a:ln>
      </dgm:spPr>
    </dgm:pt>
  </dgm:ptLst>
  <dgm:cxnLst>
    <dgm:cxn modelId="{F7B3C501-205F-468A-B61A-1AD71F5BC3AD}" type="presOf" srcId="{7FE4C19E-A77E-4A13-A096-A6EAC4EB88B1}" destId="{E4EEE399-4261-4BE6-90BF-C869A3DFD570}" srcOrd="0" destOrd="0" presId="urn:microsoft.com/office/officeart/2008/layout/VerticalCurvedList"/>
    <dgm:cxn modelId="{F3CAA70E-7E80-4E2A-AE1A-3BC8F7B13A18}" srcId="{C2E7D9DD-4AF0-4B53-8BEE-B013627F10C7}" destId="{E3BEF7E5-6BC4-4E73-8C6D-6C05115E3DEA}" srcOrd="0" destOrd="0" parTransId="{976F9CD3-0417-4642-9428-BB422ECDB360}" sibTransId="{7FE4C19E-A77E-4A13-A096-A6EAC4EB88B1}"/>
    <dgm:cxn modelId="{5F0C133E-4B1C-4BEA-99EB-34858DBECFBC}" srcId="{C2E7D9DD-4AF0-4B53-8BEE-B013627F10C7}" destId="{6C4C57EB-60A6-49DF-BDF5-67F1E88F6DB4}" srcOrd="1" destOrd="0" parTransId="{9AC30036-5117-4ED9-B498-343FAEA5C888}" sibTransId="{B41CE0F2-1535-4A5D-88D1-E20EE9965402}"/>
    <dgm:cxn modelId="{09E8F841-0610-425A-930A-CBB5B9B50558}" srcId="{C2E7D9DD-4AF0-4B53-8BEE-B013627F10C7}" destId="{93EC3C55-9EC4-4E76-B28D-97B4EDD98F95}" srcOrd="3" destOrd="0" parTransId="{72B2C011-BAF2-4C68-8D9D-499C01960473}" sibTransId="{7C9843C9-57DD-47CF-AECD-AF4CC2B566B7}"/>
    <dgm:cxn modelId="{5E614A55-6A43-409A-9D69-695B4A3747EB}" type="presOf" srcId="{E3BEF7E5-6BC4-4E73-8C6D-6C05115E3DEA}" destId="{F1DFA8E7-90AF-4F3C-AA97-6AA253909E7E}" srcOrd="0" destOrd="0" presId="urn:microsoft.com/office/officeart/2008/layout/VerticalCurvedList"/>
    <dgm:cxn modelId="{88498B7A-9592-4F43-A2AF-7A00D6670A59}" type="presOf" srcId="{C2E7D9DD-4AF0-4B53-8BEE-B013627F10C7}" destId="{183203E7-B712-432D-B591-AF8EF37233C5}" srcOrd="0" destOrd="0" presId="urn:microsoft.com/office/officeart/2008/layout/VerticalCurvedList"/>
    <dgm:cxn modelId="{C40FDBBF-19F6-49B2-8FD3-0DC6318A8574}" srcId="{C2E7D9DD-4AF0-4B53-8BEE-B013627F10C7}" destId="{C0FA7830-915E-424D-8B4F-0046E8C098FB}" srcOrd="2" destOrd="0" parTransId="{291B3634-60C8-4569-A2D7-BCAA730D59D5}" sibTransId="{692AA3F0-43DE-480D-8EAB-116B910DDAD1}"/>
    <dgm:cxn modelId="{A6ECD3D8-8034-4CAC-A06D-972018764812}" type="presOf" srcId="{C0FA7830-915E-424D-8B4F-0046E8C098FB}" destId="{228923F2-91C2-4946-9F69-65417F648775}" srcOrd="0" destOrd="0" presId="urn:microsoft.com/office/officeart/2008/layout/VerticalCurvedList"/>
    <dgm:cxn modelId="{89DC2CF9-FA26-4C8F-B03F-D06759CB8643}" type="presOf" srcId="{93EC3C55-9EC4-4E76-B28D-97B4EDD98F95}" destId="{A4B46D32-6124-4C38-903E-3FFC21CA57AD}" srcOrd="0" destOrd="0" presId="urn:microsoft.com/office/officeart/2008/layout/VerticalCurvedList"/>
    <dgm:cxn modelId="{DEB76FF9-A010-4933-893A-986CFF76CF48}" type="presOf" srcId="{6C4C57EB-60A6-49DF-BDF5-67F1E88F6DB4}" destId="{A9018EBB-905A-4B96-9506-A2D1F8B49E33}" srcOrd="0" destOrd="0" presId="urn:microsoft.com/office/officeart/2008/layout/VerticalCurvedList"/>
    <dgm:cxn modelId="{F9D904B4-5DC4-48F8-8AC4-52C81AC448A2}" type="presParOf" srcId="{183203E7-B712-432D-B591-AF8EF37233C5}" destId="{99F3249A-71D6-4EE2-8AB3-C8BF3E4B8449}" srcOrd="0" destOrd="0" presId="urn:microsoft.com/office/officeart/2008/layout/VerticalCurvedList"/>
    <dgm:cxn modelId="{CD2A1802-8075-447B-BEDA-441BD49C3159}" type="presParOf" srcId="{99F3249A-71D6-4EE2-8AB3-C8BF3E4B8449}" destId="{E53D1D37-6B62-40AC-BDF2-934FCE8BCD9F}" srcOrd="0" destOrd="0" presId="urn:microsoft.com/office/officeart/2008/layout/VerticalCurvedList"/>
    <dgm:cxn modelId="{89228EC1-5BFC-4B0C-824D-CAF5F4414B14}" type="presParOf" srcId="{E53D1D37-6B62-40AC-BDF2-934FCE8BCD9F}" destId="{31CDA569-ECBF-4BA0-8E18-5F00201AFE06}" srcOrd="0" destOrd="0" presId="urn:microsoft.com/office/officeart/2008/layout/VerticalCurvedList"/>
    <dgm:cxn modelId="{7B859BE1-3061-4F0D-981D-752557DB10DF}" type="presParOf" srcId="{E53D1D37-6B62-40AC-BDF2-934FCE8BCD9F}" destId="{E4EEE399-4261-4BE6-90BF-C869A3DFD570}" srcOrd="1" destOrd="0" presId="urn:microsoft.com/office/officeart/2008/layout/VerticalCurvedList"/>
    <dgm:cxn modelId="{04F96D68-8829-47C7-BACA-59967FF54741}" type="presParOf" srcId="{E53D1D37-6B62-40AC-BDF2-934FCE8BCD9F}" destId="{7FE128DB-AB49-4262-9484-BB1F68033E72}" srcOrd="2" destOrd="0" presId="urn:microsoft.com/office/officeart/2008/layout/VerticalCurvedList"/>
    <dgm:cxn modelId="{7FA0700D-C97C-4BFE-9625-EC906ABC6BD1}" type="presParOf" srcId="{E53D1D37-6B62-40AC-BDF2-934FCE8BCD9F}" destId="{DEAA7DCF-8ED6-4FDD-BE2C-A4FE596FBF6F}" srcOrd="3" destOrd="0" presId="urn:microsoft.com/office/officeart/2008/layout/VerticalCurvedList"/>
    <dgm:cxn modelId="{98760EB2-CC2A-4F9F-B4B3-2A49A09F184B}" type="presParOf" srcId="{99F3249A-71D6-4EE2-8AB3-C8BF3E4B8449}" destId="{F1DFA8E7-90AF-4F3C-AA97-6AA253909E7E}" srcOrd="1" destOrd="0" presId="urn:microsoft.com/office/officeart/2008/layout/VerticalCurvedList"/>
    <dgm:cxn modelId="{DE4CCCF2-5A98-41D4-A0C2-7EDE49404A44}" type="presParOf" srcId="{99F3249A-71D6-4EE2-8AB3-C8BF3E4B8449}" destId="{97139A9E-BE92-40ED-BA83-3F137C4634AC}" srcOrd="2" destOrd="0" presId="urn:microsoft.com/office/officeart/2008/layout/VerticalCurvedList"/>
    <dgm:cxn modelId="{2D4F9060-8A78-4C6E-9235-EBB8ACB1E0A7}" type="presParOf" srcId="{97139A9E-BE92-40ED-BA83-3F137C4634AC}" destId="{0D52046D-B92C-4DDC-8196-A59B89969443}" srcOrd="0" destOrd="0" presId="urn:microsoft.com/office/officeart/2008/layout/VerticalCurvedList"/>
    <dgm:cxn modelId="{1FAEF266-2209-471A-936D-CAD9F36158B9}" type="presParOf" srcId="{99F3249A-71D6-4EE2-8AB3-C8BF3E4B8449}" destId="{A9018EBB-905A-4B96-9506-A2D1F8B49E33}" srcOrd="3" destOrd="0" presId="urn:microsoft.com/office/officeart/2008/layout/VerticalCurvedList"/>
    <dgm:cxn modelId="{66439B8A-C409-405A-A6E2-5CF1ECDE7E93}" type="presParOf" srcId="{99F3249A-71D6-4EE2-8AB3-C8BF3E4B8449}" destId="{0577481C-58A8-46C7-8ECF-B8320168B0D3}" srcOrd="4" destOrd="0" presId="urn:microsoft.com/office/officeart/2008/layout/VerticalCurvedList"/>
    <dgm:cxn modelId="{8A69E6C4-DBAC-440E-BEA7-2B7C09CAB6CE}" type="presParOf" srcId="{0577481C-58A8-46C7-8ECF-B8320168B0D3}" destId="{A4A6B662-40AF-4A2D-AAB9-C462DA23CBFD}" srcOrd="0" destOrd="0" presId="urn:microsoft.com/office/officeart/2008/layout/VerticalCurvedList"/>
    <dgm:cxn modelId="{6675A88F-A8A7-4B93-8BAF-8AA9E003FBE3}" type="presParOf" srcId="{99F3249A-71D6-4EE2-8AB3-C8BF3E4B8449}" destId="{228923F2-91C2-4946-9F69-65417F648775}" srcOrd="5" destOrd="0" presId="urn:microsoft.com/office/officeart/2008/layout/VerticalCurvedList"/>
    <dgm:cxn modelId="{EBB1F312-A8F0-4629-B3A3-88D7C783CB55}" type="presParOf" srcId="{99F3249A-71D6-4EE2-8AB3-C8BF3E4B8449}" destId="{75090451-FB5C-4939-BDA6-1F435D072ADC}" srcOrd="6" destOrd="0" presId="urn:microsoft.com/office/officeart/2008/layout/VerticalCurvedList"/>
    <dgm:cxn modelId="{25EAEED1-8B8A-46CA-B5A7-F1E1A7BF7468}" type="presParOf" srcId="{75090451-FB5C-4939-BDA6-1F435D072ADC}" destId="{0F662A56-6508-4EC6-93AD-EE841DF6698B}" srcOrd="0" destOrd="0" presId="urn:microsoft.com/office/officeart/2008/layout/VerticalCurvedList"/>
    <dgm:cxn modelId="{32024B74-2805-49E1-BF60-C39142D26089}" type="presParOf" srcId="{99F3249A-71D6-4EE2-8AB3-C8BF3E4B8449}" destId="{A4B46D32-6124-4C38-903E-3FFC21CA57AD}" srcOrd="7" destOrd="0" presId="urn:microsoft.com/office/officeart/2008/layout/VerticalCurvedList"/>
    <dgm:cxn modelId="{CD8D9943-2B3F-4AA7-90EC-8866D501B05A}" type="presParOf" srcId="{99F3249A-71D6-4EE2-8AB3-C8BF3E4B8449}" destId="{64197B71-BEC2-4EB8-A7AD-EDF62818F0E9}" srcOrd="8" destOrd="0" presId="urn:microsoft.com/office/officeart/2008/layout/VerticalCurvedList"/>
    <dgm:cxn modelId="{66F87394-FF09-4327-9CDD-048488DB07A4}" type="presParOf" srcId="{64197B71-BEC2-4EB8-A7AD-EDF62818F0E9}" destId="{3B8B7CE6-3EF9-4CD3-A55D-C56BC9741A22}"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EE399-4261-4BE6-90BF-C869A3DFD570}">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rgbClr val="006600"/>
          </a:solidFill>
          <a:prstDash val="solid"/>
          <a:miter lim="800000"/>
        </a:ln>
        <a:effectLst/>
      </dsp:spPr>
      <dsp:style>
        <a:lnRef idx="2">
          <a:scrgbClr r="0" g="0" b="0"/>
        </a:lnRef>
        <a:fillRef idx="0">
          <a:scrgbClr r="0" g="0" b="0"/>
        </a:fillRef>
        <a:effectRef idx="0">
          <a:scrgbClr r="0" g="0" b="0"/>
        </a:effectRef>
        <a:fontRef idx="minor"/>
      </dsp:style>
    </dsp:sp>
    <dsp:sp modelId="{F1DFA8E7-90AF-4F3C-AA97-6AA253909E7E}">
      <dsp:nvSpPr>
        <dsp:cNvPr id="0" name=""/>
        <dsp:cNvSpPr/>
      </dsp:nvSpPr>
      <dsp:spPr>
        <a:xfrm>
          <a:off x="610504" y="416587"/>
          <a:ext cx="7440913" cy="833607"/>
        </a:xfrm>
        <a:prstGeom prst="rect">
          <a:avLst/>
        </a:prstGeom>
        <a:no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a:solidFill>
                <a:srgbClr val="006600"/>
              </a:solidFill>
              <a:latin typeface="Segoe UI (Body)"/>
            </a:rPr>
            <a:t>Giới thiệu PBI Report Server</a:t>
          </a:r>
        </a:p>
      </dsp:txBody>
      <dsp:txXfrm>
        <a:off x="610504" y="416587"/>
        <a:ext cx="7440913" cy="833607"/>
      </dsp:txXfrm>
    </dsp:sp>
    <dsp:sp modelId="{0D52046D-B92C-4DDC-8196-A59B89969443}">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dsp:style>
    </dsp:sp>
    <dsp:sp modelId="{A9018EBB-905A-4B96-9506-A2D1F8B49E33}">
      <dsp:nvSpPr>
        <dsp:cNvPr id="0" name=""/>
        <dsp:cNvSpPr/>
      </dsp:nvSpPr>
      <dsp:spPr>
        <a:xfrm>
          <a:off x="1088431" y="1667215"/>
          <a:ext cx="6962986" cy="833607"/>
        </a:xfrm>
        <a:prstGeom prst="rect">
          <a:avLst/>
        </a:prstGeom>
        <a:no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a:solidFill>
                <a:srgbClr val="006600"/>
              </a:solidFill>
              <a:latin typeface="Segoe UI (Body)"/>
              <a:ea typeface="+mn-ea"/>
              <a:cs typeface="+mn-cs"/>
            </a:rPr>
            <a:t>Các kiểu kết nối dữ liệu trong PBI</a:t>
          </a:r>
        </a:p>
      </dsp:txBody>
      <dsp:txXfrm>
        <a:off x="1088431" y="1667215"/>
        <a:ext cx="6962986" cy="833607"/>
      </dsp:txXfrm>
    </dsp:sp>
    <dsp:sp modelId="{A4A6B662-40AF-4A2D-AAB9-C462DA23CBFD}">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dsp:style>
    </dsp:sp>
    <dsp:sp modelId="{228923F2-91C2-4946-9F69-65417F648775}">
      <dsp:nvSpPr>
        <dsp:cNvPr id="0" name=""/>
        <dsp:cNvSpPr/>
      </dsp:nvSpPr>
      <dsp:spPr>
        <a:xfrm>
          <a:off x="1088431" y="2917843"/>
          <a:ext cx="6962986" cy="833607"/>
        </a:xfrm>
        <a:prstGeom prst="rect">
          <a:avLst/>
        </a:prstGeom>
        <a:no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a:solidFill>
                <a:srgbClr val="006600"/>
              </a:solidFill>
              <a:latin typeface="Segoe UI (Body)"/>
              <a:ea typeface="+mn-ea"/>
              <a:cs typeface="+mn-cs"/>
            </a:rPr>
            <a:t>DAX &amp; RLS</a:t>
          </a:r>
        </a:p>
      </dsp:txBody>
      <dsp:txXfrm>
        <a:off x="1088431" y="2917843"/>
        <a:ext cx="6962986" cy="833607"/>
      </dsp:txXfrm>
    </dsp:sp>
    <dsp:sp modelId="{0F662A56-6508-4EC6-93AD-EE841DF6698B}">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dsp:style>
    </dsp:sp>
    <dsp:sp modelId="{A4B46D32-6124-4C38-903E-3FFC21CA57AD}">
      <dsp:nvSpPr>
        <dsp:cNvPr id="0" name=""/>
        <dsp:cNvSpPr/>
      </dsp:nvSpPr>
      <dsp:spPr>
        <a:xfrm>
          <a:off x="610504" y="4168472"/>
          <a:ext cx="7440913" cy="833607"/>
        </a:xfrm>
        <a:prstGeom prst="rect">
          <a:avLst/>
        </a:prstGeom>
        <a:no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a:solidFill>
                <a:srgbClr val="006600"/>
              </a:solidFill>
              <a:latin typeface="Segoe UI (Body)"/>
              <a:ea typeface="+mn-ea"/>
              <a:cs typeface="+mn-cs"/>
            </a:rPr>
            <a:t>Demo</a:t>
          </a:r>
        </a:p>
      </dsp:txBody>
      <dsp:txXfrm>
        <a:off x="610504" y="4168472"/>
        <a:ext cx="7440913" cy="833607"/>
      </dsp:txXfrm>
    </dsp:sp>
    <dsp:sp modelId="{3B8B7CE6-3EF9-4CD3-A55D-C56BC9741A22}">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1/3/2024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886421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7556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9164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886182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35571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023230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68472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1/3/2024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9Slide.vn - 2019">
            <a:extLst>
              <a:ext uri="{FF2B5EF4-FFF2-40B4-BE49-F238E27FC236}">
                <a16:creationId xmlns:a16="http://schemas.microsoft.com/office/drawing/2014/main" id="{04ACB55E-B844-270E-6CD8-103BAEE55298}"/>
              </a:ext>
            </a:extLst>
          </p:cNvPr>
          <p:cNvSpPr txBox="1"/>
          <p:nvPr userDrawn="1"/>
        </p:nvSpPr>
        <p:spPr>
          <a:xfrm>
            <a:off x="0" y="-804565"/>
            <a:ext cx="12192000" cy="461665"/>
          </a:xfrm>
          <a:prstGeom prst="rect">
            <a:avLst/>
          </a:prstGeom>
          <a:noFill/>
        </p:spPr>
        <p:txBody>
          <a:bodyPr vert="horz" rtlCol="0">
            <a:spAutoFit/>
          </a:bodyPr>
          <a:lstStyle/>
          <a:p>
            <a:pPr algn="ctr"/>
            <a:r>
              <a:rPr lang="en-US" sz="2400">
                <a:solidFill>
                  <a:srgbClr val="C3C3C3"/>
                </a:solidFill>
              </a:rPr>
              <a:t>www.9slide.vn</a:t>
            </a:r>
          </a:p>
        </p:txBody>
      </p:sp>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1/3/2024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learn.microsoft.com/en-us/power-bi/report-server/compare-report-server-servi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power-bi/report-server/quickstart-create-powerbi-repor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power-bi/report-server/scheduled-refresh"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492990"/>
          </a:xfrm>
        </p:spPr>
        <p:txBody>
          <a:bodyPr lIns="0" tIns="0" rIns="0" bIns="0" anchor="t">
            <a:spAutoFit/>
          </a:bodyPr>
          <a:lstStyle/>
          <a:p>
            <a:r>
              <a:rPr lang="en-US" b="1">
                <a:solidFill>
                  <a:schemeClr val="bg1"/>
                </a:solidFill>
              </a:rPr>
              <a:t>Power BI Report Server 101</a:t>
            </a:r>
            <a:br>
              <a:rPr lang="en-US">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146535" y="522898"/>
            <a:ext cx="204546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Nội dung chính</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01608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7" name="Diagram 16">
            <a:extLst>
              <a:ext uri="{FF2B5EF4-FFF2-40B4-BE49-F238E27FC236}">
                <a16:creationId xmlns:a16="http://schemas.microsoft.com/office/drawing/2014/main" id="{020BE1C3-2D51-E420-ADB6-DBA39C987557}"/>
              </a:ext>
            </a:extLst>
          </p:cNvPr>
          <p:cNvGraphicFramePr/>
          <p:nvPr>
            <p:extLst>
              <p:ext uri="{D42A27DB-BD31-4B8C-83A1-F6EECF244321}">
                <p14:modId xmlns:p14="http://schemas.microsoft.com/office/powerpoint/2010/main" val="124128906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71519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146535" y="522898"/>
            <a:ext cx="204546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Giới thiệu Power BI Report Server</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01608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378100-8232-5FA1-B9D7-18989EF67568}"/>
              </a:ext>
            </a:extLst>
          </p:cNvPr>
          <p:cNvSpPr txBox="1"/>
          <p:nvPr/>
        </p:nvSpPr>
        <p:spPr>
          <a:xfrm>
            <a:off x="689811" y="1171074"/>
            <a:ext cx="11101136" cy="2862322"/>
          </a:xfrm>
          <a:prstGeom prst="rect">
            <a:avLst/>
          </a:prstGeom>
          <a:noFill/>
        </p:spPr>
        <p:txBody>
          <a:bodyPr wrap="square">
            <a:spAutoFit/>
          </a:bodyPr>
          <a:lstStyle/>
          <a:p>
            <a:r>
              <a:rPr lang="en-US" b="1">
                <a:latin typeface="Segoe UI (Body)"/>
              </a:rPr>
              <a:t>Power BI Report Server </a:t>
            </a:r>
            <a:r>
              <a:rPr lang="en-US">
                <a:latin typeface="Segoe UI (Body)"/>
              </a:rPr>
              <a:t>là một server báo cáo tại chỗ (on-premise và local) với một cổng thổng tin web trong đó người dùng có thể hiện thị và quản lý các báo cáo và KPI. Cùng với đó là các công cụ để tạo báo cáo Power BI, báo cáo phân loại, báo cáo di động, và KPI. Những người dùng có thể truy cập những báo cáo này bằng nhiều cách: xem trên trình duyệt web hoặc thiết bị di động, hoặc nhận email trong hộp thư đến (và chỉ được truy cập từ một IP riêng). </a:t>
            </a:r>
          </a:p>
          <a:p>
            <a:endParaRPr lang="en-US">
              <a:latin typeface="Segoe UI (Body)"/>
            </a:endParaRPr>
          </a:p>
          <a:p>
            <a:r>
              <a:rPr lang="en-US" b="1">
                <a:latin typeface="Segoe UI (Body)"/>
              </a:rPr>
              <a:t>Power BI Report Server </a:t>
            </a:r>
            <a:r>
              <a:rPr lang="en-US">
                <a:latin typeface="Segoe UI (Body)"/>
              </a:rPr>
              <a:t>tính năng:</a:t>
            </a:r>
          </a:p>
          <a:p>
            <a:r>
              <a:rPr lang="en-US">
                <a:latin typeface="Segoe UI (Body)"/>
              </a:rPr>
              <a:t>• Tạo báo cáo</a:t>
            </a:r>
          </a:p>
          <a:p>
            <a:r>
              <a:rPr lang="en-US">
                <a:latin typeface="Segoe UI (Body)"/>
              </a:rPr>
              <a:t>• Import lên máy chủ báo cáo Power BI</a:t>
            </a:r>
          </a:p>
          <a:p>
            <a:r>
              <a:rPr lang="en-US">
                <a:latin typeface="Segoe UI (Body)"/>
              </a:rPr>
              <a:t>• Chia sẻ báo cáo trên web hoặc các thiết bị khác</a:t>
            </a:r>
          </a:p>
        </p:txBody>
      </p:sp>
      <p:sp>
        <p:nvSpPr>
          <p:cNvPr id="9" name="TextBox 8">
            <a:extLst>
              <a:ext uri="{FF2B5EF4-FFF2-40B4-BE49-F238E27FC236}">
                <a16:creationId xmlns:a16="http://schemas.microsoft.com/office/drawing/2014/main" id="{D78AF025-5C5A-0016-7C9D-59D79A59177E}"/>
              </a:ext>
            </a:extLst>
          </p:cNvPr>
          <p:cNvSpPr txBox="1"/>
          <p:nvPr/>
        </p:nvSpPr>
        <p:spPr>
          <a:xfrm>
            <a:off x="689810" y="4272678"/>
            <a:ext cx="11273589" cy="1477328"/>
          </a:xfrm>
          <a:prstGeom prst="rect">
            <a:avLst/>
          </a:prstGeom>
          <a:noFill/>
        </p:spPr>
        <p:txBody>
          <a:bodyPr wrap="square">
            <a:spAutoFit/>
          </a:bodyPr>
          <a:lstStyle/>
          <a:p>
            <a:r>
              <a:rPr lang="vi-VN" b="1">
                <a:latin typeface="Segoe UI (Body)"/>
              </a:rPr>
              <a:t>Power BI Report Server web portal</a:t>
            </a:r>
            <a:r>
              <a:rPr lang="en-US" b="1">
                <a:latin typeface="Segoe UI (Body)"/>
              </a:rPr>
              <a:t> </a:t>
            </a:r>
            <a:r>
              <a:rPr lang="en-US">
                <a:latin typeface="Segoe UI (Body)"/>
              </a:rPr>
              <a:t>tính năng</a:t>
            </a:r>
            <a:r>
              <a:rPr lang="vi-VN">
                <a:latin typeface="Segoe UI (Body)"/>
              </a:rPr>
              <a:t>: </a:t>
            </a:r>
            <a:endParaRPr lang="en-US">
              <a:latin typeface="Segoe UI (Body)"/>
            </a:endParaRPr>
          </a:p>
          <a:p>
            <a:endParaRPr lang="en-US">
              <a:latin typeface="Segoe UI (Body)"/>
            </a:endParaRPr>
          </a:p>
          <a:p>
            <a:r>
              <a:rPr lang="vi-VN">
                <a:latin typeface="Segoe UI (Body)"/>
              </a:rPr>
              <a:t>• Sắp xếp báo cáo vào các thư mục và thư mục con </a:t>
            </a:r>
            <a:endParaRPr lang="en-US">
              <a:latin typeface="Segoe UI (Body)"/>
            </a:endParaRPr>
          </a:p>
          <a:p>
            <a:r>
              <a:rPr lang="vi-VN">
                <a:latin typeface="Segoe UI (Body)"/>
              </a:rPr>
              <a:t>• Kiểm soát truy cập với bảo mật chi tiết (ai có thể xem, tải xuống và xuất bản báo cáo) </a:t>
            </a:r>
            <a:endParaRPr lang="en-US">
              <a:latin typeface="Segoe UI (Body)"/>
            </a:endParaRPr>
          </a:p>
          <a:p>
            <a:r>
              <a:rPr lang="vi-VN">
                <a:latin typeface="Segoe UI (Body)"/>
              </a:rPr>
              <a:t>• Làm nổi bật các số liệu và xu hướng kinh doanh quan trọng bằng các chỉ số hiệu suất chính (KPIs) </a:t>
            </a:r>
            <a:endParaRPr lang="en-US">
              <a:latin typeface="Segoe UI (Body)"/>
            </a:endParaRPr>
          </a:p>
        </p:txBody>
      </p:sp>
    </p:spTree>
    <p:extLst>
      <p:ext uri="{BB962C8B-B14F-4D97-AF65-F5344CB8AC3E}">
        <p14:creationId xmlns:p14="http://schemas.microsoft.com/office/powerpoint/2010/main" val="68367014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146535" y="522898"/>
            <a:ext cx="204546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Giới thiệu Power BI Report Server</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01608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F1FB1F7-4B30-BCD7-9FBE-7A8E5F68C3C9}"/>
              </a:ext>
            </a:extLst>
          </p:cNvPr>
          <p:cNvPicPr>
            <a:picLocks noChangeAspect="1"/>
          </p:cNvPicPr>
          <p:nvPr/>
        </p:nvPicPr>
        <p:blipFill>
          <a:blip r:embed="rId3"/>
          <a:stretch>
            <a:fillRect/>
          </a:stretch>
        </p:blipFill>
        <p:spPr>
          <a:xfrm>
            <a:off x="2560627" y="1421668"/>
            <a:ext cx="7070747" cy="4014665"/>
          </a:xfrm>
          <a:prstGeom prst="rect">
            <a:avLst/>
          </a:prstGeom>
        </p:spPr>
      </p:pic>
      <p:grpSp>
        <p:nvGrpSpPr>
          <p:cNvPr id="3" name="Group 2">
            <a:extLst>
              <a:ext uri="{FF2B5EF4-FFF2-40B4-BE49-F238E27FC236}">
                <a16:creationId xmlns:a16="http://schemas.microsoft.com/office/drawing/2014/main" id="{A75E1BAC-ABA3-298F-A017-62209E5F4A46}"/>
              </a:ext>
            </a:extLst>
          </p:cNvPr>
          <p:cNvGrpSpPr/>
          <p:nvPr/>
        </p:nvGrpSpPr>
        <p:grpSpPr>
          <a:xfrm>
            <a:off x="2560627" y="5672668"/>
            <a:ext cx="3677866" cy="438471"/>
            <a:chOff x="530626" y="5603979"/>
            <a:chExt cx="3677866" cy="438471"/>
          </a:xfrm>
        </p:grpSpPr>
        <p:sp>
          <p:nvSpPr>
            <p:cNvPr id="5" name="Freeform 4665" descr="Icon of graph. ">
              <a:extLst>
                <a:ext uri="{FF2B5EF4-FFF2-40B4-BE49-F238E27FC236}">
                  <a16:creationId xmlns:a16="http://schemas.microsoft.com/office/drawing/2014/main" id="{7CD7A4F5-9B06-1F86-0D75-050A5FAF3235}"/>
                </a:ext>
              </a:extLst>
            </p:cNvPr>
            <p:cNvSpPr>
              <a:spLocks/>
            </p:cNvSpPr>
            <p:nvPr/>
          </p:nvSpPr>
          <p:spPr bwMode="auto">
            <a:xfrm>
              <a:off x="2635215" y="5603979"/>
              <a:ext cx="176500" cy="141085"/>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accent1">
                    <a:lumMod val="75000"/>
                  </a:schemeClr>
                </a:solidFill>
              </a:endParaRPr>
            </a:p>
          </p:txBody>
        </p:sp>
        <p:sp>
          <p:nvSpPr>
            <p:cNvPr id="7" name="TextBox 6">
              <a:extLst>
                <a:ext uri="{FF2B5EF4-FFF2-40B4-BE49-F238E27FC236}">
                  <a16:creationId xmlns:a16="http://schemas.microsoft.com/office/drawing/2014/main" id="{8C2B1B70-3D40-E6B8-D9C9-576EF3002B83}"/>
                </a:ext>
              </a:extLst>
            </p:cNvPr>
            <p:cNvSpPr txBox="1"/>
            <p:nvPr/>
          </p:nvSpPr>
          <p:spPr>
            <a:xfrm>
              <a:off x="530626" y="5673118"/>
              <a:ext cx="3677866" cy="369332"/>
            </a:xfrm>
            <a:prstGeom prst="rect">
              <a:avLst/>
            </a:prstGeom>
            <a:noFill/>
          </p:spPr>
          <p:txBody>
            <a:bodyPr wrap="none" rtlCol="0">
              <a:spAutoFit/>
            </a:bodyPr>
            <a:lstStyle/>
            <a:p>
              <a:r>
                <a:rPr lang="en-US">
                  <a:solidFill>
                    <a:schemeClr val="accent1">
                      <a:lumMod val="75000"/>
                    </a:schemeClr>
                  </a:solidFill>
                  <a:hlinkClick r:id="rId4">
                    <a:extLst>
                      <a:ext uri="{A12FA001-AC4F-418D-AE19-62706E023703}">
                        <ahyp:hlinkClr xmlns:ahyp="http://schemas.microsoft.com/office/drawing/2018/hyperlinkcolor" val="tx"/>
                      </a:ext>
                    </a:extLst>
                  </a:hlinkClick>
                </a:rPr>
                <a:t>Link: compare-report-server-service</a:t>
              </a:r>
              <a:endParaRPr lang="en-US">
                <a:solidFill>
                  <a:schemeClr val="accent1">
                    <a:lumMod val="75000"/>
                  </a:schemeClr>
                </a:solidFill>
              </a:endParaRPr>
            </a:p>
          </p:txBody>
        </p:sp>
      </p:grpSp>
      <p:sp>
        <p:nvSpPr>
          <p:cNvPr id="10" name="Title 1">
            <a:extLst>
              <a:ext uri="{FF2B5EF4-FFF2-40B4-BE49-F238E27FC236}">
                <a16:creationId xmlns:a16="http://schemas.microsoft.com/office/drawing/2014/main" id="{3158359C-AC4A-A405-635B-1F217865473C}"/>
              </a:ext>
            </a:extLst>
          </p:cNvPr>
          <p:cNvSpPr txBox="1">
            <a:spLocks/>
          </p:cNvSpPr>
          <p:nvPr/>
        </p:nvSpPr>
        <p:spPr>
          <a:xfrm>
            <a:off x="29048" y="75923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solidFill>
                  <a:schemeClr val="tx1">
                    <a:lumMod val="75000"/>
                    <a:lumOff val="25000"/>
                  </a:schemeClr>
                </a:solidFill>
              </a:rPr>
              <a:t>Power BI Report Server vs Power BI Service</a:t>
            </a:r>
            <a:br>
              <a:rPr lang="en-US" sz="280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40673285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543142" y="522898"/>
            <a:ext cx="164885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Create Report in Power BI Desktop Report Server</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167456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DD00A80-F2BD-3189-6EED-48673AA75454}"/>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grpSp>
        <p:nvGrpSpPr>
          <p:cNvPr id="42" name="Group 41">
            <a:extLst>
              <a:ext uri="{FF2B5EF4-FFF2-40B4-BE49-F238E27FC236}">
                <a16:creationId xmlns:a16="http://schemas.microsoft.com/office/drawing/2014/main" id="{44DE655F-A5AA-4DFF-75A0-F51A9A9623EB}"/>
              </a:ext>
            </a:extLst>
          </p:cNvPr>
          <p:cNvGrpSpPr/>
          <p:nvPr/>
        </p:nvGrpSpPr>
        <p:grpSpPr>
          <a:xfrm>
            <a:off x="1905556" y="1778472"/>
            <a:ext cx="8637586" cy="2182483"/>
            <a:chOff x="1831182" y="2928814"/>
            <a:chExt cx="8637586" cy="2182483"/>
          </a:xfrm>
        </p:grpSpPr>
        <p:sp>
          <p:nvSpPr>
            <p:cNvPr id="15" name="Oval 14">
              <a:extLst>
                <a:ext uri="{FF2B5EF4-FFF2-40B4-BE49-F238E27FC236}">
                  <a16:creationId xmlns:a16="http://schemas.microsoft.com/office/drawing/2014/main" id="{7BEACEE2-7755-1438-FA22-7ED8D658352C}"/>
                </a:ext>
                <a:ext uri="{C183D7F6-B498-43B3-948B-1728B52AA6E4}">
                  <adec:decorative xmlns:adec="http://schemas.microsoft.com/office/drawing/2017/decorative" val="1"/>
                </a:ext>
              </a:extLst>
            </p:cNvPr>
            <p:cNvSpPr/>
            <p:nvPr/>
          </p:nvSpPr>
          <p:spPr>
            <a:xfrm>
              <a:off x="1905000" y="2928814"/>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Oval 15">
              <a:extLst>
                <a:ext uri="{FF2B5EF4-FFF2-40B4-BE49-F238E27FC236}">
                  <a16:creationId xmlns:a16="http://schemas.microsoft.com/office/drawing/2014/main" id="{3C3A890A-AA3B-69CE-3A84-1C8C0AC0581E}"/>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Oval 16">
              <a:extLst>
                <a:ext uri="{FF2B5EF4-FFF2-40B4-BE49-F238E27FC236}">
                  <a16:creationId xmlns:a16="http://schemas.microsoft.com/office/drawing/2014/main" id="{FF7A8490-E30D-1869-ACE9-54F5D27C9F2C}"/>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Oval 17">
              <a:extLst>
                <a:ext uri="{FF2B5EF4-FFF2-40B4-BE49-F238E27FC236}">
                  <a16:creationId xmlns:a16="http://schemas.microsoft.com/office/drawing/2014/main" id="{97BE97C1-AA43-33C9-BC34-6C7A7061446A}"/>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22" name="Straight Arrow Connector 21">
              <a:extLst>
                <a:ext uri="{FF2B5EF4-FFF2-40B4-BE49-F238E27FC236}">
                  <a16:creationId xmlns:a16="http://schemas.microsoft.com/office/drawing/2014/main" id="{41DC9623-BE8C-BC67-7F3D-DD2B6C219775}"/>
                </a:ext>
                <a:ext uri="{C183D7F6-B498-43B3-948B-1728B52AA6E4}">
                  <adec:decorative xmlns:adec="http://schemas.microsoft.com/office/drawing/2017/decorative" val="1"/>
                </a:ext>
              </a:extLst>
            </p:cNvPr>
            <p:cNvCxnSpPr>
              <a:cxnSpLocks/>
              <a:endCxn id="16"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440B50F-86D6-1CCD-A6C0-313127A69976}"/>
                </a:ext>
                <a:ext uri="{C183D7F6-B498-43B3-948B-1728B52AA6E4}">
                  <adec:decorative xmlns:adec="http://schemas.microsoft.com/office/drawing/2017/decorative" val="1"/>
                </a:ext>
              </a:extLst>
            </p:cNvPr>
            <p:cNvCxnSpPr>
              <a:cxnSpLocks/>
              <a:stCxn id="16" idx="6"/>
              <a:endCxn id="17"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104099-50DA-F4BE-0EAD-3BD359708847}"/>
                </a:ext>
                <a:ext uri="{C183D7F6-B498-43B3-948B-1728B52AA6E4}">
                  <adec:decorative xmlns:adec="http://schemas.microsoft.com/office/drawing/2017/decorative" val="1"/>
                </a:ext>
              </a:extLst>
            </p:cNvPr>
            <p:cNvCxnSpPr>
              <a:cxnSpLocks/>
              <a:stCxn id="17" idx="6"/>
              <a:endCxn id="18"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96878E6-CAEC-65EE-BC61-0A3C499E2B71}"/>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28" name="Rectangle 27">
              <a:extLst>
                <a:ext uri="{FF2B5EF4-FFF2-40B4-BE49-F238E27FC236}">
                  <a16:creationId xmlns:a16="http://schemas.microsoft.com/office/drawing/2014/main" id="{81DCBC08-5816-DA77-8BA2-714551D5765D}"/>
                </a:ext>
              </a:extLst>
            </p:cNvPr>
            <p:cNvSpPr/>
            <p:nvPr/>
          </p:nvSpPr>
          <p:spPr>
            <a:xfrm>
              <a:off x="1983582" y="3353232"/>
              <a:ext cx="1371600" cy="738664"/>
            </a:xfrm>
            <a:prstGeom prst="rect">
              <a:avLst/>
            </a:prstGeom>
          </p:spPr>
          <p:txBody>
            <a:bodyPr wrap="square" lIns="0" tIns="0" rIns="0" bIns="0" anchor="ctr">
              <a:spAutoFit/>
            </a:bodyPr>
            <a:lstStyle/>
            <a:p>
              <a:pPr algn="ctr"/>
              <a:r>
                <a:rPr lang="en-US" sz="1600" b="1">
                  <a:solidFill>
                    <a:schemeClr val="bg1"/>
                  </a:solidFill>
                </a:rPr>
                <a:t>Install PBI Desktop for PBI Report Server</a:t>
              </a:r>
              <a:endParaRPr lang="en-US" sz="1600" b="1" dirty="0">
                <a:solidFill>
                  <a:schemeClr val="bg1"/>
                </a:solidFill>
              </a:endParaRPr>
            </a:p>
          </p:txBody>
        </p:sp>
        <p:sp>
          <p:nvSpPr>
            <p:cNvPr id="29" name="Rectangle 28">
              <a:extLst>
                <a:ext uri="{FF2B5EF4-FFF2-40B4-BE49-F238E27FC236}">
                  <a16:creationId xmlns:a16="http://schemas.microsoft.com/office/drawing/2014/main" id="{EC5922B8-8993-84F1-E095-194155F1BD1A}"/>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b="1">
                  <a:solidFill>
                    <a:schemeClr val="bg1"/>
                  </a:solidFill>
                </a:rPr>
                <a:t>Design your report</a:t>
              </a:r>
              <a:endParaRPr lang="en-US" sz="1600" b="1" dirty="0">
                <a:solidFill>
                  <a:schemeClr val="bg1"/>
                </a:solidFill>
              </a:endParaRPr>
            </a:p>
          </p:txBody>
        </p:sp>
        <p:sp>
          <p:nvSpPr>
            <p:cNvPr id="30" name="Rectangle 29">
              <a:extLst>
                <a:ext uri="{FF2B5EF4-FFF2-40B4-BE49-F238E27FC236}">
                  <a16:creationId xmlns:a16="http://schemas.microsoft.com/office/drawing/2014/main" id="{FBA65D38-D1B2-A3A1-B484-CF38A159CDF7}"/>
                </a:ext>
              </a:extLst>
            </p:cNvPr>
            <p:cNvSpPr/>
            <p:nvPr/>
          </p:nvSpPr>
          <p:spPr>
            <a:xfrm>
              <a:off x="8989218" y="3353233"/>
              <a:ext cx="1371600" cy="738664"/>
            </a:xfrm>
            <a:prstGeom prst="rect">
              <a:avLst/>
            </a:prstGeom>
          </p:spPr>
          <p:txBody>
            <a:bodyPr wrap="square" lIns="0" tIns="0" rIns="0" bIns="0" anchor="ctr">
              <a:spAutoFit/>
            </a:bodyPr>
            <a:lstStyle/>
            <a:p>
              <a:pPr algn="ctr"/>
              <a:r>
                <a:rPr lang="en-US" sz="1600" b="1">
                  <a:solidFill>
                    <a:schemeClr val="bg1"/>
                  </a:solidFill>
                </a:rPr>
                <a:t>Save your report to the report server</a:t>
              </a:r>
              <a:endParaRPr lang="en-US" sz="1600" b="1" dirty="0">
                <a:solidFill>
                  <a:schemeClr val="bg1"/>
                </a:solidFill>
              </a:endParaRPr>
            </a:p>
          </p:txBody>
        </p:sp>
        <p:sp>
          <p:nvSpPr>
            <p:cNvPr id="41" name="Rectangle 40">
              <a:extLst>
                <a:ext uri="{FF2B5EF4-FFF2-40B4-BE49-F238E27FC236}">
                  <a16:creationId xmlns:a16="http://schemas.microsoft.com/office/drawing/2014/main" id="{627C8D62-71E6-3ABB-475C-662984CD990A}"/>
                </a:ext>
              </a:extLst>
            </p:cNvPr>
            <p:cNvSpPr/>
            <p:nvPr/>
          </p:nvSpPr>
          <p:spPr>
            <a:xfrm>
              <a:off x="4153694" y="3476343"/>
              <a:ext cx="1371600" cy="492443"/>
            </a:xfrm>
            <a:prstGeom prst="rect">
              <a:avLst/>
            </a:prstGeom>
          </p:spPr>
          <p:txBody>
            <a:bodyPr wrap="square" lIns="0" tIns="0" rIns="0" bIns="0" anchor="ctr">
              <a:spAutoFit/>
            </a:bodyPr>
            <a:lstStyle/>
            <a:p>
              <a:pPr algn="ctr"/>
              <a:r>
                <a:rPr lang="en-US" sz="1600" b="1">
                  <a:solidFill>
                    <a:schemeClr val="bg1"/>
                  </a:solidFill>
                </a:rPr>
                <a:t>Select a data source</a:t>
              </a:r>
              <a:endParaRPr lang="en-US" sz="1600" b="1" dirty="0">
                <a:solidFill>
                  <a:schemeClr val="bg1"/>
                </a:solidFill>
              </a:endParaRPr>
            </a:p>
          </p:txBody>
        </p:sp>
      </p:grpSp>
      <p:sp>
        <p:nvSpPr>
          <p:cNvPr id="43" name="TextBox 42">
            <a:extLst>
              <a:ext uri="{FF2B5EF4-FFF2-40B4-BE49-F238E27FC236}">
                <a16:creationId xmlns:a16="http://schemas.microsoft.com/office/drawing/2014/main" id="{0221006F-04F5-C160-E0AD-32CC8764A6C6}"/>
              </a:ext>
            </a:extLst>
          </p:cNvPr>
          <p:cNvSpPr txBox="1"/>
          <p:nvPr/>
        </p:nvSpPr>
        <p:spPr>
          <a:xfrm>
            <a:off x="2057956" y="4443036"/>
            <a:ext cx="3871381" cy="369332"/>
          </a:xfrm>
          <a:prstGeom prst="rect">
            <a:avLst/>
          </a:prstGeom>
          <a:noFill/>
        </p:spPr>
        <p:txBody>
          <a:bodyPr wrap="none" rtlCol="0">
            <a:spAutoFit/>
          </a:bodyPr>
          <a:lstStyle/>
          <a:p>
            <a:r>
              <a:rPr lang="en-US">
                <a:hlinkClick r:id="rId3"/>
              </a:rPr>
              <a:t>Link: quickstart-create-powerbi-report</a:t>
            </a:r>
            <a:endParaRPr lang="en-US"/>
          </a:p>
        </p:txBody>
      </p:sp>
    </p:spTree>
    <p:extLst>
      <p:ext uri="{BB962C8B-B14F-4D97-AF65-F5344CB8AC3E}">
        <p14:creationId xmlns:p14="http://schemas.microsoft.com/office/powerpoint/2010/main" val="326149154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146535" y="522898"/>
            <a:ext cx="204546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Các kiểu kết nối dữ liệu trong PBI</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01608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FBFA5AAB-1890-6959-F4C5-80195A5D8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895" y="855296"/>
            <a:ext cx="10671472" cy="600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26843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146535" y="522898"/>
            <a:ext cx="204546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Các kiểu kết nối dữ liệu trong PBI</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01608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95996DB5-C647-7F4B-039C-A902D6C1A567}"/>
              </a:ext>
            </a:extLst>
          </p:cNvPr>
          <p:cNvGraphicFramePr>
            <a:graphicFrameLocks noGrp="1"/>
          </p:cNvGraphicFramePr>
          <p:nvPr>
            <p:extLst>
              <p:ext uri="{D42A27DB-BD31-4B8C-83A1-F6EECF244321}">
                <p14:modId xmlns:p14="http://schemas.microsoft.com/office/powerpoint/2010/main" val="472467087"/>
              </p:ext>
            </p:extLst>
          </p:nvPr>
        </p:nvGraphicFramePr>
        <p:xfrm>
          <a:off x="513347" y="855298"/>
          <a:ext cx="10844464" cy="5479808"/>
        </p:xfrm>
        <a:graphic>
          <a:graphicData uri="http://schemas.openxmlformats.org/drawingml/2006/table">
            <a:tbl>
              <a:tblPr/>
              <a:tblGrid>
                <a:gridCol w="2267953">
                  <a:extLst>
                    <a:ext uri="{9D8B030D-6E8A-4147-A177-3AD203B41FA5}">
                      <a16:colId xmlns:a16="http://schemas.microsoft.com/office/drawing/2014/main" val="2736387620"/>
                    </a:ext>
                  </a:extLst>
                </a:gridCol>
                <a:gridCol w="4249153">
                  <a:extLst>
                    <a:ext uri="{9D8B030D-6E8A-4147-A177-3AD203B41FA5}">
                      <a16:colId xmlns:a16="http://schemas.microsoft.com/office/drawing/2014/main" val="2519832079"/>
                    </a:ext>
                  </a:extLst>
                </a:gridCol>
                <a:gridCol w="4327358">
                  <a:extLst>
                    <a:ext uri="{9D8B030D-6E8A-4147-A177-3AD203B41FA5}">
                      <a16:colId xmlns:a16="http://schemas.microsoft.com/office/drawing/2014/main" val="2508314207"/>
                    </a:ext>
                  </a:extLst>
                </a:gridCol>
              </a:tblGrid>
              <a:tr h="202956">
                <a:tc>
                  <a:txBody>
                    <a:bodyPr/>
                    <a:lstStyle/>
                    <a:p>
                      <a:pPr algn="l" fontAlgn="b"/>
                      <a:r>
                        <a:rPr lang="en-US" sz="1000" b="1" i="0" u="none" strike="noStrike">
                          <a:solidFill>
                            <a:srgbClr val="FFFFFF"/>
                          </a:solidFill>
                          <a:effectLst/>
                          <a:latin typeface="Arial" panose="020B0604020202020204" pitchFamily="34" charset="0"/>
                        </a:rPr>
                        <a:t>Feature</a:t>
                      </a:r>
                    </a:p>
                  </a:txBody>
                  <a:tcPr marL="5756" marR="5756" marT="5756"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83BF3B"/>
                    </a:solidFill>
                  </a:tcPr>
                </a:tc>
                <a:tc>
                  <a:txBody>
                    <a:bodyPr/>
                    <a:lstStyle/>
                    <a:p>
                      <a:pPr algn="l" fontAlgn="b"/>
                      <a:r>
                        <a:rPr lang="en-US" sz="1000" b="1" i="0" u="none" strike="noStrike">
                          <a:solidFill>
                            <a:srgbClr val="FFFFFF"/>
                          </a:solidFill>
                          <a:effectLst/>
                          <a:latin typeface="Arial" panose="020B0604020202020204" pitchFamily="34" charset="0"/>
                        </a:rPr>
                        <a:t>Import</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83BF3B"/>
                    </a:solidFill>
                  </a:tcPr>
                </a:tc>
                <a:tc>
                  <a:txBody>
                    <a:bodyPr/>
                    <a:lstStyle/>
                    <a:p>
                      <a:pPr algn="l" fontAlgn="b"/>
                      <a:r>
                        <a:rPr lang="en-US" sz="1000" b="1" i="0" u="none" strike="noStrike">
                          <a:solidFill>
                            <a:srgbClr val="FFFFFF"/>
                          </a:solidFill>
                          <a:effectLst/>
                          <a:latin typeface="Arial" panose="020B0604020202020204" pitchFamily="34" charset="0"/>
                        </a:rPr>
                        <a:t>DirectQuery</a:t>
                      </a:r>
                    </a:p>
                  </a:txBody>
                  <a:tcPr marL="5756" marR="5756" marT="5756"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83BF3B"/>
                    </a:solidFill>
                  </a:tcPr>
                </a:tc>
                <a:extLst>
                  <a:ext uri="{0D108BD9-81ED-4DB2-BD59-A6C34878D82A}">
                    <a16:rowId xmlns:a16="http://schemas.microsoft.com/office/drawing/2014/main" val="4086686781"/>
                  </a:ext>
                </a:extLst>
              </a:tr>
              <a:tr h="202956">
                <a:tc>
                  <a:txBody>
                    <a:bodyPr/>
                    <a:lstStyle/>
                    <a:p>
                      <a:pPr algn="l" fontAlgn="b"/>
                      <a:r>
                        <a:rPr lang="en-US" sz="1000" b="0" i="0" u="none" strike="noStrike">
                          <a:solidFill>
                            <a:srgbClr val="000000"/>
                          </a:solidFill>
                          <a:effectLst/>
                          <a:latin typeface="Arial" panose="020B0604020202020204" pitchFamily="34" charset="0"/>
                        </a:rPr>
                        <a:t>Size</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Up to 1 GB per dataset</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No limitation</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3216189169"/>
                  </a:ext>
                </a:extLst>
              </a:tr>
              <a:tr h="202956">
                <a:tc>
                  <a:txBody>
                    <a:bodyPr/>
                    <a:lstStyle/>
                    <a:p>
                      <a:pPr algn="l" fontAlgn="b"/>
                      <a:r>
                        <a:rPr lang="en-US" sz="1000" b="0" i="0" u="none" strike="noStrike">
                          <a:solidFill>
                            <a:srgbClr val="000000"/>
                          </a:solidFill>
                          <a:effectLst/>
                          <a:latin typeface="Arial" panose="020B0604020202020204" pitchFamily="34" charset="0"/>
                        </a:rPr>
                        <a:t>Data Source support</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Import data from Multiple sources</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Data must come from a single Source</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extLst>
                  <a:ext uri="{0D108BD9-81ED-4DB2-BD59-A6C34878D82A}">
                    <a16:rowId xmlns:a16="http://schemas.microsoft.com/office/drawing/2014/main" val="1817287683"/>
                  </a:ext>
                </a:extLst>
              </a:tr>
              <a:tr h="608868">
                <a:tc>
                  <a:txBody>
                    <a:bodyPr/>
                    <a:lstStyle/>
                    <a:p>
                      <a:pPr algn="l" fontAlgn="b"/>
                      <a:r>
                        <a:rPr lang="en-US" sz="1000" b="0" i="0" u="none" strike="noStrike">
                          <a:solidFill>
                            <a:srgbClr val="000000"/>
                          </a:solidFill>
                          <a:effectLst/>
                          <a:latin typeface="Arial" panose="020B0604020202020204" pitchFamily="34" charset="0"/>
                        </a:rPr>
                        <a:t>Performance</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High-performance query engine</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Depends on how fast the network connectivity and data source is as queries are executed in real-time. Only metadata and schema structure is stored on the Data model</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3901297553"/>
                  </a:ext>
                </a:extLst>
              </a:tr>
              <a:tr h="405911">
                <a:tc>
                  <a:txBody>
                    <a:bodyPr/>
                    <a:lstStyle/>
                    <a:p>
                      <a:pPr algn="l" fontAlgn="b"/>
                      <a:r>
                        <a:rPr lang="en-US" sz="1000" b="0" i="0" u="none" strike="noStrike">
                          <a:solidFill>
                            <a:srgbClr val="000000"/>
                          </a:solidFill>
                          <a:effectLst/>
                          <a:latin typeface="Arial" panose="020B0604020202020204" pitchFamily="34" charset="0"/>
                        </a:rPr>
                        <a:t>Data Change in the underlying data</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Not Reflected. Required to do a Manual refresh in Power BI Desktop and republish the report or Schedule Refresh</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Power BI caches the data for better performance. So, it is necessary to Refresh to ensure the latest data</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extLst>
                  <a:ext uri="{0D108BD9-81ED-4DB2-BD59-A6C34878D82A}">
                    <a16:rowId xmlns:a16="http://schemas.microsoft.com/office/drawing/2014/main" val="3280450231"/>
                  </a:ext>
                </a:extLst>
              </a:tr>
              <a:tr h="405911">
                <a:tc>
                  <a:txBody>
                    <a:bodyPr/>
                    <a:lstStyle/>
                    <a:p>
                      <a:pPr algn="l" fontAlgn="b"/>
                      <a:r>
                        <a:rPr lang="en-US" sz="1000" b="0" i="0" u="none" strike="noStrike">
                          <a:solidFill>
                            <a:srgbClr val="000000"/>
                          </a:solidFill>
                          <a:effectLst/>
                          <a:latin typeface="Arial" panose="020B0604020202020204" pitchFamily="34" charset="0"/>
                        </a:rPr>
                        <a:t>Data storage in Power BI</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Since it is a cached mode, data is stored in the Power BI Service (cloud)</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Data will not be stored in the Power BI cloud service. Data resides on-premises</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2605953201"/>
                  </a:ext>
                </a:extLst>
              </a:tr>
              <a:tr h="202956">
                <a:tc>
                  <a:txBody>
                    <a:bodyPr/>
                    <a:lstStyle/>
                    <a:p>
                      <a:pPr algn="l" fontAlgn="b"/>
                      <a:r>
                        <a:rPr lang="en-US" sz="1000" b="0" i="0" u="none" strike="noStrike">
                          <a:solidFill>
                            <a:srgbClr val="000000"/>
                          </a:solidFill>
                          <a:effectLst/>
                          <a:latin typeface="Arial" panose="020B0604020202020204" pitchFamily="34" charset="0"/>
                        </a:rPr>
                        <a:t>Schedule Refresh</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Maximum 8 schedules per day</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Schedule often as every 15 mins</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extLst>
                  <a:ext uri="{0D108BD9-81ED-4DB2-BD59-A6C34878D82A}">
                    <a16:rowId xmlns:a16="http://schemas.microsoft.com/office/drawing/2014/main" val="2491042559"/>
                  </a:ext>
                </a:extLst>
              </a:tr>
              <a:tr h="202956">
                <a:tc>
                  <a:txBody>
                    <a:bodyPr/>
                    <a:lstStyle/>
                    <a:p>
                      <a:pPr algn="l" fontAlgn="b"/>
                      <a:r>
                        <a:rPr lang="en-US" sz="1000" b="0" i="0" u="none" strike="noStrike">
                          <a:solidFill>
                            <a:srgbClr val="000000"/>
                          </a:solidFill>
                          <a:effectLst/>
                          <a:latin typeface="Arial" panose="020B0604020202020204" pitchFamily="34" charset="0"/>
                        </a:rPr>
                        <a:t>Power BI Gateway</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Only required to get latest data from On-premise data sources</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Must require to get data from On-premise data sources</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512992790"/>
                  </a:ext>
                </a:extLst>
              </a:tr>
              <a:tr h="202956">
                <a:tc>
                  <a:txBody>
                    <a:bodyPr/>
                    <a:lstStyle/>
                    <a:p>
                      <a:pPr algn="l" fontAlgn="b"/>
                      <a:r>
                        <a:rPr lang="en-US" sz="1000" b="0" i="0" u="none" strike="noStrike">
                          <a:solidFill>
                            <a:srgbClr val="000000"/>
                          </a:solidFill>
                          <a:effectLst/>
                          <a:latin typeface="Arial" panose="020B0604020202020204" pitchFamily="34" charset="0"/>
                        </a:rPr>
                        <a:t>Data Transformations</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Supports all transformations</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Supports many data transformations with some limitations</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extLst>
                  <a:ext uri="{0D108BD9-81ED-4DB2-BD59-A6C34878D82A}">
                    <a16:rowId xmlns:a16="http://schemas.microsoft.com/office/drawing/2014/main" val="560342952"/>
                  </a:ext>
                </a:extLst>
              </a:tr>
              <a:tr h="405911">
                <a:tc>
                  <a:txBody>
                    <a:bodyPr/>
                    <a:lstStyle/>
                    <a:p>
                      <a:pPr algn="l" fontAlgn="b"/>
                      <a:r>
                        <a:rPr lang="en-US" sz="1000" b="0" i="0" u="none" strike="noStrike">
                          <a:solidFill>
                            <a:srgbClr val="000000"/>
                          </a:solidFill>
                          <a:effectLst/>
                          <a:latin typeface="Arial" panose="020B0604020202020204" pitchFamily="34" charset="0"/>
                        </a:rPr>
                        <a:t>Data Modelling</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No limitation</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Some limitations such as auto-detect relationships between tables and relationships are limited to a single direction.</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287073273"/>
                  </a:ext>
                </a:extLst>
              </a:tr>
              <a:tr h="202956">
                <a:tc>
                  <a:txBody>
                    <a:bodyPr/>
                    <a:lstStyle/>
                    <a:p>
                      <a:pPr algn="l" fontAlgn="b"/>
                      <a:r>
                        <a:rPr lang="en-US" sz="1000" b="0" i="0" u="none" strike="noStrike">
                          <a:solidFill>
                            <a:srgbClr val="000000"/>
                          </a:solidFill>
                          <a:effectLst/>
                          <a:latin typeface="Arial" panose="020B0604020202020204" pitchFamily="34" charset="0"/>
                        </a:rPr>
                        <a:t>Built-in Date Hierarchy</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Available</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Not available</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extLst>
                  <a:ext uri="{0D108BD9-81ED-4DB2-BD59-A6C34878D82A}">
                    <a16:rowId xmlns:a16="http://schemas.microsoft.com/office/drawing/2014/main" val="1750361032"/>
                  </a:ext>
                </a:extLst>
              </a:tr>
              <a:tr h="608868">
                <a:tc>
                  <a:txBody>
                    <a:bodyPr/>
                    <a:lstStyle/>
                    <a:p>
                      <a:pPr algn="l" fontAlgn="b"/>
                      <a:r>
                        <a:rPr lang="en-US" sz="1000" b="0" i="0" u="none" strike="noStrike">
                          <a:solidFill>
                            <a:srgbClr val="000000"/>
                          </a:solidFill>
                          <a:effectLst/>
                          <a:latin typeface="Arial" panose="020B0604020202020204" pitchFamily="34" charset="0"/>
                        </a:rPr>
                        <a:t>DAX expressions</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Supports all DAX functions</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Restricted to use complex DAX functions such as Time Intelligence functions. However, if there is a Date table available in the underlying source then it supports</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1245282"/>
                  </a:ext>
                </a:extLst>
              </a:tr>
              <a:tr h="202956">
                <a:tc>
                  <a:txBody>
                    <a:bodyPr/>
                    <a:lstStyle/>
                    <a:p>
                      <a:pPr algn="l" fontAlgn="b"/>
                      <a:r>
                        <a:rPr lang="en-US" sz="1000" b="0" i="0" u="none" strike="noStrike">
                          <a:solidFill>
                            <a:srgbClr val="000000"/>
                          </a:solidFill>
                          <a:effectLst/>
                          <a:latin typeface="Arial" panose="020B0604020202020204" pitchFamily="34" charset="0"/>
                        </a:rPr>
                        <a:t>Clustering</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Available</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Not available</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extLst>
                  <a:ext uri="{0D108BD9-81ED-4DB2-BD59-A6C34878D82A}">
                    <a16:rowId xmlns:a16="http://schemas.microsoft.com/office/drawing/2014/main" val="480275677"/>
                  </a:ext>
                </a:extLst>
              </a:tr>
              <a:tr h="202956">
                <a:tc>
                  <a:txBody>
                    <a:bodyPr/>
                    <a:lstStyle/>
                    <a:p>
                      <a:pPr algn="l" fontAlgn="b"/>
                      <a:r>
                        <a:rPr lang="en-US" sz="1000" b="0" i="0" u="none" strike="noStrike">
                          <a:solidFill>
                            <a:srgbClr val="000000"/>
                          </a:solidFill>
                          <a:effectLst/>
                          <a:latin typeface="Arial" panose="020B0604020202020204" pitchFamily="34" charset="0"/>
                        </a:rPr>
                        <a:t>Calculated Tables</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Available</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Not supported</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3872915538"/>
                  </a:ext>
                </a:extLst>
              </a:tr>
              <a:tr h="202956">
                <a:tc>
                  <a:txBody>
                    <a:bodyPr/>
                    <a:lstStyle/>
                    <a:p>
                      <a:pPr algn="l" fontAlgn="b"/>
                      <a:r>
                        <a:rPr lang="en-US" sz="1000" b="0" i="0" u="none" strike="noStrike">
                          <a:solidFill>
                            <a:srgbClr val="000000"/>
                          </a:solidFill>
                          <a:effectLst/>
                          <a:latin typeface="Arial" panose="020B0604020202020204" pitchFamily="34" charset="0"/>
                        </a:rPr>
                        <a:t>Quick Insights</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Available</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Not available</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extLst>
                  <a:ext uri="{0D108BD9-81ED-4DB2-BD59-A6C34878D82A}">
                    <a16:rowId xmlns:a16="http://schemas.microsoft.com/office/drawing/2014/main" val="2703699929"/>
                  </a:ext>
                </a:extLst>
              </a:tr>
              <a:tr h="202956">
                <a:tc>
                  <a:txBody>
                    <a:bodyPr/>
                    <a:lstStyle/>
                    <a:p>
                      <a:pPr algn="l" fontAlgn="b"/>
                      <a:r>
                        <a:rPr lang="en-US" sz="1000" b="0" i="0" u="none" strike="noStrike">
                          <a:solidFill>
                            <a:srgbClr val="000000"/>
                          </a:solidFill>
                          <a:effectLst/>
                          <a:latin typeface="Arial" panose="020B0604020202020204" pitchFamily="34" charset="0"/>
                        </a:rPr>
                        <a:t>Q&amp;A</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Available</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DirectQuery support for Q&amp;A (preview)</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2509206418"/>
                  </a:ext>
                </a:extLst>
              </a:tr>
              <a:tr h="202956">
                <a:tc>
                  <a:txBody>
                    <a:bodyPr/>
                    <a:lstStyle/>
                    <a:p>
                      <a:pPr algn="l" fontAlgn="b"/>
                      <a:r>
                        <a:rPr lang="en-US" sz="1000" b="0" i="0" u="none" strike="noStrike">
                          <a:solidFill>
                            <a:srgbClr val="000000"/>
                          </a:solidFill>
                          <a:effectLst/>
                          <a:latin typeface="Arial" panose="020B0604020202020204" pitchFamily="34" charset="0"/>
                        </a:rPr>
                        <a:t>Change Data Connectivity mode</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Not possible to change Import to DirectQuery</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Possible to change DirectQuery to Import</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F2D7"/>
                    </a:solidFill>
                  </a:tcPr>
                </a:tc>
                <a:extLst>
                  <a:ext uri="{0D108BD9-81ED-4DB2-BD59-A6C34878D82A}">
                    <a16:rowId xmlns:a16="http://schemas.microsoft.com/office/drawing/2014/main" val="2630075588"/>
                  </a:ext>
                </a:extLst>
              </a:tr>
              <a:tr h="405911">
                <a:tc>
                  <a:txBody>
                    <a:bodyPr/>
                    <a:lstStyle/>
                    <a:p>
                      <a:pPr algn="l" fontAlgn="b"/>
                      <a:r>
                        <a:rPr lang="en-US" sz="1000" b="0" i="0" u="none" strike="noStrike">
                          <a:solidFill>
                            <a:srgbClr val="000000"/>
                          </a:solidFill>
                          <a:effectLst/>
                          <a:latin typeface="Arial" panose="020B0604020202020204" pitchFamily="34" charset="0"/>
                        </a:rPr>
                        <a:t>Security</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Can create row-level security on the PBI dataset (import only)</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tc>
                  <a:txBody>
                    <a:bodyPr/>
                    <a:lstStyle/>
                    <a:p>
                      <a:pPr algn="l" fontAlgn="b"/>
                      <a:r>
                        <a:rPr lang="en-US" sz="1000" b="0" i="0" u="none" strike="noStrike">
                          <a:solidFill>
                            <a:srgbClr val="000000"/>
                          </a:solidFill>
                          <a:effectLst/>
                          <a:latin typeface="Arial" panose="020B0604020202020204" pitchFamily="34" charset="0"/>
                        </a:rPr>
                        <a:t>Re-use on-prem row-level security for Analysis Services Tabular using DAX expressions</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EE7AF"/>
                    </a:solidFill>
                  </a:tcPr>
                </a:tc>
                <a:extLst>
                  <a:ext uri="{0D108BD9-81ED-4DB2-BD59-A6C34878D82A}">
                    <a16:rowId xmlns:a16="http://schemas.microsoft.com/office/drawing/2014/main" val="3120573130"/>
                  </a:ext>
                </a:extLst>
              </a:tr>
              <a:tr h="202956">
                <a:tc>
                  <a:txBody>
                    <a:bodyPr/>
                    <a:lstStyle/>
                    <a:p>
                      <a:pPr algn="l" fontAlgn="b"/>
                      <a:r>
                        <a:rPr lang="en-US" sz="1000" b="0" i="0" u="none" strike="noStrike">
                          <a:solidFill>
                            <a:srgbClr val="000000"/>
                          </a:solidFill>
                          <a:effectLst/>
                          <a:latin typeface="Arial" panose="020B0604020202020204" pitchFamily="34" charset="0"/>
                        </a:rPr>
                        <a:t>Target Audience</a:t>
                      </a:r>
                    </a:p>
                  </a:txBody>
                  <a:tcPr marL="5756" marR="5756" marT="575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Small and Medium Datasets</a:t>
                      </a:r>
                    </a:p>
                  </a:txBody>
                  <a:tcPr marL="5756" marR="5756" marT="575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F2D7"/>
                    </a:solidFill>
                  </a:tcPr>
                </a:tc>
                <a:tc>
                  <a:txBody>
                    <a:bodyPr/>
                    <a:lstStyle/>
                    <a:p>
                      <a:pPr algn="l" fontAlgn="b"/>
                      <a:r>
                        <a:rPr lang="en-US" sz="1000" b="0" i="0" u="none" strike="noStrike">
                          <a:solidFill>
                            <a:srgbClr val="000000"/>
                          </a:solidFill>
                          <a:effectLst/>
                          <a:latin typeface="Arial" panose="020B0604020202020204" pitchFamily="34" charset="0"/>
                        </a:rPr>
                        <a:t>Large Datasets (Greater than 1 GB)</a:t>
                      </a:r>
                    </a:p>
                  </a:txBody>
                  <a:tcPr marL="5756" marR="5756" marT="575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E6F2D7"/>
                    </a:solidFill>
                  </a:tcPr>
                </a:tc>
                <a:extLst>
                  <a:ext uri="{0D108BD9-81ED-4DB2-BD59-A6C34878D82A}">
                    <a16:rowId xmlns:a16="http://schemas.microsoft.com/office/drawing/2014/main" val="2444464933"/>
                  </a:ext>
                </a:extLst>
              </a:tr>
            </a:tbl>
          </a:graphicData>
        </a:graphic>
      </p:graphicFrame>
    </p:spTree>
    <p:extLst>
      <p:ext uri="{BB962C8B-B14F-4D97-AF65-F5344CB8AC3E}">
        <p14:creationId xmlns:p14="http://schemas.microsoft.com/office/powerpoint/2010/main" val="360601635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543142" y="522898"/>
            <a:ext cx="164885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Schedule refresh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167456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7E382D-D9B4-656D-5F68-864E244D8FD0}"/>
              </a:ext>
            </a:extLst>
          </p:cNvPr>
          <p:cNvSpPr txBox="1"/>
          <p:nvPr/>
        </p:nvSpPr>
        <p:spPr>
          <a:xfrm>
            <a:off x="786063" y="1331495"/>
            <a:ext cx="10491537" cy="369332"/>
          </a:xfrm>
          <a:prstGeom prst="rect">
            <a:avLst/>
          </a:prstGeom>
          <a:noFill/>
        </p:spPr>
        <p:txBody>
          <a:bodyPr wrap="square" rtlCol="0">
            <a:spAutoFit/>
          </a:bodyPr>
          <a:lstStyle/>
          <a:p>
            <a:r>
              <a:rPr lang="en-US"/>
              <a:t>- </a:t>
            </a:r>
            <a:r>
              <a:rPr lang="en-US" b="1" i="0">
                <a:solidFill>
                  <a:srgbClr val="161616"/>
                </a:solidFill>
                <a:effectLst/>
                <a:latin typeface="Segoe UI" panose="020B0502040204020203" pitchFamily="34" charset="0"/>
              </a:rPr>
              <a:t>Scheduled refresh is specific to Power BI reports with an embedded model (import mode)</a:t>
            </a:r>
            <a:endParaRPr lang="en-US" b="1"/>
          </a:p>
        </p:txBody>
      </p:sp>
      <p:sp>
        <p:nvSpPr>
          <p:cNvPr id="5" name="TextBox 4">
            <a:extLst>
              <a:ext uri="{FF2B5EF4-FFF2-40B4-BE49-F238E27FC236}">
                <a16:creationId xmlns:a16="http://schemas.microsoft.com/office/drawing/2014/main" id="{83EDFBB6-2679-9023-B5A1-24979FD99C37}"/>
              </a:ext>
            </a:extLst>
          </p:cNvPr>
          <p:cNvSpPr txBox="1"/>
          <p:nvPr/>
        </p:nvSpPr>
        <p:spPr>
          <a:xfrm>
            <a:off x="786063" y="2158027"/>
            <a:ext cx="10491537" cy="2862322"/>
          </a:xfrm>
          <a:prstGeom prst="rect">
            <a:avLst/>
          </a:prstGeom>
          <a:noFill/>
        </p:spPr>
        <p:txBody>
          <a:bodyPr wrap="square" rtlCol="0">
            <a:spAutoFit/>
          </a:bodyPr>
          <a:lstStyle/>
          <a:p>
            <a:r>
              <a:rPr lang="en-US" b="1">
                <a:solidFill>
                  <a:srgbClr val="161616"/>
                </a:solidFill>
                <a:latin typeface="Segoe UI" panose="020B0502040204020203" pitchFamily="34" charset="0"/>
              </a:rPr>
              <a:t>Considerations &amp; limitations: </a:t>
            </a:r>
            <a:r>
              <a:rPr lang="en-US" b="0" i="1">
                <a:solidFill>
                  <a:srgbClr val="161616"/>
                </a:solidFill>
                <a:effectLst/>
                <a:latin typeface="Segoe UI" panose="020B0502040204020203" pitchFamily="34" charset="0"/>
              </a:rPr>
              <a:t>The following is a list of Power BI Reports that you Can't create a scheduled refresh plan</a:t>
            </a:r>
            <a:endParaRPr lang="en-US" b="1" i="1"/>
          </a:p>
          <a:p>
            <a:endParaRPr lang="en-US" b="1"/>
          </a:p>
          <a:p>
            <a:pPr marL="285750" indent="-285750">
              <a:buFont typeface="Arial" panose="020B0604020202020204" pitchFamily="34" charset="0"/>
              <a:buChar char="•"/>
            </a:pPr>
            <a:r>
              <a:rPr lang="en-US"/>
              <a:t>Your report contains one or more Analysis Services data sources, which use a live connection.</a:t>
            </a:r>
          </a:p>
          <a:p>
            <a:pPr marL="285750" indent="-285750">
              <a:buFont typeface="Arial" panose="020B0604020202020204" pitchFamily="34" charset="0"/>
              <a:buChar char="•"/>
            </a:pPr>
            <a:r>
              <a:rPr lang="en-US"/>
              <a:t>Your report contains one or more data sources, which use DirectQuery.</a:t>
            </a:r>
          </a:p>
          <a:p>
            <a:pPr marL="285750" indent="-285750">
              <a:buFont typeface="Arial" panose="020B0604020202020204" pitchFamily="34" charset="0"/>
              <a:buChar char="•"/>
            </a:pPr>
            <a:r>
              <a:rPr lang="en-US"/>
              <a:t>Your report does not contain any data source. For example, data is manually entered via Enter Data or a report contains only static content like images, text, etc.</a:t>
            </a:r>
          </a:p>
          <a:p>
            <a:pPr marL="285750" indent="-285750">
              <a:buFont typeface="Arial" panose="020B0604020202020204" pitchFamily="34" charset="0"/>
              <a:buChar char="•"/>
            </a:pPr>
            <a:r>
              <a:rPr lang="en-US"/>
              <a:t>Your report contains dynamic data sources. For example, data from the report is used to dynamicaly build the name of a server, the name of a database, or a URL address to fetch contents. Only data sources that are detected when the report was uploaded can be refreshed.</a:t>
            </a:r>
          </a:p>
        </p:txBody>
      </p:sp>
      <p:sp>
        <p:nvSpPr>
          <p:cNvPr id="6" name="TextBox 5">
            <a:extLst>
              <a:ext uri="{FF2B5EF4-FFF2-40B4-BE49-F238E27FC236}">
                <a16:creationId xmlns:a16="http://schemas.microsoft.com/office/drawing/2014/main" id="{CD9068E1-EB9F-806B-B07F-9B21E294D079}"/>
              </a:ext>
            </a:extLst>
          </p:cNvPr>
          <p:cNvSpPr txBox="1"/>
          <p:nvPr/>
        </p:nvSpPr>
        <p:spPr>
          <a:xfrm>
            <a:off x="1267326" y="5935579"/>
            <a:ext cx="1913088" cy="369332"/>
          </a:xfrm>
          <a:prstGeom prst="rect">
            <a:avLst/>
          </a:prstGeom>
          <a:noFill/>
        </p:spPr>
        <p:txBody>
          <a:bodyPr wrap="none" rtlCol="0">
            <a:spAutoFit/>
          </a:bodyPr>
          <a:lstStyle/>
          <a:p>
            <a:r>
              <a:rPr lang="en-US">
                <a:hlinkClick r:id="rId3"/>
              </a:rPr>
              <a:t>scheduled-refresh</a:t>
            </a:r>
            <a:endParaRPr lang="en-US"/>
          </a:p>
        </p:txBody>
      </p:sp>
    </p:spTree>
    <p:extLst>
      <p:ext uri="{BB962C8B-B14F-4D97-AF65-F5344CB8AC3E}">
        <p14:creationId xmlns:p14="http://schemas.microsoft.com/office/powerpoint/2010/main" val="171881362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543142" y="522898"/>
            <a:ext cx="164885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DAX &amp; Row Level Security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167456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3765190-D4A7-1AAA-B7DE-7E937AA2A60A}"/>
              </a:ext>
            </a:extLst>
          </p:cNvPr>
          <p:cNvSpPr txBox="1"/>
          <p:nvPr/>
        </p:nvSpPr>
        <p:spPr>
          <a:xfrm>
            <a:off x="550507" y="910696"/>
            <a:ext cx="11783867" cy="923330"/>
          </a:xfrm>
          <a:prstGeom prst="rect">
            <a:avLst/>
          </a:prstGeom>
          <a:noFill/>
        </p:spPr>
        <p:txBody>
          <a:bodyPr wrap="none" rtlCol="0">
            <a:spAutoFit/>
          </a:bodyPr>
          <a:lstStyle/>
          <a:p>
            <a:r>
              <a:rPr lang="en-US" b="1">
                <a:latin typeface="Segoe UI (Body)"/>
              </a:rPr>
              <a:t>Data Analysis Expressions (DAX) </a:t>
            </a:r>
            <a:r>
              <a:rPr lang="en-US">
                <a:latin typeface="Segoe UI (Body)"/>
              </a:rPr>
              <a:t>là ngôn ngữ biểu thức sử dụng trong Power BI và Power Pivot (Excel).</a:t>
            </a:r>
          </a:p>
          <a:p>
            <a:r>
              <a:rPr lang="en-US" b="1">
                <a:latin typeface="Segoe UI (Body)"/>
              </a:rPr>
              <a:t>DAX</a:t>
            </a:r>
            <a:r>
              <a:rPr lang="en-US">
                <a:latin typeface="Segoe UI (Body)"/>
              </a:rPr>
              <a:t> bao gồm các </a:t>
            </a:r>
            <a:r>
              <a:rPr lang="en-US" b="1">
                <a:latin typeface="Segoe UI (Body)"/>
              </a:rPr>
              <a:t>hàm, toán tử</a:t>
            </a:r>
            <a:r>
              <a:rPr lang="en-US">
                <a:latin typeface="Segoe UI (Body)"/>
              </a:rPr>
              <a:t>, và các </a:t>
            </a:r>
            <a:r>
              <a:rPr lang="en-US" b="1">
                <a:latin typeface="Segoe UI (Body)"/>
              </a:rPr>
              <a:t>giá trị </a:t>
            </a:r>
            <a:r>
              <a:rPr lang="en-US">
                <a:latin typeface="Segoe UI (Body)"/>
              </a:rPr>
              <a:t>để thực hiện tính toán phức tạp, truy vấn dữ liệu trong các bảng và</a:t>
            </a:r>
          </a:p>
          <a:p>
            <a:r>
              <a:rPr lang="en-US">
                <a:latin typeface="Segoe UI (Body)"/>
              </a:rPr>
              <a:t>cột có liên quan trong mô hình dữ liệu dạng bảng</a:t>
            </a:r>
          </a:p>
        </p:txBody>
      </p:sp>
      <p:pic>
        <p:nvPicPr>
          <p:cNvPr id="16" name="Picture 15">
            <a:extLst>
              <a:ext uri="{FF2B5EF4-FFF2-40B4-BE49-F238E27FC236}">
                <a16:creationId xmlns:a16="http://schemas.microsoft.com/office/drawing/2014/main" id="{D2B85A4B-1068-0B52-0CBB-614AA47AAD10}"/>
              </a:ext>
            </a:extLst>
          </p:cNvPr>
          <p:cNvPicPr>
            <a:picLocks noChangeAspect="1"/>
          </p:cNvPicPr>
          <p:nvPr/>
        </p:nvPicPr>
        <p:blipFill>
          <a:blip r:embed="rId4"/>
          <a:stretch>
            <a:fillRect/>
          </a:stretch>
        </p:blipFill>
        <p:spPr>
          <a:xfrm>
            <a:off x="550507" y="2166424"/>
            <a:ext cx="11069051" cy="4156634"/>
          </a:xfrm>
          <a:prstGeom prst="rect">
            <a:avLst/>
          </a:prstGeom>
        </p:spPr>
      </p:pic>
    </p:spTree>
    <p:extLst>
      <p:ext uri="{BB962C8B-B14F-4D97-AF65-F5344CB8AC3E}">
        <p14:creationId xmlns:p14="http://schemas.microsoft.com/office/powerpoint/2010/main" val="273600791"/>
      </p:ext>
    </p:extLst>
  </p:cSld>
  <p:clrMapOvr>
    <a:overrideClrMapping bg1="lt1" tx1="dk1" bg2="lt2" tx2="dk2" accent1="accent1" accent2="accent2" accent3="accent3" accent4="accent4" accent5="accent5" accent6="accent6" hlink="hlink" folHlink="folHlink"/>
  </p:clrMapOvr>
  <p:transition spd="med">
    <p:fade/>
  </p:transition>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9Slide.vn</Template>
  <TotalTime>2002</TotalTime>
  <Words>918</Words>
  <Application>Microsoft Office PowerPoint</Application>
  <PresentationFormat>Widescreen</PresentationFormat>
  <Paragraphs>120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Segoe UI</vt:lpstr>
      <vt:lpstr>Segoe UI (Body)</vt:lpstr>
      <vt:lpstr>Segoe UI Light</vt:lpstr>
      <vt:lpstr>Office Theme</vt:lpstr>
      <vt:lpstr>Power BI Report Server 101 </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Haxu</dc:creator>
  <dc:description>9Slide.vn</dc:description>
  <cp:lastModifiedBy>Hanh My Nguyen</cp:lastModifiedBy>
  <cp:revision>32</cp:revision>
  <dcterms:created xsi:type="dcterms:W3CDTF">2024-01-03T15:26:29Z</dcterms:created>
  <dcterms:modified xsi:type="dcterms:W3CDTF">2024-01-05T00:48:42Z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