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notesMasterIdLst>
    <p:notesMasterId r:id="rId17"/>
  </p:notesMasterIdLst>
  <p:sldIdLst>
    <p:sldId id="262" r:id="rId3"/>
    <p:sldId id="342" r:id="rId4"/>
    <p:sldId id="263" r:id="rId5"/>
    <p:sldId id="316" r:id="rId6"/>
    <p:sldId id="272" r:id="rId7"/>
    <p:sldId id="274" r:id="rId8"/>
    <p:sldId id="321" r:id="rId9"/>
    <p:sldId id="289" r:id="rId10"/>
    <p:sldId id="317" r:id="rId11"/>
    <p:sldId id="300" r:id="rId12"/>
    <p:sldId id="320" r:id="rId13"/>
    <p:sldId id="369" r:id="rId14"/>
    <p:sldId id="311" r:id="rId15"/>
    <p:sldId id="32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B"/>
    <a:srgbClr val="57B4D0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6304" autoAdjust="0"/>
  </p:normalViewPr>
  <p:slideViewPr>
    <p:cSldViewPr snapToGrid="0">
      <p:cViewPr varScale="1">
        <p:scale>
          <a:sx n="133" d="100"/>
          <a:sy n="133" d="100"/>
        </p:scale>
        <p:origin x="120" y="691"/>
      </p:cViewPr>
      <p:guideLst>
        <p:guide orient="horz" pos="2238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2022.01.06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2022.01.06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2022.01.06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8633" y="3346359"/>
            <a:ext cx="59139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字体传奇特战体-免费商用" panose="02000500000000000000" charset="-122"/>
                <a:ea typeface="字体传奇特战体-免费商用" panose="02000500000000000000" charset="-122"/>
                <a:cs typeface="字体传奇特战体-免费商用" panose="02000500000000000000" charset="-122"/>
                <a:sym typeface="+mn-lt"/>
              </a:rPr>
              <a:t>计算机图形学</a:t>
            </a: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字体传奇特战体-免费商用" panose="02000500000000000000" charset="-122"/>
                <a:ea typeface="字体传奇特战体-免费商用" panose="02000500000000000000" charset="-122"/>
                <a:cs typeface="字体传奇特战体-免费商用" panose="02000500000000000000" charset="-122"/>
                <a:sym typeface="+mn-lt"/>
              </a:rPr>
              <a:t>PBL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918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73040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0162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947285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7852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Reporter </a:t>
            </a:r>
            <a:r>
              <a:rPr lang="zh-CN" altLang="en-US" sz="1600" dirty="0">
                <a:solidFill>
                  <a:schemeClr val="tx2"/>
                </a:solidFill>
                <a:cs typeface="+mn-ea"/>
                <a:sym typeface="+mn-lt"/>
              </a:rPr>
              <a:t>：俞可扬、朱浩洋、周骁、尤骅骋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250"/>
          <p:cNvSpPr/>
          <p:nvPr/>
        </p:nvSpPr>
        <p:spPr bwMode="auto">
          <a:xfrm>
            <a:off x="4614667" y="3889099"/>
            <a:ext cx="139236" cy="140146"/>
          </a:xfrm>
          <a:custGeom>
            <a:avLst/>
            <a:gdLst>
              <a:gd name="T0" fmla="*/ 33 w 65"/>
              <a:gd name="T1" fmla="*/ 0 h 65"/>
              <a:gd name="T2" fmla="*/ 32 w 65"/>
              <a:gd name="T3" fmla="*/ 0 h 65"/>
              <a:gd name="T4" fmla="*/ 4 w 65"/>
              <a:gd name="T5" fmla="*/ 16 h 65"/>
              <a:gd name="T6" fmla="*/ 3 w 65"/>
              <a:gd name="T7" fmla="*/ 20 h 65"/>
              <a:gd name="T8" fmla="*/ 0 w 65"/>
              <a:gd name="T9" fmla="*/ 33 h 65"/>
              <a:gd name="T10" fmla="*/ 1 w 65"/>
              <a:gd name="T11" fmla="*/ 38 h 65"/>
              <a:gd name="T12" fmla="*/ 1 w 65"/>
              <a:gd name="T13" fmla="*/ 42 h 65"/>
              <a:gd name="T14" fmla="*/ 25 w 65"/>
              <a:gd name="T15" fmla="*/ 64 h 65"/>
              <a:gd name="T16" fmla="*/ 29 w 65"/>
              <a:gd name="T17" fmla="*/ 65 h 65"/>
              <a:gd name="T18" fmla="*/ 33 w 65"/>
              <a:gd name="T19" fmla="*/ 65 h 65"/>
              <a:gd name="T20" fmla="*/ 33 w 65"/>
              <a:gd name="T21" fmla="*/ 65 h 65"/>
              <a:gd name="T22" fmla="*/ 53 w 65"/>
              <a:gd name="T23" fmla="*/ 58 h 65"/>
              <a:gd name="T24" fmla="*/ 56 w 65"/>
              <a:gd name="T25" fmla="*/ 55 h 65"/>
              <a:gd name="T26" fmla="*/ 63 w 65"/>
              <a:gd name="T27" fmla="*/ 44 h 65"/>
              <a:gd name="T28" fmla="*/ 64 w 65"/>
              <a:gd name="T29" fmla="*/ 40 h 65"/>
              <a:gd name="T30" fmla="*/ 65 w 65"/>
              <a:gd name="T31" fmla="*/ 32 h 65"/>
              <a:gd name="T32" fmla="*/ 64 w 65"/>
              <a:gd name="T33" fmla="*/ 23 h 65"/>
              <a:gd name="T34" fmla="*/ 62 w 65"/>
              <a:gd name="T35" fmla="*/ 19 h 65"/>
              <a:gd name="T36" fmla="*/ 49 w 65"/>
              <a:gd name="T37" fmla="*/ 5 h 65"/>
              <a:gd name="T38" fmla="*/ 46 w 65"/>
              <a:gd name="T39" fmla="*/ 3 h 65"/>
              <a:gd name="T40" fmla="*/ 33 w 65"/>
              <a:gd name="T4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" h="65">
                <a:moveTo>
                  <a:pt x="33" y="0"/>
                </a:move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10" y="7"/>
                  <a:pt x="4" y="16"/>
                </a:cubicBezTo>
                <a:cubicBezTo>
                  <a:pt x="4" y="18"/>
                  <a:pt x="3" y="19"/>
                  <a:pt x="3" y="20"/>
                </a:cubicBezTo>
                <a:cubicBezTo>
                  <a:pt x="1" y="24"/>
                  <a:pt x="0" y="29"/>
                  <a:pt x="0" y="33"/>
                </a:cubicBezTo>
                <a:cubicBezTo>
                  <a:pt x="0" y="35"/>
                  <a:pt x="0" y="36"/>
                  <a:pt x="1" y="38"/>
                </a:cubicBezTo>
                <a:cubicBezTo>
                  <a:pt x="1" y="39"/>
                  <a:pt x="1" y="41"/>
                  <a:pt x="1" y="42"/>
                </a:cubicBezTo>
                <a:cubicBezTo>
                  <a:pt x="5" y="53"/>
                  <a:pt x="14" y="61"/>
                  <a:pt x="25" y="64"/>
                </a:cubicBezTo>
                <a:cubicBezTo>
                  <a:pt x="26" y="64"/>
                  <a:pt x="28" y="65"/>
                  <a:pt x="29" y="65"/>
                </a:cubicBezTo>
                <a:cubicBezTo>
                  <a:pt x="30" y="65"/>
                  <a:pt x="31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8" y="62"/>
                  <a:pt x="53" y="58"/>
                </a:cubicBezTo>
                <a:cubicBezTo>
                  <a:pt x="54" y="57"/>
                  <a:pt x="55" y="56"/>
                  <a:pt x="56" y="55"/>
                </a:cubicBezTo>
                <a:cubicBezTo>
                  <a:pt x="59" y="52"/>
                  <a:pt x="62" y="48"/>
                  <a:pt x="63" y="44"/>
                </a:cubicBezTo>
                <a:cubicBezTo>
                  <a:pt x="64" y="42"/>
                  <a:pt x="64" y="41"/>
                  <a:pt x="64" y="40"/>
                </a:cubicBezTo>
                <a:cubicBezTo>
                  <a:pt x="65" y="37"/>
                  <a:pt x="65" y="35"/>
                  <a:pt x="65" y="32"/>
                </a:cubicBezTo>
                <a:cubicBezTo>
                  <a:pt x="65" y="29"/>
                  <a:pt x="64" y="26"/>
                  <a:pt x="64" y="23"/>
                </a:cubicBezTo>
                <a:cubicBezTo>
                  <a:pt x="63" y="22"/>
                  <a:pt x="63" y="20"/>
                  <a:pt x="62" y="19"/>
                </a:cubicBezTo>
                <a:cubicBezTo>
                  <a:pt x="59" y="13"/>
                  <a:pt x="55" y="8"/>
                  <a:pt x="49" y="5"/>
                </a:cubicBezTo>
                <a:cubicBezTo>
                  <a:pt x="48" y="4"/>
                  <a:pt x="47" y="3"/>
                  <a:pt x="46" y="3"/>
                </a:cubicBezTo>
                <a:cubicBezTo>
                  <a:pt x="42" y="1"/>
                  <a:pt x="37" y="0"/>
                  <a:pt x="33" y="0"/>
                </a:cubicBezTo>
              </a:path>
            </a:pathLst>
          </a:custGeom>
          <a:solidFill>
            <a:schemeClr val="tx2">
              <a:alpha val="26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1349" y="3547028"/>
            <a:ext cx="159257" cy="159257"/>
            <a:chOff x="4290564" y="3341923"/>
            <a:chExt cx="159257" cy="159257"/>
          </a:xfrm>
        </p:grpSpPr>
        <p:sp>
          <p:nvSpPr>
            <p:cNvPr id="35" name="Freeform 20321"/>
            <p:cNvSpPr/>
            <p:nvPr/>
          </p:nvSpPr>
          <p:spPr bwMode="auto">
            <a:xfrm>
              <a:off x="4335032" y="3386392"/>
              <a:ext cx="70322" cy="70322"/>
            </a:xfrm>
            <a:custGeom>
              <a:avLst/>
              <a:gdLst>
                <a:gd name="T0" fmla="*/ 18 w 36"/>
                <a:gd name="T1" fmla="*/ 0 h 36"/>
                <a:gd name="T2" fmla="*/ 18 w 36"/>
                <a:gd name="T3" fmla="*/ 0 h 36"/>
                <a:gd name="T4" fmla="*/ 16 w 36"/>
                <a:gd name="T5" fmla="*/ 0 h 36"/>
                <a:gd name="T6" fmla="*/ 0 w 36"/>
                <a:gd name="T7" fmla="*/ 19 h 36"/>
                <a:gd name="T8" fmla="*/ 0 w 36"/>
                <a:gd name="T9" fmla="*/ 21 h 36"/>
                <a:gd name="T10" fmla="*/ 2 w 36"/>
                <a:gd name="T11" fmla="*/ 26 h 36"/>
                <a:gd name="T12" fmla="*/ 18 w 36"/>
                <a:gd name="T13" fmla="*/ 36 h 36"/>
                <a:gd name="T14" fmla="*/ 18 w 36"/>
                <a:gd name="T15" fmla="*/ 36 h 36"/>
                <a:gd name="T16" fmla="*/ 19 w 36"/>
                <a:gd name="T17" fmla="*/ 36 h 36"/>
                <a:gd name="T18" fmla="*/ 22 w 36"/>
                <a:gd name="T19" fmla="*/ 36 h 36"/>
                <a:gd name="T20" fmla="*/ 32 w 36"/>
                <a:gd name="T21" fmla="*/ 30 h 36"/>
                <a:gd name="T22" fmla="*/ 34 w 36"/>
                <a:gd name="T23" fmla="*/ 27 h 36"/>
                <a:gd name="T24" fmla="*/ 36 w 36"/>
                <a:gd name="T25" fmla="*/ 18 h 36"/>
                <a:gd name="T26" fmla="*/ 20 w 36"/>
                <a:gd name="T27" fmla="*/ 0 h 36"/>
                <a:gd name="T28" fmla="*/ 18 w 36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1" y="23"/>
                    <a:pt x="1" y="24"/>
                    <a:pt x="2" y="26"/>
                  </a:cubicBezTo>
                  <a:cubicBezTo>
                    <a:pt x="4" y="32"/>
                    <a:pt x="11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9" y="36"/>
                  </a:cubicBezTo>
                  <a:cubicBezTo>
                    <a:pt x="20" y="36"/>
                    <a:pt x="21" y="36"/>
                    <a:pt x="22" y="36"/>
                  </a:cubicBezTo>
                  <a:cubicBezTo>
                    <a:pt x="26" y="35"/>
                    <a:pt x="29" y="33"/>
                    <a:pt x="32" y="30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6" y="24"/>
                    <a:pt x="36" y="21"/>
                    <a:pt x="36" y="18"/>
                  </a:cubicBezTo>
                  <a:cubicBezTo>
                    <a:pt x="36" y="9"/>
                    <a:pt x="29" y="1"/>
                    <a:pt x="20" y="0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322"/>
            <p:cNvSpPr>
              <a:spLocks noEditPoints="1"/>
            </p:cNvSpPr>
            <p:nvPr/>
          </p:nvSpPr>
          <p:spPr bwMode="auto">
            <a:xfrm>
              <a:off x="4290564" y="3341923"/>
              <a:ext cx="159257" cy="159257"/>
            </a:xfrm>
            <a:custGeom>
              <a:avLst/>
              <a:gdLst>
                <a:gd name="T0" fmla="*/ 35 w 74"/>
                <a:gd name="T1" fmla="*/ 10 h 74"/>
                <a:gd name="T2" fmla="*/ 37 w 74"/>
                <a:gd name="T3" fmla="*/ 10 h 74"/>
                <a:gd name="T4" fmla="*/ 37 w 74"/>
                <a:gd name="T5" fmla="*/ 10 h 74"/>
                <a:gd name="T6" fmla="*/ 39 w 74"/>
                <a:gd name="T7" fmla="*/ 10 h 74"/>
                <a:gd name="T8" fmla="*/ 64 w 74"/>
                <a:gd name="T9" fmla="*/ 37 h 74"/>
                <a:gd name="T10" fmla="*/ 60 w 74"/>
                <a:gd name="T11" fmla="*/ 52 h 74"/>
                <a:gd name="T12" fmla="*/ 57 w 74"/>
                <a:gd name="T13" fmla="*/ 55 h 74"/>
                <a:gd name="T14" fmla="*/ 42 w 74"/>
                <a:gd name="T15" fmla="*/ 64 h 74"/>
                <a:gd name="T16" fmla="*/ 38 w 74"/>
                <a:gd name="T17" fmla="*/ 64 h 74"/>
                <a:gd name="T18" fmla="*/ 37 w 74"/>
                <a:gd name="T19" fmla="*/ 64 h 74"/>
                <a:gd name="T20" fmla="*/ 37 w 74"/>
                <a:gd name="T21" fmla="*/ 64 h 74"/>
                <a:gd name="T22" fmla="*/ 12 w 74"/>
                <a:gd name="T23" fmla="*/ 48 h 74"/>
                <a:gd name="T24" fmla="*/ 11 w 74"/>
                <a:gd name="T25" fmla="*/ 44 h 74"/>
                <a:gd name="T26" fmla="*/ 10 w 74"/>
                <a:gd name="T27" fmla="*/ 38 h 74"/>
                <a:gd name="T28" fmla="*/ 35 w 74"/>
                <a:gd name="T29" fmla="*/ 10 h 74"/>
                <a:gd name="T30" fmla="*/ 37 w 74"/>
                <a:gd name="T31" fmla="*/ 0 h 74"/>
                <a:gd name="T32" fmla="*/ 37 w 74"/>
                <a:gd name="T33" fmla="*/ 0 h 74"/>
                <a:gd name="T34" fmla="*/ 34 w 74"/>
                <a:gd name="T35" fmla="*/ 0 h 74"/>
                <a:gd name="T36" fmla="*/ 0 w 74"/>
                <a:gd name="T37" fmla="*/ 38 h 74"/>
                <a:gd name="T38" fmla="*/ 2 w 74"/>
                <a:gd name="T39" fmla="*/ 47 h 74"/>
                <a:gd name="T40" fmla="*/ 3 w 74"/>
                <a:gd name="T41" fmla="*/ 51 h 74"/>
                <a:gd name="T42" fmla="*/ 37 w 74"/>
                <a:gd name="T43" fmla="*/ 74 h 74"/>
                <a:gd name="T44" fmla="*/ 38 w 74"/>
                <a:gd name="T45" fmla="*/ 74 h 74"/>
                <a:gd name="T46" fmla="*/ 38 w 74"/>
                <a:gd name="T47" fmla="*/ 74 h 74"/>
                <a:gd name="T48" fmla="*/ 42 w 74"/>
                <a:gd name="T49" fmla="*/ 74 h 74"/>
                <a:gd name="T50" fmla="*/ 65 w 74"/>
                <a:gd name="T51" fmla="*/ 61 h 74"/>
                <a:gd name="T52" fmla="*/ 68 w 74"/>
                <a:gd name="T53" fmla="*/ 58 h 74"/>
                <a:gd name="T54" fmla="*/ 74 w 74"/>
                <a:gd name="T55" fmla="*/ 37 h 74"/>
                <a:gd name="T56" fmla="*/ 38 w 74"/>
                <a:gd name="T57" fmla="*/ 0 h 74"/>
                <a:gd name="T58" fmla="*/ 37 w 74"/>
                <a:gd name="T5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74">
                  <a:moveTo>
                    <a:pt x="35" y="10"/>
                  </a:moveTo>
                  <a:cubicBezTo>
                    <a:pt x="35" y="10"/>
                    <a:pt x="36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8" y="10"/>
                    <a:pt x="39" y="10"/>
                  </a:cubicBezTo>
                  <a:cubicBezTo>
                    <a:pt x="53" y="11"/>
                    <a:pt x="64" y="23"/>
                    <a:pt x="64" y="37"/>
                  </a:cubicBezTo>
                  <a:cubicBezTo>
                    <a:pt x="64" y="42"/>
                    <a:pt x="63" y="47"/>
                    <a:pt x="60" y="52"/>
                  </a:cubicBezTo>
                  <a:cubicBezTo>
                    <a:pt x="59" y="53"/>
                    <a:pt x="58" y="54"/>
                    <a:pt x="57" y="55"/>
                  </a:cubicBezTo>
                  <a:cubicBezTo>
                    <a:pt x="53" y="60"/>
                    <a:pt x="48" y="63"/>
                    <a:pt x="42" y="64"/>
                  </a:cubicBezTo>
                  <a:cubicBezTo>
                    <a:pt x="40" y="64"/>
                    <a:pt x="39" y="64"/>
                    <a:pt x="38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16" y="57"/>
                    <a:pt x="12" y="48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2"/>
                    <a:pt x="10" y="40"/>
                    <a:pt x="10" y="38"/>
                  </a:cubicBezTo>
                  <a:cubicBezTo>
                    <a:pt x="10" y="24"/>
                    <a:pt x="21" y="12"/>
                    <a:pt x="35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15" y="2"/>
                    <a:pt x="0" y="18"/>
                    <a:pt x="0" y="38"/>
                  </a:cubicBezTo>
                  <a:cubicBezTo>
                    <a:pt x="0" y="41"/>
                    <a:pt x="1" y="44"/>
                    <a:pt x="2" y="47"/>
                  </a:cubicBezTo>
                  <a:cubicBezTo>
                    <a:pt x="2" y="49"/>
                    <a:pt x="2" y="50"/>
                    <a:pt x="3" y="51"/>
                  </a:cubicBezTo>
                  <a:cubicBezTo>
                    <a:pt x="9" y="65"/>
                    <a:pt x="22" y="74"/>
                    <a:pt x="37" y="74"/>
                  </a:cubicBezTo>
                  <a:cubicBezTo>
                    <a:pt x="37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9" y="74"/>
                    <a:pt x="41" y="74"/>
                    <a:pt x="42" y="74"/>
                  </a:cubicBezTo>
                  <a:cubicBezTo>
                    <a:pt x="51" y="73"/>
                    <a:pt x="59" y="68"/>
                    <a:pt x="65" y="61"/>
                  </a:cubicBezTo>
                  <a:cubicBezTo>
                    <a:pt x="66" y="60"/>
                    <a:pt x="67" y="59"/>
                    <a:pt x="68" y="58"/>
                  </a:cubicBezTo>
                  <a:cubicBezTo>
                    <a:pt x="72" y="52"/>
                    <a:pt x="74" y="45"/>
                    <a:pt x="74" y="37"/>
                  </a:cubicBezTo>
                  <a:cubicBezTo>
                    <a:pt x="74" y="17"/>
                    <a:pt x="58" y="1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Freeform 20475"/>
          <p:cNvSpPr>
            <a:spLocks noEditPoints="1"/>
          </p:cNvSpPr>
          <p:nvPr/>
        </p:nvSpPr>
        <p:spPr bwMode="auto">
          <a:xfrm>
            <a:off x="6190276" y="3621101"/>
            <a:ext cx="230241" cy="217500"/>
          </a:xfrm>
          <a:custGeom>
            <a:avLst/>
            <a:gdLst>
              <a:gd name="T0" fmla="*/ 43 w 107"/>
              <a:gd name="T1" fmla="*/ 16 h 101"/>
              <a:gd name="T2" fmla="*/ 54 w 107"/>
              <a:gd name="T3" fmla="*/ 14 h 101"/>
              <a:gd name="T4" fmla="*/ 56 w 107"/>
              <a:gd name="T5" fmla="*/ 14 h 101"/>
              <a:gd name="T6" fmla="*/ 60 w 107"/>
              <a:gd name="T7" fmla="*/ 14 h 101"/>
              <a:gd name="T8" fmla="*/ 60 w 107"/>
              <a:gd name="T9" fmla="*/ 14 h 101"/>
              <a:gd name="T10" fmla="*/ 76 w 107"/>
              <a:gd name="T11" fmla="*/ 21 h 101"/>
              <a:gd name="T12" fmla="*/ 79 w 107"/>
              <a:gd name="T13" fmla="*/ 24 h 101"/>
              <a:gd name="T14" fmla="*/ 91 w 107"/>
              <a:gd name="T15" fmla="*/ 56 h 101"/>
              <a:gd name="T16" fmla="*/ 54 w 107"/>
              <a:gd name="T17" fmla="*/ 88 h 101"/>
              <a:gd name="T18" fmla="*/ 49 w 107"/>
              <a:gd name="T19" fmla="*/ 87 h 101"/>
              <a:gd name="T20" fmla="*/ 18 w 107"/>
              <a:gd name="T21" fmla="*/ 45 h 101"/>
              <a:gd name="T22" fmla="*/ 39 w 107"/>
              <a:gd name="T23" fmla="*/ 17 h 101"/>
              <a:gd name="T24" fmla="*/ 43 w 107"/>
              <a:gd name="T25" fmla="*/ 16 h 101"/>
              <a:gd name="T26" fmla="*/ 54 w 107"/>
              <a:gd name="T27" fmla="*/ 0 h 101"/>
              <a:gd name="T28" fmla="*/ 39 w 107"/>
              <a:gd name="T29" fmla="*/ 3 h 101"/>
              <a:gd name="T30" fmla="*/ 35 w 107"/>
              <a:gd name="T31" fmla="*/ 4 h 101"/>
              <a:gd name="T32" fmla="*/ 4 w 107"/>
              <a:gd name="T33" fmla="*/ 43 h 101"/>
              <a:gd name="T34" fmla="*/ 47 w 107"/>
              <a:gd name="T35" fmla="*/ 101 h 101"/>
              <a:gd name="T36" fmla="*/ 54 w 107"/>
              <a:gd name="T37" fmla="*/ 101 h 101"/>
              <a:gd name="T38" fmla="*/ 104 w 107"/>
              <a:gd name="T39" fmla="*/ 58 h 101"/>
              <a:gd name="T40" fmla="*/ 87 w 107"/>
              <a:gd name="T41" fmla="*/ 13 h 101"/>
              <a:gd name="T42" fmla="*/ 84 w 107"/>
              <a:gd name="T43" fmla="*/ 10 h 101"/>
              <a:gd name="T44" fmla="*/ 62 w 107"/>
              <a:gd name="T45" fmla="*/ 1 h 101"/>
              <a:gd name="T46" fmla="*/ 62 w 107"/>
              <a:gd name="T47" fmla="*/ 1 h 101"/>
              <a:gd name="T48" fmla="*/ 58 w 107"/>
              <a:gd name="T49" fmla="*/ 1 h 101"/>
              <a:gd name="T50" fmla="*/ 54 w 107"/>
              <a:gd name="T5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" h="101">
                <a:moveTo>
                  <a:pt x="43" y="16"/>
                </a:moveTo>
                <a:cubicBezTo>
                  <a:pt x="47" y="15"/>
                  <a:pt x="50" y="14"/>
                  <a:pt x="54" y="14"/>
                </a:cubicBezTo>
                <a:cubicBezTo>
                  <a:pt x="55" y="14"/>
                  <a:pt x="55" y="14"/>
                  <a:pt x="56" y="14"/>
                </a:cubicBezTo>
                <a:cubicBezTo>
                  <a:pt x="57" y="14"/>
                  <a:pt x="58" y="14"/>
                  <a:pt x="60" y="14"/>
                </a:cubicBezTo>
                <a:cubicBezTo>
                  <a:pt x="60" y="14"/>
                  <a:pt x="60" y="14"/>
                  <a:pt x="60" y="14"/>
                </a:cubicBezTo>
                <a:cubicBezTo>
                  <a:pt x="66" y="15"/>
                  <a:pt x="71" y="18"/>
                  <a:pt x="76" y="21"/>
                </a:cubicBezTo>
                <a:cubicBezTo>
                  <a:pt x="77" y="22"/>
                  <a:pt x="78" y="23"/>
                  <a:pt x="79" y="24"/>
                </a:cubicBezTo>
                <a:cubicBezTo>
                  <a:pt x="88" y="32"/>
                  <a:pt x="92" y="44"/>
                  <a:pt x="91" y="56"/>
                </a:cubicBezTo>
                <a:cubicBezTo>
                  <a:pt x="88" y="75"/>
                  <a:pt x="72" y="88"/>
                  <a:pt x="54" y="88"/>
                </a:cubicBezTo>
                <a:cubicBezTo>
                  <a:pt x="52" y="88"/>
                  <a:pt x="50" y="88"/>
                  <a:pt x="49" y="87"/>
                </a:cubicBezTo>
                <a:cubicBezTo>
                  <a:pt x="29" y="84"/>
                  <a:pt x="15" y="66"/>
                  <a:pt x="18" y="45"/>
                </a:cubicBezTo>
                <a:cubicBezTo>
                  <a:pt x="20" y="32"/>
                  <a:pt x="28" y="22"/>
                  <a:pt x="39" y="17"/>
                </a:cubicBezTo>
                <a:cubicBezTo>
                  <a:pt x="41" y="16"/>
                  <a:pt x="42" y="16"/>
                  <a:pt x="43" y="16"/>
                </a:cubicBezTo>
                <a:moveTo>
                  <a:pt x="54" y="0"/>
                </a:moveTo>
                <a:cubicBezTo>
                  <a:pt x="49" y="0"/>
                  <a:pt x="44" y="1"/>
                  <a:pt x="39" y="3"/>
                </a:cubicBezTo>
                <a:cubicBezTo>
                  <a:pt x="38" y="3"/>
                  <a:pt x="36" y="4"/>
                  <a:pt x="35" y="4"/>
                </a:cubicBezTo>
                <a:cubicBezTo>
                  <a:pt x="19" y="11"/>
                  <a:pt x="7" y="25"/>
                  <a:pt x="4" y="43"/>
                </a:cubicBezTo>
                <a:cubicBezTo>
                  <a:pt x="0" y="71"/>
                  <a:pt x="19" y="97"/>
                  <a:pt x="47" y="101"/>
                </a:cubicBezTo>
                <a:cubicBezTo>
                  <a:pt x="49" y="101"/>
                  <a:pt x="52" y="101"/>
                  <a:pt x="54" y="101"/>
                </a:cubicBezTo>
                <a:cubicBezTo>
                  <a:pt x="79" y="101"/>
                  <a:pt x="100" y="83"/>
                  <a:pt x="104" y="58"/>
                </a:cubicBezTo>
                <a:cubicBezTo>
                  <a:pt x="107" y="41"/>
                  <a:pt x="100" y="24"/>
                  <a:pt x="87" y="13"/>
                </a:cubicBezTo>
                <a:cubicBezTo>
                  <a:pt x="86" y="12"/>
                  <a:pt x="85" y="11"/>
                  <a:pt x="84" y="10"/>
                </a:cubicBezTo>
                <a:cubicBezTo>
                  <a:pt x="78" y="6"/>
                  <a:pt x="70" y="2"/>
                  <a:pt x="62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0" y="1"/>
                  <a:pt x="59" y="1"/>
                  <a:pt x="58" y="1"/>
                </a:cubicBezTo>
                <a:cubicBezTo>
                  <a:pt x="56" y="0"/>
                  <a:pt x="55" y="0"/>
                  <a:pt x="54" y="0"/>
                </a:cubicBezTo>
              </a:path>
            </a:pathLst>
          </a:custGeom>
          <a:solidFill>
            <a:schemeClr val="tx2">
              <a:alpha val="26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64718" y="3568687"/>
            <a:ext cx="268461" cy="268461"/>
            <a:chOff x="2263933" y="3363582"/>
            <a:chExt cx="268461" cy="268461"/>
          </a:xfrm>
        </p:grpSpPr>
        <p:sp>
          <p:nvSpPr>
            <p:cNvPr id="43" name="Freeform 20707"/>
            <p:cNvSpPr/>
            <p:nvPr/>
          </p:nvSpPr>
          <p:spPr bwMode="auto">
            <a:xfrm>
              <a:off x="2331756" y="3434041"/>
              <a:ext cx="131045" cy="132866"/>
            </a:xfrm>
            <a:custGeom>
              <a:avLst/>
              <a:gdLst>
                <a:gd name="T0" fmla="*/ 54 w 61"/>
                <a:gd name="T1" fmla="*/ 43 h 62"/>
                <a:gd name="T2" fmla="*/ 18 w 61"/>
                <a:gd name="T3" fmla="*/ 55 h 62"/>
                <a:gd name="T4" fmla="*/ 6 w 61"/>
                <a:gd name="T5" fmla="*/ 18 h 62"/>
                <a:gd name="T6" fmla="*/ 43 w 61"/>
                <a:gd name="T7" fmla="*/ 7 h 62"/>
                <a:gd name="T8" fmla="*/ 54 w 61"/>
                <a:gd name="T9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3"/>
                  </a:moveTo>
                  <a:cubicBezTo>
                    <a:pt x="48" y="56"/>
                    <a:pt x="31" y="62"/>
                    <a:pt x="18" y="55"/>
                  </a:cubicBezTo>
                  <a:cubicBezTo>
                    <a:pt x="5" y="48"/>
                    <a:pt x="0" y="32"/>
                    <a:pt x="6" y="18"/>
                  </a:cubicBezTo>
                  <a:cubicBezTo>
                    <a:pt x="13" y="5"/>
                    <a:pt x="29" y="0"/>
                    <a:pt x="43" y="7"/>
                  </a:cubicBezTo>
                  <a:cubicBezTo>
                    <a:pt x="56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708"/>
            <p:cNvSpPr>
              <a:spLocks noEditPoints="1"/>
            </p:cNvSpPr>
            <p:nvPr/>
          </p:nvSpPr>
          <p:spPr bwMode="auto">
            <a:xfrm>
              <a:off x="2263933" y="3363582"/>
              <a:ext cx="268461" cy="268461"/>
            </a:xfrm>
            <a:custGeom>
              <a:avLst/>
              <a:gdLst>
                <a:gd name="T0" fmla="*/ 37 w 125"/>
                <a:gd name="T1" fmla="*/ 112 h 125"/>
                <a:gd name="T2" fmla="*/ 14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2 h 125"/>
                <a:gd name="T10" fmla="*/ 81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1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2"/>
                  </a:moveTo>
                  <a:cubicBezTo>
                    <a:pt x="10" y="98"/>
                    <a:pt x="0" y="65"/>
                    <a:pt x="14" y="38"/>
                  </a:cubicBezTo>
                  <a:cubicBezTo>
                    <a:pt x="27" y="11"/>
                    <a:pt x="61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2"/>
                  </a:cubicBezTo>
                  <a:close/>
                  <a:moveTo>
                    <a:pt x="81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7" y="64"/>
                    <a:pt x="24" y="88"/>
                    <a:pt x="44" y="98"/>
                  </a:cubicBezTo>
                  <a:cubicBezTo>
                    <a:pt x="64" y="109"/>
                    <a:pt x="88" y="101"/>
                    <a:pt x="98" y="81"/>
                  </a:cubicBezTo>
                  <a:cubicBezTo>
                    <a:pt x="108" y="61"/>
                    <a:pt x="100" y="37"/>
                    <a:pt x="81" y="27"/>
                  </a:cubicBezTo>
                  <a:close/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/>
          <p:cNvCxnSpPr>
            <a:stCxn id="44" idx="3"/>
            <a:endCxn id="32" idx="6"/>
          </p:cNvCxnSpPr>
          <p:nvPr/>
        </p:nvCxnSpPr>
        <p:spPr>
          <a:xfrm>
            <a:off x="3703111" y="3757683"/>
            <a:ext cx="913130" cy="222250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2" idx="16"/>
            <a:endCxn id="36" idx="20"/>
          </p:cNvCxnSpPr>
          <p:nvPr/>
        </p:nvCxnSpPr>
        <p:spPr>
          <a:xfrm flipV="1">
            <a:off x="4751762" y="3656753"/>
            <a:ext cx="746125" cy="281940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15"/>
            <a:endCxn id="42" idx="19"/>
          </p:cNvCxnSpPr>
          <p:nvPr/>
        </p:nvCxnSpPr>
        <p:spPr>
          <a:xfrm flipH="1">
            <a:off x="6414062" y="3341301"/>
            <a:ext cx="1012938" cy="405336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" idx="27"/>
            <a:endCxn id="42" idx="10"/>
          </p:cNvCxnSpPr>
          <p:nvPr/>
        </p:nvCxnSpPr>
        <p:spPr>
          <a:xfrm>
            <a:off x="5650606" y="3627291"/>
            <a:ext cx="577850" cy="91440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等腰三角形 51"/>
          <p:cNvSpPr/>
          <p:nvPr/>
        </p:nvSpPr>
        <p:spPr>
          <a:xfrm rot="10800000">
            <a:off x="3495594" y="4110275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 rot="10800000">
            <a:off x="7442761" y="3675253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5477078" y="3236825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662555" y="4425950"/>
            <a:ext cx="185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光追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654550" y="2616200"/>
            <a:ext cx="185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阴影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609715" y="4103370"/>
            <a:ext cx="185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纹理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399832" y="3186634"/>
            <a:ext cx="231099" cy="222895"/>
            <a:chOff x="9943007" y="3004389"/>
            <a:chExt cx="231099" cy="222895"/>
          </a:xfrm>
        </p:grpSpPr>
        <p:sp>
          <p:nvSpPr>
            <p:cNvPr id="8" name="Freeform 20452"/>
            <p:cNvSpPr/>
            <p:nvPr/>
          </p:nvSpPr>
          <p:spPr bwMode="auto">
            <a:xfrm>
              <a:off x="10004809" y="3061138"/>
              <a:ext cx="112814" cy="109396"/>
            </a:xfrm>
            <a:custGeom>
              <a:avLst/>
              <a:gdLst>
                <a:gd name="T0" fmla="*/ 35 w 70"/>
                <a:gd name="T1" fmla="*/ 0 h 68"/>
                <a:gd name="T2" fmla="*/ 30 w 70"/>
                <a:gd name="T3" fmla="*/ 0 h 68"/>
                <a:gd name="T4" fmla="*/ 26 w 70"/>
                <a:gd name="T5" fmla="*/ 1 h 68"/>
                <a:gd name="T6" fmla="*/ 6 w 70"/>
                <a:gd name="T7" fmla="*/ 17 h 68"/>
                <a:gd name="T8" fmla="*/ 4 w 70"/>
                <a:gd name="T9" fmla="*/ 21 h 68"/>
                <a:gd name="T10" fmla="*/ 2 w 70"/>
                <a:gd name="T11" fmla="*/ 29 h 68"/>
                <a:gd name="T12" fmla="*/ 17 w 70"/>
                <a:gd name="T13" fmla="*/ 62 h 68"/>
                <a:gd name="T14" fmla="*/ 21 w 70"/>
                <a:gd name="T15" fmla="*/ 64 h 68"/>
                <a:gd name="T16" fmla="*/ 30 w 70"/>
                <a:gd name="T17" fmla="*/ 67 h 68"/>
                <a:gd name="T18" fmla="*/ 35 w 70"/>
                <a:gd name="T19" fmla="*/ 68 h 68"/>
                <a:gd name="T20" fmla="*/ 69 w 70"/>
                <a:gd name="T21" fmla="*/ 39 h 68"/>
                <a:gd name="T22" fmla="*/ 65 w 70"/>
                <a:gd name="T23" fmla="*/ 17 h 68"/>
                <a:gd name="T24" fmla="*/ 62 w 70"/>
                <a:gd name="T25" fmla="*/ 13 h 68"/>
                <a:gd name="T26" fmla="*/ 51 w 70"/>
                <a:gd name="T27" fmla="*/ 3 h 68"/>
                <a:gd name="T28" fmla="*/ 47 w 70"/>
                <a:gd name="T29" fmla="*/ 2 h 68"/>
                <a:gd name="T30" fmla="*/ 40 w 70"/>
                <a:gd name="T31" fmla="*/ 0 h 68"/>
                <a:gd name="T32" fmla="*/ 35 w 70"/>
                <a:gd name="T3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8" y="0"/>
                    <a:pt x="26" y="1"/>
                  </a:cubicBezTo>
                  <a:cubicBezTo>
                    <a:pt x="17" y="3"/>
                    <a:pt x="10" y="9"/>
                    <a:pt x="6" y="17"/>
                  </a:cubicBezTo>
                  <a:cubicBezTo>
                    <a:pt x="5" y="19"/>
                    <a:pt x="4" y="20"/>
                    <a:pt x="4" y="21"/>
                  </a:cubicBezTo>
                  <a:cubicBezTo>
                    <a:pt x="3" y="24"/>
                    <a:pt x="2" y="26"/>
                    <a:pt x="2" y="29"/>
                  </a:cubicBezTo>
                  <a:cubicBezTo>
                    <a:pt x="0" y="42"/>
                    <a:pt x="6" y="55"/>
                    <a:pt x="17" y="62"/>
                  </a:cubicBezTo>
                  <a:cubicBezTo>
                    <a:pt x="18" y="63"/>
                    <a:pt x="19" y="64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2" y="68"/>
                    <a:pt x="34" y="68"/>
                    <a:pt x="35" y="68"/>
                  </a:cubicBezTo>
                  <a:cubicBezTo>
                    <a:pt x="52" y="68"/>
                    <a:pt x="66" y="56"/>
                    <a:pt x="69" y="39"/>
                  </a:cubicBezTo>
                  <a:cubicBezTo>
                    <a:pt x="70" y="31"/>
                    <a:pt x="68" y="23"/>
                    <a:pt x="65" y="17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59" y="9"/>
                    <a:pt x="55" y="6"/>
                    <a:pt x="51" y="3"/>
                  </a:cubicBezTo>
                  <a:cubicBezTo>
                    <a:pt x="49" y="3"/>
                    <a:pt x="48" y="2"/>
                    <a:pt x="47" y="2"/>
                  </a:cubicBezTo>
                  <a:cubicBezTo>
                    <a:pt x="45" y="1"/>
                    <a:pt x="43" y="0"/>
                    <a:pt x="40" y="0"/>
                  </a:cubicBezTo>
                  <a:cubicBezTo>
                    <a:pt x="39" y="0"/>
                    <a:pt x="37" y="0"/>
                    <a:pt x="35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453"/>
            <p:cNvSpPr>
              <a:spLocks noEditPoints="1"/>
            </p:cNvSpPr>
            <p:nvPr/>
          </p:nvSpPr>
          <p:spPr bwMode="auto">
            <a:xfrm>
              <a:off x="9943007" y="3004389"/>
              <a:ext cx="231099" cy="222895"/>
            </a:xfrm>
            <a:custGeom>
              <a:avLst/>
              <a:gdLst>
                <a:gd name="T0" fmla="*/ 65 w 143"/>
                <a:gd name="T1" fmla="*/ 19 h 138"/>
                <a:gd name="T2" fmla="*/ 72 w 143"/>
                <a:gd name="T3" fmla="*/ 18 h 138"/>
                <a:gd name="T4" fmla="*/ 80 w 143"/>
                <a:gd name="T5" fmla="*/ 19 h 138"/>
                <a:gd name="T6" fmla="*/ 90 w 143"/>
                <a:gd name="T7" fmla="*/ 21 h 138"/>
                <a:gd name="T8" fmla="*/ 94 w 143"/>
                <a:gd name="T9" fmla="*/ 23 h 138"/>
                <a:gd name="T10" fmla="*/ 112 w 143"/>
                <a:gd name="T11" fmla="*/ 38 h 138"/>
                <a:gd name="T12" fmla="*/ 115 w 143"/>
                <a:gd name="T13" fmla="*/ 41 h 138"/>
                <a:gd name="T14" fmla="*/ 122 w 143"/>
                <a:gd name="T15" fmla="*/ 76 h 138"/>
                <a:gd name="T16" fmla="*/ 72 w 143"/>
                <a:gd name="T17" fmla="*/ 119 h 138"/>
                <a:gd name="T18" fmla="*/ 65 w 143"/>
                <a:gd name="T19" fmla="*/ 119 h 138"/>
                <a:gd name="T20" fmla="*/ 49 w 143"/>
                <a:gd name="T21" fmla="*/ 114 h 138"/>
                <a:gd name="T22" fmla="*/ 45 w 143"/>
                <a:gd name="T23" fmla="*/ 111 h 138"/>
                <a:gd name="T24" fmla="*/ 22 w 143"/>
                <a:gd name="T25" fmla="*/ 61 h 138"/>
                <a:gd name="T26" fmla="*/ 26 w 143"/>
                <a:gd name="T27" fmla="*/ 47 h 138"/>
                <a:gd name="T28" fmla="*/ 28 w 143"/>
                <a:gd name="T29" fmla="*/ 44 h 138"/>
                <a:gd name="T30" fmla="*/ 60 w 143"/>
                <a:gd name="T31" fmla="*/ 20 h 138"/>
                <a:gd name="T32" fmla="*/ 65 w 143"/>
                <a:gd name="T33" fmla="*/ 19 h 138"/>
                <a:gd name="T34" fmla="*/ 72 w 143"/>
                <a:gd name="T35" fmla="*/ 0 h 138"/>
                <a:gd name="T36" fmla="*/ 62 w 143"/>
                <a:gd name="T37" fmla="*/ 0 h 138"/>
                <a:gd name="T38" fmla="*/ 57 w 143"/>
                <a:gd name="T39" fmla="*/ 1 h 138"/>
                <a:gd name="T40" fmla="*/ 13 w 143"/>
                <a:gd name="T41" fmla="*/ 34 h 138"/>
                <a:gd name="T42" fmla="*/ 11 w 143"/>
                <a:gd name="T43" fmla="*/ 38 h 138"/>
                <a:gd name="T44" fmla="*/ 4 w 143"/>
                <a:gd name="T45" fmla="*/ 59 h 138"/>
                <a:gd name="T46" fmla="*/ 36 w 143"/>
                <a:gd name="T47" fmla="*/ 127 h 138"/>
                <a:gd name="T48" fmla="*/ 39 w 143"/>
                <a:gd name="T49" fmla="*/ 129 h 138"/>
                <a:gd name="T50" fmla="*/ 62 w 143"/>
                <a:gd name="T51" fmla="*/ 137 h 138"/>
                <a:gd name="T52" fmla="*/ 72 w 143"/>
                <a:gd name="T53" fmla="*/ 138 h 138"/>
                <a:gd name="T54" fmla="*/ 141 w 143"/>
                <a:gd name="T55" fmla="*/ 79 h 138"/>
                <a:gd name="T56" fmla="*/ 129 w 143"/>
                <a:gd name="T57" fmla="*/ 30 h 138"/>
                <a:gd name="T58" fmla="*/ 127 w 143"/>
                <a:gd name="T59" fmla="*/ 26 h 138"/>
                <a:gd name="T60" fmla="*/ 100 w 143"/>
                <a:gd name="T61" fmla="*/ 6 h 138"/>
                <a:gd name="T62" fmla="*/ 96 w 143"/>
                <a:gd name="T63" fmla="*/ 4 h 138"/>
                <a:gd name="T64" fmla="*/ 82 w 143"/>
                <a:gd name="T65" fmla="*/ 0 h 138"/>
                <a:gd name="T66" fmla="*/ 72 w 143"/>
                <a:gd name="T6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3" h="138">
                  <a:moveTo>
                    <a:pt x="65" y="19"/>
                  </a:moveTo>
                  <a:cubicBezTo>
                    <a:pt x="67" y="18"/>
                    <a:pt x="70" y="18"/>
                    <a:pt x="72" y="18"/>
                  </a:cubicBezTo>
                  <a:cubicBezTo>
                    <a:pt x="75" y="18"/>
                    <a:pt x="77" y="18"/>
                    <a:pt x="80" y="19"/>
                  </a:cubicBezTo>
                  <a:cubicBezTo>
                    <a:pt x="83" y="19"/>
                    <a:pt x="87" y="20"/>
                    <a:pt x="90" y="21"/>
                  </a:cubicBezTo>
                  <a:cubicBezTo>
                    <a:pt x="91" y="22"/>
                    <a:pt x="92" y="22"/>
                    <a:pt x="94" y="23"/>
                  </a:cubicBezTo>
                  <a:cubicBezTo>
                    <a:pt x="101" y="26"/>
                    <a:pt x="107" y="31"/>
                    <a:pt x="112" y="38"/>
                  </a:cubicBezTo>
                  <a:cubicBezTo>
                    <a:pt x="113" y="39"/>
                    <a:pt x="114" y="40"/>
                    <a:pt x="115" y="41"/>
                  </a:cubicBezTo>
                  <a:cubicBezTo>
                    <a:pt x="121" y="51"/>
                    <a:pt x="124" y="63"/>
                    <a:pt x="122" y="76"/>
                  </a:cubicBezTo>
                  <a:cubicBezTo>
                    <a:pt x="119" y="101"/>
                    <a:pt x="97" y="119"/>
                    <a:pt x="72" y="119"/>
                  </a:cubicBezTo>
                  <a:cubicBezTo>
                    <a:pt x="70" y="119"/>
                    <a:pt x="67" y="119"/>
                    <a:pt x="65" y="119"/>
                  </a:cubicBezTo>
                  <a:cubicBezTo>
                    <a:pt x="59" y="118"/>
                    <a:pt x="54" y="116"/>
                    <a:pt x="49" y="114"/>
                  </a:cubicBezTo>
                  <a:cubicBezTo>
                    <a:pt x="48" y="113"/>
                    <a:pt x="47" y="112"/>
                    <a:pt x="45" y="111"/>
                  </a:cubicBezTo>
                  <a:cubicBezTo>
                    <a:pt x="29" y="101"/>
                    <a:pt x="19" y="82"/>
                    <a:pt x="22" y="61"/>
                  </a:cubicBezTo>
                  <a:cubicBezTo>
                    <a:pt x="23" y="56"/>
                    <a:pt x="25" y="52"/>
                    <a:pt x="26" y="47"/>
                  </a:cubicBezTo>
                  <a:cubicBezTo>
                    <a:pt x="27" y="46"/>
                    <a:pt x="28" y="45"/>
                    <a:pt x="28" y="44"/>
                  </a:cubicBezTo>
                  <a:cubicBezTo>
                    <a:pt x="35" y="32"/>
                    <a:pt x="47" y="23"/>
                    <a:pt x="60" y="20"/>
                  </a:cubicBezTo>
                  <a:cubicBezTo>
                    <a:pt x="62" y="19"/>
                    <a:pt x="63" y="19"/>
                    <a:pt x="65" y="19"/>
                  </a:cubicBezTo>
                  <a:moveTo>
                    <a:pt x="72" y="0"/>
                  </a:moveTo>
                  <a:cubicBezTo>
                    <a:pt x="69" y="0"/>
                    <a:pt x="65" y="0"/>
                    <a:pt x="62" y="0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39" y="5"/>
                    <a:pt x="22" y="17"/>
                    <a:pt x="13" y="34"/>
                  </a:cubicBezTo>
                  <a:cubicBezTo>
                    <a:pt x="12" y="35"/>
                    <a:pt x="11" y="36"/>
                    <a:pt x="11" y="38"/>
                  </a:cubicBezTo>
                  <a:cubicBezTo>
                    <a:pt x="7" y="44"/>
                    <a:pt x="5" y="51"/>
                    <a:pt x="4" y="59"/>
                  </a:cubicBezTo>
                  <a:cubicBezTo>
                    <a:pt x="0" y="86"/>
                    <a:pt x="13" y="113"/>
                    <a:pt x="36" y="127"/>
                  </a:cubicBezTo>
                  <a:cubicBezTo>
                    <a:pt x="37" y="128"/>
                    <a:pt x="38" y="129"/>
                    <a:pt x="39" y="129"/>
                  </a:cubicBezTo>
                  <a:cubicBezTo>
                    <a:pt x="46" y="133"/>
                    <a:pt x="54" y="136"/>
                    <a:pt x="62" y="137"/>
                  </a:cubicBezTo>
                  <a:cubicBezTo>
                    <a:pt x="66" y="137"/>
                    <a:pt x="69" y="138"/>
                    <a:pt x="72" y="138"/>
                  </a:cubicBezTo>
                  <a:cubicBezTo>
                    <a:pt x="106" y="138"/>
                    <a:pt x="136" y="113"/>
                    <a:pt x="141" y="79"/>
                  </a:cubicBezTo>
                  <a:cubicBezTo>
                    <a:pt x="143" y="61"/>
                    <a:pt x="139" y="44"/>
                    <a:pt x="129" y="30"/>
                  </a:cubicBezTo>
                  <a:cubicBezTo>
                    <a:pt x="128" y="28"/>
                    <a:pt x="128" y="27"/>
                    <a:pt x="127" y="26"/>
                  </a:cubicBezTo>
                  <a:cubicBezTo>
                    <a:pt x="120" y="17"/>
                    <a:pt x="111" y="10"/>
                    <a:pt x="100" y="6"/>
                  </a:cubicBezTo>
                  <a:cubicBezTo>
                    <a:pt x="99" y="5"/>
                    <a:pt x="98" y="4"/>
                    <a:pt x="96" y="4"/>
                  </a:cubicBezTo>
                  <a:cubicBezTo>
                    <a:pt x="92" y="2"/>
                    <a:pt x="87" y="1"/>
                    <a:pt x="82" y="0"/>
                  </a:cubicBezTo>
                  <a:cubicBezTo>
                    <a:pt x="79" y="0"/>
                    <a:pt x="76" y="0"/>
                    <a:pt x="72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35" y="87630"/>
            <a:ext cx="3249930" cy="24136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5" y="361315"/>
            <a:ext cx="2853055" cy="2139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" y="4425950"/>
            <a:ext cx="2644140" cy="20459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015" y="3706495"/>
            <a:ext cx="4176395" cy="300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/>
                </a:solidFill>
                <a:cs typeface="+mn-ea"/>
                <a:sym typeface="+mn-lt"/>
              </a:rPr>
              <a:t>特点与问题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6288" y="653294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40" y="66040"/>
            <a:ext cx="7820116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58445" y="1386840"/>
            <a:ext cx="1709420" cy="17094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460" y="2011680"/>
            <a:ext cx="147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动态阴影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87940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16344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41235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45784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21" name="KSO_Shape"/>
          <p:cNvSpPr/>
          <p:nvPr/>
        </p:nvSpPr>
        <p:spPr bwMode="auto">
          <a:xfrm rot="8580000">
            <a:off x="1303059" y="3343606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KSO_Shape"/>
          <p:cNvSpPr/>
          <p:nvPr/>
        </p:nvSpPr>
        <p:spPr bwMode="auto">
          <a:xfrm rot="5220000">
            <a:off x="5815331" y="5185741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KSO_Shape"/>
          <p:cNvSpPr/>
          <p:nvPr/>
        </p:nvSpPr>
        <p:spPr bwMode="auto">
          <a:xfrm rot="19380000">
            <a:off x="8439113" y="3349321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485" y="3961130"/>
            <a:ext cx="2876550" cy="2555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0" y="4157980"/>
            <a:ext cx="3065145" cy="23583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235" y="206375"/>
            <a:ext cx="4286250" cy="318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20700000">
            <a:off x="2057899" y="-1939713"/>
            <a:ext cx="10123488" cy="6982525"/>
          </a:xfrm>
          <a:custGeom>
            <a:avLst/>
            <a:gdLst>
              <a:gd name="connsiteX0" fmla="*/ 0 w 20246976"/>
              <a:gd name="connsiteY0" fmla="*/ 3741738 h 7483475"/>
              <a:gd name="connsiteX1" fmla="*/ 10123488 w 20246976"/>
              <a:gd name="connsiteY1" fmla="*/ 0 h 7483475"/>
              <a:gd name="connsiteX2" fmla="*/ 20246976 w 20246976"/>
              <a:gd name="connsiteY2" fmla="*/ 3741738 h 7483475"/>
              <a:gd name="connsiteX3" fmla="*/ 10123488 w 20246976"/>
              <a:gd name="connsiteY3" fmla="*/ 7483476 h 7483475"/>
              <a:gd name="connsiteX4" fmla="*/ 0 w 20246976"/>
              <a:gd name="connsiteY4" fmla="*/ 3741738 h 7483475"/>
              <a:gd name="connsiteX0-1" fmla="*/ 10123488 w 20246976"/>
              <a:gd name="connsiteY0-2" fmla="*/ 0 h 7483476"/>
              <a:gd name="connsiteX1-3" fmla="*/ 20246976 w 20246976"/>
              <a:gd name="connsiteY1-4" fmla="*/ 3741738 h 7483476"/>
              <a:gd name="connsiteX2-5" fmla="*/ 10123488 w 20246976"/>
              <a:gd name="connsiteY2-6" fmla="*/ 7483476 h 7483476"/>
              <a:gd name="connsiteX3-7" fmla="*/ 0 w 20246976"/>
              <a:gd name="connsiteY3-8" fmla="*/ 3741738 h 7483476"/>
              <a:gd name="connsiteX4-9" fmla="*/ 10214928 w 20246976"/>
              <a:gd name="connsiteY4-10" fmla="*/ 91440 h 7483476"/>
              <a:gd name="connsiteX0-11" fmla="*/ 10321136 w 20444624"/>
              <a:gd name="connsiteY0-12" fmla="*/ 0 h 9044296"/>
              <a:gd name="connsiteX1-13" fmla="*/ 20444624 w 20444624"/>
              <a:gd name="connsiteY1-14" fmla="*/ 3741738 h 9044296"/>
              <a:gd name="connsiteX2-15" fmla="*/ 10321136 w 20444624"/>
              <a:gd name="connsiteY2-16" fmla="*/ 7483476 h 9044296"/>
              <a:gd name="connsiteX3-17" fmla="*/ 197648 w 20444624"/>
              <a:gd name="connsiteY3-18" fmla="*/ 3741738 h 9044296"/>
              <a:gd name="connsiteX4-19" fmla="*/ 6140074 w 20444624"/>
              <a:gd name="connsiteY4-20" fmla="*/ 9044296 h 9044296"/>
              <a:gd name="connsiteX0-21" fmla="*/ 4181062 w 14304550"/>
              <a:gd name="connsiteY0-22" fmla="*/ 0 h 9044296"/>
              <a:gd name="connsiteX1-23" fmla="*/ 14304550 w 14304550"/>
              <a:gd name="connsiteY1-24" fmla="*/ 3741738 h 9044296"/>
              <a:gd name="connsiteX2-25" fmla="*/ 4181062 w 14304550"/>
              <a:gd name="connsiteY2-26" fmla="*/ 7483476 h 9044296"/>
              <a:gd name="connsiteX3-27" fmla="*/ 0 w 14304550"/>
              <a:gd name="connsiteY3-28" fmla="*/ 9044296 h 9044296"/>
              <a:gd name="connsiteX0-29" fmla="*/ 0 w 10123488"/>
              <a:gd name="connsiteY0-30" fmla="*/ 0 h 7483476"/>
              <a:gd name="connsiteX1-31" fmla="*/ 10123488 w 10123488"/>
              <a:gd name="connsiteY1-32" fmla="*/ 3741738 h 7483476"/>
              <a:gd name="connsiteX2-33" fmla="*/ 0 w 10123488"/>
              <a:gd name="connsiteY2-34" fmla="*/ 7483476 h 7483476"/>
              <a:gd name="connsiteX0-35" fmla="*/ 0 w 10123488"/>
              <a:gd name="connsiteY0-36" fmla="*/ 0 h 6982525"/>
              <a:gd name="connsiteX1-37" fmla="*/ 10123488 w 10123488"/>
              <a:gd name="connsiteY1-38" fmla="*/ 3741738 h 6982525"/>
              <a:gd name="connsiteX2-39" fmla="*/ 1810600 w 10123488"/>
              <a:gd name="connsiteY2-40" fmla="*/ 6982525 h 6982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123488" h="6982525">
                <a:moveTo>
                  <a:pt x="0" y="0"/>
                </a:moveTo>
                <a:cubicBezTo>
                  <a:pt x="5591048" y="0"/>
                  <a:pt x="10123488" y="1675233"/>
                  <a:pt x="10123488" y="3741738"/>
                </a:cubicBezTo>
                <a:cubicBezTo>
                  <a:pt x="10123488" y="5808243"/>
                  <a:pt x="4194692" y="6098765"/>
                  <a:pt x="1810600" y="6982525"/>
                </a:cubicBezTo>
              </a:path>
            </a:pathLst>
          </a:custGeom>
          <a:noFill/>
          <a:ln w="3175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cs typeface="+mn-ea"/>
                <a:sym typeface="+mn-lt"/>
              </a:rPr>
              <a:t>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3802511"/>
            <a:ext cx="4935660" cy="3055489"/>
          </a:xfrm>
          <a:custGeom>
            <a:avLst/>
            <a:gdLst>
              <a:gd name="connsiteX0" fmla="*/ 2803774 w 7226300"/>
              <a:gd name="connsiteY0" fmla="*/ 0 h 4473541"/>
              <a:gd name="connsiteX1" fmla="*/ 7226300 w 7226300"/>
              <a:gd name="connsiteY1" fmla="*/ 4422526 h 4473541"/>
              <a:gd name="connsiteX2" fmla="*/ 7225010 w 7226300"/>
              <a:gd name="connsiteY2" fmla="*/ 4473541 h 4473541"/>
              <a:gd name="connsiteX3" fmla="*/ 0 w 7226300"/>
              <a:gd name="connsiteY3" fmla="*/ 4473541 h 4473541"/>
              <a:gd name="connsiteX4" fmla="*/ 0 w 7226300"/>
              <a:gd name="connsiteY4" fmla="*/ 1002532 h 4473541"/>
              <a:gd name="connsiteX5" fmla="*/ 157706 w 7226300"/>
              <a:gd name="connsiteY5" fmla="*/ 878599 h 4473541"/>
              <a:gd name="connsiteX6" fmla="*/ 2803774 w 7226300"/>
              <a:gd name="connsiteY6" fmla="*/ 0 h 447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26300" h="4473541">
                <a:moveTo>
                  <a:pt x="2803774" y="0"/>
                </a:moveTo>
                <a:cubicBezTo>
                  <a:pt x="5246268" y="0"/>
                  <a:pt x="7226300" y="1980032"/>
                  <a:pt x="7226300" y="4422526"/>
                </a:cubicBezTo>
                <a:lnTo>
                  <a:pt x="7225010" y="4473541"/>
                </a:lnTo>
                <a:lnTo>
                  <a:pt x="0" y="4473541"/>
                </a:lnTo>
                <a:lnTo>
                  <a:pt x="0" y="1002532"/>
                </a:lnTo>
                <a:lnTo>
                  <a:pt x="157706" y="878599"/>
                </a:lnTo>
                <a:cubicBezTo>
                  <a:pt x="895572" y="326783"/>
                  <a:pt x="1811511" y="0"/>
                  <a:pt x="2803774" y="0"/>
                </a:cubicBezTo>
                <a:close/>
              </a:path>
            </a:pathLst>
          </a:custGeom>
          <a:noFill/>
          <a:ln>
            <a:solidFill>
              <a:schemeClr val="tx1"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292080" y="3957008"/>
            <a:ext cx="5049448" cy="2985914"/>
          </a:xfrm>
          <a:custGeom>
            <a:avLst/>
            <a:gdLst>
              <a:gd name="connsiteX0" fmla="*/ 2842877 w 6720815"/>
              <a:gd name="connsiteY0" fmla="*/ 0 h 3974251"/>
              <a:gd name="connsiteX1" fmla="*/ 6720815 w 6720815"/>
              <a:gd name="connsiteY1" fmla="*/ 3877938 h 3974251"/>
              <a:gd name="connsiteX2" fmla="*/ 6718380 w 6720815"/>
              <a:gd name="connsiteY2" fmla="*/ 3974251 h 3974251"/>
              <a:gd name="connsiteX3" fmla="*/ 0 w 6720815"/>
              <a:gd name="connsiteY3" fmla="*/ 3974251 h 3974251"/>
              <a:gd name="connsiteX4" fmla="*/ 0 w 6720815"/>
              <a:gd name="connsiteY4" fmla="*/ 1246687 h 3974251"/>
              <a:gd name="connsiteX5" fmla="*/ 100761 w 6720815"/>
              <a:gd name="connsiteY5" fmla="*/ 1135822 h 3974251"/>
              <a:gd name="connsiteX6" fmla="*/ 2842877 w 6720815"/>
              <a:gd name="connsiteY6" fmla="*/ 0 h 397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0815" h="3974251">
                <a:moveTo>
                  <a:pt x="2842877" y="0"/>
                </a:moveTo>
                <a:cubicBezTo>
                  <a:pt x="4984603" y="0"/>
                  <a:pt x="6720815" y="1736212"/>
                  <a:pt x="6720815" y="3877938"/>
                </a:cubicBezTo>
                <a:lnTo>
                  <a:pt x="6718380" y="3974251"/>
                </a:lnTo>
                <a:lnTo>
                  <a:pt x="0" y="3974251"/>
                </a:lnTo>
                <a:lnTo>
                  <a:pt x="0" y="1246687"/>
                </a:lnTo>
                <a:lnTo>
                  <a:pt x="100761" y="1135822"/>
                </a:lnTo>
                <a:cubicBezTo>
                  <a:pt x="802530" y="434053"/>
                  <a:pt x="1772014" y="0"/>
                  <a:pt x="2842877" y="0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1180012" flipH="1" flipV="1">
            <a:off x="1104789" y="3643222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80012" flipH="1" flipV="1">
            <a:off x="246015" y="3342572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80012" flipH="1" flipV="1">
            <a:off x="638129" y="3947611"/>
            <a:ext cx="120512" cy="1205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9273309" flipH="1" flipV="1">
            <a:off x="4608872" y="5600393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9273309" flipH="1" flipV="1">
            <a:off x="5578104" y="5266171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9273309" flipH="1" flipV="1">
            <a:off x="4989593" y="5165263"/>
            <a:ext cx="120512" cy="1205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99861" y="5465424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静态阴影</a:t>
            </a:r>
          </a:p>
          <a:p>
            <a:pPr algn="ctr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Freeform 124"/>
          <p:cNvSpPr>
            <a:spLocks noEditPoints="1"/>
          </p:cNvSpPr>
          <p:nvPr/>
        </p:nvSpPr>
        <p:spPr bwMode="auto">
          <a:xfrm>
            <a:off x="1801161" y="4547300"/>
            <a:ext cx="689701" cy="689701"/>
          </a:xfrm>
          <a:custGeom>
            <a:avLst/>
            <a:gdLst>
              <a:gd name="T0" fmla="*/ 101 w 140"/>
              <a:gd name="T1" fmla="*/ 21 h 140"/>
              <a:gd name="T2" fmla="*/ 117 w 140"/>
              <a:gd name="T3" fmla="*/ 5 h 140"/>
              <a:gd name="T4" fmla="*/ 119 w 140"/>
              <a:gd name="T5" fmla="*/ 6 h 140"/>
              <a:gd name="T6" fmla="*/ 120 w 140"/>
              <a:gd name="T7" fmla="*/ 20 h 140"/>
              <a:gd name="T8" fmla="*/ 134 w 140"/>
              <a:gd name="T9" fmla="*/ 22 h 140"/>
              <a:gd name="T10" fmla="*/ 135 w 140"/>
              <a:gd name="T11" fmla="*/ 24 h 140"/>
              <a:gd name="T12" fmla="*/ 120 w 140"/>
              <a:gd name="T13" fmla="*/ 39 h 140"/>
              <a:gd name="T14" fmla="*/ 116 w 140"/>
              <a:gd name="T15" fmla="*/ 40 h 140"/>
              <a:gd name="T16" fmla="*/ 107 w 140"/>
              <a:gd name="T17" fmla="*/ 39 h 140"/>
              <a:gd name="T18" fmla="*/ 80 w 140"/>
              <a:gd name="T19" fmla="*/ 66 h 140"/>
              <a:gd name="T20" fmla="*/ 78 w 140"/>
              <a:gd name="T21" fmla="*/ 79 h 140"/>
              <a:gd name="T22" fmla="*/ 61 w 140"/>
              <a:gd name="T23" fmla="*/ 79 h 140"/>
              <a:gd name="T24" fmla="*/ 61 w 140"/>
              <a:gd name="T25" fmla="*/ 62 h 140"/>
              <a:gd name="T26" fmla="*/ 75 w 140"/>
              <a:gd name="T27" fmla="*/ 60 h 140"/>
              <a:gd name="T28" fmla="*/ 101 w 140"/>
              <a:gd name="T29" fmla="*/ 34 h 140"/>
              <a:gd name="T30" fmla="*/ 100 w 140"/>
              <a:gd name="T31" fmla="*/ 25 h 140"/>
              <a:gd name="T32" fmla="*/ 101 w 140"/>
              <a:gd name="T33" fmla="*/ 21 h 140"/>
              <a:gd name="T34" fmla="*/ 130 w 140"/>
              <a:gd name="T35" fmla="*/ 34 h 140"/>
              <a:gd name="T36" fmla="*/ 122 w 140"/>
              <a:gd name="T37" fmla="*/ 42 h 140"/>
              <a:gd name="T38" fmla="*/ 118 w 140"/>
              <a:gd name="T39" fmla="*/ 44 h 140"/>
              <a:gd name="T40" fmla="*/ 124 w 140"/>
              <a:gd name="T41" fmla="*/ 70 h 140"/>
              <a:gd name="T42" fmla="*/ 70 w 140"/>
              <a:gd name="T43" fmla="*/ 125 h 140"/>
              <a:gd name="T44" fmla="*/ 15 w 140"/>
              <a:gd name="T45" fmla="*/ 70 h 140"/>
              <a:gd name="T46" fmla="*/ 70 w 140"/>
              <a:gd name="T47" fmla="*/ 16 h 140"/>
              <a:gd name="T48" fmla="*/ 96 w 140"/>
              <a:gd name="T49" fmla="*/ 23 h 140"/>
              <a:gd name="T50" fmla="*/ 99 w 140"/>
              <a:gd name="T51" fmla="*/ 18 h 140"/>
              <a:gd name="T52" fmla="*/ 106 w 140"/>
              <a:gd name="T53" fmla="*/ 11 h 140"/>
              <a:gd name="T54" fmla="*/ 70 w 140"/>
              <a:gd name="T55" fmla="*/ 0 h 140"/>
              <a:gd name="T56" fmla="*/ 0 w 140"/>
              <a:gd name="T57" fmla="*/ 70 h 140"/>
              <a:gd name="T58" fmla="*/ 70 w 140"/>
              <a:gd name="T59" fmla="*/ 140 h 140"/>
              <a:gd name="T60" fmla="*/ 140 w 140"/>
              <a:gd name="T61" fmla="*/ 70 h 140"/>
              <a:gd name="T62" fmla="*/ 130 w 140"/>
              <a:gd name="T63" fmla="*/ 34 h 140"/>
              <a:gd name="T64" fmla="*/ 70 w 140"/>
              <a:gd name="T65" fmla="*/ 47 h 140"/>
              <a:gd name="T66" fmla="*/ 80 w 140"/>
              <a:gd name="T67" fmla="*/ 49 h 140"/>
              <a:gd name="T68" fmla="*/ 93 w 140"/>
              <a:gd name="T69" fmla="*/ 37 h 140"/>
              <a:gd name="T70" fmla="*/ 70 w 140"/>
              <a:gd name="T71" fmla="*/ 29 h 140"/>
              <a:gd name="T72" fmla="*/ 29 w 140"/>
              <a:gd name="T73" fmla="*/ 70 h 140"/>
              <a:gd name="T74" fmla="*/ 70 w 140"/>
              <a:gd name="T75" fmla="*/ 111 h 140"/>
              <a:gd name="T76" fmla="*/ 111 w 140"/>
              <a:gd name="T77" fmla="*/ 70 h 140"/>
              <a:gd name="T78" fmla="*/ 104 w 140"/>
              <a:gd name="T79" fmla="*/ 48 h 140"/>
              <a:gd name="T80" fmla="*/ 91 w 140"/>
              <a:gd name="T81" fmla="*/ 61 h 140"/>
              <a:gd name="T82" fmla="*/ 93 w 140"/>
              <a:gd name="T83" fmla="*/ 70 h 140"/>
              <a:gd name="T84" fmla="*/ 70 w 140"/>
              <a:gd name="T85" fmla="*/ 94 h 140"/>
              <a:gd name="T86" fmla="*/ 46 w 140"/>
              <a:gd name="T87" fmla="*/ 70 h 140"/>
              <a:gd name="T88" fmla="*/ 70 w 140"/>
              <a:gd name="T89" fmla="*/ 4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3028" y="1107971"/>
            <a:ext cx="2005965" cy="21602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18167" y="1000236"/>
            <a:ext cx="2958064" cy="31829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508B45-A42B-4DAE-A110-F8D1696F7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511" y="749283"/>
            <a:ext cx="4667442" cy="5020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endParaRPr lang="zh-CN" altLang="en-US" sz="9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H="1">
            <a:off x="6935159" y="3548666"/>
            <a:ext cx="174382" cy="3950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7150708" y="3459330"/>
            <a:ext cx="351431" cy="201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476232" y="3178450"/>
            <a:ext cx="466562" cy="2989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215627" y="3790993"/>
            <a:ext cx="246217" cy="1237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81" idx="6"/>
            <a:endCxn id="90" idx="2"/>
          </p:cNvCxnSpPr>
          <p:nvPr/>
        </p:nvCxnSpPr>
        <p:spPr>
          <a:xfrm flipV="1">
            <a:off x="4733264" y="3978249"/>
            <a:ext cx="689101" cy="14549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5" idx="6"/>
            <a:endCxn id="81" idx="1"/>
          </p:cNvCxnSpPr>
          <p:nvPr/>
        </p:nvCxnSpPr>
        <p:spPr>
          <a:xfrm>
            <a:off x="4277310" y="3958116"/>
            <a:ext cx="387437" cy="13724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5459348" y="3953153"/>
            <a:ext cx="431388" cy="371954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947614" y="3914737"/>
            <a:ext cx="223266" cy="39479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419595" y="3368100"/>
            <a:ext cx="106064" cy="39977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73" idx="2"/>
          </p:cNvCxnSpPr>
          <p:nvPr/>
        </p:nvCxnSpPr>
        <p:spPr>
          <a:xfrm>
            <a:off x="7733515" y="4123741"/>
            <a:ext cx="463157" cy="37287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73" idx="6"/>
          </p:cNvCxnSpPr>
          <p:nvPr/>
        </p:nvCxnSpPr>
        <p:spPr>
          <a:xfrm flipV="1">
            <a:off x="7350713" y="4123741"/>
            <a:ext cx="302531" cy="3906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6922378" y="3970236"/>
            <a:ext cx="417626" cy="54416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624244" y="3147814"/>
            <a:ext cx="401873" cy="254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5276966" y="3180928"/>
            <a:ext cx="345559" cy="29643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82877" y="3230037"/>
            <a:ext cx="287149" cy="12270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 flipH="1">
            <a:off x="7942794" y="3128030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 flipH="1">
            <a:off x="742352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 flipH="1">
            <a:off x="7653244" y="4083605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 flipH="1">
            <a:off x="709477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 flipH="1">
            <a:off x="8125176" y="414010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76" name="椭圆 75"/>
          <p:cNvSpPr/>
          <p:nvPr/>
        </p:nvSpPr>
        <p:spPr>
          <a:xfrm flipH="1">
            <a:off x="6370026" y="3312604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 flipH="1">
            <a:off x="7281181" y="4475976"/>
            <a:ext cx="98088" cy="9808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 flipH="1">
            <a:off x="6823593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/>
          <p:cNvSpPr/>
          <p:nvPr/>
        </p:nvSpPr>
        <p:spPr>
          <a:xfrm flipH="1">
            <a:off x="3884476" y="378893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82243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81" name="椭圆 80"/>
          <p:cNvSpPr/>
          <p:nvPr/>
        </p:nvSpPr>
        <p:spPr>
          <a:xfrm>
            <a:off x="4652992" y="4083605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953873" y="2881814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19089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176470" y="3907696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86" name="椭圆 85"/>
          <p:cNvSpPr/>
          <p:nvPr/>
        </p:nvSpPr>
        <p:spPr>
          <a:xfrm>
            <a:off x="6014361" y="316152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609787" y="3106686"/>
            <a:ext cx="86980" cy="869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88" name="椭圆 87"/>
          <p:cNvSpPr/>
          <p:nvPr/>
        </p:nvSpPr>
        <p:spPr>
          <a:xfrm>
            <a:off x="5879098" y="4297772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784113" y="3720718"/>
            <a:ext cx="106446" cy="10644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422364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 flipH="1">
            <a:off x="6123208" y="382351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92" name="椭圆 91"/>
          <p:cNvSpPr/>
          <p:nvPr/>
        </p:nvSpPr>
        <p:spPr>
          <a:xfrm flipH="1">
            <a:off x="6480112" y="3720781"/>
            <a:ext cx="120526" cy="120526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3" name="直接连接符 92"/>
          <p:cNvCxnSpPr>
            <a:endCxn id="83" idx="3"/>
          </p:cNvCxnSpPr>
          <p:nvPr/>
        </p:nvCxnSpPr>
        <p:spPr>
          <a:xfrm flipV="1">
            <a:off x="4460754" y="2950331"/>
            <a:ext cx="504875" cy="36652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4" idx="0"/>
            <a:endCxn id="83" idx="5"/>
          </p:cNvCxnSpPr>
          <p:nvPr/>
        </p:nvCxnSpPr>
        <p:spPr>
          <a:xfrm flipH="1" flipV="1">
            <a:off x="5022390" y="2950331"/>
            <a:ext cx="218924" cy="5122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6279040" y="3114135"/>
            <a:ext cx="984706" cy="98470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5743877" y="4190186"/>
            <a:ext cx="984706" cy="98470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5463416" y="2280989"/>
            <a:ext cx="984706" cy="98470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4928253" y="3374562"/>
            <a:ext cx="984706" cy="98470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805430" y="1993265"/>
            <a:ext cx="261683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cs typeface="+mn-ea"/>
                <a:sym typeface="+mn-lt"/>
              </a:rPr>
              <a:t>主要负责实时渲染部分，主要包括静态</a:t>
            </a:r>
            <a:r>
              <a:rPr lang="en-US" altLang="zh-CN" sz="1400" b="1" dirty="0">
                <a:cs typeface="+mn-ea"/>
                <a:sym typeface="+mn-lt"/>
              </a:rPr>
              <a:t>阴影代码的</a:t>
            </a:r>
            <a:r>
              <a:rPr lang="zh-CN" altLang="en-US" sz="1400" b="1" dirty="0">
                <a:cs typeface="+mn-ea"/>
                <a:sym typeface="+mn-lt"/>
              </a:rPr>
              <a:t>实现</a:t>
            </a:r>
          </a:p>
        </p:txBody>
      </p:sp>
      <p:sp>
        <p:nvSpPr>
          <p:cNvPr id="132" name="矩形 131"/>
          <p:cNvSpPr/>
          <p:nvPr/>
        </p:nvSpPr>
        <p:spPr>
          <a:xfrm>
            <a:off x="8149590" y="2854325"/>
            <a:ext cx="261620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 dirty="0">
                <a:cs typeface="+mn-ea"/>
                <a:sym typeface="+mn-lt"/>
              </a:rPr>
              <a:t>   </a:t>
            </a:r>
            <a:r>
              <a:rPr lang="zh-CN" altLang="en-US" sz="1400" b="1" dirty="0">
                <a:cs typeface="+mn-ea"/>
                <a:sym typeface="+mn-lt"/>
              </a:rPr>
              <a:t>主要负责虚拟场景搭建部分，根据实时渲染与静态渲染的需</a:t>
            </a:r>
            <a:r>
              <a:rPr lang="en-US" altLang="zh-CN" sz="1400" b="1" dirty="0">
                <a:cs typeface="+mn-ea"/>
                <a:sym typeface="+mn-lt"/>
              </a:rPr>
              <a:t>   </a:t>
            </a:r>
            <a:r>
              <a:rPr lang="zh-CN" altLang="en-US" sz="1400" b="1" dirty="0">
                <a:cs typeface="+mn-ea"/>
                <a:sym typeface="+mn-lt"/>
              </a:rPr>
              <a:t>要调整参数和模型，</a:t>
            </a:r>
          </a:p>
          <a:p>
            <a:pPr algn="ctr">
              <a:lnSpc>
                <a:spcPct val="130000"/>
              </a:lnSpc>
            </a:pPr>
            <a:r>
              <a:rPr lang="zh-CN" altLang="en-US" sz="1400" b="1" dirty="0">
                <a:cs typeface="+mn-ea"/>
                <a:sym typeface="+mn-lt"/>
              </a:rPr>
              <a:t>代码的整合</a:t>
            </a:r>
          </a:p>
        </p:txBody>
      </p:sp>
      <p:sp>
        <p:nvSpPr>
          <p:cNvPr id="133" name="矩形 132"/>
          <p:cNvSpPr/>
          <p:nvPr/>
        </p:nvSpPr>
        <p:spPr>
          <a:xfrm>
            <a:off x="6765290" y="5046345"/>
            <a:ext cx="282892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b="1" dirty="0">
                <a:cs typeface="+mn-ea"/>
                <a:sym typeface="+mn-lt"/>
              </a:rPr>
              <a:t>协助参与全程工作、</a:t>
            </a:r>
            <a:r>
              <a:rPr sz="1400" b="1" dirty="0">
                <a:cs typeface="+mn-ea"/>
                <a:sym typeface="+mn-lt"/>
              </a:rPr>
              <a:t>投影方式调试、结果统计收集和报告撰写</a:t>
            </a:r>
          </a:p>
        </p:txBody>
      </p:sp>
      <p:sp>
        <p:nvSpPr>
          <p:cNvPr id="134" name="矩形 133"/>
          <p:cNvSpPr/>
          <p:nvPr/>
        </p:nvSpPr>
        <p:spPr>
          <a:xfrm>
            <a:off x="2030095" y="4199890"/>
            <a:ext cx="2923540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cs typeface="+mn-ea"/>
                <a:sym typeface="+mn-lt"/>
              </a:rPr>
              <a:t>主要负责离线渲染部分，主要包括光追纹理和</a:t>
            </a:r>
            <a:r>
              <a:rPr lang="en-US" altLang="zh-CN" sz="1400" b="1" dirty="0">
                <a:cs typeface="+mn-ea"/>
                <a:sym typeface="+mn-lt"/>
              </a:rPr>
              <a:t>阴影代码的</a:t>
            </a:r>
            <a:r>
              <a:rPr lang="zh-CN" altLang="en-US" sz="1400" b="1" dirty="0">
                <a:cs typeface="+mn-ea"/>
                <a:sym typeface="+mn-lt"/>
              </a:rPr>
              <a:t>实现，</a:t>
            </a:r>
          </a:p>
          <a:p>
            <a:pPr algn="ctr">
              <a:lnSpc>
                <a:spcPct val="130000"/>
              </a:lnSpc>
            </a:pPr>
            <a:r>
              <a:rPr lang="zh-CN" altLang="en-US" sz="1400" b="1" dirty="0">
                <a:cs typeface="+mn-ea"/>
                <a:sym typeface="+mn-lt"/>
              </a:rPr>
              <a:t>代码的整合，</a:t>
            </a:r>
          </a:p>
          <a:p>
            <a:pPr algn="ctr">
              <a:lnSpc>
                <a:spcPct val="130000"/>
              </a:lnSpc>
            </a:pPr>
            <a:r>
              <a:rPr lang="en-US" altLang="zh-CN" sz="1400" b="1" dirty="0">
                <a:cs typeface="+mn-ea"/>
                <a:sym typeface="+mn-lt"/>
              </a:rPr>
              <a:t>PPT</a:t>
            </a:r>
            <a:r>
              <a:rPr lang="zh-CN" altLang="en-US" sz="1400" b="1" dirty="0">
                <a:cs typeface="+mn-ea"/>
                <a:sym typeface="+mn-lt"/>
              </a:rPr>
              <a:t>的制作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58445" y="66040"/>
            <a:ext cx="5864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sz="4400" dirty="0">
                <a:sym typeface="+mn-lt"/>
              </a:rPr>
              <a:t>00 </a:t>
            </a:r>
            <a:r>
              <a:rPr lang="zh-CN" altLang="en-US" sz="4000" dirty="0">
                <a:sym typeface="+mn-lt"/>
              </a:rPr>
              <a:t>小组分工</a:t>
            </a:r>
            <a:r>
              <a:rPr lang="en-US" altLang="zh-CN" sz="4800" dirty="0">
                <a:sym typeface="+mn-lt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8150" y="258953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朱浩洋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2845" y="3666490"/>
            <a:ext cx="87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俞可扬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0330" y="341376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周骁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8820" y="449834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尤骅骋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4 -4.44444E-6 L -0.06315 -4.44444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2 -4.44444E-6 L -6.25E-7 -4.44444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3981 L 3.33333E-6 0.08982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3981 L 3.33333E-6 -2.22222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0.03889 L -8.33333E-7 -0.07963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03843 L -8.33333E-7 -4.44444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7.40741E-7 L 0.0681 7.40741E-7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7.40741E-7 L -8.33333E-7 7.40741E-7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3" grpId="0" bldLvl="0" animBg="1"/>
      <p:bldP spid="3" grpId="1" bldLvl="0" animBg="1"/>
      <p:bldP spid="3" grpId="2" bldLvl="0" animBg="1"/>
      <p:bldP spid="4" grpId="0" bldLvl="0" animBg="1"/>
      <p:bldP spid="4" grpId="1" bldLvl="0" animBg="1"/>
      <p:bldP spid="4" grpId="2" bldLvl="0" animBg="1"/>
      <p:bldP spid="5" grpId="0" bldLvl="0" animBg="1"/>
      <p:bldP spid="5" grpId="1" bldLvl="0" animBg="1"/>
      <p:bldP spid="5" grpId="2" bldLvl="0" animBg="1"/>
      <p:bldP spid="6" grpId="0" bldLvl="0" animBg="1"/>
      <p:bldP spid="6" grpId="1" bldLvl="0" animBg="1"/>
      <p:bldP spid="6" grpId="2" bldLvl="0" animBg="1"/>
      <p:bldP spid="131" grpId="0"/>
      <p:bldP spid="132" grpId="0"/>
      <p:bldP spid="133" grpId="0"/>
      <p:bldP spid="134" grpId="0"/>
      <p:bldP spid="53" grpId="0"/>
      <p:bldP spid="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7915" y="720575"/>
            <a:ext cx="350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cs typeface="+mn-ea"/>
                <a:sym typeface="+mn-lt"/>
              </a:rPr>
              <a:t>CONTENT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01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-403530" y="2569089"/>
            <a:ext cx="33097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cs typeface="+mn-ea"/>
                <a:sym typeface="+mn-lt"/>
              </a:rPr>
              <a:t>虚拟场景设计</a:t>
            </a:r>
          </a:p>
        </p:txBody>
      </p:sp>
      <p:sp>
        <p:nvSpPr>
          <p:cNvPr id="431" name="矩形 430"/>
          <p:cNvSpPr/>
          <p:nvPr/>
        </p:nvSpPr>
        <p:spPr>
          <a:xfrm>
            <a:off x="3371971" y="497302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实时渲染</a:t>
            </a:r>
          </a:p>
        </p:txBody>
      </p:sp>
      <p:sp>
        <p:nvSpPr>
          <p:cNvPr id="432" name="矩形 431"/>
          <p:cNvSpPr/>
          <p:nvPr/>
        </p:nvSpPr>
        <p:spPr>
          <a:xfrm>
            <a:off x="5307097" y="293187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离线渲染</a:t>
            </a:r>
          </a:p>
        </p:txBody>
      </p:sp>
      <p:sp>
        <p:nvSpPr>
          <p:cNvPr id="433" name="矩形 432"/>
          <p:cNvSpPr/>
          <p:nvPr/>
        </p:nvSpPr>
        <p:spPr>
          <a:xfrm>
            <a:off x="8978923" y="5167409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特色和问题</a:t>
            </a: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2"/>
                </a:solidFill>
                <a:cs typeface="+mn-ea"/>
                <a:sym typeface="+mn-lt"/>
              </a:rPr>
              <a:t>虚拟场景设计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2438016" y="2351503"/>
            <a:ext cx="1493930" cy="149393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972992" y="2594539"/>
            <a:ext cx="423978" cy="425715"/>
            <a:chOff x="11522075" y="5773738"/>
            <a:chExt cx="387350" cy="388938"/>
          </a:xfrm>
        </p:grpSpPr>
        <p:sp>
          <p:nvSpPr>
            <p:cNvPr id="135" name="Freeform 7"/>
            <p:cNvSpPr/>
            <p:nvPr/>
          </p:nvSpPr>
          <p:spPr bwMode="auto">
            <a:xfrm>
              <a:off x="11536363" y="5773738"/>
              <a:ext cx="357188" cy="115888"/>
            </a:xfrm>
            <a:custGeom>
              <a:avLst/>
              <a:gdLst>
                <a:gd name="T0" fmla="*/ 225 w 225"/>
                <a:gd name="T1" fmla="*/ 73 h 73"/>
                <a:gd name="T2" fmla="*/ 113 w 225"/>
                <a:gd name="T3" fmla="*/ 0 h 73"/>
                <a:gd name="T4" fmla="*/ 0 w 225"/>
                <a:gd name="T5" fmla="*/ 73 h 73"/>
                <a:gd name="T6" fmla="*/ 225 w 225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73">
                  <a:moveTo>
                    <a:pt x="225" y="73"/>
                  </a:moveTo>
                  <a:lnTo>
                    <a:pt x="113" y="0"/>
                  </a:lnTo>
                  <a:lnTo>
                    <a:pt x="0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Rectangle 8"/>
            <p:cNvSpPr>
              <a:spLocks noChangeArrowheads="1"/>
            </p:cNvSpPr>
            <p:nvPr/>
          </p:nvSpPr>
          <p:spPr bwMode="auto">
            <a:xfrm>
              <a:off x="11522075" y="6118226"/>
              <a:ext cx="387350" cy="4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Rectangle 9"/>
            <p:cNvSpPr>
              <a:spLocks noChangeArrowheads="1"/>
            </p:cNvSpPr>
            <p:nvPr/>
          </p:nvSpPr>
          <p:spPr bwMode="auto">
            <a:xfrm>
              <a:off x="11549063" y="6057901"/>
              <a:ext cx="331788" cy="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Rectangle 10"/>
            <p:cNvSpPr>
              <a:spLocks noChangeArrowheads="1"/>
            </p:cNvSpPr>
            <p:nvPr/>
          </p:nvSpPr>
          <p:spPr bwMode="auto">
            <a:xfrm>
              <a:off x="11580813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Rectangle 11"/>
            <p:cNvSpPr>
              <a:spLocks noChangeArrowheads="1"/>
            </p:cNvSpPr>
            <p:nvPr/>
          </p:nvSpPr>
          <p:spPr bwMode="auto">
            <a:xfrm>
              <a:off x="11791950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Rectangle 12"/>
            <p:cNvSpPr>
              <a:spLocks noChangeArrowheads="1"/>
            </p:cNvSpPr>
            <p:nvPr/>
          </p:nvSpPr>
          <p:spPr bwMode="auto">
            <a:xfrm>
              <a:off x="11685588" y="5903913"/>
              <a:ext cx="60325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3"/>
            <p:cNvSpPr/>
            <p:nvPr/>
          </p:nvSpPr>
          <p:spPr bwMode="auto">
            <a:xfrm>
              <a:off x="11522075" y="6100763"/>
              <a:ext cx="387350" cy="17463"/>
            </a:xfrm>
            <a:custGeom>
              <a:avLst/>
              <a:gdLst>
                <a:gd name="T0" fmla="*/ 226 w 244"/>
                <a:gd name="T1" fmla="*/ 0 h 11"/>
                <a:gd name="T2" fmla="*/ 17 w 244"/>
                <a:gd name="T3" fmla="*/ 0 h 11"/>
                <a:gd name="T4" fmla="*/ 0 w 244"/>
                <a:gd name="T5" fmla="*/ 11 h 11"/>
                <a:gd name="T6" fmla="*/ 244 w 244"/>
                <a:gd name="T7" fmla="*/ 11 h 11"/>
                <a:gd name="T8" fmla="*/ 226 w 24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">
                  <a:moveTo>
                    <a:pt x="226" y="0"/>
                  </a:moveTo>
                  <a:lnTo>
                    <a:pt x="17" y="0"/>
                  </a:lnTo>
                  <a:lnTo>
                    <a:pt x="0" y="11"/>
                  </a:lnTo>
                  <a:lnTo>
                    <a:pt x="244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4"/>
            <p:cNvSpPr/>
            <p:nvPr/>
          </p:nvSpPr>
          <p:spPr bwMode="auto">
            <a:xfrm>
              <a:off x="11549063" y="6042026"/>
              <a:ext cx="331788" cy="15875"/>
            </a:xfrm>
            <a:custGeom>
              <a:avLst/>
              <a:gdLst>
                <a:gd name="T0" fmla="*/ 190 w 209"/>
                <a:gd name="T1" fmla="*/ 0 h 10"/>
                <a:gd name="T2" fmla="*/ 18 w 209"/>
                <a:gd name="T3" fmla="*/ 0 h 10"/>
                <a:gd name="T4" fmla="*/ 0 w 209"/>
                <a:gd name="T5" fmla="*/ 10 h 10"/>
                <a:gd name="T6" fmla="*/ 209 w 209"/>
                <a:gd name="T7" fmla="*/ 10 h 10"/>
                <a:gd name="T8" fmla="*/ 190 w 20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">
                  <a:moveTo>
                    <a:pt x="190" y="0"/>
                  </a:moveTo>
                  <a:lnTo>
                    <a:pt x="18" y="0"/>
                  </a:lnTo>
                  <a:lnTo>
                    <a:pt x="0" y="10"/>
                  </a:lnTo>
                  <a:lnTo>
                    <a:pt x="209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Rectangle 15"/>
            <p:cNvSpPr>
              <a:spLocks noChangeArrowheads="1"/>
            </p:cNvSpPr>
            <p:nvPr/>
          </p:nvSpPr>
          <p:spPr bwMode="auto">
            <a:xfrm>
              <a:off x="11536363" y="5889626"/>
              <a:ext cx="357188" cy="14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2240991" y="3165210"/>
            <a:ext cx="1887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3Ds Max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20" y="807720"/>
            <a:ext cx="6263640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89"/>
          <p:cNvSpPr>
            <a:spLocks noEditPoints="1"/>
          </p:cNvSpPr>
          <p:nvPr/>
        </p:nvSpPr>
        <p:spPr bwMode="auto">
          <a:xfrm rot="6911559">
            <a:off x="7165909" y="241022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7170" y="5902641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52525"/>
                </a:solidFill>
                <a:effectLst/>
                <a:cs typeface="+mn-ea"/>
                <a:sym typeface="+mn-lt"/>
              </a:rPr>
              <a:t>不同大小模型的设计与使用</a:t>
            </a:r>
          </a:p>
        </p:txBody>
      </p:sp>
      <p:sp>
        <p:nvSpPr>
          <p:cNvPr id="8" name="Freeform 31"/>
          <p:cNvSpPr/>
          <p:nvPr/>
        </p:nvSpPr>
        <p:spPr bwMode="auto">
          <a:xfrm>
            <a:off x="2960298" y="5009460"/>
            <a:ext cx="481090" cy="432309"/>
          </a:xfrm>
          <a:custGeom>
            <a:avLst/>
            <a:gdLst>
              <a:gd name="T0" fmla="*/ 48 w 286"/>
              <a:gd name="T1" fmla="*/ 0 h 257"/>
              <a:gd name="T2" fmla="*/ 96 w 286"/>
              <a:gd name="T3" fmla="*/ 80 h 257"/>
              <a:gd name="T4" fmla="*/ 64 w 286"/>
              <a:gd name="T5" fmla="*/ 80 h 257"/>
              <a:gd name="T6" fmla="*/ 64 w 286"/>
              <a:gd name="T7" fmla="*/ 177 h 257"/>
              <a:gd name="T8" fmla="*/ 64 w 286"/>
              <a:gd name="T9" fmla="*/ 185 h 257"/>
              <a:gd name="T10" fmla="*/ 68 w 286"/>
              <a:gd name="T11" fmla="*/ 193 h 257"/>
              <a:gd name="T12" fmla="*/ 72 w 286"/>
              <a:gd name="T13" fmla="*/ 199 h 257"/>
              <a:gd name="T14" fmla="*/ 78 w 286"/>
              <a:gd name="T15" fmla="*/ 205 h 257"/>
              <a:gd name="T16" fmla="*/ 86 w 286"/>
              <a:gd name="T17" fmla="*/ 207 h 257"/>
              <a:gd name="T18" fmla="*/ 96 w 286"/>
              <a:gd name="T19" fmla="*/ 209 h 257"/>
              <a:gd name="T20" fmla="*/ 104 w 286"/>
              <a:gd name="T21" fmla="*/ 207 h 257"/>
              <a:gd name="T22" fmla="*/ 112 w 286"/>
              <a:gd name="T23" fmla="*/ 205 h 257"/>
              <a:gd name="T24" fmla="*/ 118 w 286"/>
              <a:gd name="T25" fmla="*/ 199 h 257"/>
              <a:gd name="T26" fmla="*/ 122 w 286"/>
              <a:gd name="T27" fmla="*/ 193 h 257"/>
              <a:gd name="T28" fmla="*/ 126 w 286"/>
              <a:gd name="T29" fmla="*/ 185 h 257"/>
              <a:gd name="T30" fmla="*/ 128 w 286"/>
              <a:gd name="T31" fmla="*/ 177 h 257"/>
              <a:gd name="T32" fmla="*/ 128 w 286"/>
              <a:gd name="T33" fmla="*/ 80 h 257"/>
              <a:gd name="T34" fmla="*/ 132 w 286"/>
              <a:gd name="T35" fmla="*/ 54 h 257"/>
              <a:gd name="T36" fmla="*/ 146 w 286"/>
              <a:gd name="T37" fmla="*/ 34 h 257"/>
              <a:gd name="T38" fmla="*/ 166 w 286"/>
              <a:gd name="T39" fmla="*/ 20 h 257"/>
              <a:gd name="T40" fmla="*/ 190 w 286"/>
              <a:gd name="T41" fmla="*/ 16 h 257"/>
              <a:gd name="T42" fmla="*/ 216 w 286"/>
              <a:gd name="T43" fmla="*/ 20 h 257"/>
              <a:gd name="T44" fmla="*/ 236 w 286"/>
              <a:gd name="T45" fmla="*/ 34 h 257"/>
              <a:gd name="T46" fmla="*/ 250 w 286"/>
              <a:gd name="T47" fmla="*/ 54 h 257"/>
              <a:gd name="T48" fmla="*/ 254 w 286"/>
              <a:gd name="T49" fmla="*/ 80 h 257"/>
              <a:gd name="T50" fmla="*/ 254 w 286"/>
              <a:gd name="T51" fmla="*/ 177 h 257"/>
              <a:gd name="T52" fmla="*/ 286 w 286"/>
              <a:gd name="T53" fmla="*/ 177 h 257"/>
              <a:gd name="T54" fmla="*/ 238 w 286"/>
              <a:gd name="T55" fmla="*/ 257 h 257"/>
              <a:gd name="T56" fmla="*/ 190 w 286"/>
              <a:gd name="T57" fmla="*/ 177 h 257"/>
              <a:gd name="T58" fmla="*/ 222 w 286"/>
              <a:gd name="T59" fmla="*/ 177 h 257"/>
              <a:gd name="T60" fmla="*/ 222 w 286"/>
              <a:gd name="T61" fmla="*/ 80 h 257"/>
              <a:gd name="T62" fmla="*/ 222 w 286"/>
              <a:gd name="T63" fmla="*/ 72 h 257"/>
              <a:gd name="T64" fmla="*/ 218 w 286"/>
              <a:gd name="T65" fmla="*/ 64 h 257"/>
              <a:gd name="T66" fmla="*/ 214 w 286"/>
              <a:gd name="T67" fmla="*/ 58 h 257"/>
              <a:gd name="T68" fmla="*/ 208 w 286"/>
              <a:gd name="T69" fmla="*/ 52 h 257"/>
              <a:gd name="T70" fmla="*/ 200 w 286"/>
              <a:gd name="T71" fmla="*/ 50 h 257"/>
              <a:gd name="T72" fmla="*/ 190 w 286"/>
              <a:gd name="T73" fmla="*/ 48 h 257"/>
              <a:gd name="T74" fmla="*/ 182 w 286"/>
              <a:gd name="T75" fmla="*/ 50 h 257"/>
              <a:gd name="T76" fmla="*/ 174 w 286"/>
              <a:gd name="T77" fmla="*/ 52 h 257"/>
              <a:gd name="T78" fmla="*/ 168 w 286"/>
              <a:gd name="T79" fmla="*/ 58 h 257"/>
              <a:gd name="T80" fmla="*/ 164 w 286"/>
              <a:gd name="T81" fmla="*/ 64 h 257"/>
              <a:gd name="T82" fmla="*/ 160 w 286"/>
              <a:gd name="T83" fmla="*/ 72 h 257"/>
              <a:gd name="T84" fmla="*/ 158 w 286"/>
              <a:gd name="T85" fmla="*/ 80 h 257"/>
              <a:gd name="T86" fmla="*/ 158 w 286"/>
              <a:gd name="T87" fmla="*/ 177 h 257"/>
              <a:gd name="T88" fmla="*/ 154 w 286"/>
              <a:gd name="T89" fmla="*/ 201 h 257"/>
              <a:gd name="T90" fmla="*/ 140 w 286"/>
              <a:gd name="T91" fmla="*/ 221 h 257"/>
              <a:gd name="T92" fmla="*/ 120 w 286"/>
              <a:gd name="T93" fmla="*/ 235 h 257"/>
              <a:gd name="T94" fmla="*/ 96 w 286"/>
              <a:gd name="T95" fmla="*/ 241 h 257"/>
              <a:gd name="T96" fmla="*/ 70 w 286"/>
              <a:gd name="T97" fmla="*/ 235 h 257"/>
              <a:gd name="T98" fmla="*/ 50 w 286"/>
              <a:gd name="T99" fmla="*/ 221 h 257"/>
              <a:gd name="T100" fmla="*/ 36 w 286"/>
              <a:gd name="T101" fmla="*/ 201 h 257"/>
              <a:gd name="T102" fmla="*/ 32 w 286"/>
              <a:gd name="T103" fmla="*/ 177 h 257"/>
              <a:gd name="T104" fmla="*/ 32 w 286"/>
              <a:gd name="T105" fmla="*/ 80 h 257"/>
              <a:gd name="T106" fmla="*/ 0 w 286"/>
              <a:gd name="T107" fmla="*/ 80 h 257"/>
              <a:gd name="T108" fmla="*/ 48 w 286"/>
              <a:gd name="T10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6" h="257">
                <a:moveTo>
                  <a:pt x="48" y="0"/>
                </a:moveTo>
                <a:lnTo>
                  <a:pt x="96" y="80"/>
                </a:lnTo>
                <a:lnTo>
                  <a:pt x="64" y="80"/>
                </a:lnTo>
                <a:lnTo>
                  <a:pt x="64" y="177"/>
                </a:lnTo>
                <a:lnTo>
                  <a:pt x="64" y="185"/>
                </a:lnTo>
                <a:lnTo>
                  <a:pt x="68" y="193"/>
                </a:lnTo>
                <a:lnTo>
                  <a:pt x="72" y="199"/>
                </a:lnTo>
                <a:lnTo>
                  <a:pt x="78" y="205"/>
                </a:lnTo>
                <a:lnTo>
                  <a:pt x="86" y="207"/>
                </a:lnTo>
                <a:lnTo>
                  <a:pt x="96" y="209"/>
                </a:lnTo>
                <a:lnTo>
                  <a:pt x="104" y="207"/>
                </a:lnTo>
                <a:lnTo>
                  <a:pt x="112" y="205"/>
                </a:lnTo>
                <a:lnTo>
                  <a:pt x="118" y="199"/>
                </a:lnTo>
                <a:lnTo>
                  <a:pt x="122" y="193"/>
                </a:lnTo>
                <a:lnTo>
                  <a:pt x="126" y="185"/>
                </a:lnTo>
                <a:lnTo>
                  <a:pt x="128" y="177"/>
                </a:lnTo>
                <a:lnTo>
                  <a:pt x="128" y="80"/>
                </a:lnTo>
                <a:lnTo>
                  <a:pt x="132" y="54"/>
                </a:lnTo>
                <a:lnTo>
                  <a:pt x="146" y="34"/>
                </a:lnTo>
                <a:lnTo>
                  <a:pt x="166" y="20"/>
                </a:lnTo>
                <a:lnTo>
                  <a:pt x="190" y="16"/>
                </a:lnTo>
                <a:lnTo>
                  <a:pt x="216" y="20"/>
                </a:lnTo>
                <a:lnTo>
                  <a:pt x="236" y="34"/>
                </a:lnTo>
                <a:lnTo>
                  <a:pt x="250" y="54"/>
                </a:lnTo>
                <a:lnTo>
                  <a:pt x="254" y="80"/>
                </a:lnTo>
                <a:lnTo>
                  <a:pt x="254" y="177"/>
                </a:lnTo>
                <a:lnTo>
                  <a:pt x="286" y="177"/>
                </a:lnTo>
                <a:lnTo>
                  <a:pt x="238" y="257"/>
                </a:lnTo>
                <a:lnTo>
                  <a:pt x="190" y="177"/>
                </a:lnTo>
                <a:lnTo>
                  <a:pt x="222" y="177"/>
                </a:lnTo>
                <a:lnTo>
                  <a:pt x="222" y="80"/>
                </a:lnTo>
                <a:lnTo>
                  <a:pt x="222" y="72"/>
                </a:lnTo>
                <a:lnTo>
                  <a:pt x="218" y="64"/>
                </a:lnTo>
                <a:lnTo>
                  <a:pt x="214" y="58"/>
                </a:lnTo>
                <a:lnTo>
                  <a:pt x="208" y="52"/>
                </a:lnTo>
                <a:lnTo>
                  <a:pt x="200" y="50"/>
                </a:lnTo>
                <a:lnTo>
                  <a:pt x="190" y="48"/>
                </a:lnTo>
                <a:lnTo>
                  <a:pt x="182" y="50"/>
                </a:lnTo>
                <a:lnTo>
                  <a:pt x="174" y="52"/>
                </a:lnTo>
                <a:lnTo>
                  <a:pt x="168" y="58"/>
                </a:lnTo>
                <a:lnTo>
                  <a:pt x="164" y="64"/>
                </a:lnTo>
                <a:lnTo>
                  <a:pt x="160" y="72"/>
                </a:lnTo>
                <a:lnTo>
                  <a:pt x="158" y="80"/>
                </a:lnTo>
                <a:lnTo>
                  <a:pt x="158" y="177"/>
                </a:lnTo>
                <a:lnTo>
                  <a:pt x="154" y="201"/>
                </a:lnTo>
                <a:lnTo>
                  <a:pt x="140" y="221"/>
                </a:lnTo>
                <a:lnTo>
                  <a:pt x="120" y="235"/>
                </a:lnTo>
                <a:lnTo>
                  <a:pt x="96" y="241"/>
                </a:lnTo>
                <a:lnTo>
                  <a:pt x="70" y="235"/>
                </a:lnTo>
                <a:lnTo>
                  <a:pt x="50" y="221"/>
                </a:lnTo>
                <a:lnTo>
                  <a:pt x="36" y="201"/>
                </a:lnTo>
                <a:lnTo>
                  <a:pt x="32" y="177"/>
                </a:lnTo>
                <a:lnTo>
                  <a:pt x="32" y="80"/>
                </a:lnTo>
                <a:lnTo>
                  <a:pt x="0" y="80"/>
                </a:lnTo>
                <a:lnTo>
                  <a:pt x="48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2704" y="1711593"/>
            <a:ext cx="20485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err="1">
                <a:solidFill>
                  <a:srgbClr val="252525"/>
                </a:solidFill>
                <a:cs typeface="+mn-ea"/>
                <a:sym typeface="+mn-lt"/>
              </a:rPr>
              <a:t>折射率</a:t>
            </a:r>
            <a:r>
              <a:rPr lang="en-US" altLang="zh-CN" dirty="0" err="1">
                <a:solidFill>
                  <a:srgbClr val="252525"/>
                </a:solidFill>
                <a:cs typeface="+mn-ea"/>
                <a:sym typeface="+mn-lt"/>
              </a:rPr>
              <a:t>——</a:t>
            </a:r>
            <a:r>
              <a:rPr lang="zh-CN" altLang="en-US" dirty="0" err="1">
                <a:solidFill>
                  <a:srgbClr val="252525"/>
                </a:solidFill>
                <a:cs typeface="+mn-ea"/>
                <a:sym typeface="+mn-lt"/>
              </a:rPr>
              <a:t>透明度</a:t>
            </a:r>
          </a:p>
        </p:txBody>
      </p:sp>
      <p:sp>
        <p:nvSpPr>
          <p:cNvPr id="18" name="矩形 17"/>
          <p:cNvSpPr/>
          <p:nvPr/>
        </p:nvSpPr>
        <p:spPr>
          <a:xfrm>
            <a:off x="1065872" y="3955611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252525"/>
                </a:solidFill>
                <a:cs typeface="+mn-ea"/>
                <a:sym typeface="+mn-lt"/>
              </a:rPr>
              <a:t>反射率</a:t>
            </a:r>
          </a:p>
        </p:txBody>
      </p:sp>
      <p:cxnSp>
        <p:nvCxnSpPr>
          <p:cNvPr id="22" name="直接连接符 21"/>
          <p:cNvCxnSpPr>
            <a:stCxn id="52" idx="2"/>
            <a:endCxn id="51" idx="5"/>
          </p:cNvCxnSpPr>
          <p:nvPr/>
        </p:nvCxnSpPr>
        <p:spPr>
          <a:xfrm rot="20700000" flipH="1">
            <a:off x="10864487" y="2330829"/>
            <a:ext cx="704693" cy="68266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5" idx="1"/>
            <a:endCxn id="44" idx="5"/>
          </p:cNvCxnSpPr>
          <p:nvPr/>
        </p:nvCxnSpPr>
        <p:spPr>
          <a:xfrm flipH="1">
            <a:off x="11207500" y="1462925"/>
            <a:ext cx="583482" cy="234361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4" idx="1"/>
            <a:endCxn id="52" idx="5"/>
          </p:cNvCxnSpPr>
          <p:nvPr/>
        </p:nvCxnSpPr>
        <p:spPr>
          <a:xfrm rot="20700000">
            <a:off x="11252490" y="1705194"/>
            <a:ext cx="255332" cy="55256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2" idx="7"/>
            <a:endCxn id="46" idx="4"/>
          </p:cNvCxnSpPr>
          <p:nvPr/>
        </p:nvCxnSpPr>
        <p:spPr>
          <a:xfrm>
            <a:off x="11585205" y="2241612"/>
            <a:ext cx="306914" cy="47580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6" idx="2"/>
          </p:cNvCxnSpPr>
          <p:nvPr/>
        </p:nvCxnSpPr>
        <p:spPr>
          <a:xfrm rot="20700000" flipH="1" flipV="1">
            <a:off x="11310404" y="2790076"/>
            <a:ext cx="562648" cy="51103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8" idx="4"/>
          </p:cNvCxnSpPr>
          <p:nvPr/>
        </p:nvCxnSpPr>
        <p:spPr>
          <a:xfrm rot="20700000" flipH="1" flipV="1">
            <a:off x="11345746" y="2861451"/>
            <a:ext cx="315982" cy="52044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6" idx="0"/>
            <a:endCxn id="54" idx="4"/>
          </p:cNvCxnSpPr>
          <p:nvPr/>
        </p:nvCxnSpPr>
        <p:spPr>
          <a:xfrm>
            <a:off x="11920149" y="2789546"/>
            <a:ext cx="210652" cy="938777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8" idx="7"/>
          </p:cNvCxnSpPr>
          <p:nvPr/>
        </p:nvCxnSpPr>
        <p:spPr>
          <a:xfrm rot="20700000">
            <a:off x="11828486" y="3338859"/>
            <a:ext cx="282094" cy="468365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8" idx="1"/>
            <a:endCxn id="47" idx="5"/>
          </p:cNvCxnSpPr>
          <p:nvPr/>
        </p:nvCxnSpPr>
        <p:spPr>
          <a:xfrm rot="20700000" flipH="1">
            <a:off x="11682844" y="3408162"/>
            <a:ext cx="175721" cy="1031089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9" idx="4"/>
          </p:cNvCxnSpPr>
          <p:nvPr/>
        </p:nvCxnSpPr>
        <p:spPr>
          <a:xfrm rot="20700000" flipV="1">
            <a:off x="10862314" y="2955688"/>
            <a:ext cx="512256" cy="79298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7" idx="7"/>
            <a:endCxn id="54" idx="1"/>
          </p:cNvCxnSpPr>
          <p:nvPr/>
        </p:nvCxnSpPr>
        <p:spPr>
          <a:xfrm rot="20700000" flipV="1">
            <a:off x="11747328" y="3827170"/>
            <a:ext cx="468446" cy="6031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3" idx="3"/>
            <a:endCxn id="47" idx="0"/>
          </p:cNvCxnSpPr>
          <p:nvPr/>
        </p:nvCxnSpPr>
        <p:spPr>
          <a:xfrm rot="20700000" flipH="1" flipV="1">
            <a:off x="11902864" y="4452676"/>
            <a:ext cx="238713" cy="686005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8" idx="2"/>
            <a:endCxn id="49" idx="6"/>
          </p:cNvCxnSpPr>
          <p:nvPr/>
        </p:nvCxnSpPr>
        <p:spPr>
          <a:xfrm rot="20700000" flipH="1">
            <a:off x="10978121" y="3477060"/>
            <a:ext cx="769336" cy="25115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3" idx="3"/>
            <a:endCxn id="51" idx="0"/>
          </p:cNvCxnSpPr>
          <p:nvPr/>
        </p:nvCxnSpPr>
        <p:spPr>
          <a:xfrm rot="20700000" flipH="1" flipV="1">
            <a:off x="10928727" y="2516479"/>
            <a:ext cx="290140" cy="38569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9" idx="0"/>
            <a:endCxn id="47" idx="2"/>
          </p:cNvCxnSpPr>
          <p:nvPr/>
        </p:nvCxnSpPr>
        <p:spPr>
          <a:xfrm rot="20700000">
            <a:off x="11093417" y="3782850"/>
            <a:ext cx="597404" cy="787450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7" idx="2"/>
            <a:endCxn id="55" idx="6"/>
          </p:cNvCxnSpPr>
          <p:nvPr/>
        </p:nvCxnSpPr>
        <p:spPr>
          <a:xfrm rot="20700000" flipH="1">
            <a:off x="11099693" y="4569473"/>
            <a:ext cx="700494" cy="44108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5" idx="1"/>
            <a:endCxn id="56" idx="4"/>
          </p:cNvCxnSpPr>
          <p:nvPr/>
        </p:nvCxnSpPr>
        <p:spPr>
          <a:xfrm rot="20700000" flipH="1">
            <a:off x="10538320" y="4811065"/>
            <a:ext cx="608415" cy="440609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5" idx="0"/>
            <a:endCxn id="43" idx="2"/>
          </p:cNvCxnSpPr>
          <p:nvPr/>
        </p:nvCxnSpPr>
        <p:spPr>
          <a:xfrm rot="20700000">
            <a:off x="11171375" y="4601549"/>
            <a:ext cx="983802" cy="672382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 rot="9525715" flipH="1">
            <a:off x="12221961" y="5065627"/>
            <a:ext cx="102071" cy="10209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rot="9525715" flipH="1">
            <a:off x="11168905" y="169495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 rot="9525715" flipH="1">
            <a:off x="11768085" y="138947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 rot="9525715" flipH="1">
            <a:off x="11867452" y="271479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9525715" flipH="1">
            <a:off x="11780676" y="444209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 rot="9525715" flipH="1">
            <a:off x="11699242" y="3329537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9525715" flipH="1">
            <a:off x="10948993" y="3798822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 rot="9525715" flipH="1">
            <a:off x="10297353" y="3309161"/>
            <a:ext cx="55022" cy="5503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 rot="9525715" flipH="1">
            <a:off x="10831060" y="2485844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rot="9525715" flipH="1">
            <a:off x="11546984" y="2213609"/>
            <a:ext cx="39911" cy="399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 rot="9525715" flipH="1">
            <a:off x="11262354" y="2847607"/>
            <a:ext cx="35012" cy="350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 rot="9525715" flipH="1">
            <a:off x="12114062" y="3726540"/>
            <a:ext cx="52501" cy="5251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 rot="9525715" flipH="1">
            <a:off x="11062358" y="4685329"/>
            <a:ext cx="56911" cy="5692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 rot="9525715" flipH="1">
            <a:off x="10581037" y="5320275"/>
            <a:ext cx="77364" cy="77382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 rot="9525715" flipH="1">
            <a:off x="10249498" y="5989465"/>
            <a:ext cx="107216" cy="10723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 rot="9525715" flipH="1">
            <a:off x="11403404" y="5803334"/>
            <a:ext cx="76688" cy="76704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 rot="9525715" flipH="1">
            <a:off x="10201905" y="4955641"/>
            <a:ext cx="46809" cy="4682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/>
          <p:cNvCxnSpPr>
            <a:endCxn id="45" idx="5"/>
          </p:cNvCxnSpPr>
          <p:nvPr/>
        </p:nvCxnSpPr>
        <p:spPr>
          <a:xfrm flipH="1">
            <a:off x="11821876" y="493621"/>
            <a:ext cx="309357" cy="899107"/>
          </a:xfrm>
          <a:prstGeom prst="line">
            <a:avLst/>
          </a:prstGeom>
          <a:ln w="3175"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20700000">
            <a:off x="10699196" y="5292738"/>
            <a:ext cx="646109" cy="608142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 rot="9525715" flipH="1">
            <a:off x="11999951" y="6214519"/>
            <a:ext cx="74367" cy="74383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58" idx="7"/>
          </p:cNvCxnSpPr>
          <p:nvPr/>
        </p:nvCxnSpPr>
        <p:spPr>
          <a:xfrm>
            <a:off x="11476844" y="5857142"/>
            <a:ext cx="512160" cy="377610"/>
          </a:xfrm>
          <a:prstGeom prst="line">
            <a:avLst/>
          </a:prstGeom>
          <a:ln>
            <a:solidFill>
              <a:schemeClr val="tx2">
                <a:alpha val="7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339012" y="932182"/>
            <a:ext cx="481012" cy="481012"/>
            <a:chOff x="2740332" y="2568029"/>
            <a:chExt cx="481012" cy="481012"/>
          </a:xfrm>
        </p:grpSpPr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2740332" y="2568029"/>
              <a:ext cx="363538" cy="365125"/>
            </a:xfrm>
            <a:custGeom>
              <a:avLst/>
              <a:gdLst>
                <a:gd name="T0" fmla="*/ 87 w 97"/>
                <a:gd name="T1" fmla="*/ 72 h 97"/>
                <a:gd name="T2" fmla="*/ 91 w 97"/>
                <a:gd name="T3" fmla="*/ 74 h 97"/>
                <a:gd name="T4" fmla="*/ 91 w 97"/>
                <a:gd name="T5" fmla="*/ 74 h 97"/>
                <a:gd name="T6" fmla="*/ 97 w 97"/>
                <a:gd name="T7" fmla="*/ 60 h 97"/>
                <a:gd name="T8" fmla="*/ 97 w 97"/>
                <a:gd name="T9" fmla="*/ 60 h 97"/>
                <a:gd name="T10" fmla="*/ 93 w 97"/>
                <a:gd name="T11" fmla="*/ 58 h 97"/>
                <a:gd name="T12" fmla="*/ 93 w 97"/>
                <a:gd name="T13" fmla="*/ 38 h 97"/>
                <a:gd name="T14" fmla="*/ 97 w 97"/>
                <a:gd name="T15" fmla="*/ 36 h 97"/>
                <a:gd name="T16" fmla="*/ 97 w 97"/>
                <a:gd name="T17" fmla="*/ 36 h 97"/>
                <a:gd name="T18" fmla="*/ 91 w 97"/>
                <a:gd name="T19" fmla="*/ 22 h 97"/>
                <a:gd name="T20" fmla="*/ 91 w 97"/>
                <a:gd name="T21" fmla="*/ 22 h 97"/>
                <a:gd name="T22" fmla="*/ 91 w 97"/>
                <a:gd name="T23" fmla="*/ 22 h 97"/>
                <a:gd name="T24" fmla="*/ 73 w 97"/>
                <a:gd name="T25" fmla="*/ 17 h 97"/>
                <a:gd name="T26" fmla="*/ 74 w 97"/>
                <a:gd name="T27" fmla="*/ 6 h 97"/>
                <a:gd name="T28" fmla="*/ 74 w 97"/>
                <a:gd name="T29" fmla="*/ 6 h 97"/>
                <a:gd name="T30" fmla="*/ 74 w 97"/>
                <a:gd name="T31" fmla="*/ 6 h 97"/>
                <a:gd name="T32" fmla="*/ 60 w 97"/>
                <a:gd name="T33" fmla="*/ 0 h 97"/>
                <a:gd name="T34" fmla="*/ 60 w 97"/>
                <a:gd name="T35" fmla="*/ 0 h 97"/>
                <a:gd name="T36" fmla="*/ 44 w 97"/>
                <a:gd name="T37" fmla="*/ 9 h 97"/>
                <a:gd name="T38" fmla="*/ 37 w 97"/>
                <a:gd name="T39" fmla="*/ 0 h 97"/>
                <a:gd name="T40" fmla="*/ 37 w 97"/>
                <a:gd name="T41" fmla="*/ 0 h 97"/>
                <a:gd name="T42" fmla="*/ 22 w 97"/>
                <a:gd name="T43" fmla="*/ 6 h 97"/>
                <a:gd name="T44" fmla="*/ 22 w 97"/>
                <a:gd name="T45" fmla="*/ 6 h 97"/>
                <a:gd name="T46" fmla="*/ 22 w 97"/>
                <a:gd name="T47" fmla="*/ 6 h 97"/>
                <a:gd name="T48" fmla="*/ 24 w 97"/>
                <a:gd name="T49" fmla="*/ 10 h 97"/>
                <a:gd name="T50" fmla="*/ 10 w 97"/>
                <a:gd name="T51" fmla="*/ 24 h 97"/>
                <a:gd name="T52" fmla="*/ 6 w 97"/>
                <a:gd name="T53" fmla="*/ 23 h 97"/>
                <a:gd name="T54" fmla="*/ 6 w 97"/>
                <a:gd name="T55" fmla="*/ 23 h 97"/>
                <a:gd name="T56" fmla="*/ 0 w 97"/>
                <a:gd name="T57" fmla="*/ 37 h 97"/>
                <a:gd name="T58" fmla="*/ 0 w 97"/>
                <a:gd name="T59" fmla="*/ 37 h 97"/>
                <a:gd name="T60" fmla="*/ 4 w 97"/>
                <a:gd name="T61" fmla="*/ 39 h 97"/>
                <a:gd name="T62" fmla="*/ 5 w 97"/>
                <a:gd name="T63" fmla="*/ 59 h 97"/>
                <a:gd name="T64" fmla="*/ 1 w 97"/>
                <a:gd name="T65" fmla="*/ 60 h 97"/>
                <a:gd name="T66" fmla="*/ 1 w 97"/>
                <a:gd name="T67" fmla="*/ 60 h 97"/>
                <a:gd name="T68" fmla="*/ 7 w 97"/>
                <a:gd name="T69" fmla="*/ 75 h 97"/>
                <a:gd name="T70" fmla="*/ 7 w 97"/>
                <a:gd name="T71" fmla="*/ 75 h 97"/>
                <a:gd name="T72" fmla="*/ 7 w 97"/>
                <a:gd name="T73" fmla="*/ 75 h 97"/>
                <a:gd name="T74" fmla="*/ 24 w 97"/>
                <a:gd name="T75" fmla="*/ 80 h 97"/>
                <a:gd name="T76" fmla="*/ 23 w 97"/>
                <a:gd name="T77" fmla="*/ 91 h 97"/>
                <a:gd name="T78" fmla="*/ 23 w 97"/>
                <a:gd name="T79" fmla="*/ 91 h 97"/>
                <a:gd name="T80" fmla="*/ 23 w 97"/>
                <a:gd name="T81" fmla="*/ 91 h 97"/>
                <a:gd name="T82" fmla="*/ 38 w 97"/>
                <a:gd name="T83" fmla="*/ 97 h 97"/>
                <a:gd name="T84" fmla="*/ 38 w 97"/>
                <a:gd name="T85" fmla="*/ 97 h 97"/>
                <a:gd name="T86" fmla="*/ 54 w 97"/>
                <a:gd name="T87" fmla="*/ 88 h 97"/>
                <a:gd name="T88" fmla="*/ 61 w 97"/>
                <a:gd name="T89" fmla="*/ 97 h 97"/>
                <a:gd name="T90" fmla="*/ 61 w 97"/>
                <a:gd name="T91" fmla="*/ 97 h 97"/>
                <a:gd name="T92" fmla="*/ 75 w 97"/>
                <a:gd name="T93" fmla="*/ 91 h 97"/>
                <a:gd name="T94" fmla="*/ 75 w 97"/>
                <a:gd name="T95" fmla="*/ 91 h 97"/>
                <a:gd name="T96" fmla="*/ 75 w 97"/>
                <a:gd name="T97" fmla="*/ 91 h 97"/>
                <a:gd name="T98" fmla="*/ 73 w 97"/>
                <a:gd name="T99" fmla="*/ 87 h 97"/>
                <a:gd name="T100" fmla="*/ 56 w 97"/>
                <a:gd name="T101" fmla="*/ 66 h 97"/>
                <a:gd name="T102" fmla="*/ 41 w 97"/>
                <a:gd name="T103" fmla="*/ 31 h 97"/>
                <a:gd name="T104" fmla="*/ 56 w 97"/>
                <a:gd name="T105" fmla="*/ 6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80" y="73"/>
                  </a:moveTo>
                  <a:cubicBezTo>
                    <a:pt x="83" y="72"/>
                    <a:pt x="85" y="72"/>
                    <a:pt x="87" y="72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88" y="55"/>
                    <a:pt x="86" y="49"/>
                    <a:pt x="89" y="44"/>
                  </a:cubicBezTo>
                  <a:cubicBezTo>
                    <a:pt x="89" y="41"/>
                    <a:pt x="91" y="39"/>
                    <a:pt x="93" y="38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25"/>
                    <a:pt x="76" y="22"/>
                    <a:pt x="73" y="17"/>
                  </a:cubicBezTo>
                  <a:cubicBezTo>
                    <a:pt x="72" y="15"/>
                    <a:pt x="72" y="12"/>
                    <a:pt x="73" y="1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5" y="9"/>
                    <a:pt x="49" y="11"/>
                    <a:pt x="44" y="9"/>
                  </a:cubicBezTo>
                  <a:cubicBezTo>
                    <a:pt x="42" y="8"/>
                    <a:pt x="40" y="6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7"/>
                    <a:pt x="22" y="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6"/>
                    <a:pt x="23" y="21"/>
                    <a:pt x="17" y="24"/>
                  </a:cubicBezTo>
                  <a:cubicBezTo>
                    <a:pt x="15" y="25"/>
                    <a:pt x="13" y="25"/>
                    <a:pt x="1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9" y="42"/>
                    <a:pt x="11" y="48"/>
                    <a:pt x="9" y="53"/>
                  </a:cubicBezTo>
                  <a:cubicBezTo>
                    <a:pt x="8" y="56"/>
                    <a:pt x="6" y="57"/>
                    <a:pt x="5" y="59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6" y="72"/>
                    <a:pt x="22" y="75"/>
                    <a:pt x="24" y="80"/>
                  </a:cubicBezTo>
                  <a:cubicBezTo>
                    <a:pt x="25" y="82"/>
                    <a:pt x="25" y="85"/>
                    <a:pt x="25" y="87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42" y="88"/>
                    <a:pt x="48" y="86"/>
                    <a:pt x="54" y="88"/>
                  </a:cubicBezTo>
                  <a:cubicBezTo>
                    <a:pt x="56" y="89"/>
                    <a:pt x="58" y="91"/>
                    <a:pt x="59" y="93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2" y="81"/>
                    <a:pt x="75" y="75"/>
                    <a:pt x="80" y="73"/>
                  </a:cubicBezTo>
                  <a:close/>
                  <a:moveTo>
                    <a:pt x="56" y="66"/>
                  </a:moveTo>
                  <a:cubicBezTo>
                    <a:pt x="47" y="70"/>
                    <a:pt x="35" y="65"/>
                    <a:pt x="31" y="56"/>
                  </a:cubicBezTo>
                  <a:cubicBezTo>
                    <a:pt x="27" y="46"/>
                    <a:pt x="32" y="35"/>
                    <a:pt x="41" y="31"/>
                  </a:cubicBezTo>
                  <a:cubicBezTo>
                    <a:pt x="51" y="27"/>
                    <a:pt x="62" y="31"/>
                    <a:pt x="66" y="41"/>
                  </a:cubicBezTo>
                  <a:cubicBezTo>
                    <a:pt x="70" y="51"/>
                    <a:pt x="66" y="62"/>
                    <a:pt x="56" y="66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3037194" y="2864891"/>
              <a:ext cx="184150" cy="184150"/>
            </a:xfrm>
            <a:custGeom>
              <a:avLst/>
              <a:gdLst>
                <a:gd name="T0" fmla="*/ 49 w 49"/>
                <a:gd name="T1" fmla="*/ 29 h 49"/>
                <a:gd name="T2" fmla="*/ 49 w 49"/>
                <a:gd name="T3" fmla="*/ 20 h 49"/>
                <a:gd name="T4" fmla="*/ 43 w 49"/>
                <a:gd name="T5" fmla="*/ 20 h 49"/>
                <a:gd name="T6" fmla="*/ 41 w 49"/>
                <a:gd name="T7" fmla="*/ 15 h 49"/>
                <a:gd name="T8" fmla="*/ 45 w 49"/>
                <a:gd name="T9" fmla="*/ 11 h 49"/>
                <a:gd name="T10" fmla="*/ 38 w 49"/>
                <a:gd name="T11" fmla="*/ 4 h 49"/>
                <a:gd name="T12" fmla="*/ 34 w 49"/>
                <a:gd name="T13" fmla="*/ 8 h 49"/>
                <a:gd name="T14" fmla="*/ 29 w 49"/>
                <a:gd name="T15" fmla="*/ 5 h 49"/>
                <a:gd name="T16" fmla="*/ 29 w 49"/>
                <a:gd name="T17" fmla="*/ 0 h 49"/>
                <a:gd name="T18" fmla="*/ 19 w 49"/>
                <a:gd name="T19" fmla="*/ 0 h 49"/>
                <a:gd name="T20" fmla="*/ 19 w 49"/>
                <a:gd name="T21" fmla="*/ 5 h 49"/>
                <a:gd name="T22" fmla="*/ 14 w 49"/>
                <a:gd name="T23" fmla="*/ 8 h 49"/>
                <a:gd name="T24" fmla="*/ 10 w 49"/>
                <a:gd name="T25" fmla="*/ 4 h 49"/>
                <a:gd name="T26" fmla="*/ 3 w 49"/>
                <a:gd name="T27" fmla="*/ 11 h 49"/>
                <a:gd name="T28" fmla="*/ 7 w 49"/>
                <a:gd name="T29" fmla="*/ 15 h 49"/>
                <a:gd name="T30" fmla="*/ 5 w 49"/>
                <a:gd name="T31" fmla="*/ 20 h 49"/>
                <a:gd name="T32" fmla="*/ 0 w 49"/>
                <a:gd name="T33" fmla="*/ 20 h 49"/>
                <a:gd name="T34" fmla="*/ 0 w 49"/>
                <a:gd name="T35" fmla="*/ 29 h 49"/>
                <a:gd name="T36" fmla="*/ 5 w 49"/>
                <a:gd name="T37" fmla="*/ 29 h 49"/>
                <a:gd name="T38" fmla="*/ 7 w 49"/>
                <a:gd name="T39" fmla="*/ 35 h 49"/>
                <a:gd name="T40" fmla="*/ 3 w 49"/>
                <a:gd name="T41" fmla="*/ 38 h 49"/>
                <a:gd name="T42" fmla="*/ 10 w 49"/>
                <a:gd name="T43" fmla="*/ 45 h 49"/>
                <a:gd name="T44" fmla="*/ 14 w 49"/>
                <a:gd name="T45" fmla="*/ 41 h 49"/>
                <a:gd name="T46" fmla="*/ 19 w 49"/>
                <a:gd name="T47" fmla="*/ 43 h 49"/>
                <a:gd name="T48" fmla="*/ 19 w 49"/>
                <a:gd name="T49" fmla="*/ 49 h 49"/>
                <a:gd name="T50" fmla="*/ 29 w 49"/>
                <a:gd name="T51" fmla="*/ 49 h 49"/>
                <a:gd name="T52" fmla="*/ 29 w 49"/>
                <a:gd name="T53" fmla="*/ 43 h 49"/>
                <a:gd name="T54" fmla="*/ 34 w 49"/>
                <a:gd name="T55" fmla="*/ 41 h 49"/>
                <a:gd name="T56" fmla="*/ 38 w 49"/>
                <a:gd name="T57" fmla="*/ 45 h 49"/>
                <a:gd name="T58" fmla="*/ 45 w 49"/>
                <a:gd name="T59" fmla="*/ 38 h 49"/>
                <a:gd name="T60" fmla="*/ 41 w 49"/>
                <a:gd name="T61" fmla="*/ 34 h 49"/>
                <a:gd name="T62" fmla="*/ 43 w 49"/>
                <a:gd name="T63" fmla="*/ 29 h 49"/>
                <a:gd name="T64" fmla="*/ 49 w 49"/>
                <a:gd name="T65" fmla="*/ 29 h 49"/>
                <a:gd name="T66" fmla="*/ 24 w 49"/>
                <a:gd name="T67" fmla="*/ 32 h 49"/>
                <a:gd name="T68" fmla="*/ 17 w 49"/>
                <a:gd name="T69" fmla="*/ 24 h 49"/>
                <a:gd name="T70" fmla="*/ 24 w 49"/>
                <a:gd name="T71" fmla="*/ 17 h 49"/>
                <a:gd name="T72" fmla="*/ 31 w 49"/>
                <a:gd name="T73" fmla="*/ 24 h 49"/>
                <a:gd name="T74" fmla="*/ 24 w 49"/>
                <a:gd name="T75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49">
                  <a:moveTo>
                    <a:pt x="49" y="29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8"/>
                    <a:pt x="42" y="16"/>
                    <a:pt x="41" y="15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1" y="6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6"/>
                    <a:pt x="16" y="7"/>
                    <a:pt x="14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5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3"/>
                    <a:pt x="7" y="35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6" y="42"/>
                    <a:pt x="17" y="43"/>
                    <a:pt x="19" y="43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3"/>
                    <a:pt x="33" y="42"/>
                    <a:pt x="34" y="41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2" y="33"/>
                    <a:pt x="43" y="31"/>
                    <a:pt x="43" y="29"/>
                  </a:cubicBezTo>
                  <a:lnTo>
                    <a:pt x="49" y="29"/>
                  </a:lnTo>
                  <a:close/>
                  <a:moveTo>
                    <a:pt x="24" y="32"/>
                  </a:moveTo>
                  <a:cubicBezTo>
                    <a:pt x="20" y="32"/>
                    <a:pt x="17" y="28"/>
                    <a:pt x="17" y="24"/>
                  </a:cubicBezTo>
                  <a:cubicBezTo>
                    <a:pt x="17" y="20"/>
                    <a:pt x="20" y="17"/>
                    <a:pt x="24" y="17"/>
                  </a:cubicBezTo>
                  <a:cubicBezTo>
                    <a:pt x="28" y="17"/>
                    <a:pt x="31" y="20"/>
                    <a:pt x="31" y="24"/>
                  </a:cubicBezTo>
                  <a:cubicBezTo>
                    <a:pt x="31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Freeform 110"/>
          <p:cNvSpPr>
            <a:spLocks noEditPoints="1"/>
          </p:cNvSpPr>
          <p:nvPr/>
        </p:nvSpPr>
        <p:spPr bwMode="auto">
          <a:xfrm>
            <a:off x="1299458" y="3218012"/>
            <a:ext cx="402779" cy="397532"/>
          </a:xfrm>
          <a:custGeom>
            <a:avLst/>
            <a:gdLst>
              <a:gd name="T0" fmla="*/ 101 w 130"/>
              <a:gd name="T1" fmla="*/ 0 h 128"/>
              <a:gd name="T2" fmla="*/ 79 w 130"/>
              <a:gd name="T3" fmla="*/ 24 h 128"/>
              <a:gd name="T4" fmla="*/ 63 w 130"/>
              <a:gd name="T5" fmla="*/ 47 h 128"/>
              <a:gd name="T6" fmla="*/ 62 w 130"/>
              <a:gd name="T7" fmla="*/ 47 h 128"/>
              <a:gd name="T8" fmla="*/ 48 w 130"/>
              <a:gd name="T9" fmla="*/ 61 h 128"/>
              <a:gd name="T10" fmla="*/ 24 w 130"/>
              <a:gd name="T11" fmla="*/ 78 h 128"/>
              <a:gd name="T12" fmla="*/ 2 w 130"/>
              <a:gd name="T13" fmla="*/ 105 h 128"/>
              <a:gd name="T14" fmla="*/ 24 w 130"/>
              <a:gd name="T15" fmla="*/ 127 h 128"/>
              <a:gd name="T16" fmla="*/ 36 w 130"/>
              <a:gd name="T17" fmla="*/ 126 h 128"/>
              <a:gd name="T18" fmla="*/ 48 w 130"/>
              <a:gd name="T19" fmla="*/ 108 h 128"/>
              <a:gd name="T20" fmla="*/ 67 w 130"/>
              <a:gd name="T21" fmla="*/ 81 h 128"/>
              <a:gd name="T22" fmla="*/ 77 w 130"/>
              <a:gd name="T23" fmla="*/ 76 h 128"/>
              <a:gd name="T24" fmla="*/ 82 w 130"/>
              <a:gd name="T25" fmla="*/ 66 h 128"/>
              <a:gd name="T26" fmla="*/ 107 w 130"/>
              <a:gd name="T27" fmla="*/ 48 h 128"/>
              <a:gd name="T28" fmla="*/ 128 w 130"/>
              <a:gd name="T29" fmla="*/ 23 h 128"/>
              <a:gd name="T30" fmla="*/ 106 w 130"/>
              <a:gd name="T31" fmla="*/ 1 h 128"/>
              <a:gd name="T32" fmla="*/ 44 w 130"/>
              <a:gd name="T33" fmla="*/ 106 h 128"/>
              <a:gd name="T34" fmla="*/ 33 w 130"/>
              <a:gd name="T35" fmla="*/ 122 h 128"/>
              <a:gd name="T36" fmla="*/ 29 w 130"/>
              <a:gd name="T37" fmla="*/ 123 h 128"/>
              <a:gd name="T38" fmla="*/ 14 w 130"/>
              <a:gd name="T39" fmla="*/ 115 h 128"/>
              <a:gd name="T40" fmla="*/ 6 w 130"/>
              <a:gd name="T41" fmla="*/ 97 h 128"/>
              <a:gd name="T42" fmla="*/ 46 w 130"/>
              <a:gd name="T43" fmla="*/ 68 h 128"/>
              <a:gd name="T44" fmla="*/ 49 w 130"/>
              <a:gd name="T45" fmla="*/ 69 h 128"/>
              <a:gd name="T46" fmla="*/ 60 w 130"/>
              <a:gd name="T47" fmla="*/ 80 h 128"/>
              <a:gd name="T48" fmla="*/ 60 w 130"/>
              <a:gd name="T49" fmla="*/ 82 h 128"/>
              <a:gd name="T50" fmla="*/ 65 w 130"/>
              <a:gd name="T51" fmla="*/ 77 h 128"/>
              <a:gd name="T52" fmla="*/ 56 w 130"/>
              <a:gd name="T53" fmla="*/ 55 h 128"/>
              <a:gd name="T54" fmla="*/ 74 w 130"/>
              <a:gd name="T55" fmla="*/ 73 h 128"/>
              <a:gd name="T56" fmla="*/ 123 w 130"/>
              <a:gd name="T57" fmla="*/ 32 h 128"/>
              <a:gd name="T58" fmla="*/ 82 w 130"/>
              <a:gd name="T59" fmla="*/ 61 h 128"/>
              <a:gd name="T60" fmla="*/ 77 w 130"/>
              <a:gd name="T61" fmla="*/ 52 h 128"/>
              <a:gd name="T62" fmla="*/ 68 w 130"/>
              <a:gd name="T63" fmla="*/ 47 h 128"/>
              <a:gd name="T64" fmla="*/ 97 w 130"/>
              <a:gd name="T65" fmla="*/ 6 h 128"/>
              <a:gd name="T66" fmla="*/ 104 w 130"/>
              <a:gd name="T67" fmla="*/ 5 h 128"/>
              <a:gd name="T68" fmla="*/ 124 w 130"/>
              <a:gd name="T6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" h="128">
                <a:moveTo>
                  <a:pt x="106" y="1"/>
                </a:moveTo>
                <a:cubicBezTo>
                  <a:pt x="104" y="0"/>
                  <a:pt x="102" y="0"/>
                  <a:pt x="101" y="0"/>
                </a:cubicBezTo>
                <a:cubicBezTo>
                  <a:pt x="97" y="0"/>
                  <a:pt x="95" y="1"/>
                  <a:pt x="94" y="2"/>
                </a:cubicBezTo>
                <a:cubicBezTo>
                  <a:pt x="94" y="3"/>
                  <a:pt x="91" y="6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5" y="30"/>
                  <a:pt x="68" y="39"/>
                  <a:pt x="63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58" y="48"/>
                  <a:pt x="55" y="49"/>
                  <a:pt x="53" y="52"/>
                </a:cubicBezTo>
                <a:cubicBezTo>
                  <a:pt x="50" y="54"/>
                  <a:pt x="49" y="58"/>
                  <a:pt x="48" y="61"/>
                </a:cubicBezTo>
                <a:cubicBezTo>
                  <a:pt x="48" y="62"/>
                  <a:pt x="48" y="62"/>
                  <a:pt x="48" y="62"/>
                </a:cubicBezTo>
                <a:cubicBezTo>
                  <a:pt x="24" y="78"/>
                  <a:pt x="24" y="78"/>
                  <a:pt x="24" y="78"/>
                </a:cubicBezTo>
                <a:cubicBezTo>
                  <a:pt x="6" y="92"/>
                  <a:pt x="4" y="93"/>
                  <a:pt x="3" y="93"/>
                </a:cubicBezTo>
                <a:cubicBezTo>
                  <a:pt x="2" y="95"/>
                  <a:pt x="0" y="98"/>
                  <a:pt x="2" y="105"/>
                </a:cubicBezTo>
                <a:cubicBezTo>
                  <a:pt x="3" y="109"/>
                  <a:pt x="7" y="114"/>
                  <a:pt x="11" y="118"/>
                </a:cubicBezTo>
                <a:cubicBezTo>
                  <a:pt x="15" y="122"/>
                  <a:pt x="20" y="126"/>
                  <a:pt x="24" y="127"/>
                </a:cubicBezTo>
                <a:cubicBezTo>
                  <a:pt x="26" y="128"/>
                  <a:pt x="28" y="128"/>
                  <a:pt x="29" y="128"/>
                </a:cubicBezTo>
                <a:cubicBezTo>
                  <a:pt x="33" y="128"/>
                  <a:pt x="35" y="127"/>
                  <a:pt x="36" y="126"/>
                </a:cubicBezTo>
                <a:cubicBezTo>
                  <a:pt x="36" y="125"/>
                  <a:pt x="37" y="124"/>
                  <a:pt x="47" y="109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4" y="100"/>
                  <a:pt x="61" y="90"/>
                  <a:pt x="67" y="82"/>
                </a:cubicBezTo>
                <a:cubicBezTo>
                  <a:pt x="67" y="81"/>
                  <a:pt x="67" y="81"/>
                  <a:pt x="67" y="81"/>
                </a:cubicBezTo>
                <a:cubicBezTo>
                  <a:pt x="68" y="81"/>
                  <a:pt x="68" y="81"/>
                  <a:pt x="68" y="81"/>
                </a:cubicBezTo>
                <a:cubicBezTo>
                  <a:pt x="71" y="80"/>
                  <a:pt x="74" y="79"/>
                  <a:pt x="77" y="76"/>
                </a:cubicBezTo>
                <a:cubicBezTo>
                  <a:pt x="80" y="74"/>
                  <a:pt x="81" y="70"/>
                  <a:pt x="82" y="67"/>
                </a:cubicBezTo>
                <a:cubicBezTo>
                  <a:pt x="82" y="66"/>
                  <a:pt x="82" y="66"/>
                  <a:pt x="82" y="66"/>
                </a:cubicBezTo>
                <a:cubicBezTo>
                  <a:pt x="83" y="66"/>
                  <a:pt x="83" y="66"/>
                  <a:pt x="83" y="66"/>
                </a:cubicBezTo>
                <a:cubicBezTo>
                  <a:pt x="90" y="60"/>
                  <a:pt x="99" y="54"/>
                  <a:pt x="107" y="48"/>
                </a:cubicBezTo>
                <a:cubicBezTo>
                  <a:pt x="125" y="36"/>
                  <a:pt x="126" y="35"/>
                  <a:pt x="127" y="35"/>
                </a:cubicBezTo>
                <a:cubicBezTo>
                  <a:pt x="128" y="33"/>
                  <a:pt x="130" y="30"/>
                  <a:pt x="128" y="23"/>
                </a:cubicBezTo>
                <a:cubicBezTo>
                  <a:pt x="127" y="19"/>
                  <a:pt x="123" y="14"/>
                  <a:pt x="119" y="10"/>
                </a:cubicBezTo>
                <a:cubicBezTo>
                  <a:pt x="115" y="6"/>
                  <a:pt x="110" y="2"/>
                  <a:pt x="106" y="1"/>
                </a:cubicBezTo>
                <a:close/>
                <a:moveTo>
                  <a:pt x="60" y="82"/>
                </a:moveTo>
                <a:cubicBezTo>
                  <a:pt x="55" y="90"/>
                  <a:pt x="49" y="98"/>
                  <a:pt x="44" y="106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38" y="114"/>
                  <a:pt x="34" y="121"/>
                  <a:pt x="33" y="122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32" y="123"/>
                  <a:pt x="31" y="123"/>
                  <a:pt x="29" y="123"/>
                </a:cubicBezTo>
                <a:cubicBezTo>
                  <a:pt x="28" y="123"/>
                  <a:pt x="27" y="123"/>
                  <a:pt x="26" y="123"/>
                </a:cubicBezTo>
                <a:cubicBezTo>
                  <a:pt x="22" y="121"/>
                  <a:pt x="18" y="119"/>
                  <a:pt x="14" y="115"/>
                </a:cubicBezTo>
                <a:cubicBezTo>
                  <a:pt x="10" y="111"/>
                  <a:pt x="8" y="107"/>
                  <a:pt x="6" y="103"/>
                </a:cubicBezTo>
                <a:cubicBezTo>
                  <a:pt x="5" y="101"/>
                  <a:pt x="5" y="98"/>
                  <a:pt x="6" y="97"/>
                </a:cubicBezTo>
                <a:cubicBezTo>
                  <a:pt x="7" y="96"/>
                  <a:pt x="7" y="96"/>
                  <a:pt x="7" y="96"/>
                </a:cubicBezTo>
                <a:cubicBezTo>
                  <a:pt x="9" y="95"/>
                  <a:pt x="29" y="81"/>
                  <a:pt x="46" y="68"/>
                </a:cubicBezTo>
                <a:cubicBezTo>
                  <a:pt x="48" y="67"/>
                  <a:pt x="48" y="67"/>
                  <a:pt x="48" y="67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72"/>
                  <a:pt x="51" y="74"/>
                  <a:pt x="53" y="76"/>
                </a:cubicBezTo>
                <a:cubicBezTo>
                  <a:pt x="55" y="78"/>
                  <a:pt x="57" y="79"/>
                  <a:pt x="60" y="80"/>
                </a:cubicBezTo>
                <a:cubicBezTo>
                  <a:pt x="61" y="81"/>
                  <a:pt x="61" y="81"/>
                  <a:pt x="61" y="81"/>
                </a:cubicBezTo>
                <a:lnTo>
                  <a:pt x="60" y="82"/>
                </a:lnTo>
                <a:close/>
                <a:moveTo>
                  <a:pt x="74" y="73"/>
                </a:moveTo>
                <a:cubicBezTo>
                  <a:pt x="72" y="75"/>
                  <a:pt x="68" y="77"/>
                  <a:pt x="65" y="77"/>
                </a:cubicBezTo>
                <a:cubicBezTo>
                  <a:pt x="62" y="77"/>
                  <a:pt x="58" y="75"/>
                  <a:pt x="56" y="73"/>
                </a:cubicBezTo>
                <a:cubicBezTo>
                  <a:pt x="51" y="68"/>
                  <a:pt x="51" y="60"/>
                  <a:pt x="56" y="55"/>
                </a:cubicBezTo>
                <a:cubicBezTo>
                  <a:pt x="61" y="50"/>
                  <a:pt x="69" y="50"/>
                  <a:pt x="74" y="55"/>
                </a:cubicBezTo>
                <a:cubicBezTo>
                  <a:pt x="79" y="60"/>
                  <a:pt x="79" y="68"/>
                  <a:pt x="74" y="73"/>
                </a:cubicBezTo>
                <a:close/>
                <a:moveTo>
                  <a:pt x="124" y="31"/>
                </a:moveTo>
                <a:cubicBezTo>
                  <a:pt x="123" y="32"/>
                  <a:pt x="123" y="32"/>
                  <a:pt x="123" y="32"/>
                </a:cubicBezTo>
                <a:cubicBezTo>
                  <a:pt x="122" y="33"/>
                  <a:pt x="114" y="38"/>
                  <a:pt x="106" y="43"/>
                </a:cubicBezTo>
                <a:cubicBezTo>
                  <a:pt x="82" y="61"/>
                  <a:pt x="82" y="61"/>
                  <a:pt x="82" y="61"/>
                </a:cubicBezTo>
                <a:cubicBezTo>
                  <a:pt x="81" y="59"/>
                  <a:pt x="81" y="59"/>
                  <a:pt x="81" y="59"/>
                </a:cubicBezTo>
                <a:cubicBezTo>
                  <a:pt x="80" y="56"/>
                  <a:pt x="79" y="54"/>
                  <a:pt x="77" y="52"/>
                </a:cubicBezTo>
                <a:cubicBezTo>
                  <a:pt x="75" y="50"/>
                  <a:pt x="73" y="48"/>
                  <a:pt x="70" y="48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5"/>
                  <a:pt x="69" y="45"/>
                  <a:pt x="69" y="45"/>
                </a:cubicBezTo>
                <a:cubicBezTo>
                  <a:pt x="81" y="28"/>
                  <a:pt x="96" y="8"/>
                  <a:pt x="97" y="6"/>
                </a:cubicBezTo>
                <a:cubicBezTo>
                  <a:pt x="98" y="5"/>
                  <a:pt x="98" y="5"/>
                  <a:pt x="98" y="5"/>
                </a:cubicBezTo>
                <a:cubicBezTo>
                  <a:pt x="99" y="4"/>
                  <a:pt x="102" y="4"/>
                  <a:pt x="104" y="5"/>
                </a:cubicBezTo>
                <a:cubicBezTo>
                  <a:pt x="108" y="7"/>
                  <a:pt x="112" y="9"/>
                  <a:pt x="116" y="13"/>
                </a:cubicBezTo>
                <a:cubicBezTo>
                  <a:pt x="120" y="17"/>
                  <a:pt x="122" y="21"/>
                  <a:pt x="124" y="24"/>
                </a:cubicBezTo>
                <a:cubicBezTo>
                  <a:pt x="125" y="27"/>
                  <a:pt x="125" y="30"/>
                  <a:pt x="124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45" y="729615"/>
            <a:ext cx="3166110" cy="3157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215" y="3728085"/>
            <a:ext cx="3137535" cy="31534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440" y="799465"/>
            <a:ext cx="3377565" cy="286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/>
                </a:solidFill>
                <a:cs typeface="+mn-ea"/>
                <a:sym typeface="+mn-lt"/>
              </a:rPr>
              <a:t>实时渲染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341974" y="2852133"/>
            <a:ext cx="1771650" cy="17716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90"/>
          <p:cNvSpPr/>
          <p:nvPr/>
        </p:nvSpPr>
        <p:spPr bwMode="auto">
          <a:xfrm rot="6607463">
            <a:off x="435640" y="2756165"/>
            <a:ext cx="110175" cy="96907"/>
          </a:xfrm>
          <a:custGeom>
            <a:avLst/>
            <a:gdLst>
              <a:gd name="T0" fmla="*/ 41 w 81"/>
              <a:gd name="T1" fmla="*/ 0 h 71"/>
              <a:gd name="T2" fmla="*/ 24 w 81"/>
              <a:gd name="T3" fmla="*/ 4 h 71"/>
              <a:gd name="T4" fmla="*/ 9 w 81"/>
              <a:gd name="T5" fmla="*/ 52 h 71"/>
              <a:gd name="T6" fmla="*/ 41 w 81"/>
              <a:gd name="T7" fmla="*/ 71 h 71"/>
              <a:gd name="T8" fmla="*/ 57 w 81"/>
              <a:gd name="T9" fmla="*/ 67 h 71"/>
              <a:gd name="T10" fmla="*/ 72 w 81"/>
              <a:gd name="T11" fmla="*/ 19 h 71"/>
              <a:gd name="T12" fmla="*/ 41 w 8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1">
                <a:moveTo>
                  <a:pt x="41" y="0"/>
                </a:moveTo>
                <a:cubicBezTo>
                  <a:pt x="35" y="0"/>
                  <a:pt x="30" y="2"/>
                  <a:pt x="24" y="4"/>
                </a:cubicBezTo>
                <a:cubicBezTo>
                  <a:pt x="7" y="14"/>
                  <a:pt x="0" y="35"/>
                  <a:pt x="9" y="52"/>
                </a:cubicBezTo>
                <a:cubicBezTo>
                  <a:pt x="16" y="64"/>
                  <a:pt x="28" y="71"/>
                  <a:pt x="41" y="71"/>
                </a:cubicBezTo>
                <a:cubicBezTo>
                  <a:pt x="46" y="71"/>
                  <a:pt x="52" y="70"/>
                  <a:pt x="57" y="67"/>
                </a:cubicBezTo>
                <a:cubicBezTo>
                  <a:pt x="75" y="58"/>
                  <a:pt x="81" y="37"/>
                  <a:pt x="72" y="19"/>
                </a:cubicBezTo>
                <a:cubicBezTo>
                  <a:pt x="66" y="7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91"/>
          <p:cNvSpPr/>
          <p:nvPr/>
        </p:nvSpPr>
        <p:spPr bwMode="auto">
          <a:xfrm rot="6607463">
            <a:off x="831925" y="5735077"/>
            <a:ext cx="110752" cy="95754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92"/>
          <p:cNvSpPr>
            <a:spLocks noEditPoints="1"/>
          </p:cNvSpPr>
          <p:nvPr/>
        </p:nvSpPr>
        <p:spPr bwMode="auto">
          <a:xfrm rot="6607463">
            <a:off x="546373" y="5915649"/>
            <a:ext cx="76719" cy="74988"/>
          </a:xfrm>
          <a:custGeom>
            <a:avLst/>
            <a:gdLst>
              <a:gd name="T0" fmla="*/ 53 w 56"/>
              <a:gd name="T1" fmla="*/ 40 h 55"/>
              <a:gd name="T2" fmla="*/ 19 w 56"/>
              <a:gd name="T3" fmla="*/ 53 h 55"/>
              <a:gd name="T4" fmla="*/ 28 w 56"/>
              <a:gd name="T5" fmla="*/ 55 h 55"/>
              <a:gd name="T6" fmla="*/ 41 w 56"/>
              <a:gd name="T7" fmla="*/ 51 h 55"/>
              <a:gd name="T8" fmla="*/ 53 w 56"/>
              <a:gd name="T9" fmla="*/ 40 h 55"/>
              <a:gd name="T10" fmla="*/ 28 w 56"/>
              <a:gd name="T11" fmla="*/ 0 h 55"/>
              <a:gd name="T12" fmla="*/ 15 w 56"/>
              <a:gd name="T13" fmla="*/ 3 h 55"/>
              <a:gd name="T14" fmla="*/ 4 w 56"/>
              <a:gd name="T15" fmla="*/ 15 h 55"/>
              <a:gd name="T16" fmla="*/ 1 w 56"/>
              <a:gd name="T17" fmla="*/ 26 h 55"/>
              <a:gd name="T18" fmla="*/ 4 w 56"/>
              <a:gd name="T19" fmla="*/ 40 h 55"/>
              <a:gd name="T20" fmla="*/ 13 w 56"/>
              <a:gd name="T21" fmla="*/ 50 h 55"/>
              <a:gd name="T22" fmla="*/ 55 w 56"/>
              <a:gd name="T23" fmla="*/ 34 h 55"/>
              <a:gd name="T24" fmla="*/ 53 w 56"/>
              <a:gd name="T25" fmla="*/ 14 h 55"/>
              <a:gd name="T26" fmla="*/ 28 w 56"/>
              <a:gd name="T2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" h="55">
                <a:moveTo>
                  <a:pt x="53" y="40"/>
                </a:moveTo>
                <a:cubicBezTo>
                  <a:pt x="19" y="53"/>
                  <a:pt x="19" y="53"/>
                  <a:pt x="19" y="53"/>
                </a:cubicBezTo>
                <a:cubicBezTo>
                  <a:pt x="22" y="54"/>
                  <a:pt x="25" y="55"/>
                  <a:pt x="28" y="55"/>
                </a:cubicBezTo>
                <a:cubicBezTo>
                  <a:pt x="32" y="55"/>
                  <a:pt x="37" y="54"/>
                  <a:pt x="41" y="51"/>
                </a:cubicBezTo>
                <a:cubicBezTo>
                  <a:pt x="46" y="49"/>
                  <a:pt x="50" y="45"/>
                  <a:pt x="53" y="40"/>
                </a:cubicBezTo>
                <a:moveTo>
                  <a:pt x="28" y="0"/>
                </a:moveTo>
                <a:cubicBezTo>
                  <a:pt x="24" y="0"/>
                  <a:pt x="19" y="1"/>
                  <a:pt x="15" y="3"/>
                </a:cubicBezTo>
                <a:cubicBezTo>
                  <a:pt x="10" y="5"/>
                  <a:pt x="6" y="10"/>
                  <a:pt x="4" y="1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31"/>
                  <a:pt x="1" y="36"/>
                  <a:pt x="4" y="40"/>
                </a:cubicBezTo>
                <a:cubicBezTo>
                  <a:pt x="6" y="44"/>
                  <a:pt x="9" y="48"/>
                  <a:pt x="13" y="50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27"/>
                  <a:pt x="56" y="20"/>
                  <a:pt x="53" y="14"/>
                </a:cubicBezTo>
                <a:cubicBezTo>
                  <a:pt x="48" y="5"/>
                  <a:pt x="38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93"/>
          <p:cNvSpPr>
            <a:spLocks noEditPoints="1"/>
          </p:cNvSpPr>
          <p:nvPr/>
        </p:nvSpPr>
        <p:spPr bwMode="auto">
          <a:xfrm rot="6607463">
            <a:off x="539437" y="5924011"/>
            <a:ext cx="73258" cy="51915"/>
          </a:xfrm>
          <a:custGeom>
            <a:avLst/>
            <a:gdLst>
              <a:gd name="T0" fmla="*/ 54 w 54"/>
              <a:gd name="T1" fmla="*/ 19 h 38"/>
              <a:gd name="T2" fmla="*/ 12 w 54"/>
              <a:gd name="T3" fmla="*/ 35 h 38"/>
              <a:gd name="T4" fmla="*/ 18 w 54"/>
              <a:gd name="T5" fmla="*/ 38 h 38"/>
              <a:gd name="T6" fmla="*/ 52 w 54"/>
              <a:gd name="T7" fmla="*/ 25 h 38"/>
              <a:gd name="T8" fmla="*/ 54 w 54"/>
              <a:gd name="T9" fmla="*/ 19 h 38"/>
              <a:gd name="T10" fmla="*/ 3 w 54"/>
              <a:gd name="T11" fmla="*/ 0 h 38"/>
              <a:gd name="T12" fmla="*/ 0 w 54"/>
              <a:gd name="T13" fmla="*/ 11 h 38"/>
              <a:gd name="T14" fmla="*/ 3 w 54"/>
              <a:gd name="T1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8">
                <a:moveTo>
                  <a:pt x="54" y="19"/>
                </a:moveTo>
                <a:cubicBezTo>
                  <a:pt x="12" y="35"/>
                  <a:pt x="12" y="35"/>
                  <a:pt x="12" y="35"/>
                </a:cubicBezTo>
                <a:cubicBezTo>
                  <a:pt x="14" y="36"/>
                  <a:pt x="16" y="37"/>
                  <a:pt x="18" y="38"/>
                </a:cubicBezTo>
                <a:cubicBezTo>
                  <a:pt x="52" y="25"/>
                  <a:pt x="52" y="25"/>
                  <a:pt x="52" y="25"/>
                </a:cubicBezTo>
                <a:cubicBezTo>
                  <a:pt x="53" y="23"/>
                  <a:pt x="53" y="21"/>
                  <a:pt x="54" y="19"/>
                </a:cubicBezTo>
                <a:moveTo>
                  <a:pt x="3" y="0"/>
                </a:moveTo>
                <a:cubicBezTo>
                  <a:pt x="1" y="3"/>
                  <a:pt x="0" y="7"/>
                  <a:pt x="0" y="1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194"/>
          <p:cNvSpPr>
            <a:spLocks noEditPoints="1"/>
          </p:cNvSpPr>
          <p:nvPr/>
        </p:nvSpPr>
        <p:spPr bwMode="auto">
          <a:xfrm rot="6607463">
            <a:off x="114736" y="268458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95"/>
          <p:cNvSpPr/>
          <p:nvPr/>
        </p:nvSpPr>
        <p:spPr bwMode="auto">
          <a:xfrm rot="6607463">
            <a:off x="106701" y="271115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196"/>
          <p:cNvSpPr/>
          <p:nvPr/>
        </p:nvSpPr>
        <p:spPr bwMode="auto">
          <a:xfrm rot="6607463">
            <a:off x="221536" y="6310054"/>
            <a:ext cx="85948" cy="74988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97"/>
          <p:cNvSpPr/>
          <p:nvPr/>
        </p:nvSpPr>
        <p:spPr bwMode="auto">
          <a:xfrm rot="6607463">
            <a:off x="658370" y="6335366"/>
            <a:ext cx="73835" cy="42109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98"/>
          <p:cNvSpPr/>
          <p:nvPr/>
        </p:nvSpPr>
        <p:spPr bwMode="auto">
          <a:xfrm rot="6607463">
            <a:off x="125755" y="2262716"/>
            <a:ext cx="85948" cy="74988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" name="Freeform 199"/>
          <p:cNvSpPr/>
          <p:nvPr/>
        </p:nvSpPr>
        <p:spPr bwMode="auto">
          <a:xfrm rot="6607463">
            <a:off x="-298054" y="238980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200"/>
          <p:cNvSpPr/>
          <p:nvPr/>
        </p:nvSpPr>
        <p:spPr bwMode="auto">
          <a:xfrm rot="6607463">
            <a:off x="36095" y="328023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1"/>
          <p:cNvSpPr/>
          <p:nvPr/>
        </p:nvSpPr>
        <p:spPr bwMode="auto">
          <a:xfrm rot="6607463">
            <a:off x="237341" y="314412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02"/>
          <p:cNvSpPr/>
          <p:nvPr/>
        </p:nvSpPr>
        <p:spPr bwMode="auto">
          <a:xfrm rot="6607463">
            <a:off x="549666" y="5482796"/>
            <a:ext cx="53068" cy="46724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3"/>
          <p:cNvSpPr>
            <a:spLocks noEditPoints="1"/>
          </p:cNvSpPr>
          <p:nvPr/>
        </p:nvSpPr>
        <p:spPr bwMode="auto">
          <a:xfrm rot="6607463">
            <a:off x="33040" y="404081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04"/>
          <p:cNvSpPr/>
          <p:nvPr/>
        </p:nvSpPr>
        <p:spPr bwMode="auto">
          <a:xfrm rot="6607463">
            <a:off x="57702" y="405703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 rot="6607463">
            <a:off x="115587" y="463473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06"/>
          <p:cNvSpPr/>
          <p:nvPr/>
        </p:nvSpPr>
        <p:spPr bwMode="auto">
          <a:xfrm rot="6607463">
            <a:off x="114702" y="464423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7"/>
          <p:cNvSpPr/>
          <p:nvPr/>
        </p:nvSpPr>
        <p:spPr bwMode="auto">
          <a:xfrm rot="6607463">
            <a:off x="308576" y="538699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208"/>
          <p:cNvSpPr>
            <a:spLocks noEditPoints="1"/>
          </p:cNvSpPr>
          <p:nvPr/>
        </p:nvSpPr>
        <p:spPr bwMode="auto">
          <a:xfrm rot="6607463">
            <a:off x="312039" y="570877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9"/>
          <p:cNvSpPr/>
          <p:nvPr/>
        </p:nvSpPr>
        <p:spPr bwMode="auto">
          <a:xfrm rot="6607463">
            <a:off x="325610" y="571259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210"/>
          <p:cNvSpPr>
            <a:spLocks noEditPoints="1"/>
          </p:cNvSpPr>
          <p:nvPr/>
        </p:nvSpPr>
        <p:spPr bwMode="auto">
          <a:xfrm rot="6607463">
            <a:off x="-49933" y="298176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211"/>
          <p:cNvSpPr/>
          <p:nvPr/>
        </p:nvSpPr>
        <p:spPr bwMode="auto">
          <a:xfrm rot="6607463">
            <a:off x="-47037" y="299323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212"/>
          <p:cNvSpPr/>
          <p:nvPr/>
        </p:nvSpPr>
        <p:spPr bwMode="auto">
          <a:xfrm rot="6607463">
            <a:off x="1010478" y="2458707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4" name="Freeform 213"/>
          <p:cNvSpPr/>
          <p:nvPr/>
        </p:nvSpPr>
        <p:spPr bwMode="auto">
          <a:xfrm rot="6607463">
            <a:off x="1451557" y="5771733"/>
            <a:ext cx="166127" cy="14420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Freeform 214"/>
          <p:cNvSpPr/>
          <p:nvPr/>
        </p:nvSpPr>
        <p:spPr bwMode="auto">
          <a:xfrm rot="6607463">
            <a:off x="1102150" y="4813881"/>
            <a:ext cx="164974" cy="145938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215"/>
          <p:cNvSpPr/>
          <p:nvPr/>
        </p:nvSpPr>
        <p:spPr bwMode="auto">
          <a:xfrm rot="6607463">
            <a:off x="1017800" y="6042212"/>
            <a:ext cx="128056" cy="113059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Freeform 216"/>
          <p:cNvSpPr/>
          <p:nvPr/>
        </p:nvSpPr>
        <p:spPr bwMode="auto">
          <a:xfrm rot="6607463">
            <a:off x="525517" y="2354896"/>
            <a:ext cx="128056" cy="11363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8" name="Freeform 217"/>
          <p:cNvSpPr/>
          <p:nvPr/>
        </p:nvSpPr>
        <p:spPr bwMode="auto">
          <a:xfrm rot="6607463">
            <a:off x="680027" y="6332029"/>
            <a:ext cx="128056" cy="107867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8"/>
          <p:cNvSpPr/>
          <p:nvPr/>
        </p:nvSpPr>
        <p:spPr bwMode="auto">
          <a:xfrm rot="6607463">
            <a:off x="680057" y="6339308"/>
            <a:ext cx="76142" cy="5710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19"/>
          <p:cNvSpPr/>
          <p:nvPr/>
        </p:nvSpPr>
        <p:spPr bwMode="auto">
          <a:xfrm rot="6607463">
            <a:off x="1206824" y="6661444"/>
            <a:ext cx="122288" cy="111905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reeform 220"/>
          <p:cNvSpPr/>
          <p:nvPr/>
        </p:nvSpPr>
        <p:spPr bwMode="auto">
          <a:xfrm rot="6607463">
            <a:off x="1301862" y="6668822"/>
            <a:ext cx="21920" cy="31725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221"/>
          <p:cNvSpPr/>
          <p:nvPr/>
        </p:nvSpPr>
        <p:spPr bwMode="auto">
          <a:xfrm rot="6607463">
            <a:off x="545849" y="1718570"/>
            <a:ext cx="128634" cy="111905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3" name="Freeform 222"/>
          <p:cNvSpPr>
            <a:spLocks noEditPoints="1"/>
          </p:cNvSpPr>
          <p:nvPr/>
        </p:nvSpPr>
        <p:spPr bwMode="auto">
          <a:xfrm rot="6607463">
            <a:off x="-84302" y="1905400"/>
            <a:ext cx="119981" cy="113059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23"/>
          <p:cNvSpPr/>
          <p:nvPr/>
        </p:nvSpPr>
        <p:spPr bwMode="auto">
          <a:xfrm rot="6607463">
            <a:off x="-90650" y="1950535"/>
            <a:ext cx="61721" cy="58836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224"/>
          <p:cNvSpPr>
            <a:spLocks noEditPoints="1"/>
          </p:cNvSpPr>
          <p:nvPr/>
        </p:nvSpPr>
        <p:spPr bwMode="auto">
          <a:xfrm rot="6607463">
            <a:off x="412774" y="3247651"/>
            <a:ext cx="113059" cy="102676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6" name="Freeform 225"/>
          <p:cNvSpPr/>
          <p:nvPr/>
        </p:nvSpPr>
        <p:spPr bwMode="auto">
          <a:xfrm rot="6607463">
            <a:off x="472526" y="3241609"/>
            <a:ext cx="43839" cy="68066"/>
          </a:xfrm>
          <a:custGeom>
            <a:avLst/>
            <a:gdLst>
              <a:gd name="T0" fmla="*/ 32 w 32"/>
              <a:gd name="T1" fmla="*/ 0 h 50"/>
              <a:gd name="T2" fmla="*/ 25 w 32"/>
              <a:gd name="T3" fmla="*/ 1 h 50"/>
              <a:gd name="T4" fmla="*/ 0 w 32"/>
              <a:gd name="T5" fmla="*/ 44 h 50"/>
              <a:gd name="T6" fmla="*/ 2 w 32"/>
              <a:gd name="T7" fmla="*/ 50 h 50"/>
              <a:gd name="T8" fmla="*/ 32 w 32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0">
                <a:moveTo>
                  <a:pt x="32" y="0"/>
                </a:moveTo>
                <a:cubicBezTo>
                  <a:pt x="29" y="0"/>
                  <a:pt x="27" y="1"/>
                  <a:pt x="25" y="1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6"/>
                  <a:pt x="1" y="48"/>
                  <a:pt x="2" y="50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226"/>
          <p:cNvSpPr/>
          <p:nvPr/>
        </p:nvSpPr>
        <p:spPr bwMode="auto">
          <a:xfrm rot="6607463">
            <a:off x="713367" y="3039686"/>
            <a:ext cx="80756" cy="7095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227"/>
          <p:cNvSpPr/>
          <p:nvPr/>
        </p:nvSpPr>
        <p:spPr bwMode="auto">
          <a:xfrm rot="6607463">
            <a:off x="1126874" y="3770552"/>
            <a:ext cx="166705" cy="144785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9" name="Freeform 228"/>
          <p:cNvSpPr>
            <a:spLocks noEditPoints="1"/>
          </p:cNvSpPr>
          <p:nvPr/>
        </p:nvSpPr>
        <p:spPr bwMode="auto">
          <a:xfrm rot="6607463">
            <a:off x="643041" y="3664801"/>
            <a:ext cx="126903" cy="113059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0" name="Freeform 229"/>
          <p:cNvSpPr/>
          <p:nvPr/>
        </p:nvSpPr>
        <p:spPr bwMode="auto">
          <a:xfrm rot="6607463">
            <a:off x="628277" y="3704074"/>
            <a:ext cx="59990" cy="12690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Freeform 230"/>
          <p:cNvSpPr/>
          <p:nvPr/>
        </p:nvSpPr>
        <p:spPr bwMode="auto">
          <a:xfrm rot="6607463">
            <a:off x="831116" y="4350990"/>
            <a:ext cx="80180" cy="69796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31"/>
          <p:cNvSpPr/>
          <p:nvPr/>
        </p:nvSpPr>
        <p:spPr bwMode="auto">
          <a:xfrm rot="6607463">
            <a:off x="1027778" y="5393496"/>
            <a:ext cx="79026" cy="69796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232"/>
          <p:cNvSpPr/>
          <p:nvPr/>
        </p:nvSpPr>
        <p:spPr bwMode="auto">
          <a:xfrm rot="6607463">
            <a:off x="334650" y="383694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233"/>
          <p:cNvSpPr/>
          <p:nvPr/>
        </p:nvSpPr>
        <p:spPr bwMode="auto">
          <a:xfrm rot="6607463">
            <a:off x="453241" y="4729377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5" name="Freeform 234"/>
          <p:cNvSpPr/>
          <p:nvPr/>
        </p:nvSpPr>
        <p:spPr bwMode="auto">
          <a:xfrm rot="6607463">
            <a:off x="665989" y="5250272"/>
            <a:ext cx="115944" cy="100945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235"/>
          <p:cNvSpPr/>
          <p:nvPr/>
        </p:nvSpPr>
        <p:spPr bwMode="auto">
          <a:xfrm rot="6607463">
            <a:off x="671885" y="5731599"/>
            <a:ext cx="72105" cy="64028"/>
          </a:xfrm>
          <a:custGeom>
            <a:avLst/>
            <a:gdLst>
              <a:gd name="T0" fmla="*/ 26 w 53"/>
              <a:gd name="T1" fmla="*/ 0 h 47"/>
              <a:gd name="T2" fmla="*/ 15 w 53"/>
              <a:gd name="T3" fmla="*/ 3 h 47"/>
              <a:gd name="T4" fmla="*/ 6 w 53"/>
              <a:gd name="T5" fmla="*/ 34 h 47"/>
              <a:gd name="T6" fmla="*/ 26 w 53"/>
              <a:gd name="T7" fmla="*/ 47 h 47"/>
              <a:gd name="T8" fmla="*/ 37 w 53"/>
              <a:gd name="T9" fmla="*/ 44 h 47"/>
              <a:gd name="T10" fmla="*/ 47 w 53"/>
              <a:gd name="T11" fmla="*/ 13 h 47"/>
              <a:gd name="T12" fmla="*/ 26 w 53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7">
                <a:moveTo>
                  <a:pt x="26" y="0"/>
                </a:moveTo>
                <a:cubicBezTo>
                  <a:pt x="23" y="0"/>
                  <a:pt x="19" y="1"/>
                  <a:pt x="15" y="3"/>
                </a:cubicBezTo>
                <a:cubicBezTo>
                  <a:pt x="4" y="9"/>
                  <a:pt x="0" y="23"/>
                  <a:pt x="6" y="34"/>
                </a:cubicBezTo>
                <a:cubicBezTo>
                  <a:pt x="10" y="42"/>
                  <a:pt x="18" y="47"/>
                  <a:pt x="26" y="47"/>
                </a:cubicBezTo>
                <a:cubicBezTo>
                  <a:pt x="30" y="47"/>
                  <a:pt x="34" y="46"/>
                  <a:pt x="37" y="44"/>
                </a:cubicBezTo>
                <a:cubicBezTo>
                  <a:pt x="49" y="38"/>
                  <a:pt x="53" y="24"/>
                  <a:pt x="47" y="13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Freeform 236"/>
          <p:cNvSpPr/>
          <p:nvPr/>
        </p:nvSpPr>
        <p:spPr bwMode="auto">
          <a:xfrm rot="6607463">
            <a:off x="280671" y="279788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0" name="直接连接符 59"/>
          <p:cNvCxnSpPr>
            <a:stCxn id="42" idx="5"/>
            <a:endCxn id="33" idx="3"/>
          </p:cNvCxnSpPr>
          <p:nvPr/>
        </p:nvCxnSpPr>
        <p:spPr>
          <a:xfrm>
            <a:off x="617562" y="1829700"/>
            <a:ext cx="406654" cy="6775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2"/>
            <a:endCxn id="33" idx="4"/>
          </p:cNvCxnSpPr>
          <p:nvPr/>
        </p:nvCxnSpPr>
        <p:spPr>
          <a:xfrm flipV="1">
            <a:off x="748967" y="2542030"/>
            <a:ext cx="271205" cy="4985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9" idx="4"/>
          </p:cNvCxnSpPr>
          <p:nvPr/>
        </p:nvCxnSpPr>
        <p:spPr>
          <a:xfrm flipH="1" flipV="1">
            <a:off x="759336" y="3741421"/>
            <a:ext cx="106327" cy="60987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8" idx="2"/>
            <a:endCxn id="47" idx="5"/>
          </p:cNvCxnSpPr>
          <p:nvPr/>
        </p:nvCxnSpPr>
        <p:spPr>
          <a:xfrm flipH="1" flipV="1">
            <a:off x="758522" y="3109711"/>
            <a:ext cx="441737" cy="6611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5" idx="2"/>
            <a:endCxn id="48" idx="5"/>
          </p:cNvCxnSpPr>
          <p:nvPr/>
        </p:nvCxnSpPr>
        <p:spPr>
          <a:xfrm flipV="1">
            <a:off x="1175075" y="3914995"/>
            <a:ext cx="45118" cy="90083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3"/>
            <a:endCxn id="35" idx="4"/>
          </p:cNvCxnSpPr>
          <p:nvPr/>
        </p:nvCxnSpPr>
        <p:spPr>
          <a:xfrm flipH="1" flipV="1">
            <a:off x="1113594" y="4896394"/>
            <a:ext cx="353325" cy="922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34" idx="0"/>
          </p:cNvCxnSpPr>
          <p:nvPr/>
        </p:nvCxnSpPr>
        <p:spPr>
          <a:xfrm flipV="1">
            <a:off x="1099237" y="5868645"/>
            <a:ext cx="503086" cy="21367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0" idx="4"/>
            <a:endCxn id="36" idx="5"/>
          </p:cNvCxnSpPr>
          <p:nvPr/>
        </p:nvCxnSpPr>
        <p:spPr>
          <a:xfrm flipH="1" flipV="1">
            <a:off x="1089427" y="6155208"/>
            <a:ext cx="172427" cy="5035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9" idx="1"/>
            <a:endCxn id="42" idx="5"/>
          </p:cNvCxnSpPr>
          <p:nvPr/>
        </p:nvCxnSpPr>
        <p:spPr>
          <a:xfrm flipV="1">
            <a:off x="206431" y="1829700"/>
            <a:ext cx="411131" cy="4647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37" idx="2"/>
            <a:endCxn id="42" idx="5"/>
          </p:cNvCxnSpPr>
          <p:nvPr/>
        </p:nvCxnSpPr>
        <p:spPr>
          <a:xfrm flipV="1">
            <a:off x="581821" y="1829700"/>
            <a:ext cx="35741" cy="5255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4" idx="2"/>
            <a:endCxn id="49" idx="8"/>
          </p:cNvCxnSpPr>
          <p:nvPr/>
        </p:nvCxnSpPr>
        <p:spPr>
          <a:xfrm flipV="1">
            <a:off x="505161" y="3740520"/>
            <a:ext cx="148602" cy="9884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7" idx="1"/>
            <a:endCxn id="13" idx="0"/>
          </p:cNvCxnSpPr>
          <p:nvPr/>
        </p:nvCxnSpPr>
        <p:spPr>
          <a:xfrm flipV="1">
            <a:off x="301742" y="5979438"/>
            <a:ext cx="255204" cy="3635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6" idx="2"/>
            <a:endCxn id="54" idx="5"/>
          </p:cNvCxnSpPr>
          <p:nvPr/>
        </p:nvCxnSpPr>
        <p:spPr>
          <a:xfrm flipH="1" flipV="1">
            <a:off x="517735" y="4829453"/>
            <a:ext cx="186367" cy="9030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4"/>
            <a:endCxn id="55" idx="0"/>
          </p:cNvCxnSpPr>
          <p:nvPr/>
        </p:nvCxnSpPr>
        <p:spPr>
          <a:xfrm flipH="1">
            <a:off x="771587" y="4896394"/>
            <a:ext cx="342007" cy="42107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45" idx="10"/>
            <a:endCxn id="24" idx="6"/>
          </p:cNvCxnSpPr>
          <p:nvPr/>
        </p:nvCxnSpPr>
        <p:spPr>
          <a:xfrm flipH="1">
            <a:off x="67935" y="334752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1" idx="4"/>
            <a:endCxn id="54" idx="1"/>
          </p:cNvCxnSpPr>
          <p:nvPr/>
        </p:nvCxnSpPr>
        <p:spPr>
          <a:xfrm flipH="1">
            <a:off x="561694" y="4391244"/>
            <a:ext cx="274755" cy="38168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1" idx="5"/>
          </p:cNvCxnSpPr>
          <p:nvPr/>
        </p:nvCxnSpPr>
        <p:spPr>
          <a:xfrm flipH="1" flipV="1">
            <a:off x="497132" y="2852597"/>
            <a:ext cx="223940" cy="2379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6" idx="2"/>
          </p:cNvCxnSpPr>
          <p:nvPr/>
        </p:nvCxnSpPr>
        <p:spPr>
          <a:xfrm flipH="1">
            <a:off x="72708" y="270734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3" idx="4"/>
            <a:endCxn id="37" idx="5"/>
          </p:cNvCxnSpPr>
          <p:nvPr/>
        </p:nvCxnSpPr>
        <p:spPr>
          <a:xfrm flipH="1" flipV="1">
            <a:off x="597739" y="2466948"/>
            <a:ext cx="422433" cy="7508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endCxn id="51" idx="2"/>
          </p:cNvCxnSpPr>
          <p:nvPr/>
        </p:nvCxnSpPr>
        <p:spPr>
          <a:xfrm flipH="1">
            <a:off x="865663" y="3823842"/>
            <a:ext cx="307988" cy="52745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4" idx="4"/>
            <a:endCxn id="35" idx="4"/>
          </p:cNvCxnSpPr>
          <p:nvPr/>
        </p:nvCxnSpPr>
        <p:spPr>
          <a:xfrm>
            <a:off x="460732" y="4786775"/>
            <a:ext cx="652862" cy="1096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" idx="1"/>
            <a:endCxn id="34" idx="3"/>
          </p:cNvCxnSpPr>
          <p:nvPr/>
        </p:nvCxnSpPr>
        <p:spPr>
          <a:xfrm>
            <a:off x="934879" y="5776361"/>
            <a:ext cx="532039" cy="426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56" idx="1"/>
            <a:endCxn id="52" idx="3"/>
          </p:cNvCxnSpPr>
          <p:nvPr/>
        </p:nvCxnSpPr>
        <p:spPr>
          <a:xfrm flipV="1">
            <a:off x="739542" y="5416388"/>
            <a:ext cx="294982" cy="3421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2" idx="0"/>
            <a:endCxn id="34" idx="3"/>
          </p:cNvCxnSpPr>
          <p:nvPr/>
        </p:nvCxnSpPr>
        <p:spPr>
          <a:xfrm>
            <a:off x="1100059" y="5440402"/>
            <a:ext cx="366859" cy="37862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47" idx="0"/>
            <a:endCxn id="49" idx="2"/>
          </p:cNvCxnSpPr>
          <p:nvPr/>
        </p:nvCxnSpPr>
        <p:spPr>
          <a:xfrm flipH="1">
            <a:off x="653179" y="3086724"/>
            <a:ext cx="134110" cy="615798"/>
          </a:xfrm>
          <a:prstGeom prst="lin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>
            <a:stCxn id="54" idx="4"/>
            <a:endCxn id="24" idx="5"/>
          </p:cNvCxnSpPr>
          <p:nvPr/>
        </p:nvCxnSpPr>
        <p:spPr>
          <a:xfrm flipH="1" flipV="1">
            <a:off x="104712" y="4069245"/>
            <a:ext cx="356020" cy="7175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1" idx="2"/>
            <a:endCxn id="19" idx="5"/>
          </p:cNvCxnSpPr>
          <p:nvPr/>
        </p:nvCxnSpPr>
        <p:spPr>
          <a:xfrm flipH="1" flipV="1">
            <a:off x="173702" y="2336177"/>
            <a:ext cx="310621" cy="42046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5" idx="3"/>
            <a:endCxn id="43" idx="0"/>
          </p:cNvCxnSpPr>
          <p:nvPr/>
        </p:nvCxnSpPr>
        <p:spPr>
          <a:xfrm flipH="1" flipV="1">
            <a:off x="-59191" y="2011588"/>
            <a:ext cx="175873" cy="7175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43" idx="11"/>
            <a:endCxn id="42" idx="5"/>
          </p:cNvCxnSpPr>
          <p:nvPr/>
        </p:nvCxnSpPr>
        <p:spPr>
          <a:xfrm flipV="1">
            <a:off x="-33772" y="1829700"/>
            <a:ext cx="651334" cy="808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6" idx="7"/>
            <a:endCxn id="55" idx="4"/>
          </p:cNvCxnSpPr>
          <p:nvPr/>
        </p:nvCxnSpPr>
        <p:spPr>
          <a:xfrm>
            <a:off x="184816" y="4663697"/>
            <a:ext cx="488664" cy="6439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3596792" y="2450980"/>
            <a:ext cx="0" cy="281252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>
            <a:spLocks noChangeAspect="1"/>
          </p:cNvSpPr>
          <p:nvPr/>
        </p:nvSpPr>
        <p:spPr>
          <a:xfrm>
            <a:off x="3524393" y="378484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椭圆 165"/>
          <p:cNvSpPr>
            <a:spLocks noChangeAspect="1"/>
          </p:cNvSpPr>
          <p:nvPr/>
        </p:nvSpPr>
        <p:spPr>
          <a:xfrm>
            <a:off x="3524393" y="2432509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7" name="椭圆 166"/>
          <p:cNvSpPr>
            <a:spLocks noChangeAspect="1"/>
          </p:cNvSpPr>
          <p:nvPr/>
        </p:nvSpPr>
        <p:spPr>
          <a:xfrm>
            <a:off x="3524393" y="5145723"/>
            <a:ext cx="144799" cy="14479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846315" y="2272636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阴影</a:t>
            </a:r>
          </a:p>
        </p:txBody>
      </p:sp>
      <p:sp>
        <p:nvSpPr>
          <p:cNvPr id="174" name="矩形 173"/>
          <p:cNvSpPr/>
          <p:nvPr/>
        </p:nvSpPr>
        <p:spPr>
          <a:xfrm>
            <a:off x="3846314" y="367328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纹理</a:t>
            </a:r>
          </a:p>
        </p:txBody>
      </p:sp>
      <p:sp>
        <p:nvSpPr>
          <p:cNvPr id="177" name="矩形 176"/>
          <p:cNvSpPr/>
          <p:nvPr/>
        </p:nvSpPr>
        <p:spPr>
          <a:xfrm>
            <a:off x="3846058" y="4999619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kern="0" dirty="0">
                <a:cs typeface="+mn-ea"/>
                <a:sym typeface="+mn-lt"/>
              </a:rPr>
              <a:t>交互</a:t>
            </a:r>
          </a:p>
        </p:txBody>
      </p:sp>
      <p:sp>
        <p:nvSpPr>
          <p:cNvPr id="179" name="Freeform 194"/>
          <p:cNvSpPr>
            <a:spLocks noEditPoints="1"/>
          </p:cNvSpPr>
          <p:nvPr/>
        </p:nvSpPr>
        <p:spPr bwMode="auto">
          <a:xfrm rot="6607463">
            <a:off x="11820318" y="2594097"/>
            <a:ext cx="80180" cy="74988"/>
          </a:xfrm>
          <a:custGeom>
            <a:avLst/>
            <a:gdLst>
              <a:gd name="T0" fmla="*/ 58 w 59"/>
              <a:gd name="T1" fmla="*/ 35 h 55"/>
              <a:gd name="T2" fmla="*/ 28 w 59"/>
              <a:gd name="T3" fmla="*/ 55 h 55"/>
              <a:gd name="T4" fmla="*/ 31 w 59"/>
              <a:gd name="T5" fmla="*/ 55 h 55"/>
              <a:gd name="T6" fmla="*/ 44 w 59"/>
              <a:gd name="T7" fmla="*/ 52 h 55"/>
              <a:gd name="T8" fmla="*/ 58 w 59"/>
              <a:gd name="T9" fmla="*/ 35 h 55"/>
              <a:gd name="T10" fmla="*/ 31 w 59"/>
              <a:gd name="T11" fmla="*/ 0 h 55"/>
              <a:gd name="T12" fmla="*/ 18 w 59"/>
              <a:gd name="T13" fmla="*/ 3 h 55"/>
              <a:gd name="T14" fmla="*/ 7 w 59"/>
              <a:gd name="T15" fmla="*/ 40 h 55"/>
              <a:gd name="T16" fmla="*/ 22 w 59"/>
              <a:gd name="T17" fmla="*/ 53 h 55"/>
              <a:gd name="T18" fmla="*/ 59 w 59"/>
              <a:gd name="T19" fmla="*/ 28 h 55"/>
              <a:gd name="T20" fmla="*/ 55 w 59"/>
              <a:gd name="T21" fmla="*/ 14 h 55"/>
              <a:gd name="T22" fmla="*/ 31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58" y="35"/>
                </a:move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30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1" y="48"/>
                  <a:pt x="55" y="42"/>
                  <a:pt x="58" y="35"/>
                </a:cubicBezTo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0" y="46"/>
                  <a:pt x="15" y="51"/>
                  <a:pt x="22" y="53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4"/>
                  <a:pt x="58" y="19"/>
                  <a:pt x="55" y="14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0" name="Freeform 195"/>
          <p:cNvSpPr/>
          <p:nvPr/>
        </p:nvSpPr>
        <p:spPr bwMode="auto">
          <a:xfrm rot="6607463">
            <a:off x="11812283" y="2620665"/>
            <a:ext cx="50185" cy="36917"/>
          </a:xfrm>
          <a:custGeom>
            <a:avLst/>
            <a:gdLst>
              <a:gd name="T0" fmla="*/ 37 w 37"/>
              <a:gd name="T1" fmla="*/ 0 h 27"/>
              <a:gd name="T2" fmla="*/ 0 w 37"/>
              <a:gd name="T3" fmla="*/ 25 h 27"/>
              <a:gd name="T4" fmla="*/ 6 w 37"/>
              <a:gd name="T5" fmla="*/ 27 h 27"/>
              <a:gd name="T6" fmla="*/ 36 w 37"/>
              <a:gd name="T7" fmla="*/ 7 h 27"/>
              <a:gd name="T8" fmla="*/ 37 w 3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37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6"/>
                  <a:pt x="4" y="26"/>
                  <a:pt x="6" y="27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5"/>
                  <a:pt x="37" y="2"/>
                  <a:pt x="3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199"/>
          <p:cNvSpPr/>
          <p:nvPr/>
        </p:nvSpPr>
        <p:spPr bwMode="auto">
          <a:xfrm rot="6607463">
            <a:off x="11407528" y="2299314"/>
            <a:ext cx="84795" cy="74988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Freeform 200"/>
          <p:cNvSpPr/>
          <p:nvPr/>
        </p:nvSpPr>
        <p:spPr bwMode="auto">
          <a:xfrm rot="6607463">
            <a:off x="11741677" y="3189740"/>
            <a:ext cx="77873" cy="68643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3" name="Freeform 201"/>
          <p:cNvSpPr/>
          <p:nvPr/>
        </p:nvSpPr>
        <p:spPr bwMode="auto">
          <a:xfrm rot="6607463">
            <a:off x="11942923" y="3053632"/>
            <a:ext cx="53068" cy="46146"/>
          </a:xfrm>
          <a:custGeom>
            <a:avLst/>
            <a:gdLst>
              <a:gd name="T0" fmla="*/ 19 w 39"/>
              <a:gd name="T1" fmla="*/ 0 h 34"/>
              <a:gd name="T2" fmla="*/ 11 w 39"/>
              <a:gd name="T3" fmla="*/ 2 h 34"/>
              <a:gd name="T4" fmla="*/ 4 w 39"/>
              <a:gd name="T5" fmla="*/ 25 h 34"/>
              <a:gd name="T6" fmla="*/ 19 w 39"/>
              <a:gd name="T7" fmla="*/ 34 h 34"/>
              <a:gd name="T8" fmla="*/ 27 w 39"/>
              <a:gd name="T9" fmla="*/ 32 h 34"/>
              <a:gd name="T10" fmla="*/ 34 w 39"/>
              <a:gd name="T11" fmla="*/ 9 h 34"/>
              <a:gd name="T12" fmla="*/ 19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19" y="0"/>
                </a:moveTo>
                <a:cubicBezTo>
                  <a:pt x="17" y="0"/>
                  <a:pt x="14" y="1"/>
                  <a:pt x="11" y="2"/>
                </a:cubicBezTo>
                <a:cubicBezTo>
                  <a:pt x="3" y="6"/>
                  <a:pt x="0" y="17"/>
                  <a:pt x="4" y="25"/>
                </a:cubicBezTo>
                <a:cubicBezTo>
                  <a:pt x="7" y="31"/>
                  <a:pt x="13" y="34"/>
                  <a:pt x="19" y="34"/>
                </a:cubicBezTo>
                <a:cubicBezTo>
                  <a:pt x="22" y="34"/>
                  <a:pt x="25" y="34"/>
                  <a:pt x="27" y="32"/>
                </a:cubicBezTo>
                <a:cubicBezTo>
                  <a:pt x="35" y="28"/>
                  <a:pt x="39" y="18"/>
                  <a:pt x="34" y="9"/>
                </a:cubicBezTo>
                <a:cubicBezTo>
                  <a:pt x="31" y="3"/>
                  <a:pt x="25" y="0"/>
                  <a:pt x="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4" name="Freeform 203"/>
          <p:cNvSpPr>
            <a:spLocks noEditPoints="1"/>
          </p:cNvSpPr>
          <p:nvPr/>
        </p:nvSpPr>
        <p:spPr bwMode="auto">
          <a:xfrm rot="6607463">
            <a:off x="11738622" y="3950324"/>
            <a:ext cx="77873" cy="66335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5" name="Freeform 204"/>
          <p:cNvSpPr/>
          <p:nvPr/>
        </p:nvSpPr>
        <p:spPr bwMode="auto">
          <a:xfrm rot="6607463">
            <a:off x="11763284" y="3966543"/>
            <a:ext cx="13844" cy="62298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Freeform 205"/>
          <p:cNvSpPr>
            <a:spLocks noEditPoints="1"/>
          </p:cNvSpPr>
          <p:nvPr/>
        </p:nvSpPr>
        <p:spPr bwMode="auto">
          <a:xfrm rot="6607463">
            <a:off x="11821169" y="4544243"/>
            <a:ext cx="70950" cy="68066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7" name="Freeform 206"/>
          <p:cNvSpPr/>
          <p:nvPr/>
        </p:nvSpPr>
        <p:spPr bwMode="auto">
          <a:xfrm rot="6607463">
            <a:off x="11820284" y="4553743"/>
            <a:ext cx="59990" cy="35187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8" name="Freeform 207"/>
          <p:cNvSpPr/>
          <p:nvPr/>
        </p:nvSpPr>
        <p:spPr bwMode="auto">
          <a:xfrm rot="6607463">
            <a:off x="12014158" y="5296502"/>
            <a:ext cx="77295" cy="68066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0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0" y="47"/>
                </a:cubicBezTo>
                <a:cubicBezTo>
                  <a:pt x="52" y="41"/>
                  <a:pt x="57" y="26"/>
                  <a:pt x="51" y="14"/>
                </a:cubicBezTo>
                <a:cubicBezTo>
                  <a:pt x="46" y="5"/>
                  <a:pt x="38" y="0"/>
                  <a:pt x="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9" name="Freeform 208"/>
          <p:cNvSpPr>
            <a:spLocks noEditPoints="1"/>
          </p:cNvSpPr>
          <p:nvPr/>
        </p:nvSpPr>
        <p:spPr bwMode="auto">
          <a:xfrm rot="6607463">
            <a:off x="12017621" y="5618288"/>
            <a:ext cx="49031" cy="42685"/>
          </a:xfrm>
          <a:custGeom>
            <a:avLst/>
            <a:gdLst>
              <a:gd name="T0" fmla="*/ 27 w 36"/>
              <a:gd name="T1" fmla="*/ 3 h 31"/>
              <a:gd name="T2" fmla="*/ 19 w 36"/>
              <a:gd name="T3" fmla="*/ 31 h 31"/>
              <a:gd name="T4" fmla="*/ 25 w 36"/>
              <a:gd name="T5" fmla="*/ 30 h 31"/>
              <a:gd name="T6" fmla="*/ 32 w 36"/>
              <a:gd name="T7" fmla="*/ 9 h 31"/>
              <a:gd name="T8" fmla="*/ 27 w 36"/>
              <a:gd name="T9" fmla="*/ 3 h 31"/>
              <a:gd name="T10" fmla="*/ 18 w 36"/>
              <a:gd name="T11" fmla="*/ 0 h 31"/>
              <a:gd name="T12" fmla="*/ 11 w 36"/>
              <a:gd name="T13" fmla="*/ 2 h 31"/>
              <a:gd name="T14" fmla="*/ 4 w 36"/>
              <a:gd name="T15" fmla="*/ 23 h 31"/>
              <a:gd name="T16" fmla="*/ 14 w 36"/>
              <a:gd name="T17" fmla="*/ 31 h 31"/>
              <a:gd name="T18" fmla="*/ 22 w 36"/>
              <a:gd name="T19" fmla="*/ 1 h 31"/>
              <a:gd name="T20" fmla="*/ 18 w 36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1">
                <a:moveTo>
                  <a:pt x="27" y="3"/>
                </a:move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3" y="31"/>
                  <a:pt x="25" y="30"/>
                </a:cubicBezTo>
                <a:cubicBezTo>
                  <a:pt x="33" y="26"/>
                  <a:pt x="36" y="16"/>
                  <a:pt x="32" y="9"/>
                </a:cubicBezTo>
                <a:cubicBezTo>
                  <a:pt x="30" y="6"/>
                  <a:pt x="29" y="4"/>
                  <a:pt x="27" y="3"/>
                </a:cubicBezTo>
                <a:moveTo>
                  <a:pt x="18" y="0"/>
                </a:moveTo>
                <a:cubicBezTo>
                  <a:pt x="15" y="0"/>
                  <a:pt x="13" y="1"/>
                  <a:pt x="11" y="2"/>
                </a:cubicBezTo>
                <a:cubicBezTo>
                  <a:pt x="3" y="6"/>
                  <a:pt x="0" y="16"/>
                  <a:pt x="4" y="23"/>
                </a:cubicBezTo>
                <a:cubicBezTo>
                  <a:pt x="6" y="27"/>
                  <a:pt x="10" y="30"/>
                  <a:pt x="14" y="31"/>
                </a:cubicBezTo>
                <a:cubicBezTo>
                  <a:pt x="22" y="1"/>
                  <a:pt x="22" y="1"/>
                  <a:pt x="22" y="1"/>
                </a:cubicBezTo>
                <a:cubicBezTo>
                  <a:pt x="21" y="1"/>
                  <a:pt x="19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0" name="Freeform 209"/>
          <p:cNvSpPr/>
          <p:nvPr/>
        </p:nvSpPr>
        <p:spPr bwMode="auto">
          <a:xfrm rot="6607463">
            <a:off x="12031192" y="5622106"/>
            <a:ext cx="17882" cy="40955"/>
          </a:xfrm>
          <a:custGeom>
            <a:avLst/>
            <a:gdLst>
              <a:gd name="T0" fmla="*/ 8 w 13"/>
              <a:gd name="T1" fmla="*/ 0 h 30"/>
              <a:gd name="T2" fmla="*/ 0 w 13"/>
              <a:gd name="T3" fmla="*/ 30 h 30"/>
              <a:gd name="T4" fmla="*/ 4 w 13"/>
              <a:gd name="T5" fmla="*/ 30 h 30"/>
              <a:gd name="T6" fmla="*/ 5 w 13"/>
              <a:gd name="T7" fmla="*/ 30 h 30"/>
              <a:gd name="T8" fmla="*/ 13 w 13"/>
              <a:gd name="T9" fmla="*/ 2 h 30"/>
              <a:gd name="T10" fmla="*/ 8 w 13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30">
                <a:moveTo>
                  <a:pt x="8" y="0"/>
                </a:move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3" y="30"/>
                  <a:pt x="4" y="30"/>
                </a:cubicBezTo>
                <a:cubicBezTo>
                  <a:pt x="4" y="30"/>
                  <a:pt x="5" y="30"/>
                  <a:pt x="5" y="30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1"/>
                  <a:pt x="10" y="0"/>
                  <a:pt x="8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1" name="Freeform 210"/>
          <p:cNvSpPr>
            <a:spLocks noEditPoints="1"/>
          </p:cNvSpPr>
          <p:nvPr/>
        </p:nvSpPr>
        <p:spPr bwMode="auto">
          <a:xfrm rot="6607463">
            <a:off x="11655649" y="2891271"/>
            <a:ext cx="43839" cy="42685"/>
          </a:xfrm>
          <a:custGeom>
            <a:avLst/>
            <a:gdLst>
              <a:gd name="T0" fmla="*/ 1 w 32"/>
              <a:gd name="T1" fmla="*/ 11 h 31"/>
              <a:gd name="T2" fmla="*/ 2 w 32"/>
              <a:gd name="T3" fmla="*/ 22 h 31"/>
              <a:gd name="T4" fmla="*/ 16 w 32"/>
              <a:gd name="T5" fmla="*/ 31 h 31"/>
              <a:gd name="T6" fmla="*/ 23 w 32"/>
              <a:gd name="T7" fmla="*/ 29 h 31"/>
              <a:gd name="T8" fmla="*/ 30 w 32"/>
              <a:gd name="T9" fmla="*/ 22 h 31"/>
              <a:gd name="T10" fmla="*/ 1 w 32"/>
              <a:gd name="T11" fmla="*/ 11 h 31"/>
              <a:gd name="T12" fmla="*/ 16 w 32"/>
              <a:gd name="T13" fmla="*/ 0 h 31"/>
              <a:gd name="T14" fmla="*/ 8 w 32"/>
              <a:gd name="T15" fmla="*/ 1 h 31"/>
              <a:gd name="T16" fmla="*/ 3 w 32"/>
              <a:gd name="T17" fmla="*/ 7 h 31"/>
              <a:gd name="T18" fmla="*/ 31 w 32"/>
              <a:gd name="T19" fmla="*/ 17 h 31"/>
              <a:gd name="T20" fmla="*/ 30 w 32"/>
              <a:gd name="T21" fmla="*/ 8 h 31"/>
              <a:gd name="T22" fmla="*/ 16 w 32"/>
              <a:gd name="T2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1">
                <a:moveTo>
                  <a:pt x="1" y="11"/>
                </a:moveTo>
                <a:cubicBezTo>
                  <a:pt x="0" y="15"/>
                  <a:pt x="0" y="19"/>
                  <a:pt x="2" y="22"/>
                </a:cubicBezTo>
                <a:cubicBezTo>
                  <a:pt x="5" y="28"/>
                  <a:pt x="10" y="31"/>
                  <a:pt x="16" y="31"/>
                </a:cubicBezTo>
                <a:cubicBezTo>
                  <a:pt x="18" y="31"/>
                  <a:pt x="21" y="30"/>
                  <a:pt x="23" y="29"/>
                </a:cubicBezTo>
                <a:cubicBezTo>
                  <a:pt x="26" y="27"/>
                  <a:pt x="28" y="25"/>
                  <a:pt x="30" y="22"/>
                </a:cubicBezTo>
                <a:cubicBezTo>
                  <a:pt x="1" y="11"/>
                  <a:pt x="1" y="11"/>
                  <a:pt x="1" y="11"/>
                </a:cubicBezTo>
                <a:moveTo>
                  <a:pt x="16" y="0"/>
                </a:moveTo>
                <a:cubicBezTo>
                  <a:pt x="13" y="0"/>
                  <a:pt x="11" y="0"/>
                  <a:pt x="8" y="1"/>
                </a:cubicBezTo>
                <a:cubicBezTo>
                  <a:pt x="6" y="3"/>
                  <a:pt x="4" y="5"/>
                  <a:pt x="3" y="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4"/>
                  <a:pt x="31" y="11"/>
                  <a:pt x="30" y="8"/>
                </a:cubicBezTo>
                <a:cubicBezTo>
                  <a:pt x="27" y="3"/>
                  <a:pt x="21" y="0"/>
                  <a:pt x="1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2" name="Freeform 211"/>
          <p:cNvSpPr/>
          <p:nvPr/>
        </p:nvSpPr>
        <p:spPr bwMode="auto">
          <a:xfrm rot="6607463">
            <a:off x="11658545" y="2902746"/>
            <a:ext cx="40955" cy="20189"/>
          </a:xfrm>
          <a:custGeom>
            <a:avLst/>
            <a:gdLst>
              <a:gd name="T0" fmla="*/ 2 w 30"/>
              <a:gd name="T1" fmla="*/ 0 h 15"/>
              <a:gd name="T2" fmla="*/ 0 w 30"/>
              <a:gd name="T3" fmla="*/ 4 h 15"/>
              <a:gd name="T4" fmla="*/ 29 w 30"/>
              <a:gd name="T5" fmla="*/ 15 h 15"/>
              <a:gd name="T6" fmla="*/ 30 w 30"/>
              <a:gd name="T7" fmla="*/ 10 h 15"/>
              <a:gd name="T8" fmla="*/ 2 w 30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5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3"/>
                  <a:pt x="30" y="12"/>
                  <a:pt x="30" y="1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232"/>
          <p:cNvSpPr/>
          <p:nvPr/>
        </p:nvSpPr>
        <p:spPr bwMode="auto">
          <a:xfrm rot="6607463">
            <a:off x="12040232" y="3746454"/>
            <a:ext cx="115944" cy="102099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4" name="Freeform 236"/>
          <p:cNvSpPr/>
          <p:nvPr/>
        </p:nvSpPr>
        <p:spPr bwMode="auto">
          <a:xfrm rot="6607463">
            <a:off x="11986253" y="2707397"/>
            <a:ext cx="72105" cy="62875"/>
          </a:xfrm>
          <a:custGeom>
            <a:avLst/>
            <a:gdLst>
              <a:gd name="T0" fmla="*/ 26 w 53"/>
              <a:gd name="T1" fmla="*/ 0 h 46"/>
              <a:gd name="T2" fmla="*/ 15 w 53"/>
              <a:gd name="T3" fmla="*/ 2 h 46"/>
              <a:gd name="T4" fmla="*/ 6 w 53"/>
              <a:gd name="T5" fmla="*/ 34 h 46"/>
              <a:gd name="T6" fmla="*/ 26 w 53"/>
              <a:gd name="T7" fmla="*/ 46 h 46"/>
              <a:gd name="T8" fmla="*/ 37 w 53"/>
              <a:gd name="T9" fmla="*/ 44 h 46"/>
              <a:gd name="T10" fmla="*/ 47 w 53"/>
              <a:gd name="T11" fmla="*/ 12 h 46"/>
              <a:gd name="T12" fmla="*/ 26 w 53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46">
                <a:moveTo>
                  <a:pt x="26" y="0"/>
                </a:moveTo>
                <a:cubicBezTo>
                  <a:pt x="23" y="0"/>
                  <a:pt x="19" y="1"/>
                  <a:pt x="15" y="2"/>
                </a:cubicBezTo>
                <a:cubicBezTo>
                  <a:pt x="4" y="8"/>
                  <a:pt x="0" y="23"/>
                  <a:pt x="6" y="34"/>
                </a:cubicBezTo>
                <a:cubicBezTo>
                  <a:pt x="10" y="42"/>
                  <a:pt x="18" y="46"/>
                  <a:pt x="26" y="46"/>
                </a:cubicBezTo>
                <a:cubicBezTo>
                  <a:pt x="30" y="46"/>
                  <a:pt x="34" y="46"/>
                  <a:pt x="37" y="44"/>
                </a:cubicBezTo>
                <a:cubicBezTo>
                  <a:pt x="49" y="38"/>
                  <a:pt x="53" y="24"/>
                  <a:pt x="47" y="12"/>
                </a:cubicBezTo>
                <a:cubicBezTo>
                  <a:pt x="43" y="4"/>
                  <a:pt x="3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5" name="直接连接符 194"/>
          <p:cNvCxnSpPr>
            <a:endCxn id="184" idx="6"/>
          </p:cNvCxnSpPr>
          <p:nvPr/>
        </p:nvCxnSpPr>
        <p:spPr>
          <a:xfrm flipH="1">
            <a:off x="11773517" y="3257030"/>
            <a:ext cx="409101" cy="69224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2"/>
          </p:cNvCxnSpPr>
          <p:nvPr/>
        </p:nvCxnSpPr>
        <p:spPr>
          <a:xfrm flipH="1">
            <a:off x="11778290" y="2616854"/>
            <a:ext cx="47586" cy="6044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endCxn id="184" idx="0"/>
          </p:cNvCxnSpPr>
          <p:nvPr/>
        </p:nvCxnSpPr>
        <p:spPr>
          <a:xfrm flipH="1" flipV="1">
            <a:off x="11793318" y="4013275"/>
            <a:ext cx="389300" cy="61433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1" idx="0"/>
            <a:endCxn id="179" idx="1"/>
          </p:cNvCxnSpPr>
          <p:nvPr/>
        </p:nvCxnSpPr>
        <p:spPr>
          <a:xfrm>
            <a:off x="11485130" y="2349709"/>
            <a:ext cx="340774" cy="26706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86" idx="10"/>
            <a:endCxn id="188" idx="5"/>
          </p:cNvCxnSpPr>
          <p:nvPr/>
        </p:nvCxnSpPr>
        <p:spPr>
          <a:xfrm>
            <a:off x="11860377" y="4611613"/>
            <a:ext cx="195991" cy="75272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1905215" y="3465412"/>
            <a:ext cx="645169" cy="545093"/>
            <a:chOff x="2489200" y="3225801"/>
            <a:chExt cx="481013" cy="406400"/>
          </a:xfrm>
          <a:solidFill>
            <a:schemeClr val="bg1"/>
          </a:solidFill>
        </p:grpSpPr>
        <p:sp>
          <p:nvSpPr>
            <p:cNvPr id="119" name="Freeform 116"/>
            <p:cNvSpPr>
              <a:spLocks noEditPoints="1"/>
            </p:cNvSpPr>
            <p:nvPr/>
          </p:nvSpPr>
          <p:spPr bwMode="auto">
            <a:xfrm>
              <a:off x="2489200" y="3225801"/>
              <a:ext cx="481013" cy="406400"/>
            </a:xfrm>
            <a:custGeom>
              <a:avLst/>
              <a:gdLst>
                <a:gd name="T0" fmla="*/ 237 w 303"/>
                <a:gd name="T1" fmla="*/ 93 h 256"/>
                <a:gd name="T2" fmla="*/ 199 w 303"/>
                <a:gd name="T3" fmla="*/ 0 h 256"/>
                <a:gd name="T4" fmla="*/ 0 w 303"/>
                <a:gd name="T5" fmla="*/ 83 h 256"/>
                <a:gd name="T6" fmla="*/ 64 w 303"/>
                <a:gd name="T7" fmla="*/ 235 h 256"/>
                <a:gd name="T8" fmla="*/ 88 w 303"/>
                <a:gd name="T9" fmla="*/ 225 h 256"/>
                <a:gd name="T10" fmla="*/ 88 w 303"/>
                <a:gd name="T11" fmla="*/ 256 h 256"/>
                <a:gd name="T12" fmla="*/ 303 w 303"/>
                <a:gd name="T13" fmla="*/ 256 h 256"/>
                <a:gd name="T14" fmla="*/ 303 w 303"/>
                <a:gd name="T15" fmla="*/ 93 h 256"/>
                <a:gd name="T16" fmla="*/ 237 w 303"/>
                <a:gd name="T17" fmla="*/ 93 h 256"/>
                <a:gd name="T18" fmla="*/ 88 w 303"/>
                <a:gd name="T19" fmla="*/ 199 h 256"/>
                <a:gd name="T20" fmla="*/ 78 w 303"/>
                <a:gd name="T21" fmla="*/ 204 h 256"/>
                <a:gd name="T22" fmla="*/ 31 w 303"/>
                <a:gd name="T23" fmla="*/ 95 h 256"/>
                <a:gd name="T24" fmla="*/ 185 w 303"/>
                <a:gd name="T25" fmla="*/ 31 h 256"/>
                <a:gd name="T26" fmla="*/ 211 w 303"/>
                <a:gd name="T27" fmla="*/ 93 h 256"/>
                <a:gd name="T28" fmla="*/ 88 w 303"/>
                <a:gd name="T29" fmla="*/ 93 h 256"/>
                <a:gd name="T30" fmla="*/ 88 w 303"/>
                <a:gd name="T31" fmla="*/ 199 h 256"/>
                <a:gd name="T32" fmla="*/ 280 w 303"/>
                <a:gd name="T33" fmla="*/ 232 h 256"/>
                <a:gd name="T34" fmla="*/ 112 w 303"/>
                <a:gd name="T35" fmla="*/ 232 h 256"/>
                <a:gd name="T36" fmla="*/ 112 w 303"/>
                <a:gd name="T37" fmla="*/ 116 h 256"/>
                <a:gd name="T38" fmla="*/ 280 w 303"/>
                <a:gd name="T39" fmla="*/ 116 h 256"/>
                <a:gd name="T40" fmla="*/ 280 w 303"/>
                <a:gd name="T41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56">
                  <a:moveTo>
                    <a:pt x="237" y="93"/>
                  </a:moveTo>
                  <a:lnTo>
                    <a:pt x="199" y="0"/>
                  </a:lnTo>
                  <a:lnTo>
                    <a:pt x="0" y="83"/>
                  </a:lnTo>
                  <a:lnTo>
                    <a:pt x="64" y="235"/>
                  </a:lnTo>
                  <a:lnTo>
                    <a:pt x="88" y="225"/>
                  </a:lnTo>
                  <a:lnTo>
                    <a:pt x="88" y="256"/>
                  </a:lnTo>
                  <a:lnTo>
                    <a:pt x="303" y="256"/>
                  </a:lnTo>
                  <a:lnTo>
                    <a:pt x="303" y="93"/>
                  </a:lnTo>
                  <a:lnTo>
                    <a:pt x="237" y="93"/>
                  </a:lnTo>
                  <a:close/>
                  <a:moveTo>
                    <a:pt x="88" y="199"/>
                  </a:moveTo>
                  <a:lnTo>
                    <a:pt x="78" y="204"/>
                  </a:lnTo>
                  <a:lnTo>
                    <a:pt x="31" y="95"/>
                  </a:lnTo>
                  <a:lnTo>
                    <a:pt x="185" y="31"/>
                  </a:lnTo>
                  <a:lnTo>
                    <a:pt x="211" y="93"/>
                  </a:lnTo>
                  <a:lnTo>
                    <a:pt x="88" y="93"/>
                  </a:lnTo>
                  <a:lnTo>
                    <a:pt x="88" y="199"/>
                  </a:lnTo>
                  <a:close/>
                  <a:moveTo>
                    <a:pt x="280" y="232"/>
                  </a:moveTo>
                  <a:lnTo>
                    <a:pt x="112" y="232"/>
                  </a:lnTo>
                  <a:lnTo>
                    <a:pt x="112" y="116"/>
                  </a:lnTo>
                  <a:lnTo>
                    <a:pt x="280" y="116"/>
                  </a:lnTo>
                  <a:lnTo>
                    <a:pt x="28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Oval 117"/>
            <p:cNvSpPr>
              <a:spLocks noChangeArrowheads="1"/>
            </p:cNvSpPr>
            <p:nvPr/>
          </p:nvSpPr>
          <p:spPr bwMode="auto">
            <a:xfrm>
              <a:off x="2700338" y="3443288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18"/>
            <p:cNvSpPr/>
            <p:nvPr/>
          </p:nvSpPr>
          <p:spPr bwMode="auto">
            <a:xfrm>
              <a:off x="2711450" y="3467101"/>
              <a:ext cx="206375" cy="101600"/>
            </a:xfrm>
            <a:custGeom>
              <a:avLst/>
              <a:gdLst>
                <a:gd name="T0" fmla="*/ 78 w 130"/>
                <a:gd name="T1" fmla="*/ 0 h 64"/>
                <a:gd name="T2" fmla="*/ 50 w 130"/>
                <a:gd name="T3" fmla="*/ 35 h 64"/>
                <a:gd name="T4" fmla="*/ 35 w 130"/>
                <a:gd name="T5" fmla="*/ 19 h 64"/>
                <a:gd name="T6" fmla="*/ 0 w 130"/>
                <a:gd name="T7" fmla="*/ 64 h 64"/>
                <a:gd name="T8" fmla="*/ 130 w 130"/>
                <a:gd name="T9" fmla="*/ 64 h 64"/>
                <a:gd name="T10" fmla="*/ 78 w 13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64">
                  <a:moveTo>
                    <a:pt x="78" y="0"/>
                  </a:moveTo>
                  <a:lnTo>
                    <a:pt x="50" y="35"/>
                  </a:lnTo>
                  <a:lnTo>
                    <a:pt x="35" y="19"/>
                  </a:lnTo>
                  <a:lnTo>
                    <a:pt x="0" y="64"/>
                  </a:lnTo>
                  <a:lnTo>
                    <a:pt x="130" y="64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5" y="4336415"/>
            <a:ext cx="2598420" cy="225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0" y="731520"/>
            <a:ext cx="2874645" cy="309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650" y="2355215"/>
            <a:ext cx="3290570" cy="28886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1F96E-6DCF-4EF5-858D-5C583653C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526" y="689325"/>
            <a:ext cx="2965097" cy="3189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/>
                </a:solidFill>
                <a:cs typeface="+mn-ea"/>
                <a:sym typeface="+mn-lt"/>
              </a:rPr>
              <a:t>离线渲染</a:t>
            </a: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34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88,&quot;width&quot;:379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62,&quot;width&quot;:4055}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Application>Microsoft Office PowerPoint</Application>
  <PresentationFormat>宽屏</PresentationFormat>
  <Paragraphs>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字体传奇特战体-免费商用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87</cp:revision>
  <dcterms:created xsi:type="dcterms:W3CDTF">2017-04-23T09:39:00Z</dcterms:created>
  <dcterms:modified xsi:type="dcterms:W3CDTF">2022-01-06T06:07:23Z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6FBFF1B115B64DBFBB650F58C088CA99</vt:lpwstr>
  </property>
  <property fmtid="{D5CDD505-2E9C-101B-9397-08002B2CF9AE}" pid="3" name="KSOProductBuildVer">
    <vt:lpwstr>2052-11.1.0.11194</vt:lpwstr>
  </property>
</Properties>
</file>