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64" r:id="rId2"/>
    <p:sldId id="393" r:id="rId3"/>
    <p:sldId id="392" r:id="rId4"/>
    <p:sldId id="451" r:id="rId5"/>
    <p:sldId id="443" r:id="rId6"/>
    <p:sldId id="394" r:id="rId7"/>
    <p:sldId id="395" r:id="rId8"/>
    <p:sldId id="444" r:id="rId9"/>
    <p:sldId id="397" r:id="rId10"/>
    <p:sldId id="399" r:id="rId11"/>
    <p:sldId id="447" r:id="rId12"/>
    <p:sldId id="448" r:id="rId13"/>
    <p:sldId id="450" r:id="rId14"/>
    <p:sldId id="449" r:id="rId15"/>
    <p:sldId id="400" r:id="rId16"/>
    <p:sldId id="401" r:id="rId17"/>
    <p:sldId id="445" r:id="rId18"/>
    <p:sldId id="402" r:id="rId19"/>
    <p:sldId id="426" r:id="rId20"/>
    <p:sldId id="427" r:id="rId21"/>
    <p:sldId id="428" r:id="rId22"/>
    <p:sldId id="429" r:id="rId23"/>
    <p:sldId id="430" r:id="rId24"/>
    <p:sldId id="435" r:id="rId25"/>
    <p:sldId id="436" r:id="rId26"/>
    <p:sldId id="433" r:id="rId27"/>
    <p:sldId id="437" r:id="rId28"/>
    <p:sldId id="438" r:id="rId29"/>
    <p:sldId id="453" r:id="rId30"/>
    <p:sldId id="452" r:id="rId31"/>
    <p:sldId id="404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21" r:id="rId46"/>
    <p:sldId id="439" r:id="rId47"/>
    <p:sldId id="441" r:id="rId48"/>
    <p:sldId id="442" r:id="rId49"/>
    <p:sldId id="440" r:id="rId50"/>
    <p:sldId id="391" r:id="rId51"/>
    <p:sldId id="45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" id="{C820A239-246B-4E6F-A609-99A2A3080672}">
          <p14:sldIdLst>
            <p14:sldId id="264"/>
            <p14:sldId id="393"/>
            <p14:sldId id="392"/>
            <p14:sldId id="451"/>
            <p14:sldId id="443"/>
            <p14:sldId id="394"/>
            <p14:sldId id="395"/>
            <p14:sldId id="444"/>
            <p14:sldId id="397"/>
            <p14:sldId id="399"/>
            <p14:sldId id="447"/>
            <p14:sldId id="448"/>
            <p14:sldId id="450"/>
            <p14:sldId id="449"/>
            <p14:sldId id="400"/>
            <p14:sldId id="401"/>
            <p14:sldId id="445"/>
            <p14:sldId id="402"/>
            <p14:sldId id="426"/>
            <p14:sldId id="427"/>
            <p14:sldId id="428"/>
            <p14:sldId id="429"/>
            <p14:sldId id="430"/>
            <p14:sldId id="435"/>
            <p14:sldId id="436"/>
            <p14:sldId id="433"/>
            <p14:sldId id="437"/>
            <p14:sldId id="438"/>
            <p14:sldId id="453"/>
            <p14:sldId id="452"/>
            <p14:sldId id="404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1"/>
            <p14:sldId id="439"/>
            <p14:sldId id="441"/>
            <p14:sldId id="442"/>
            <p14:sldId id="440"/>
            <p14:sldId id="391"/>
            <p14:sldId id="45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3F1"/>
    <a:srgbClr val="008000"/>
    <a:srgbClr val="BE04BE"/>
    <a:srgbClr val="698335"/>
    <a:srgbClr val="FA2EFA"/>
    <a:srgbClr val="FEB8FF"/>
    <a:srgbClr val="FF99FF"/>
    <a:srgbClr val="FFD5FF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7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E27E-3094-47AD-8E4A-7F52516C8DE6}" type="datetimeFigureOut">
              <a:rPr lang="en-US" smtClean="0"/>
              <a:t>14/2/2022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3253A-4348-4B38-AED4-D4692D91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sv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GV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3253A-4348-4B38-AED4-D4692D91A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A6302-B579-4CD4-A0CF-673B7E7BEF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57C9FA-8D3B-4988-9E3B-C40F91871197}" type="datetime1">
              <a:rPr lang="en-US" smtClean="0"/>
              <a:t>14/2/2022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0D89E13F-795C-48F3-9AC8-31E0AD54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7D5207-4E0D-48B5-AD48-465FB81E06C3}" type="datetime1">
              <a:rPr lang="en-US" smtClean="0"/>
              <a:t>14/2/2022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E6C29-E6C6-4C75-9970-3BAD5F45D86C}" type="datetime1">
              <a:rPr lang="en-US" smtClean="0"/>
              <a:t>14/2/2022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628775"/>
            <a:ext cx="8108950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86132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100C7B-0229-4DD0-B584-790D374FAC65}" type="datetime1">
              <a:rPr lang="en-US" smtClean="0"/>
              <a:t>14/2/2022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fld id="{A379FA9D-9184-4F81-BC0E-BAD13B15E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5CB31-9E26-42CA-BBA8-4991B87A08E2}" type="datetime1">
              <a:rPr lang="en-US" smtClean="0"/>
              <a:t>14/2/2022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7405F6-1CAA-4327-B156-12713A3D2F63}" type="datetime1">
              <a:rPr lang="en-US" smtClean="0"/>
              <a:t>14/2/2022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10178-1BCF-4261-B58B-28F667E0AC1A}" type="datetime1">
              <a:rPr lang="en-US" smtClean="0"/>
              <a:t>14/2/2022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9ACE4-E332-47EB-9A0A-03452814B107}" type="datetime1">
              <a:rPr lang="en-US" smtClean="0"/>
              <a:t>14/2/2022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56E19E-86DC-4427-B518-D1470F53B414}" type="datetime1">
              <a:rPr lang="en-US" smtClean="0"/>
              <a:t>14/2/2022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8C0B7A-403F-4556-99AF-3ED38C49811D}" type="datetime1">
              <a:rPr lang="en-US" smtClean="0"/>
              <a:t>14/2/2022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2DC884-EF12-49B8-997A-5DA6CBDA4B60}" type="datetime1">
              <a:rPr lang="en-US" smtClean="0"/>
              <a:t>14/2/2022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2A1D380-1042-4B78-9324-245EC1B18A92}" type="datetime1">
              <a:rPr lang="en-US" smtClean="0"/>
              <a:t>14/2/2022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</a:t>
            </a:fld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1447801" y="533400"/>
            <a:ext cx="7391400" cy="10668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CHƯƠNG 2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QUẢN LÝ DỰ ÁN PHẦN MỀM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Block Arc 14"/>
          <p:cNvSpPr/>
          <p:nvPr/>
        </p:nvSpPr>
        <p:spPr>
          <a:xfrm>
            <a:off x="-3810000" y="609600"/>
            <a:ext cx="5745916" cy="5745916"/>
          </a:xfrm>
          <a:prstGeom prst="blockArc">
            <a:avLst>
              <a:gd name="adj1" fmla="val 18900000"/>
              <a:gd name="adj2" fmla="val 2700000"/>
              <a:gd name="adj3" fmla="val 376"/>
            </a:avLst>
          </a:prstGeom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1139193" y="1998605"/>
            <a:ext cx="7547607" cy="820582"/>
            <a:chOff x="1139193" y="1998605"/>
            <a:chExt cx="6574811" cy="82058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7" name="Freeform 16"/>
            <p:cNvSpPr/>
            <p:nvPr/>
          </p:nvSpPr>
          <p:spPr>
            <a:xfrm>
              <a:off x="1549485" y="2080663"/>
              <a:ext cx="6164519" cy="656466"/>
            </a:xfrm>
            <a:custGeom>
              <a:avLst/>
              <a:gdLst>
                <a:gd name="connsiteX0" fmla="*/ 0 w 6164519"/>
                <a:gd name="connsiteY0" fmla="*/ 0 h 656466"/>
                <a:gd name="connsiteX1" fmla="*/ 6164519 w 6164519"/>
                <a:gd name="connsiteY1" fmla="*/ 0 h 656466"/>
                <a:gd name="connsiteX2" fmla="*/ 6164519 w 6164519"/>
                <a:gd name="connsiteY2" fmla="*/ 656466 h 656466"/>
                <a:gd name="connsiteX3" fmla="*/ 0 w 6164519"/>
                <a:gd name="connsiteY3" fmla="*/ 656466 h 656466"/>
                <a:gd name="connsiteX4" fmla="*/ 0 w 6164519"/>
                <a:gd name="connsiteY4" fmla="*/ 0 h 65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4519" h="656466">
                  <a:moveTo>
                    <a:pt x="0" y="0"/>
                  </a:moveTo>
                  <a:lnTo>
                    <a:pt x="6164519" y="0"/>
                  </a:lnTo>
                  <a:lnTo>
                    <a:pt x="6164519" y="656466"/>
                  </a:lnTo>
                  <a:lnTo>
                    <a:pt x="0" y="656466"/>
                  </a:lnTo>
                  <a:lnTo>
                    <a:pt x="0" y="0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1070" tIns="66040" rIns="66040" bIns="66040" numCol="1" spcCol="1270" anchor="ctr" anchorCtr="0">
              <a:noAutofit/>
            </a:bodyPr>
            <a:lstStyle/>
            <a:p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Tổng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quan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về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QL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dự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án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PM</a:t>
              </a:r>
              <a:endPara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139193" y="1998605"/>
              <a:ext cx="820582" cy="820582"/>
            </a:xfrm>
            <a:prstGeom prst="ellipse">
              <a:avLst/>
            </a:prstGeom>
            <a:grpFill/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/>
            <p:cNvSpPr txBox="1"/>
            <p:nvPr/>
          </p:nvSpPr>
          <p:spPr>
            <a:xfrm>
              <a:off x="1447800" y="2209800"/>
              <a:ext cx="53340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latin typeface="Arial" pitchFamily="34" charset="0"/>
                  <a:cs typeface="Arial" pitchFamily="34" charset="0"/>
                </a:rPr>
                <a:t>1.</a:t>
              </a:r>
              <a:endParaRPr lang="en-US" sz="2800" b="1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15560" y="3968344"/>
            <a:ext cx="7171240" cy="820582"/>
            <a:chOff x="1515560" y="3968344"/>
            <a:chExt cx="6198444" cy="820582"/>
          </a:xfrm>
        </p:grpSpPr>
        <p:sp>
          <p:nvSpPr>
            <p:cNvPr id="21" name="Freeform 20"/>
            <p:cNvSpPr/>
            <p:nvPr/>
          </p:nvSpPr>
          <p:spPr>
            <a:xfrm>
              <a:off x="1925852" y="4050402"/>
              <a:ext cx="5788152" cy="656466"/>
            </a:xfrm>
            <a:custGeom>
              <a:avLst/>
              <a:gdLst>
                <a:gd name="connsiteX0" fmla="*/ 0 w 5788152"/>
                <a:gd name="connsiteY0" fmla="*/ 0 h 656466"/>
                <a:gd name="connsiteX1" fmla="*/ 5788152 w 5788152"/>
                <a:gd name="connsiteY1" fmla="*/ 0 h 656466"/>
                <a:gd name="connsiteX2" fmla="*/ 5788152 w 5788152"/>
                <a:gd name="connsiteY2" fmla="*/ 656466 h 656466"/>
                <a:gd name="connsiteX3" fmla="*/ 0 w 5788152"/>
                <a:gd name="connsiteY3" fmla="*/ 656466 h 656466"/>
                <a:gd name="connsiteX4" fmla="*/ 0 w 5788152"/>
                <a:gd name="connsiteY4" fmla="*/ 0 h 65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8152" h="656466">
                  <a:moveTo>
                    <a:pt x="0" y="0"/>
                  </a:moveTo>
                  <a:lnTo>
                    <a:pt x="5788152" y="0"/>
                  </a:lnTo>
                  <a:lnTo>
                    <a:pt x="5788152" y="656466"/>
                  </a:lnTo>
                  <a:lnTo>
                    <a:pt x="0" y="65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3F9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1070" tIns="66040" rIns="66040" bIns="66040" numCol="1" spcCol="1270" anchor="ctr" anchorCtr="0">
              <a:no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Các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hoạt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động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quản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lý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dự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án</a:t>
              </a:r>
              <a:r>
                <a:rPr lang="en-US" sz="2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PM</a:t>
              </a:r>
              <a:endPara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515560" y="3968344"/>
              <a:ext cx="820582" cy="82058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1693075" y="4147802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2800" b="1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2800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>
            <a:off x="2178142" y="4913618"/>
            <a:ext cx="5441858" cy="656466"/>
          </a:xfrm>
          <a:custGeom>
            <a:avLst/>
            <a:gdLst>
              <a:gd name="connsiteX0" fmla="*/ 0 w 6164519"/>
              <a:gd name="connsiteY0" fmla="*/ 0 h 656466"/>
              <a:gd name="connsiteX1" fmla="*/ 6164519 w 6164519"/>
              <a:gd name="connsiteY1" fmla="*/ 0 h 656466"/>
              <a:gd name="connsiteX2" fmla="*/ 6164519 w 6164519"/>
              <a:gd name="connsiteY2" fmla="*/ 656466 h 656466"/>
              <a:gd name="connsiteX3" fmla="*/ 0 w 6164519"/>
              <a:gd name="connsiteY3" fmla="*/ 656466 h 656466"/>
              <a:gd name="connsiteX4" fmla="*/ 0 w 6164519"/>
              <a:gd name="connsiteY4" fmla="*/ 0 h 65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519" h="656466">
                <a:moveTo>
                  <a:pt x="0" y="0"/>
                </a:moveTo>
                <a:lnTo>
                  <a:pt x="6164519" y="0"/>
                </a:lnTo>
                <a:lnTo>
                  <a:pt x="6164519" y="656466"/>
                </a:lnTo>
                <a:lnTo>
                  <a:pt x="0" y="656466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070" tIns="66040" rIns="66040" bIns="66040" numCol="1" spcCol="1270" anchor="ctr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hoạch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lịch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ước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lượng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78141" y="3084417"/>
            <a:ext cx="6508659" cy="649383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Khái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niệm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15560" y="2983474"/>
            <a:ext cx="820582" cy="820582"/>
            <a:chOff x="1515560" y="2983474"/>
            <a:chExt cx="820582" cy="820582"/>
          </a:xfrm>
        </p:grpSpPr>
        <p:sp>
          <p:nvSpPr>
            <p:cNvPr id="30" name="Oval 29"/>
            <p:cNvSpPr/>
            <p:nvPr/>
          </p:nvSpPr>
          <p:spPr>
            <a:xfrm>
              <a:off x="1515560" y="2983474"/>
              <a:ext cx="820582" cy="82058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TextBox 30"/>
            <p:cNvSpPr txBox="1"/>
            <p:nvPr/>
          </p:nvSpPr>
          <p:spPr>
            <a:xfrm>
              <a:off x="1752600" y="3162933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latin typeface="Arial" pitchFamily="34" charset="0"/>
                  <a:cs typeface="Arial" pitchFamily="34" charset="0"/>
                </a:rPr>
                <a:t>2.</a:t>
              </a:r>
              <a:endParaRPr lang="en-US" sz="2800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Freeform 31"/>
          <p:cNvSpPr/>
          <p:nvPr/>
        </p:nvSpPr>
        <p:spPr>
          <a:xfrm>
            <a:off x="2105782" y="5759548"/>
            <a:ext cx="5183360" cy="656466"/>
          </a:xfrm>
          <a:custGeom>
            <a:avLst/>
            <a:gdLst>
              <a:gd name="connsiteX0" fmla="*/ 0 w 6164519"/>
              <a:gd name="connsiteY0" fmla="*/ 0 h 656466"/>
              <a:gd name="connsiteX1" fmla="*/ 6164519 w 6164519"/>
              <a:gd name="connsiteY1" fmla="*/ 0 h 656466"/>
              <a:gd name="connsiteX2" fmla="*/ 6164519 w 6164519"/>
              <a:gd name="connsiteY2" fmla="*/ 656466 h 656466"/>
              <a:gd name="connsiteX3" fmla="*/ 0 w 6164519"/>
              <a:gd name="connsiteY3" fmla="*/ 656466 h 656466"/>
              <a:gd name="connsiteX4" fmla="*/ 0 w 6164519"/>
              <a:gd name="connsiteY4" fmla="*/ 0 h 65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4519" h="656466">
                <a:moveTo>
                  <a:pt x="0" y="0"/>
                </a:moveTo>
                <a:lnTo>
                  <a:pt x="6164519" y="0"/>
                </a:lnTo>
                <a:lnTo>
                  <a:pt x="6164519" y="656466"/>
                </a:lnTo>
                <a:lnTo>
                  <a:pt x="0" y="656466"/>
                </a:lnTo>
                <a:lnTo>
                  <a:pt x="0" y="0"/>
                </a:lnTo>
                <a:close/>
              </a:path>
            </a:pathLst>
          </a:custGeom>
          <a:noFill/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1070" tIns="66040" rIns="66040" bIns="66040" numCol="1" spcCol="1270" anchor="ctr" anchorCtr="0"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rủi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lực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10</a:t>
            </a:fld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en-US" sz="2800" b="1" smtClean="0">
                <a:latin typeface="Arial" pitchFamily="34" charset="0"/>
                <a:cs typeface="Arial" pitchFamily="34" charset="0"/>
              </a:rPr>
              <a:t>Các thành viên tham gia dự án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ght Triangle 25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7520" t="26016" r="29613" b="15989"/>
          <a:stretch/>
        </p:blipFill>
        <p:spPr bwMode="auto">
          <a:xfrm>
            <a:off x="1676400" y="1371600"/>
            <a:ext cx="7391400" cy="502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6222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19200"/>
            <a:ext cx="7924800" cy="495299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Đặc</a:t>
            </a:r>
            <a:r>
              <a:rPr lang="en-US" sz="2800" dirty="0" smtClean="0"/>
              <a:t> </a:t>
            </a:r>
            <a:r>
              <a:rPr lang="en-US" sz="2800" dirty="0" err="1" smtClean="0"/>
              <a:t>điểm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,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 </a:t>
            </a:r>
            <a:r>
              <a:rPr lang="en-US" dirty="0" err="1" smtClean="0"/>
              <a:t>khốc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Đ</a:t>
            </a:r>
            <a:r>
              <a:rPr lang="en-US" sz="2800" dirty="0" err="1" smtClean="0"/>
              <a:t>úng</a:t>
            </a:r>
            <a:r>
              <a:rPr lang="en-US" sz="2800" dirty="0" smtClean="0"/>
              <a:t> </a:t>
            </a:r>
            <a:r>
              <a:rPr lang="en-US" sz="2800" dirty="0" err="1" smtClean="0"/>
              <a:t>hạn</a:t>
            </a:r>
            <a:endParaRPr lang="en-US" sz="28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Chi </a:t>
            </a:r>
            <a:r>
              <a:rPr lang="en-US" sz="2800" dirty="0" err="1" smtClean="0"/>
              <a:t>phí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thấp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 smtClean="0"/>
              <a:t>Chất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cao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11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Wave 5"/>
          <p:cNvSpPr/>
          <p:nvPr/>
        </p:nvSpPr>
        <p:spPr>
          <a:xfrm>
            <a:off x="1219200" y="5562600"/>
            <a:ext cx="7391400" cy="1066800"/>
          </a:xfrm>
          <a:prstGeom prst="wav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13426" y="5834390"/>
            <a:ext cx="6968574" cy="5232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>
                <a:gd name="adj1" fmla="val 20000"/>
                <a:gd name="adj2" fmla="val 0"/>
              </a:avLst>
            </a:prstTxWarp>
            <a:spAutoFit/>
          </a:bodyPr>
          <a:lstStyle/>
          <a:p>
            <a:pPr marL="0" lvl="1" indent="0" algn="just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19200"/>
            <a:ext cx="79248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Chịu</a:t>
            </a:r>
            <a:r>
              <a:rPr lang="en-US" sz="2800" dirty="0" smtClean="0"/>
              <a:t> </a:t>
            </a:r>
            <a:r>
              <a:rPr lang="en-US" sz="2800" dirty="0" err="1" smtClean="0"/>
              <a:t>trách</a:t>
            </a:r>
            <a:r>
              <a:rPr lang="en-US" sz="2800" dirty="0" smtClean="0"/>
              <a:t>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Phối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</a:t>
            </a:r>
            <a:r>
              <a:rPr lang="en-US" sz="2800" dirty="0" err="1" smtClean="0"/>
              <a:t>khách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đội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sản</a:t>
            </a:r>
            <a:r>
              <a:rPr lang="en-US" sz="2800" dirty="0" smtClean="0"/>
              <a:t> </a:t>
            </a:r>
            <a:r>
              <a:rPr lang="en-US" sz="2800" dirty="0" err="1" smtClean="0"/>
              <a:t>phẩm</a:t>
            </a:r>
            <a:r>
              <a:rPr lang="en-US" sz="2800" dirty="0" smtClean="0"/>
              <a:t> </a:t>
            </a:r>
            <a:r>
              <a:rPr lang="en-US" sz="2800" dirty="0" err="1" smtClean="0"/>
              <a:t>đạt</a:t>
            </a:r>
            <a:r>
              <a:rPr lang="en-US" sz="2800" dirty="0" smtClean="0"/>
              <a:t> </a:t>
            </a:r>
            <a:r>
              <a:rPr lang="en-US" sz="2800" dirty="0" err="1" smtClean="0"/>
              <a:t>chất</a:t>
            </a:r>
            <a:r>
              <a:rPr lang="en-US" sz="2800" dirty="0" smtClean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  <a:r>
              <a:rPr lang="en-US" sz="2800" dirty="0" err="1" smtClean="0"/>
              <a:t>cao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 smtClean="0"/>
          </a:p>
          <a:p>
            <a:pPr marL="41148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/>
              <a:t>Lãnh</a:t>
            </a:r>
            <a:r>
              <a:rPr lang="en-US" sz="2800" dirty="0" smtClean="0"/>
              <a:t> </a:t>
            </a:r>
            <a:r>
              <a:rPr lang="en-US" sz="2800" dirty="0" err="1" smtClean="0"/>
              <a:t>đạo</a:t>
            </a:r>
            <a:endParaRPr lang="en-US" sz="2800" dirty="0" smtClean="0"/>
          </a:p>
          <a:p>
            <a:pPr marL="41148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/>
              <a:t>Giao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endParaRPr lang="en-US" sz="2800" dirty="0" smtClean="0"/>
          </a:p>
          <a:p>
            <a:pPr marL="41148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/>
              <a:t>Đàm</a:t>
            </a:r>
            <a:r>
              <a:rPr lang="en-US" sz="2800" dirty="0" smtClean="0"/>
              <a:t> </a:t>
            </a:r>
            <a:r>
              <a:rPr lang="en-US" sz="2800" dirty="0" err="1" smtClean="0"/>
              <a:t>phán</a:t>
            </a:r>
            <a:endParaRPr lang="en-US" sz="2800" dirty="0" smtClean="0"/>
          </a:p>
          <a:p>
            <a:pPr marL="41148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quyết</a:t>
            </a:r>
            <a:r>
              <a:rPr lang="en-US" sz="2800" dirty="0" smtClean="0"/>
              <a:t> </a:t>
            </a:r>
            <a:r>
              <a:rPr lang="en-US" sz="2800" dirty="0" err="1" smtClean="0"/>
              <a:t>vấn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endParaRPr lang="en-US" sz="2800" dirty="0" smtClean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Vai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trò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12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1371600" y="4572000"/>
            <a:ext cx="2590800" cy="11811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0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47675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quản lý dự án phần mề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044"/>
            <a:ext cx="6781800" cy="361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Image result for người quản lý dự á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1450"/>
            <a:ext cx="5070354" cy="25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am in software engine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867150"/>
            <a:ext cx="4150179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eam in software enginee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0" y="22860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15</a:t>
            </a:fld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en-US" sz="2800" b="1" smtClean="0">
                <a:latin typeface="Arial" pitchFamily="34" charset="0"/>
                <a:cs typeface="Arial" pitchFamily="34" charset="0"/>
              </a:rPr>
              <a:t>Các pha quản lý dự án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ght Triangle 25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28490" t="42005" r="34688" b="16532"/>
          <a:stretch/>
        </p:blipFill>
        <p:spPr bwMode="auto">
          <a:xfrm>
            <a:off x="1524000" y="1295400"/>
            <a:ext cx="7153910" cy="50104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16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7800"/>
            <a:ext cx="8153400" cy="4952999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800"/>
              <a:t>Lập kế hoạch tổng thể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Quản lý phạm vi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Quản lý thời gian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Quản lý chi phí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Quản lý chất lượng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Quản lý nhân lực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Quản lý thông tin (truyền thông)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Quản lý rủi ro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/>
              <a:t>Quản lý hợp đồng và các hoạt động mua sắm 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Các lĩnh vực cần quản lý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16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1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17</a:t>
            </a:fld>
            <a:endParaRPr lang="en-US"/>
          </a:p>
        </p:txBody>
      </p:sp>
      <p:sp>
        <p:nvSpPr>
          <p:cNvPr id="25" name="Parallelogram 24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  <a:spcAft>
                <a:spcPts val="300"/>
              </a:spcAft>
            </a:pP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ight Triangle 25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43355" y="2111376"/>
            <a:ext cx="5572125" cy="2400300"/>
            <a:chOff x="0" y="0"/>
            <a:chExt cx="4591050" cy="2057400"/>
          </a:xfrm>
        </p:grpSpPr>
        <p:sp>
          <p:nvSpPr>
            <p:cNvPr id="8" name="Rectangle 7"/>
            <p:cNvSpPr/>
            <p:nvPr/>
          </p:nvSpPr>
          <p:spPr>
            <a:xfrm>
              <a:off x="0" y="19050"/>
              <a:ext cx="962025" cy="39052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Khởi</a:t>
              </a:r>
              <a:r>
                <a: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động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0275" y="0"/>
              <a:ext cx="1143000" cy="4095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Lập</a:t>
              </a:r>
              <a:r>
                <a: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kế</a:t>
              </a:r>
              <a:r>
                <a: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hoạch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81050" y="809625"/>
              <a:ext cx="1143000" cy="4095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Kiểm</a:t>
              </a:r>
              <a:r>
                <a: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soát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48050" y="809625"/>
              <a:ext cx="1143000" cy="4095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Thực</a:t>
              </a:r>
              <a:r>
                <a: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hiện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24075" y="1647825"/>
              <a:ext cx="1143000" cy="4095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Kết</a:t>
              </a:r>
              <a:r>
                <a: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thúc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62025" y="190500"/>
              <a:ext cx="1238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81200" y="895350"/>
              <a:ext cx="1419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981200" y="1104900"/>
              <a:ext cx="1419225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838325" y="457200"/>
              <a:ext cx="600075" cy="3524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190875" y="428625"/>
              <a:ext cx="638175" cy="3524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43075" y="1219200"/>
              <a:ext cx="381000" cy="428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83709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6856"/>
            <a:ext cx="8153400" cy="4952999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</a:t>
            </a:r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3200" dirty="0" smtClean="0"/>
              <a:t>Chia </a:t>
            </a:r>
            <a:r>
              <a:rPr lang="en-US" sz="3200" dirty="0" err="1" smtClean="0"/>
              <a:t>nhỏ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nhiều</a:t>
            </a:r>
            <a:r>
              <a:rPr lang="en-US" sz="3200" dirty="0" smtClean="0"/>
              <a:t> </a:t>
            </a:r>
            <a:r>
              <a:rPr lang="en-US" sz="3200" dirty="0" err="1" smtClean="0"/>
              <a:t>phần</a:t>
            </a:r>
            <a:endParaRPr lang="en-US" sz="3200" dirty="0" smtClean="0"/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 smtClean="0"/>
              <a:t>Phổ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</a:t>
            </a:r>
            <a:r>
              <a:rPr lang="en-US" sz="3200" dirty="0" err="1" smtClean="0"/>
              <a:t>viên</a:t>
            </a:r>
            <a:r>
              <a:rPr lang="en-US" sz="3200" dirty="0" smtClean="0"/>
              <a:t> </a:t>
            </a:r>
            <a:r>
              <a:rPr lang="en-US" sz="3200" dirty="0" err="1" smtClean="0"/>
              <a:t>tham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endParaRPr lang="en-US" sz="3200" dirty="0" smtClean="0"/>
          </a:p>
          <a:p>
            <a:pPr marL="914400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đoán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vấn</a:t>
            </a:r>
            <a:r>
              <a:rPr lang="en-US" sz="3200" dirty="0" smtClean="0"/>
              <a:t> </a:t>
            </a:r>
            <a:r>
              <a:rPr lang="en-US" sz="3200" dirty="0" err="1" smtClean="0"/>
              <a:t>đề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sinh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chuẩn</a:t>
            </a:r>
            <a:r>
              <a:rPr lang="en-US" sz="3200" dirty="0" smtClean="0"/>
              <a:t> </a:t>
            </a:r>
            <a:r>
              <a:rPr lang="en-US" sz="3200" dirty="0" err="1" smtClean="0"/>
              <a:t>bị</a:t>
            </a:r>
            <a:r>
              <a:rPr lang="en-US" sz="3200" dirty="0" smtClean="0"/>
              <a:t> </a:t>
            </a:r>
            <a:r>
              <a:rPr lang="en-US" sz="3200" dirty="0" err="1" smtClean="0"/>
              <a:t>giải</a:t>
            </a:r>
            <a:r>
              <a:rPr lang="en-US" sz="3200" dirty="0" smtClean="0"/>
              <a:t> </a:t>
            </a:r>
            <a:r>
              <a:rPr lang="en-US" sz="3200" dirty="0" err="1" smtClean="0"/>
              <a:t>pháp</a:t>
            </a:r>
            <a:r>
              <a:rPr lang="en-US" sz="3200" dirty="0" smtClean="0"/>
              <a:t> </a:t>
            </a:r>
            <a:r>
              <a:rPr lang="en-US" sz="3200" dirty="0" err="1" smtClean="0"/>
              <a:t>dự</a:t>
            </a:r>
            <a:r>
              <a:rPr lang="en-US" sz="3200" dirty="0" smtClean="0"/>
              <a:t> </a:t>
            </a:r>
            <a:r>
              <a:rPr lang="en-US" sz="3200" dirty="0" err="1" smtClean="0"/>
              <a:t>kiến</a:t>
            </a:r>
            <a:endParaRPr lang="en-US" sz="3200" dirty="0" smtClean="0"/>
          </a:p>
          <a:p>
            <a:pPr marL="6508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hoạch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sơ</a:t>
            </a:r>
            <a:r>
              <a:rPr lang="en-US" sz="3200" dirty="0" smtClean="0"/>
              <a:t> </a:t>
            </a:r>
            <a:r>
              <a:rPr lang="en-US" sz="3200" dirty="0" err="1" smtClean="0"/>
              <a:t>đồ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nhiệm</a:t>
            </a:r>
            <a:r>
              <a:rPr lang="en-US" sz="3200" dirty="0" smtClean="0"/>
              <a:t> </a:t>
            </a:r>
            <a:r>
              <a:rPr lang="en-US" sz="3200" dirty="0" err="1" smtClean="0"/>
              <a:t>vụ</a:t>
            </a:r>
            <a:r>
              <a:rPr lang="en-US" sz="3200" dirty="0" smtClean="0"/>
              <a:t>, </a:t>
            </a:r>
            <a:r>
              <a:rPr lang="en-US" sz="3200" dirty="0" err="1" smtClean="0"/>
              <a:t>thời</a:t>
            </a:r>
            <a:r>
              <a:rPr lang="en-US" sz="3200" dirty="0" smtClean="0"/>
              <a:t> </a:t>
            </a:r>
            <a:r>
              <a:rPr lang="en-US" sz="3200" dirty="0" err="1" smtClean="0"/>
              <a:t>gian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mối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r>
              <a:rPr lang="en-US" sz="3200" dirty="0" smtClean="0"/>
              <a:t> </a:t>
            </a:r>
            <a:r>
              <a:rPr lang="en-US" sz="3200" dirty="0" err="1" smtClean="0"/>
              <a:t>chúng</a:t>
            </a:r>
            <a:endParaRPr lang="en-US" sz="3200" dirty="0" smtClean="0"/>
          </a:p>
          <a:p>
            <a:pPr marL="65088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dirty="0" err="1" smtClean="0"/>
              <a:t>Bản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hoạch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gì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Lập kế hoạch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18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75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7800"/>
            <a:ext cx="8153400" cy="4952999"/>
          </a:xfrm>
        </p:spPr>
        <p:txBody>
          <a:bodyPr/>
          <a:lstStyle/>
          <a:p>
            <a:pPr lvl="0"/>
            <a:r>
              <a:rPr lang="en-US" sz="2800"/>
              <a:t>Xác định sự phụ thuộc lẫn nhau giữa các công việc.</a:t>
            </a:r>
          </a:p>
          <a:p>
            <a:pPr lvl="0"/>
            <a:r>
              <a:rPr lang="en-US" sz="2800"/>
              <a:t>Xác định nhân viên tham gia </a:t>
            </a:r>
            <a:endParaRPr lang="en-US" sz="2800" smtClean="0"/>
          </a:p>
          <a:p>
            <a:pPr lvl="0"/>
            <a:r>
              <a:rPr lang="en-US" sz="2800" smtClean="0"/>
              <a:t>Ấn </a:t>
            </a:r>
            <a:r>
              <a:rPr lang="en-US" sz="2800"/>
              <a:t>định thời gian hoàn thành cho mỗi công việc </a:t>
            </a:r>
            <a:endParaRPr lang="en-US" sz="2800" smtClean="0"/>
          </a:p>
          <a:p>
            <a:pPr lvl="0"/>
            <a:r>
              <a:rPr lang="en-US" sz="2800" smtClean="0"/>
              <a:t>Định </a:t>
            </a:r>
            <a:r>
              <a:rPr lang="en-US" sz="2800"/>
              <a:t>danh hướng đi tới hạn.</a:t>
            </a:r>
          </a:p>
          <a:p>
            <a:pPr lvl="0"/>
            <a:r>
              <a:rPr lang="en-US" sz="2800"/>
              <a:t>Xem xét lại các tài </a:t>
            </a:r>
            <a:r>
              <a:rPr lang="en-US" sz="2800" smtClean="0"/>
              <a:t>liệu</a:t>
            </a:r>
            <a:endParaRPr lang="en-US" sz="2800"/>
          </a:p>
          <a:p>
            <a:pPr lvl="0"/>
            <a:r>
              <a:rPr lang="en-US" sz="2800"/>
              <a:t>Thương lượng, thỏa thuận, cam kết ngày bắt đầu và ngày kết thúc công việc.</a:t>
            </a:r>
          </a:p>
          <a:p>
            <a:pPr lvl="0"/>
            <a:r>
              <a:rPr lang="en-US" sz="2800"/>
              <a:t>Xác định các giao </a:t>
            </a:r>
            <a:r>
              <a:rPr lang="en-US" sz="2800" smtClean="0"/>
              <a:t>diện</a:t>
            </a:r>
            <a:endParaRPr lang="en-US" sz="280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Công việc lập kế hoạch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19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12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1600201"/>
            <a:ext cx="7876309" cy="4952999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 smtClean="0"/>
              <a:t>Vì</a:t>
            </a:r>
            <a:r>
              <a:rPr lang="en-US" sz="2800" dirty="0" smtClean="0"/>
              <a:t> </a:t>
            </a:r>
            <a:r>
              <a:rPr lang="en-US" sz="2800" dirty="0" err="1" smtClean="0"/>
              <a:t>sao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PM? 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qui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mềm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?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PM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qui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mềm</a:t>
            </a:r>
            <a:r>
              <a:rPr lang="en-US" sz="2800" dirty="0" smtClean="0"/>
              <a:t>?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PM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mềm</a:t>
            </a:r>
            <a:r>
              <a:rPr lang="en-US" sz="2800" dirty="0" smtClean="0"/>
              <a:t> </a:t>
            </a:r>
            <a:r>
              <a:rPr lang="en-US" sz="2800" dirty="0" err="1" smtClean="0"/>
              <a:t>tốt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mang</a:t>
            </a:r>
            <a:r>
              <a:rPr lang="en-US" sz="2800" dirty="0" smtClean="0"/>
              <a:t> </a:t>
            </a:r>
            <a:r>
              <a:rPr lang="en-US" sz="2800" dirty="0" err="1" smtClean="0"/>
              <a:t>lại</a:t>
            </a:r>
            <a:r>
              <a:rPr lang="en-US" sz="2800" dirty="0" smtClean="0"/>
              <a:t> </a:t>
            </a:r>
            <a:r>
              <a:rPr lang="en-US" sz="2800" dirty="0" err="1" smtClean="0"/>
              <a:t>những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lời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7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7800"/>
            <a:ext cx="8153400" cy="4952999"/>
          </a:xfrm>
        </p:spPr>
        <p:txBody>
          <a:bodyPr/>
          <a:lstStyle/>
          <a:p>
            <a:pPr lvl="0" algn="just"/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đề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endParaRPr lang="en-US" sz="2800" dirty="0"/>
          </a:p>
          <a:p>
            <a:pPr lvl="0" algn="just"/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khởi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 smtClean="0"/>
          </a:p>
          <a:p>
            <a:pPr lvl="0" algn="just"/>
            <a:r>
              <a:rPr lang="en-US" sz="2800" dirty="0" err="1" smtClean="0"/>
              <a:t>Giai</a:t>
            </a:r>
            <a:r>
              <a:rPr lang="en-US" sz="2800" dirty="0" smtClean="0"/>
              <a:t> </a:t>
            </a:r>
            <a:r>
              <a:rPr lang="en-US" sz="2800" dirty="0" err="1" smtClean="0"/>
              <a:t>đoạn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kỳ</a:t>
            </a:r>
            <a:r>
              <a:rPr lang="en-US" sz="2800" dirty="0" smtClean="0"/>
              <a:t> </a:t>
            </a:r>
            <a:r>
              <a:rPr lang="en-US" sz="2800" dirty="0" err="1" smtClean="0"/>
              <a:t>suốt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endParaRPr lang="en-US" sz="2800" dirty="0" smtClean="0"/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-US" sz="2800" b="1" dirty="0" err="1" smtClean="0"/>
              <a:t>Hãy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điểm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từng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đoạn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trên</a:t>
            </a:r>
            <a:r>
              <a:rPr lang="en-US" sz="2800" b="1" dirty="0"/>
              <a:t>.</a:t>
            </a:r>
            <a:endParaRPr lang="en-US" sz="2800" dirty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3 giai đoạn của lập kế hoạch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20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7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Quy trình lập kế hoạch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21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9053" t="29870" r="31371" b="17663"/>
          <a:stretch/>
        </p:blipFill>
        <p:spPr bwMode="auto">
          <a:xfrm>
            <a:off x="762000" y="1524000"/>
            <a:ext cx="8229600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5181600"/>
            <a:ext cx="1447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2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7800"/>
            <a:ext cx="8153400" cy="4952999"/>
          </a:xfrm>
        </p:spPr>
        <p:txBody>
          <a:bodyPr/>
          <a:lstStyle/>
          <a:p>
            <a:pPr lvl="0" algn="just"/>
            <a:r>
              <a:rPr lang="en-US" sz="2800" b="1" smtClean="0"/>
              <a:t>Lập lịch dự án</a:t>
            </a:r>
            <a:r>
              <a:rPr lang="en-US" sz="2800" smtClean="0"/>
              <a:t>: là quá trình quyết định thời gian và cách thức thực hiện cho từng nhiệm vụ.</a:t>
            </a:r>
          </a:p>
          <a:p>
            <a:pPr lvl="0" algn="just"/>
            <a:r>
              <a:rPr lang="en-US" sz="2800" smtClean="0"/>
              <a:t>Ước tính thời gian cần thiết trong lịch để hoàn thành từng nhiệm vụ.</a:t>
            </a:r>
          </a:p>
          <a:p>
            <a:pPr lvl="0" algn="just"/>
            <a:r>
              <a:rPr lang="en-US" sz="2800" smtClean="0"/>
              <a:t>Xác định ai sẽ thực hiện nhiệm vụ đó.</a:t>
            </a:r>
          </a:p>
          <a:p>
            <a:pPr lvl="0" algn="just"/>
            <a:r>
              <a:rPr lang="en-US" sz="2800" smtClean="0"/>
              <a:t>Mỗi nhiệm vụ phải có hạn cuối ít nhất một tuần và không dài hơn 2 tháng</a:t>
            </a:r>
            <a:endParaRPr lang="en-US" sz="280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Lập lịch dự án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22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8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Quy trình lập lịch biểu dự án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23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46465" y="2299335"/>
            <a:ext cx="6477000" cy="2266950"/>
            <a:chOff x="0" y="0"/>
            <a:chExt cx="4495800" cy="1000125"/>
          </a:xfrm>
        </p:grpSpPr>
        <p:sp>
          <p:nvSpPr>
            <p:cNvPr id="9" name="Oval 8"/>
            <p:cNvSpPr/>
            <p:nvPr/>
          </p:nvSpPr>
          <p:spPr>
            <a:xfrm>
              <a:off x="38100" y="9525"/>
              <a:ext cx="819150" cy="47625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b="1">
                  <a:solidFill>
                    <a:srgbClr val="0D0D0D"/>
                  </a:solidFill>
                  <a:effectLst/>
                  <a:latin typeface="Times New Roman" pitchFamily="18" charset="0"/>
                  <a:ea typeface="Times New Roman"/>
                  <a:cs typeface="Times New Roman" pitchFamily="18" charset="0"/>
                </a:rPr>
                <a:t>Xác định công việc</a:t>
              </a:r>
              <a:endParaRPr lang="en-US" sz="1600">
                <a:effectLst/>
                <a:latin typeface="Times New Roman" pitchFamily="18" charset="0"/>
                <a:ea typeface="Times New Roman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047750" y="19050"/>
              <a:ext cx="971550" cy="47625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b="1">
                  <a:solidFill>
                    <a:srgbClr val="0D0D0D"/>
                  </a:solidFill>
                  <a:effectLst/>
                  <a:latin typeface="Times New Roman" pitchFamily="18" charset="0"/>
                  <a:ea typeface="Times New Roman"/>
                  <a:cs typeface="Times New Roman" pitchFamily="18" charset="0"/>
                </a:rPr>
                <a:t>Xác định sự phụ thuộc</a:t>
              </a:r>
              <a:endParaRPr lang="en-US" sz="1600">
                <a:effectLst/>
                <a:latin typeface="Times New Roman" pitchFamily="18" charset="0"/>
                <a:ea typeface="Times New Roman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190750" y="9525"/>
              <a:ext cx="971550" cy="47625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b="1">
                  <a:solidFill>
                    <a:srgbClr val="0D0D0D"/>
                  </a:solidFill>
                  <a:effectLst/>
                  <a:latin typeface="Times New Roman" pitchFamily="18" charset="0"/>
                  <a:ea typeface="Times New Roman"/>
                  <a:cs typeface="Times New Roman" pitchFamily="18" charset="0"/>
                </a:rPr>
                <a:t>Ước lượng tài nguyên</a:t>
              </a:r>
              <a:endParaRPr lang="en-US" sz="1600">
                <a:effectLst/>
                <a:latin typeface="Times New Roman" pitchFamily="18" charset="0"/>
                <a:ea typeface="Times New Roman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305175" y="600075"/>
              <a:ext cx="1190625" cy="40005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b="1">
                  <a:solidFill>
                    <a:srgbClr val="0D0D0D"/>
                  </a:solidFill>
                  <a:effectLst/>
                  <a:latin typeface="Times New Roman" pitchFamily="18" charset="0"/>
                  <a:ea typeface="Times New Roman"/>
                  <a:cs typeface="Times New Roman" pitchFamily="18" charset="0"/>
                </a:rPr>
                <a:t>Tạo ra biểu đồ</a:t>
              </a:r>
              <a:endParaRPr lang="en-US" sz="1600">
                <a:effectLst/>
                <a:latin typeface="Times New Roman" pitchFamily="18" charset="0"/>
                <a:ea typeface="Times New Roman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362325" y="0"/>
              <a:ext cx="971550" cy="47625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b="1">
                  <a:solidFill>
                    <a:srgbClr val="0D0D0D"/>
                  </a:solidFill>
                  <a:effectLst/>
                  <a:latin typeface="Times New Roman" pitchFamily="18" charset="0"/>
                  <a:ea typeface="Times New Roman"/>
                  <a:cs typeface="Times New Roman" pitchFamily="18" charset="0"/>
                </a:rPr>
                <a:t>Phân công công việc</a:t>
              </a:r>
              <a:endParaRPr lang="en-US" sz="1600">
                <a:effectLst/>
                <a:latin typeface="Times New Roman" pitchFamily="18" charset="0"/>
                <a:ea typeface="Times New Roman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857250" y="247650"/>
              <a:ext cx="190500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000250" y="247650"/>
              <a:ext cx="190500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62300" y="228600"/>
              <a:ext cx="190500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876675" y="495300"/>
              <a:ext cx="0" cy="10477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62250" y="809625"/>
              <a:ext cx="542925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752725" y="495300"/>
              <a:ext cx="0" cy="31432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66725" y="485775"/>
              <a:ext cx="0" cy="314324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0" y="666750"/>
              <a:ext cx="952500" cy="3088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spAutoFit/>
            </a:bodyPr>
            <a:lstStyle/>
            <a:p>
              <a:pPr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Times New Roman" pitchFamily="18" charset="0"/>
                  <a:ea typeface="Times New Roman"/>
                  <a:cs typeface="Times New Roman" pitchFamily="18" charset="0"/>
                </a:rPr>
                <a:t>Các yêu cầu phần mềm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4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Danh sách các hoạt động Ti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24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/>
          <p:nvPr/>
        </p:nvPicPr>
        <p:blipFill rotWithShape="1">
          <a:blip r:embed="rId2"/>
          <a:srcRect l="15332" t="25000" r="31371" b="20454"/>
          <a:stretch/>
        </p:blipFill>
        <p:spPr bwMode="auto">
          <a:xfrm>
            <a:off x="1447800" y="1676400"/>
            <a:ext cx="7315200" cy="4343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1835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Mạng các hoạt động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25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7340" t="44155" r="51631" b="16884"/>
          <a:stretch/>
        </p:blipFill>
        <p:spPr bwMode="auto">
          <a:xfrm>
            <a:off x="1600200" y="1219200"/>
            <a:ext cx="634619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1"/>
          <p:cNvSpPr txBox="1">
            <a:spLocks noChangeArrowheads="1"/>
          </p:cNvSpPr>
          <p:nvPr/>
        </p:nvSpPr>
        <p:spPr>
          <a:xfrm>
            <a:off x="882650" y="5494337"/>
            <a:ext cx="8108950" cy="1439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Thiết lập activity network: gồm các Milestone (M) và Task (T)</a:t>
            </a:r>
          </a:p>
          <a:p>
            <a:pPr>
              <a:lnSpc>
                <a:spcPct val="90000"/>
              </a:lnSpc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Xác định critical path: có tổng thời gian thực hiện dài nhất</a:t>
            </a:r>
          </a:p>
          <a:p>
            <a:pPr>
              <a:lnSpc>
                <a:spcPct val="90000"/>
              </a:lnSpc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Điều chỉnh các M-i để bảo đảm deadline</a:t>
            </a:r>
          </a:p>
          <a:p>
            <a:pPr>
              <a:lnSpc>
                <a:spcPct val="90000"/>
              </a:lnSpc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Điều chỉnh các T-i bằng cách thay đổi/bổ sung nhân sự (Team)</a:t>
            </a:r>
          </a:p>
        </p:txBody>
      </p:sp>
    </p:spTree>
    <p:extLst>
      <p:ext uri="{BB962C8B-B14F-4D97-AF65-F5344CB8AC3E}">
        <p14:creationId xmlns:p14="http://schemas.microsoft.com/office/powerpoint/2010/main" val="4293550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latin typeface="Arial" pitchFamily="34" charset="0"/>
                <a:cs typeface="Arial" pitchFamily="34" charset="0"/>
              </a:rPr>
              <a:t>Biểu đồ thời gian thực hiện</a:t>
            </a:r>
            <a:endParaRPr 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26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15149" t="14286" r="35569" b="13636"/>
          <a:stretch/>
        </p:blipFill>
        <p:spPr bwMode="auto">
          <a:xfrm>
            <a:off x="1905000" y="1295400"/>
            <a:ext cx="6172200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7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latin typeface="Arial" pitchFamily="34" charset="0"/>
                <a:cs typeface="Arial" pitchFamily="34" charset="0"/>
              </a:rPr>
              <a:t>Biểu đồ phân bổ nhân sự</a:t>
            </a:r>
            <a:endParaRPr 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24458" t="18831" r="30092" b="20779"/>
          <a:stretch/>
        </p:blipFill>
        <p:spPr bwMode="auto">
          <a:xfrm>
            <a:off x="1676400" y="1524000"/>
            <a:ext cx="67818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06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8" y="1600200"/>
            <a:ext cx="8519222" cy="43771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latin typeface="Arial" pitchFamily="34" charset="0"/>
                <a:cs typeface="Arial" pitchFamily="34" charset="0"/>
              </a:rPr>
              <a:t>Biểu đồ Gantt – lịch trình dự án</a:t>
            </a:r>
            <a:endParaRPr lang="en-US" sz="3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60960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Arial" pitchFamily="34" charset="0"/>
                <a:cs typeface="Arial" pitchFamily="34" charset="0"/>
              </a:rPr>
              <a:t>        CV Găng		CV thường		CV dự phòng</a:t>
            </a:r>
            <a:endParaRPr lang="en-US" sz="16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" y="6265277"/>
            <a:ext cx="1066800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67000" y="6265277"/>
            <a:ext cx="1066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6248400"/>
            <a:ext cx="1066800" cy="0"/>
          </a:xfrm>
          <a:prstGeom prst="straightConnector1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7800"/>
            <a:ext cx="8153400" cy="4952999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Vì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mọi</a:t>
            </a:r>
            <a:r>
              <a:rPr lang="en-US" sz="2800" dirty="0"/>
              <a:t> chi </a:t>
            </a:r>
            <a:r>
              <a:rPr lang="en-US" sz="2800" dirty="0" err="1"/>
              <a:t>tiết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́ </a:t>
            </a:r>
            <a:r>
              <a:rPr lang="en-US" sz="2800" dirty="0" err="1"/>
              <a:t>hoạch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đóng</a:t>
            </a:r>
            <a:r>
              <a:rPr lang="en-US" sz="2800" dirty="0"/>
              <a:t> </a:t>
            </a:r>
            <a:r>
              <a:rPr lang="en-US" sz="2800" dirty="0" err="1"/>
              <a:t>cứng</a:t>
            </a:r>
            <a:r>
              <a:rPr lang="en-US" sz="2800" dirty="0"/>
              <a:t>?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?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/>
              <a:t>Liệt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qui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lịch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chi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án</a:t>
            </a:r>
            <a:r>
              <a:rPr lang="en-US" sz="2800" dirty="0"/>
              <a:t>?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lời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29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2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Các vấn đề thường xảy ra: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Sản phẩm không đạt yêu cầu</a:t>
            </a:r>
            <a:endParaRPr lang="en-AU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Không hoàn thành đúng hạn</a:t>
            </a:r>
            <a:endParaRPr lang="en-AU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Chi phí vượt dự toán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Rủ ro là tất yếu khó tránh</a:t>
            </a:r>
            <a:endParaRPr lang="en-AU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</a:t>
            </a:fld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219200" y="533400"/>
            <a:ext cx="70866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Thực trạng của các dự án phần mềm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" y="4286250"/>
            <a:ext cx="4029075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8175"/>
            <a:ext cx="259080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400"/>
            <a:ext cx="2581275" cy="2428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5249767"/>
            <a:ext cx="1290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Arial" pitchFamily="34" charset="0"/>
                <a:cs typeface="Arial" pitchFamily="34" charset="0"/>
              </a:rPr>
              <a:t>Ngân sách</a:t>
            </a:r>
            <a:endParaRPr lang="en-US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0681" y="1337846"/>
            <a:ext cx="1290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Arial" pitchFamily="34" charset="0"/>
                <a:cs typeface="Arial" pitchFamily="34" charset="0"/>
              </a:rPr>
              <a:t>Thực hiện</a:t>
            </a:r>
            <a:endParaRPr lang="en-US" sz="16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75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75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75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75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11188" y="1524000"/>
            <a:ext cx="828198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AU" sz="2400" b="0" smtClean="0">
                <a:latin typeface="Arial" pitchFamily="34" charset="0"/>
                <a:cs typeface="Arial" pitchFamily="34" charset="0"/>
              </a:rPr>
              <a:t> Mục </a:t>
            </a:r>
            <a:r>
              <a:rPr lang="en-AU" sz="2400" b="0">
                <a:latin typeface="Arial" pitchFamily="34" charset="0"/>
                <a:cs typeface="Arial" pitchFamily="34" charset="0"/>
              </a:rPr>
              <a:t>tiêu: Tạo ra sản phẩm bàn giao chất lượng</a:t>
            </a:r>
          </a:p>
          <a:p>
            <a:pPr lvl="1">
              <a:buFont typeface="Wingdings" pitchFamily="2" charset="2"/>
              <a:buChar char="§"/>
            </a:pPr>
            <a:r>
              <a:rPr lang="en-AU" sz="2400" b="0">
                <a:latin typeface="Arial" pitchFamily="34" charset="0"/>
                <a:cs typeface="Arial" pitchFamily="34" charset="0"/>
              </a:rPr>
              <a:t>Đúng thời hạn (thời gian)</a:t>
            </a:r>
          </a:p>
          <a:p>
            <a:pPr lvl="1">
              <a:buFont typeface="Wingdings" pitchFamily="2" charset="2"/>
              <a:buChar char="§"/>
            </a:pPr>
            <a:r>
              <a:rPr lang="en-AU" sz="2400" b="0">
                <a:latin typeface="Arial" pitchFamily="34" charset="0"/>
                <a:cs typeface="Arial" pitchFamily="34" charset="0"/>
              </a:rPr>
              <a:t>Trong phạm vi chi phí dự toán (chi phí)</a:t>
            </a:r>
          </a:p>
          <a:p>
            <a:pPr lvl="1">
              <a:buFont typeface="Wingdings" pitchFamily="2" charset="2"/>
              <a:buChar char="§"/>
            </a:pPr>
            <a:r>
              <a:rPr lang="en-AU" sz="2400" b="0">
                <a:latin typeface="Arial" pitchFamily="34" charset="0"/>
                <a:cs typeface="Arial" pitchFamily="34" charset="0"/>
              </a:rPr>
              <a:t>Phù hợp với yêu cầu của khách hàng (chất lượng)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Vấn </a:t>
            </a:r>
            <a:r>
              <a:rPr lang="en-US" sz="2400" b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đề ước lượng rất khó, nó ảnh hưởng rất lớn đến uy tín, thời gian, tiền bạc của công ty</a:t>
            </a:r>
            <a:r>
              <a:rPr lang="en-US" sz="2400" b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b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loud Callout 3"/>
          <p:cNvSpPr/>
          <p:nvPr/>
        </p:nvSpPr>
        <p:spPr bwMode="auto">
          <a:xfrm>
            <a:off x="611188" y="4384675"/>
            <a:ext cx="3744912" cy="1917700"/>
          </a:xfrm>
          <a:prstGeom prst="cloudCallout">
            <a:avLst>
              <a:gd name="adj1" fmla="val 70318"/>
              <a:gd name="adj2" fmla="val 13453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dự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án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ước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sẳn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????????</a:t>
            </a:r>
            <a:endParaRPr lang="en-US" sz="1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Vertical Scroll 6"/>
          <p:cNvSpPr/>
          <p:nvPr/>
        </p:nvSpPr>
        <p:spPr bwMode="auto">
          <a:xfrm>
            <a:off x="5508625" y="4384675"/>
            <a:ext cx="3097213" cy="2016125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pháp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duy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giảm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kích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tăng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bổ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sung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30</a:t>
            </a:fld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939800" y="463550"/>
            <a:ext cx="784225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Ước lượng dự án phần mềm- Estimation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8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en-AU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AU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ước</a:t>
            </a:r>
            <a:r>
              <a:rPr lang="en-AU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AU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Courier New" pitchFamily="49" charset="0"/>
              <a:buChar char="o"/>
            </a:pPr>
            <a:r>
              <a:rPr lang="en-AU" dirty="0" smtClean="0">
                <a:latin typeface="Arial" pitchFamily="34" charset="0"/>
                <a:cs typeface="Arial" pitchFamily="34" charset="0"/>
              </a:rPr>
              <a:t>Chi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phí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phát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triển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AU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hiện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AU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gia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AU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AU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AU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pháp</a:t>
            </a:r>
            <a:endParaRPr lang="en-AU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AU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vụ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AU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chuyên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gia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kinh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nghiệm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AU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tương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tự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AU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điểm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A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 smtClean="0">
                <a:latin typeface="Arial" pitchFamily="34" charset="0"/>
                <a:cs typeface="Arial" pitchFamily="34" charset="0"/>
              </a:rPr>
              <a:t>năng</a:t>
            </a:r>
            <a:endParaRPr lang="en-AU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31</a:t>
            </a:fld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76400" y="5334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Ước lượng dự án phần mềm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Các bước tiến hành: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Các chuyên gia CNPM nghiên cứu tài liệu, đưa ra các ước lượng.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Nếu có sự khác biệt đáng kể, tiến hành thảo luận, đưa ra đánh giá mới.</a:t>
            </a:r>
          </a:p>
          <a:p>
            <a:pPr marL="457200" indent="-457200" algn="just" eaLnBrk="1" hangingPunct="1">
              <a:buFont typeface="+mj-lt"/>
              <a:buAutoNum type="arabicPeriod"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Nếu đánh giá mới không sai khác nhiều thì dừng. Ngược lại quay về 2</a:t>
            </a:r>
          </a:p>
          <a:p>
            <a:pPr algn="just">
              <a:buFont typeface="Wingdings" pitchFamily="2" charset="2"/>
              <a:buChar char="v"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Ưu: </a:t>
            </a:r>
            <a:r>
              <a:rPr lang="en-AU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rẻ, nhanh</a:t>
            </a:r>
          </a:p>
          <a:p>
            <a:pPr algn="just">
              <a:buFont typeface="Wingdings" pitchFamily="2" charset="2"/>
              <a:buChar char="v"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Nhược: </a:t>
            </a:r>
            <a:r>
              <a:rPr lang="en-AU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Độ chính xác phụ thuộc vào trình độ chuyên gia và bài toán cụ thể</a:t>
            </a:r>
            <a:endParaRPr lang="en-AU" sz="24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32</a:t>
            </a:fld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76400" y="5334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Phương pháp chuyên gia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>
                <a:latin typeface="Arial" pitchFamily="34" charset="0"/>
                <a:cs typeface="Arial" pitchFamily="34" charset="0"/>
              </a:rPr>
              <a:t>Phương pháp tương tự dùng để ước lượng phần mềm về quy mô, độ phức tạp, nhân lực, thời gian </a:t>
            </a:r>
          </a:p>
          <a:p>
            <a:pPr algn="just"/>
            <a:r>
              <a:rPr lang="en-US" sz="2800">
                <a:latin typeface="Arial" pitchFamily="34" charset="0"/>
                <a:cs typeface="Arial" pitchFamily="34" charset="0"/>
              </a:rPr>
              <a:t>Theo phương pháp này thì metric và reuse trong qui trình làm công nghệ phần mềm là quan trọng được áp dụng một cách triệt để.</a:t>
            </a:r>
            <a:endParaRPr lang="en-AU" sz="280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None/>
            </a:pPr>
            <a:r>
              <a:rPr lang="en-AU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 bước tiến hành</a:t>
            </a:r>
            <a:r>
              <a:rPr lang="en-AU" sz="280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 So với các dự án tương tự đã làm, lấy ước lượng của nó (từng phần) nhân với hệ số điều chỉnh.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AU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Ưu điểm</a:t>
            </a:r>
            <a:r>
              <a:rPr lang="en-AU" sz="2800" smtClean="0">
                <a:latin typeface="Arial" pitchFamily="34" charset="0"/>
                <a:cs typeface="Arial" pitchFamily="34" charset="0"/>
              </a:rPr>
              <a:t>: Chính xác khi có đủ dữ liệu cụ thể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AU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Nhược điểm</a:t>
            </a:r>
            <a:r>
              <a:rPr lang="en-AU" sz="2800" smtClean="0">
                <a:latin typeface="Arial" pitchFamily="34" charset="0"/>
                <a:cs typeface="Arial" pitchFamily="34" charset="0"/>
              </a:rPr>
              <a:t>: không thể thực hiện khi không có dự án tương tự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33</a:t>
            </a:fld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676400" y="5334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Phương pháp tương tự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580063" y="2060575"/>
            <a:ext cx="2879725" cy="1008063"/>
          </a:xfrm>
          <a:prstGeom prst="rect">
            <a:avLst/>
          </a:prstGeom>
          <a:solidFill>
            <a:srgbClr val="CCFFFF"/>
          </a:solidFill>
          <a:ln w="38100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Estimate system size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(Function point and</a:t>
            </a:r>
          </a:p>
          <a:p>
            <a:pPr algn="ctr"/>
            <a:r>
              <a:rPr lang="en-US" sz="20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lines of code)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578475" y="3644900"/>
            <a:ext cx="2879725" cy="1008063"/>
          </a:xfrm>
          <a:prstGeom prst="rect">
            <a:avLst/>
          </a:prstGeom>
          <a:solidFill>
            <a:srgbClr val="CCFFFF"/>
          </a:solidFill>
          <a:ln w="38100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Estimate effort required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(person - months)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578475" y="5229225"/>
            <a:ext cx="2879725" cy="1008063"/>
          </a:xfrm>
          <a:prstGeom prst="rect">
            <a:avLst/>
          </a:prstGeom>
          <a:solidFill>
            <a:srgbClr val="CCFFFF"/>
          </a:solidFill>
          <a:ln w="38100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Estimate time required</a:t>
            </a:r>
          </a:p>
          <a:p>
            <a:pPr algn="ctr"/>
            <a:r>
              <a:rPr lang="en-US" sz="200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(months)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7019925" y="3068638"/>
            <a:ext cx="0" cy="5762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7091363" y="4652963"/>
            <a:ext cx="0" cy="5762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228600" y="2371159"/>
            <a:ext cx="4465637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AU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AU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AU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en-A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</a:t>
            </a:r>
            <a:r>
              <a:rPr lang="en-A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AU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lấy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đã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dùng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hoạch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để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đoán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các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còn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,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cụ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như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 eaLnBrk="1" hangingPunct="1">
              <a:spcBef>
                <a:spcPts val="600"/>
              </a:spcBef>
            </a:pPr>
            <a:r>
              <a:rPr lang="en-AU" b="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hoạch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chiếm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15%,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tích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20%,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giai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đoạn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thiết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kế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35%,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30%.</a:t>
            </a:r>
          </a:p>
          <a:p>
            <a:pPr algn="just" eaLnBrk="1" hangingPunct="1">
              <a:spcBef>
                <a:spcPts val="600"/>
              </a:spcBef>
            </a:pPr>
            <a:r>
              <a:rPr lang="en-AU" b="0" dirty="0">
                <a:latin typeface="Arial" pitchFamily="34" charset="0"/>
                <a:cs typeface="Arial" pitchFamily="34" charset="0"/>
              </a:rPr>
              <a:t>       </a:t>
            </a:r>
            <a:r>
              <a:rPr lang="en-AU" b="0" u="sng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AU" b="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AU" b="0" u="sng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: planning </a:t>
            </a:r>
            <a:r>
              <a:rPr lang="en-AU" b="0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AU" b="0" dirty="0">
                <a:latin typeface="Arial" pitchFamily="34" charset="0"/>
                <a:cs typeface="Arial" pitchFamily="34" charset="0"/>
              </a:rPr>
              <a:t> 4 person-months → (4 </a:t>
            </a: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0.15 =26,66)</a:t>
            </a:r>
          </a:p>
          <a:p>
            <a:pPr algn="just" eaLnBrk="1" hangingPunct="1">
              <a:spcBef>
                <a:spcPts val="600"/>
              </a:spcBef>
            </a:pP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      </a:t>
            </a:r>
            <a:r>
              <a:rPr lang="en-AU" b="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Vậy</a:t>
            </a: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: Analysis </a:t>
            </a:r>
            <a:r>
              <a:rPr lang="en-AU" b="0" dirty="0" err="1">
                <a:latin typeface="Arial" pitchFamily="34" charset="0"/>
                <a:cs typeface="Arial" pitchFamily="34" charset="0"/>
                <a:sym typeface="Symbol" pitchFamily="18" charset="2"/>
              </a:rPr>
              <a:t>là</a:t>
            </a: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 5.33 person-months</a:t>
            </a:r>
          </a:p>
          <a:p>
            <a:pPr algn="just" eaLnBrk="1" hangingPunct="1">
              <a:spcBef>
                <a:spcPts val="600"/>
              </a:spcBef>
            </a:pP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      </a:t>
            </a:r>
            <a:r>
              <a:rPr lang="en-AU" b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</a:t>
            </a: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Design </a:t>
            </a:r>
            <a:r>
              <a:rPr lang="en-AU" b="0" dirty="0" err="1">
                <a:latin typeface="Arial" pitchFamily="34" charset="0"/>
                <a:cs typeface="Arial" pitchFamily="34" charset="0"/>
                <a:sym typeface="Symbol" pitchFamily="18" charset="2"/>
              </a:rPr>
              <a:t>là</a:t>
            </a: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 9.33 </a:t>
            </a:r>
            <a:r>
              <a:rPr lang="en-AU" b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person-months</a:t>
            </a:r>
          </a:p>
          <a:p>
            <a:pPr algn="just" eaLnBrk="1" hangingPunct="1">
              <a:spcBef>
                <a:spcPts val="600"/>
              </a:spcBef>
            </a:pPr>
            <a:r>
              <a:rPr lang="en-AU" b="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       </a:t>
            </a: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Implementation </a:t>
            </a:r>
            <a:r>
              <a:rPr lang="en-AU" b="0" dirty="0" err="1">
                <a:latin typeface="Arial" pitchFamily="34" charset="0"/>
                <a:cs typeface="Arial" pitchFamily="34" charset="0"/>
                <a:sym typeface="Symbol" pitchFamily="18" charset="2"/>
              </a:rPr>
              <a:t>là</a:t>
            </a:r>
            <a:r>
              <a:rPr lang="en-AU" b="0" dirty="0">
                <a:latin typeface="Arial" pitchFamily="34" charset="0"/>
                <a:cs typeface="Arial" pitchFamily="34" charset="0"/>
                <a:sym typeface="Symbol" pitchFamily="18" charset="2"/>
              </a:rPr>
              <a:t> 8 person-months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863600" y="1600200"/>
            <a:ext cx="30988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endParaRPr lang="en-US" sz="2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5435600" y="1066800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phức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tạp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34</a:t>
            </a:fld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3962400" y="381000"/>
            <a:ext cx="51816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iểm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8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/>
      <p:bldP spid="80900" grpId="0" animBg="1"/>
      <p:bldP spid="80901" grpId="0" animBg="1"/>
      <p:bldP spid="809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12875"/>
            <a:ext cx="8108950" cy="4987925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Nhân viên thuộc IBM đã phát triển phương pháp phân tích điểm chức năng - Function point analysys.</a:t>
            </a:r>
          </a:p>
          <a:p>
            <a:pPr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Mục đích: </a:t>
            </a:r>
            <a:r>
              <a:rPr lang="en-AU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Ước lượng số dòng lệnh của hệ thống - LOC(lines of code)</a:t>
            </a:r>
          </a:p>
          <a:p>
            <a:pPr marL="0" indent="0" algn="just" eaLnBrk="1" hangingPunct="1">
              <a:buNone/>
            </a:pPr>
            <a:r>
              <a:rPr lang="en-AU" smtClean="0">
                <a:latin typeface="Arial" pitchFamily="34" charset="0"/>
                <a:cs typeface="Arial" pitchFamily="34" charset="0"/>
              </a:rPr>
              <a:t>LOC của hệ thống:</a:t>
            </a:r>
          </a:p>
          <a:p>
            <a:pPr marL="457200" lvl="1" indent="0" algn="just">
              <a:buNone/>
            </a:pPr>
            <a:r>
              <a:rPr lang="en-AU" smtClean="0">
                <a:latin typeface="Arial" pitchFamily="34" charset="0"/>
                <a:cs typeface="Arial" pitchFamily="34" charset="0"/>
              </a:rPr>
              <a:t>	</a:t>
            </a:r>
            <a:r>
              <a:rPr lang="en-AU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AU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FPs</a:t>
            </a:r>
            <a:r>
              <a:rPr lang="en-AU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của hệ thống x </a:t>
            </a:r>
            <a:r>
              <a:rPr lang="en-AU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LOC/FP</a:t>
            </a:r>
            <a:r>
              <a:rPr lang="en-AU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của ngôn ngữ</a:t>
            </a:r>
          </a:p>
          <a:p>
            <a:pPr lvl="1" algn="just">
              <a:buFont typeface="Wingdings" pitchFamily="2" charset="2"/>
              <a:buChar char="ü"/>
            </a:pPr>
            <a:r>
              <a:rPr lang="en-AU" sz="2600">
                <a:latin typeface="Arial" pitchFamily="34" charset="0"/>
                <a:cs typeface="Arial" pitchFamily="34" charset="0"/>
              </a:rPr>
              <a:t>Điểm chức năng - </a:t>
            </a:r>
            <a:r>
              <a:rPr lang="en-AU" sz="26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FPs</a:t>
            </a:r>
            <a:r>
              <a:rPr lang="en-AU" sz="2600">
                <a:latin typeface="Arial" pitchFamily="34" charset="0"/>
                <a:cs typeface="Arial" pitchFamily="34" charset="0"/>
              </a:rPr>
              <a:t> như: Inputs, outputs, queries, files và program interfaces.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AU" sz="26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LOC/FP</a:t>
            </a:r>
            <a:r>
              <a:rPr lang="en-AU" sz="2600">
                <a:latin typeface="Arial" pitchFamily="34" charset="0"/>
                <a:cs typeface="Arial" pitchFamily="34" charset="0"/>
              </a:rPr>
              <a:t>: Số dòng lệnh cho 1 chức năng theo ngôn ngữ.</a:t>
            </a:r>
          </a:p>
          <a:p>
            <a:pPr marL="457200" lvl="1" indent="0" algn="just">
              <a:buNone/>
            </a:pPr>
            <a:endParaRPr lang="en-AU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35</a:t>
            </a:fld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1371600" y="533400"/>
            <a:ext cx="6934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Phân tích điểm chức năng (FPA)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12875"/>
            <a:ext cx="8108950" cy="49879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Bao gồm các bước:</a:t>
            </a:r>
          </a:p>
          <a:p>
            <a:pPr marL="0" indent="0" algn="just">
              <a:buNone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1. Tính điểm chức năng của 5 loại tiêu biểu:</a:t>
            </a:r>
          </a:p>
          <a:p>
            <a:pPr algn="just"/>
            <a:r>
              <a:rPr lang="en-AU" sz="2800" smtClean="0">
                <a:latin typeface="Arial" pitchFamily="34" charset="0"/>
                <a:cs typeface="Arial" pitchFamily="34" charset="0"/>
              </a:rPr>
              <a:t>Số kiểu người dùng nhập vào: </a:t>
            </a:r>
            <a:r>
              <a:rPr lang="en-AU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Inputs</a:t>
            </a:r>
          </a:p>
          <a:p>
            <a:pPr algn="just"/>
            <a:r>
              <a:rPr lang="en-AU" sz="2800">
                <a:latin typeface="Arial" pitchFamily="34" charset="0"/>
                <a:cs typeface="Arial" pitchFamily="34" charset="0"/>
              </a:rPr>
              <a:t>Số kiểu người dùng </a:t>
            </a:r>
            <a:r>
              <a:rPr lang="en-AU" sz="2800" smtClean="0">
                <a:latin typeface="Arial" pitchFamily="34" charset="0"/>
                <a:cs typeface="Arial" pitchFamily="34" charset="0"/>
              </a:rPr>
              <a:t>xuất ra: </a:t>
            </a:r>
            <a:r>
              <a:rPr lang="en-AU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outputs</a:t>
            </a:r>
          </a:p>
          <a:p>
            <a:pPr algn="just"/>
            <a:r>
              <a:rPr lang="en-AU" sz="2800">
                <a:latin typeface="Arial" pitchFamily="34" charset="0"/>
                <a:cs typeface="Arial" pitchFamily="34" charset="0"/>
              </a:rPr>
              <a:t>Số kiểu người </a:t>
            </a:r>
            <a:r>
              <a:rPr lang="en-AU" sz="2800" smtClean="0">
                <a:latin typeface="Arial" pitchFamily="34" charset="0"/>
                <a:cs typeface="Arial" pitchFamily="34" charset="0"/>
              </a:rPr>
              <a:t>dùng yêu cầu: </a:t>
            </a:r>
            <a:r>
              <a:rPr lang="en-AU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  <a:p>
            <a:pPr algn="just"/>
            <a:r>
              <a:rPr lang="en-AU" sz="2800" smtClean="0">
                <a:latin typeface="Arial" pitchFamily="34" charset="0"/>
                <a:cs typeface="Arial" pitchFamily="34" charset="0"/>
              </a:rPr>
              <a:t>Số giao diện ngoại vi: </a:t>
            </a:r>
            <a:r>
              <a:rPr lang="en-AU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program interfaces</a:t>
            </a:r>
          </a:p>
          <a:p>
            <a:pPr algn="just"/>
            <a:r>
              <a:rPr lang="en-AU" sz="2800" smtClean="0">
                <a:latin typeface="Arial" pitchFamily="34" charset="0"/>
                <a:cs typeface="Arial" pitchFamily="34" charset="0"/>
              </a:rPr>
              <a:t>Số File liên quan:</a:t>
            </a:r>
            <a:r>
              <a:rPr lang="en-AU" sz="2800">
                <a:latin typeface="Arial" pitchFamily="34" charset="0"/>
                <a:cs typeface="Arial" pitchFamily="34" charset="0"/>
              </a:rPr>
              <a:t> </a:t>
            </a:r>
            <a:r>
              <a:rPr lang="en-AU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files</a:t>
            </a:r>
            <a:r>
              <a:rPr lang="en-AU" sz="2800">
                <a:latin typeface="Arial" pitchFamily="34" charset="0"/>
                <a:cs typeface="Arial" pitchFamily="34" charset="0"/>
              </a:rPr>
              <a:t> </a:t>
            </a:r>
            <a:endParaRPr lang="en-AU" sz="28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36</a:t>
            </a:fld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1371600" y="533400"/>
            <a:ext cx="6934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Phân tích điểm chức năng (FPA)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12875"/>
            <a:ext cx="8108950" cy="1101725"/>
          </a:xfrm>
        </p:spPr>
        <p:txBody>
          <a:bodyPr>
            <a:normAutofit/>
          </a:bodyPr>
          <a:lstStyle/>
          <a:p>
            <a:pPr marL="58738" lvl="1" indent="0" algn="just" eaLnBrk="1" hangingPunct="1">
              <a:buNone/>
            </a:pPr>
            <a:r>
              <a:rPr lang="en-AU" smtClean="0">
                <a:latin typeface="Arial" pitchFamily="34" charset="0"/>
                <a:cs typeface="Arial" pitchFamily="34" charset="0"/>
              </a:rPr>
              <a:t>Số lượng điểm chức năng gắn với độ phức tạp tương ứng, có 3 mức: Thấp, trung bình, cao</a:t>
            </a:r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878681" y="2664261"/>
            <a:ext cx="7920037" cy="2952750"/>
            <a:chOff x="476" y="2069"/>
            <a:chExt cx="4989" cy="1860"/>
          </a:xfrm>
        </p:grpSpPr>
        <p:sp>
          <p:nvSpPr>
            <p:cNvPr id="34835" name="Rectangle 4"/>
            <p:cNvSpPr>
              <a:spLocks noChangeArrowheads="1"/>
            </p:cNvSpPr>
            <p:nvPr/>
          </p:nvSpPr>
          <p:spPr bwMode="auto">
            <a:xfrm>
              <a:off x="476" y="2069"/>
              <a:ext cx="4989" cy="545"/>
            </a:xfrm>
            <a:prstGeom prst="rect">
              <a:avLst/>
            </a:prstGeom>
            <a:solidFill>
              <a:srgbClr val="DDFFDD"/>
            </a:solidFill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Arial" pitchFamily="34" charset="0"/>
                  <a:cs typeface="Arial" pitchFamily="34" charset="0"/>
                </a:rPr>
                <a:t>Complexity</a:t>
              </a:r>
            </a:p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Description	    low	           Medium		high	         total</a:t>
              </a:r>
            </a:p>
          </p:txBody>
        </p:sp>
        <p:sp>
          <p:nvSpPr>
            <p:cNvPr id="73733" name="Line 5"/>
            <p:cNvSpPr>
              <a:spLocks noChangeShapeType="1"/>
            </p:cNvSpPr>
            <p:nvPr/>
          </p:nvSpPr>
          <p:spPr bwMode="auto">
            <a:xfrm>
              <a:off x="2064" y="2296"/>
              <a:ext cx="2041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476" y="2614"/>
              <a:ext cx="4989" cy="1315"/>
            </a:xfrm>
            <a:prstGeom prst="rect">
              <a:avLst/>
            </a:prstGeom>
            <a:solidFill>
              <a:srgbClr val="EDE8FC"/>
            </a:solidFill>
            <a:ln w="19050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US" sz="1600">
                  <a:latin typeface="Arial" pitchFamily="34" charset="0"/>
                  <a:cs typeface="Arial" pitchFamily="34" charset="0"/>
                </a:rPr>
                <a:t>Inputs		   ___ x 3		 ___ x 4		 ___ x 6                ___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US" sz="1600">
                  <a:latin typeface="Arial" pitchFamily="34" charset="0"/>
                  <a:cs typeface="Arial" pitchFamily="34" charset="0"/>
                </a:rPr>
                <a:t>Outputs		   ___ x 4		 ___ x 5		 ___ x 7               </a:t>
              </a:r>
              <a:r>
                <a:rPr 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___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US" sz="1600">
                  <a:latin typeface="Arial" pitchFamily="34" charset="0"/>
                  <a:cs typeface="Arial" pitchFamily="34" charset="0"/>
                </a:rPr>
                <a:t>Queries		   ___ x 3		 ___ x 4		 ___ x 6                ___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US" sz="1600">
                  <a:latin typeface="Arial" pitchFamily="34" charset="0"/>
                  <a:cs typeface="Arial" pitchFamily="34" charset="0"/>
                </a:rPr>
                <a:t>Files 		   ___ x 7		 ___ x 10	</a:t>
              </a:r>
              <a:r>
                <a:rPr lang="en-US" sz="1600" smtClean="0">
                  <a:latin typeface="Arial" pitchFamily="34" charset="0"/>
                  <a:cs typeface="Arial" pitchFamily="34" charset="0"/>
                </a:rPr>
                <a:t>	___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x 15             </a:t>
              </a:r>
              <a:r>
                <a:rPr lang="en-US" sz="16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___</a:t>
              </a:r>
            </a:p>
            <a:p>
              <a:pPr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US" sz="1600">
                  <a:latin typeface="Arial" pitchFamily="34" charset="0"/>
                  <a:cs typeface="Arial" pitchFamily="34" charset="0"/>
                </a:rPr>
                <a:t>Programe interface  ___ x 5		 ___ x 7		 ___ x 10              ___</a:t>
              </a:r>
            </a:p>
          </p:txBody>
        </p:sp>
      </p:grp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995738" y="6021388"/>
            <a:ext cx="5113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Total unadjusted function points (TUFP)  </a:t>
            </a:r>
            <a:r>
              <a:rPr lang="en-US" u="sng">
                <a:latin typeface="Arial" pitchFamily="34" charset="0"/>
                <a:cs typeface="Arial" pitchFamily="34" charset="0"/>
              </a:rPr>
              <a:t>147</a:t>
            </a:r>
          </a:p>
        </p:txBody>
      </p:sp>
      <p:grpSp>
        <p:nvGrpSpPr>
          <p:cNvPr id="73749" name="Group 21"/>
          <p:cNvGrpSpPr>
            <a:grpSpLocks/>
          </p:cNvGrpSpPr>
          <p:nvPr/>
        </p:nvGrpSpPr>
        <p:grpSpPr bwMode="auto">
          <a:xfrm>
            <a:off x="4648200" y="3581400"/>
            <a:ext cx="3887787" cy="1863725"/>
            <a:chOff x="2971" y="2499"/>
            <a:chExt cx="2449" cy="1174"/>
          </a:xfrm>
        </p:grpSpPr>
        <p:grpSp>
          <p:nvGrpSpPr>
            <p:cNvPr id="34823" name="Group 19"/>
            <p:cNvGrpSpPr>
              <a:grpSpLocks/>
            </p:cNvGrpSpPr>
            <p:nvPr/>
          </p:nvGrpSpPr>
          <p:grpSpPr bwMode="auto">
            <a:xfrm>
              <a:off x="2971" y="2511"/>
              <a:ext cx="181" cy="1162"/>
              <a:chOff x="3016" y="2511"/>
              <a:chExt cx="181" cy="1162"/>
            </a:xfrm>
          </p:grpSpPr>
          <p:sp>
            <p:nvSpPr>
              <p:cNvPr id="73737" name="Text Box 9"/>
              <p:cNvSpPr txBox="1">
                <a:spLocks noChangeArrowheads="1"/>
              </p:cNvSpPr>
              <p:nvPr/>
            </p:nvSpPr>
            <p:spPr bwMode="auto">
              <a:xfrm>
                <a:off x="3016" y="2511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  <p:sp>
            <p:nvSpPr>
              <p:cNvPr id="73738" name="Text Box 10"/>
              <p:cNvSpPr txBox="1">
                <a:spLocks noChangeArrowheads="1"/>
              </p:cNvSpPr>
              <p:nvPr/>
            </p:nvSpPr>
            <p:spPr bwMode="auto">
              <a:xfrm>
                <a:off x="3016" y="2750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6</a:t>
                </a:r>
              </a:p>
            </p:txBody>
          </p:sp>
          <p:sp>
            <p:nvSpPr>
              <p:cNvPr id="73739" name="Text Box 11"/>
              <p:cNvSpPr txBox="1">
                <a:spLocks noChangeArrowheads="1"/>
              </p:cNvSpPr>
              <p:nvPr/>
            </p:nvSpPr>
            <p:spPr bwMode="auto">
              <a:xfrm>
                <a:off x="3016" y="2977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8</a:t>
                </a:r>
              </a:p>
            </p:txBody>
          </p:sp>
          <p:sp>
            <p:nvSpPr>
              <p:cNvPr id="73740" name="Text Box 12"/>
              <p:cNvSpPr txBox="1">
                <a:spLocks noChangeArrowheads="1"/>
              </p:cNvSpPr>
              <p:nvPr/>
            </p:nvSpPr>
            <p:spPr bwMode="auto">
              <a:xfrm>
                <a:off x="3016" y="3215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73741" name="Text Box 13"/>
              <p:cNvSpPr txBox="1">
                <a:spLocks noChangeArrowheads="1"/>
              </p:cNvSpPr>
              <p:nvPr/>
            </p:nvSpPr>
            <p:spPr bwMode="auto">
              <a:xfrm>
                <a:off x="3016" y="3442"/>
                <a:ext cx="18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5</a:t>
                </a:r>
              </a:p>
            </p:txBody>
          </p:sp>
        </p:grpSp>
        <p:grpSp>
          <p:nvGrpSpPr>
            <p:cNvPr id="34824" name="Group 20"/>
            <p:cNvGrpSpPr>
              <a:grpSpLocks/>
            </p:cNvGrpSpPr>
            <p:nvPr/>
          </p:nvGrpSpPr>
          <p:grpSpPr bwMode="auto">
            <a:xfrm>
              <a:off x="5148" y="2499"/>
              <a:ext cx="272" cy="1162"/>
              <a:chOff x="5148" y="2499"/>
              <a:chExt cx="272" cy="1162"/>
            </a:xfrm>
          </p:grpSpPr>
          <p:sp>
            <p:nvSpPr>
              <p:cNvPr id="73742" name="Text Box 14"/>
              <p:cNvSpPr txBox="1">
                <a:spLocks noChangeArrowheads="1"/>
              </p:cNvSpPr>
              <p:nvPr/>
            </p:nvSpPr>
            <p:spPr bwMode="auto">
              <a:xfrm>
                <a:off x="5148" y="2499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20</a:t>
                </a:r>
              </a:p>
            </p:txBody>
          </p:sp>
          <p:sp>
            <p:nvSpPr>
              <p:cNvPr id="73743" name="Text Box 15"/>
              <p:cNvSpPr txBox="1">
                <a:spLocks noChangeArrowheads="1"/>
              </p:cNvSpPr>
              <p:nvPr/>
            </p:nvSpPr>
            <p:spPr bwMode="auto">
              <a:xfrm>
                <a:off x="5148" y="2716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30</a:t>
                </a:r>
              </a:p>
            </p:txBody>
          </p:sp>
          <p:sp>
            <p:nvSpPr>
              <p:cNvPr id="73744" name="Text Box 16"/>
              <p:cNvSpPr txBox="1">
                <a:spLocks noChangeArrowheads="1"/>
              </p:cNvSpPr>
              <p:nvPr/>
            </p:nvSpPr>
            <p:spPr bwMode="auto">
              <a:xfrm>
                <a:off x="5148" y="2976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32</a:t>
                </a:r>
              </a:p>
            </p:txBody>
          </p:sp>
          <p:sp>
            <p:nvSpPr>
              <p:cNvPr id="73745" name="Text Box 17"/>
              <p:cNvSpPr txBox="1">
                <a:spLocks noChangeArrowheads="1"/>
              </p:cNvSpPr>
              <p:nvPr/>
            </p:nvSpPr>
            <p:spPr bwMode="auto">
              <a:xfrm>
                <a:off x="5148" y="3203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30</a:t>
                </a:r>
              </a:p>
            </p:txBody>
          </p:sp>
          <p:sp>
            <p:nvSpPr>
              <p:cNvPr id="73746" name="Text Box 18"/>
              <p:cNvSpPr txBox="1">
                <a:spLocks noChangeArrowheads="1"/>
              </p:cNvSpPr>
              <p:nvPr/>
            </p:nvSpPr>
            <p:spPr bwMode="auto">
              <a:xfrm>
                <a:off x="5148" y="3430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35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37</a:t>
            </a:fld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1371600" y="533400"/>
            <a:ext cx="6934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Phân tích điểm chức năng (FPA)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5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179388" y="981075"/>
            <a:ext cx="3313112" cy="5400675"/>
          </a:xfrm>
          <a:prstGeom prst="rect">
            <a:avLst/>
          </a:prstGeom>
          <a:solidFill>
            <a:srgbClr val="EDE8FC"/>
          </a:solidFill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0 – 5    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Data communications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Heavy use configuration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Transaction rate	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End-user  effeciency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Complex processing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Installation ease	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Mutiple sites	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Performance	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Distributed functions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On-lines Update	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Reusability	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Operational ease		___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lang="en-US" sz="1600">
                <a:latin typeface="Arial" pitchFamily="34" charset="0"/>
                <a:cs typeface="Arial" pitchFamily="34" charset="0"/>
              </a:rPr>
              <a:t>Extensibility		___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3779838" y="579438"/>
            <a:ext cx="4968875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b="0">
                <a:latin typeface="Arial" pitchFamily="34" charset="0"/>
                <a:cs typeface="Arial" pitchFamily="34" charset="0"/>
              </a:rPr>
              <a:t>( 0 = no effect on processing complexity;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b="0">
                <a:latin typeface="Arial" pitchFamily="34" charset="0"/>
                <a:cs typeface="Arial" pitchFamily="34" charset="0"/>
              </a:rPr>
              <a:t> 5 = great effect on processing complexity)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179388" y="1341438"/>
            <a:ext cx="3313112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144463" y="398463"/>
            <a:ext cx="3348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Project complexity (PC)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4427538" y="1989138"/>
            <a:ext cx="31686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  <a:cs typeface="Arial" pitchFamily="34" charset="0"/>
              </a:rPr>
              <a:t>PCA = 0.65 + (0.01 x  PC)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4427538" y="2781300"/>
            <a:ext cx="24479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  <a:cs typeface="Arial" pitchFamily="34" charset="0"/>
              </a:rPr>
              <a:t>TAFP = PCA x TUFP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4067175" y="3573463"/>
            <a:ext cx="4248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  <a:cs typeface="Arial" pitchFamily="34" charset="0"/>
              </a:rPr>
              <a:t>PCA : Adjusted project complexity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  <a:cs typeface="Arial" pitchFamily="34" charset="0"/>
              </a:rPr>
              <a:t>TAFP : total adjusted function points 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067175" y="5013325"/>
            <a:ext cx="42481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  <a:cs typeface="Arial" pitchFamily="34" charset="0"/>
              </a:rPr>
              <a:t>Ví dụ:  PCA=1.2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>
                <a:latin typeface="Arial" pitchFamily="34" charset="0"/>
                <a:cs typeface="Arial" pitchFamily="34" charset="0"/>
              </a:rPr>
              <a:t>            TAFP = 1.2 x 147 = 176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75" grpId="0"/>
      <p:bldP spid="74779" grpId="0"/>
      <p:bldP spid="74781" grpId="0"/>
      <p:bldP spid="74784" grpId="0"/>
      <p:bldP spid="74785" grpId="0"/>
      <p:bldP spid="747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</a:rPr>
              <a:t>Độ phức tạp của mỗi thành phần được liệt kê trong bảng là do người quản lý dự án quyết định </a:t>
            </a:r>
          </a:p>
          <a:p>
            <a:pPr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</a:rPr>
              <a:t>Độ phức tạp đó còn phụ thuộc vào nhiều yếu tố khác như: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</a:rPr>
              <a:t>Mức độ hiểu rõ hệ thống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</a:rPr>
              <a:t>Mức độ quen thuộc với nghiệp vụ sẽ xây dựng hệ thống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Kỹ thuật công nghệ áp dụng cho dự án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  <a:sym typeface="Wingdings" pitchFamily="2" charset="2"/>
              </a:rPr>
              <a:t>Kinh nghiệm trong công việc.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z="220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</a:rPr>
              <a:t>Người quản lý có thể lấy giá trị PCA mặc định như: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</a:rPr>
              <a:t>0.65 : hệ thống rất đơn giản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</a:rPr>
              <a:t>1.00 : hệ thống thông thường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200" smtClean="0">
                <a:latin typeface="Arial" pitchFamily="34" charset="0"/>
                <a:cs typeface="Arial" pitchFamily="34" charset="0"/>
              </a:rPr>
              <a:t>1.35: hệ thống phức tạp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39</a:t>
            </a:fld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371600" y="533400"/>
            <a:ext cx="6934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Phân tích điểm chức năng (FPA)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838200" y="5181600"/>
            <a:ext cx="8077200" cy="990600"/>
          </a:xfrm>
          <a:prstGeom prst="flowChartAlternateProcess">
            <a:avLst/>
          </a:prstGeom>
          <a:solidFill>
            <a:srgbClr val="69833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1600201"/>
            <a:ext cx="7876309" cy="4952999"/>
          </a:xfrm>
        </p:spPr>
        <p:txBody>
          <a:bodyPr/>
          <a:lstStyle/>
          <a:p>
            <a:pPr marL="342900" lvl="1" indent="-342900" algn="just">
              <a:buFont typeface="Arial" charset="0"/>
              <a:buChar char="•"/>
            </a:pP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endParaRPr lang="en-US" dirty="0" smtClean="0"/>
          </a:p>
          <a:p>
            <a:pPr marL="342900" lvl="1" indent="-342900" algn="just">
              <a:buFont typeface="Arial" charset="0"/>
              <a:buChar char="•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marL="342900" lvl="1" indent="-342900" algn="just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Thiếu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pháp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án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 algn="just">
              <a:buFont typeface="Arial" charset="0"/>
              <a:buChar char="•"/>
            </a:pP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 smtClean="0"/>
          </a:p>
          <a:p>
            <a:pPr marL="342900" lvl="1" indent="-342900" algn="just">
              <a:buFont typeface="Arial" charset="0"/>
              <a:buChar char="•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marL="342900" lvl="1" indent="-342900" algn="just">
              <a:buFont typeface="Arial" charset="0"/>
              <a:buChar char="•"/>
            </a:pP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endParaRPr lang="en-US" dirty="0" smtClean="0"/>
          </a:p>
          <a:p>
            <a:pPr marL="342900" lvl="1" indent="-342900" algn="just">
              <a:buFont typeface="Arial" charset="0"/>
              <a:buChar char="•"/>
            </a:pPr>
            <a:r>
              <a:rPr lang="en-US" dirty="0" smtClean="0"/>
              <a:t>…</a:t>
            </a:r>
          </a:p>
          <a:p>
            <a:pPr marL="0" lvl="1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=&gt; </a:t>
            </a:r>
            <a:r>
              <a:rPr lang="en-US" dirty="0" err="1" smtClean="0">
                <a:solidFill>
                  <a:schemeClr val="bg1"/>
                </a:solidFill>
              </a:rPr>
              <a:t>Quản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mềm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trọng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CNPM.</a:t>
            </a:r>
            <a:endParaRPr lang="en-US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Nhiều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án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thất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bại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4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9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738" y="1628775"/>
            <a:ext cx="8108950" cy="1295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AU" sz="2200" smtClean="0">
                <a:latin typeface="Arial" pitchFamily="34" charset="0"/>
                <a:cs typeface="Arial" pitchFamily="34" charset="0"/>
              </a:rPr>
              <a:t>Sau khi ước lượng số lượng và độ phức tạp thì ta tổng hợp vào số dòng mã lệnh </a:t>
            </a:r>
          </a:p>
          <a:p>
            <a:pPr eaLnBrk="1" hangingPunct="1"/>
            <a:r>
              <a:rPr lang="en-AU" sz="2200" smtClean="0">
                <a:latin typeface="Arial" pitchFamily="34" charset="0"/>
                <a:cs typeface="Arial" pitchFamily="34" charset="0"/>
              </a:rPr>
              <a:t>Số dòng mã lệnh tùy thuộc vào ngôn ngữ lập trình được chọn</a:t>
            </a:r>
          </a:p>
        </p:txBody>
      </p:sp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684213" y="2924175"/>
            <a:ext cx="5183187" cy="3384550"/>
            <a:chOff x="431" y="1888"/>
            <a:chExt cx="3265" cy="2268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431" y="1888"/>
              <a:ext cx="3265" cy="2268"/>
            </a:xfrm>
            <a:prstGeom prst="rect">
              <a:avLst/>
            </a:prstGeom>
            <a:solidFill>
              <a:srgbClr val="FFECD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Language	Approximate Number of lines of </a:t>
              </a: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		code per Function point</a:t>
              </a:r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C			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97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COBOL			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61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Java			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53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C++			50</a:t>
              </a:r>
            </a:p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.NET   	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		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57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Java script		47</a:t>
              </a:r>
            </a:p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Visual 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Basic		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42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HTML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			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34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Perl		</a:t>
              </a:r>
              <a:r>
                <a: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	</a:t>
              </a:r>
              <a:r>
                <a:rPr lang="en-US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cs typeface="Arial" pitchFamily="34" charset="0"/>
                </a:rPr>
                <a:t>24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431" y="2387"/>
              <a:ext cx="3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084888" y="3284538"/>
            <a:ext cx="2916237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latin typeface="Arial" pitchFamily="34" charset="0"/>
                <a:cs typeface="Arial" pitchFamily="34" charset="0"/>
              </a:rPr>
              <a:t> 100 function point</a:t>
            </a:r>
          </a:p>
          <a:p>
            <a:pPr eaLnBrk="1" hangingPunct="1">
              <a:spcBef>
                <a:spcPct val="50000"/>
              </a:spcBef>
            </a:pPr>
            <a:r>
              <a:rPr lang="en-US" err="1">
                <a:latin typeface="Arial" pitchFamily="34" charset="0"/>
                <a:cs typeface="Arial" pitchFamily="34" charset="0"/>
              </a:rPr>
              <a:t>Chọn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C,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9700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lệnh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latin typeface="Arial" pitchFamily="34" charset="0"/>
                <a:cs typeface="Arial" pitchFamily="34" charset="0"/>
              </a:rPr>
              <a:t> Visual Basic,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dự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án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smtClean="0">
                <a:latin typeface="Arial" pitchFamily="34" charset="0"/>
                <a:cs typeface="Arial" pitchFamily="34" charset="0"/>
              </a:rPr>
              <a:t>4200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dòng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40</a:t>
            </a:fld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1371600" y="533400"/>
            <a:ext cx="6934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Phân tích điểm chức năng (FPA)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/>
      <p:bldP spid="7680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b="1" smtClean="0">
                <a:latin typeface="Arial" pitchFamily="34" charset="0"/>
                <a:cs typeface="Arial" pitchFamily="34" charset="0"/>
              </a:rPr>
              <a:t>Project Effort</a:t>
            </a:r>
          </a:p>
        </p:txBody>
      </p:sp>
      <p:graphicFrame>
        <p:nvGraphicFramePr>
          <p:cNvPr id="35907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633993"/>
              </p:ext>
            </p:extLst>
          </p:nvPr>
        </p:nvGraphicFramePr>
        <p:xfrm>
          <a:off x="566738" y="1628775"/>
          <a:ext cx="3429000" cy="4695829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4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Lines of new code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Approximate Number of Software Enginneers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11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1,000,000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2,000,000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5,000,000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10,000,000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271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100,000,000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10,000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4572000" y="1700213"/>
            <a:ext cx="410368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AU" sz="2000" b="0">
                <a:latin typeface="Arial" pitchFamily="34" charset="0"/>
                <a:cs typeface="Arial" pitchFamily="34" charset="0"/>
              </a:rPr>
              <a:t>Thực tế không thể tăng tuyến tính một cách đơn giản như thế</a:t>
            </a:r>
          </a:p>
          <a:p>
            <a:pPr eaLnBrk="1" hangingPunct="1">
              <a:buFontTx/>
              <a:buChar char="•"/>
            </a:pPr>
            <a:r>
              <a:rPr lang="en-AU" sz="2000" b="0">
                <a:latin typeface="Arial" pitchFamily="34" charset="0"/>
                <a:cs typeface="Arial" pitchFamily="34" charset="0"/>
              </a:rPr>
              <a:t>Không phải tất cả nhân lực đều đồng đều.</a:t>
            </a:r>
          </a:p>
          <a:p>
            <a:pPr eaLnBrk="1" hangingPunct="1">
              <a:buFontTx/>
              <a:buChar char="•"/>
            </a:pPr>
            <a:r>
              <a:rPr lang="en-AU" sz="2000" b="0">
                <a:latin typeface="Arial" pitchFamily="34" charset="0"/>
                <a:cs typeface="Arial" pitchFamily="34" charset="0"/>
              </a:rPr>
              <a:t>Khi dự án càng lớn thì các vấn đề quản lý giao tiếp và liên kết sẽ phức tạp hơn làm giảm năng suất.</a:t>
            </a:r>
          </a:p>
          <a:p>
            <a:pPr eaLnBrk="1" hangingPunct="1">
              <a:buFontTx/>
              <a:buChar char="•"/>
            </a:pPr>
            <a:r>
              <a:rPr lang="en-AU" sz="2000" b="0">
                <a:latin typeface="Arial" pitchFamily="34" charset="0"/>
                <a:cs typeface="Arial" pitchFamily="34" charset="0"/>
              </a:rPr>
              <a:t>Dự án lớn, các thay đổi ngoài dự kiến sẽ nhiều hơn nên năng suất bị ảnh hưởng.</a:t>
            </a:r>
          </a:p>
          <a:p>
            <a:pPr eaLnBrk="1" hangingPunct="1">
              <a:buFontTx/>
              <a:buChar char="•"/>
            </a:pPr>
            <a:r>
              <a:rPr lang="en-AU" sz="2000" b="0">
                <a:latin typeface="Arial" pitchFamily="34" charset="0"/>
                <a:cs typeface="Arial" pitchFamily="34" charset="0"/>
              </a:rPr>
              <a:t>Còn nhiều khâu khác ảnh hưởng đến dự án chứ không phải chỉ có coding.</a:t>
            </a:r>
          </a:p>
        </p:txBody>
      </p:sp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5003800" y="5726113"/>
            <a:ext cx="3108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Tính dựa trên thông số nào?</a:t>
            </a:r>
          </a:p>
        </p:txBody>
      </p:sp>
    </p:spTree>
    <p:extLst>
      <p:ext uri="{BB962C8B-B14F-4D97-AF65-F5344CB8AC3E}">
        <p14:creationId xmlns:p14="http://schemas.microsoft.com/office/powerpoint/2010/main" val="10406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908" grpId="0"/>
      <p:bldP spid="359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28775"/>
            <a:ext cx="8108950" cy="44672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AU" sz="2400" smtClean="0">
                <a:latin typeface="Arial" pitchFamily="34" charset="0"/>
                <a:cs typeface="Arial" pitchFamily="34" charset="0"/>
              </a:rPr>
              <a:t>Mô hình Cocomo là thuật toán phổ biến nhất để ước lượng về nhân lực, thời gian, số người phát triển dựa trên kích cở phần mềm (LOC).</a:t>
            </a:r>
          </a:p>
          <a:p>
            <a:pPr eaLnBrk="1" hangingPunct="1"/>
            <a:r>
              <a:rPr lang="en-AU" sz="2400" smtClean="0">
                <a:latin typeface="Arial" pitchFamily="34" charset="0"/>
                <a:cs typeface="Arial" pitchFamily="34" charset="0"/>
              </a:rPr>
              <a:t>Sử dụng cho các phần mềm lớn</a:t>
            </a:r>
          </a:p>
          <a:p>
            <a:pPr marL="584200" lvl="1" indent="-112713" eaLnBrk="1" hangingPunct="1">
              <a:buFont typeface="Wingdings" pitchFamily="2" charset="2"/>
              <a:buNone/>
            </a:pPr>
            <a:r>
              <a:rPr lang="en-AU" sz="2400" b="1" smtClean="0">
                <a:latin typeface="Arial" pitchFamily="34" charset="0"/>
                <a:cs typeface="Arial" pitchFamily="34" charset="0"/>
              </a:rPr>
              <a:t>Cơ sở của mô hình:</a:t>
            </a:r>
          </a:p>
          <a:p>
            <a:pPr marL="814387" lvl="1" indent="-342900" eaLnBrk="1" hangingPunct="1">
              <a:buFont typeface="Courier New" pitchFamily="49" charset="0"/>
              <a:buChar char="o"/>
            </a:pP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Công sức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: E = a * L</a:t>
            </a:r>
            <a:r>
              <a:rPr lang="en-AU" sz="2400" baseline="30000" smtClean="0">
                <a:latin typeface="Arial" pitchFamily="34" charset="0"/>
                <a:cs typeface="Arial" pitchFamily="34" charset="0"/>
              </a:rPr>
              <a:t>b</a:t>
            </a:r>
            <a:endParaRPr lang="en-AU" sz="2400" smtClean="0">
              <a:latin typeface="Arial" pitchFamily="34" charset="0"/>
              <a:cs typeface="Arial" pitchFamily="34" charset="0"/>
            </a:endParaRPr>
          </a:p>
          <a:p>
            <a:pPr marL="814387" lvl="1" indent="-342900" eaLnBrk="1" hangingPunct="1">
              <a:buFont typeface="Courier New" pitchFamily="49" charset="0"/>
              <a:buChar char="o"/>
            </a:pP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Thời gian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: T = c * E</a:t>
            </a:r>
            <a:r>
              <a:rPr lang="en-AU" sz="2400" baseline="30000" smtClean="0">
                <a:latin typeface="Arial" pitchFamily="34" charset="0"/>
                <a:cs typeface="Arial" pitchFamily="34" charset="0"/>
              </a:rPr>
              <a:t>d</a:t>
            </a:r>
            <a:endParaRPr lang="en-AU" sz="2400" smtClean="0">
              <a:latin typeface="Arial" pitchFamily="34" charset="0"/>
              <a:cs typeface="Arial" pitchFamily="34" charset="0"/>
            </a:endParaRPr>
          </a:p>
          <a:p>
            <a:pPr marL="814387" lvl="1" indent="-342900" eaLnBrk="1" hangingPunct="1">
              <a:buFont typeface="Courier New" pitchFamily="49" charset="0"/>
              <a:buChar char="o"/>
            </a:pP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 người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: N = E/T</a:t>
            </a:r>
          </a:p>
          <a:p>
            <a:pPr marL="471487" lvl="1" indent="0" eaLnBrk="1" hangingPunct="1">
              <a:buNone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Trong đó: L là số dòng lệnh (KLOC)</a:t>
            </a:r>
          </a:p>
          <a:p>
            <a:pPr marL="471487" lvl="1" indent="0" eaLnBrk="1" hangingPunct="1">
              <a:buNone/>
            </a:pPr>
            <a:r>
              <a:rPr lang="en-AU" sz="2400">
                <a:latin typeface="Arial" pitchFamily="34" charset="0"/>
                <a:cs typeface="Arial" pitchFamily="34" charset="0"/>
              </a:rPr>
              <a:t>	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	a, b, c, d là tham số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42</a:t>
            </a:fld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371600" y="533400"/>
            <a:ext cx="6934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Mô hình ước lượng COCOMO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1"/>
            <a:ext cx="8108950" cy="4876800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buFont typeface="+mj-lt"/>
              <a:buAutoNum type="arabicPeriod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Xác định kiểu dự án (cơ sở để chọn tham số):</a:t>
            </a:r>
          </a:p>
          <a:p>
            <a:pPr marL="857250" lvl="1" indent="-457200" algn="just">
              <a:buFont typeface="Courier New" pitchFamily="49" charset="0"/>
              <a:buChar char="o"/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Cấu trúc rõ ràng, môi trường quen: </a:t>
            </a:r>
            <a:r>
              <a:rPr lang="en-AU" sz="2000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dễ</a:t>
            </a:r>
          </a:p>
          <a:p>
            <a:pPr marL="857250" lvl="1" indent="-457200" algn="just">
              <a:buFont typeface="Courier New" pitchFamily="49" charset="0"/>
              <a:buChar char="o"/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Nhiều ràng buộc chức năng, môi trường lạ: </a:t>
            </a:r>
            <a:r>
              <a:rPr lang="en-AU" sz="2000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Khó hơn</a:t>
            </a:r>
          </a:p>
          <a:p>
            <a:pPr marL="857250" lvl="1" indent="-457200" algn="just">
              <a:buFont typeface="Courier New" pitchFamily="49" charset="0"/>
              <a:buChar char="o"/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Hệ thống có cả cứng – mềm, phức tạp, ràng buộc chặt chẽ, cần nhiều kinh nghiệm: </a:t>
            </a:r>
            <a:r>
              <a:rPr lang="en-AU" sz="2000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Khó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Phân rã môđun chức năng và ước lượng số dòng lệnh từng môđun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Tính lại số dòng lệnh trên cơ sở tái sử dụng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Tính nổ lực phát triển E cho từng môđun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Tính lại E dựa trên độ phức tạp của dự án, độ tin cậy, độ lớn của CSDL và yêu cầu tốc độ, bộ nhớ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Tính thời gian và số người tham gia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43</a:t>
            </a:fld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371600" y="533400"/>
            <a:ext cx="6934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COCOMO: Các bước tiến hành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9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47801"/>
            <a:ext cx="8108950" cy="48768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Ví dụ: Phần mềm có kích cỡ 33.3 KLOC, mức khó là tương đối nên các tham số được chọn: a=3.0 b=1.12 c=2.5  d=0.35</a:t>
            </a:r>
          </a:p>
          <a:p>
            <a:pPr marL="0" indent="0" algn="just" eaLnBrk="1" hangingPunct="1">
              <a:buNone/>
            </a:pPr>
            <a:r>
              <a:rPr lang="en-AU" sz="2400" smtClean="0">
                <a:latin typeface="Arial" pitchFamily="34" charset="0"/>
                <a:cs typeface="Arial" pitchFamily="34" charset="0"/>
              </a:rPr>
              <a:t>Tính toán ta được:</a:t>
            </a:r>
          </a:p>
          <a:p>
            <a:pPr marL="796925" indent="0" algn="just" eaLnBrk="1" hangingPunct="1">
              <a:buNone/>
            </a:pP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 = 3.0 * 33.3 </a:t>
            </a:r>
            <a:r>
              <a:rPr lang="en-AU" sz="2400" baseline="30000" smtClean="0">
                <a:latin typeface="Arial" pitchFamily="34" charset="0"/>
                <a:cs typeface="Arial" pitchFamily="34" charset="0"/>
              </a:rPr>
              <a:t>1.12 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= </a:t>
            </a: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152 người-tháng</a:t>
            </a:r>
          </a:p>
          <a:p>
            <a:pPr marL="796925" indent="0" algn="just" eaLnBrk="1" hangingPunct="1">
              <a:buNone/>
            </a:pP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 =   2.5*E </a:t>
            </a:r>
            <a:r>
              <a:rPr lang="en-AU" sz="2400" baseline="30000" smtClean="0">
                <a:latin typeface="Arial" pitchFamily="34" charset="0"/>
                <a:cs typeface="Arial" pitchFamily="34" charset="0"/>
              </a:rPr>
              <a:t>0.35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      =  </a:t>
            </a: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14.5 tháng</a:t>
            </a:r>
          </a:p>
          <a:p>
            <a:pPr marL="796925" indent="0" algn="just" eaLnBrk="1" hangingPunct="1">
              <a:buNone/>
            </a:pP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 =  E/T               = ~ </a:t>
            </a:r>
            <a:r>
              <a:rPr lang="en-AU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11 người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44</a:t>
            </a:fld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371600" y="533400"/>
            <a:ext cx="6934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Ví dụ về COCOMO</a:t>
            </a:r>
            <a:endParaRPr lang="en-US" sz="28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8200"/>
            <a:ext cx="7053263" cy="18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COCOMO 2 là công cụ hỗ trợ cho project scheduling – hoạch định dự án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39E77-AC7C-4C01-9CB7-1F8475412BB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7800"/>
            <a:ext cx="8153400" cy="4952999"/>
          </a:xfrm>
        </p:spPr>
        <p:txBody>
          <a:bodyPr/>
          <a:lstStyle/>
          <a:p>
            <a:pPr lvl="0" algn="just"/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cố</a:t>
            </a:r>
            <a:r>
              <a:rPr lang="en-US" sz="2800" dirty="0" smtClean="0"/>
              <a:t>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,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r>
              <a:rPr lang="en-US" sz="2800" dirty="0" smtClean="0"/>
              <a:t> </a:t>
            </a:r>
            <a:r>
              <a:rPr lang="en-US" sz="2800" dirty="0" err="1" smtClean="0"/>
              <a:t>mình</a:t>
            </a:r>
            <a:r>
              <a:rPr lang="en-US" sz="2800" dirty="0" smtClean="0"/>
              <a:t> </a:t>
            </a:r>
            <a:r>
              <a:rPr lang="en-US" sz="2800" dirty="0" err="1" smtClean="0"/>
              <a:t>điều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ql</a:t>
            </a:r>
            <a:r>
              <a:rPr lang="en-US" sz="2800" dirty="0" smtClean="0"/>
              <a:t> </a:t>
            </a:r>
            <a:r>
              <a:rPr lang="en-US" sz="2800" dirty="0" err="1" smtClean="0"/>
              <a:t>rủi</a:t>
            </a:r>
            <a:r>
              <a:rPr lang="en-US" sz="2800" dirty="0" smtClean="0"/>
              <a:t> </a:t>
            </a:r>
            <a:r>
              <a:rPr lang="en-US" sz="2800" dirty="0" err="1" smtClean="0"/>
              <a:t>ro</a:t>
            </a:r>
            <a:r>
              <a:rPr lang="en-US" sz="2800" dirty="0" smtClean="0"/>
              <a:t>?</a:t>
            </a:r>
          </a:p>
          <a:p>
            <a:pPr lvl="0" algn="just"/>
            <a:r>
              <a:rPr lang="en-US" sz="2800" dirty="0" err="1" smtClean="0"/>
              <a:t>Rủi</a:t>
            </a:r>
            <a:r>
              <a:rPr lang="en-US" sz="2800" dirty="0" smtClean="0"/>
              <a:t> </a:t>
            </a:r>
            <a:r>
              <a:rPr lang="en-US" sz="2800" dirty="0" err="1" smtClean="0"/>
              <a:t>ro</a:t>
            </a:r>
            <a:r>
              <a:rPr lang="en-US" sz="2800" dirty="0" smtClean="0"/>
              <a:t>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:</a:t>
            </a:r>
          </a:p>
          <a:p>
            <a:pPr lvl="1" algn="just"/>
            <a:r>
              <a:rPr lang="en-US" sz="2400" dirty="0" err="1" smtClean="0"/>
              <a:t>Trễ</a:t>
            </a:r>
            <a:r>
              <a:rPr lang="en-US" sz="2400" dirty="0" smtClean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, </a:t>
            </a:r>
            <a:r>
              <a:rPr lang="en-US" sz="2400" dirty="0" err="1"/>
              <a:t>vượt</a:t>
            </a:r>
            <a:r>
              <a:rPr lang="en-US" sz="2400" dirty="0"/>
              <a:t> </a:t>
            </a:r>
            <a:r>
              <a:rPr lang="en-US" sz="2400" dirty="0" err="1"/>
              <a:t>ngân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,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, </a:t>
            </a:r>
            <a:r>
              <a:rPr lang="en-US" sz="2400" dirty="0" err="1"/>
              <a:t>rối</a:t>
            </a:r>
            <a:r>
              <a:rPr lang="en-US" sz="2400" dirty="0"/>
              <a:t> </a:t>
            </a:r>
            <a:r>
              <a:rPr lang="en-US" sz="2400" dirty="0" err="1"/>
              <a:t>loạn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 algn="just"/>
            <a:r>
              <a:rPr lang="en-US" sz="2400" dirty="0" err="1" smtClean="0"/>
              <a:t>Xa</a:t>
            </a:r>
            <a:r>
              <a:rPr lang="en-US" sz="2400" dirty="0" smtClean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nữa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thất</a:t>
            </a:r>
            <a:r>
              <a:rPr lang="en-US" sz="2400" dirty="0"/>
              <a:t> </a:t>
            </a:r>
            <a:r>
              <a:rPr lang="en-US" sz="2400" dirty="0" err="1"/>
              <a:t>bại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 smtClean="0"/>
              <a:t>án</a:t>
            </a:r>
            <a:endParaRPr lang="en-US" sz="2400" dirty="0" smtClean="0"/>
          </a:p>
          <a:p>
            <a:pPr lvl="1" algn="just"/>
            <a:r>
              <a:rPr lang="en-US" sz="2400" dirty="0" err="1"/>
              <a:t>Ả</a:t>
            </a:r>
            <a:r>
              <a:rPr lang="en-US" sz="2400" dirty="0" err="1" smtClean="0"/>
              <a:t>nh</a:t>
            </a:r>
            <a:r>
              <a:rPr lang="en-US" sz="2400" dirty="0" smtClean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uy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 err="1" smtClean="0"/>
              <a:t>phá</a:t>
            </a:r>
            <a:r>
              <a:rPr lang="en-US" sz="2400" dirty="0" smtClean="0"/>
              <a:t> </a:t>
            </a:r>
            <a:r>
              <a:rPr lang="en-US" sz="2400" dirty="0" err="1" smtClean="0"/>
              <a:t>vỡ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endParaRPr lang="en-US" sz="2400" dirty="0" smtClean="0"/>
          </a:p>
          <a:p>
            <a:pPr lvl="0" algn="just"/>
            <a:r>
              <a:rPr lang="en-US" sz="2800" dirty="0" err="1" smtClean="0"/>
              <a:t>Rủi</a:t>
            </a:r>
            <a:r>
              <a:rPr lang="en-US" sz="2800" dirty="0" smtClean="0"/>
              <a:t> </a:t>
            </a:r>
            <a:r>
              <a:rPr lang="en-US" sz="2800" dirty="0" err="1" smtClean="0"/>
              <a:t>ro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suất</a:t>
            </a:r>
            <a:r>
              <a:rPr lang="en-US" sz="2800" dirty="0" smtClean="0"/>
              <a:t> (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xảy</a:t>
            </a:r>
            <a:r>
              <a:rPr lang="en-US" sz="2800" dirty="0" smtClean="0"/>
              <a:t> </a:t>
            </a:r>
            <a:r>
              <a:rPr lang="en-US" sz="2800" dirty="0" err="1" smtClean="0"/>
              <a:t>ra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)</a:t>
            </a:r>
          </a:p>
          <a:p>
            <a:pPr lvl="0" algn="just"/>
            <a:r>
              <a:rPr lang="en-US" sz="2800" dirty="0" err="1" smtClean="0"/>
              <a:t>Bất</a:t>
            </a:r>
            <a:r>
              <a:rPr lang="en-US" sz="2800" dirty="0" smtClean="0"/>
              <a:t> </a:t>
            </a:r>
            <a:r>
              <a:rPr lang="en-US" sz="2800" dirty="0" err="1" smtClean="0"/>
              <a:t>ngờ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dự</a:t>
            </a:r>
            <a:r>
              <a:rPr lang="en-US" sz="2800" dirty="0" smtClean="0"/>
              <a:t> </a:t>
            </a:r>
            <a:r>
              <a:rPr lang="en-US" sz="2800" dirty="0" err="1" smtClean="0"/>
              <a:t>đoán</a:t>
            </a:r>
            <a:endParaRPr lang="en-US" sz="2800" dirty="0" smtClean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Quản lý rủi ro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46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0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7800"/>
            <a:ext cx="8153400" cy="4952999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800" dirty="0" err="1" smtClean="0"/>
              <a:t>Rủi</a:t>
            </a:r>
            <a:r>
              <a:rPr lang="en-US" sz="2800" dirty="0" smtClean="0"/>
              <a:t> </a:t>
            </a:r>
            <a:r>
              <a:rPr lang="en-US" sz="2800" dirty="0" err="1" smtClean="0"/>
              <a:t>ro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chủ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2600" dirty="0" err="1" smtClean="0"/>
              <a:t>Nhận</a:t>
            </a:r>
            <a:r>
              <a:rPr lang="en-US" sz="2600" dirty="0" smtClean="0"/>
              <a:t> </a:t>
            </a:r>
            <a:r>
              <a:rPr lang="en-US" sz="2600" dirty="0" err="1" smtClean="0"/>
              <a:t>diện</a:t>
            </a:r>
            <a:r>
              <a:rPr lang="en-US" sz="2600" dirty="0" smtClean="0"/>
              <a:t> </a:t>
            </a:r>
            <a:r>
              <a:rPr lang="en-US" sz="2600" dirty="0" err="1" smtClean="0"/>
              <a:t>những</a:t>
            </a:r>
            <a:r>
              <a:rPr lang="en-US" sz="2600" dirty="0" smtClean="0"/>
              <a:t> </a:t>
            </a:r>
            <a:r>
              <a:rPr lang="en-US" sz="2600" dirty="0" err="1" smtClean="0"/>
              <a:t>rủi</a:t>
            </a:r>
            <a:r>
              <a:rPr lang="en-US" sz="2600" dirty="0" smtClean="0"/>
              <a:t> </a:t>
            </a:r>
            <a:r>
              <a:rPr lang="en-US" sz="2600" dirty="0" err="1" smtClean="0"/>
              <a:t>ro</a:t>
            </a:r>
            <a:r>
              <a:rPr lang="en-US" sz="2600" dirty="0" smtClean="0"/>
              <a:t> </a:t>
            </a:r>
            <a:r>
              <a:rPr lang="en-US" sz="2600" dirty="0" err="1" smtClean="0"/>
              <a:t>tiềm</a:t>
            </a:r>
            <a:r>
              <a:rPr lang="en-US" sz="2600" dirty="0" smtClean="0"/>
              <a:t> </a:t>
            </a:r>
            <a:r>
              <a:rPr lang="en-US" sz="2600" dirty="0" err="1" smtClean="0"/>
              <a:t>ẩn</a:t>
            </a:r>
            <a:endParaRPr lang="en-US" sz="2600" dirty="0" smtClean="0"/>
          </a:p>
          <a:p>
            <a:pPr lvl="1" algn="just">
              <a:lnSpc>
                <a:spcPct val="150000"/>
              </a:lnSpc>
            </a:pP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tích</a:t>
            </a:r>
            <a:r>
              <a:rPr lang="en-US" sz="2600" dirty="0" smtClean="0"/>
              <a:t> </a:t>
            </a:r>
            <a:r>
              <a:rPr lang="en-US" sz="2600" dirty="0" err="1" smtClean="0"/>
              <a:t>tầm</a:t>
            </a:r>
            <a:r>
              <a:rPr lang="en-US" sz="2600" dirty="0" smtClean="0"/>
              <a:t> </a:t>
            </a:r>
            <a:r>
              <a:rPr lang="en-US" sz="2600" dirty="0" err="1" smtClean="0"/>
              <a:t>ảnh</a:t>
            </a:r>
            <a:r>
              <a:rPr lang="en-US" sz="2600" dirty="0" smtClean="0"/>
              <a:t> </a:t>
            </a:r>
            <a:r>
              <a:rPr lang="en-US" sz="2600" dirty="0" err="1" smtClean="0"/>
              <a:t>hưởng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rủi</a:t>
            </a:r>
            <a:r>
              <a:rPr lang="en-US" sz="2600" dirty="0" smtClean="0"/>
              <a:t> </a:t>
            </a:r>
            <a:r>
              <a:rPr lang="en-US" sz="2600" dirty="0" err="1" smtClean="0"/>
              <a:t>ro</a:t>
            </a:r>
            <a:endParaRPr lang="en-US" sz="2600" dirty="0" smtClean="0"/>
          </a:p>
          <a:p>
            <a:pPr lvl="1" algn="just">
              <a:lnSpc>
                <a:spcPct val="150000"/>
              </a:lnSpc>
            </a:pP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giải</a:t>
            </a:r>
            <a:r>
              <a:rPr lang="en-US" sz="2600" dirty="0" smtClean="0"/>
              <a:t> </a:t>
            </a:r>
            <a:r>
              <a:rPr lang="en-US" sz="2600" dirty="0" err="1" smtClean="0"/>
              <a:t>pháp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lý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phó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giải</a:t>
            </a:r>
            <a:r>
              <a:rPr lang="en-US" sz="2600" dirty="0" smtClean="0"/>
              <a:t> </a:t>
            </a:r>
            <a:r>
              <a:rPr lang="en-US" sz="2600" dirty="0" err="1" smtClean="0"/>
              <a:t>quyết</a:t>
            </a:r>
            <a:endParaRPr lang="en-US" sz="26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nguy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thiệt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endParaRPr lang="en-US" dirty="0" smtClean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Quản lý rủi ro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47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45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Quản lý rủi ro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48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21786" t="36043" r="38298" b="36856"/>
          <a:stretch/>
        </p:blipFill>
        <p:spPr bwMode="auto">
          <a:xfrm>
            <a:off x="762000" y="1676400"/>
            <a:ext cx="8153400" cy="4038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5737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47800"/>
            <a:ext cx="8153400" cy="4952999"/>
          </a:xfrm>
        </p:spPr>
        <p:txBody>
          <a:bodyPr/>
          <a:lstStyle/>
          <a:p>
            <a:pPr lvl="0" algn="just"/>
            <a:r>
              <a:rPr lang="en-US" sz="2800"/>
              <a:t>S</a:t>
            </a:r>
            <a:r>
              <a:rPr lang="en-US" sz="2800" smtClean="0"/>
              <a:t>ố </a:t>
            </a:r>
            <a:r>
              <a:rPr lang="en-US" sz="2800"/>
              <a:t>lượng nhân viên làm việc rất </a:t>
            </a:r>
            <a:r>
              <a:rPr lang="en-US" sz="2800" smtClean="0"/>
              <a:t>lớn</a:t>
            </a:r>
          </a:p>
          <a:p>
            <a:pPr lvl="0" algn="just"/>
            <a:r>
              <a:rPr lang="en-US" sz="2800" smtClean="0"/>
              <a:t>Chi </a:t>
            </a:r>
            <a:r>
              <a:rPr lang="en-US" sz="2800"/>
              <a:t>phí tuyển dụng, đào tạo và giữ chân người giỏi của công ty – đây là một bài toán khó và lâu </a:t>
            </a:r>
            <a:r>
              <a:rPr lang="en-US" sz="2800" smtClean="0"/>
              <a:t>dài</a:t>
            </a:r>
          </a:p>
          <a:p>
            <a:pPr lvl="0" algn="just"/>
            <a:r>
              <a:rPr lang="en-US" sz="2800" smtClean="0"/>
              <a:t>Để giữ chân người giỏi:</a:t>
            </a:r>
          </a:p>
          <a:p>
            <a:pPr lvl="1" algn="just"/>
            <a:r>
              <a:rPr lang="en-US" sz="2400" smtClean="0"/>
              <a:t>Xây </a:t>
            </a:r>
            <a:r>
              <a:rPr lang="en-US" sz="2400"/>
              <a:t>dựng văn hóa và môi trường làm </a:t>
            </a:r>
            <a:r>
              <a:rPr lang="en-US" sz="2400" smtClean="0"/>
              <a:t>việc: </a:t>
            </a:r>
            <a:r>
              <a:rPr lang="en-US" sz="2400"/>
              <a:t>thể thao, trò chơi, tổ chức các sự kiện xã </a:t>
            </a:r>
            <a:r>
              <a:rPr lang="en-US" sz="2400" smtClean="0"/>
              <a:t>hội,…</a:t>
            </a:r>
          </a:p>
          <a:p>
            <a:pPr lvl="1" algn="just"/>
            <a:r>
              <a:rPr lang="en-US" sz="2400" smtClean="0"/>
              <a:t>Xác định được </a:t>
            </a:r>
            <a:r>
              <a:rPr lang="en-US" sz="2400"/>
              <a:t>tầm quan trọng của </a:t>
            </a:r>
            <a:r>
              <a:rPr lang="en-US" sz="2400" smtClean="0"/>
              <a:t>mỗi nhân viên - </a:t>
            </a:r>
            <a:r>
              <a:rPr lang="en-US" sz="2400"/>
              <a:t>đánh giá đúng</a:t>
            </a:r>
            <a:endParaRPr lang="en-US" sz="2400" smtClean="0"/>
          </a:p>
          <a:p>
            <a:pPr lvl="1" algn="just"/>
            <a:r>
              <a:rPr lang="en-US" sz="2400" smtClean="0"/>
              <a:t>Ủy thác công việc và tin tưởng họ</a:t>
            </a:r>
          </a:p>
          <a:p>
            <a:pPr lvl="1" algn="just"/>
            <a:r>
              <a:rPr lang="en-US" sz="2400" smtClean="0"/>
              <a:t>Quan tâm, tôn trọng,.. </a:t>
            </a:r>
            <a:endParaRPr lang="en-US" sz="240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Quản lý nhân sự</a:t>
            </a:r>
            <a:endParaRPr lang="en-US" sz="3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49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1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838200" y="4495800"/>
            <a:ext cx="8077200" cy="990600"/>
          </a:xfrm>
          <a:prstGeom prst="flowChartAlternateProcess">
            <a:avLst/>
          </a:prstGeom>
          <a:solidFill>
            <a:srgbClr val="69833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891" y="1282703"/>
            <a:ext cx="7876309" cy="5270497"/>
          </a:xfrm>
        </p:spPr>
        <p:txBody>
          <a:bodyPr/>
          <a:lstStyle/>
          <a:p>
            <a:pPr marL="342900" lvl="1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marL="342900" lvl="1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 smtClean="0"/>
          </a:p>
          <a:p>
            <a:pPr marL="342900" lvl="1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marL="342900" lvl="1" indent="-342900" algn="just">
              <a:buFont typeface="Arial" charset="0"/>
              <a:buChar char="•"/>
            </a:pPr>
            <a:endParaRPr lang="en-US" dirty="0" smtClean="0"/>
          </a:p>
          <a:p>
            <a:pPr marL="342900" lvl="1" indent="-342900" algn="just">
              <a:buFont typeface="Arial" charset="0"/>
              <a:buChar char="•"/>
            </a:pP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:</a:t>
            </a:r>
          </a:p>
          <a:p>
            <a:pPr marL="0" lvl="1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mềm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chuyển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chậm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hơn</a:t>
            </a:r>
            <a:r>
              <a:rPr lang="en-US" dirty="0" smtClean="0">
                <a:solidFill>
                  <a:schemeClr val="bg1"/>
                </a:solidFill>
              </a:rPr>
              <a:t> so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hoạch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án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PM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tốt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5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600" y="56388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96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TRẢ LỜI CÂU HỎI &amp; THẢO LUẬN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04973"/>
            <a:ext cx="2838450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4038600"/>
            <a:ext cx="3378200" cy="253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09685"/>
            <a:ext cx="3048000" cy="3048000"/>
          </a:xfrm>
          <a:prstGeom prst="rect">
            <a:avLst/>
          </a:prstGeom>
        </p:spPr>
      </p:pic>
      <p:sp>
        <p:nvSpPr>
          <p:cNvPr id="5" name="?"/>
          <p:cNvSpPr>
            <a:spLocks noChangeArrowheads="1" noChangeShapeType="1" noTextEdit="1"/>
          </p:cNvSpPr>
          <p:nvPr/>
        </p:nvSpPr>
        <p:spPr bwMode="auto">
          <a:xfrm>
            <a:off x="3259138" y="4176408"/>
            <a:ext cx="1752600" cy="2133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  <a:scene3d>
              <a:camera prst="legacyPerspectiveFront">
                <a:rot lat="2051999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60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428118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ial" pitchFamily="34" charset="0"/>
                <a:cs typeface="Arial" pitchFamily="34" charset="0"/>
              </a:rPr>
              <a:t>Hiệu quả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8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lại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Những thông tin gì về quản lý dự án phần mềm còn động lại ở bạn?</a:t>
            </a:r>
          </a:p>
          <a:p>
            <a:r>
              <a:rPr lang="en-US" smtClean="0"/>
              <a:t>Trả lời các câu hỏi ở slide đầu chương.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0201"/>
            <a:ext cx="8153400" cy="4952999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đúng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cam </a:t>
            </a:r>
            <a:r>
              <a:rPr lang="en-US" sz="2800" dirty="0" err="1"/>
              <a:t>kết</a:t>
            </a:r>
            <a:r>
              <a:rPr lang="en-US" sz="2800" dirty="0"/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Giữ</a:t>
            </a:r>
            <a:r>
              <a:rPr lang="en-US" sz="2800" dirty="0"/>
              <a:t> chi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ngân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đáp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vọng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Duy</a:t>
            </a:r>
            <a:r>
              <a:rPr lang="en-US" sz="2800" dirty="0"/>
              <a:t> </a:t>
            </a:r>
            <a:r>
              <a:rPr lang="en-US" sz="2800" dirty="0" err="1"/>
              <a:t>trì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vui</a:t>
            </a:r>
            <a:r>
              <a:rPr lang="en-US" sz="2800" dirty="0"/>
              <a:t> </a:t>
            </a:r>
            <a:r>
              <a:rPr lang="en-US" sz="2800" dirty="0" err="1"/>
              <a:t>vẻ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800" b="1" smtClean="0">
                <a:latin typeface="Arial" pitchFamily="34" charset="0"/>
                <a:cs typeface="Arial" pitchFamily="34" charset="0"/>
              </a:rPr>
              <a:t>Mục tiêu của quản lý dự án PM</a:t>
            </a:r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6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3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7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AU" sz="2800" dirty="0" err="1" smtClean="0"/>
              <a:t>Dự</a:t>
            </a:r>
            <a:r>
              <a:rPr lang="en-AU" sz="2800" dirty="0" smtClean="0"/>
              <a:t> </a:t>
            </a:r>
            <a:r>
              <a:rPr lang="en-AU" sz="2800" dirty="0" err="1" smtClean="0"/>
              <a:t>án</a:t>
            </a:r>
            <a:r>
              <a:rPr lang="en-AU" sz="2800" dirty="0" smtClean="0"/>
              <a:t> </a:t>
            </a:r>
            <a:r>
              <a:rPr lang="en-AU" sz="2800" dirty="0" err="1" smtClean="0"/>
              <a:t>là</a:t>
            </a:r>
            <a:r>
              <a:rPr lang="en-AU" sz="2800" dirty="0" smtClean="0"/>
              <a:t> </a:t>
            </a:r>
            <a:r>
              <a:rPr lang="en-AU" sz="2800" dirty="0" err="1" smtClean="0"/>
              <a:t>các</a:t>
            </a:r>
            <a:r>
              <a:rPr lang="en-AU" sz="2800" dirty="0" smtClean="0"/>
              <a:t> </a:t>
            </a:r>
            <a:r>
              <a:rPr lang="en-AU" sz="2800" dirty="0" err="1" smtClean="0"/>
              <a:t>hoạt</a:t>
            </a:r>
            <a:r>
              <a:rPr lang="en-AU" sz="2800" dirty="0" smtClean="0"/>
              <a:t> </a:t>
            </a:r>
            <a:r>
              <a:rPr lang="en-AU" sz="2800" dirty="0" err="1" smtClean="0"/>
              <a:t>động</a:t>
            </a:r>
            <a:r>
              <a:rPr lang="en-AU" sz="2800" dirty="0" smtClean="0"/>
              <a:t> </a:t>
            </a:r>
            <a:r>
              <a:rPr lang="en-AU" sz="2800" dirty="0" err="1" smtClean="0"/>
              <a:t>có</a:t>
            </a:r>
            <a:r>
              <a:rPr lang="en-AU" sz="2800" dirty="0" smtClean="0"/>
              <a:t> </a:t>
            </a:r>
            <a:r>
              <a:rPr lang="en-AU" sz="2800" dirty="0" err="1" smtClean="0"/>
              <a:t>tổ</a:t>
            </a:r>
            <a:r>
              <a:rPr lang="en-AU" sz="2800" dirty="0" smtClean="0"/>
              <a:t> </a:t>
            </a:r>
            <a:r>
              <a:rPr lang="en-AU" sz="2800" dirty="0" err="1" smtClean="0"/>
              <a:t>chức</a:t>
            </a:r>
            <a:r>
              <a:rPr lang="en-AU" sz="2800" dirty="0" smtClean="0"/>
              <a:t>, </a:t>
            </a:r>
            <a:r>
              <a:rPr lang="en-AU" sz="2800" dirty="0" err="1" smtClean="0"/>
              <a:t>được</a:t>
            </a:r>
            <a:r>
              <a:rPr lang="en-AU" sz="2800" dirty="0" smtClean="0"/>
              <a:t> </a:t>
            </a:r>
            <a:r>
              <a:rPr lang="en-AU" sz="2800" dirty="0" err="1" smtClean="0"/>
              <a:t>thực</a:t>
            </a:r>
            <a:r>
              <a:rPr lang="en-AU" sz="2800" dirty="0" smtClean="0"/>
              <a:t> </a:t>
            </a:r>
            <a:r>
              <a:rPr lang="en-AU" sz="2800" dirty="0" err="1" smtClean="0"/>
              <a:t>hiện</a:t>
            </a:r>
            <a:r>
              <a:rPr lang="en-AU" sz="2800" dirty="0" smtClean="0"/>
              <a:t> </a:t>
            </a:r>
            <a:r>
              <a:rPr lang="en-AU" sz="2800" dirty="0" err="1" smtClean="0"/>
              <a:t>trong</a:t>
            </a:r>
            <a:r>
              <a:rPr lang="en-AU" sz="2800" dirty="0" smtClean="0"/>
              <a:t> </a:t>
            </a:r>
            <a:r>
              <a:rPr lang="en-AU" sz="2800" dirty="0" err="1" smtClean="0"/>
              <a:t>khoảng</a:t>
            </a:r>
            <a:r>
              <a:rPr lang="en-AU" sz="2800" dirty="0" smtClean="0"/>
              <a:t> </a:t>
            </a:r>
            <a:r>
              <a:rPr lang="en-AU" sz="2800" dirty="0" err="1" smtClean="0">
                <a:solidFill>
                  <a:srgbClr val="BE04BE"/>
                </a:solidFill>
              </a:rPr>
              <a:t>thời</a:t>
            </a:r>
            <a:r>
              <a:rPr lang="en-AU" sz="2800" dirty="0" smtClean="0">
                <a:solidFill>
                  <a:srgbClr val="BE04BE"/>
                </a:solidFill>
              </a:rPr>
              <a:t> </a:t>
            </a:r>
            <a:r>
              <a:rPr lang="en-AU" sz="2800" dirty="0" err="1" smtClean="0">
                <a:solidFill>
                  <a:srgbClr val="BE04BE"/>
                </a:solidFill>
              </a:rPr>
              <a:t>gian</a:t>
            </a:r>
            <a:r>
              <a:rPr lang="en-AU" sz="2800" dirty="0" smtClean="0">
                <a:solidFill>
                  <a:srgbClr val="BE04BE"/>
                </a:solidFill>
              </a:rPr>
              <a:t> </a:t>
            </a:r>
            <a:r>
              <a:rPr lang="en-AU" sz="2800" dirty="0" err="1" smtClean="0"/>
              <a:t>nhất</a:t>
            </a:r>
            <a:r>
              <a:rPr lang="en-AU" sz="2800" dirty="0" smtClean="0"/>
              <a:t> </a:t>
            </a:r>
            <a:r>
              <a:rPr lang="en-AU" sz="2800" dirty="0" err="1" smtClean="0"/>
              <a:t>định</a:t>
            </a:r>
            <a:r>
              <a:rPr lang="en-AU" sz="2800" dirty="0" smtClean="0"/>
              <a:t>, </a:t>
            </a:r>
            <a:r>
              <a:rPr lang="en-AU" sz="2800" dirty="0" err="1" smtClean="0"/>
              <a:t>có</a:t>
            </a:r>
            <a:r>
              <a:rPr lang="en-AU" sz="2800" dirty="0" smtClean="0"/>
              <a:t> </a:t>
            </a:r>
            <a:r>
              <a:rPr lang="en-AU" sz="2800" dirty="0" err="1" smtClean="0"/>
              <a:t>giới</a:t>
            </a:r>
            <a:r>
              <a:rPr lang="en-AU" sz="2800" dirty="0" smtClean="0"/>
              <a:t> </a:t>
            </a:r>
            <a:r>
              <a:rPr lang="en-AU" sz="2800" dirty="0" err="1" smtClean="0"/>
              <a:t>hạn</a:t>
            </a:r>
            <a:r>
              <a:rPr lang="en-AU" sz="2800" dirty="0" smtClean="0"/>
              <a:t> </a:t>
            </a:r>
            <a:r>
              <a:rPr lang="en-AU" sz="2800" dirty="0" err="1" smtClean="0"/>
              <a:t>về</a:t>
            </a:r>
            <a:r>
              <a:rPr lang="en-AU" sz="2800" dirty="0" smtClean="0"/>
              <a:t> </a:t>
            </a:r>
            <a:r>
              <a:rPr lang="en-AU" sz="2800" dirty="0" err="1" smtClean="0">
                <a:solidFill>
                  <a:srgbClr val="008000"/>
                </a:solidFill>
              </a:rPr>
              <a:t>nguồn</a:t>
            </a:r>
            <a:r>
              <a:rPr lang="en-AU" sz="2800" dirty="0" smtClean="0">
                <a:solidFill>
                  <a:srgbClr val="008000"/>
                </a:solidFill>
              </a:rPr>
              <a:t> </a:t>
            </a:r>
            <a:r>
              <a:rPr lang="en-AU" sz="2800" dirty="0" err="1" smtClean="0">
                <a:solidFill>
                  <a:srgbClr val="008000"/>
                </a:solidFill>
              </a:rPr>
              <a:t>lực</a:t>
            </a:r>
            <a:r>
              <a:rPr lang="en-AU" sz="2800" dirty="0" smtClean="0"/>
              <a:t>, </a:t>
            </a:r>
            <a:r>
              <a:rPr lang="en-AU" sz="2800" dirty="0" err="1" smtClean="0">
                <a:solidFill>
                  <a:srgbClr val="2B43F1"/>
                </a:solidFill>
              </a:rPr>
              <a:t>tài</a:t>
            </a:r>
            <a:r>
              <a:rPr lang="en-AU" sz="2800" dirty="0" smtClean="0">
                <a:solidFill>
                  <a:srgbClr val="2B43F1"/>
                </a:solidFill>
              </a:rPr>
              <a:t> </a:t>
            </a:r>
            <a:r>
              <a:rPr lang="en-AU" sz="2800" dirty="0" err="1" smtClean="0">
                <a:solidFill>
                  <a:srgbClr val="2B43F1"/>
                </a:solidFill>
              </a:rPr>
              <a:t>chính</a:t>
            </a:r>
            <a:r>
              <a:rPr lang="en-AU" sz="2800" dirty="0" smtClean="0">
                <a:solidFill>
                  <a:srgbClr val="2B43F1"/>
                </a:solidFill>
              </a:rPr>
              <a:t> </a:t>
            </a:r>
            <a:r>
              <a:rPr lang="en-AU" sz="2800" dirty="0" err="1" smtClean="0"/>
              <a:t>nhằm</a:t>
            </a:r>
            <a:r>
              <a:rPr lang="en-AU" sz="2800" dirty="0" smtClean="0"/>
              <a:t> </a:t>
            </a:r>
            <a:r>
              <a:rPr lang="en-AU" sz="2800" dirty="0" err="1" smtClean="0"/>
              <a:t>đạt</a:t>
            </a:r>
            <a:r>
              <a:rPr lang="en-AU" sz="2800" dirty="0" smtClean="0"/>
              <a:t> </a:t>
            </a:r>
            <a:r>
              <a:rPr lang="en-AU" sz="2800" dirty="0" err="1" smtClean="0">
                <a:solidFill>
                  <a:srgbClr val="FF0000"/>
                </a:solidFill>
              </a:rPr>
              <a:t>mục</a:t>
            </a:r>
            <a:r>
              <a:rPr lang="en-AU" sz="2800" dirty="0" smtClean="0">
                <a:solidFill>
                  <a:srgbClr val="FF0000"/>
                </a:solidFill>
              </a:rPr>
              <a:t> </a:t>
            </a:r>
            <a:r>
              <a:rPr lang="en-AU" sz="2800" dirty="0" err="1" smtClean="0">
                <a:solidFill>
                  <a:srgbClr val="FF0000"/>
                </a:solidFill>
              </a:rPr>
              <a:t>tiêu</a:t>
            </a:r>
            <a:r>
              <a:rPr lang="en-AU" sz="2800" dirty="0" smtClean="0">
                <a:solidFill>
                  <a:srgbClr val="FF0000"/>
                </a:solidFill>
              </a:rPr>
              <a:t> </a:t>
            </a:r>
            <a:r>
              <a:rPr lang="en-AU" sz="2800" dirty="0" err="1" smtClean="0"/>
              <a:t>cụ</a:t>
            </a:r>
            <a:r>
              <a:rPr lang="en-AU" sz="2800" dirty="0" smtClean="0"/>
              <a:t> </a:t>
            </a:r>
            <a:r>
              <a:rPr lang="en-AU" sz="2800" dirty="0" err="1" smtClean="0"/>
              <a:t>thể</a:t>
            </a:r>
            <a:r>
              <a:rPr lang="en-AU" sz="2800" dirty="0" smtClean="0"/>
              <a:t>, </a:t>
            </a:r>
            <a:r>
              <a:rPr lang="en-AU" sz="2800" dirty="0" err="1" smtClean="0"/>
              <a:t>rõ</a:t>
            </a:r>
            <a:r>
              <a:rPr lang="en-AU" sz="2800" dirty="0" smtClean="0"/>
              <a:t> </a:t>
            </a:r>
            <a:r>
              <a:rPr lang="en-AU" sz="2800" dirty="0" err="1" smtClean="0"/>
              <a:t>ràng</a:t>
            </a:r>
            <a:r>
              <a:rPr lang="en-AU" sz="2800" dirty="0" smtClean="0"/>
              <a:t> </a:t>
            </a:r>
            <a:r>
              <a:rPr lang="en-AU" sz="2800" dirty="0" err="1" smtClean="0"/>
              <a:t>và</a:t>
            </a:r>
            <a:r>
              <a:rPr lang="en-AU" sz="2800" dirty="0" smtClean="0"/>
              <a:t> </a:t>
            </a:r>
            <a:r>
              <a:rPr lang="en-AU" sz="2800" dirty="0" err="1" smtClean="0"/>
              <a:t>làm</a:t>
            </a:r>
            <a:r>
              <a:rPr lang="en-AU" sz="2800" dirty="0" smtClean="0"/>
              <a:t> </a:t>
            </a:r>
            <a:r>
              <a:rPr lang="en-AU" sz="2800" dirty="0" err="1" smtClean="0"/>
              <a:t>thỏa</a:t>
            </a:r>
            <a:r>
              <a:rPr lang="en-AU" sz="2800" dirty="0" smtClean="0"/>
              <a:t> </a:t>
            </a:r>
            <a:r>
              <a:rPr lang="en-AU" sz="2800" dirty="0" err="1" smtClean="0"/>
              <a:t>mãn</a:t>
            </a:r>
            <a:r>
              <a:rPr lang="en-AU" sz="2800" dirty="0" smtClean="0"/>
              <a:t> </a:t>
            </a:r>
            <a:r>
              <a:rPr lang="en-AU" sz="2800" dirty="0" err="1" smtClean="0"/>
              <a:t>nhu</a:t>
            </a:r>
            <a:r>
              <a:rPr lang="en-AU" sz="2800" dirty="0" smtClean="0"/>
              <a:t> </a:t>
            </a:r>
            <a:r>
              <a:rPr lang="en-AU" sz="2800" dirty="0" err="1" smtClean="0"/>
              <a:t>cầu</a:t>
            </a:r>
            <a:r>
              <a:rPr lang="en-AU" sz="2800" dirty="0" smtClean="0"/>
              <a:t> </a:t>
            </a:r>
            <a:r>
              <a:rPr lang="en-AU" sz="2800" dirty="0" err="1" smtClean="0"/>
              <a:t>của</a:t>
            </a:r>
            <a:r>
              <a:rPr lang="en-AU" sz="2800" dirty="0" smtClean="0"/>
              <a:t> </a:t>
            </a:r>
            <a:r>
              <a:rPr lang="en-AU" sz="2800" dirty="0" err="1" smtClean="0"/>
              <a:t>đối</a:t>
            </a:r>
            <a:r>
              <a:rPr lang="en-AU" sz="2800" dirty="0" smtClean="0"/>
              <a:t> </a:t>
            </a:r>
            <a:r>
              <a:rPr lang="en-AU" sz="2800" dirty="0" err="1" smtClean="0"/>
              <a:t>tượng</a:t>
            </a:r>
            <a:r>
              <a:rPr lang="en-AU" sz="2800" dirty="0" smtClean="0"/>
              <a:t> </a:t>
            </a:r>
            <a:r>
              <a:rPr lang="en-AU" sz="2800" dirty="0" err="1" smtClean="0"/>
              <a:t>mà</a:t>
            </a:r>
            <a:r>
              <a:rPr lang="en-AU" sz="2800" dirty="0" smtClean="0"/>
              <a:t> </a:t>
            </a:r>
            <a:r>
              <a:rPr lang="en-AU" sz="2800" dirty="0" err="1" smtClean="0"/>
              <a:t>dự</a:t>
            </a:r>
            <a:r>
              <a:rPr lang="en-AU" sz="2800" dirty="0" smtClean="0"/>
              <a:t> </a:t>
            </a:r>
            <a:r>
              <a:rPr lang="en-AU" sz="2800" dirty="0" err="1" smtClean="0"/>
              <a:t>án</a:t>
            </a:r>
            <a:r>
              <a:rPr lang="en-AU" sz="2800" dirty="0" smtClean="0"/>
              <a:t> </a:t>
            </a:r>
            <a:r>
              <a:rPr lang="en-AU" sz="2800" dirty="0" err="1" smtClean="0"/>
              <a:t>hướng</a:t>
            </a:r>
            <a:r>
              <a:rPr lang="en-AU" sz="2800" dirty="0" smtClean="0"/>
              <a:t> </a:t>
            </a:r>
            <a:r>
              <a:rPr lang="en-AU" sz="2800" dirty="0" err="1" smtClean="0"/>
              <a:t>đến</a:t>
            </a:r>
            <a:r>
              <a:rPr lang="en-AU" sz="2800" dirty="0" smtClean="0"/>
              <a:t>.</a:t>
            </a:r>
          </a:p>
          <a:p>
            <a:pPr>
              <a:spcBef>
                <a:spcPts val="1200"/>
              </a:spcBef>
              <a:buFont typeface="Wingdings" pitchFamily="2" charset="2"/>
              <a:buChar char="v"/>
            </a:pPr>
            <a:r>
              <a:rPr lang="en-AU" sz="2800" dirty="0" smtClean="0"/>
              <a:t> </a:t>
            </a:r>
            <a:r>
              <a:rPr lang="en-AU" sz="2800" dirty="0" err="1" smtClean="0"/>
              <a:t>Các</a:t>
            </a:r>
            <a:r>
              <a:rPr lang="en-AU" sz="2800" dirty="0" smtClean="0"/>
              <a:t> </a:t>
            </a:r>
            <a:r>
              <a:rPr lang="en-AU" sz="2800" dirty="0" err="1" smtClean="0"/>
              <a:t>đặc</a:t>
            </a:r>
            <a:r>
              <a:rPr lang="en-AU" sz="2800" dirty="0" smtClean="0"/>
              <a:t> </a:t>
            </a:r>
            <a:r>
              <a:rPr lang="en-AU" sz="2800" dirty="0" err="1" smtClean="0"/>
              <a:t>trưng</a:t>
            </a:r>
            <a:r>
              <a:rPr lang="en-AU" sz="2800" dirty="0" smtClean="0"/>
              <a:t> </a:t>
            </a:r>
            <a:r>
              <a:rPr lang="en-AU" sz="2800" dirty="0" err="1" smtClean="0"/>
              <a:t>của</a:t>
            </a:r>
            <a:r>
              <a:rPr lang="en-AU" sz="2800" dirty="0" smtClean="0"/>
              <a:t> </a:t>
            </a:r>
            <a:r>
              <a:rPr lang="en-AU" sz="2800" dirty="0" err="1" smtClean="0"/>
              <a:t>dự</a:t>
            </a:r>
            <a:r>
              <a:rPr lang="en-AU" sz="2800" dirty="0" smtClean="0"/>
              <a:t> </a:t>
            </a:r>
            <a:r>
              <a:rPr lang="en-AU" sz="2800" dirty="0" err="1" smtClean="0"/>
              <a:t>án</a:t>
            </a:r>
            <a:r>
              <a:rPr lang="en-AU" sz="28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AU" sz="2400" dirty="0" err="1" smtClean="0"/>
              <a:t>Các</a:t>
            </a:r>
            <a:r>
              <a:rPr lang="en-AU" sz="2400" dirty="0" smtClean="0"/>
              <a:t> </a:t>
            </a:r>
            <a:r>
              <a:rPr lang="en-AU" sz="2400" dirty="0" err="1" smtClean="0"/>
              <a:t>hoạt</a:t>
            </a:r>
            <a:r>
              <a:rPr lang="en-AU" sz="2400" dirty="0" smtClean="0"/>
              <a:t> </a:t>
            </a:r>
            <a:r>
              <a:rPr lang="en-AU" sz="2400" dirty="0" err="1" smtClean="0"/>
              <a:t>động</a:t>
            </a:r>
            <a:r>
              <a:rPr lang="en-AU" sz="2400" dirty="0" smtClean="0"/>
              <a:t> </a:t>
            </a:r>
            <a:r>
              <a:rPr lang="en-AU" sz="2400" dirty="0" err="1" smtClean="0"/>
              <a:t>có</a:t>
            </a:r>
            <a:r>
              <a:rPr lang="en-AU" sz="2400" dirty="0" smtClean="0"/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mục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tiêu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xác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đinh</a:t>
            </a:r>
            <a:endParaRPr lang="en-AU" sz="24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AU" sz="2400" dirty="0" err="1" smtClean="0"/>
              <a:t>Mang</a:t>
            </a:r>
            <a:r>
              <a:rPr lang="en-AU" sz="2400" dirty="0" smtClean="0"/>
              <a:t> </a:t>
            </a:r>
            <a:r>
              <a:rPr lang="en-AU" sz="2400" dirty="0" err="1" smtClean="0"/>
              <a:t>tính</a:t>
            </a:r>
            <a:r>
              <a:rPr lang="en-AU" sz="2400" dirty="0" smtClean="0"/>
              <a:t> </a:t>
            </a:r>
            <a:r>
              <a:rPr lang="en-AU" sz="2400" dirty="0" err="1" smtClean="0"/>
              <a:t>thời</a:t>
            </a:r>
            <a:r>
              <a:rPr lang="en-AU" sz="2400" dirty="0" smtClean="0"/>
              <a:t> </a:t>
            </a:r>
            <a:r>
              <a:rPr lang="en-AU" sz="2400" dirty="0" err="1" smtClean="0"/>
              <a:t>điểm</a:t>
            </a:r>
            <a:r>
              <a:rPr lang="en-AU" sz="2400" dirty="0" smtClean="0"/>
              <a:t>: </a:t>
            </a:r>
            <a:r>
              <a:rPr lang="en-AU" sz="2400" dirty="0" err="1" smtClean="0">
                <a:solidFill>
                  <a:srgbClr val="0000FF"/>
                </a:solidFill>
              </a:rPr>
              <a:t>có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bắt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đầu</a:t>
            </a:r>
            <a:r>
              <a:rPr lang="en-AU" sz="2400" dirty="0" smtClean="0">
                <a:solidFill>
                  <a:srgbClr val="0000FF"/>
                </a:solidFill>
              </a:rPr>
              <a:t>, </a:t>
            </a:r>
            <a:r>
              <a:rPr lang="en-AU" sz="2400" dirty="0" err="1" smtClean="0">
                <a:solidFill>
                  <a:srgbClr val="0000FF"/>
                </a:solidFill>
              </a:rPr>
              <a:t>kết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thúc</a:t>
            </a:r>
            <a:endParaRPr lang="en-AU" sz="2400" dirty="0" smtClean="0">
              <a:solidFill>
                <a:srgbClr val="0000FF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AU" sz="2400" dirty="0" err="1" smtClean="0"/>
              <a:t>Có</a:t>
            </a:r>
            <a:r>
              <a:rPr lang="en-AU" sz="2400" dirty="0" smtClean="0"/>
              <a:t> </a:t>
            </a:r>
            <a:r>
              <a:rPr lang="en-AU" sz="2400" dirty="0" err="1" smtClean="0"/>
              <a:t>các</a:t>
            </a:r>
            <a:r>
              <a:rPr lang="en-AU" sz="2400" dirty="0" smtClean="0"/>
              <a:t> </a:t>
            </a:r>
            <a:r>
              <a:rPr lang="en-AU" sz="2400" dirty="0" err="1" smtClean="0"/>
              <a:t>ràng</a:t>
            </a:r>
            <a:r>
              <a:rPr lang="en-AU" sz="2400" dirty="0" smtClean="0"/>
              <a:t> </a:t>
            </a:r>
            <a:r>
              <a:rPr lang="en-AU" sz="2400" dirty="0" err="1" smtClean="0"/>
              <a:t>buộc</a:t>
            </a:r>
            <a:r>
              <a:rPr lang="en-AU" sz="2400" dirty="0" smtClean="0"/>
              <a:t> </a:t>
            </a:r>
            <a:r>
              <a:rPr lang="en-AU" sz="2400" dirty="0" err="1" smtClean="0"/>
              <a:t>xác</a:t>
            </a:r>
            <a:r>
              <a:rPr lang="en-AU" sz="2400" dirty="0" smtClean="0"/>
              <a:t> </a:t>
            </a:r>
            <a:r>
              <a:rPr lang="en-AU" sz="2400" dirty="0" err="1" smtClean="0"/>
              <a:t>đinh</a:t>
            </a:r>
            <a:endParaRPr lang="en-AU" sz="2400" dirty="0" smtClean="0"/>
          </a:p>
          <a:p>
            <a:pPr lvl="1">
              <a:buFont typeface="Wingdings" pitchFamily="2" charset="2"/>
              <a:buChar char="Ø"/>
            </a:pPr>
            <a:r>
              <a:rPr lang="en-AU" sz="2400" dirty="0" err="1" smtClean="0"/>
              <a:t>Có</a:t>
            </a:r>
            <a:r>
              <a:rPr lang="en-AU" sz="2400" dirty="0" smtClean="0"/>
              <a:t> </a:t>
            </a:r>
            <a:r>
              <a:rPr lang="en-AU" sz="2400" dirty="0" err="1" smtClean="0"/>
              <a:t>nhiều</a:t>
            </a:r>
            <a:r>
              <a:rPr lang="en-AU" sz="2400" dirty="0" smtClean="0"/>
              <a:t> </a:t>
            </a:r>
            <a:r>
              <a:rPr lang="en-AU" sz="2400" dirty="0" err="1" smtClean="0"/>
              <a:t>rủ</a:t>
            </a:r>
            <a:r>
              <a:rPr lang="en-AU" sz="2400" dirty="0" smtClean="0"/>
              <a:t> </a:t>
            </a:r>
            <a:r>
              <a:rPr lang="en-AU" sz="2400" dirty="0" err="1" smtClean="0"/>
              <a:t>ro</a:t>
            </a:r>
            <a:r>
              <a:rPr lang="en-AU" sz="2400" dirty="0" smtClean="0"/>
              <a:t>: </a:t>
            </a:r>
            <a:r>
              <a:rPr lang="en-AU" sz="2400" dirty="0" err="1" smtClean="0">
                <a:solidFill>
                  <a:srgbClr val="0000FF"/>
                </a:solidFill>
              </a:rPr>
              <a:t>thành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công</a:t>
            </a:r>
            <a:r>
              <a:rPr lang="en-AU" sz="2400" dirty="0" smtClean="0">
                <a:solidFill>
                  <a:srgbClr val="0000FF"/>
                </a:solidFill>
              </a:rPr>
              <a:t> – </a:t>
            </a:r>
            <a:r>
              <a:rPr lang="en-AU" sz="2400" dirty="0" err="1" smtClean="0">
                <a:solidFill>
                  <a:srgbClr val="0000FF"/>
                </a:solidFill>
              </a:rPr>
              <a:t>thất</a:t>
            </a:r>
            <a:r>
              <a:rPr lang="en-AU" sz="2400" dirty="0" smtClean="0">
                <a:solidFill>
                  <a:srgbClr val="0000FF"/>
                </a:solidFill>
              </a:rPr>
              <a:t> </a:t>
            </a:r>
            <a:r>
              <a:rPr lang="en-AU" sz="2400" dirty="0" err="1" smtClean="0">
                <a:solidFill>
                  <a:srgbClr val="0000FF"/>
                </a:solidFill>
              </a:rPr>
              <a:t>bại</a:t>
            </a:r>
            <a:endParaRPr lang="en-AU" sz="2400" dirty="0" smtClean="0">
              <a:solidFill>
                <a:srgbClr val="0000FF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905000" y="3810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85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US"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8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AU" sz="2800" dirty="0" err="1" smtClean="0"/>
              <a:t>Quản</a:t>
            </a:r>
            <a:r>
              <a:rPr lang="en-AU" sz="2800" dirty="0" smtClean="0"/>
              <a:t> </a:t>
            </a:r>
            <a:r>
              <a:rPr lang="en-AU" sz="2800" dirty="0" err="1" smtClean="0"/>
              <a:t>lý</a:t>
            </a:r>
            <a:r>
              <a:rPr lang="en-AU" sz="2800" dirty="0" smtClean="0"/>
              <a:t> </a:t>
            </a:r>
            <a:r>
              <a:rPr lang="en-AU" sz="2800" dirty="0" err="1" smtClean="0"/>
              <a:t>dự</a:t>
            </a:r>
            <a:r>
              <a:rPr lang="en-AU" sz="2800" dirty="0" smtClean="0"/>
              <a:t> </a:t>
            </a:r>
            <a:r>
              <a:rPr lang="en-AU" sz="2800" dirty="0" err="1" smtClean="0"/>
              <a:t>án</a:t>
            </a:r>
            <a:r>
              <a:rPr lang="en-AU" sz="2800" dirty="0" smtClean="0"/>
              <a:t> </a:t>
            </a:r>
            <a:r>
              <a:rPr lang="en-AU" sz="2800" dirty="0" err="1" smtClean="0"/>
              <a:t>là</a:t>
            </a:r>
            <a:r>
              <a:rPr lang="en-AU" sz="2800" dirty="0" smtClean="0"/>
              <a:t> </a:t>
            </a:r>
            <a:r>
              <a:rPr lang="en-AU" sz="2800" dirty="0" err="1" smtClean="0"/>
              <a:t>sự</a:t>
            </a:r>
            <a:r>
              <a:rPr lang="en-AU" sz="2800" dirty="0" smtClean="0"/>
              <a:t> </a:t>
            </a:r>
            <a:r>
              <a:rPr lang="en-AU" sz="2800" dirty="0" err="1" smtClean="0"/>
              <a:t>vận</a:t>
            </a:r>
            <a:r>
              <a:rPr lang="en-AU" sz="2800" dirty="0" smtClean="0"/>
              <a:t> </a:t>
            </a:r>
            <a:r>
              <a:rPr lang="en-AU" sz="2800" dirty="0" err="1" smtClean="0"/>
              <a:t>dụng</a:t>
            </a:r>
            <a:r>
              <a:rPr lang="en-AU" sz="2800" dirty="0" smtClean="0"/>
              <a:t> </a:t>
            </a:r>
            <a:r>
              <a:rPr lang="en-AU" sz="2800" dirty="0" err="1" smtClean="0"/>
              <a:t>các</a:t>
            </a:r>
            <a:r>
              <a:rPr lang="en-AU" sz="2800" dirty="0" smtClean="0"/>
              <a:t> </a:t>
            </a:r>
            <a:r>
              <a:rPr lang="en-AU" sz="2800" dirty="0" err="1" smtClean="0"/>
              <a:t>kiến</a:t>
            </a:r>
            <a:r>
              <a:rPr lang="en-AU" sz="2800" dirty="0" smtClean="0"/>
              <a:t> </a:t>
            </a:r>
            <a:r>
              <a:rPr lang="en-AU" sz="2800" dirty="0" err="1" smtClean="0"/>
              <a:t>thức</a:t>
            </a:r>
            <a:r>
              <a:rPr lang="en-AU" sz="2800" dirty="0" smtClean="0"/>
              <a:t>, </a:t>
            </a:r>
            <a:r>
              <a:rPr lang="en-AU" sz="2800" dirty="0" err="1" smtClean="0"/>
              <a:t>kỹ</a:t>
            </a:r>
            <a:r>
              <a:rPr lang="en-AU" sz="2800" dirty="0" smtClean="0"/>
              <a:t> </a:t>
            </a:r>
            <a:r>
              <a:rPr lang="en-AU" sz="2800" dirty="0" err="1" smtClean="0"/>
              <a:t>năng</a:t>
            </a:r>
            <a:r>
              <a:rPr lang="en-AU" sz="2800" dirty="0" smtClean="0"/>
              <a:t>, </a:t>
            </a:r>
            <a:r>
              <a:rPr lang="en-AU" sz="2800" dirty="0" err="1" smtClean="0"/>
              <a:t>công</a:t>
            </a:r>
            <a:r>
              <a:rPr lang="en-AU" sz="2800" dirty="0" smtClean="0"/>
              <a:t> </a:t>
            </a:r>
            <a:r>
              <a:rPr lang="en-AU" sz="2800" dirty="0" err="1" smtClean="0"/>
              <a:t>cụ</a:t>
            </a:r>
            <a:r>
              <a:rPr lang="en-AU" sz="2800" dirty="0" smtClean="0"/>
              <a:t> </a:t>
            </a:r>
            <a:r>
              <a:rPr lang="en-AU" sz="2800" dirty="0" err="1" smtClean="0"/>
              <a:t>và</a:t>
            </a:r>
            <a:r>
              <a:rPr lang="en-AU" sz="2800" dirty="0" smtClean="0"/>
              <a:t> </a:t>
            </a:r>
            <a:r>
              <a:rPr lang="en-AU" sz="2800" dirty="0" err="1" smtClean="0"/>
              <a:t>kỹ</a:t>
            </a:r>
            <a:r>
              <a:rPr lang="en-AU" sz="2800" dirty="0" smtClean="0"/>
              <a:t> </a:t>
            </a:r>
            <a:r>
              <a:rPr lang="en-AU" sz="2800" dirty="0" err="1" smtClean="0"/>
              <a:t>thuật</a:t>
            </a:r>
            <a:r>
              <a:rPr lang="en-AU" sz="2800" dirty="0" smtClean="0"/>
              <a:t> </a:t>
            </a:r>
            <a:r>
              <a:rPr lang="en-AU" sz="2800" dirty="0" err="1" smtClean="0"/>
              <a:t>vào</a:t>
            </a:r>
            <a:r>
              <a:rPr lang="en-AU" sz="2800" dirty="0" smtClean="0"/>
              <a:t> </a:t>
            </a:r>
            <a:r>
              <a:rPr lang="en-AU" sz="2800" dirty="0" err="1" smtClean="0"/>
              <a:t>các</a:t>
            </a:r>
            <a:r>
              <a:rPr lang="en-AU" sz="2800" dirty="0" smtClean="0"/>
              <a:t> </a:t>
            </a:r>
            <a:r>
              <a:rPr lang="en-AU" sz="2800" dirty="0" err="1" smtClean="0"/>
              <a:t>hoạt</a:t>
            </a:r>
            <a:r>
              <a:rPr lang="en-AU" sz="2800" dirty="0" smtClean="0"/>
              <a:t> </a:t>
            </a:r>
            <a:r>
              <a:rPr lang="en-AU" sz="2800" dirty="0" err="1" smtClean="0"/>
              <a:t>động</a:t>
            </a:r>
            <a:r>
              <a:rPr lang="en-AU" sz="2800" dirty="0" smtClean="0"/>
              <a:t> </a:t>
            </a:r>
            <a:r>
              <a:rPr lang="en-AU" sz="2800" dirty="0" err="1" smtClean="0"/>
              <a:t>của</a:t>
            </a:r>
            <a:r>
              <a:rPr lang="en-AU" sz="2800" dirty="0" smtClean="0"/>
              <a:t> </a:t>
            </a:r>
            <a:r>
              <a:rPr lang="en-AU" sz="2800" dirty="0" err="1" smtClean="0"/>
              <a:t>dự</a:t>
            </a:r>
            <a:r>
              <a:rPr lang="en-AU" sz="2800" dirty="0" smtClean="0"/>
              <a:t> </a:t>
            </a:r>
            <a:r>
              <a:rPr lang="en-AU" sz="2800" dirty="0" err="1" smtClean="0"/>
              <a:t>án</a:t>
            </a:r>
            <a:r>
              <a:rPr lang="en-AU" sz="2800" dirty="0" smtClean="0"/>
              <a:t> </a:t>
            </a:r>
            <a:r>
              <a:rPr lang="en-AU" sz="2800" dirty="0" err="1" smtClean="0"/>
              <a:t>nhằm</a:t>
            </a:r>
            <a:r>
              <a:rPr lang="en-AU" sz="2800" dirty="0" smtClean="0"/>
              <a:t> </a:t>
            </a:r>
            <a:r>
              <a:rPr lang="en-AU" sz="2800" dirty="0" err="1" smtClean="0"/>
              <a:t>đạt</a:t>
            </a:r>
            <a:r>
              <a:rPr lang="en-AU" sz="2800" dirty="0" smtClean="0"/>
              <a:t> </a:t>
            </a:r>
            <a:r>
              <a:rPr lang="en-AU" sz="2800" dirty="0" err="1" smtClean="0"/>
              <a:t>mục</a:t>
            </a:r>
            <a:r>
              <a:rPr lang="en-AU" sz="2800" dirty="0" smtClean="0"/>
              <a:t> </a:t>
            </a:r>
            <a:r>
              <a:rPr lang="en-AU" sz="2800" dirty="0" err="1" smtClean="0"/>
              <a:t>tiêu</a:t>
            </a:r>
            <a:r>
              <a:rPr lang="en-AU" sz="2800" dirty="0" smtClean="0"/>
              <a:t> </a:t>
            </a:r>
            <a:r>
              <a:rPr lang="en-AU" sz="2800" dirty="0" err="1" smtClean="0"/>
              <a:t>nhưng</a:t>
            </a:r>
            <a:r>
              <a:rPr lang="en-AU" sz="2800" dirty="0" smtClean="0"/>
              <a:t> </a:t>
            </a:r>
            <a:r>
              <a:rPr lang="en-AU" sz="2800" dirty="0" err="1" smtClean="0"/>
              <a:t>vẫn</a:t>
            </a:r>
            <a:r>
              <a:rPr lang="en-AU" sz="2800" dirty="0" smtClean="0"/>
              <a:t> </a:t>
            </a:r>
            <a:r>
              <a:rPr lang="en-AU" sz="2800" dirty="0" err="1" smtClean="0"/>
              <a:t>thỏa</a:t>
            </a:r>
            <a:r>
              <a:rPr lang="en-AU" sz="2800" dirty="0" smtClean="0"/>
              <a:t> </a:t>
            </a:r>
            <a:r>
              <a:rPr lang="en-AU" sz="2800" dirty="0" err="1" smtClean="0"/>
              <a:t>mãn</a:t>
            </a:r>
            <a:r>
              <a:rPr lang="en-AU" sz="2800" dirty="0" smtClean="0"/>
              <a:t> 3 </a:t>
            </a:r>
            <a:r>
              <a:rPr lang="en-AU" sz="2800" dirty="0" err="1" smtClean="0"/>
              <a:t>ràng</a:t>
            </a:r>
            <a:r>
              <a:rPr lang="en-AU" sz="2800" dirty="0" smtClean="0"/>
              <a:t> </a:t>
            </a:r>
            <a:r>
              <a:rPr lang="en-AU" sz="2800" dirty="0" err="1" smtClean="0"/>
              <a:t>buộc</a:t>
            </a:r>
            <a:r>
              <a:rPr lang="en-AU" sz="2800" dirty="0" smtClean="0"/>
              <a:t>: </a:t>
            </a:r>
          </a:p>
          <a:p>
            <a:pPr marL="1371600" lvl="1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dirty="0" err="1" smtClean="0"/>
              <a:t>Phạm</a:t>
            </a:r>
            <a:r>
              <a:rPr lang="en-AU" dirty="0" smtClean="0"/>
              <a:t> vi</a:t>
            </a:r>
          </a:p>
          <a:p>
            <a:pPr marL="1371600" lvl="1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dirty="0" err="1" smtClean="0"/>
              <a:t>Thời</a:t>
            </a:r>
            <a:r>
              <a:rPr lang="en-AU" dirty="0" smtClean="0"/>
              <a:t> </a:t>
            </a:r>
            <a:r>
              <a:rPr lang="en-AU" dirty="0" err="1" smtClean="0"/>
              <a:t>gian</a:t>
            </a:r>
            <a:endParaRPr lang="en-AU" dirty="0" smtClean="0"/>
          </a:p>
          <a:p>
            <a:pPr marL="1371600" lvl="1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dirty="0" smtClean="0"/>
              <a:t>Chi </a:t>
            </a:r>
            <a:r>
              <a:rPr lang="en-AU" dirty="0" err="1" smtClean="0"/>
              <a:t>phí</a:t>
            </a:r>
            <a:r>
              <a:rPr lang="en-AU" sz="2400" dirty="0" smtClean="0"/>
              <a:t>.</a:t>
            </a:r>
          </a:p>
        </p:txBody>
      </p:sp>
      <p:sp>
        <p:nvSpPr>
          <p:cNvPr id="7" name="Hexagon 6"/>
          <p:cNvSpPr/>
          <p:nvPr/>
        </p:nvSpPr>
        <p:spPr>
          <a:xfrm>
            <a:off x="1905000" y="3810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038600" y="5029200"/>
            <a:ext cx="685800" cy="533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19456" y="4038600"/>
            <a:ext cx="3686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Hoạch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định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cẩn</a:t>
            </a:r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thận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4363" y="4977825"/>
            <a:ext cx="38965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Giám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sát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,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kiểm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soát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2268" y="5646003"/>
            <a:ext cx="25807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Đánh</a:t>
            </a:r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44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giá</a:t>
            </a:r>
            <a:endParaRPr lang="en-US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855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458199" cy="495299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 smtClean="0"/>
              <a:t>hoạch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/>
              <a:t>Ư</a:t>
            </a:r>
            <a:r>
              <a:rPr lang="en-US" sz="2800" dirty="0" err="1" smtClean="0"/>
              <a:t>ớc</a:t>
            </a:r>
            <a:r>
              <a:rPr lang="en-US" sz="2800" dirty="0" smtClean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/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/>
              <a:t>Đ</a:t>
            </a:r>
            <a:r>
              <a:rPr lang="en-US" sz="2800" dirty="0" err="1" smtClean="0"/>
              <a:t>iều</a:t>
            </a:r>
            <a:r>
              <a:rPr lang="en-US" sz="2800" dirty="0" smtClean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,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 smtClean="0"/>
              <a:t>lực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 smtClean="0"/>
              <a:t>ro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smtClean="0"/>
              <a:t>Thu </a:t>
            </a:r>
            <a:r>
              <a:rPr lang="en-US" sz="2800" dirty="0" err="1"/>
              <a:t>thập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 (metrics</a:t>
            </a:r>
            <a:r>
              <a:rPr lang="en-US" sz="2800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 smtClean="0"/>
              <a:t>lượng</a:t>
            </a:r>
            <a:r>
              <a:rPr lang="en-US" sz="2800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đo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, v.v... 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295400" y="0"/>
            <a:ext cx="7848600" cy="1143000"/>
          </a:xfrm>
          <a:prstGeom prst="parallelogram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Công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việc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quản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dự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t>9</a:t>
            </a:fld>
            <a:endParaRPr lang="en-US"/>
          </a:p>
        </p:txBody>
      </p:sp>
      <p:sp>
        <p:nvSpPr>
          <p:cNvPr id="19" name="Right Triangle 18"/>
          <p:cNvSpPr/>
          <p:nvPr/>
        </p:nvSpPr>
        <p:spPr>
          <a:xfrm flipH="1">
            <a:off x="8763000" y="6928"/>
            <a:ext cx="381000" cy="1143000"/>
          </a:xfrm>
          <a:prstGeom prst="rt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4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119</Template>
  <TotalTime>3866</TotalTime>
  <Words>2829</Words>
  <Application>Microsoft Office PowerPoint</Application>
  <PresentationFormat>On-screen Show (4:3)</PresentationFormat>
  <Paragraphs>433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Biểu đồ thời gian thực hiện</vt:lpstr>
      <vt:lpstr>Biểu đồ phân bổ nhân sự</vt:lpstr>
      <vt:lpstr>Biểu đồ Gantt – lịch trình dự án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Effort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TRẢ LỜI CÂU HỎI &amp; THẢO LUẬN</vt:lpstr>
      <vt:lpstr>Tóm lại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THCTEAM</dc:creator>
  <cp:lastModifiedBy>Admin</cp:lastModifiedBy>
  <cp:revision>382</cp:revision>
  <dcterms:created xsi:type="dcterms:W3CDTF">2014-02-11T01:53:05Z</dcterms:created>
  <dcterms:modified xsi:type="dcterms:W3CDTF">2022-02-14T05:55:19Z</dcterms:modified>
</cp:coreProperties>
</file>