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4"/>
  </p:notesMasterIdLst>
  <p:sldIdLst>
    <p:sldId id="264" r:id="rId2"/>
    <p:sldId id="393" r:id="rId3"/>
    <p:sldId id="394" r:id="rId4"/>
    <p:sldId id="395" r:id="rId5"/>
    <p:sldId id="396" r:id="rId6"/>
    <p:sldId id="397" r:id="rId7"/>
    <p:sldId id="398" r:id="rId8"/>
    <p:sldId id="420" r:id="rId9"/>
    <p:sldId id="421" r:id="rId10"/>
    <p:sldId id="422" r:id="rId11"/>
    <p:sldId id="423" r:id="rId12"/>
    <p:sldId id="424" r:id="rId13"/>
    <p:sldId id="425" r:id="rId14"/>
    <p:sldId id="426" r:id="rId15"/>
    <p:sldId id="427" r:id="rId16"/>
    <p:sldId id="428" r:id="rId17"/>
    <p:sldId id="429" r:id="rId18"/>
    <p:sldId id="430" r:id="rId19"/>
    <p:sldId id="431" r:id="rId20"/>
    <p:sldId id="432" r:id="rId21"/>
    <p:sldId id="433" r:id="rId22"/>
    <p:sldId id="434" r:id="rId23"/>
    <p:sldId id="435" r:id="rId24"/>
    <p:sldId id="436" r:id="rId25"/>
    <p:sldId id="437" r:id="rId26"/>
    <p:sldId id="438" r:id="rId27"/>
    <p:sldId id="439" r:id="rId28"/>
    <p:sldId id="440" r:id="rId29"/>
    <p:sldId id="441" r:id="rId30"/>
    <p:sldId id="404" r:id="rId31"/>
    <p:sldId id="405" r:id="rId32"/>
    <p:sldId id="406" r:id="rId33"/>
    <p:sldId id="407" r:id="rId34"/>
    <p:sldId id="408" r:id="rId35"/>
    <p:sldId id="409" r:id="rId36"/>
    <p:sldId id="410" r:id="rId37"/>
    <p:sldId id="411" r:id="rId38"/>
    <p:sldId id="412" r:id="rId39"/>
    <p:sldId id="413" r:id="rId40"/>
    <p:sldId id="414" r:id="rId41"/>
    <p:sldId id="415" r:id="rId42"/>
    <p:sldId id="416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iới thiệu" id="{C820A239-246B-4E6F-A609-99A2A3080672}">
          <p14:sldIdLst>
            <p14:sldId id="264"/>
            <p14:sldId id="393"/>
            <p14:sldId id="394"/>
            <p14:sldId id="395"/>
            <p14:sldId id="396"/>
            <p14:sldId id="397"/>
            <p14:sldId id="398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2EFA"/>
    <a:srgbClr val="BE04BE"/>
    <a:srgbClr val="FEB8FF"/>
    <a:srgbClr val="FF99FF"/>
    <a:srgbClr val="2B43F1"/>
    <a:srgbClr val="FFD5FF"/>
    <a:srgbClr val="FFFFCC"/>
    <a:srgbClr val="CCFF99"/>
    <a:srgbClr val="008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28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7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DE27E-3094-47AD-8E4A-7F52516C8DE6}" type="datetimeFigureOut">
              <a:rPr lang="en-US" smtClean="0"/>
              <a:t>26/02/2023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3253A-4348-4B38-AED4-D4692D91A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01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C14C-12D9-423B-96B7-BB9EB8368F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0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6F7D543-B22D-4803-AF5B-F1F8EA40A24D}" type="slidenum">
              <a:rPr lang="en-US" sz="1300" b="0" smtClean="0">
                <a:latin typeface="Arial" pitchFamily="34" charset="0"/>
                <a:cs typeface="Arial" pitchFamily="34" charset="0"/>
              </a:rPr>
              <a:pPr eaLnBrk="1" hangingPunct="1"/>
              <a:t>22</a:t>
            </a:fld>
            <a:endParaRPr lang="en-US" sz="13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49488" y="608013"/>
            <a:ext cx="4340225" cy="3255962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4014788"/>
            <a:ext cx="4419600" cy="4314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48133" name="Text Box 4"/>
          <p:cNvSpPr txBox="1">
            <a:spLocks noChangeArrowheads="1"/>
          </p:cNvSpPr>
          <p:nvPr/>
        </p:nvSpPr>
        <p:spPr bwMode="auto">
          <a:xfrm>
            <a:off x="304800" y="1211263"/>
            <a:ext cx="1828800" cy="153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lIns="96661" tIns="48331" rIns="96661" bIns="48331">
            <a:spAutoFit/>
          </a:bodyPr>
          <a:lstStyle>
            <a:lvl1pPr defTabSz="966788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100">
                <a:latin typeface="ZapfHumnst BT"/>
                <a:cs typeface="Arial" pitchFamily="34" charset="0"/>
              </a:rPr>
              <a:t>The example is incomplete. Just enough steps are provided to illustrate the simplicity and informality of this approach.</a:t>
            </a:r>
          </a:p>
          <a:p>
            <a:pPr>
              <a:spcBef>
                <a:spcPct val="50000"/>
              </a:spcBef>
            </a:pPr>
            <a:endParaRPr lang="en-US" sz="110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6F7D543-B22D-4803-AF5B-F1F8EA40A24D}" type="slidenum">
              <a:rPr lang="en-US" sz="1300" b="0" smtClean="0">
                <a:latin typeface="Arial" pitchFamily="34" charset="0"/>
                <a:cs typeface="Arial" pitchFamily="34" charset="0"/>
              </a:rPr>
              <a:pPr eaLnBrk="1" hangingPunct="1"/>
              <a:t>23</a:t>
            </a:fld>
            <a:endParaRPr lang="en-US" sz="13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49488" y="608013"/>
            <a:ext cx="4340225" cy="3255962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4014788"/>
            <a:ext cx="4419600" cy="4314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48133" name="Text Box 4"/>
          <p:cNvSpPr txBox="1">
            <a:spLocks noChangeArrowheads="1"/>
          </p:cNvSpPr>
          <p:nvPr/>
        </p:nvSpPr>
        <p:spPr bwMode="auto">
          <a:xfrm>
            <a:off x="304800" y="1211263"/>
            <a:ext cx="1828800" cy="153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lIns="96661" tIns="48331" rIns="96661" bIns="48331">
            <a:spAutoFit/>
          </a:bodyPr>
          <a:lstStyle>
            <a:lvl1pPr defTabSz="966788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100">
                <a:latin typeface="ZapfHumnst BT"/>
                <a:cs typeface="Arial" pitchFamily="34" charset="0"/>
              </a:rPr>
              <a:t>The example is incomplete. Just enough steps are provided to illustrate the simplicity and informality of this approach.</a:t>
            </a:r>
          </a:p>
          <a:p>
            <a:pPr>
              <a:spcBef>
                <a:spcPct val="50000"/>
              </a:spcBef>
            </a:pPr>
            <a:endParaRPr lang="en-US" sz="110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27E7436-F0C3-4D9C-9518-A9C35822B276}" type="slidenum">
              <a:rPr lang="en-US" sz="1300" b="0" smtClean="0">
                <a:latin typeface="Arial" pitchFamily="34" charset="0"/>
                <a:cs typeface="Arial" pitchFamily="34" charset="0"/>
              </a:rPr>
              <a:pPr eaLnBrk="1" hangingPunct="1"/>
              <a:t>14</a:t>
            </a:fld>
            <a:endParaRPr lang="en-US" sz="13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49488" y="608013"/>
            <a:ext cx="4340225" cy="3255962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4014788"/>
            <a:ext cx="4419600" cy="4314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46085" name="Text Box 4"/>
          <p:cNvSpPr txBox="1">
            <a:spLocks noChangeArrowheads="1"/>
          </p:cNvSpPr>
          <p:nvPr/>
        </p:nvSpPr>
        <p:spPr bwMode="auto">
          <a:xfrm>
            <a:off x="304800" y="1211263"/>
            <a:ext cx="1828800" cy="153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lIns="96661" tIns="48331" rIns="96661" bIns="48331">
            <a:spAutoFit/>
          </a:bodyPr>
          <a:lstStyle>
            <a:lvl1pPr defTabSz="966788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100">
                <a:latin typeface="ZapfHumnst BT"/>
                <a:cs typeface="Arial" pitchFamily="34" charset="0"/>
              </a:rPr>
              <a:t>The example is incomplete. Just enough steps are provided to illustrate the simplicity and informality of this approach.</a:t>
            </a:r>
          </a:p>
          <a:p>
            <a:pPr>
              <a:spcBef>
                <a:spcPct val="50000"/>
              </a:spcBef>
            </a:pPr>
            <a:endParaRPr lang="en-US" sz="110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1E3B01B-F095-4E09-B590-D9C2DE0F89C8}" type="slidenum">
              <a:rPr lang="en-US" sz="1300" b="0" smtClean="0">
                <a:latin typeface="Arial" pitchFamily="34" charset="0"/>
                <a:cs typeface="Arial" pitchFamily="34" charset="0"/>
              </a:rPr>
              <a:pPr eaLnBrk="1" hangingPunct="1"/>
              <a:t>15</a:t>
            </a:fld>
            <a:endParaRPr lang="en-US" sz="13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49488" y="608013"/>
            <a:ext cx="4340225" cy="3255962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4014788"/>
            <a:ext cx="4419600" cy="4314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47109" name="Text Box 4"/>
          <p:cNvSpPr txBox="1">
            <a:spLocks noChangeArrowheads="1"/>
          </p:cNvSpPr>
          <p:nvPr/>
        </p:nvSpPr>
        <p:spPr bwMode="auto">
          <a:xfrm>
            <a:off x="304800" y="1211263"/>
            <a:ext cx="1828800" cy="153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lIns="96661" tIns="48331" rIns="96661" bIns="48331">
            <a:spAutoFit/>
          </a:bodyPr>
          <a:lstStyle>
            <a:lvl1pPr defTabSz="966788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100">
                <a:latin typeface="ZapfHumnst BT"/>
                <a:cs typeface="Arial" pitchFamily="34" charset="0"/>
              </a:rPr>
              <a:t>The example is incomplete. Just enough steps are provided to illustrate the simplicity and informality of this approach.</a:t>
            </a:r>
          </a:p>
          <a:p>
            <a:pPr>
              <a:spcBef>
                <a:spcPct val="50000"/>
              </a:spcBef>
            </a:pPr>
            <a:endParaRPr lang="en-US" sz="110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6F7D543-B22D-4803-AF5B-F1F8EA40A24D}" type="slidenum">
              <a:rPr lang="en-US" sz="1300" b="0" smtClean="0">
                <a:latin typeface="Arial" pitchFamily="34" charset="0"/>
                <a:cs typeface="Arial" pitchFamily="34" charset="0"/>
              </a:rPr>
              <a:pPr eaLnBrk="1" hangingPunct="1"/>
              <a:t>16</a:t>
            </a:fld>
            <a:endParaRPr lang="en-US" sz="13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49488" y="608013"/>
            <a:ext cx="4340225" cy="3255962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4014788"/>
            <a:ext cx="4419600" cy="4314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48133" name="Text Box 4"/>
          <p:cNvSpPr txBox="1">
            <a:spLocks noChangeArrowheads="1"/>
          </p:cNvSpPr>
          <p:nvPr/>
        </p:nvSpPr>
        <p:spPr bwMode="auto">
          <a:xfrm>
            <a:off x="304800" y="1211263"/>
            <a:ext cx="1828800" cy="153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lIns="96661" tIns="48331" rIns="96661" bIns="48331">
            <a:spAutoFit/>
          </a:bodyPr>
          <a:lstStyle>
            <a:lvl1pPr defTabSz="966788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100">
                <a:latin typeface="ZapfHumnst BT"/>
                <a:cs typeface="Arial" pitchFamily="34" charset="0"/>
              </a:rPr>
              <a:t>The example is incomplete. Just enough steps are provided to illustrate the simplicity and informality of this approach.</a:t>
            </a:r>
          </a:p>
          <a:p>
            <a:pPr>
              <a:spcBef>
                <a:spcPct val="50000"/>
              </a:spcBef>
            </a:pPr>
            <a:endParaRPr lang="en-US" sz="110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6F7D543-B22D-4803-AF5B-F1F8EA40A24D}" type="slidenum">
              <a:rPr lang="en-US" sz="1300" b="0" smtClean="0">
                <a:latin typeface="Arial" pitchFamily="34" charset="0"/>
                <a:cs typeface="Arial" pitchFamily="34" charset="0"/>
              </a:rPr>
              <a:pPr eaLnBrk="1" hangingPunct="1"/>
              <a:t>17</a:t>
            </a:fld>
            <a:endParaRPr lang="en-US" sz="13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49488" y="608013"/>
            <a:ext cx="4340225" cy="3255962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4014788"/>
            <a:ext cx="4419600" cy="4314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48133" name="Text Box 4"/>
          <p:cNvSpPr txBox="1">
            <a:spLocks noChangeArrowheads="1"/>
          </p:cNvSpPr>
          <p:nvPr/>
        </p:nvSpPr>
        <p:spPr bwMode="auto">
          <a:xfrm>
            <a:off x="304800" y="1211263"/>
            <a:ext cx="1828800" cy="153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lIns="96661" tIns="48331" rIns="96661" bIns="48331">
            <a:spAutoFit/>
          </a:bodyPr>
          <a:lstStyle>
            <a:lvl1pPr defTabSz="966788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100">
                <a:latin typeface="ZapfHumnst BT"/>
                <a:cs typeface="Arial" pitchFamily="34" charset="0"/>
              </a:rPr>
              <a:t>The example is incomplete. Just enough steps are provided to illustrate the simplicity and informality of this approach.</a:t>
            </a:r>
          </a:p>
          <a:p>
            <a:pPr>
              <a:spcBef>
                <a:spcPct val="50000"/>
              </a:spcBef>
            </a:pPr>
            <a:endParaRPr lang="en-US" sz="110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6F7D543-B22D-4803-AF5B-F1F8EA40A24D}" type="slidenum">
              <a:rPr lang="en-US" sz="1300" b="0" smtClean="0">
                <a:latin typeface="Arial" pitchFamily="34" charset="0"/>
                <a:cs typeface="Arial" pitchFamily="34" charset="0"/>
              </a:rPr>
              <a:pPr eaLnBrk="1" hangingPunct="1"/>
              <a:t>18</a:t>
            </a:fld>
            <a:endParaRPr lang="en-US" sz="13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49488" y="608013"/>
            <a:ext cx="4340225" cy="3255962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4014788"/>
            <a:ext cx="4419600" cy="4314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48133" name="Text Box 4"/>
          <p:cNvSpPr txBox="1">
            <a:spLocks noChangeArrowheads="1"/>
          </p:cNvSpPr>
          <p:nvPr/>
        </p:nvSpPr>
        <p:spPr bwMode="auto">
          <a:xfrm>
            <a:off x="304800" y="1211263"/>
            <a:ext cx="1828800" cy="153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lIns="96661" tIns="48331" rIns="96661" bIns="48331">
            <a:spAutoFit/>
          </a:bodyPr>
          <a:lstStyle>
            <a:lvl1pPr defTabSz="966788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100">
                <a:latin typeface="ZapfHumnst BT"/>
                <a:cs typeface="Arial" pitchFamily="34" charset="0"/>
              </a:rPr>
              <a:t>The example is incomplete. Just enough steps are provided to illustrate the simplicity and informality of this approach.</a:t>
            </a:r>
          </a:p>
          <a:p>
            <a:pPr>
              <a:spcBef>
                <a:spcPct val="50000"/>
              </a:spcBef>
            </a:pPr>
            <a:endParaRPr lang="en-US" sz="110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6F7D543-B22D-4803-AF5B-F1F8EA40A24D}" type="slidenum">
              <a:rPr lang="en-US" sz="1300" b="0" smtClean="0">
                <a:latin typeface="Arial" pitchFamily="34" charset="0"/>
                <a:cs typeface="Arial" pitchFamily="34" charset="0"/>
              </a:rPr>
              <a:pPr eaLnBrk="1" hangingPunct="1"/>
              <a:t>19</a:t>
            </a:fld>
            <a:endParaRPr lang="en-US" sz="13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49488" y="608013"/>
            <a:ext cx="4340225" cy="3255962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4014788"/>
            <a:ext cx="4419600" cy="4314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48133" name="Text Box 4"/>
          <p:cNvSpPr txBox="1">
            <a:spLocks noChangeArrowheads="1"/>
          </p:cNvSpPr>
          <p:nvPr/>
        </p:nvSpPr>
        <p:spPr bwMode="auto">
          <a:xfrm>
            <a:off x="304800" y="1211263"/>
            <a:ext cx="1828800" cy="153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lIns="96661" tIns="48331" rIns="96661" bIns="48331">
            <a:spAutoFit/>
          </a:bodyPr>
          <a:lstStyle>
            <a:lvl1pPr defTabSz="966788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100">
                <a:latin typeface="ZapfHumnst BT"/>
                <a:cs typeface="Arial" pitchFamily="34" charset="0"/>
              </a:rPr>
              <a:t>The example is incomplete. Just enough steps are provided to illustrate the simplicity and informality of this approach.</a:t>
            </a:r>
          </a:p>
          <a:p>
            <a:pPr>
              <a:spcBef>
                <a:spcPct val="50000"/>
              </a:spcBef>
            </a:pPr>
            <a:endParaRPr lang="en-US" sz="110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6F7D543-B22D-4803-AF5B-F1F8EA40A24D}" type="slidenum">
              <a:rPr lang="en-US" sz="1300" b="0" smtClean="0">
                <a:latin typeface="Arial" pitchFamily="34" charset="0"/>
                <a:cs typeface="Arial" pitchFamily="34" charset="0"/>
              </a:rPr>
              <a:pPr eaLnBrk="1" hangingPunct="1"/>
              <a:t>20</a:t>
            </a:fld>
            <a:endParaRPr lang="en-US" sz="13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49488" y="608013"/>
            <a:ext cx="4340225" cy="3255962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4014788"/>
            <a:ext cx="4419600" cy="4314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48133" name="Text Box 4"/>
          <p:cNvSpPr txBox="1">
            <a:spLocks noChangeArrowheads="1"/>
          </p:cNvSpPr>
          <p:nvPr/>
        </p:nvSpPr>
        <p:spPr bwMode="auto">
          <a:xfrm>
            <a:off x="304800" y="1211263"/>
            <a:ext cx="1828800" cy="153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lIns="96661" tIns="48331" rIns="96661" bIns="48331">
            <a:spAutoFit/>
          </a:bodyPr>
          <a:lstStyle>
            <a:lvl1pPr defTabSz="966788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100">
                <a:latin typeface="ZapfHumnst BT"/>
                <a:cs typeface="Arial" pitchFamily="34" charset="0"/>
              </a:rPr>
              <a:t>The example is incomplete. Just enough steps are provided to illustrate the simplicity and informality of this approach.</a:t>
            </a:r>
          </a:p>
          <a:p>
            <a:pPr>
              <a:spcBef>
                <a:spcPct val="50000"/>
              </a:spcBef>
            </a:pPr>
            <a:endParaRPr lang="en-US" sz="110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6F7D543-B22D-4803-AF5B-F1F8EA40A24D}" type="slidenum">
              <a:rPr lang="en-US" sz="1300" b="0" smtClean="0">
                <a:latin typeface="Arial" pitchFamily="34" charset="0"/>
                <a:cs typeface="Arial" pitchFamily="34" charset="0"/>
              </a:rPr>
              <a:pPr eaLnBrk="1" hangingPunct="1"/>
              <a:t>21</a:t>
            </a:fld>
            <a:endParaRPr lang="en-US" sz="13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49488" y="608013"/>
            <a:ext cx="4340225" cy="3255962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4014788"/>
            <a:ext cx="4419600" cy="4314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48133" name="Text Box 4"/>
          <p:cNvSpPr txBox="1">
            <a:spLocks noChangeArrowheads="1"/>
          </p:cNvSpPr>
          <p:nvPr/>
        </p:nvSpPr>
        <p:spPr bwMode="auto">
          <a:xfrm>
            <a:off x="304800" y="1211263"/>
            <a:ext cx="1828800" cy="153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lIns="96661" tIns="48331" rIns="96661" bIns="48331">
            <a:spAutoFit/>
          </a:bodyPr>
          <a:lstStyle>
            <a:lvl1pPr defTabSz="966788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100">
                <a:latin typeface="ZapfHumnst BT"/>
                <a:cs typeface="Arial" pitchFamily="34" charset="0"/>
              </a:rPr>
              <a:t>The example is incomplete. Just enough steps are provided to illustrate the simplicity and informality of this approach.</a:t>
            </a:r>
          </a:p>
          <a:p>
            <a:pPr>
              <a:spcBef>
                <a:spcPct val="50000"/>
              </a:spcBef>
            </a:pPr>
            <a:endParaRPr lang="en-US" sz="110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57C9FA-8D3B-4988-9E3B-C40F91871197}" type="datetime1">
              <a:rPr lang="en-US" smtClean="0"/>
              <a:t>26/02/2023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0D89E13F-795C-48F3-9AC8-31E0AD546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9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7D5207-4E0D-48B5-AD48-465FB81E06C3}" type="datetime1">
              <a:rPr lang="en-US" smtClean="0"/>
              <a:t>26/02/2023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79FA9D-9184-4F81-BC0E-BAD13B15E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34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7E6C29-E6C6-4C75-9970-3BAD5F45D86C}" type="datetime1">
              <a:rPr lang="en-US" smtClean="0"/>
              <a:t>26/02/2023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79FA9D-9184-4F81-BC0E-BAD13B15E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5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100C7B-0229-4DD0-B584-790D374FAC65}" type="datetime1">
              <a:rPr lang="en-US" smtClean="0"/>
              <a:t>26/02/2023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itchFamily="34" charset="0"/>
                <a:cs typeface="Arial" pitchFamily="34" charset="0"/>
              </a:defRPr>
            </a:lvl1pPr>
          </a:lstStyle>
          <a:p>
            <a:fld id="{A379FA9D-9184-4F81-BC0E-BAD13B15E6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75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15CB31-9E26-42CA-BBA8-4991B87A08E2}" type="datetime1">
              <a:rPr lang="en-US" smtClean="0"/>
              <a:t>26/02/2023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79FA9D-9184-4F81-BC0E-BAD13B15E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79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7405F6-1CAA-4327-B156-12713A3D2F63}" type="datetime1">
              <a:rPr lang="en-US" smtClean="0"/>
              <a:t>26/02/2023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79FA9D-9184-4F81-BC0E-BAD13B15E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23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C10178-1BCF-4261-B58B-28F667E0AC1A}" type="datetime1">
              <a:rPr lang="en-US" smtClean="0"/>
              <a:t>26/02/2023</a:t>
            </a:fld>
            <a:endParaRPr lang="en-US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79FA9D-9184-4F81-BC0E-BAD13B15E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90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C9ACE4-E332-47EB-9A0A-03452814B107}" type="datetime1">
              <a:rPr lang="en-US" smtClean="0"/>
              <a:t>26/02/2023</a:t>
            </a:fld>
            <a:endParaRPr lang="en-US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79FA9D-9184-4F81-BC0E-BAD13B15E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65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56E19E-86DC-4427-B518-D1470F53B414}" type="datetime1">
              <a:rPr lang="en-US" smtClean="0"/>
              <a:t>26/02/2023</a:t>
            </a:fld>
            <a:endParaRPr lang="en-US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79FA9D-9184-4F81-BC0E-BAD13B15E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03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8C0B7A-403F-4556-99AF-3ED38C49811D}" type="datetime1">
              <a:rPr lang="en-US" smtClean="0"/>
              <a:t>26/02/2023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79FA9D-9184-4F81-BC0E-BAD13B15E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1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2DC884-EF12-49B8-997A-5DA6CBDA4B60}" type="datetime1">
              <a:rPr lang="en-US" smtClean="0"/>
              <a:t>26/02/2023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79FA9D-9184-4F81-BC0E-BAD13B15E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93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2A1D380-1042-4B78-9324-245EC1B18A92}" type="datetime1">
              <a:rPr lang="en-US" smtClean="0"/>
              <a:t>26/02/2023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379FA9D-9184-4F81-BC0E-BAD13B15E62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FA9D-9184-4F81-BC0E-BAD13B15E622}" type="slidenum">
              <a:rPr lang="en-US" smtClean="0"/>
              <a:t>1</a:t>
            </a:fld>
            <a:endParaRPr lang="en-US"/>
          </a:p>
        </p:txBody>
      </p:sp>
      <p:sp>
        <p:nvSpPr>
          <p:cNvPr id="14" name="Hexagon 13"/>
          <p:cNvSpPr/>
          <p:nvPr/>
        </p:nvSpPr>
        <p:spPr>
          <a:xfrm>
            <a:off x="762000" y="533400"/>
            <a:ext cx="8382000" cy="1066800"/>
          </a:xfrm>
          <a:prstGeom prst="hexagon">
            <a:avLst/>
          </a:prstGeom>
          <a:solidFill>
            <a:srgbClr val="FDEFE3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CHƯƠNG 4 </a:t>
            </a:r>
          </a:p>
          <a:p>
            <a:pPr algn="ctr"/>
            <a:r>
              <a:rPr lang="en-US" sz="28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THIẾT KẾ VÀ THỰC HIỆN PHẦN MỀM</a:t>
            </a:r>
          </a:p>
        </p:txBody>
      </p:sp>
      <p:sp>
        <p:nvSpPr>
          <p:cNvPr id="15" name="Block Arc 14"/>
          <p:cNvSpPr/>
          <p:nvPr/>
        </p:nvSpPr>
        <p:spPr>
          <a:xfrm>
            <a:off x="-3810000" y="1188284"/>
            <a:ext cx="5745916" cy="5745916"/>
          </a:xfrm>
          <a:prstGeom prst="blockArc">
            <a:avLst>
              <a:gd name="adj1" fmla="val 18900000"/>
              <a:gd name="adj2" fmla="val 2700000"/>
              <a:gd name="adj3" fmla="val 376"/>
            </a:avLst>
          </a:prstGeom>
          <a:scene3d>
            <a:camera prst="orthographicFront"/>
            <a:lightRig rig="flat" dir="t"/>
          </a:scene3d>
          <a:sp3d prstMaterial="matte"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6" name="Group 15"/>
          <p:cNvGrpSpPr/>
          <p:nvPr/>
        </p:nvGrpSpPr>
        <p:grpSpPr>
          <a:xfrm>
            <a:off x="1139193" y="2151218"/>
            <a:ext cx="7547607" cy="820582"/>
            <a:chOff x="1139193" y="1998605"/>
            <a:chExt cx="6574811" cy="820582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7" name="Freeform 16"/>
            <p:cNvSpPr/>
            <p:nvPr/>
          </p:nvSpPr>
          <p:spPr>
            <a:xfrm>
              <a:off x="1549485" y="2080663"/>
              <a:ext cx="6164519" cy="656466"/>
            </a:xfrm>
            <a:custGeom>
              <a:avLst/>
              <a:gdLst>
                <a:gd name="connsiteX0" fmla="*/ 0 w 6164519"/>
                <a:gd name="connsiteY0" fmla="*/ 0 h 656466"/>
                <a:gd name="connsiteX1" fmla="*/ 6164519 w 6164519"/>
                <a:gd name="connsiteY1" fmla="*/ 0 h 656466"/>
                <a:gd name="connsiteX2" fmla="*/ 6164519 w 6164519"/>
                <a:gd name="connsiteY2" fmla="*/ 656466 h 656466"/>
                <a:gd name="connsiteX3" fmla="*/ 0 w 6164519"/>
                <a:gd name="connsiteY3" fmla="*/ 656466 h 656466"/>
                <a:gd name="connsiteX4" fmla="*/ 0 w 6164519"/>
                <a:gd name="connsiteY4" fmla="*/ 0 h 65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64519" h="656466">
                  <a:moveTo>
                    <a:pt x="0" y="0"/>
                  </a:moveTo>
                  <a:lnTo>
                    <a:pt x="6164519" y="0"/>
                  </a:lnTo>
                  <a:lnTo>
                    <a:pt x="6164519" y="656466"/>
                  </a:lnTo>
                  <a:lnTo>
                    <a:pt x="0" y="656466"/>
                  </a:lnTo>
                  <a:lnTo>
                    <a:pt x="0" y="0"/>
                  </a:lnTo>
                  <a:close/>
                </a:path>
              </a:pathLst>
            </a:custGeom>
            <a:grpFill/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1070" tIns="66040" rIns="66040" bIns="66040" numCol="1" spcCol="1270" anchor="ctr" anchorCtr="0">
              <a:noAutofit/>
            </a:bodyPr>
            <a:lstStyle/>
            <a:p>
              <a:r>
                <a:rPr lang="en-US" sz="2800" b="1">
                  <a:solidFill>
                    <a:schemeClr val="dk1"/>
                  </a:solidFill>
                  <a:latin typeface="Arial" pitchFamily="34" charset="0"/>
                  <a:cs typeface="Arial" pitchFamily="34" charset="0"/>
                </a:rPr>
                <a:t>Tổng quan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1139193" y="1998605"/>
              <a:ext cx="820582" cy="820582"/>
            </a:xfrm>
            <a:prstGeom prst="ellipse">
              <a:avLst/>
            </a:prstGeom>
            <a:grpFill/>
            <a:scene3d>
              <a:camera prst="orthographicFront"/>
              <a:lightRig rig="flat" dir="t"/>
            </a:scene3d>
            <a:sp3d z="190500" extrusionH="12700" prstMaterial="plastic">
              <a:bevelT w="50800" h="50800"/>
            </a:sp3d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TextBox 18"/>
            <p:cNvSpPr txBox="1"/>
            <p:nvPr/>
          </p:nvSpPr>
          <p:spPr>
            <a:xfrm>
              <a:off x="1447800" y="2209800"/>
              <a:ext cx="533400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800" b="1">
                  <a:latin typeface="Arial" pitchFamily="34" charset="0"/>
                  <a:cs typeface="Arial" pitchFamily="34" charset="0"/>
                </a:rPr>
                <a:t>1.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295400" y="4665818"/>
            <a:ext cx="7391400" cy="820582"/>
            <a:chOff x="1515560" y="3968344"/>
            <a:chExt cx="6388739" cy="820582"/>
          </a:xfrm>
        </p:grpSpPr>
        <p:sp>
          <p:nvSpPr>
            <p:cNvPr id="21" name="Freeform 20"/>
            <p:cNvSpPr/>
            <p:nvPr/>
          </p:nvSpPr>
          <p:spPr>
            <a:xfrm>
              <a:off x="1925852" y="4050402"/>
              <a:ext cx="5978447" cy="656466"/>
            </a:xfrm>
            <a:custGeom>
              <a:avLst/>
              <a:gdLst>
                <a:gd name="connsiteX0" fmla="*/ 0 w 5788152"/>
                <a:gd name="connsiteY0" fmla="*/ 0 h 656466"/>
                <a:gd name="connsiteX1" fmla="*/ 5788152 w 5788152"/>
                <a:gd name="connsiteY1" fmla="*/ 0 h 656466"/>
                <a:gd name="connsiteX2" fmla="*/ 5788152 w 5788152"/>
                <a:gd name="connsiteY2" fmla="*/ 656466 h 656466"/>
                <a:gd name="connsiteX3" fmla="*/ 0 w 5788152"/>
                <a:gd name="connsiteY3" fmla="*/ 656466 h 656466"/>
                <a:gd name="connsiteX4" fmla="*/ 0 w 5788152"/>
                <a:gd name="connsiteY4" fmla="*/ 0 h 65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88152" h="656466">
                  <a:moveTo>
                    <a:pt x="0" y="0"/>
                  </a:moveTo>
                  <a:lnTo>
                    <a:pt x="5788152" y="0"/>
                  </a:lnTo>
                  <a:lnTo>
                    <a:pt x="5788152" y="656466"/>
                  </a:lnTo>
                  <a:lnTo>
                    <a:pt x="0" y="656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E3F9"/>
            </a:solidFill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1070" tIns="66040" rIns="66040" bIns="66040" numCol="1" spcCol="1270" anchor="ctr" anchorCtr="0">
              <a:noAutofit/>
            </a:bodyPr>
            <a:lstStyle/>
            <a:p>
              <a:r>
                <a:rPr lang="en-US" sz="28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800" b="1">
                  <a:solidFill>
                    <a:schemeClr val="dk1"/>
                  </a:solidFill>
                  <a:latin typeface="Arial" pitchFamily="34" charset="0"/>
                  <a:cs typeface="Arial" pitchFamily="34" charset="0"/>
                </a:rPr>
                <a:t>Thực hiện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1515560" y="3968344"/>
              <a:ext cx="820582" cy="820582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scene3d>
              <a:camera prst="orthographicFront"/>
              <a:lightRig rig="flat" dir="t"/>
            </a:scene3d>
            <a:sp3d z="190500" extrusionH="12700" prstMaterial="plastic">
              <a:bevelT w="50800" h="50800"/>
            </a:sp3d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TextBox 22"/>
            <p:cNvSpPr txBox="1"/>
            <p:nvPr/>
          </p:nvSpPr>
          <p:spPr>
            <a:xfrm>
              <a:off x="1693075" y="4147802"/>
              <a:ext cx="533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>
                  <a:latin typeface="Arial" pitchFamily="34" charset="0"/>
                  <a:cs typeface="Arial" pitchFamily="34" charset="0"/>
                </a:rPr>
                <a:t>3.</a:t>
              </a:r>
            </a:p>
          </p:txBody>
        </p:sp>
      </p:grpSp>
      <p:sp>
        <p:nvSpPr>
          <p:cNvPr id="28" name="Rectangle 27"/>
          <p:cNvSpPr/>
          <p:nvPr/>
        </p:nvSpPr>
        <p:spPr>
          <a:xfrm>
            <a:off x="2178141" y="3471361"/>
            <a:ext cx="6508659" cy="649383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2800" b="1">
                <a:latin typeface="Arial" pitchFamily="34" charset="0"/>
                <a:cs typeface="Arial" pitchFamily="34" charset="0"/>
              </a:rPr>
              <a:t> Thiết kế</a:t>
            </a:r>
            <a:endParaRPr lang="en-US" sz="28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515560" y="3370418"/>
            <a:ext cx="820582" cy="820582"/>
            <a:chOff x="1515560" y="2983474"/>
            <a:chExt cx="820582" cy="820582"/>
          </a:xfrm>
        </p:grpSpPr>
        <p:sp>
          <p:nvSpPr>
            <p:cNvPr id="30" name="Oval 29"/>
            <p:cNvSpPr/>
            <p:nvPr/>
          </p:nvSpPr>
          <p:spPr>
            <a:xfrm>
              <a:off x="1515560" y="2983474"/>
              <a:ext cx="820582" cy="82058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scene3d>
              <a:camera prst="orthographicFront"/>
              <a:lightRig rig="flat" dir="t"/>
            </a:scene3d>
            <a:sp3d z="190500" extrusionH="12700" prstMaterial="plastic">
              <a:bevelT w="50800" h="50800"/>
            </a:sp3d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TextBox 30"/>
            <p:cNvSpPr txBox="1"/>
            <p:nvPr/>
          </p:nvSpPr>
          <p:spPr>
            <a:xfrm>
              <a:off x="1752600" y="3162933"/>
              <a:ext cx="533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>
                  <a:latin typeface="Arial" pitchFamily="34" charset="0"/>
                  <a:cs typeface="Arial" pitchFamily="34" charset="0"/>
                </a:rPr>
                <a:t>2.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225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29400" y="6324600"/>
            <a:ext cx="2133600" cy="365125"/>
          </a:xfrm>
        </p:spPr>
        <p:txBody>
          <a:bodyPr/>
          <a:lstStyle/>
          <a:p>
            <a:fld id="{A379FA9D-9184-4F81-BC0E-BAD13B15E6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exagon 4"/>
          <p:cNvSpPr/>
          <p:nvPr/>
        </p:nvSpPr>
        <p:spPr>
          <a:xfrm>
            <a:off x="1956619" y="228600"/>
            <a:ext cx="6629400" cy="609600"/>
          </a:xfrm>
          <a:prstGeom prst="hexagon">
            <a:avLst/>
          </a:prstGeom>
          <a:solidFill>
            <a:srgbClr val="FDEFE3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2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Thiết kế thủ tục (thuật toán)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514350" indent="-514350" algn="just">
              <a:buBlip>
                <a:blip r:embed="rId2"/>
              </a:buBlip>
            </a:pPr>
            <a:r>
              <a:rPr lang="en-US" sz="2800" dirty="0" err="1">
                <a:latin typeface="Arial" pitchFamily="34" charset="0"/>
                <a:cs typeface="Arial" pitchFamily="34" charset="0"/>
              </a:rPr>
              <a:t>Mô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tả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bước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hoạt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động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mô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đun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514350" indent="-514350" algn="just">
              <a:buBlip>
                <a:blip r:embed="rId2"/>
              </a:buBlip>
            </a:pPr>
            <a:r>
              <a:rPr lang="en-US" sz="2800" dirty="0" err="1">
                <a:latin typeface="Arial" pitchFamily="34" charset="0"/>
                <a:cs typeface="Arial" pitchFamily="34" charset="0"/>
              </a:rPr>
              <a:t>Khái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niệm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thiết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kế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cơ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sở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914400" lvl="1" indent="-514350" algn="just">
              <a:buBlip>
                <a:blip r:embed="rId2"/>
              </a:buBlip>
            </a:pPr>
            <a:r>
              <a:rPr lang="en-US" sz="2400" b="1" dirty="0" err="1">
                <a:latin typeface="Arial" pitchFamily="34" charset="0"/>
                <a:cs typeface="Arial" pitchFamily="34" charset="0"/>
              </a:rPr>
              <a:t>Trừu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tượng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hóa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Trừu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tượng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hóa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dữ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liệu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thủ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tục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điều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khiển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914400" lvl="1" indent="-514350" algn="just">
              <a:buBlip>
                <a:blip r:embed="rId2"/>
              </a:buBlip>
            </a:pPr>
            <a:r>
              <a:rPr lang="en-US" sz="2400" b="1" dirty="0" err="1">
                <a:latin typeface="Arial" pitchFamily="34" charset="0"/>
                <a:cs typeface="Arial" pitchFamily="34" charset="0"/>
              </a:rPr>
              <a:t>Làm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mịn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Chi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tiết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hoá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trừu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tượng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theo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ý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đồ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914400" lvl="1" indent="-514350" algn="just">
              <a:buBlip>
                <a:blip r:embed="rId2"/>
              </a:buBlip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Che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giấu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điều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khiển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bằng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giao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/>
              <a:t>diện</a:t>
            </a:r>
            <a:endParaRPr lang="en-US" sz="2400" dirty="0"/>
          </a:p>
          <a:p>
            <a:pPr marL="914400" lvl="1" indent="-514350" algn="just">
              <a:buBlip>
                <a:blip r:embed="rId2"/>
              </a:buBlip>
            </a:pPr>
            <a:r>
              <a:rPr lang="en-US" sz="2400" b="1" dirty="0" err="1"/>
              <a:t>Tính</a:t>
            </a:r>
            <a:r>
              <a:rPr lang="en-US" sz="2400" b="1" dirty="0"/>
              <a:t> </a:t>
            </a:r>
            <a:r>
              <a:rPr lang="en-US" sz="2400" b="1" dirty="0" err="1"/>
              <a:t>mô</a:t>
            </a:r>
            <a:r>
              <a:rPr lang="en-US" sz="2400" b="1" dirty="0"/>
              <a:t> </a:t>
            </a:r>
            <a:r>
              <a:rPr lang="en-US" sz="2400" b="1" dirty="0" err="1"/>
              <a:t>đun</a:t>
            </a:r>
            <a:r>
              <a:rPr lang="en-US" sz="2400" dirty="0"/>
              <a:t>: </a:t>
            </a:r>
            <a:r>
              <a:rPr lang="en-US" sz="2400" dirty="0" err="1"/>
              <a:t>Phân</a:t>
            </a:r>
            <a:r>
              <a:rPr lang="en-US" sz="2400" dirty="0"/>
              <a:t> chia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endParaRPr lang="en-US" sz="2400" dirty="0"/>
          </a:p>
          <a:p>
            <a:pPr marL="914400" lvl="1" indent="-514350" algn="just">
              <a:buBlip>
                <a:blip r:embed="rId2"/>
              </a:buBlip>
            </a:pPr>
            <a:r>
              <a:rPr lang="en-US" sz="2400" b="1" dirty="0" err="1"/>
              <a:t>Kiến</a:t>
            </a:r>
            <a:r>
              <a:rPr lang="en-US" sz="2400" b="1" dirty="0"/>
              <a:t> </a:t>
            </a:r>
            <a:r>
              <a:rPr lang="en-US" sz="2400" b="1" dirty="0" err="1"/>
              <a:t>trúc</a:t>
            </a:r>
            <a:r>
              <a:rPr lang="en-US" sz="2400" dirty="0"/>
              <a:t>: </a:t>
            </a:r>
            <a:r>
              <a:rPr lang="en-US" sz="2400" dirty="0" err="1"/>
              <a:t>cấu</a:t>
            </a:r>
            <a:r>
              <a:rPr lang="en-US" sz="2400" dirty="0"/>
              <a:t> </a:t>
            </a:r>
            <a:r>
              <a:rPr lang="en-US" sz="2400" dirty="0" err="1"/>
              <a:t>trúc</a:t>
            </a:r>
            <a:r>
              <a:rPr lang="en-US" sz="2400" dirty="0"/>
              <a:t> </a:t>
            </a:r>
            <a:r>
              <a:rPr lang="en-US" sz="2400" dirty="0" err="1"/>
              <a:t>tổng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mềm</a:t>
            </a:r>
            <a:endParaRPr lang="en-US" sz="2400" dirty="0"/>
          </a:p>
          <a:p>
            <a:pPr marL="914400" lvl="1" indent="-514350" algn="just">
              <a:buBlip>
                <a:blip r:embed="rId2"/>
              </a:buBlip>
            </a:pPr>
            <a:r>
              <a:rPr lang="en-US" sz="2400" b="1" dirty="0" err="1"/>
              <a:t>Thủ</a:t>
            </a:r>
            <a:r>
              <a:rPr lang="en-US" sz="2400" b="1" dirty="0"/>
              <a:t> </a:t>
            </a:r>
            <a:r>
              <a:rPr lang="en-US" sz="2400" b="1" dirty="0" err="1"/>
              <a:t>tục</a:t>
            </a:r>
            <a:r>
              <a:rPr lang="en-US" sz="2400" dirty="0"/>
              <a:t>: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endParaRPr lang="en-US" sz="2400" dirty="0"/>
          </a:p>
          <a:p>
            <a:pPr marL="914400" lvl="1" indent="-514350" algn="just">
              <a:buBlip>
                <a:blip r:embed="rId2"/>
              </a:buBlip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654598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29400" y="6324600"/>
            <a:ext cx="2133600" cy="365125"/>
          </a:xfrm>
        </p:spPr>
        <p:txBody>
          <a:bodyPr/>
          <a:lstStyle/>
          <a:p>
            <a:fld id="{A379FA9D-9184-4F81-BC0E-BAD13B15E6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exagon 4"/>
          <p:cNvSpPr/>
          <p:nvPr/>
        </p:nvSpPr>
        <p:spPr>
          <a:xfrm>
            <a:off x="1956619" y="228600"/>
            <a:ext cx="6629400" cy="609600"/>
          </a:xfrm>
          <a:prstGeom prst="hexagon">
            <a:avLst/>
          </a:prstGeom>
          <a:solidFill>
            <a:srgbClr val="FDEFE3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2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Trừu tượng hóa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514350" indent="-514350" algn="just">
              <a:buBlip>
                <a:blip r:embed="rId2"/>
              </a:buBlip>
            </a:pPr>
            <a:r>
              <a:rPr lang="en-US" sz="2800">
                <a:latin typeface="Arial" pitchFamily="34" charset="0"/>
                <a:cs typeface="Arial" pitchFamily="34" charset="0"/>
              </a:rPr>
              <a:t>Khái niệm cơ sở trong tư duy của con người</a:t>
            </a:r>
          </a:p>
          <a:p>
            <a:pPr marL="514350" indent="-514350" algn="just">
              <a:buBlip>
                <a:blip r:embed="rId2"/>
              </a:buBlip>
            </a:pPr>
            <a:r>
              <a:rPr lang="en-US" sz="2800">
                <a:latin typeface="Arial" pitchFamily="34" charset="0"/>
                <a:cs typeface="Arial" pitchFamily="34" charset="0"/>
              </a:rPr>
              <a:t>Là quá trình ánh xạ một sự vật/hiện tượng của thế giới thực thành 1 khái niệm lôgic</a:t>
            </a:r>
          </a:p>
          <a:p>
            <a:pPr marL="514350" indent="-514350" algn="just">
              <a:buBlip>
                <a:blip r:embed="rId2"/>
              </a:buBlip>
            </a:pPr>
            <a:r>
              <a:rPr lang="en-US" sz="2800">
                <a:latin typeface="Arial" pitchFamily="34" charset="0"/>
                <a:cs typeface="Arial" pitchFamily="34" charset="0"/>
              </a:rPr>
              <a:t>Có nhiều mức trừu tượng khác nhau</a:t>
            </a:r>
          </a:p>
          <a:p>
            <a:pPr marL="914400" lvl="1" indent="-514350" algn="just">
              <a:buFont typeface="Courier New" pitchFamily="49" charset="0"/>
              <a:buChar char="o"/>
            </a:pPr>
            <a:r>
              <a:rPr lang="en-US" sz="2400">
                <a:latin typeface="Arial" pitchFamily="34" charset="0"/>
                <a:cs typeface="Arial" pitchFamily="34" charset="0"/>
              </a:rPr>
              <a:t>Cho phép con người tập trung vào giải quyết vấn đề mà không cần bận tâm đến chi tiết.</a:t>
            </a:r>
          </a:p>
          <a:p>
            <a:pPr marL="914400" lvl="1" indent="-514350" algn="just">
              <a:buFont typeface="Courier New" pitchFamily="49" charset="0"/>
              <a:buChar char="o"/>
            </a:pPr>
            <a:r>
              <a:rPr lang="en-US" sz="2400">
                <a:latin typeface="Arial" pitchFamily="34" charset="0"/>
                <a:cs typeface="Arial" pitchFamily="34" charset="0"/>
              </a:rPr>
              <a:t>Biểu diễn vấn đề bằng một cấu trúc tự nhiên</a:t>
            </a:r>
          </a:p>
        </p:txBody>
      </p:sp>
    </p:spTree>
    <p:extLst>
      <p:ext uri="{BB962C8B-B14F-4D97-AF65-F5344CB8AC3E}">
        <p14:creationId xmlns:p14="http://schemas.microsoft.com/office/powerpoint/2010/main" val="2799406512"/>
      </p:ext>
    </p:ext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29400" y="6324600"/>
            <a:ext cx="2133600" cy="365125"/>
          </a:xfrm>
        </p:spPr>
        <p:txBody>
          <a:bodyPr/>
          <a:lstStyle/>
          <a:p>
            <a:fld id="{A379FA9D-9184-4F81-BC0E-BAD13B15E6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exagon 4"/>
          <p:cNvSpPr/>
          <p:nvPr/>
        </p:nvSpPr>
        <p:spPr>
          <a:xfrm>
            <a:off x="1" y="228600"/>
            <a:ext cx="3733800" cy="457200"/>
          </a:xfrm>
          <a:prstGeom prst="hexagon">
            <a:avLst/>
          </a:prstGeom>
          <a:solidFill>
            <a:srgbClr val="FDEFE3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Trừu tượng dữ liệu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685800"/>
            <a:ext cx="4852220" cy="2772697"/>
          </a:xfrm>
        </p:spPr>
      </p:pic>
      <p:sp>
        <p:nvSpPr>
          <p:cNvPr id="7" name="Hexagon 6"/>
          <p:cNvSpPr/>
          <p:nvPr/>
        </p:nvSpPr>
        <p:spPr>
          <a:xfrm>
            <a:off x="1" y="3601065"/>
            <a:ext cx="3428999" cy="457200"/>
          </a:xfrm>
          <a:prstGeom prst="hexagon">
            <a:avLst/>
          </a:prstGeom>
          <a:solidFill>
            <a:srgbClr val="FDEFE3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Trừu tượng thủ tục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525" y="3824748"/>
            <a:ext cx="4714875" cy="29283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96000" y="4443337"/>
            <a:ext cx="1676400" cy="830997"/>
          </a:xfrm>
          <a:prstGeom prst="rect">
            <a:avLst/>
          </a:prstGeom>
          <a:solidFill>
            <a:srgbClr val="B0B0B0"/>
          </a:solidFill>
        </p:spPr>
        <p:txBody>
          <a:bodyPr wrap="square" rtlCol="0">
            <a:spAutoFit/>
          </a:bodyPr>
          <a:lstStyle/>
          <a:p>
            <a:r>
              <a:rPr lang="en-US" sz="1600">
                <a:latin typeface="Arial" pitchFamily="34" charset="0"/>
                <a:cs typeface="Arial" pitchFamily="34" charset="0"/>
              </a:rPr>
              <a:t>Mô tả chi tiết quá trình vào phòng qua cửa</a:t>
            </a:r>
          </a:p>
        </p:txBody>
      </p:sp>
    </p:spTree>
    <p:extLst>
      <p:ext uri="{BB962C8B-B14F-4D97-AF65-F5344CB8AC3E}">
        <p14:creationId xmlns:p14="http://schemas.microsoft.com/office/powerpoint/2010/main" val="971228522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29400" y="6324600"/>
            <a:ext cx="2133600" cy="365125"/>
          </a:xfrm>
        </p:spPr>
        <p:txBody>
          <a:bodyPr/>
          <a:lstStyle/>
          <a:p>
            <a:fld id="{A379FA9D-9184-4F81-BC0E-BAD13B15E6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exagon 4"/>
          <p:cNvSpPr/>
          <p:nvPr/>
        </p:nvSpPr>
        <p:spPr>
          <a:xfrm>
            <a:off x="2133600" y="368710"/>
            <a:ext cx="4800600" cy="621890"/>
          </a:xfrm>
          <a:prstGeom prst="hexagon">
            <a:avLst/>
          </a:prstGeom>
          <a:solidFill>
            <a:srgbClr val="FDEFE3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2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Làm mịn từng bước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2" y="1447800"/>
            <a:ext cx="8067675" cy="4238625"/>
          </a:xfrm>
        </p:spPr>
      </p:pic>
      <p:sp>
        <p:nvSpPr>
          <p:cNvPr id="3" name="TextBox 2"/>
          <p:cNvSpPr txBox="1"/>
          <p:nvPr/>
        </p:nvSpPr>
        <p:spPr>
          <a:xfrm>
            <a:off x="5547852" y="4601496"/>
            <a:ext cx="1981200" cy="3657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cửa vào phòng</a:t>
            </a:r>
          </a:p>
        </p:txBody>
      </p:sp>
    </p:spTree>
    <p:extLst>
      <p:ext uri="{BB962C8B-B14F-4D97-AF65-F5344CB8AC3E}">
        <p14:creationId xmlns:p14="http://schemas.microsoft.com/office/powerpoint/2010/main" val="1371172524"/>
      </p:ext>
    </p:extLst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411912"/>
            <a:ext cx="21336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7D1CA25-F370-4F7A-B2EF-728770279467}" type="slidenum">
              <a:rPr lang="en-US" sz="140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pPr eaLnBrk="1" hangingPunct="1"/>
              <a:t>14</a:t>
            </a:fld>
            <a:endParaRPr lang="en-US" sz="140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838200" y="1007269"/>
            <a:ext cx="7696200" cy="4386262"/>
            <a:chOff x="672" y="1317"/>
            <a:chExt cx="4848" cy="2763"/>
          </a:xfrm>
        </p:grpSpPr>
        <p:grpSp>
          <p:nvGrpSpPr>
            <p:cNvPr id="10246" name="Group 11"/>
            <p:cNvGrpSpPr>
              <a:grpSpLocks/>
            </p:cNvGrpSpPr>
            <p:nvPr/>
          </p:nvGrpSpPr>
          <p:grpSpPr bwMode="auto">
            <a:xfrm>
              <a:off x="672" y="1317"/>
              <a:ext cx="4704" cy="2763"/>
              <a:chOff x="672" y="1296"/>
              <a:chExt cx="4704" cy="2763"/>
            </a:xfrm>
          </p:grpSpPr>
          <p:pic>
            <p:nvPicPr>
              <p:cNvPr id="10248" name="Picture 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2" y="1488"/>
                <a:ext cx="3936" cy="25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249" name="Line 5"/>
              <p:cNvSpPr>
                <a:spLocks noChangeShapeType="1"/>
              </p:cNvSpPr>
              <p:nvPr/>
            </p:nvSpPr>
            <p:spPr bwMode="auto">
              <a:xfrm>
                <a:off x="768" y="2557"/>
                <a:ext cx="3744" cy="0"/>
              </a:xfrm>
              <a:prstGeom prst="line">
                <a:avLst/>
              </a:prstGeom>
              <a:noFill/>
              <a:ln w="38100" cmpd="dbl">
                <a:solidFill>
                  <a:srgbClr val="FF030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0" name="Line 7"/>
              <p:cNvSpPr>
                <a:spLocks noChangeShapeType="1"/>
              </p:cNvSpPr>
              <p:nvPr/>
            </p:nvSpPr>
            <p:spPr bwMode="auto">
              <a:xfrm flipV="1">
                <a:off x="4368" y="1392"/>
                <a:ext cx="624" cy="336"/>
              </a:xfrm>
              <a:prstGeom prst="line">
                <a:avLst/>
              </a:prstGeom>
              <a:noFill/>
              <a:ln w="38100" cmpd="dbl">
                <a:solidFill>
                  <a:srgbClr val="FF0303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1" name="Line 8"/>
              <p:cNvSpPr>
                <a:spLocks noChangeShapeType="1"/>
              </p:cNvSpPr>
              <p:nvPr/>
            </p:nvSpPr>
            <p:spPr bwMode="auto">
              <a:xfrm flipV="1">
                <a:off x="4368" y="2208"/>
                <a:ext cx="624" cy="336"/>
              </a:xfrm>
              <a:prstGeom prst="line">
                <a:avLst/>
              </a:prstGeom>
              <a:noFill/>
              <a:ln w="38100" cmpd="dbl">
                <a:solidFill>
                  <a:srgbClr val="FF0303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2" name="Text Box 9"/>
              <p:cNvSpPr txBox="1">
                <a:spLocks noChangeArrowheads="1"/>
              </p:cNvSpPr>
              <p:nvPr/>
            </p:nvSpPr>
            <p:spPr bwMode="auto">
              <a:xfrm>
                <a:off x="4992" y="1296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2000">
                    <a:solidFill>
                      <a:srgbClr val="FF0303"/>
                    </a:solidFill>
                    <a:latin typeface="Arial" pitchFamily="34" charset="0"/>
                    <a:cs typeface="Arial" pitchFamily="34" charset="0"/>
                  </a:rPr>
                  <a:t>(0)</a:t>
                </a:r>
              </a:p>
            </p:txBody>
          </p:sp>
          <p:sp>
            <p:nvSpPr>
              <p:cNvPr id="10253" name="Text Box 10"/>
              <p:cNvSpPr txBox="1">
                <a:spLocks noChangeArrowheads="1"/>
              </p:cNvSpPr>
              <p:nvPr/>
            </p:nvSpPr>
            <p:spPr bwMode="auto">
              <a:xfrm>
                <a:off x="4992" y="2064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2000">
                    <a:solidFill>
                      <a:srgbClr val="FF0303"/>
                    </a:solidFill>
                    <a:latin typeface="Arial" pitchFamily="34" charset="0"/>
                    <a:cs typeface="Arial" pitchFamily="34" charset="0"/>
                  </a:rPr>
                  <a:t>(1)</a:t>
                </a:r>
              </a:p>
            </p:txBody>
          </p:sp>
        </p:grpSp>
        <p:sp>
          <p:nvSpPr>
            <p:cNvPr id="10247" name="AutoShape 12"/>
            <p:cNvSpPr>
              <a:spLocks noChangeArrowheads="1"/>
            </p:cNvSpPr>
            <p:nvPr/>
          </p:nvSpPr>
          <p:spPr bwMode="auto">
            <a:xfrm>
              <a:off x="4656" y="3552"/>
              <a:ext cx="864" cy="480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00"/>
                  </a:solidFill>
                </a:rPr>
                <a:t>Cách 1</a:t>
              </a:r>
            </a:p>
          </p:txBody>
        </p:sp>
      </p:grpSp>
      <p:sp>
        <p:nvSpPr>
          <p:cNvPr id="16" name="Hexagon 15"/>
          <p:cNvSpPr/>
          <p:nvPr/>
        </p:nvSpPr>
        <p:spPr>
          <a:xfrm>
            <a:off x="1956619" y="228600"/>
            <a:ext cx="6629400" cy="609600"/>
          </a:xfrm>
          <a:prstGeom prst="hexagon">
            <a:avLst/>
          </a:prstGeom>
          <a:solidFill>
            <a:srgbClr val="FDEFE3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2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Ví dụ thiết kế giao diện</a:t>
            </a:r>
          </a:p>
        </p:txBody>
      </p:sp>
    </p:spTree>
    <p:extLst>
      <p:ext uri="{BB962C8B-B14F-4D97-AF65-F5344CB8AC3E}">
        <p14:creationId xmlns:p14="http://schemas.microsoft.com/office/powerpoint/2010/main" val="111299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521450"/>
            <a:ext cx="21336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75FF803-C405-4F9F-BC4E-4FD2CEB5D63E}" type="slidenum">
              <a:rPr lang="en-US" sz="140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pPr eaLnBrk="1" hangingPunct="1"/>
              <a:t>15</a:t>
            </a:fld>
            <a:endParaRPr lang="en-US" sz="140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26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219" y="1773237"/>
            <a:ext cx="6477000" cy="376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Line 5"/>
          <p:cNvSpPr>
            <a:spLocks noChangeShapeType="1"/>
          </p:cNvSpPr>
          <p:nvPr/>
        </p:nvSpPr>
        <p:spPr bwMode="auto">
          <a:xfrm flipV="1">
            <a:off x="6604819" y="2230437"/>
            <a:ext cx="1143000" cy="762000"/>
          </a:xfrm>
          <a:prstGeom prst="line">
            <a:avLst/>
          </a:prstGeom>
          <a:noFill/>
          <a:ln w="38100" cmpd="dbl">
            <a:solidFill>
              <a:srgbClr val="FF030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1" name="Line 6"/>
          <p:cNvSpPr>
            <a:spLocks noChangeShapeType="1"/>
          </p:cNvSpPr>
          <p:nvPr/>
        </p:nvSpPr>
        <p:spPr bwMode="auto">
          <a:xfrm flipV="1">
            <a:off x="5690419" y="1468437"/>
            <a:ext cx="1981200" cy="1219200"/>
          </a:xfrm>
          <a:prstGeom prst="line">
            <a:avLst/>
          </a:prstGeom>
          <a:noFill/>
          <a:ln w="38100" cmpd="dbl">
            <a:solidFill>
              <a:srgbClr val="FF030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2" name="Text Box 7"/>
          <p:cNvSpPr txBox="1">
            <a:spLocks noChangeArrowheads="1"/>
          </p:cNvSpPr>
          <p:nvPr/>
        </p:nvSpPr>
        <p:spPr bwMode="auto">
          <a:xfrm>
            <a:off x="7747819" y="2078037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FF0303"/>
                </a:solidFill>
                <a:latin typeface="Arial" pitchFamily="34" charset="0"/>
                <a:cs typeface="Arial" pitchFamily="34" charset="0"/>
              </a:rPr>
              <a:t>(0)</a:t>
            </a:r>
          </a:p>
        </p:txBody>
      </p:sp>
      <p:sp>
        <p:nvSpPr>
          <p:cNvPr id="11273" name="Text Box 8"/>
          <p:cNvSpPr txBox="1">
            <a:spLocks noChangeArrowheads="1"/>
          </p:cNvSpPr>
          <p:nvPr/>
        </p:nvSpPr>
        <p:spPr bwMode="auto">
          <a:xfrm>
            <a:off x="7671619" y="1239837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FF0303"/>
                </a:solidFill>
                <a:latin typeface="Arial" pitchFamily="34" charset="0"/>
                <a:cs typeface="Arial" pitchFamily="34" charset="0"/>
              </a:rPr>
              <a:t>(1)</a:t>
            </a:r>
          </a:p>
        </p:txBody>
      </p:sp>
      <p:sp>
        <p:nvSpPr>
          <p:cNvPr id="11274" name="AutoShape 9"/>
          <p:cNvSpPr>
            <a:spLocks noChangeArrowheads="1"/>
          </p:cNvSpPr>
          <p:nvPr/>
        </p:nvSpPr>
        <p:spPr bwMode="auto">
          <a:xfrm>
            <a:off x="7366819" y="4973637"/>
            <a:ext cx="1371600" cy="7620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Cách 2</a:t>
            </a:r>
          </a:p>
        </p:txBody>
      </p:sp>
      <p:sp>
        <p:nvSpPr>
          <p:cNvPr id="13" name="Hexagon 12"/>
          <p:cNvSpPr/>
          <p:nvPr/>
        </p:nvSpPr>
        <p:spPr>
          <a:xfrm>
            <a:off x="1956619" y="228600"/>
            <a:ext cx="6629400" cy="609600"/>
          </a:xfrm>
          <a:prstGeom prst="hexagon">
            <a:avLst/>
          </a:prstGeom>
          <a:solidFill>
            <a:srgbClr val="FDEFE3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2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Ví dụ thiết kế giao diện</a:t>
            </a:r>
          </a:p>
        </p:txBody>
      </p:sp>
    </p:spTree>
    <p:extLst>
      <p:ext uri="{BB962C8B-B14F-4D97-AF65-F5344CB8AC3E}">
        <p14:creationId xmlns:p14="http://schemas.microsoft.com/office/powerpoint/2010/main" val="4129697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521450"/>
            <a:ext cx="21336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E3017A1-24AD-448D-A788-22BC4116A845}" type="slidenum">
              <a:rPr lang="en-US" sz="140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pPr eaLnBrk="1" hangingPunct="1"/>
              <a:t>16</a:t>
            </a:fld>
            <a:endParaRPr lang="en-US" sz="140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2291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28775"/>
            <a:ext cx="6324600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Text Box 11"/>
          <p:cNvSpPr txBox="1">
            <a:spLocks noChangeArrowheads="1"/>
          </p:cNvSpPr>
          <p:nvPr/>
        </p:nvSpPr>
        <p:spPr bwMode="auto">
          <a:xfrm>
            <a:off x="457200" y="28194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FF0303"/>
                </a:solidFill>
                <a:latin typeface="Arial" pitchFamily="34" charset="0"/>
                <a:cs typeface="Arial" pitchFamily="34" charset="0"/>
              </a:rPr>
              <a:t>(0)</a:t>
            </a:r>
          </a:p>
        </p:txBody>
      </p:sp>
      <p:sp>
        <p:nvSpPr>
          <p:cNvPr id="12295" name="AutoShape 6"/>
          <p:cNvSpPr>
            <a:spLocks noChangeArrowheads="1"/>
          </p:cNvSpPr>
          <p:nvPr/>
        </p:nvSpPr>
        <p:spPr bwMode="auto">
          <a:xfrm>
            <a:off x="7391400" y="4876800"/>
            <a:ext cx="1371600" cy="7620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Cách 3</a:t>
            </a:r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 flipH="1">
            <a:off x="685800" y="4114800"/>
            <a:ext cx="609600" cy="533400"/>
          </a:xfrm>
          <a:prstGeom prst="line">
            <a:avLst/>
          </a:prstGeom>
          <a:noFill/>
          <a:ln w="38100" cmpd="dbl">
            <a:solidFill>
              <a:srgbClr val="FF030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 flipV="1">
            <a:off x="5715000" y="2535238"/>
            <a:ext cx="1905000" cy="0"/>
          </a:xfrm>
          <a:prstGeom prst="line">
            <a:avLst/>
          </a:prstGeom>
          <a:noFill/>
          <a:ln w="38100" cmpd="dbl">
            <a:solidFill>
              <a:srgbClr val="FF030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 flipH="1">
            <a:off x="685800" y="2362200"/>
            <a:ext cx="609600" cy="533400"/>
          </a:xfrm>
          <a:prstGeom prst="line">
            <a:avLst/>
          </a:prstGeom>
          <a:noFill/>
          <a:ln w="38100" cmpd="dbl">
            <a:solidFill>
              <a:srgbClr val="FF030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9" name="Text Box 12"/>
          <p:cNvSpPr txBox="1">
            <a:spLocks noChangeArrowheads="1"/>
          </p:cNvSpPr>
          <p:nvPr/>
        </p:nvSpPr>
        <p:spPr bwMode="auto">
          <a:xfrm>
            <a:off x="457200" y="46482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FF0303"/>
                </a:solidFill>
                <a:latin typeface="Arial" pitchFamily="34" charset="0"/>
                <a:cs typeface="Arial" pitchFamily="34" charset="0"/>
              </a:rPr>
              <a:t>(2)</a:t>
            </a:r>
          </a:p>
        </p:txBody>
      </p:sp>
      <p:sp>
        <p:nvSpPr>
          <p:cNvPr id="12300" name="Text Box 13"/>
          <p:cNvSpPr txBox="1">
            <a:spLocks noChangeArrowheads="1"/>
          </p:cNvSpPr>
          <p:nvPr/>
        </p:nvSpPr>
        <p:spPr bwMode="auto">
          <a:xfrm>
            <a:off x="7620000" y="22860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FF0303"/>
                </a:solidFill>
                <a:latin typeface="Arial" pitchFamily="34" charset="0"/>
                <a:cs typeface="Arial" pitchFamily="34" charset="0"/>
              </a:rPr>
              <a:t>(1)</a:t>
            </a:r>
          </a:p>
        </p:txBody>
      </p:sp>
      <p:sp>
        <p:nvSpPr>
          <p:cNvPr id="12301" name="Line 14"/>
          <p:cNvSpPr>
            <a:spLocks noChangeShapeType="1"/>
          </p:cNvSpPr>
          <p:nvPr/>
        </p:nvSpPr>
        <p:spPr bwMode="auto">
          <a:xfrm>
            <a:off x="1295400" y="4105275"/>
            <a:ext cx="1981200" cy="0"/>
          </a:xfrm>
          <a:prstGeom prst="line">
            <a:avLst/>
          </a:prstGeom>
          <a:noFill/>
          <a:ln w="38100" cmpd="dbl">
            <a:solidFill>
              <a:srgbClr val="FF030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Hexagon 15"/>
          <p:cNvSpPr/>
          <p:nvPr/>
        </p:nvSpPr>
        <p:spPr>
          <a:xfrm>
            <a:off x="1956619" y="228600"/>
            <a:ext cx="6629400" cy="609600"/>
          </a:xfrm>
          <a:prstGeom prst="hexagon">
            <a:avLst/>
          </a:prstGeom>
          <a:solidFill>
            <a:srgbClr val="FDEFE3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2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Ví dụ thiết kế giao diện</a:t>
            </a:r>
          </a:p>
        </p:txBody>
      </p:sp>
    </p:spTree>
    <p:extLst>
      <p:ext uri="{BB962C8B-B14F-4D97-AF65-F5344CB8AC3E}">
        <p14:creationId xmlns:p14="http://schemas.microsoft.com/office/powerpoint/2010/main" val="912726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521450"/>
            <a:ext cx="21336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E3017A1-24AD-448D-A788-22BC4116A845}" type="slidenum">
              <a:rPr lang="en-US" sz="140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pPr eaLnBrk="1" hangingPunct="1"/>
              <a:t>17</a:t>
            </a:fld>
            <a:endParaRPr lang="en-US" sz="140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Hexagon 15"/>
          <p:cNvSpPr/>
          <p:nvPr/>
        </p:nvSpPr>
        <p:spPr>
          <a:xfrm>
            <a:off x="1956619" y="228600"/>
            <a:ext cx="6629400" cy="609600"/>
          </a:xfrm>
          <a:prstGeom prst="hexagon">
            <a:avLst/>
          </a:prstGeom>
          <a:solidFill>
            <a:srgbClr val="FDEFE3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2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Ví dụ tương tác trực tiếp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30" t="15000" r="24919" b="17742"/>
          <a:stretch/>
        </p:blipFill>
        <p:spPr bwMode="auto">
          <a:xfrm>
            <a:off x="1676400" y="1371600"/>
            <a:ext cx="6587034" cy="4721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4114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521450"/>
            <a:ext cx="21336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E3017A1-24AD-448D-A788-22BC4116A845}" type="slidenum">
              <a:rPr lang="en-US" sz="140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pPr eaLnBrk="1" hangingPunct="1"/>
              <a:t>18</a:t>
            </a:fld>
            <a:endParaRPr lang="en-US" sz="140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Hexagon 15"/>
          <p:cNvSpPr/>
          <p:nvPr/>
        </p:nvSpPr>
        <p:spPr>
          <a:xfrm>
            <a:off x="1956619" y="228600"/>
            <a:ext cx="6629400" cy="609600"/>
          </a:xfrm>
          <a:prstGeom prst="hexagon">
            <a:avLst/>
          </a:prstGeom>
          <a:solidFill>
            <a:srgbClr val="FDEFE3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2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Ví dụ tương tác gián tiếp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" y="1371600"/>
            <a:ext cx="859155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738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173726"/>
            <a:ext cx="7772400" cy="2286000"/>
          </a:xfrm>
        </p:spPr>
        <p:txBody>
          <a:bodyPr>
            <a:normAutofit/>
          </a:bodyPr>
          <a:lstStyle/>
          <a:p>
            <a:r>
              <a:rPr lang="en-US" sz="2400">
                <a:latin typeface="Arial" pitchFamily="34" charset="0"/>
                <a:cs typeface="Arial" pitchFamily="34" charset="0"/>
              </a:rPr>
              <a:t>Không cần nhớ lệnh</a:t>
            </a:r>
          </a:p>
          <a:p>
            <a:r>
              <a:rPr lang="en-US" sz="2400">
                <a:latin typeface="Arial" pitchFamily="34" charset="0"/>
                <a:cs typeface="Arial" pitchFamily="34" charset="0"/>
              </a:rPr>
              <a:t>Tối thiểu hóa dùng bàn phím</a:t>
            </a:r>
          </a:p>
          <a:p>
            <a:r>
              <a:rPr lang="en-US" sz="2400">
                <a:latin typeface="Arial" pitchFamily="34" charset="0"/>
                <a:cs typeface="Arial" pitchFamily="34" charset="0"/>
              </a:rPr>
              <a:t>Tránh các lỗi như sai lệnh, sai tham số</a:t>
            </a:r>
          </a:p>
          <a:p>
            <a:r>
              <a:rPr lang="en-US" sz="2400">
                <a:latin typeface="Arial" pitchFamily="34" charset="0"/>
                <a:cs typeface="Arial" pitchFamily="34" charset="0"/>
              </a:rPr>
              <a:t>Dễ dàng tạo các trợ giúp ngữ cảnh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E3017A1-24AD-448D-A788-22BC4116A845}" type="slidenum">
              <a:rPr lang="en-US" sz="140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pPr eaLnBrk="1" hangingPunct="1"/>
              <a:t>19</a:t>
            </a:fld>
            <a:endParaRPr lang="en-US" sz="140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Hexagon 15"/>
          <p:cNvSpPr/>
          <p:nvPr/>
        </p:nvSpPr>
        <p:spPr>
          <a:xfrm>
            <a:off x="1956619" y="228600"/>
            <a:ext cx="6629400" cy="609600"/>
          </a:xfrm>
          <a:prstGeom prst="hexagon">
            <a:avLst/>
          </a:prstGeom>
          <a:solidFill>
            <a:srgbClr val="FDEFE3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2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Ví dụ Dạng thực đơn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562" t="30000" r="37452" b="23125"/>
          <a:stretch/>
        </p:blipFill>
        <p:spPr bwMode="auto">
          <a:xfrm>
            <a:off x="2428568" y="3022104"/>
            <a:ext cx="4191000" cy="3683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6078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2891" y="1371600"/>
            <a:ext cx="7876309" cy="4876800"/>
          </a:xfrm>
        </p:spPr>
        <p:txBody>
          <a:bodyPr/>
          <a:lstStyle/>
          <a:p>
            <a:pPr marL="342900" lvl="1" indent="-342900" algn="just">
              <a:buFont typeface="Wingdings" pitchFamily="2" charset="2"/>
              <a:buChar char="v"/>
            </a:pPr>
            <a:r>
              <a:rPr lang="en-US"/>
              <a:t>Phát triển phần mềm gồm: Phân tích, thiết kế, code</a:t>
            </a:r>
          </a:p>
          <a:p>
            <a:pPr marL="342900" lvl="1" indent="-342900" algn="just">
              <a:buFont typeface="Wingdings" pitchFamily="2" charset="2"/>
              <a:buChar char="v"/>
            </a:pPr>
            <a:r>
              <a:rPr lang="en-US" sz="2800"/>
              <a:t>Phân tích: Tìm ra những yêu cầu của khách hàng, xác định phần mềm bao gồm cái gì.</a:t>
            </a:r>
          </a:p>
          <a:p>
            <a:pPr marL="342900" lvl="1" indent="-342900" algn="just">
              <a:buFont typeface="Wingdings" pitchFamily="2" charset="2"/>
              <a:buChar char="v"/>
            </a:pPr>
            <a:r>
              <a:rPr lang="en-US"/>
              <a:t>Thiết kế: Quyết định cách thức để thực hiện các yêu cầu từ giai đoạn phân tích như: chọn lựa, xây dựng đặc tả hành vi, tổ chức quản lý dữ liệu, kiến trúc, thủ tục, tương tác với người dùng,…</a:t>
            </a:r>
          </a:p>
          <a:p>
            <a:pPr marL="342900" lvl="1" indent="-342900" algn="just">
              <a:buFont typeface="Wingdings" pitchFamily="2" charset="2"/>
              <a:buChar char="v"/>
            </a:pPr>
            <a:r>
              <a:rPr lang="en-US" sz="2800"/>
              <a:t>Code: Triển khai thành dòng mã lệnh những gì đã được thiết kế.</a:t>
            </a:r>
            <a:endParaRPr lang="en-AU" sz="2800"/>
          </a:p>
        </p:txBody>
      </p:sp>
      <p:sp>
        <p:nvSpPr>
          <p:cNvPr id="4" name="Parallelogram 3"/>
          <p:cNvSpPr/>
          <p:nvPr/>
        </p:nvSpPr>
        <p:spPr>
          <a:xfrm>
            <a:off x="1295400" y="0"/>
            <a:ext cx="7848600" cy="1143000"/>
          </a:xfrm>
          <a:prstGeom prst="parallelogram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sz="3200" b="1">
                <a:latin typeface="Arial" pitchFamily="34" charset="0"/>
                <a:cs typeface="Arial" pitchFamily="34" charset="0"/>
              </a:rPr>
              <a:t>Tổng quan trong thiết kế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FA9D-9184-4F81-BC0E-BAD13B15E622}" type="slidenum">
              <a:rPr lang="en-US" smtClean="0"/>
              <a:t>2</a:t>
            </a:fld>
            <a:endParaRPr lang="en-US"/>
          </a:p>
        </p:txBody>
      </p:sp>
      <p:sp>
        <p:nvSpPr>
          <p:cNvPr id="19" name="Right Triangle 18"/>
          <p:cNvSpPr/>
          <p:nvPr/>
        </p:nvSpPr>
        <p:spPr>
          <a:xfrm flipH="1">
            <a:off x="8763000" y="6928"/>
            <a:ext cx="381000" cy="1143000"/>
          </a:xfrm>
          <a:prstGeom prst="rtTriangl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18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173726"/>
            <a:ext cx="7772400" cy="1417074"/>
          </a:xfrm>
        </p:spPr>
        <p:txBody>
          <a:bodyPr>
            <a:normAutofit/>
          </a:bodyPr>
          <a:lstStyle/>
          <a:p>
            <a:r>
              <a:rPr lang="en-US" sz="2400">
                <a:latin typeface="Arial" pitchFamily="34" charset="0"/>
                <a:cs typeface="Arial" pitchFamily="34" charset="0"/>
              </a:rPr>
              <a:t>Hiển thị văn bản (text): Chính xác, dễ cài đặt</a:t>
            </a:r>
          </a:p>
          <a:p>
            <a:r>
              <a:rPr lang="en-US" sz="2400">
                <a:latin typeface="Arial" pitchFamily="34" charset="0"/>
                <a:cs typeface="Arial" pitchFamily="34" charset="0"/>
              </a:rPr>
              <a:t>Hiển thị đồ họa (graphic): Trực quan, dễ nhận dạng, thấy được tổng thể và mối quan hệ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E3017A1-24AD-448D-A788-22BC4116A845}" type="slidenum">
              <a:rPr lang="en-US" sz="140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pPr eaLnBrk="1" hangingPunct="1"/>
              <a:t>20</a:t>
            </a:fld>
            <a:endParaRPr lang="en-US" sz="140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Hexagon 15"/>
          <p:cNvSpPr/>
          <p:nvPr/>
        </p:nvSpPr>
        <p:spPr>
          <a:xfrm>
            <a:off x="1956619" y="228600"/>
            <a:ext cx="6629400" cy="609600"/>
          </a:xfrm>
          <a:prstGeom prst="hexagon">
            <a:avLst/>
          </a:prstGeom>
          <a:solidFill>
            <a:srgbClr val="FDEFE3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2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Cách hiển thị thông tin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895600"/>
            <a:ext cx="6336299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567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173726"/>
            <a:ext cx="7772400" cy="4388874"/>
          </a:xfrm>
        </p:spPr>
        <p:txBody>
          <a:bodyPr>
            <a:normAutofit/>
          </a:bodyPr>
          <a:lstStyle/>
          <a:p>
            <a:r>
              <a:rPr lang="en-US" sz="2800">
                <a:latin typeface="Arial" pitchFamily="34" charset="0"/>
                <a:cs typeface="Arial" pitchFamily="34" charset="0"/>
              </a:rPr>
              <a:t>Thời gian trung bình</a:t>
            </a:r>
          </a:p>
          <a:p>
            <a:pPr lvl="1"/>
            <a:r>
              <a:rPr lang="en-US" sz="24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Thời gian trung bình phản hồi với thao tác</a:t>
            </a:r>
          </a:p>
          <a:p>
            <a:pPr lvl="1"/>
            <a:r>
              <a:rPr lang="en-US" sz="24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Người dùng không thể đợi quá lâu (&lt;3s)</a:t>
            </a:r>
          </a:p>
          <a:p>
            <a:pPr lvl="1"/>
            <a:r>
              <a:rPr lang="en-US" sz="24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Cần chứng tỏ hệ thống đang hoạt động</a:t>
            </a:r>
          </a:p>
          <a:p>
            <a:r>
              <a:rPr lang="en-US" sz="2800">
                <a:latin typeface="Arial" pitchFamily="34" charset="0"/>
                <a:cs typeface="Arial" pitchFamily="34" charset="0"/>
              </a:rPr>
              <a:t>Độ biến thiên thời gian</a:t>
            </a:r>
          </a:p>
          <a:p>
            <a:pPr lvl="1"/>
            <a:r>
              <a:rPr lang="en-US" sz="24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Chênh lệch không được lớn</a:t>
            </a:r>
          </a:p>
          <a:p>
            <a:pPr lvl="1"/>
            <a:r>
              <a:rPr lang="en-US" sz="24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Điều đặn là tốt.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E3017A1-24AD-448D-A788-22BC4116A845}" type="slidenum">
              <a:rPr lang="en-US" sz="140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pPr eaLnBrk="1" hangingPunct="1"/>
              <a:t>21</a:t>
            </a:fld>
            <a:endParaRPr lang="en-US" sz="140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Hexagon 15"/>
          <p:cNvSpPr/>
          <p:nvPr/>
        </p:nvSpPr>
        <p:spPr>
          <a:xfrm>
            <a:off x="1956619" y="228600"/>
            <a:ext cx="6629400" cy="609600"/>
          </a:xfrm>
          <a:prstGeom prst="hexagon">
            <a:avLst/>
          </a:prstGeom>
          <a:solidFill>
            <a:srgbClr val="FDEFE3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2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Thời gian phản hồi</a:t>
            </a:r>
          </a:p>
        </p:txBody>
      </p:sp>
    </p:spTree>
    <p:extLst>
      <p:ext uri="{BB962C8B-B14F-4D97-AF65-F5344CB8AC3E}">
        <p14:creationId xmlns:p14="http://schemas.microsoft.com/office/powerpoint/2010/main" val="547186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599" y="1173726"/>
            <a:ext cx="8229601" cy="4846074"/>
          </a:xfrm>
        </p:spPr>
        <p:txBody>
          <a:bodyPr>
            <a:normAutofit/>
          </a:bodyPr>
          <a:lstStyle/>
          <a:p>
            <a:r>
              <a:rPr lang="en-US" sz="2800">
                <a:latin typeface="Arial" pitchFamily="34" charset="0"/>
                <a:cs typeface="Arial" pitchFamily="34" charset="0"/>
              </a:rPr>
              <a:t>Phải có phản hồi của hệ thống đối với các thao tác</a:t>
            </a:r>
          </a:p>
          <a:p>
            <a:r>
              <a:rPr lang="en-US" sz="2800">
                <a:latin typeface="Arial" pitchFamily="34" charset="0"/>
                <a:cs typeface="Arial" pitchFamily="34" charset="0"/>
              </a:rPr>
              <a:t>Thông báo phải có nghĩa, dễ hiểu, các thông tin là hữu ích</a:t>
            </a:r>
          </a:p>
          <a:p>
            <a:pPr lvl="1"/>
            <a:r>
              <a:rPr lang="en-US" sz="24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Tránh đưa các số hiệu</a:t>
            </a:r>
          </a:p>
          <a:p>
            <a:pPr lvl="1"/>
            <a:r>
              <a:rPr lang="en-US" sz="24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Định dạng thông báo phải nhất quán (vị trí, nội dung)</a:t>
            </a:r>
          </a:p>
          <a:p>
            <a:r>
              <a:rPr lang="en-US" sz="2800">
                <a:latin typeface="Arial" pitchFamily="34" charset="0"/>
                <a:cs typeface="Arial" pitchFamily="34" charset="0"/>
              </a:rPr>
              <a:t>Thông báo lỗi</a:t>
            </a:r>
          </a:p>
          <a:p>
            <a:pPr lvl="1"/>
            <a:r>
              <a:rPr lang="en-US" sz="24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Chính xác</a:t>
            </a:r>
          </a:p>
          <a:p>
            <a:pPr lvl="1"/>
            <a:r>
              <a:rPr lang="en-US" sz="24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Có tính xây dựng (nguyên nhân, cách khắc phục,…)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E3017A1-24AD-448D-A788-22BC4116A845}" type="slidenum">
              <a:rPr lang="en-US" sz="140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pPr eaLnBrk="1" hangingPunct="1"/>
              <a:t>22</a:t>
            </a:fld>
            <a:endParaRPr lang="en-US" sz="140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Hexagon 15"/>
          <p:cNvSpPr/>
          <p:nvPr/>
        </p:nvSpPr>
        <p:spPr>
          <a:xfrm>
            <a:off x="1956619" y="228600"/>
            <a:ext cx="6629400" cy="609600"/>
          </a:xfrm>
          <a:prstGeom prst="hexagon">
            <a:avLst/>
          </a:prstGeom>
          <a:solidFill>
            <a:srgbClr val="FDEFE3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2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Cách đưa thông báo</a:t>
            </a:r>
          </a:p>
        </p:txBody>
      </p:sp>
    </p:spTree>
    <p:extLst>
      <p:ext uri="{BB962C8B-B14F-4D97-AF65-F5344CB8AC3E}">
        <p14:creationId xmlns:p14="http://schemas.microsoft.com/office/powerpoint/2010/main" val="2187746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E3017A1-24AD-448D-A788-22BC4116A845}" type="slidenum">
              <a:rPr lang="en-US" sz="140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pPr eaLnBrk="1" hangingPunct="1"/>
              <a:t>23</a:t>
            </a:fld>
            <a:endParaRPr lang="en-US" sz="140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Hexagon 15"/>
          <p:cNvSpPr/>
          <p:nvPr/>
        </p:nvSpPr>
        <p:spPr>
          <a:xfrm>
            <a:off x="1956619" y="381000"/>
            <a:ext cx="6629400" cy="609600"/>
          </a:xfrm>
          <a:prstGeom prst="hexagon">
            <a:avLst/>
          </a:prstGeom>
          <a:solidFill>
            <a:srgbClr val="FDEFE3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2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Ví dụ trợ giúp trực tuyến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45" t="21042" r="13206" b="15726"/>
          <a:stretch/>
        </p:blipFill>
        <p:spPr bwMode="auto">
          <a:xfrm>
            <a:off x="1371600" y="1546614"/>
            <a:ext cx="6824079" cy="4625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2946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/>
          <p:cNvSpPr/>
          <p:nvPr/>
        </p:nvSpPr>
        <p:spPr>
          <a:xfrm>
            <a:off x="1956619" y="228600"/>
            <a:ext cx="6629400" cy="609600"/>
          </a:xfrm>
          <a:prstGeom prst="hexagon">
            <a:avLst/>
          </a:prstGeom>
          <a:solidFill>
            <a:srgbClr val="FDEFE3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2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Gợi ý thiết kế giao diện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>
                <a:latin typeface="Arial" pitchFamily="34" charset="0"/>
                <a:cs typeface="Arial" pitchFamily="34" charset="0"/>
              </a:rPr>
              <a:t>Nên đồng nhất (menu, lệnh, hiển thị...)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>
                <a:latin typeface="Arial" pitchFamily="34" charset="0"/>
                <a:cs typeface="Arial" pitchFamily="34" charset="0"/>
              </a:rPr>
              <a:t> Nên cung cấp feedback cho người dùng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>
                <a:latin typeface="Arial" pitchFamily="34" charset="0"/>
                <a:cs typeface="Arial" pitchFamily="34" charset="0"/>
              </a:rPr>
              <a:t> Yêu cầu xác nhận những tác vụ mang tính phá hoại (xoá file, account)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>
                <a:latin typeface="Arial" pitchFamily="34" charset="0"/>
                <a:cs typeface="Arial" pitchFamily="34" charset="0"/>
              </a:rPr>
              <a:t> Nên hỗ trợ UNDO, REDO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>
                <a:latin typeface="Arial" pitchFamily="34" charset="0"/>
                <a:cs typeface="Arial" pitchFamily="34" charset="0"/>
              </a:rPr>
              <a:t> Tối thiểu hoá sự bất ngờ, người dùng có thể sự đoán được các thao tác tương tự.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>
                <a:latin typeface="Arial" pitchFamily="34" charset="0"/>
                <a:cs typeface="Arial" pitchFamily="34" charset="0"/>
              </a:rPr>
              <a:t> Tối ưu trong trình bày hộp thoại và di chuyển chuột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>
                <a:latin typeface="Arial" pitchFamily="34" charset="0"/>
                <a:cs typeface="Arial" pitchFamily="34" charset="0"/>
              </a:rPr>
              <a:t> Chấp nhận lỗi từ phía người sử dụng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>
                <a:latin typeface="Arial" pitchFamily="34" charset="0"/>
                <a:cs typeface="Arial" pitchFamily="34" charset="0"/>
              </a:rPr>
              <a:t> Khả năng phục hồi, người dùng có thể khôi phục lại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>
                <a:latin typeface="Arial" pitchFamily="34" charset="0"/>
                <a:cs typeface="Arial" pitchFamily="34" charset="0"/>
              </a:rPr>
              <a:t> Tính đa dạng – hỗ trợ nhiều dạng hiển thị như font chữ, màu sắc,…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endParaRPr lang="en-US" sz="26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7046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/>
          <p:cNvSpPr/>
          <p:nvPr/>
        </p:nvSpPr>
        <p:spPr>
          <a:xfrm>
            <a:off x="1956619" y="228600"/>
            <a:ext cx="6629400" cy="609600"/>
          </a:xfrm>
          <a:prstGeom prst="hexagon">
            <a:avLst/>
          </a:prstGeom>
          <a:solidFill>
            <a:srgbClr val="FDEFE3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Design pattern (</a:t>
            </a:r>
            <a:r>
              <a:rPr lang="en-US" sz="32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mẫu</a:t>
            </a:r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  <a:buFont typeface="Wingdings" pitchFamily="2" charset="2"/>
              <a:buChar char="Ø"/>
            </a:pPr>
            <a:r>
              <a:rPr lang="en-US" sz="2800" dirty="0" err="1">
                <a:latin typeface="Arial" pitchFamily="34" charset="0"/>
                <a:cs typeface="Arial" pitchFamily="34" charset="0"/>
              </a:rPr>
              <a:t>Phát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triển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mềm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hiện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đại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Ø"/>
            </a:pPr>
            <a:r>
              <a:rPr lang="en-US" sz="2800" dirty="0" err="1">
                <a:latin typeface="Arial" pitchFamily="34" charset="0"/>
                <a:cs typeface="Arial" pitchFamily="34" charset="0"/>
              </a:rPr>
              <a:t>Mang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lại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nhiều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lợi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ích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tránh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vấn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đề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tiềm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ẩn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thể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gây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ra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lỗi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lớn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dễ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dàng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nâng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cấp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bảo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trì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lập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trình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viên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dễ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nhận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dạng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ra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design pattern,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giảm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công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sức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thời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gian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suy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nghĩ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giải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quyết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vấn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đề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Ø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Pattern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gì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? (</a:t>
            </a:r>
            <a:r>
              <a:rPr lang="en-US" sz="2800" err="1">
                <a:latin typeface="Arial" pitchFamily="34" charset="0"/>
                <a:cs typeface="Arial" pitchFamily="34" charset="0"/>
              </a:rPr>
              <a:t>trang</a:t>
            </a:r>
            <a:r>
              <a:rPr lang="en-US" sz="2800">
                <a:latin typeface="Arial" pitchFamily="34" charset="0"/>
                <a:cs typeface="Arial" pitchFamily="34" charset="0"/>
              </a:rPr>
              <a:t> 86)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Ø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Pattern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những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nhóm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nào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12199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FA9D-9184-4F81-BC0E-BAD13B15E622}" type="slidenum">
              <a:rPr lang="en-US" smtClean="0"/>
              <a:t>26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" t="9115" b="4166"/>
          <a:stretch/>
        </p:blipFill>
        <p:spPr bwMode="auto">
          <a:xfrm>
            <a:off x="0" y="457200"/>
            <a:ext cx="9144000" cy="60535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81178" y="5435025"/>
            <a:ext cx="798167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32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none" spc="0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32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Gmail </a:t>
            </a:r>
            <a:r>
              <a:rPr lang="en-US" sz="3200" b="1" cap="none" spc="0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32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none" spc="0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none" spc="0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2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none" spc="0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2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none" spc="0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32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none" spc="0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32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none" spc="0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32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3946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FA9D-9184-4F81-BC0E-BAD13B15E622}" type="slidenum">
              <a:rPr lang="en-US" smtClean="0"/>
              <a:t>27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" t="4687" r="3516" b="6250"/>
          <a:stretch/>
        </p:blipFill>
        <p:spPr bwMode="auto">
          <a:xfrm>
            <a:off x="0" y="342900"/>
            <a:ext cx="9144000" cy="6515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t="5207" r="3125" b="7552"/>
          <a:stretch/>
        </p:blipFill>
        <p:spPr bwMode="auto">
          <a:xfrm>
            <a:off x="0" y="476250"/>
            <a:ext cx="9144000" cy="6381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-33639" y="5663625"/>
            <a:ext cx="921130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123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FA9D-9184-4F81-BC0E-BAD13B15E622}" type="slidenum">
              <a:rPr lang="en-US" smtClean="0"/>
              <a:t>28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54" r="2344" b="4427"/>
          <a:stretch/>
        </p:blipFill>
        <p:spPr bwMode="auto">
          <a:xfrm>
            <a:off x="1" y="647700"/>
            <a:ext cx="9144000" cy="60899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90600" y="101025"/>
            <a:ext cx="678583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32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none" spc="0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32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none" spc="0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32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none" spc="0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none" spc="0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2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none" spc="0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2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none" spc="0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32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none" spc="0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32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none" spc="0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32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3784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FA9D-9184-4F81-BC0E-BAD13B15E622}" type="slidenum">
              <a:rPr lang="en-US" smtClean="0"/>
              <a:t>29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4" t="18749" r="9374" b="16146"/>
          <a:stretch/>
        </p:blipFill>
        <p:spPr bwMode="auto">
          <a:xfrm>
            <a:off x="76200" y="1066800"/>
            <a:ext cx="8875166" cy="5257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371600" y="304800"/>
            <a:ext cx="678583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32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none" spc="0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32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none" spc="0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32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none" spc="0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none" spc="0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2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none" spc="0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2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none" spc="0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32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none" spc="0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32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none" spc="0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32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4843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2891" y="1371600"/>
            <a:ext cx="7876309" cy="4876800"/>
          </a:xfrm>
        </p:spPr>
        <p:txBody>
          <a:bodyPr/>
          <a:lstStyle/>
          <a:p>
            <a:pPr marL="342900" lvl="1" indent="-342900" algn="just">
              <a:buFont typeface="Wingdings" pitchFamily="2" charset="2"/>
              <a:buChar char="v"/>
            </a:pPr>
            <a:r>
              <a:rPr lang="en-US" dirty="0" err="1"/>
              <a:t>Có</a:t>
            </a:r>
            <a:r>
              <a:rPr lang="en-US" dirty="0"/>
              <a:t> 3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PM:</a:t>
            </a:r>
          </a:p>
          <a:p>
            <a:pPr marL="742950" lvl="2" indent="-342900" algn="just">
              <a:buFont typeface="Wingdings" pitchFamily="2" charset="2"/>
              <a:buChar char="Ø"/>
            </a:pPr>
            <a:r>
              <a:rPr lang="en-US" sz="2800" b="1" dirty="0" err="1"/>
              <a:t>Thiết</a:t>
            </a:r>
            <a:r>
              <a:rPr lang="en-US" sz="2800" b="1" dirty="0"/>
              <a:t> </a:t>
            </a:r>
            <a:r>
              <a:rPr lang="en-US" sz="2800" b="1" dirty="0" err="1"/>
              <a:t>kế</a:t>
            </a:r>
            <a:r>
              <a:rPr lang="en-US" sz="2800" b="1" dirty="0"/>
              <a:t> </a:t>
            </a:r>
            <a:r>
              <a:rPr lang="en-US" sz="2800" b="1" dirty="0" err="1"/>
              <a:t>kiến</a:t>
            </a:r>
            <a:r>
              <a:rPr lang="en-US" sz="2800" b="1" dirty="0"/>
              <a:t> </a:t>
            </a:r>
            <a:r>
              <a:rPr lang="en-US" sz="2800" b="1" dirty="0" err="1"/>
              <a:t>trúc</a:t>
            </a:r>
            <a:r>
              <a:rPr lang="en-US" sz="2800" dirty="0"/>
              <a:t>: </a:t>
            </a:r>
            <a:r>
              <a:rPr lang="en-US" sz="2800" dirty="0" err="1"/>
              <a:t>Thiết</a:t>
            </a:r>
            <a:r>
              <a:rPr lang="en-US" sz="2800" dirty="0"/>
              <a:t> </a:t>
            </a:r>
            <a:r>
              <a:rPr lang="en-US" sz="2800" dirty="0" err="1"/>
              <a:t>kế</a:t>
            </a:r>
            <a:r>
              <a:rPr lang="en-US" sz="2800" dirty="0"/>
              <a:t> </a:t>
            </a:r>
            <a:r>
              <a:rPr lang="en-US" sz="2800" dirty="0" err="1"/>
              <a:t>sơ</a:t>
            </a:r>
            <a:r>
              <a:rPr lang="en-US" sz="2800" dirty="0"/>
              <a:t> </a:t>
            </a:r>
            <a:r>
              <a:rPr lang="en-US" sz="2800" dirty="0" err="1"/>
              <a:t>bộ</a:t>
            </a:r>
            <a:r>
              <a:rPr lang="en-US" sz="2800" dirty="0"/>
              <a:t>,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trừu</a:t>
            </a:r>
            <a:r>
              <a:rPr lang="en-US" sz="2800" dirty="0"/>
              <a:t> </a:t>
            </a:r>
            <a:r>
              <a:rPr lang="en-US" sz="2800" dirty="0" err="1"/>
              <a:t>tượng</a:t>
            </a:r>
            <a:r>
              <a:rPr lang="en-US" sz="2800" dirty="0"/>
              <a:t> </a:t>
            </a:r>
            <a:r>
              <a:rPr lang="en-US" sz="2800" dirty="0" err="1"/>
              <a:t>cao</a:t>
            </a:r>
            <a:r>
              <a:rPr lang="en-US" sz="2800" dirty="0"/>
              <a:t> </a:t>
            </a:r>
            <a:r>
              <a:rPr lang="en-US" sz="2800" dirty="0" err="1"/>
              <a:t>nhất</a:t>
            </a:r>
            <a:r>
              <a:rPr lang="en-US" sz="2800" dirty="0"/>
              <a:t>, </a:t>
            </a:r>
            <a:r>
              <a:rPr lang="en-US" sz="2800" dirty="0" err="1"/>
              <a:t>xác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đầy</a:t>
            </a:r>
            <a:r>
              <a:rPr lang="en-US" sz="2800" dirty="0"/>
              <a:t> </a:t>
            </a:r>
            <a:r>
              <a:rPr lang="en-US" sz="2800" dirty="0" err="1"/>
              <a:t>đủ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tương</a:t>
            </a:r>
            <a:r>
              <a:rPr lang="en-US" sz="2800" dirty="0"/>
              <a:t> </a:t>
            </a:r>
            <a:r>
              <a:rPr lang="en-US" sz="2800" dirty="0" err="1"/>
              <a:t>tác</a:t>
            </a:r>
            <a:r>
              <a:rPr lang="en-US" sz="2800" dirty="0"/>
              <a:t> </a:t>
            </a:r>
            <a:r>
              <a:rPr lang="en-US" sz="2800" dirty="0" err="1"/>
              <a:t>nhau</a:t>
            </a:r>
            <a:r>
              <a:rPr lang="en-US" sz="2800" dirty="0"/>
              <a:t>.</a:t>
            </a:r>
          </a:p>
          <a:p>
            <a:pPr marL="742950" lvl="2" indent="-342900" algn="just">
              <a:buFont typeface="Wingdings" pitchFamily="2" charset="2"/>
              <a:buChar char="Ø"/>
            </a:pPr>
            <a:r>
              <a:rPr lang="en-US" sz="2800" b="1" dirty="0" err="1"/>
              <a:t>Thiết</a:t>
            </a:r>
            <a:r>
              <a:rPr lang="en-US" sz="2800" b="1" dirty="0"/>
              <a:t> </a:t>
            </a:r>
            <a:r>
              <a:rPr lang="en-US" sz="2800" b="1" dirty="0" err="1"/>
              <a:t>kế</a:t>
            </a:r>
            <a:r>
              <a:rPr lang="en-US" sz="2800" b="1" dirty="0"/>
              <a:t> </a:t>
            </a:r>
            <a:r>
              <a:rPr lang="en-US" sz="2800" b="1" dirty="0" err="1"/>
              <a:t>cao</a:t>
            </a:r>
            <a:r>
              <a:rPr lang="en-US" sz="2800" b="1" dirty="0"/>
              <a:t> </a:t>
            </a:r>
            <a:r>
              <a:rPr lang="en-US" sz="2800" b="1" dirty="0" err="1"/>
              <a:t>cấp</a:t>
            </a:r>
            <a:r>
              <a:rPr lang="en-US" sz="2800" dirty="0"/>
              <a:t>: Chia </a:t>
            </a:r>
            <a:r>
              <a:rPr lang="en-US" sz="2800" dirty="0" err="1"/>
              <a:t>nhỏ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đơn</a:t>
            </a:r>
            <a:r>
              <a:rPr lang="en-US" sz="2800" dirty="0"/>
              <a:t> ở </a:t>
            </a:r>
            <a:r>
              <a:rPr lang="en-US" sz="2800" dirty="0" err="1"/>
              <a:t>thiết</a:t>
            </a:r>
            <a:r>
              <a:rPr lang="en-US" sz="2800" dirty="0"/>
              <a:t> </a:t>
            </a:r>
            <a:r>
              <a:rPr lang="en-US" sz="2800" dirty="0" err="1"/>
              <a:t>kế</a:t>
            </a:r>
            <a:r>
              <a:rPr lang="en-US" sz="2800" dirty="0"/>
              <a:t> </a:t>
            </a:r>
            <a:r>
              <a:rPr lang="en-US" sz="2800" dirty="0" err="1"/>
              <a:t>kiến</a:t>
            </a:r>
            <a:r>
              <a:rPr lang="en-US" sz="2800" dirty="0"/>
              <a:t> </a:t>
            </a:r>
            <a:r>
              <a:rPr lang="en-US" sz="2800" dirty="0" err="1"/>
              <a:t>trúc</a:t>
            </a:r>
            <a:r>
              <a:rPr lang="en-US" sz="2800" dirty="0"/>
              <a:t> </a:t>
            </a:r>
            <a:r>
              <a:rPr lang="en-US" sz="2800" dirty="0" err="1"/>
              <a:t>thành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r>
              <a:rPr lang="en-US" sz="2800" dirty="0"/>
              <a:t> con,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mức</a:t>
            </a:r>
            <a:r>
              <a:rPr lang="en-US" sz="2800" dirty="0"/>
              <a:t> </a:t>
            </a:r>
            <a:r>
              <a:rPr lang="en-US" sz="2800" dirty="0" err="1"/>
              <a:t>độ</a:t>
            </a:r>
            <a:r>
              <a:rPr lang="en-US" sz="2800" dirty="0"/>
              <a:t> </a:t>
            </a:r>
            <a:r>
              <a:rPr lang="en-US" sz="2800" dirty="0" err="1"/>
              <a:t>trừu</a:t>
            </a:r>
            <a:r>
              <a:rPr lang="en-US" sz="2800" dirty="0"/>
              <a:t> </a:t>
            </a:r>
            <a:r>
              <a:rPr lang="en-US" sz="2800" dirty="0" err="1"/>
              <a:t>tượng</a:t>
            </a:r>
            <a:r>
              <a:rPr lang="en-US" sz="2800" dirty="0"/>
              <a:t> </a:t>
            </a:r>
            <a:r>
              <a:rPr lang="en-US" sz="2800" dirty="0" err="1"/>
              <a:t>thấp</a:t>
            </a:r>
            <a:r>
              <a:rPr lang="en-US" sz="2800" dirty="0"/>
              <a:t> </a:t>
            </a:r>
            <a:r>
              <a:rPr lang="en-US" sz="2800" dirty="0" err="1"/>
              <a:t>hơn</a:t>
            </a:r>
            <a:r>
              <a:rPr lang="en-US" sz="2800" dirty="0"/>
              <a:t> ở </a:t>
            </a:r>
            <a:r>
              <a:rPr lang="en-US" sz="2800" dirty="0" err="1"/>
              <a:t>dạng</a:t>
            </a:r>
            <a:r>
              <a:rPr lang="en-US" sz="2800" dirty="0"/>
              <a:t> </a:t>
            </a:r>
            <a:r>
              <a:rPr lang="en-US" sz="2800" dirty="0" err="1"/>
              <a:t>thức</a:t>
            </a:r>
            <a:r>
              <a:rPr lang="en-US" sz="2800" dirty="0"/>
              <a:t> </a:t>
            </a:r>
            <a:r>
              <a:rPr lang="en-US" sz="2800" dirty="0" err="1"/>
              <a:t>mô</a:t>
            </a:r>
            <a:r>
              <a:rPr lang="en-US" sz="2800" dirty="0"/>
              <a:t> </a:t>
            </a:r>
            <a:r>
              <a:rPr lang="en-US" sz="2800" dirty="0" err="1"/>
              <a:t>đun</a:t>
            </a:r>
            <a:r>
              <a:rPr lang="en-US" sz="2800" dirty="0"/>
              <a:t>.</a:t>
            </a:r>
          </a:p>
          <a:p>
            <a:pPr marL="742950" lvl="2" indent="-342900" algn="just">
              <a:buFont typeface="Wingdings" pitchFamily="2" charset="2"/>
              <a:buChar char="Ø"/>
            </a:pPr>
            <a:r>
              <a:rPr lang="en-US" sz="2800" b="1" dirty="0" err="1"/>
              <a:t>Thiết</a:t>
            </a:r>
            <a:r>
              <a:rPr lang="en-US" sz="2800" b="1" dirty="0"/>
              <a:t> </a:t>
            </a:r>
            <a:r>
              <a:rPr lang="en-US" sz="2800" b="1" dirty="0" err="1"/>
              <a:t>kế</a:t>
            </a:r>
            <a:r>
              <a:rPr lang="en-US" sz="2800" b="1" dirty="0"/>
              <a:t> chi </a:t>
            </a:r>
            <a:r>
              <a:rPr lang="en-US" sz="2800" b="1" dirty="0" err="1"/>
              <a:t>tiết</a:t>
            </a:r>
            <a:r>
              <a:rPr lang="en-US" sz="2800" dirty="0"/>
              <a:t>: </a:t>
            </a:r>
            <a:r>
              <a:rPr lang="en-US" sz="2800" dirty="0" err="1"/>
              <a:t>Thiết</a:t>
            </a:r>
            <a:r>
              <a:rPr lang="en-US" sz="2800" dirty="0"/>
              <a:t> </a:t>
            </a:r>
            <a:r>
              <a:rPr lang="en-US" sz="2800" dirty="0" err="1"/>
              <a:t>kế</a:t>
            </a:r>
            <a:r>
              <a:rPr lang="en-US" sz="2800" dirty="0"/>
              <a:t> chi </a:t>
            </a:r>
            <a:r>
              <a:rPr lang="en-US" sz="2800" dirty="0" err="1"/>
              <a:t>tiết</a:t>
            </a:r>
            <a:r>
              <a:rPr lang="en-US" sz="2800" dirty="0"/>
              <a:t> </a:t>
            </a:r>
            <a:r>
              <a:rPr lang="en-US" sz="2800" dirty="0" err="1"/>
              <a:t>hơn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mô</a:t>
            </a:r>
            <a:r>
              <a:rPr lang="en-US" sz="2800" dirty="0"/>
              <a:t> </a:t>
            </a:r>
            <a:r>
              <a:rPr lang="en-US" sz="2800" dirty="0" err="1"/>
              <a:t>đun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sự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thi</a:t>
            </a:r>
            <a:r>
              <a:rPr lang="en-US" sz="2800" dirty="0"/>
              <a:t>, </a:t>
            </a:r>
            <a:r>
              <a:rPr lang="en-US" sz="2800" dirty="0" err="1"/>
              <a:t>cấu</a:t>
            </a:r>
            <a:r>
              <a:rPr lang="en-US" sz="2800" dirty="0"/>
              <a:t> </a:t>
            </a:r>
            <a:r>
              <a:rPr lang="en-US" sz="2800" dirty="0" err="1"/>
              <a:t>trúc</a:t>
            </a:r>
            <a:r>
              <a:rPr lang="en-US" sz="2800" dirty="0"/>
              <a:t> </a:t>
            </a:r>
            <a:r>
              <a:rPr lang="en-US" sz="2800" dirty="0" err="1"/>
              <a:t>lôgic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giao</a:t>
            </a:r>
            <a:r>
              <a:rPr lang="en-US" sz="2800" dirty="0"/>
              <a:t> </a:t>
            </a:r>
            <a:r>
              <a:rPr lang="en-US" sz="2800" dirty="0" err="1"/>
              <a:t>diện</a:t>
            </a:r>
            <a:r>
              <a:rPr lang="en-US" sz="2800" dirty="0"/>
              <a:t> </a:t>
            </a:r>
            <a:r>
              <a:rPr lang="en-US" sz="2800" dirty="0" err="1"/>
              <a:t>giao</a:t>
            </a:r>
            <a:r>
              <a:rPr lang="en-US" sz="2800" dirty="0"/>
              <a:t> </a:t>
            </a:r>
            <a:r>
              <a:rPr lang="en-US" sz="2800" dirty="0" err="1"/>
              <a:t>tiếp</a:t>
            </a:r>
            <a:r>
              <a:rPr lang="en-US" sz="2800" dirty="0"/>
              <a:t> </a:t>
            </a:r>
            <a:r>
              <a:rPr lang="en-US" sz="2800" dirty="0" err="1"/>
              <a:t>giữa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mô</a:t>
            </a:r>
            <a:r>
              <a:rPr lang="en-US" sz="2800" dirty="0"/>
              <a:t> </a:t>
            </a:r>
            <a:r>
              <a:rPr lang="en-US" sz="2800" dirty="0" err="1"/>
              <a:t>đun</a:t>
            </a:r>
            <a:r>
              <a:rPr lang="en-US" sz="2800" dirty="0"/>
              <a:t>.</a:t>
            </a:r>
            <a:endParaRPr lang="en-AU" sz="2800" dirty="0"/>
          </a:p>
        </p:txBody>
      </p:sp>
      <p:sp>
        <p:nvSpPr>
          <p:cNvPr id="4" name="Parallelogram 3"/>
          <p:cNvSpPr/>
          <p:nvPr/>
        </p:nvSpPr>
        <p:spPr>
          <a:xfrm>
            <a:off x="1295400" y="0"/>
            <a:ext cx="7848600" cy="1143000"/>
          </a:xfrm>
          <a:prstGeom prst="parallelogram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sz="3200" b="1">
                <a:latin typeface="Arial" pitchFamily="34" charset="0"/>
                <a:cs typeface="Arial" pitchFamily="34" charset="0"/>
              </a:rPr>
              <a:t>Tổng quan trong thiết kế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FA9D-9184-4F81-BC0E-BAD13B15E622}" type="slidenum">
              <a:rPr lang="en-US" smtClean="0"/>
              <a:t>3</a:t>
            </a:fld>
            <a:endParaRPr lang="en-US"/>
          </a:p>
        </p:txBody>
      </p:sp>
      <p:sp>
        <p:nvSpPr>
          <p:cNvPr id="19" name="Right Triangle 18"/>
          <p:cNvSpPr/>
          <p:nvPr/>
        </p:nvSpPr>
        <p:spPr>
          <a:xfrm flipH="1">
            <a:off x="8763000" y="6928"/>
            <a:ext cx="381000" cy="1143000"/>
          </a:xfrm>
          <a:prstGeom prst="rtTriangl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513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29400" y="6324600"/>
            <a:ext cx="2133600" cy="365125"/>
          </a:xfrm>
        </p:spPr>
        <p:txBody>
          <a:bodyPr/>
          <a:lstStyle/>
          <a:p>
            <a:fld id="{A379FA9D-9184-4F81-BC0E-BAD13B15E6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 err="1">
                <a:latin typeface="Arial" pitchFamily="34" charset="0"/>
                <a:cs typeface="Arial" pitchFamily="34" charset="0"/>
              </a:rPr>
              <a:t>Lập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trình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xem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thành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đơn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giản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nhưng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mất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nhiều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thời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gian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công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sức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chi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phí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dự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án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phát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triển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mềm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r>
              <a:rPr lang="en-US" sz="2800" dirty="0"/>
              <a:t>L</a:t>
            </a:r>
            <a:r>
              <a:rPr lang="vi-VN" sz="2800" dirty="0" err="1"/>
              <a:t>ập</a:t>
            </a:r>
            <a:r>
              <a:rPr lang="vi-VN" sz="2800" dirty="0"/>
              <a:t> trình </a:t>
            </a:r>
            <a:r>
              <a:rPr lang="en-US" sz="2800" dirty="0" err="1"/>
              <a:t>viên</a:t>
            </a:r>
            <a:r>
              <a:rPr lang="en-US" sz="2800" dirty="0"/>
              <a:t> </a:t>
            </a:r>
            <a:r>
              <a:rPr lang="en-US" sz="2800" dirty="0" err="1"/>
              <a:t>phải</a:t>
            </a:r>
            <a:r>
              <a:rPr lang="en-US" sz="2800" dirty="0"/>
              <a:t> </a:t>
            </a:r>
            <a:r>
              <a:rPr lang="en-US" sz="2800" dirty="0" err="1"/>
              <a:t>đối</a:t>
            </a:r>
            <a:r>
              <a:rPr lang="en-US" sz="2800" dirty="0"/>
              <a:t> </a:t>
            </a:r>
            <a:r>
              <a:rPr lang="en-US" sz="2800" dirty="0" err="1"/>
              <a:t>mặt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áp</a:t>
            </a:r>
            <a:r>
              <a:rPr lang="en-US" sz="2800" dirty="0"/>
              <a:t> </a:t>
            </a:r>
            <a:r>
              <a:rPr lang="en-US" sz="2800" dirty="0" err="1"/>
              <a:t>lực</a:t>
            </a:r>
            <a:r>
              <a:rPr lang="en-US" sz="2800" dirty="0"/>
              <a:t>,</a:t>
            </a:r>
            <a:r>
              <a:rPr lang="vi-VN" sz="2800" dirty="0"/>
              <a:t> công việc khá buồn tẻ, thuần túy kỹ thuật, đúng nghĩa là high- tech</a:t>
            </a:r>
            <a:r>
              <a:rPr lang="en-US" sz="2800" dirty="0"/>
              <a:t>, </a:t>
            </a:r>
            <a:r>
              <a:rPr lang="en-US" sz="2800" dirty="0" err="1"/>
              <a:t>thu</a:t>
            </a:r>
            <a:r>
              <a:rPr lang="en-US" sz="2800" dirty="0"/>
              <a:t> </a:t>
            </a:r>
            <a:r>
              <a:rPr lang="en-US" sz="2800" dirty="0" err="1"/>
              <a:t>nhập</a:t>
            </a:r>
            <a:r>
              <a:rPr lang="en-US" sz="2800" dirty="0"/>
              <a:t> </a:t>
            </a:r>
            <a:r>
              <a:rPr lang="en-US" sz="2800" dirty="0" err="1"/>
              <a:t>khá</a:t>
            </a:r>
            <a:r>
              <a:rPr lang="en-US" sz="2800" dirty="0"/>
              <a:t> </a:t>
            </a:r>
            <a:r>
              <a:rPr lang="en-US" sz="2800" dirty="0" err="1"/>
              <a:t>cao</a:t>
            </a:r>
            <a:r>
              <a:rPr lang="en-US" sz="2800" dirty="0"/>
              <a:t>.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vi-VN" sz="2800" dirty="0"/>
              <a:t>Đa số các dự án phần mềm hiện nay vẫn bị mắc tỉ lệ 80-20. Có nghĩa là trong 80% thời gian đầu của dự án thường chỉ làm được 20% khối lượng công việc, và 20% thời gian còn lại thì phải giải quyết nốt 80% khối lượng công việc.. 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48941"/>
              </p:ext>
            </p:extLst>
          </p:nvPr>
        </p:nvGraphicFramePr>
        <p:xfrm>
          <a:off x="1546225" y="5568950"/>
          <a:ext cx="1111250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3063600" imgH="3147480" progId="MS_ClipArt_Gallery.2">
                  <p:embed/>
                </p:oleObj>
              </mc:Choice>
              <mc:Fallback>
                <p:oleObj name="Clip" r:id="rId2" imgW="3063600" imgH="314748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225" y="5568950"/>
                        <a:ext cx="1111250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3180151"/>
              </p:ext>
            </p:extLst>
          </p:nvPr>
        </p:nvGraphicFramePr>
        <p:xfrm>
          <a:off x="3810000" y="5486400"/>
          <a:ext cx="1192212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3695400" imgH="3466440" progId="MS_ClipArt_Gallery.2">
                  <p:embed/>
                </p:oleObj>
              </mc:Choice>
              <mc:Fallback>
                <p:oleObj name="Clip" r:id="rId4" imgW="3695400" imgH="34664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486400"/>
                        <a:ext cx="1192212" cy="1119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10" descr="money"/>
          <p:cNvPicPr>
            <a:picLocks noGrp="1" noChangeAspect="1" noChangeArrowheads="1"/>
          </p:cNvPicPr>
          <p:nvPr>
            <p:ph type="title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10275" y="5559425"/>
            <a:ext cx="1223962" cy="1111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Parallelogram 9"/>
          <p:cNvSpPr/>
          <p:nvPr/>
        </p:nvSpPr>
        <p:spPr>
          <a:xfrm>
            <a:off x="1295400" y="0"/>
            <a:ext cx="7848600" cy="1143000"/>
          </a:xfrm>
          <a:prstGeom prst="parallelogram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sz="3200" b="1">
                <a:latin typeface="Arial" pitchFamily="34" charset="0"/>
                <a:cs typeface="Arial" pitchFamily="34" charset="0"/>
              </a:rPr>
              <a:t>Thực hiện</a:t>
            </a:r>
          </a:p>
        </p:txBody>
      </p:sp>
      <p:sp>
        <p:nvSpPr>
          <p:cNvPr id="11" name="Right Triangle 10"/>
          <p:cNvSpPr/>
          <p:nvPr/>
        </p:nvSpPr>
        <p:spPr>
          <a:xfrm flipH="1">
            <a:off x="8763000" y="6928"/>
            <a:ext cx="381000" cy="1143000"/>
          </a:xfrm>
          <a:prstGeom prst="rtTriangl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94829"/>
      </p:ext>
    </p:extLst>
  </p:cSld>
  <p:clrMapOvr>
    <a:masterClrMapping/>
  </p:clrMapOvr>
  <p:transition spd="slow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29400" y="6324600"/>
            <a:ext cx="2133600" cy="365125"/>
          </a:xfrm>
        </p:spPr>
        <p:txBody>
          <a:bodyPr/>
          <a:lstStyle/>
          <a:p>
            <a:fld id="{A379FA9D-9184-4F81-BC0E-BAD13B15E6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exagon 4"/>
          <p:cNvSpPr/>
          <p:nvPr/>
        </p:nvSpPr>
        <p:spPr>
          <a:xfrm>
            <a:off x="1956619" y="228600"/>
            <a:ext cx="6629400" cy="609600"/>
          </a:xfrm>
          <a:prstGeom prst="hexagon">
            <a:avLst/>
          </a:prstGeom>
          <a:solidFill>
            <a:srgbClr val="FDEFE3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2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Khái niệm lập trình hiệu quả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400">
                <a:latin typeface="Arial" pitchFamily="34" charset="0"/>
                <a:cs typeface="Arial" pitchFamily="34" charset="0"/>
              </a:rPr>
              <a:t>Sản phẩm phần mềm tốt khi:</a:t>
            </a:r>
          </a:p>
          <a:p>
            <a:pPr marL="858838" algn="just">
              <a:buBlip>
                <a:blip r:embed="rId2"/>
              </a:buBlip>
            </a:pPr>
            <a:r>
              <a:rPr lang="en-US" sz="2400">
                <a:latin typeface="Arial" pitchFamily="34" charset="0"/>
                <a:cs typeface="Arial" pitchFamily="34" charset="0"/>
              </a:rPr>
              <a:t>Phân tích tốt</a:t>
            </a:r>
          </a:p>
          <a:p>
            <a:pPr marL="858838" algn="just">
              <a:buBlip>
                <a:blip r:embed="rId2"/>
              </a:buBlip>
            </a:pPr>
            <a:r>
              <a:rPr lang="en-US" sz="2400">
                <a:latin typeface="Arial" pitchFamily="34" charset="0"/>
                <a:cs typeface="Arial" pitchFamily="34" charset="0"/>
              </a:rPr>
              <a:t>Thiết kế tốt</a:t>
            </a:r>
          </a:p>
          <a:p>
            <a:pPr marL="858838" algn="just">
              <a:buBlip>
                <a:blip r:embed="rId2"/>
              </a:buBlip>
            </a:pPr>
            <a:r>
              <a:rPr lang="en-US" sz="2400">
                <a:latin typeface="Arial" pitchFamily="34" charset="0"/>
                <a:cs typeface="Arial" pitchFamily="34" charset="0"/>
              </a:rPr>
              <a:t>Lập trình tốt</a:t>
            </a:r>
          </a:p>
          <a:p>
            <a:pPr marL="858838" algn="just">
              <a:buBlip>
                <a:blip r:embed="rId2"/>
              </a:buBlip>
            </a:pPr>
            <a:r>
              <a:rPr lang="en-US" sz="2400">
                <a:latin typeface="Arial" pitchFamily="34" charset="0"/>
                <a:cs typeface="Arial" pitchFamily="34" charset="0"/>
              </a:rPr>
              <a:t>Kiểm thử chặt chẽ</a:t>
            </a:r>
          </a:p>
          <a:p>
            <a:pPr marL="401638" algn="just">
              <a:buFont typeface="Wingdings" pitchFamily="2" charset="2"/>
              <a:buChar char="v"/>
            </a:pPr>
            <a:r>
              <a:rPr lang="en-US" sz="2400">
                <a:latin typeface="Arial" pitchFamily="34" charset="0"/>
                <a:cs typeface="Arial" pitchFamily="34" charset="0"/>
              </a:rPr>
              <a:t>Kỹ thuật lập trình tốt:</a:t>
            </a:r>
          </a:p>
          <a:p>
            <a:pPr marL="858838" algn="just">
              <a:buBlip>
                <a:blip r:embed="rId2"/>
              </a:buBlip>
            </a:pPr>
            <a:r>
              <a:rPr lang="en-US" sz="2400">
                <a:latin typeface="Arial" pitchFamily="34" charset="0"/>
                <a:cs typeface="Arial" pitchFamily="34" charset="0"/>
              </a:rPr>
              <a:t>Chuyên nghiệp (tuân thủ các chuẩn)</a:t>
            </a:r>
          </a:p>
          <a:p>
            <a:pPr marL="858838" algn="just">
              <a:buBlip>
                <a:blip r:embed="rId2"/>
              </a:buBlip>
            </a:pPr>
            <a:r>
              <a:rPr lang="en-US" sz="2400">
                <a:latin typeface="Arial" pitchFamily="34" charset="0"/>
                <a:cs typeface="Arial" pitchFamily="34" charset="0"/>
              </a:rPr>
              <a:t>Ổn định</a:t>
            </a:r>
          </a:p>
          <a:p>
            <a:pPr marL="858838" algn="just">
              <a:buBlip>
                <a:blip r:embed="rId2"/>
              </a:buBlip>
            </a:pPr>
            <a:r>
              <a:rPr lang="en-US" sz="2400">
                <a:latin typeface="Arial" pitchFamily="34" charset="0"/>
                <a:cs typeface="Arial" pitchFamily="34" charset="0"/>
              </a:rPr>
              <a:t>Hiệu quả</a:t>
            </a:r>
          </a:p>
          <a:p>
            <a:pPr marL="577850" algn="just">
              <a:buFont typeface="Wingdings" pitchFamily="2" charset="2"/>
              <a:buChar char="v"/>
            </a:pPr>
            <a:r>
              <a:rPr lang="en-US" sz="2400">
                <a:latin typeface="Arial" pitchFamily="34" charset="0"/>
                <a:cs typeface="Arial" pitchFamily="34" charset="0"/>
              </a:rPr>
              <a:t>Lập trình hiệu quả hơn, sản phẩm rẻ tiền hơn: tốc độ phát triển cao hơn, dễ bảo trì hơn, chất lượng cao hơn.</a:t>
            </a:r>
          </a:p>
        </p:txBody>
      </p:sp>
    </p:spTree>
    <p:extLst>
      <p:ext uri="{BB962C8B-B14F-4D97-AF65-F5344CB8AC3E}">
        <p14:creationId xmlns:p14="http://schemas.microsoft.com/office/powerpoint/2010/main" val="1062341706"/>
      </p:ext>
    </p:extLst>
  </p:cSld>
  <p:clrMapOvr>
    <a:masterClrMapping/>
  </p:clrMapOvr>
  <p:transition spd="slow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29400" y="6324600"/>
            <a:ext cx="2133600" cy="365125"/>
          </a:xfrm>
        </p:spPr>
        <p:txBody>
          <a:bodyPr/>
          <a:lstStyle/>
          <a:p>
            <a:fld id="{A379FA9D-9184-4F81-BC0E-BAD13B15E6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exagon 4"/>
          <p:cNvSpPr/>
          <p:nvPr/>
        </p:nvSpPr>
        <p:spPr>
          <a:xfrm>
            <a:off x="1956619" y="228600"/>
            <a:ext cx="6629400" cy="609600"/>
          </a:xfrm>
          <a:prstGeom prst="hexagon">
            <a:avLst/>
          </a:prstGeom>
          <a:solidFill>
            <a:srgbClr val="FDEFE3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2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Phong cách lập trình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>
                <a:latin typeface="Arial" pitchFamily="34" charset="0"/>
                <a:cs typeface="Arial" pitchFamily="34" charset="0"/>
              </a:rPr>
              <a:t>Bao gồm các yếu tố:</a:t>
            </a:r>
          </a:p>
          <a:p>
            <a:pPr marL="696913" algn="just">
              <a:buFont typeface="Wingdings" pitchFamily="2" charset="2"/>
              <a:buChar char="v"/>
            </a:pPr>
            <a:r>
              <a:rPr lang="en-US" sz="2400">
                <a:latin typeface="Arial" pitchFamily="34" charset="0"/>
                <a:cs typeface="Arial" pitchFamily="34" charset="0"/>
              </a:rPr>
              <a:t>Cách đặt tên hàm và biến</a:t>
            </a:r>
          </a:p>
          <a:p>
            <a:pPr marL="696913" algn="just">
              <a:buFont typeface="Wingdings" pitchFamily="2" charset="2"/>
              <a:buChar char="v"/>
            </a:pPr>
            <a:r>
              <a:rPr lang="en-US" sz="2400">
                <a:latin typeface="Arial" pitchFamily="34" charset="0"/>
                <a:cs typeface="Arial" pitchFamily="34" charset="0"/>
              </a:rPr>
              <a:t>Cách xây dựng câu lệnh, cấu trúc chương trình</a:t>
            </a:r>
          </a:p>
          <a:p>
            <a:pPr marL="696913" algn="just">
              <a:buFont typeface="Wingdings" pitchFamily="2" charset="2"/>
              <a:buChar char="v"/>
            </a:pPr>
            <a:r>
              <a:rPr lang="en-US" sz="2400">
                <a:latin typeface="Arial" pitchFamily="34" charset="0"/>
                <a:cs typeface="Arial" pitchFamily="34" charset="0"/>
              </a:rPr>
              <a:t>Cách viết chú thích</a:t>
            </a:r>
          </a:p>
          <a:p>
            <a:pPr marL="696913" algn="just">
              <a:buFont typeface="Wingdings" pitchFamily="2" charset="2"/>
              <a:buChar char="v"/>
            </a:pPr>
            <a:endParaRPr lang="en-US" sz="2400">
              <a:latin typeface="Arial" pitchFamily="34" charset="0"/>
              <a:cs typeface="Arial" pitchFamily="34" charset="0"/>
            </a:endParaRPr>
          </a:p>
          <a:p>
            <a:pPr marL="696913" algn="just">
              <a:buFont typeface="Wingdings" pitchFamily="2" charset="2"/>
              <a:buChar char="v"/>
            </a:pPr>
            <a:endParaRPr lang="en-US" sz="2400">
              <a:latin typeface="Arial" pitchFamily="34" charset="0"/>
              <a:cs typeface="Arial" pitchFamily="34" charset="0"/>
            </a:endParaRPr>
          </a:p>
          <a:p>
            <a:pPr marL="58738" indent="0" algn="just">
              <a:buNone/>
            </a:pPr>
            <a:r>
              <a:rPr lang="en-US" sz="2400">
                <a:latin typeface="Arial" pitchFamily="34" charset="0"/>
                <a:cs typeface="Arial" pitchFamily="34" charset="0"/>
              </a:rPr>
              <a:t>Hướng tới phong cách làm cho mã nguồn:</a:t>
            </a:r>
          </a:p>
          <a:p>
            <a:pPr marL="1198563" algn="just">
              <a:buFont typeface="Wingdings" pitchFamily="2" charset="2"/>
              <a:buChar char="v"/>
            </a:pPr>
            <a:r>
              <a:rPr lang="en-US" sz="2400">
                <a:latin typeface="Arial" pitchFamily="34" charset="0"/>
                <a:cs typeface="Arial" pitchFamily="34" charset="0"/>
              </a:rPr>
              <a:t>Dễ hiểu, dễ sửa đổi</a:t>
            </a:r>
          </a:p>
          <a:p>
            <a:pPr marL="1198563" algn="just">
              <a:buFont typeface="Wingdings" pitchFamily="2" charset="2"/>
              <a:buChar char="v"/>
            </a:pPr>
            <a:r>
              <a:rPr lang="en-US" sz="2400">
                <a:latin typeface="Arial" pitchFamily="34" charset="0"/>
                <a:cs typeface="Arial" pitchFamily="34" charset="0"/>
              </a:rPr>
              <a:t>An toàn, ít lỗi</a:t>
            </a:r>
          </a:p>
          <a:p>
            <a:pPr marL="58738" indent="0" algn="just">
              <a:buNone/>
            </a:pPr>
            <a:r>
              <a:rPr lang="en-US" sz="2400" b="1" i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Người khác có thể hiểu được, bảo trì được</a:t>
            </a:r>
          </a:p>
        </p:txBody>
      </p:sp>
      <p:sp>
        <p:nvSpPr>
          <p:cNvPr id="3" name="Down Arrow 2"/>
          <p:cNvSpPr/>
          <p:nvPr/>
        </p:nvSpPr>
        <p:spPr>
          <a:xfrm>
            <a:off x="4038600" y="3276600"/>
            <a:ext cx="1232719" cy="533400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47887"/>
      </p:ext>
    </p:extLst>
  </p:cSld>
  <p:clrMapOvr>
    <a:masterClrMapping/>
  </p:clrMapOvr>
  <p:transition spd="slow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29400" y="6324600"/>
            <a:ext cx="2133600" cy="365125"/>
          </a:xfrm>
        </p:spPr>
        <p:txBody>
          <a:bodyPr/>
          <a:lstStyle/>
          <a:p>
            <a:fld id="{A379FA9D-9184-4F81-BC0E-BAD13B15E6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exagon 4"/>
          <p:cNvSpPr/>
          <p:nvPr/>
        </p:nvSpPr>
        <p:spPr>
          <a:xfrm>
            <a:off x="1956619" y="228600"/>
            <a:ext cx="6629400" cy="609600"/>
          </a:xfrm>
          <a:prstGeom prst="hexagon">
            <a:avLst/>
          </a:prstGeom>
          <a:solidFill>
            <a:srgbClr val="FDEFE3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2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Tại sao cần dễ hiểu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>
                <a:latin typeface="Arial" pitchFamily="34" charset="0"/>
                <a:cs typeface="Arial" pitchFamily="34" charset="0"/>
              </a:rPr>
              <a:t>Phần mềm luôn cần sửa đổi: Sửa lỗi, nâng cấp </a:t>
            </a:r>
          </a:p>
          <a:p>
            <a:pPr marL="0" indent="0" algn="just">
              <a:buNone/>
            </a:pPr>
            <a:r>
              <a:rPr lang="en-US" sz="2800">
                <a:latin typeface="Arial" pitchFamily="34" charset="0"/>
                <a:cs typeface="Arial" pitchFamily="34" charset="0"/>
              </a:rPr>
              <a:t>       kéo dài tuổi thọ, nâng cao hiệu quả kinh tế</a:t>
            </a:r>
          </a:p>
          <a:p>
            <a:pPr marL="0" indent="0" algn="just">
              <a:buNone/>
            </a:pPr>
            <a:endParaRPr lang="en-US" sz="280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sz="2800">
                <a:latin typeface="Arial" pitchFamily="34" charset="0"/>
                <a:cs typeface="Arial" pitchFamily="34" charset="0"/>
              </a:rPr>
              <a:t>Nếu không dễ hiểu sẽ dẫn đến:</a:t>
            </a:r>
          </a:p>
          <a:p>
            <a:pPr marL="696913" algn="just">
              <a:buFont typeface="Wingdings" pitchFamily="2" charset="2"/>
              <a:buChar char="v"/>
            </a:pPr>
            <a:r>
              <a:rPr lang="en-US" sz="2800">
                <a:latin typeface="Arial" pitchFamily="34" charset="0"/>
                <a:cs typeface="Arial" pitchFamily="34" charset="0"/>
              </a:rPr>
              <a:t>Bảo trì tốn thời gian, chi phí cao</a:t>
            </a:r>
          </a:p>
          <a:p>
            <a:pPr marL="696913" algn="just">
              <a:buFont typeface="Wingdings" pitchFamily="2" charset="2"/>
              <a:buChar char="v"/>
            </a:pPr>
            <a:r>
              <a:rPr lang="en-US" sz="2800">
                <a:latin typeface="Arial" pitchFamily="34" charset="0"/>
                <a:cs typeface="Arial" pitchFamily="34" charset="0"/>
              </a:rPr>
              <a:t>Tác giả phải bảo trì suốt vòng đời của phần mềm</a:t>
            </a:r>
          </a:p>
          <a:p>
            <a:pPr marL="696913" algn="just">
              <a:buFont typeface="Wingdings" pitchFamily="2" charset="2"/>
              <a:buChar char="v"/>
            </a:pPr>
            <a:r>
              <a:rPr lang="en-US" sz="2800">
                <a:latin typeface="Arial" pitchFamily="34" charset="0"/>
                <a:cs typeface="Arial" pitchFamily="34" charset="0"/>
              </a:rPr>
              <a:t>Bản thân tác giả cũng không hiểu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57200" y="2057400"/>
            <a:ext cx="641555" cy="381000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74432"/>
      </p:ext>
    </p:extLst>
  </p:cSld>
  <p:clrMapOvr>
    <a:masterClrMapping/>
  </p:clrMapOvr>
  <p:transition spd="slow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29400" y="6324600"/>
            <a:ext cx="2133600" cy="365125"/>
          </a:xfrm>
        </p:spPr>
        <p:txBody>
          <a:bodyPr/>
          <a:lstStyle/>
          <a:p>
            <a:fld id="{A379FA9D-9184-4F81-BC0E-BAD13B15E6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exagon 4"/>
          <p:cNvSpPr/>
          <p:nvPr/>
        </p:nvSpPr>
        <p:spPr>
          <a:xfrm>
            <a:off x="1956619" y="228600"/>
            <a:ext cx="6629400" cy="609600"/>
          </a:xfrm>
          <a:prstGeom prst="hexagon">
            <a:avLst/>
          </a:prstGeom>
          <a:solidFill>
            <a:srgbClr val="FDEFE3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2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Chú thích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800">
                <a:latin typeface="Arial" pitchFamily="34" charset="0"/>
                <a:cs typeface="Arial" pitchFamily="34" charset="0"/>
              </a:rPr>
              <a:t>Mọi điều phải được chú thích trong chương trình</a:t>
            </a:r>
          </a:p>
          <a:p>
            <a:pPr marL="800100" algn="just">
              <a:buFont typeface="Wingdings" pitchFamily="2" charset="2"/>
              <a:buChar char="§"/>
            </a:pPr>
            <a:r>
              <a:rPr lang="en-US" sz="2800">
                <a:latin typeface="Arial" pitchFamily="34" charset="0"/>
                <a:cs typeface="Arial" pitchFamily="34" charset="0"/>
              </a:rPr>
              <a:t>Mục đích sử dụng của các biến</a:t>
            </a:r>
          </a:p>
          <a:p>
            <a:pPr marL="800100" algn="just">
              <a:buFont typeface="Wingdings" pitchFamily="2" charset="2"/>
              <a:buChar char="§"/>
            </a:pPr>
            <a:r>
              <a:rPr lang="en-US" sz="2800">
                <a:latin typeface="Arial" pitchFamily="34" charset="0"/>
                <a:cs typeface="Arial" pitchFamily="34" charset="0"/>
              </a:rPr>
              <a:t>Chức năng của khối lệnh, câu lệnh</a:t>
            </a:r>
          </a:p>
          <a:p>
            <a:pPr marL="1430338" indent="-457200" algn="just">
              <a:buBlip>
                <a:blip r:embed="rId2"/>
              </a:buBlip>
            </a:pPr>
            <a:r>
              <a:rPr lang="en-US" sz="2800">
                <a:latin typeface="Arial" pitchFamily="34" charset="0"/>
                <a:cs typeface="Arial" pitchFamily="34" charset="0"/>
              </a:rPr>
              <a:t>Các lệnh điều khiển</a:t>
            </a:r>
          </a:p>
          <a:p>
            <a:pPr marL="1430338" indent="-457200" algn="just">
              <a:buBlip>
                <a:blip r:embed="rId2"/>
              </a:buBlip>
            </a:pPr>
            <a:r>
              <a:rPr lang="en-US" sz="2800">
                <a:latin typeface="Arial" pitchFamily="34" charset="0"/>
                <a:cs typeface="Arial" pitchFamily="34" charset="0"/>
              </a:rPr>
              <a:t>Các lệnh phức tạp</a:t>
            </a:r>
          </a:p>
          <a:p>
            <a:pPr marL="800100" algn="just">
              <a:buFont typeface="Wingdings" pitchFamily="2" charset="2"/>
              <a:buChar char="§"/>
            </a:pPr>
            <a:r>
              <a:rPr lang="en-US" sz="2800">
                <a:latin typeface="Arial" pitchFamily="34" charset="0"/>
                <a:cs typeface="Arial" pitchFamily="34" charset="0"/>
              </a:rPr>
              <a:t>Chú thích các mô đun</a:t>
            </a:r>
          </a:p>
          <a:p>
            <a:pPr marL="1489075" indent="-457200" algn="just"/>
            <a:r>
              <a:rPr lang="en-US" sz="2800">
                <a:latin typeface="Arial" pitchFamily="34" charset="0"/>
                <a:cs typeface="Arial" pitchFamily="34" charset="0"/>
              </a:rPr>
              <a:t>Mục đích, chức năng của mô đun</a:t>
            </a:r>
          </a:p>
          <a:p>
            <a:pPr marL="1489075" indent="-457200" algn="just"/>
            <a:r>
              <a:rPr lang="en-US" sz="2800">
                <a:latin typeface="Arial" pitchFamily="34" charset="0"/>
                <a:cs typeface="Arial" pitchFamily="34" charset="0"/>
              </a:rPr>
              <a:t>Tham số giá trị trả lại</a:t>
            </a:r>
          </a:p>
          <a:p>
            <a:pPr marL="1489075" indent="-457200" algn="just"/>
            <a:r>
              <a:rPr lang="en-US" sz="2800">
                <a:latin typeface="Arial" pitchFamily="34" charset="0"/>
                <a:cs typeface="Arial" pitchFamily="34" charset="0"/>
              </a:rPr>
              <a:t>Cấu trúc, thuật toán</a:t>
            </a:r>
          </a:p>
          <a:p>
            <a:pPr marL="1489075" indent="-457200" algn="just"/>
            <a:r>
              <a:rPr lang="en-US" sz="2800">
                <a:latin typeface="Arial" pitchFamily="34" charset="0"/>
                <a:cs typeface="Arial" pitchFamily="34" charset="0"/>
              </a:rPr>
              <a:t>Tác giả, người kiểm tra, thời gian</a:t>
            </a:r>
          </a:p>
          <a:p>
            <a:pPr marL="1489075" indent="-457200" algn="just"/>
            <a:r>
              <a:rPr lang="en-US" sz="2800">
                <a:latin typeface="Arial" pitchFamily="34" charset="0"/>
                <a:cs typeface="Arial" pitchFamily="34" charset="0"/>
              </a:rPr>
              <a:t>Nhiệm vụ của các biến cục bộ</a:t>
            </a:r>
          </a:p>
        </p:txBody>
      </p:sp>
    </p:spTree>
    <p:extLst>
      <p:ext uri="{BB962C8B-B14F-4D97-AF65-F5344CB8AC3E}">
        <p14:creationId xmlns:p14="http://schemas.microsoft.com/office/powerpoint/2010/main" val="1126907177"/>
      </p:ext>
    </p:extLst>
  </p:cSld>
  <p:clrMapOvr>
    <a:masterClrMapping/>
  </p:clrMapOvr>
  <p:transition spd="slow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29400" y="6324600"/>
            <a:ext cx="2133600" cy="365125"/>
          </a:xfrm>
        </p:spPr>
        <p:txBody>
          <a:bodyPr/>
          <a:lstStyle/>
          <a:p>
            <a:fld id="{A379FA9D-9184-4F81-BC0E-BAD13B15E6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exagon 4"/>
          <p:cNvSpPr/>
          <p:nvPr/>
        </p:nvSpPr>
        <p:spPr>
          <a:xfrm>
            <a:off x="1956619" y="228600"/>
            <a:ext cx="6629400" cy="609600"/>
          </a:xfrm>
          <a:prstGeom prst="hexagon">
            <a:avLst/>
          </a:prstGeom>
          <a:solidFill>
            <a:srgbClr val="FDEFE3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2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Đặt tên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>
                <a:latin typeface="Arial" pitchFamily="34" charset="0"/>
                <a:cs typeface="Arial" pitchFamily="34" charset="0"/>
              </a:rPr>
              <a:t>Đặt tên biến, tên hàm có nghĩa, gợi nhớ</a:t>
            </a:r>
          </a:p>
          <a:p>
            <a:pPr marL="800100" algn="just">
              <a:buFont typeface="Wingdings" pitchFamily="2" charset="2"/>
              <a:buChar char="§"/>
            </a:pPr>
            <a:r>
              <a:rPr lang="en-US" sz="2800">
                <a:latin typeface="Arial" pitchFamily="34" charset="0"/>
                <a:cs typeface="Arial" pitchFamily="34" charset="0"/>
              </a:rPr>
              <a:t>Sử dụng các ký hiệu, từ tiếng Anh có nghĩa</a:t>
            </a:r>
          </a:p>
          <a:p>
            <a:pPr marL="800100" algn="just">
              <a:buFont typeface="Wingdings" pitchFamily="2" charset="2"/>
              <a:buChar char="§"/>
            </a:pPr>
            <a:r>
              <a:rPr lang="en-US" sz="2800">
                <a:latin typeface="Arial" pitchFamily="34" charset="0"/>
                <a:cs typeface="Arial" pitchFamily="34" charset="0"/>
              </a:rPr>
              <a:t>Làm cho dễ đọc</a:t>
            </a:r>
          </a:p>
          <a:p>
            <a:pPr marL="1430338" indent="-457200" algn="just">
              <a:buBlip>
                <a:blip r:embed="rId2"/>
              </a:buBlip>
            </a:pPr>
            <a:r>
              <a:rPr lang="en-US" sz="2400">
                <a:latin typeface="Arial" pitchFamily="34" charset="0"/>
                <a:cs typeface="Arial" pitchFamily="34" charset="0"/>
              </a:rPr>
              <a:t>Dùng DateOfBirth hoặc date_of_birth</a:t>
            </a:r>
          </a:p>
          <a:p>
            <a:pPr marL="1430338" indent="-457200" algn="just">
              <a:buBlip>
                <a:blip r:embed="rId2"/>
              </a:buBlip>
            </a:pPr>
            <a:r>
              <a:rPr lang="en-US" sz="2400">
                <a:latin typeface="Arial" pitchFamily="34" charset="0"/>
                <a:cs typeface="Arial" pitchFamily="34" charset="0"/>
              </a:rPr>
              <a:t>Chứ không dùng dateofbirth</a:t>
            </a:r>
          </a:p>
          <a:p>
            <a:pPr marL="800100" algn="just">
              <a:buFont typeface="Wingdings" pitchFamily="2" charset="2"/>
              <a:buChar char="§"/>
            </a:pPr>
            <a:r>
              <a:rPr lang="en-US" sz="2800">
                <a:latin typeface="Arial" pitchFamily="34" charset="0"/>
                <a:cs typeface="Arial" pitchFamily="34" charset="0"/>
              </a:rPr>
              <a:t>Tránh đặt tên quá dài</a:t>
            </a:r>
          </a:p>
          <a:p>
            <a:pPr marL="800100" algn="just">
              <a:buFont typeface="Wingdings" pitchFamily="2" charset="2"/>
              <a:buChar char="§"/>
            </a:pPr>
            <a:r>
              <a:rPr lang="en-US" sz="2800">
                <a:latin typeface="Arial" pitchFamily="34" charset="0"/>
                <a:cs typeface="Arial" pitchFamily="34" charset="0"/>
              </a:rPr>
              <a:t>Thống nhất cách dùng</a:t>
            </a:r>
          </a:p>
          <a:p>
            <a:pPr marL="1257300" lvl="1" indent="-342900" algn="just">
              <a:buBlip>
                <a:blip r:embed="rId2"/>
              </a:buBlip>
            </a:pPr>
            <a:r>
              <a:rPr lang="en-US" sz="240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400">
                <a:latin typeface="Arial" pitchFamily="34" charset="0"/>
                <a:cs typeface="Arial" pitchFamily="34" charset="0"/>
              </a:rPr>
              <a:t> cho dòng lặp, </a:t>
            </a:r>
            <a:r>
              <a:rPr lang="en-US" sz="240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tmp</a:t>
            </a:r>
            <a:r>
              <a:rPr lang="en-US" sz="2400">
                <a:latin typeface="Arial" pitchFamily="34" charset="0"/>
                <a:cs typeface="Arial" pitchFamily="34" charset="0"/>
              </a:rPr>
              <a:t> cho các giá trị tạm thời,…</a:t>
            </a:r>
          </a:p>
        </p:txBody>
      </p:sp>
    </p:spTree>
    <p:extLst>
      <p:ext uri="{BB962C8B-B14F-4D97-AF65-F5344CB8AC3E}">
        <p14:creationId xmlns:p14="http://schemas.microsoft.com/office/powerpoint/2010/main" val="307595005"/>
      </p:ext>
    </p:extLst>
  </p:cSld>
  <p:clrMapOvr>
    <a:masterClrMapping/>
  </p:clrMapOvr>
  <p:transition spd="slow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29400" y="6324600"/>
            <a:ext cx="2133600" cy="365125"/>
          </a:xfrm>
        </p:spPr>
        <p:txBody>
          <a:bodyPr/>
          <a:lstStyle/>
          <a:p>
            <a:fld id="{A379FA9D-9184-4F81-BC0E-BAD13B15E6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exagon 4"/>
          <p:cNvSpPr/>
          <p:nvPr/>
        </p:nvSpPr>
        <p:spPr>
          <a:xfrm>
            <a:off x="1956619" y="228600"/>
            <a:ext cx="6629400" cy="609600"/>
          </a:xfrm>
          <a:prstGeom prst="hexagon">
            <a:avLst/>
          </a:prstGeom>
          <a:solidFill>
            <a:srgbClr val="FDEFE3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2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Câu lệnh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800">
                <a:latin typeface="Arial" pitchFamily="34" charset="0"/>
                <a:cs typeface="Arial" pitchFamily="34" charset="0"/>
              </a:rPr>
              <a:t>Các câu lệnh phải mô tả cấu trúc: </a:t>
            </a:r>
          </a:p>
          <a:p>
            <a:pPr marL="855663" indent="-457200" algn="just">
              <a:buBlip>
                <a:blip r:embed="rId2"/>
              </a:buBlip>
            </a:pPr>
            <a:r>
              <a:rPr lang="en-US" sz="2400">
                <a:latin typeface="Arial" pitchFamily="34" charset="0"/>
                <a:cs typeface="Arial" pitchFamily="34" charset="0"/>
              </a:rPr>
              <a:t>Thụt lề, dễ đọc, dễ hiểu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>
                <a:latin typeface="Arial" pitchFamily="34" charset="0"/>
                <a:cs typeface="Arial" pitchFamily="34" charset="0"/>
              </a:rPr>
              <a:t>Làm đơn giản các lệnh</a:t>
            </a:r>
          </a:p>
          <a:p>
            <a:pPr marL="973138" indent="-457200" algn="just">
              <a:buBlip>
                <a:blip r:embed="rId3"/>
              </a:buBlip>
            </a:pPr>
            <a:r>
              <a:rPr lang="en-US" sz="2400">
                <a:latin typeface="Arial" pitchFamily="34" charset="0"/>
                <a:cs typeface="Arial" pitchFamily="34" charset="0"/>
              </a:rPr>
              <a:t>Mỗi lệnh trên một dòng</a:t>
            </a:r>
          </a:p>
          <a:p>
            <a:pPr marL="973138" indent="-457200" algn="just">
              <a:buBlip>
                <a:blip r:embed="rId3"/>
              </a:buBlip>
            </a:pPr>
            <a:r>
              <a:rPr lang="en-US" sz="2400">
                <a:latin typeface="Arial" pitchFamily="34" charset="0"/>
                <a:cs typeface="Arial" pitchFamily="34" charset="0"/>
              </a:rPr>
              <a:t>Triển khai các biểu thức phức tạp</a:t>
            </a:r>
          </a:p>
          <a:p>
            <a:pPr marL="973138" indent="-457200" algn="just">
              <a:buBlip>
                <a:blip r:embed="rId3"/>
              </a:buBlip>
            </a:pPr>
            <a:r>
              <a:rPr lang="en-US" sz="2400">
                <a:latin typeface="Arial" pitchFamily="34" charset="0"/>
                <a:cs typeface="Arial" pitchFamily="34" charset="0"/>
              </a:rPr>
              <a:t>Hạn chế truyền tham số là kết quả của hàm, biểu thức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>
                <a:latin typeface="Arial" pitchFamily="34" charset="0"/>
                <a:cs typeface="Arial" pitchFamily="34" charset="0"/>
              </a:rPr>
              <a:t>Tránh các cấu trúc phức tạp</a:t>
            </a:r>
          </a:p>
          <a:p>
            <a:pPr lvl="1" algn="just">
              <a:buBlip>
                <a:blip r:embed="rId3"/>
              </a:buBlip>
            </a:pPr>
            <a:r>
              <a:rPr lang="en-US" sz="2400">
                <a:latin typeface="Arial" pitchFamily="34" charset="0"/>
                <a:cs typeface="Arial" pitchFamily="34" charset="0"/>
              </a:rPr>
              <a:t>Các lệnh if lồng nhau</a:t>
            </a:r>
          </a:p>
          <a:p>
            <a:pPr lvl="1" algn="just">
              <a:buBlip>
                <a:blip r:embed="rId3"/>
              </a:buBlip>
            </a:pPr>
            <a:r>
              <a:rPr lang="en-US" sz="2400">
                <a:latin typeface="Arial" pitchFamily="34" charset="0"/>
                <a:cs typeface="Arial" pitchFamily="34" charset="0"/>
              </a:rPr>
              <a:t>Điều kiện phủ định if not</a:t>
            </a:r>
          </a:p>
        </p:txBody>
      </p:sp>
    </p:spTree>
    <p:extLst>
      <p:ext uri="{BB962C8B-B14F-4D97-AF65-F5344CB8AC3E}">
        <p14:creationId xmlns:p14="http://schemas.microsoft.com/office/powerpoint/2010/main" val="1044065250"/>
      </p:ext>
    </p:extLst>
  </p:cSld>
  <p:clrMapOvr>
    <a:masterClrMapping/>
  </p:clrMapOvr>
  <p:transition spd="slow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29400" y="6324600"/>
            <a:ext cx="2133600" cy="365125"/>
          </a:xfrm>
        </p:spPr>
        <p:txBody>
          <a:bodyPr/>
          <a:lstStyle/>
          <a:p>
            <a:fld id="{A379FA9D-9184-4F81-BC0E-BAD13B15E6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exagon 4"/>
          <p:cNvSpPr/>
          <p:nvPr/>
        </p:nvSpPr>
        <p:spPr>
          <a:xfrm>
            <a:off x="1956619" y="228600"/>
            <a:ext cx="6629400" cy="609600"/>
          </a:xfrm>
          <a:prstGeom prst="hexagon">
            <a:avLst/>
          </a:prstGeom>
          <a:solidFill>
            <a:srgbClr val="FDEFE3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2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Độ lồng của IF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860425"/>
            <a:ext cx="7643813" cy="72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>
                <a:latin typeface="Arial" pitchFamily="34" charset="0"/>
                <a:cs typeface="Arial" pitchFamily="34" charset="0"/>
              </a:rPr>
              <a:t>Các lệnh if lồng nhau</a:t>
            </a:r>
          </a:p>
        </p:txBody>
      </p:sp>
      <p:pic>
        <p:nvPicPr>
          <p:cNvPr id="8" name="Picture 12" descr="hinh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850" y="1654175"/>
            <a:ext cx="4248150" cy="32385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4787900" y="933450"/>
            <a:ext cx="4284663" cy="440120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1">
                <a:latin typeface="Arial" pitchFamily="34" charset="0"/>
                <a:cs typeface="Arial" pitchFamily="34" charset="0"/>
              </a:rPr>
              <a:t>if</a:t>
            </a:r>
            <a:r>
              <a:rPr lang="en-US" sz="2000">
                <a:latin typeface="Arial" pitchFamily="34" charset="0"/>
                <a:cs typeface="Arial" pitchFamily="34" charset="0"/>
              </a:rPr>
              <a:t> (vido&gt;=30 &amp;&amp; kinhdo&gt;120)</a:t>
            </a:r>
          </a:p>
          <a:p>
            <a:r>
              <a:rPr lang="en-US" sz="2000"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sz="2000">
                <a:latin typeface="Arial" pitchFamily="34" charset="0"/>
                <a:cs typeface="Arial" pitchFamily="34" charset="0"/>
              </a:rPr>
              <a:t>   </a:t>
            </a:r>
            <a:r>
              <a:rPr lang="en-US" sz="2000" b="1">
                <a:latin typeface="Arial" pitchFamily="34" charset="0"/>
                <a:cs typeface="Arial" pitchFamily="34" charset="0"/>
              </a:rPr>
              <a:t>if</a:t>
            </a:r>
            <a:r>
              <a:rPr lang="en-US" sz="2000">
                <a:latin typeface="Arial" pitchFamily="34" charset="0"/>
                <a:cs typeface="Arial" pitchFamily="34" charset="0"/>
              </a:rPr>
              <a:t> (vido=60 &amp;&amp; kinhdo&lt;=150)</a:t>
            </a:r>
          </a:p>
          <a:p>
            <a:r>
              <a:rPr lang="en-US" sz="2000">
                <a:latin typeface="Arial" pitchFamily="34" charset="0"/>
                <a:cs typeface="Arial" pitchFamily="34" charset="0"/>
              </a:rPr>
              <a:t>	mapSquareNo = 1;</a:t>
            </a:r>
          </a:p>
          <a:p>
            <a:r>
              <a:rPr lang="en-US" sz="2000">
                <a:latin typeface="Arial" pitchFamily="34" charset="0"/>
                <a:cs typeface="Arial" pitchFamily="34" charset="0"/>
              </a:rPr>
              <a:t>   </a:t>
            </a:r>
            <a:r>
              <a:rPr lang="en-US" sz="2000" b="1">
                <a:latin typeface="Arial" pitchFamily="34" charset="0"/>
                <a:cs typeface="Arial" pitchFamily="34" charset="0"/>
              </a:rPr>
              <a:t>else if</a:t>
            </a:r>
            <a:r>
              <a:rPr lang="en-US" sz="2000">
                <a:latin typeface="Arial" pitchFamily="34" charset="0"/>
                <a:cs typeface="Arial" pitchFamily="34" charset="0"/>
              </a:rPr>
              <a:t> (vido&lt;=90 &amp;&amp; 	kinhdo&lt;=150)</a:t>
            </a:r>
          </a:p>
          <a:p>
            <a:r>
              <a:rPr lang="en-US" sz="2000">
                <a:latin typeface="Arial" pitchFamily="34" charset="0"/>
                <a:cs typeface="Arial" pitchFamily="34" charset="0"/>
              </a:rPr>
              <a:t>	mapSquareNo = 2;</a:t>
            </a:r>
          </a:p>
          <a:p>
            <a:r>
              <a:rPr lang="en-US" sz="2000">
                <a:latin typeface="Arial" pitchFamily="34" charset="0"/>
                <a:cs typeface="Arial" pitchFamily="34" charset="0"/>
              </a:rPr>
              <a:t>           </a:t>
            </a:r>
            <a:r>
              <a:rPr lang="en-US" sz="2000" b="1">
                <a:latin typeface="Arial" pitchFamily="34" charset="0"/>
                <a:cs typeface="Arial" pitchFamily="34" charset="0"/>
              </a:rPr>
              <a:t>else</a:t>
            </a:r>
            <a:endParaRPr lang="en-US" sz="2000">
              <a:latin typeface="Arial" pitchFamily="34" charset="0"/>
              <a:cs typeface="Arial" pitchFamily="34" charset="0"/>
            </a:endParaRPr>
          </a:p>
          <a:p>
            <a:r>
              <a:rPr lang="en-US" sz="2000">
                <a:latin typeface="Arial" pitchFamily="34" charset="0"/>
                <a:cs typeface="Arial" pitchFamily="34" charset="0"/>
              </a:rPr>
              <a:t>	System.out.println</a:t>
            </a:r>
          </a:p>
          <a:p>
            <a:r>
              <a:rPr lang="en-US" sz="2000">
                <a:latin typeface="Arial" pitchFamily="34" charset="0"/>
                <a:cs typeface="Arial" pitchFamily="34" charset="0"/>
              </a:rPr>
              <a:t>	         (“Not on the map”);</a:t>
            </a:r>
          </a:p>
          <a:p>
            <a:r>
              <a:rPr lang="en-US" sz="2000">
                <a:latin typeface="Arial" pitchFamily="34" charset="0"/>
                <a:cs typeface="Arial" pitchFamily="34" charset="0"/>
              </a:rPr>
              <a:t>}</a:t>
            </a:r>
            <a:endParaRPr lang="en-US" sz="2000" b="1">
              <a:latin typeface="Arial" pitchFamily="34" charset="0"/>
              <a:cs typeface="Arial" pitchFamily="34" charset="0"/>
            </a:endParaRPr>
          </a:p>
          <a:p>
            <a:r>
              <a:rPr lang="en-US" sz="2000" b="1">
                <a:latin typeface="Arial" pitchFamily="34" charset="0"/>
                <a:cs typeface="Arial" pitchFamily="34" charset="0"/>
              </a:rPr>
              <a:t>else</a:t>
            </a:r>
            <a:endParaRPr lang="en-US" sz="2000">
              <a:latin typeface="Arial" pitchFamily="34" charset="0"/>
              <a:cs typeface="Arial" pitchFamily="34" charset="0"/>
            </a:endParaRPr>
          </a:p>
          <a:p>
            <a:r>
              <a:rPr lang="en-US" sz="2000">
                <a:latin typeface="Arial" pitchFamily="34" charset="0"/>
                <a:cs typeface="Arial" pitchFamily="34" charset="0"/>
              </a:rPr>
              <a:t>System.out.println(“Not on the map”); </a:t>
            </a: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215900" y="5253038"/>
            <a:ext cx="8748713" cy="1323439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Arial" pitchFamily="34" charset="0"/>
                <a:cs typeface="Arial" pitchFamily="34" charset="0"/>
              </a:rPr>
              <a:t>if</a:t>
            </a:r>
            <a:r>
              <a:rPr lang="en-US" sz="2000">
                <a:latin typeface="Arial" pitchFamily="34" charset="0"/>
                <a:cs typeface="Arial" pitchFamily="34" charset="0"/>
              </a:rPr>
              <a:t> (vido&gt;=30 &amp;&amp; kinhdo&gt;120) { </a:t>
            </a:r>
            <a:r>
              <a:rPr lang="en-US" sz="2000" b="1">
                <a:latin typeface="Arial" pitchFamily="34" charset="0"/>
                <a:cs typeface="Arial" pitchFamily="34" charset="0"/>
              </a:rPr>
              <a:t>if</a:t>
            </a:r>
            <a:r>
              <a:rPr lang="en-US" sz="2000">
                <a:latin typeface="Arial" pitchFamily="34" charset="0"/>
                <a:cs typeface="Arial" pitchFamily="34" charset="0"/>
              </a:rPr>
              <a:t> (vido&lt;=60 &amp;&amp; kinhdo&lt;=150) mapSquareNo = 1;   </a:t>
            </a:r>
            <a:r>
              <a:rPr lang="en-US" sz="2000" b="1">
                <a:latin typeface="Arial" pitchFamily="34" charset="0"/>
                <a:cs typeface="Arial" pitchFamily="34" charset="0"/>
              </a:rPr>
              <a:t>else if</a:t>
            </a:r>
            <a:r>
              <a:rPr lang="en-US" sz="2000">
                <a:latin typeface="Arial" pitchFamily="34" charset="0"/>
                <a:cs typeface="Arial" pitchFamily="34" charset="0"/>
              </a:rPr>
              <a:t> (vido&lt;=90 &amp;&amp; kinhdo&lt;=150) mapSquareNo = 2;    </a:t>
            </a:r>
            <a:r>
              <a:rPr lang="en-US" sz="2000" b="1">
                <a:latin typeface="Arial" pitchFamily="34" charset="0"/>
                <a:cs typeface="Arial" pitchFamily="34" charset="0"/>
              </a:rPr>
              <a:t>else </a:t>
            </a:r>
            <a:r>
              <a:rPr lang="en-US" sz="2000">
                <a:latin typeface="Arial" pitchFamily="34" charset="0"/>
                <a:cs typeface="Arial" pitchFamily="34" charset="0"/>
              </a:rPr>
              <a:t>System.out.println(“Not on the map”);} </a:t>
            </a:r>
            <a:r>
              <a:rPr lang="en-US" sz="2000" b="1">
                <a:latin typeface="Arial" pitchFamily="34" charset="0"/>
                <a:cs typeface="Arial" pitchFamily="34" charset="0"/>
              </a:rPr>
              <a:t>else </a:t>
            </a:r>
            <a:r>
              <a:rPr lang="en-US" sz="2000">
                <a:latin typeface="Arial" pitchFamily="34" charset="0"/>
                <a:cs typeface="Arial" pitchFamily="34" charset="0"/>
              </a:rPr>
              <a:t>System.out.println(“Not on the map”); </a:t>
            </a:r>
          </a:p>
        </p:txBody>
      </p:sp>
      <p:sp>
        <p:nvSpPr>
          <p:cNvPr id="11" name="AutoShape 16"/>
          <p:cNvSpPr>
            <a:spLocks noChangeArrowheads="1"/>
          </p:cNvSpPr>
          <p:nvPr/>
        </p:nvSpPr>
        <p:spPr bwMode="auto">
          <a:xfrm>
            <a:off x="5364163" y="2373313"/>
            <a:ext cx="3024187" cy="1368425"/>
          </a:xfrm>
          <a:prstGeom prst="cloudCallout">
            <a:avLst>
              <a:gd name="adj1" fmla="val -19083"/>
              <a:gd name="adj2" fmla="val -107079"/>
            </a:avLst>
          </a:prstGeom>
          <a:solidFill>
            <a:srgbClr val="FFCC99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>
                <a:latin typeface="Arial" pitchFamily="34" charset="0"/>
                <a:cs typeface="Arial" pitchFamily="34" charset="0"/>
              </a:rPr>
              <a:t>Định dạng tốt nhưng qua nhiều if lồng nhau</a:t>
            </a:r>
          </a:p>
        </p:txBody>
      </p:sp>
      <p:sp>
        <p:nvSpPr>
          <p:cNvPr id="12" name="AutoShape 18"/>
          <p:cNvSpPr>
            <a:spLocks noChangeArrowheads="1"/>
          </p:cNvSpPr>
          <p:nvPr/>
        </p:nvSpPr>
        <p:spPr bwMode="auto">
          <a:xfrm>
            <a:off x="2411413" y="5397500"/>
            <a:ext cx="2232025" cy="1079500"/>
          </a:xfrm>
          <a:prstGeom prst="wedgeRoundRectCallout">
            <a:avLst>
              <a:gd name="adj1" fmla="val -98648"/>
              <a:gd name="adj2" fmla="val 5588"/>
              <a:gd name="adj3" fmla="val 16667"/>
            </a:avLst>
          </a:prstGeom>
          <a:solidFill>
            <a:srgbClr val="FFCC99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>
                <a:latin typeface="Arial" pitchFamily="34" charset="0"/>
                <a:cs typeface="Arial" pitchFamily="34" charset="0"/>
              </a:rPr>
              <a:t>Định dạng xấu, có quá nhiều if lồng nhau</a:t>
            </a:r>
          </a:p>
        </p:txBody>
      </p:sp>
      <p:sp>
        <p:nvSpPr>
          <p:cNvPr id="13" name="Text Box 20"/>
          <p:cNvSpPr txBox="1">
            <a:spLocks noChangeArrowheads="1"/>
          </p:cNvSpPr>
          <p:nvPr/>
        </p:nvSpPr>
        <p:spPr bwMode="auto">
          <a:xfrm>
            <a:off x="2268538" y="3427413"/>
            <a:ext cx="1439862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Arial" pitchFamily="34" charset="0"/>
                <a:cs typeface="Arial" pitchFamily="34" charset="0"/>
              </a:rPr>
              <a:t>Kinh độ</a:t>
            </a: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250825" y="1868488"/>
            <a:ext cx="576263" cy="15696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latin typeface="Arial" pitchFamily="34" charset="0"/>
                <a:cs typeface="Arial" pitchFamily="34" charset="0"/>
              </a:rPr>
              <a:t>Vĩ</a:t>
            </a:r>
          </a:p>
          <a:p>
            <a:r>
              <a:rPr lang="en-US" sz="2400">
                <a:latin typeface="Arial" pitchFamily="34" charset="0"/>
                <a:cs typeface="Arial" pitchFamily="34" charset="0"/>
              </a:rPr>
              <a:t> độ</a:t>
            </a:r>
          </a:p>
          <a:p>
            <a:endParaRPr lang="en-US" sz="2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395288" y="4533900"/>
            <a:ext cx="1223962" cy="2460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10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89247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29400" y="6324600"/>
            <a:ext cx="2133600" cy="365125"/>
          </a:xfrm>
        </p:spPr>
        <p:txBody>
          <a:bodyPr/>
          <a:lstStyle/>
          <a:p>
            <a:fld id="{A379FA9D-9184-4F81-BC0E-BAD13B15E6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exagon 4"/>
          <p:cNvSpPr/>
          <p:nvPr/>
        </p:nvSpPr>
        <p:spPr>
          <a:xfrm>
            <a:off x="1956619" y="228600"/>
            <a:ext cx="6629400" cy="609600"/>
          </a:xfrm>
          <a:prstGeom prst="hexagon">
            <a:avLst/>
          </a:prstGeom>
          <a:solidFill>
            <a:srgbClr val="FDEFE3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2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Hàm và biến cục bộ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800">
                <a:latin typeface="Arial" pitchFamily="34" charset="0"/>
                <a:cs typeface="Arial" pitchFamily="34" charset="0"/>
              </a:rPr>
              <a:t>Chương trình cần được chia thành nhiều  mô đun (hàm)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>
                <a:latin typeface="Arial" pitchFamily="34" charset="0"/>
                <a:cs typeface="Arial" pitchFamily="34" charset="0"/>
              </a:rPr>
              <a:t>Không viết hàm quá dài</a:t>
            </a:r>
          </a:p>
          <a:p>
            <a:pPr marL="973138" indent="-457200" algn="just">
              <a:buBlip>
                <a:blip r:embed="rId2"/>
              </a:buBlip>
            </a:pPr>
            <a:r>
              <a:rPr lang="en-US" sz="2400">
                <a:latin typeface="Arial" pitchFamily="34" charset="0"/>
                <a:cs typeface="Arial" pitchFamily="34" charset="0"/>
              </a:rPr>
              <a:t>Không quá 2 trang màn hình</a:t>
            </a:r>
          </a:p>
          <a:p>
            <a:pPr marL="973138" indent="-457200" algn="just">
              <a:buBlip>
                <a:blip r:embed="rId2"/>
              </a:buBlip>
            </a:pPr>
            <a:r>
              <a:rPr lang="en-US" sz="2400">
                <a:latin typeface="Arial" pitchFamily="34" charset="0"/>
                <a:cs typeface="Arial" pitchFamily="34" charset="0"/>
              </a:rPr>
              <a:t>Tạo ra các hàm thứ cấp để giảm độ dài từng hàm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>
                <a:latin typeface="Arial" pitchFamily="34" charset="0"/>
                <a:cs typeface="Arial" pitchFamily="34" charset="0"/>
              </a:rPr>
              <a:t>Không dùng quá nhiều biến cục bộ</a:t>
            </a:r>
          </a:p>
          <a:p>
            <a:pPr lvl="1" algn="just">
              <a:buBlip>
                <a:blip r:embed="rId2"/>
              </a:buBlip>
            </a:pPr>
            <a:r>
              <a:rPr lang="en-US" sz="2400">
                <a:latin typeface="Arial" pitchFamily="34" charset="0"/>
                <a:cs typeface="Arial" pitchFamily="34" charset="0"/>
              </a:rPr>
              <a:t>Không thể theo dõi đồng thời hoạt động của nhiều biến</a:t>
            </a:r>
          </a:p>
          <a:p>
            <a:pPr marL="457200" lvl="1" indent="0" algn="just">
              <a:buNone/>
            </a:pPr>
            <a:r>
              <a:rPr lang="en-US" sz="2400">
                <a:latin typeface="Arial" pitchFamily="34" charset="0"/>
                <a:cs typeface="Arial" pitchFamily="34" charset="0"/>
              </a:rPr>
              <a:t>(ví dụ: không quá 7 biến cục bộ)</a:t>
            </a:r>
          </a:p>
        </p:txBody>
      </p:sp>
    </p:spTree>
    <p:extLst>
      <p:ext uri="{BB962C8B-B14F-4D97-AF65-F5344CB8AC3E}">
        <p14:creationId xmlns:p14="http://schemas.microsoft.com/office/powerpoint/2010/main" val="3826547111"/>
      </p:ext>
    </p:extLst>
  </p:cSld>
  <p:clrMapOvr>
    <a:masterClrMapping/>
  </p:clrMapOvr>
  <p:transition spd="slow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29400" y="6324600"/>
            <a:ext cx="2133600" cy="365125"/>
          </a:xfrm>
        </p:spPr>
        <p:txBody>
          <a:bodyPr/>
          <a:lstStyle/>
          <a:p>
            <a:fld id="{A379FA9D-9184-4F81-BC0E-BAD13B15E6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exagon 4"/>
          <p:cNvSpPr/>
          <p:nvPr/>
        </p:nvSpPr>
        <p:spPr>
          <a:xfrm>
            <a:off x="1956619" y="228600"/>
            <a:ext cx="6629400" cy="609600"/>
          </a:xfrm>
          <a:prstGeom prst="hexagon">
            <a:avLst/>
          </a:prstGeom>
          <a:solidFill>
            <a:srgbClr val="FDEFE3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2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Kỹ thuật lập trình tránh lỗi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>
                <a:latin typeface="Arial" pitchFamily="34" charset="0"/>
                <a:cs typeface="Arial" pitchFamily="34" charset="0"/>
              </a:rPr>
              <a:t>Kỹ thuật lập trình tốt dựa trên các yếu tố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>
                <a:latin typeface="Arial" pitchFamily="34" charset="0"/>
                <a:cs typeface="Arial" pitchFamily="34" charset="0"/>
              </a:rPr>
              <a:t>Lập trình có cấu trúc</a:t>
            </a:r>
          </a:p>
          <a:p>
            <a:pPr marL="973138" indent="-457200" algn="just">
              <a:buBlip>
                <a:blip r:embed="rId2"/>
              </a:buBlip>
            </a:pPr>
            <a:r>
              <a:rPr lang="en-US" sz="2400">
                <a:latin typeface="Arial" pitchFamily="34" charset="0"/>
                <a:cs typeface="Arial" pitchFamily="34" charset="0"/>
              </a:rPr>
              <a:t>Dùng các lệnh có cấu trúc</a:t>
            </a:r>
          </a:p>
          <a:p>
            <a:pPr marL="973138" indent="-457200" algn="just">
              <a:buBlip>
                <a:blip r:embed="rId2"/>
              </a:buBlip>
            </a:pPr>
            <a:r>
              <a:rPr lang="en-US" sz="2400">
                <a:latin typeface="Arial" pitchFamily="34" charset="0"/>
                <a:cs typeface="Arial" pitchFamily="34" charset="0"/>
              </a:rPr>
              <a:t>Mô đun hóa</a:t>
            </a:r>
          </a:p>
          <a:p>
            <a:pPr marL="973138" indent="-457200" algn="just">
              <a:buBlip>
                <a:blip r:embed="rId2"/>
              </a:buBlip>
            </a:pPr>
            <a:r>
              <a:rPr lang="en-US" sz="2400">
                <a:latin typeface="Arial" pitchFamily="34" charset="0"/>
                <a:cs typeface="Arial" pitchFamily="34" charset="0"/>
              </a:rPr>
              <a:t>Hạn chế dùng các cấu trúc nguy hiểm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>
                <a:latin typeface="Arial" pitchFamily="34" charset="0"/>
                <a:cs typeface="Arial" pitchFamily="34" charset="0"/>
              </a:rPr>
              <a:t>Đóng gói/che giấu thông tin</a:t>
            </a:r>
          </a:p>
          <a:p>
            <a:pPr lvl="1" algn="just">
              <a:buBlip>
                <a:blip r:embed="rId2"/>
              </a:buBlip>
            </a:pPr>
            <a:r>
              <a:rPr lang="en-US" sz="2400">
                <a:latin typeface="Arial" pitchFamily="34" charset="0"/>
                <a:cs typeface="Arial" pitchFamily="34" charset="0"/>
              </a:rPr>
              <a:t>Xây dựng kiểu dữ liệu trừu tượng</a:t>
            </a:r>
          </a:p>
          <a:p>
            <a:pPr lvl="1" algn="just">
              <a:buBlip>
                <a:blip r:embed="rId2"/>
              </a:buBlip>
            </a:pPr>
            <a:r>
              <a:rPr lang="en-US" sz="2400">
                <a:latin typeface="Arial" pitchFamily="34" charset="0"/>
                <a:cs typeface="Arial" pitchFamily="34" charset="0"/>
              </a:rPr>
              <a:t>Hạn chế thao tác trực tiếp lên thuộc tính</a:t>
            </a:r>
          </a:p>
        </p:txBody>
      </p:sp>
    </p:spTree>
    <p:extLst>
      <p:ext uri="{BB962C8B-B14F-4D97-AF65-F5344CB8AC3E}">
        <p14:creationId xmlns:p14="http://schemas.microsoft.com/office/powerpoint/2010/main" val="1957781459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2891" y="1371600"/>
            <a:ext cx="7876309" cy="4876800"/>
          </a:xfrm>
        </p:spPr>
        <p:txBody>
          <a:bodyPr/>
          <a:lstStyle/>
          <a:p>
            <a:pPr marL="342900" lvl="1" indent="-3429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đun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 (</a:t>
            </a:r>
            <a:r>
              <a:rPr lang="en-US"/>
              <a:t>Trang 75)</a:t>
            </a:r>
            <a:endParaRPr lang="en-US" dirty="0"/>
          </a:p>
          <a:p>
            <a:pPr marL="342900" lvl="1" indent="-3429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 err="1"/>
              <a:t>Mô</a:t>
            </a:r>
            <a:r>
              <a:rPr lang="en-US" sz="2800" dirty="0"/>
              <a:t> </a:t>
            </a:r>
            <a:r>
              <a:rPr lang="en-US" sz="2800" dirty="0" err="1"/>
              <a:t>đun</a:t>
            </a:r>
            <a:r>
              <a:rPr lang="en-US" sz="2800" dirty="0"/>
              <a:t> </a:t>
            </a:r>
            <a:r>
              <a:rPr lang="en-US" sz="2800" dirty="0" err="1"/>
              <a:t>hóa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gì</a:t>
            </a:r>
            <a:r>
              <a:rPr lang="en-US" sz="2800" dirty="0"/>
              <a:t>?</a:t>
            </a:r>
          </a:p>
          <a:p>
            <a:pPr marL="342900" lvl="1" indent="-3429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/>
              <a:t>VÌ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chia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đun</a:t>
            </a:r>
            <a:r>
              <a:rPr lang="en-US"/>
              <a:t>? </a:t>
            </a:r>
          </a:p>
          <a:p>
            <a:pPr marL="342900" lvl="1" indent="-3429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/>
              <a:t>Có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thuận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chia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đun</a:t>
            </a:r>
            <a:r>
              <a:rPr lang="en-US" dirty="0"/>
              <a:t>?</a:t>
            </a:r>
            <a:endParaRPr lang="en-AU" sz="2800" dirty="0"/>
          </a:p>
        </p:txBody>
      </p:sp>
      <p:sp>
        <p:nvSpPr>
          <p:cNvPr id="4" name="Parallelogram 3"/>
          <p:cNvSpPr/>
          <p:nvPr/>
        </p:nvSpPr>
        <p:spPr>
          <a:xfrm>
            <a:off x="1295400" y="0"/>
            <a:ext cx="7848600" cy="1143000"/>
          </a:xfrm>
          <a:prstGeom prst="parallelogram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sz="3200" b="1">
                <a:latin typeface="Arial" pitchFamily="34" charset="0"/>
                <a:cs typeface="Arial" pitchFamily="34" charset="0"/>
              </a:rPr>
              <a:t>Phân chia mô đun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FA9D-9184-4F81-BC0E-BAD13B15E622}" type="slidenum">
              <a:rPr lang="en-US" smtClean="0"/>
              <a:t>4</a:t>
            </a:fld>
            <a:endParaRPr lang="en-US"/>
          </a:p>
        </p:txBody>
      </p:sp>
      <p:sp>
        <p:nvSpPr>
          <p:cNvPr id="19" name="Right Triangle 18"/>
          <p:cNvSpPr/>
          <p:nvPr/>
        </p:nvSpPr>
        <p:spPr>
          <a:xfrm flipH="1">
            <a:off x="8763000" y="6928"/>
            <a:ext cx="381000" cy="1143000"/>
          </a:xfrm>
          <a:prstGeom prst="rtTriangl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368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29400" y="6324600"/>
            <a:ext cx="2133600" cy="365125"/>
          </a:xfrm>
        </p:spPr>
        <p:txBody>
          <a:bodyPr/>
          <a:lstStyle/>
          <a:p>
            <a:fld id="{A379FA9D-9184-4F81-BC0E-BAD13B15E6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exagon 4"/>
          <p:cNvSpPr/>
          <p:nvPr/>
        </p:nvSpPr>
        <p:spPr>
          <a:xfrm>
            <a:off x="1956619" y="228600"/>
            <a:ext cx="6629400" cy="609600"/>
          </a:xfrm>
          <a:prstGeom prst="hexagon">
            <a:avLst/>
          </a:prstGeom>
          <a:solidFill>
            <a:srgbClr val="FDEFE3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2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Tránh các cấu trúc nguy hiểm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800">
                <a:latin typeface="Arial" pitchFamily="34" charset="0"/>
                <a:cs typeface="Arial" pitchFamily="34" charset="0"/>
              </a:rPr>
              <a:t>Số thực</a:t>
            </a:r>
          </a:p>
          <a:p>
            <a:pPr marL="973138" indent="-457200" algn="just">
              <a:buBlip>
                <a:blip r:embed="rId2"/>
              </a:buBlip>
            </a:pPr>
            <a:r>
              <a:rPr lang="en-US" sz="2400">
                <a:latin typeface="Arial" pitchFamily="34" charset="0"/>
                <a:cs typeface="Arial" pitchFamily="34" charset="0"/>
              </a:rPr>
              <a:t>Các phép toán được làm tròn, kết quả không chính xác tuyệt đối</a:t>
            </a:r>
          </a:p>
          <a:p>
            <a:pPr marL="973138" indent="-457200" algn="just">
              <a:buBlip>
                <a:blip r:embed="rId2"/>
              </a:buBlip>
            </a:pPr>
            <a:r>
              <a:rPr lang="en-US" sz="2400">
                <a:latin typeface="Arial" pitchFamily="34" charset="0"/>
                <a:cs typeface="Arial" pitchFamily="34" charset="0"/>
              </a:rPr>
              <a:t>So sánh (=) hai số thực là không khả thi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>
                <a:latin typeface="Arial" pitchFamily="34" charset="0"/>
                <a:cs typeface="Arial" pitchFamily="34" charset="0"/>
              </a:rPr>
              <a:t>Con trỏ</a:t>
            </a:r>
          </a:p>
          <a:p>
            <a:pPr lvl="1" algn="just">
              <a:buBlip>
                <a:blip r:embed="rId2"/>
              </a:buBlip>
            </a:pPr>
            <a:r>
              <a:rPr lang="en-US" sz="2400">
                <a:latin typeface="Arial" pitchFamily="34" charset="0"/>
                <a:cs typeface="Arial" pitchFamily="34" charset="0"/>
              </a:rPr>
              <a:t>Khái niệm mức thấp</a:t>
            </a:r>
          </a:p>
          <a:p>
            <a:pPr lvl="1" algn="just">
              <a:buBlip>
                <a:blip r:embed="rId2"/>
              </a:buBlip>
            </a:pPr>
            <a:r>
              <a:rPr lang="en-US" sz="2400">
                <a:latin typeface="Arial" pitchFamily="34" charset="0"/>
                <a:cs typeface="Arial" pitchFamily="34" charset="0"/>
              </a:rPr>
              <a:t>Có khả năng gây lỗi nghiêm trọng</a:t>
            </a:r>
          </a:p>
          <a:p>
            <a:pPr lvl="1" algn="just">
              <a:buBlip>
                <a:blip r:embed="rId2"/>
              </a:buBlip>
            </a:pPr>
            <a:r>
              <a:rPr lang="en-US" sz="2400">
                <a:latin typeface="Arial" pitchFamily="34" charset="0"/>
                <a:cs typeface="Arial" pitchFamily="34" charset="0"/>
              </a:rPr>
              <a:t>Dễ nhầm</a:t>
            </a:r>
          </a:p>
          <a:p>
            <a:pPr marL="457200" lvl="1" indent="0" algn="just">
              <a:buNone/>
            </a:pPr>
            <a:r>
              <a:rPr lang="en-US" sz="2400">
                <a:latin typeface="Arial" pitchFamily="34" charset="0"/>
                <a:cs typeface="Arial" pitchFamily="34" charset="0"/>
              </a:rPr>
              <a:t>Double r;</a:t>
            </a:r>
          </a:p>
          <a:p>
            <a:pPr marL="457200" lvl="1" indent="0" algn="just">
              <a:buNone/>
            </a:pPr>
            <a:r>
              <a:rPr lang="en-US" sz="2400">
                <a:latin typeface="Arial" pitchFamily="34" charset="0"/>
                <a:cs typeface="Arial" pitchFamily="34" charset="0"/>
              </a:rPr>
              <a:t>Int* n=&amp;r;</a:t>
            </a:r>
          </a:p>
        </p:txBody>
      </p:sp>
    </p:spTree>
    <p:extLst>
      <p:ext uri="{BB962C8B-B14F-4D97-AF65-F5344CB8AC3E}">
        <p14:creationId xmlns:p14="http://schemas.microsoft.com/office/powerpoint/2010/main" val="1176292491"/>
      </p:ext>
    </p:extLst>
  </p:cSld>
  <p:clrMapOvr>
    <a:masterClrMapping/>
  </p:clrMapOvr>
  <p:transition spd="slow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29400" y="6324600"/>
            <a:ext cx="2133600" cy="365125"/>
          </a:xfrm>
        </p:spPr>
        <p:txBody>
          <a:bodyPr/>
          <a:lstStyle/>
          <a:p>
            <a:fld id="{A379FA9D-9184-4F81-BC0E-BAD13B15E6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exagon 4"/>
          <p:cNvSpPr/>
          <p:nvPr/>
        </p:nvSpPr>
        <p:spPr>
          <a:xfrm>
            <a:off x="1956619" y="228600"/>
            <a:ext cx="6629400" cy="609600"/>
          </a:xfrm>
          <a:prstGeom prst="hexagon">
            <a:avLst/>
          </a:prstGeom>
          <a:solidFill>
            <a:srgbClr val="FDEFE3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2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Tránh các cấu trúc nguy hiểm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800">
                <a:latin typeface="Arial" pitchFamily="34" charset="0"/>
                <a:cs typeface="Arial" pitchFamily="34" charset="0"/>
              </a:rPr>
              <a:t>Cấp phát bộ nhớ động</a:t>
            </a:r>
          </a:p>
          <a:p>
            <a:pPr marL="973138" indent="-457200" algn="just">
              <a:buBlip>
                <a:blip r:embed="rId2"/>
              </a:buBlip>
            </a:pPr>
            <a:r>
              <a:rPr lang="en-US" sz="2400">
                <a:latin typeface="Arial" pitchFamily="34" charset="0"/>
                <a:cs typeface="Arial" pitchFamily="34" charset="0"/>
              </a:rPr>
              <a:t>Quên cấp phát</a:t>
            </a:r>
          </a:p>
          <a:p>
            <a:pPr marL="973138" indent="-457200" algn="just">
              <a:buBlip>
                <a:blip r:embed="rId2"/>
              </a:buBlip>
            </a:pPr>
            <a:r>
              <a:rPr lang="en-US" sz="2400">
                <a:latin typeface="Arial" pitchFamily="34" charset="0"/>
                <a:cs typeface="Arial" pitchFamily="34" charset="0"/>
              </a:rPr>
              <a:t>Quên giải phóng</a:t>
            </a:r>
          </a:p>
          <a:p>
            <a:pPr marL="973138" indent="-457200" algn="just">
              <a:buBlip>
                <a:blip r:embed="rId2"/>
              </a:buBlip>
            </a:pPr>
            <a:r>
              <a:rPr lang="en-US" sz="2400">
                <a:latin typeface="Arial" pitchFamily="34" charset="0"/>
                <a:cs typeface="Arial" pitchFamily="34" charset="0"/>
              </a:rPr>
              <a:t>Chỉ nên dùng với hướng đối tượng (C++)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>
                <a:latin typeface="Arial" pitchFamily="34" charset="0"/>
                <a:cs typeface="Arial" pitchFamily="34" charset="0"/>
              </a:rPr>
              <a:t>Đệ qui</a:t>
            </a:r>
          </a:p>
          <a:p>
            <a:pPr lvl="1" algn="just">
              <a:buBlip>
                <a:blip r:embed="rId2"/>
              </a:buBlip>
            </a:pPr>
            <a:r>
              <a:rPr lang="en-US" sz="2400">
                <a:latin typeface="Arial" pitchFamily="34" charset="0"/>
                <a:cs typeface="Arial" pitchFamily="34" charset="0"/>
              </a:rPr>
              <a:t>Khó hiểu</a:t>
            </a:r>
          </a:p>
          <a:p>
            <a:pPr lvl="1" algn="just">
              <a:buBlip>
                <a:blip r:embed="rId2"/>
              </a:buBlip>
            </a:pPr>
            <a:r>
              <a:rPr lang="en-US" sz="2400">
                <a:latin typeface="Arial" pitchFamily="34" charset="0"/>
                <a:cs typeface="Arial" pitchFamily="34" charset="0"/>
              </a:rPr>
              <a:t>Dễ nhầm điều kiện dừng</a:t>
            </a:r>
          </a:p>
        </p:txBody>
      </p:sp>
    </p:spTree>
    <p:extLst>
      <p:ext uri="{BB962C8B-B14F-4D97-AF65-F5344CB8AC3E}">
        <p14:creationId xmlns:p14="http://schemas.microsoft.com/office/powerpoint/2010/main" val="2151887328"/>
      </p:ext>
    </p:extLst>
  </p:cSld>
  <p:clrMapOvr>
    <a:masterClrMapping/>
  </p:clrMapOvr>
  <p:transition spd="slow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29400" y="6324600"/>
            <a:ext cx="2133600" cy="365125"/>
          </a:xfrm>
        </p:spPr>
        <p:txBody>
          <a:bodyPr/>
          <a:lstStyle/>
          <a:p>
            <a:fld id="{A379FA9D-9184-4F81-BC0E-BAD13B15E6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exagon 4"/>
          <p:cNvSpPr/>
          <p:nvPr/>
        </p:nvSpPr>
        <p:spPr>
          <a:xfrm>
            <a:off x="1956619" y="228600"/>
            <a:ext cx="6629400" cy="609600"/>
          </a:xfrm>
          <a:prstGeom prst="hexagon">
            <a:avLst/>
          </a:prstGeom>
          <a:solidFill>
            <a:srgbClr val="FDEFE3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2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Các dạng cài đặt và tích hợp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800">
                <a:latin typeface="Arial" pitchFamily="34" charset="0"/>
                <a:cs typeface="Arial" pitchFamily="34" charset="0"/>
              </a:rPr>
              <a:t>Chiến lược big bang</a:t>
            </a:r>
          </a:p>
          <a:p>
            <a:pPr lvl="1" algn="just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2400">
                <a:latin typeface="Arial" pitchFamily="34" charset="0"/>
                <a:cs typeface="Arial" pitchFamily="34" charset="0"/>
              </a:rPr>
              <a:t>Nếu các mô đun  được thực hiện cài đặt riêng rẽ và sau đó tích hợp lại toàn bộ và được kiểm thử chung → Kết quả sẽ không tốt.</a:t>
            </a:r>
          </a:p>
          <a:p>
            <a:pPr lvl="1" algn="just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2400">
                <a:latin typeface="Arial" pitchFamily="34" charset="0"/>
                <a:cs typeface="Arial" pitchFamily="34" charset="0"/>
              </a:rPr>
              <a:t>Dùng cho chương trình nhỏ</a:t>
            </a:r>
          </a:p>
          <a:p>
            <a:pPr lvl="1" algn="just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2400">
                <a:latin typeface="Arial" pitchFamily="34" charset="0"/>
                <a:cs typeface="Arial" pitchFamily="34" charset="0"/>
              </a:rPr>
              <a:t>Phức tạp, không hiệu quả</a:t>
            </a:r>
          </a:p>
          <a:p>
            <a:pPr algn="just">
              <a:buFont typeface="Wingdings" pitchFamily="2" charset="2"/>
              <a:buChar char="v"/>
            </a:pPr>
            <a:r>
              <a:rPr lang="en-US" sz="2800">
                <a:latin typeface="Arial" pitchFamily="34" charset="0"/>
                <a:cs typeface="Arial" pitchFamily="34" charset="0"/>
              </a:rPr>
              <a:t>Chiến lược trên-xuống</a:t>
            </a:r>
          </a:p>
          <a:p>
            <a:pPr lvl="1" algn="just">
              <a:buFont typeface="Courier New" pitchFamily="49" charset="0"/>
              <a:buChar char="o"/>
            </a:pPr>
            <a:r>
              <a:rPr lang="en-US" sz="2400">
                <a:latin typeface="Arial" pitchFamily="34" charset="0"/>
                <a:cs typeface="Arial" pitchFamily="34" charset="0"/>
              </a:rPr>
              <a:t>Nhược điểm: Cần các cuống</a:t>
            </a:r>
          </a:p>
          <a:p>
            <a:pPr lvl="1" algn="just">
              <a:buFont typeface="Courier New" pitchFamily="49" charset="0"/>
              <a:buChar char="o"/>
            </a:pPr>
            <a:r>
              <a:rPr lang="en-US" sz="2400">
                <a:latin typeface="Arial" pitchFamily="34" charset="0"/>
                <a:cs typeface="Arial" pitchFamily="34" charset="0"/>
              </a:rPr>
              <a:t>Những khó khăn kèm theo cuống</a:t>
            </a:r>
          </a:p>
          <a:p>
            <a:pPr lvl="1" algn="just">
              <a:buFont typeface="Courier New" pitchFamily="49" charset="0"/>
              <a:buChar char="o"/>
            </a:pPr>
            <a:r>
              <a:rPr lang="en-US" sz="2400">
                <a:latin typeface="Arial" pitchFamily="34" charset="0"/>
                <a:cs typeface="Arial" pitchFamily="34" charset="0"/>
              </a:rPr>
              <a:t>Có ngay chức năng điều khiển hệ thống</a:t>
            </a:r>
          </a:p>
          <a:p>
            <a:pPr algn="just">
              <a:buFont typeface="Courier New" pitchFamily="49" charset="0"/>
              <a:buChar char="o"/>
            </a:pPr>
            <a:r>
              <a:rPr lang="en-US" sz="2800">
                <a:latin typeface="Arial" pitchFamily="34" charset="0"/>
                <a:cs typeface="Arial" pitchFamily="34" charset="0"/>
              </a:rPr>
              <a:t>Chiến lược dưới – lên</a:t>
            </a:r>
          </a:p>
          <a:p>
            <a:pPr lvl="1" algn="just">
              <a:buFont typeface="Courier New" pitchFamily="49" charset="0"/>
              <a:buChar char="o"/>
            </a:pPr>
            <a:r>
              <a:rPr lang="en-US" sz="2400">
                <a:latin typeface="Arial" pitchFamily="34" charset="0"/>
                <a:cs typeface="Arial" pitchFamily="34" charset="0"/>
              </a:rPr>
              <a:t>Luôn chưa có chương trình chỉnh thể</a:t>
            </a:r>
          </a:p>
          <a:p>
            <a:pPr lvl="1" algn="just">
              <a:buFont typeface="Courier New" pitchFamily="49" charset="0"/>
              <a:buChar char="o"/>
            </a:pPr>
            <a:r>
              <a:rPr lang="en-US" sz="2400">
                <a:latin typeface="Arial" pitchFamily="34" charset="0"/>
                <a:cs typeface="Arial" pitchFamily="34" charset="0"/>
              </a:rPr>
              <a:t>Thiết kế ca kiểm thử dễ và không cần cuống</a:t>
            </a:r>
          </a:p>
        </p:txBody>
      </p:sp>
    </p:spTree>
    <p:extLst>
      <p:ext uri="{BB962C8B-B14F-4D97-AF65-F5344CB8AC3E}">
        <p14:creationId xmlns:p14="http://schemas.microsoft.com/office/powerpoint/2010/main" val="2447153824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2891" y="1371600"/>
            <a:ext cx="7876309" cy="4876800"/>
          </a:xfrm>
        </p:spPr>
        <p:txBody>
          <a:bodyPr/>
          <a:lstStyle/>
          <a:p>
            <a:pPr marL="342900" lvl="1" indent="-342900" algn="just">
              <a:buFont typeface="Wingdings" pitchFamily="2" charset="2"/>
              <a:buChar char="v"/>
            </a:pPr>
            <a:r>
              <a:rPr lang="en-US"/>
              <a:t>Là chiến lược giúp giải quyết các bài toán phức tạp</a:t>
            </a:r>
          </a:p>
          <a:p>
            <a:pPr algn="just"/>
            <a:r>
              <a:rPr lang="en-US" sz="2800"/>
              <a:t>Giả sử C(x) là độ phức tạp của đoạn mã x, E(x) là công sức để thực hiện x. </a:t>
            </a:r>
          </a:p>
          <a:p>
            <a:pPr algn="just"/>
            <a:r>
              <a:rPr lang="en-US" sz="2800"/>
              <a:t>Nếu C(p1) &gt; C(p2) thì E(p1) &gt; E(p2).  </a:t>
            </a:r>
          </a:p>
          <a:p>
            <a:pPr algn="just"/>
            <a:r>
              <a:rPr lang="en-US" sz="2800"/>
              <a:t>Nếu phân chia p = p1 + p2 ta thấy (một cách trực quan): </a:t>
            </a:r>
          </a:p>
          <a:p>
            <a:pPr algn="just"/>
            <a:r>
              <a:rPr lang="en-US" sz="2800"/>
              <a:t>C(p1 + p2) &gt; C(p1) + C(p2) -&gt; E(p1 + p2) &gt; E(p1) + E(p2)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1295400" y="0"/>
            <a:ext cx="7848600" cy="1143000"/>
          </a:xfrm>
          <a:prstGeom prst="parallelogram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sz="3200" b="1">
                <a:latin typeface="Arial" pitchFamily="34" charset="0"/>
                <a:cs typeface="Arial" pitchFamily="34" charset="0"/>
              </a:rPr>
              <a:t>Nguyên tắc “chia để trị”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FA9D-9184-4F81-BC0E-BAD13B15E622}" type="slidenum">
              <a:rPr lang="en-US" smtClean="0"/>
              <a:t>5</a:t>
            </a:fld>
            <a:endParaRPr lang="en-US"/>
          </a:p>
        </p:txBody>
      </p:sp>
      <p:sp>
        <p:nvSpPr>
          <p:cNvPr id="19" name="Right Triangle 18"/>
          <p:cNvSpPr/>
          <p:nvPr/>
        </p:nvSpPr>
        <p:spPr>
          <a:xfrm flipH="1">
            <a:off x="8763000" y="6928"/>
            <a:ext cx="381000" cy="1143000"/>
          </a:xfrm>
          <a:prstGeom prst="rtTriangl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93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1295400" y="0"/>
            <a:ext cx="7848600" cy="1143000"/>
          </a:xfrm>
          <a:prstGeom prst="parallelogram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sz="3200" b="1">
                <a:latin typeface="Arial" pitchFamily="34" charset="0"/>
                <a:cs typeface="Arial" pitchFamily="34" charset="0"/>
              </a:rPr>
              <a:t>Phân chia mô đun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FA9D-9184-4F81-BC0E-BAD13B15E622}" type="slidenum">
              <a:rPr lang="en-US" smtClean="0"/>
              <a:t>6</a:t>
            </a:fld>
            <a:endParaRPr lang="en-US"/>
          </a:p>
        </p:txBody>
      </p:sp>
      <p:sp>
        <p:nvSpPr>
          <p:cNvPr id="19" name="Right Triangle 18"/>
          <p:cNvSpPr/>
          <p:nvPr/>
        </p:nvSpPr>
        <p:spPr>
          <a:xfrm flipH="1">
            <a:off x="8763000" y="6928"/>
            <a:ext cx="381000" cy="1143000"/>
          </a:xfrm>
          <a:prstGeom prst="rtTriangl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52601"/>
            <a:ext cx="80772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94361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2891" y="1371600"/>
            <a:ext cx="7876309" cy="4876800"/>
          </a:xfrm>
        </p:spPr>
        <p:txBody>
          <a:bodyPr/>
          <a:lstStyle/>
          <a:p>
            <a:pPr marL="342900" lvl="1" indent="-342900" algn="just">
              <a:buFont typeface="Wingdings" pitchFamily="2" charset="2"/>
              <a:buChar char="v"/>
            </a:pPr>
            <a:r>
              <a:rPr lang="en-US"/>
              <a:t>Các mô đun độc lập nhưng có thể tương tác với nhau trong hoạt động xử lý.</a:t>
            </a:r>
          </a:p>
          <a:p>
            <a:pPr marL="342900" lvl="1" indent="-342900" algn="just">
              <a:buFont typeface="Wingdings" pitchFamily="2" charset="2"/>
              <a:buChar char="v"/>
            </a:pPr>
            <a:r>
              <a:rPr lang="en-US" sz="2800"/>
              <a:t>Việc ghép nối và độ kết dính của các mô đun dùng để đánh giá sự độc lập và sự tương tác giữa chúng</a:t>
            </a:r>
          </a:p>
          <a:p>
            <a:pPr marL="342900" lvl="1" indent="-342900" algn="just">
              <a:buFont typeface="Wingdings" pitchFamily="2" charset="2"/>
              <a:buChar char="v"/>
            </a:pPr>
            <a:r>
              <a:rPr lang="en-US"/>
              <a:t>Kết dính chặt và ghép nối lỏng là tiêu chuẩn của thiết kế tốt.</a:t>
            </a:r>
          </a:p>
          <a:p>
            <a:pPr marL="342900" lvl="1" indent="-342900" algn="just">
              <a:buFont typeface="Wingdings" pitchFamily="2" charset="2"/>
              <a:buChar char="v"/>
            </a:pPr>
            <a:r>
              <a:rPr lang="en-US" sz="2800"/>
              <a:t>Ghép nối là gì?</a:t>
            </a:r>
          </a:p>
          <a:p>
            <a:pPr marL="342900" lvl="1" indent="-342900" algn="just">
              <a:buFont typeface="Wingdings" pitchFamily="2" charset="2"/>
              <a:buChar char="v"/>
            </a:pPr>
            <a:r>
              <a:rPr lang="en-US"/>
              <a:t>Kết dính là gì?</a:t>
            </a:r>
            <a:endParaRPr lang="en-US" sz="2800"/>
          </a:p>
        </p:txBody>
      </p:sp>
      <p:sp>
        <p:nvSpPr>
          <p:cNvPr id="4" name="Parallelogram 3"/>
          <p:cNvSpPr/>
          <p:nvPr/>
        </p:nvSpPr>
        <p:spPr>
          <a:xfrm>
            <a:off x="1295400" y="0"/>
            <a:ext cx="7848600" cy="1143000"/>
          </a:xfrm>
          <a:prstGeom prst="parallelogram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sz="3200" b="1">
                <a:latin typeface="Arial" pitchFamily="34" charset="0"/>
                <a:cs typeface="Arial" pitchFamily="34" charset="0"/>
              </a:rPr>
              <a:t>Chất lượng thiết kế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FA9D-9184-4F81-BC0E-BAD13B15E622}" type="slidenum">
              <a:rPr lang="en-US" smtClean="0"/>
              <a:t>7</a:t>
            </a:fld>
            <a:endParaRPr lang="en-US"/>
          </a:p>
        </p:txBody>
      </p:sp>
      <p:sp>
        <p:nvSpPr>
          <p:cNvPr id="19" name="Right Triangle 18"/>
          <p:cNvSpPr/>
          <p:nvPr/>
        </p:nvSpPr>
        <p:spPr>
          <a:xfrm flipH="1">
            <a:off x="8763000" y="6928"/>
            <a:ext cx="381000" cy="1143000"/>
          </a:xfrm>
          <a:prstGeom prst="rtTriangl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856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95400" y="1447800"/>
            <a:ext cx="7391400" cy="48768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>
                <a:latin typeface="Arial" pitchFamily="34" charset="0"/>
                <a:cs typeface="Arial" pitchFamily="34" charset="0"/>
              </a:rPr>
              <a:t>Sử dụng biểu đồ cấu trúc mô tả: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>
                <a:latin typeface="Arial" pitchFamily="34" charset="0"/>
                <a:cs typeface="Arial" pitchFamily="34" charset="0"/>
              </a:rPr>
              <a:t>Cái nhìn tổng thể về hệ thống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>
                <a:latin typeface="Arial" pitchFamily="34" charset="0"/>
                <a:cs typeface="Arial" pitchFamily="34" charset="0"/>
              </a:rPr>
              <a:t>Mối quan hệ giữa các mô đun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>
                <a:latin typeface="Arial" pitchFamily="34" charset="0"/>
                <a:cs typeface="Arial" pitchFamily="34" charset="0"/>
              </a:rPr>
              <a:t>Giao diện giữa các mô đun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>
                <a:latin typeface="Arial" pitchFamily="34" charset="0"/>
                <a:cs typeface="Arial" pitchFamily="34" charset="0"/>
              </a:rPr>
              <a:t>Không cần chỉ ra: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>
                <a:latin typeface="Arial" pitchFamily="34" charset="0"/>
                <a:cs typeface="Arial" pitchFamily="34" charset="0"/>
              </a:rPr>
              <a:t>Thứ tự thực hiện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>
                <a:latin typeface="Arial" pitchFamily="34" charset="0"/>
                <a:cs typeface="Arial" pitchFamily="34" charset="0"/>
              </a:rPr>
              <a:t>Số lần thực hiện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>
                <a:latin typeface="Arial" pitchFamily="34" charset="0"/>
                <a:cs typeface="Arial" pitchFamily="34" charset="0"/>
              </a:rPr>
              <a:t>Chi tiết thiết kế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FA9D-9184-4F81-BC0E-BAD13B15E6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exagon 4"/>
          <p:cNvSpPr/>
          <p:nvPr/>
        </p:nvSpPr>
        <p:spPr>
          <a:xfrm>
            <a:off x="1956619" y="228600"/>
            <a:ext cx="6629400" cy="609600"/>
          </a:xfrm>
          <a:prstGeom prst="hexagon">
            <a:avLst/>
          </a:prstGeom>
          <a:solidFill>
            <a:srgbClr val="FDEFE3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2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Thiết kế kiến trúc</a:t>
            </a:r>
          </a:p>
        </p:txBody>
      </p:sp>
    </p:spTree>
    <p:extLst>
      <p:ext uri="{BB962C8B-B14F-4D97-AF65-F5344CB8AC3E}">
        <p14:creationId xmlns:p14="http://schemas.microsoft.com/office/powerpoint/2010/main" val="705739358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5240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800">
                <a:latin typeface="Arial" pitchFamily="34" charset="0"/>
                <a:cs typeface="Arial" pitchFamily="34" charset="0"/>
              </a:rPr>
              <a:t>Chọn cách biểu diễn các đối tượng thiết kế có ảnh hưởng mạnh mẽ đến chất lượng phần mềm</a:t>
            </a:r>
          </a:p>
          <a:p>
            <a:pPr>
              <a:buFont typeface="Wingdings" pitchFamily="2" charset="2"/>
              <a:buChar char="v"/>
            </a:pPr>
            <a:r>
              <a:rPr lang="en-US" sz="2800">
                <a:latin typeface="Arial" pitchFamily="34" charset="0"/>
                <a:cs typeface="Arial" pitchFamily="34" charset="0"/>
              </a:rPr>
              <a:t>Các mức thiết kế: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FA9D-9184-4F81-BC0E-BAD13B15E6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exagon 4"/>
          <p:cNvSpPr/>
          <p:nvPr/>
        </p:nvSpPr>
        <p:spPr>
          <a:xfrm>
            <a:off x="1956619" y="228600"/>
            <a:ext cx="6629400" cy="609600"/>
          </a:xfrm>
          <a:prstGeom prst="hexagon">
            <a:avLst/>
          </a:prstGeom>
          <a:solidFill>
            <a:srgbClr val="FDEFE3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2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Thiết kế cấu trúc dữ liệu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356418" y="3124200"/>
            <a:ext cx="4914901" cy="266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Thiết kế cấu trúc lôgic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>
                <a:latin typeface="Arial" pitchFamily="34" charset="0"/>
                <a:cs typeface="Arial" pitchFamily="34" charset="0"/>
              </a:rPr>
              <a:t>Các quan hệ chuẩn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>
                <a:latin typeface="Arial" pitchFamily="34" charset="0"/>
                <a:cs typeface="Arial" pitchFamily="34" charset="0"/>
              </a:rPr>
              <a:t>Các khóa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>
                <a:latin typeface="Arial" pitchFamily="34" charset="0"/>
                <a:cs typeface="Arial" pitchFamily="34" charset="0"/>
              </a:rPr>
              <a:t>Các tham chiếu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>
                <a:latin typeface="Arial" pitchFamily="34" charset="0"/>
                <a:cs typeface="Arial" pitchFamily="34" charset="0"/>
              </a:rPr>
              <a:t>Các cấu trúc thao tác dữ liệu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5271319" y="3119284"/>
            <a:ext cx="3872681" cy="266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Thiết kế cấu trúc vật lý</a:t>
            </a:r>
          </a:p>
          <a:p>
            <a:pPr lvl="1">
              <a:buFont typeface="Arial" pitchFamily="34" charset="0"/>
              <a:buChar char="•"/>
            </a:pPr>
            <a:r>
              <a:rPr lang="en-US" sz="2400">
                <a:latin typeface="Arial" pitchFamily="34" charset="0"/>
                <a:cs typeface="Arial" pitchFamily="34" charset="0"/>
              </a:rPr>
              <a:t>Các file</a:t>
            </a:r>
          </a:p>
          <a:p>
            <a:pPr lvl="1">
              <a:buFont typeface="Arial" pitchFamily="34" charset="0"/>
              <a:buChar char="•"/>
            </a:pPr>
            <a:r>
              <a:rPr lang="en-US" sz="2400">
                <a:latin typeface="Arial" pitchFamily="34" charset="0"/>
                <a:cs typeface="Arial" pitchFamily="34" charset="0"/>
              </a:rPr>
              <a:t>Các kiểu</a:t>
            </a:r>
          </a:p>
          <a:p>
            <a:pPr lvl="1">
              <a:buFont typeface="Arial" pitchFamily="34" charset="0"/>
              <a:buChar char="•"/>
            </a:pPr>
            <a:r>
              <a:rPr lang="en-US" sz="2400">
                <a:latin typeface="Arial" pitchFamily="34" charset="0"/>
                <a:cs typeface="Arial" pitchFamily="34" charset="0"/>
              </a:rPr>
              <a:t>Kích cở</a:t>
            </a:r>
          </a:p>
        </p:txBody>
      </p:sp>
    </p:spTree>
    <p:extLst>
      <p:ext uri="{BB962C8B-B14F-4D97-AF65-F5344CB8AC3E}">
        <p14:creationId xmlns:p14="http://schemas.microsoft.com/office/powerpoint/2010/main" val="261811191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119</Template>
  <TotalTime>3907</TotalTime>
  <Words>2518</Words>
  <Application>Microsoft Office PowerPoint</Application>
  <PresentationFormat>On-screen Show (4:3)</PresentationFormat>
  <Paragraphs>329</Paragraphs>
  <Slides>42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Courier New</vt:lpstr>
      <vt:lpstr>Times New Roman</vt:lpstr>
      <vt:lpstr>Wingdings</vt:lpstr>
      <vt:lpstr>ZapfHumnst BT</vt:lpstr>
      <vt:lpstr>Thème Office</vt:lpstr>
      <vt:lpstr>Clip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THCTEAM</dc:creator>
  <cp:lastModifiedBy>minhkhue.julie@gmail.com</cp:lastModifiedBy>
  <cp:revision>385</cp:revision>
  <dcterms:created xsi:type="dcterms:W3CDTF">2014-02-11T01:53:05Z</dcterms:created>
  <dcterms:modified xsi:type="dcterms:W3CDTF">2023-02-26T10:32:48Z</dcterms:modified>
</cp:coreProperties>
</file>