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322" r:id="rId4"/>
    <p:sldId id="357" r:id="rId5"/>
    <p:sldId id="358" r:id="rId6"/>
    <p:sldId id="323" r:id="rId7"/>
    <p:sldId id="359" r:id="rId8"/>
    <p:sldId id="360" r:id="rId9"/>
    <p:sldId id="361" r:id="rId10"/>
    <p:sldId id="364" r:id="rId11"/>
    <p:sldId id="363" r:id="rId12"/>
    <p:sldId id="362" r:id="rId13"/>
    <p:sldId id="365" r:id="rId14"/>
    <p:sldId id="366" r:id="rId15"/>
    <p:sldId id="331" r:id="rId16"/>
    <p:sldId id="332" r:id="rId17"/>
    <p:sldId id="333" r:id="rId18"/>
    <p:sldId id="335" r:id="rId19"/>
    <p:sldId id="336" r:id="rId20"/>
    <p:sldId id="337" r:id="rId21"/>
    <p:sldId id="338" r:id="rId22"/>
    <p:sldId id="339" r:id="rId23"/>
    <p:sldId id="367" r:id="rId24"/>
    <p:sldId id="346" r:id="rId25"/>
    <p:sldId id="347" r:id="rId26"/>
    <p:sldId id="348" r:id="rId27"/>
    <p:sldId id="351" r:id="rId28"/>
    <p:sldId id="352" r:id="rId29"/>
    <p:sldId id="353" r:id="rId30"/>
    <p:sldId id="354" r:id="rId31"/>
    <p:sldId id="355" r:id="rId32"/>
    <p:sldId id="298" r:id="rId33"/>
    <p:sldId id="35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6" autoAdjust="0"/>
  </p:normalViewPr>
  <p:slideViewPr>
    <p:cSldViewPr>
      <p:cViewPr varScale="1">
        <p:scale>
          <a:sx n="47" d="100"/>
          <a:sy n="47" d="100"/>
        </p:scale>
        <p:origin x="-58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9463A-8893-454F-8AE9-53F2EB00C805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C14C-12D9-423B-96B7-BB9EB8368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7830BF-F6B8-4DFE-8787-FEB94E484AC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7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6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628775"/>
            <a:ext cx="3978275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97413" y="1628775"/>
            <a:ext cx="3978275" cy="4608513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986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628775"/>
            <a:ext cx="3978275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3" y="1628775"/>
            <a:ext cx="3978275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4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2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7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5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7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71A4-25AA-4801-9DEC-DA68E5300BF6}" type="datetimeFigureOut">
              <a:rPr lang="en-US" smtClean="0"/>
              <a:t>14/03/2017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CDA80-C721-4E90-B5C0-2318B6B7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8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/>
              <a:t>1</a:t>
            </a:fld>
            <a:endParaRPr lang="en-US"/>
          </a:p>
        </p:txBody>
      </p:sp>
      <p:sp>
        <p:nvSpPr>
          <p:cNvPr id="4" name="Hexagon 3"/>
          <p:cNvSpPr/>
          <p:nvPr/>
        </p:nvSpPr>
        <p:spPr>
          <a:xfrm>
            <a:off x="1447801" y="533400"/>
            <a:ext cx="7391400" cy="10668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3200" b="1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KIỂM NGHIỆM PHẦN MỀM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Block Arc 5"/>
          <p:cNvSpPr/>
          <p:nvPr/>
        </p:nvSpPr>
        <p:spPr>
          <a:xfrm>
            <a:off x="-3810000" y="1188284"/>
            <a:ext cx="5745916" cy="5745916"/>
          </a:xfrm>
          <a:prstGeom prst="blockArc">
            <a:avLst>
              <a:gd name="adj1" fmla="val 18900000"/>
              <a:gd name="adj2" fmla="val 2700000"/>
              <a:gd name="adj3" fmla="val 376"/>
            </a:avLst>
          </a:prstGeom>
          <a:scene3d>
            <a:camera prst="orthographicFront"/>
            <a:lightRig rig="flat" dir="t"/>
          </a:scene3d>
          <a:sp3d prstMaterial="matte"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0" name="Group 39"/>
          <p:cNvGrpSpPr/>
          <p:nvPr/>
        </p:nvGrpSpPr>
        <p:grpSpPr>
          <a:xfrm>
            <a:off x="1139193" y="1998605"/>
            <a:ext cx="7090407" cy="820582"/>
            <a:chOff x="1139193" y="1998605"/>
            <a:chExt cx="6574811" cy="82058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1" name="Freeform 40"/>
            <p:cNvSpPr/>
            <p:nvPr/>
          </p:nvSpPr>
          <p:spPr>
            <a:xfrm>
              <a:off x="1549485" y="2080663"/>
              <a:ext cx="6164519" cy="656466"/>
            </a:xfrm>
            <a:custGeom>
              <a:avLst/>
              <a:gdLst>
                <a:gd name="connsiteX0" fmla="*/ 0 w 6164519"/>
                <a:gd name="connsiteY0" fmla="*/ 0 h 656466"/>
                <a:gd name="connsiteX1" fmla="*/ 6164519 w 6164519"/>
                <a:gd name="connsiteY1" fmla="*/ 0 h 656466"/>
                <a:gd name="connsiteX2" fmla="*/ 6164519 w 6164519"/>
                <a:gd name="connsiteY2" fmla="*/ 656466 h 656466"/>
                <a:gd name="connsiteX3" fmla="*/ 0 w 6164519"/>
                <a:gd name="connsiteY3" fmla="*/ 656466 h 656466"/>
                <a:gd name="connsiteX4" fmla="*/ 0 w 6164519"/>
                <a:gd name="connsiteY4" fmla="*/ 0 h 65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4519" h="656466">
                  <a:moveTo>
                    <a:pt x="0" y="0"/>
                  </a:moveTo>
                  <a:lnTo>
                    <a:pt x="6164519" y="0"/>
                  </a:lnTo>
                  <a:lnTo>
                    <a:pt x="6164519" y="656466"/>
                  </a:lnTo>
                  <a:lnTo>
                    <a:pt x="0" y="656466"/>
                  </a:lnTo>
                  <a:lnTo>
                    <a:pt x="0" y="0"/>
                  </a:lnTo>
                  <a:close/>
                </a:path>
              </a:pathLst>
            </a:cu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521070" tIns="66040" rIns="66040" bIns="660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Xác minh–thẩm định-rà soát-kiểm thử</a:t>
              </a:r>
              <a:endParaRPr kumimoji="0" lang="en-US" sz="2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139193" y="1998605"/>
              <a:ext cx="820582" cy="820582"/>
            </a:xfrm>
            <a:prstGeom prst="ellipse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sp>
        <p:sp>
          <p:nvSpPr>
            <p:cNvPr id="43" name="TextBox 42"/>
            <p:cNvSpPr txBox="1"/>
            <p:nvPr/>
          </p:nvSpPr>
          <p:spPr>
            <a:xfrm>
              <a:off x="1317646" y="2209800"/>
              <a:ext cx="478762" cy="461665"/>
            </a:xfrm>
            <a:prstGeom prst="rect">
              <a:avLst/>
            </a:prstGeom>
            <a:grp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1.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15560" y="3968344"/>
            <a:ext cx="6714040" cy="820582"/>
            <a:chOff x="1515560" y="3968344"/>
            <a:chExt cx="6198444" cy="820582"/>
          </a:xfrm>
        </p:grpSpPr>
        <p:sp>
          <p:nvSpPr>
            <p:cNvPr id="45" name="Freeform 44"/>
            <p:cNvSpPr/>
            <p:nvPr/>
          </p:nvSpPr>
          <p:spPr>
            <a:xfrm>
              <a:off x="1925852" y="4050402"/>
              <a:ext cx="5788152" cy="656466"/>
            </a:xfrm>
            <a:custGeom>
              <a:avLst/>
              <a:gdLst>
                <a:gd name="connsiteX0" fmla="*/ 0 w 5788152"/>
                <a:gd name="connsiteY0" fmla="*/ 0 h 656466"/>
                <a:gd name="connsiteX1" fmla="*/ 5788152 w 5788152"/>
                <a:gd name="connsiteY1" fmla="*/ 0 h 656466"/>
                <a:gd name="connsiteX2" fmla="*/ 5788152 w 5788152"/>
                <a:gd name="connsiteY2" fmla="*/ 656466 h 656466"/>
                <a:gd name="connsiteX3" fmla="*/ 0 w 5788152"/>
                <a:gd name="connsiteY3" fmla="*/ 656466 h 656466"/>
                <a:gd name="connsiteX4" fmla="*/ 0 w 5788152"/>
                <a:gd name="connsiteY4" fmla="*/ 0 h 65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8152" h="656466">
                  <a:moveTo>
                    <a:pt x="0" y="0"/>
                  </a:moveTo>
                  <a:lnTo>
                    <a:pt x="5788152" y="0"/>
                  </a:lnTo>
                  <a:lnTo>
                    <a:pt x="5788152" y="656466"/>
                  </a:lnTo>
                  <a:lnTo>
                    <a:pt x="0" y="65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3F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txBody>
            <a:bodyPr spcFirstLastPara="0" vert="horz" wrap="square" lIns="521070" tIns="66040" rIns="66040" bIns="660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Kỹ</a:t>
              </a:r>
              <a:r>
                <a:rPr kumimoji="0" lang="en-US" sz="2800" b="0" i="0" u="none" strike="noStrike" kern="0" cap="none" spc="0" normalizeH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thuật đồ thị dòng chảy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515560" y="3968344"/>
              <a:ext cx="820582" cy="820582"/>
            </a:xfrm>
            <a:prstGeom prst="ellipse">
              <a:avLst/>
            </a:prstGeom>
            <a:solidFill>
              <a:srgbClr val="8064A2">
                <a:lumMod val="20000"/>
                <a:lumOff val="80000"/>
              </a:srgb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</p:sp>
        <p:sp>
          <p:nvSpPr>
            <p:cNvPr id="47" name="TextBox 46"/>
            <p:cNvSpPr txBox="1"/>
            <p:nvPr/>
          </p:nvSpPr>
          <p:spPr>
            <a:xfrm>
              <a:off x="1693075" y="4147802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.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2178141" y="3084417"/>
            <a:ext cx="6051459" cy="649383"/>
          </a:xfrm>
          <a:prstGeom prst="rect">
            <a:avLst/>
          </a:prstGeom>
          <a:solidFill>
            <a:srgbClr val="F79646">
              <a:lumMod val="20000"/>
              <a:lumOff val="80000"/>
              <a:alpha val="30000"/>
            </a:srgbClr>
          </a:soli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Kiểm thử hộp trắng – hộp đen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515560" y="2983474"/>
            <a:ext cx="820582" cy="820582"/>
            <a:chOff x="1515560" y="2983474"/>
            <a:chExt cx="820582" cy="820582"/>
          </a:xfrm>
        </p:grpSpPr>
        <p:sp>
          <p:nvSpPr>
            <p:cNvPr id="54" name="Oval 53"/>
            <p:cNvSpPr/>
            <p:nvPr/>
          </p:nvSpPr>
          <p:spPr>
            <a:xfrm>
              <a:off x="1515560" y="2983474"/>
              <a:ext cx="820582" cy="820582"/>
            </a:xfrm>
            <a:prstGeom prst="ellipse">
              <a:avLst/>
            </a:prstGeom>
            <a:solidFill>
              <a:srgbClr val="F79646">
                <a:lumMod val="40000"/>
                <a:lumOff val="60000"/>
              </a:srgb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</p:sp>
        <p:sp>
          <p:nvSpPr>
            <p:cNvPr id="55" name="TextBox 54"/>
            <p:cNvSpPr txBox="1"/>
            <p:nvPr/>
          </p:nvSpPr>
          <p:spPr>
            <a:xfrm>
              <a:off x="1752600" y="3162933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2.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39192" y="5105400"/>
            <a:ext cx="7090407" cy="820582"/>
            <a:chOff x="1515560" y="3968344"/>
            <a:chExt cx="6198444" cy="820582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5" name="Freeform 24"/>
            <p:cNvSpPr/>
            <p:nvPr/>
          </p:nvSpPr>
          <p:spPr>
            <a:xfrm>
              <a:off x="1925852" y="4050402"/>
              <a:ext cx="5788152" cy="656466"/>
            </a:xfrm>
            <a:custGeom>
              <a:avLst/>
              <a:gdLst>
                <a:gd name="connsiteX0" fmla="*/ 0 w 5788152"/>
                <a:gd name="connsiteY0" fmla="*/ 0 h 656466"/>
                <a:gd name="connsiteX1" fmla="*/ 5788152 w 5788152"/>
                <a:gd name="connsiteY1" fmla="*/ 0 h 656466"/>
                <a:gd name="connsiteX2" fmla="*/ 5788152 w 5788152"/>
                <a:gd name="connsiteY2" fmla="*/ 656466 h 656466"/>
                <a:gd name="connsiteX3" fmla="*/ 0 w 5788152"/>
                <a:gd name="connsiteY3" fmla="*/ 656466 h 656466"/>
                <a:gd name="connsiteX4" fmla="*/ 0 w 5788152"/>
                <a:gd name="connsiteY4" fmla="*/ 0 h 65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8152" h="656466">
                  <a:moveTo>
                    <a:pt x="0" y="0"/>
                  </a:moveTo>
                  <a:lnTo>
                    <a:pt x="5788152" y="0"/>
                  </a:lnTo>
                  <a:lnTo>
                    <a:pt x="5788152" y="656466"/>
                  </a:lnTo>
                  <a:lnTo>
                    <a:pt x="0" y="6564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txBody>
            <a:bodyPr spcFirstLastPara="0" vert="horz" wrap="square" lIns="521070" tIns="66040" rIns="66040" bIns="660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Các phương pháp kiểm thử, gỡ rối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1515560" y="3968344"/>
              <a:ext cx="820582" cy="820582"/>
            </a:xfrm>
            <a:prstGeom prst="ellipse">
              <a:avLst/>
            </a:prstGeom>
            <a:grpFill/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flat" dir="t"/>
            </a:scene3d>
            <a:sp3d z="190500" extrusionH="12700" prstMaterial="plastic">
              <a:bevelT w="50800" h="50800"/>
            </a:sp3d>
          </p:spPr>
        </p:sp>
        <p:sp>
          <p:nvSpPr>
            <p:cNvPr id="27" name="TextBox 26"/>
            <p:cNvSpPr txBox="1"/>
            <p:nvPr/>
          </p:nvSpPr>
          <p:spPr>
            <a:xfrm>
              <a:off x="1693075" y="4147802"/>
              <a:ext cx="533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4.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75417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85800" y="228600"/>
            <a:ext cx="8077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Khái niệm về thiết kế ca kiểm thử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Mục tiêu thiết kế ca kiểm thử nhằm:</a:t>
            </a:r>
            <a:endParaRPr lang="en-US" sz="24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Tìm ra nhiều lỗi sai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nhất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Với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nổ lực &amp; thời gian nhỏ nhất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Các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phương pháp kiểm thử tốt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phải cho một cơ chế:</a:t>
            </a:r>
            <a:endParaRPr lang="en-US" sz="240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Đảm bảo tính đầy đủ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(không soát phần nào)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Cung cấp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khả năng thực sự phát hiện được các sai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Ca kiểm thử hiệu quả là ca kiểm thử phát hiện ra ít nhất 1 lỗi.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pPr marL="633413" indent="0" algn="just">
              <a:buNone/>
            </a:pPr>
            <a:endParaRPr lang="en-US" sz="20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128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85800" y="228600"/>
            <a:ext cx="8077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Nguyên lý kiểm thử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AU" sz="2400">
                <a:latin typeface="Arial" pitchFamily="34" charset="0"/>
                <a:cs typeface="Arial" pitchFamily="34" charset="0"/>
              </a:rPr>
              <a:t>Việc kiểm nghiệm nên hướng về yêu cầu của khách hàng</a:t>
            </a:r>
          </a:p>
          <a:p>
            <a:pPr algn="just">
              <a:buFont typeface="Wingdings" pitchFamily="2" charset="2"/>
              <a:buChar char="Ø"/>
            </a:pPr>
            <a:r>
              <a:rPr lang="en-AU" sz="2400">
                <a:latin typeface="Arial" pitchFamily="34" charset="0"/>
                <a:cs typeface="Arial" pitchFamily="34" charset="0"/>
              </a:rPr>
              <a:t>Nên được hoạch định trước một thời gian dài.</a:t>
            </a:r>
          </a:p>
          <a:p>
            <a:pPr algn="just">
              <a:buFont typeface="Wingdings" pitchFamily="2" charset="2"/>
              <a:buChar char="Ø"/>
            </a:pPr>
            <a:r>
              <a:rPr lang="en-AU" sz="2400">
                <a:latin typeface="Arial" pitchFamily="34" charset="0"/>
                <a:cs typeface="Arial" pitchFamily="34" charset="0"/>
              </a:rPr>
              <a:t>Áp dụng nguyên lý Pareto (nguyên tắc 80-20):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AU" sz="2000">
                <a:latin typeface="Arial" pitchFamily="34" charset="0"/>
                <a:cs typeface="Arial" pitchFamily="34" charset="0"/>
              </a:rPr>
              <a:t>80% lỗi có nguyên nhân từ 20% các module </a:t>
            </a:r>
          </a:p>
          <a:p>
            <a:pPr lvl="1" algn="just">
              <a:buFont typeface="Courier New" pitchFamily="49" charset="0"/>
              <a:buChar char="o"/>
            </a:pPr>
            <a:r>
              <a:rPr lang="en-AU" sz="2000">
                <a:latin typeface="Arial" pitchFamily="34" charset="0"/>
                <a:cs typeface="Arial" pitchFamily="34" charset="0"/>
              </a:rPr>
              <a:t>cô lập và kiểm tra những module khả nghi nhất.</a:t>
            </a:r>
          </a:p>
          <a:p>
            <a:pPr algn="just">
              <a:buFont typeface="Wingdings" pitchFamily="2" charset="2"/>
              <a:buChar char="Ø"/>
            </a:pPr>
            <a:r>
              <a:rPr lang="en-AU" sz="2400">
                <a:latin typeface="Arial" pitchFamily="34" charset="0"/>
                <a:cs typeface="Arial" pitchFamily="34" charset="0"/>
              </a:rPr>
              <a:t>Nên tiến hành từ nhỏ đến lớn: bắt đầu từ những module riêng biệt rồi sau đó tích hợp các module lại.</a:t>
            </a:r>
          </a:p>
          <a:p>
            <a:pPr algn="just">
              <a:buFont typeface="Wingdings" pitchFamily="2" charset="2"/>
              <a:buChar char="Ø"/>
            </a:pPr>
            <a:r>
              <a:rPr lang="en-AU" sz="2400">
                <a:latin typeface="Arial" pitchFamily="34" charset="0"/>
                <a:cs typeface="Arial" pitchFamily="34" charset="0"/>
              </a:rPr>
              <a:t>Không thể kiểm nghiệm triệt để một phần mềm.</a:t>
            </a:r>
          </a:p>
          <a:p>
            <a:pPr algn="just">
              <a:buFont typeface="Wingdings" pitchFamily="2" charset="2"/>
              <a:buChar char="Ø"/>
            </a:pPr>
            <a:r>
              <a:rPr lang="en-AU" sz="2400">
                <a:latin typeface="Arial" pitchFamily="34" charset="0"/>
                <a:cs typeface="Arial" pitchFamily="34" charset="0"/>
              </a:rPr>
              <a:t>Nên được thực hiện bởi những đối tượng </a:t>
            </a:r>
            <a:r>
              <a:rPr lang="en-AU" sz="2400" b="1">
                <a:latin typeface="Arial" pitchFamily="34" charset="0"/>
                <a:cs typeface="Arial" pitchFamily="34" charset="0"/>
              </a:rPr>
              <a:t>KHÔNG</a:t>
            </a:r>
            <a:r>
              <a:rPr lang="en-AU" sz="2400">
                <a:latin typeface="Arial" pitchFamily="34" charset="0"/>
                <a:cs typeface="Arial" pitchFamily="34" charset="0"/>
              </a:rPr>
              <a:t> tham gia vào quá trình phát triển phần mềm</a:t>
            </a:r>
            <a:r>
              <a:rPr lang="en-AU" sz="2400" smtClean="0">
                <a:latin typeface="Arial" pitchFamily="34" charset="0"/>
                <a:cs typeface="Arial" pitchFamily="34" charset="0"/>
              </a:rPr>
              <a:t>.</a:t>
            </a: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976313" algn="just">
              <a:buFont typeface="Wingdings" pitchFamily="2" charset="2"/>
              <a:buChar char="Ø"/>
            </a:pPr>
            <a:endParaRPr lang="en-US" sz="16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699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05000" y="228600"/>
            <a:ext cx="6019800" cy="9144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Khái niệm về kiểm thử hộp trắng – hộp đen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 marL="342900" lvl="1" indent="-342900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n-AU">
                <a:latin typeface="Arial" pitchFamily="34" charset="0"/>
                <a:cs typeface="Arial" pitchFamily="34" charset="0"/>
              </a:rPr>
              <a:t>Kiểm thử hộp trắng (</a:t>
            </a:r>
            <a:r>
              <a:rPr lang="en-AU" b="1">
                <a:latin typeface="Arial" pitchFamily="34" charset="0"/>
                <a:cs typeface="Arial" pitchFamily="34" charset="0"/>
              </a:rPr>
              <a:t>white-box)</a:t>
            </a:r>
            <a:r>
              <a:rPr lang="en-AU">
                <a:latin typeface="Arial" pitchFamily="34" charset="0"/>
                <a:cs typeface="Arial" pitchFamily="34" charset="0"/>
              </a:rPr>
              <a:t>: kiểm tra cấu trúc điều khiển bên trong chương trình, thường dùng cho những những </a:t>
            </a:r>
            <a:r>
              <a:rPr lang="en-AU" smtClean="0">
                <a:latin typeface="Arial" pitchFamily="34" charset="0"/>
                <a:cs typeface="Arial" pitchFamily="34" charset="0"/>
              </a:rPr>
              <a:t>mô đun </a:t>
            </a:r>
            <a:r>
              <a:rPr lang="en-AU">
                <a:latin typeface="Arial" pitchFamily="34" charset="0"/>
                <a:cs typeface="Arial" pitchFamily="34" charset="0"/>
              </a:rPr>
              <a:t>nhỏ.</a:t>
            </a:r>
          </a:p>
          <a:p>
            <a:pPr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n-AU" sz="2800" smtClean="0">
                <a:latin typeface="Arial" pitchFamily="34" charset="0"/>
                <a:cs typeface="Arial" pitchFamily="34" charset="0"/>
              </a:rPr>
              <a:t>Kiểm </a:t>
            </a:r>
            <a:r>
              <a:rPr lang="en-AU" sz="2800">
                <a:latin typeface="Arial" pitchFamily="34" charset="0"/>
                <a:cs typeface="Arial" pitchFamily="34" charset="0"/>
              </a:rPr>
              <a:t>thử hộp đen (</a:t>
            </a:r>
            <a:r>
              <a:rPr lang="en-AU" sz="2800" b="1">
                <a:latin typeface="Arial" pitchFamily="34" charset="0"/>
                <a:cs typeface="Arial" pitchFamily="34" charset="0"/>
              </a:rPr>
              <a:t>black-box</a:t>
            </a:r>
            <a:r>
              <a:rPr lang="en-AU" sz="2800">
                <a:latin typeface="Arial" pitchFamily="34" charset="0"/>
                <a:cs typeface="Arial" pitchFamily="34" charset="0"/>
              </a:rPr>
              <a:t>): kiểm tra các chức năng cụ thể của phần mềm, không quan tâm cấu trúc bên trong, thường áp dụng cho những </a:t>
            </a:r>
            <a:r>
              <a:rPr lang="en-AU" sz="2800" smtClean="0">
                <a:latin typeface="Arial" pitchFamily="34" charset="0"/>
                <a:cs typeface="Arial" pitchFamily="34" charset="0"/>
              </a:rPr>
              <a:t>mô đun </a:t>
            </a:r>
            <a:r>
              <a:rPr lang="en-AU" sz="2800">
                <a:latin typeface="Arial" pitchFamily="34" charset="0"/>
                <a:cs typeface="Arial" pitchFamily="34" charset="0"/>
              </a:rPr>
              <a:t>lớn.</a:t>
            </a:r>
          </a:p>
          <a:p>
            <a:pPr algn="just">
              <a:buFont typeface="Wingdings" pitchFamily="2" charset="2"/>
              <a:buChar char="v"/>
            </a:pPr>
            <a:endParaRPr lang="en-US" sz="24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274320" indent="-27432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AU" sz="2800">
              <a:latin typeface="Arial" pitchFamily="34" charset="0"/>
              <a:cs typeface="Arial" pitchFamily="34" charset="0"/>
            </a:endParaRPr>
          </a:p>
          <a:p>
            <a:pPr marL="274320" indent="-274320" algn="just">
              <a:lnSpc>
                <a:spcPct val="9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800">
                <a:latin typeface="Arial" pitchFamily="34" charset="0"/>
                <a:cs typeface="Arial" pitchFamily="34" charset="0"/>
              </a:rPr>
              <a:t>Mỗi loại kiểm nghiệm có khả năng tìm ra những nhóm lỗi khác nhau </a:t>
            </a:r>
            <a:r>
              <a:rPr lang="en-AU" sz="280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AU" sz="2800">
                <a:latin typeface="Arial" pitchFamily="34" charset="0"/>
                <a:cs typeface="Arial" pitchFamily="34" charset="0"/>
              </a:rPr>
              <a:t> nên kết hợp cả hai.</a:t>
            </a: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pPr marL="633413" indent="0" algn="just">
              <a:buNone/>
            </a:pPr>
            <a:endParaRPr lang="en-US" sz="28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92739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85800" y="228600"/>
            <a:ext cx="8077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Yêu cầu kiểm thử hộp trắng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Yêu cầu đặt ra:</a:t>
            </a:r>
            <a:endParaRPr lang="en-US" sz="24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Mọi con đường độc lập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trong một mô đun cần được thực hiện ít nhất 1 lần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Mọi ràng buộc lôgic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được thực hiện cả hai phía đúng (true) &amp; phía sai (false)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Tất cả các vòng lặp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ở biên của nó và cả các biên vận hành phải được thực hiện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Mọi cấu trúc dữ liệu nội tại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được dùng để bảo đảm hiệu lực thi hành của nó.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pPr marL="633413" indent="0" algn="just">
              <a:buNone/>
            </a:pPr>
            <a:endParaRPr lang="en-US" sz="20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879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85800" y="228600"/>
            <a:ext cx="8077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 kỹ thuật sử dụng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Đồ thị dòng chảy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Ma trận kiểm thử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Điều kiện lôgic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Điều kiện theo dòng dữ liệu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Các cấu trúc chu trình – giá trị đặc trưng</a:t>
            </a:r>
          </a:p>
          <a:p>
            <a:pPr algn="just">
              <a:buFont typeface="Wingdings" pitchFamily="2" charset="2"/>
              <a:buChar char="v"/>
            </a:pPr>
            <a:endParaRPr lang="en-US" sz="240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pPr marL="633413" indent="0" algn="just">
              <a:buNone/>
            </a:pPr>
            <a:endParaRPr lang="en-US" sz="20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15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19200"/>
            <a:ext cx="8108950" cy="2646363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AU" smtClean="0">
              <a:latin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mtClean="0">
                <a:latin typeface="Times New Roman" pitchFamily="18" charset="0"/>
              </a:rPr>
              <a:t>Mỗi </a:t>
            </a:r>
            <a:r>
              <a:rPr lang="en-AU">
                <a:latin typeface="Times New Roman" pitchFamily="18" charset="0"/>
              </a:rPr>
              <a:t>node hình tròn biểu diễn một hoặc một vài tác vụ (hơi khác so với lưu đồ thuật giải)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Cạnh có hướng miêu tả đường thực thi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AU">
              <a:latin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Đồ thị dòng chảy được xây dựng từ lưu đồ thuật giải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633413" y="3789363"/>
            <a:ext cx="7950200" cy="2295525"/>
            <a:chOff x="432" y="2209"/>
            <a:chExt cx="5424" cy="1446"/>
          </a:xfrm>
        </p:grpSpPr>
        <p:sp>
          <p:nvSpPr>
            <p:cNvPr id="235525" name="Oval 5"/>
            <p:cNvSpPr>
              <a:spLocks noChangeArrowheads="1"/>
            </p:cNvSpPr>
            <p:nvPr/>
          </p:nvSpPr>
          <p:spPr bwMode="auto">
            <a:xfrm>
              <a:off x="716" y="2757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26" name="Oval 6"/>
            <p:cNvSpPr>
              <a:spLocks noChangeArrowheads="1"/>
            </p:cNvSpPr>
            <p:nvPr/>
          </p:nvSpPr>
          <p:spPr bwMode="auto">
            <a:xfrm>
              <a:off x="716" y="3356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27" name="Line 7"/>
            <p:cNvSpPr>
              <a:spLocks noChangeShapeType="1"/>
            </p:cNvSpPr>
            <p:nvPr/>
          </p:nvSpPr>
          <p:spPr bwMode="auto">
            <a:xfrm>
              <a:off x="840" y="2983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432" y="2260"/>
              <a:ext cx="8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>
                  <a:solidFill>
                    <a:srgbClr val="990000"/>
                  </a:solidFill>
                  <a:latin typeface="Tahoma" pitchFamily="34" charset="0"/>
                </a:rPr>
                <a:t>sequence</a:t>
              </a:r>
              <a:endParaRPr lang="en-US" b="0">
                <a:solidFill>
                  <a:srgbClr val="990000"/>
                </a:solidFill>
                <a:latin typeface="Tahoma" pitchFamily="34" charset="0"/>
              </a:endParaRPr>
            </a:p>
          </p:txBody>
        </p:sp>
        <p:sp>
          <p:nvSpPr>
            <p:cNvPr id="235529" name="Oval 9"/>
            <p:cNvSpPr>
              <a:spLocks noChangeArrowheads="1"/>
            </p:cNvSpPr>
            <p:nvPr/>
          </p:nvSpPr>
          <p:spPr bwMode="auto">
            <a:xfrm>
              <a:off x="1750" y="2694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30" name="Oval 10"/>
            <p:cNvSpPr>
              <a:spLocks noChangeArrowheads="1"/>
            </p:cNvSpPr>
            <p:nvPr/>
          </p:nvSpPr>
          <p:spPr bwMode="auto">
            <a:xfrm>
              <a:off x="1344" y="3057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31" name="Line 11"/>
            <p:cNvSpPr>
              <a:spLocks noChangeShapeType="1"/>
            </p:cNvSpPr>
            <p:nvPr/>
          </p:nvSpPr>
          <p:spPr bwMode="auto">
            <a:xfrm flipH="1">
              <a:off x="1520" y="2848"/>
              <a:ext cx="23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1737" y="2257"/>
              <a:ext cx="2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>
                  <a:solidFill>
                    <a:srgbClr val="990000"/>
                  </a:solidFill>
                  <a:latin typeface="Tahoma" pitchFamily="34" charset="0"/>
                </a:rPr>
                <a:t>if</a:t>
              </a:r>
              <a:endParaRPr lang="en-US" b="0">
                <a:solidFill>
                  <a:srgbClr val="990000"/>
                </a:solidFill>
                <a:latin typeface="Tahoma" pitchFamily="34" charset="0"/>
              </a:endParaRPr>
            </a:p>
          </p:txBody>
        </p:sp>
        <p:sp>
          <p:nvSpPr>
            <p:cNvPr id="235533" name="Oval 13"/>
            <p:cNvSpPr>
              <a:spLocks noChangeArrowheads="1"/>
            </p:cNvSpPr>
            <p:nvPr/>
          </p:nvSpPr>
          <p:spPr bwMode="auto">
            <a:xfrm>
              <a:off x="2139" y="3057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34" name="Oval 14"/>
            <p:cNvSpPr>
              <a:spLocks noChangeArrowheads="1"/>
            </p:cNvSpPr>
            <p:nvPr/>
          </p:nvSpPr>
          <p:spPr bwMode="auto">
            <a:xfrm>
              <a:off x="1751" y="3418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35" name="Line 15"/>
            <p:cNvSpPr>
              <a:spLocks noChangeShapeType="1"/>
            </p:cNvSpPr>
            <p:nvPr/>
          </p:nvSpPr>
          <p:spPr bwMode="auto">
            <a:xfrm>
              <a:off x="1970" y="2854"/>
              <a:ext cx="231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36" name="Line 16"/>
            <p:cNvSpPr>
              <a:spLocks noChangeShapeType="1"/>
            </p:cNvSpPr>
            <p:nvPr/>
          </p:nvSpPr>
          <p:spPr bwMode="auto">
            <a:xfrm flipH="1">
              <a:off x="1940" y="3253"/>
              <a:ext cx="232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37" name="Line 17"/>
            <p:cNvSpPr>
              <a:spLocks noChangeShapeType="1"/>
            </p:cNvSpPr>
            <p:nvPr/>
          </p:nvSpPr>
          <p:spPr bwMode="auto">
            <a:xfrm>
              <a:off x="1550" y="3243"/>
              <a:ext cx="232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38" name="Oval 18"/>
            <p:cNvSpPr>
              <a:spLocks noChangeArrowheads="1"/>
            </p:cNvSpPr>
            <p:nvPr/>
          </p:nvSpPr>
          <p:spPr bwMode="auto">
            <a:xfrm>
              <a:off x="4101" y="2600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39" name="Oval 19"/>
            <p:cNvSpPr>
              <a:spLocks noChangeArrowheads="1"/>
            </p:cNvSpPr>
            <p:nvPr/>
          </p:nvSpPr>
          <p:spPr bwMode="auto">
            <a:xfrm>
              <a:off x="4106" y="3043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 flipH="1">
              <a:off x="4219" y="2828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088" y="2257"/>
              <a:ext cx="5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>
                  <a:solidFill>
                    <a:srgbClr val="990000"/>
                  </a:solidFill>
                  <a:latin typeface="Tahoma" pitchFamily="34" charset="0"/>
                </a:rPr>
                <a:t>while</a:t>
              </a:r>
              <a:endParaRPr lang="en-US" b="0">
                <a:solidFill>
                  <a:srgbClr val="990000"/>
                </a:solidFill>
                <a:latin typeface="Tahoma" pitchFamily="34" charset="0"/>
              </a:endParaRPr>
            </a:p>
          </p:txBody>
        </p:sp>
        <p:sp>
          <p:nvSpPr>
            <p:cNvPr id="235542" name="Oval 22"/>
            <p:cNvSpPr>
              <a:spLocks noChangeArrowheads="1"/>
            </p:cNvSpPr>
            <p:nvPr/>
          </p:nvSpPr>
          <p:spPr bwMode="auto">
            <a:xfrm>
              <a:off x="4103" y="3418"/>
              <a:ext cx="231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43" name="Freeform 23"/>
            <p:cNvSpPr>
              <a:spLocks/>
            </p:cNvSpPr>
            <p:nvPr/>
          </p:nvSpPr>
          <p:spPr bwMode="auto">
            <a:xfrm>
              <a:off x="4336" y="2688"/>
              <a:ext cx="272" cy="480"/>
            </a:xfrm>
            <a:custGeom>
              <a:avLst/>
              <a:gdLst>
                <a:gd name="T0" fmla="*/ 0 w 272"/>
                <a:gd name="T1" fmla="*/ 480 h 480"/>
                <a:gd name="T2" fmla="*/ 192 w 272"/>
                <a:gd name="T3" fmla="*/ 384 h 480"/>
                <a:gd name="T4" fmla="*/ 240 w 272"/>
                <a:gd name="T5" fmla="*/ 144 h 480"/>
                <a:gd name="T6" fmla="*/ 0 w 272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480">
                  <a:moveTo>
                    <a:pt x="0" y="480"/>
                  </a:moveTo>
                  <a:cubicBezTo>
                    <a:pt x="76" y="460"/>
                    <a:pt x="152" y="440"/>
                    <a:pt x="192" y="384"/>
                  </a:cubicBezTo>
                  <a:cubicBezTo>
                    <a:pt x="232" y="328"/>
                    <a:pt x="272" y="208"/>
                    <a:pt x="240" y="144"/>
                  </a:cubicBezTo>
                  <a:cubicBezTo>
                    <a:pt x="208" y="80"/>
                    <a:pt x="104" y="40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44" name="Freeform 24"/>
            <p:cNvSpPr>
              <a:spLocks/>
            </p:cNvSpPr>
            <p:nvPr/>
          </p:nvSpPr>
          <p:spPr bwMode="auto">
            <a:xfrm>
              <a:off x="3768" y="2688"/>
              <a:ext cx="328" cy="864"/>
            </a:xfrm>
            <a:custGeom>
              <a:avLst/>
              <a:gdLst>
                <a:gd name="T0" fmla="*/ 328 w 328"/>
                <a:gd name="T1" fmla="*/ 0 h 864"/>
                <a:gd name="T2" fmla="*/ 88 w 328"/>
                <a:gd name="T3" fmla="*/ 192 h 864"/>
                <a:gd name="T4" fmla="*/ 40 w 328"/>
                <a:gd name="T5" fmla="*/ 576 h 864"/>
                <a:gd name="T6" fmla="*/ 328 w 328"/>
                <a:gd name="T7" fmla="*/ 86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864">
                  <a:moveTo>
                    <a:pt x="328" y="0"/>
                  </a:moveTo>
                  <a:cubicBezTo>
                    <a:pt x="232" y="48"/>
                    <a:pt x="136" y="96"/>
                    <a:pt x="88" y="192"/>
                  </a:cubicBezTo>
                  <a:cubicBezTo>
                    <a:pt x="40" y="288"/>
                    <a:pt x="0" y="464"/>
                    <a:pt x="40" y="576"/>
                  </a:cubicBezTo>
                  <a:cubicBezTo>
                    <a:pt x="80" y="688"/>
                    <a:pt x="204" y="776"/>
                    <a:pt x="328" y="8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45" name="Oval 25"/>
            <p:cNvSpPr>
              <a:spLocks noChangeArrowheads="1"/>
            </p:cNvSpPr>
            <p:nvPr/>
          </p:nvSpPr>
          <p:spPr bwMode="auto">
            <a:xfrm>
              <a:off x="5236" y="2646"/>
              <a:ext cx="231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46" name="Oval 26"/>
            <p:cNvSpPr>
              <a:spLocks noChangeArrowheads="1"/>
            </p:cNvSpPr>
            <p:nvPr/>
          </p:nvSpPr>
          <p:spPr bwMode="auto">
            <a:xfrm>
              <a:off x="4831" y="3009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47" name="Line 27"/>
            <p:cNvSpPr>
              <a:spLocks noChangeShapeType="1"/>
            </p:cNvSpPr>
            <p:nvPr/>
          </p:nvSpPr>
          <p:spPr bwMode="auto">
            <a:xfrm flipH="1">
              <a:off x="5008" y="2800"/>
              <a:ext cx="23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5223" y="2209"/>
              <a:ext cx="4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>
                  <a:solidFill>
                    <a:srgbClr val="990000"/>
                  </a:solidFill>
                  <a:latin typeface="Tahoma" pitchFamily="34" charset="0"/>
                </a:rPr>
                <a:t>case</a:t>
              </a:r>
              <a:endParaRPr lang="en-US" b="0">
                <a:solidFill>
                  <a:srgbClr val="990000"/>
                </a:solidFill>
                <a:latin typeface="Tahoma" pitchFamily="34" charset="0"/>
              </a:endParaRPr>
            </a:p>
          </p:txBody>
        </p:sp>
        <p:sp>
          <p:nvSpPr>
            <p:cNvPr id="235549" name="Oval 29"/>
            <p:cNvSpPr>
              <a:spLocks noChangeArrowheads="1"/>
            </p:cNvSpPr>
            <p:nvPr/>
          </p:nvSpPr>
          <p:spPr bwMode="auto">
            <a:xfrm>
              <a:off x="5626" y="3009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50" name="Oval 30"/>
            <p:cNvSpPr>
              <a:spLocks noChangeArrowheads="1"/>
            </p:cNvSpPr>
            <p:nvPr/>
          </p:nvSpPr>
          <p:spPr bwMode="auto">
            <a:xfrm>
              <a:off x="5238" y="3370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51" name="Line 31"/>
            <p:cNvSpPr>
              <a:spLocks noChangeShapeType="1"/>
            </p:cNvSpPr>
            <p:nvPr/>
          </p:nvSpPr>
          <p:spPr bwMode="auto">
            <a:xfrm>
              <a:off x="5457" y="2806"/>
              <a:ext cx="231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52" name="Line 32"/>
            <p:cNvSpPr>
              <a:spLocks noChangeShapeType="1"/>
            </p:cNvSpPr>
            <p:nvPr/>
          </p:nvSpPr>
          <p:spPr bwMode="auto">
            <a:xfrm flipH="1">
              <a:off x="5427" y="3205"/>
              <a:ext cx="23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53" name="Line 33"/>
            <p:cNvSpPr>
              <a:spLocks noChangeShapeType="1"/>
            </p:cNvSpPr>
            <p:nvPr/>
          </p:nvSpPr>
          <p:spPr bwMode="auto">
            <a:xfrm>
              <a:off x="5037" y="3195"/>
              <a:ext cx="231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54" name="Oval 34"/>
            <p:cNvSpPr>
              <a:spLocks noChangeArrowheads="1"/>
            </p:cNvSpPr>
            <p:nvPr/>
          </p:nvSpPr>
          <p:spPr bwMode="auto">
            <a:xfrm>
              <a:off x="5249" y="2997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55" name="Line 35"/>
            <p:cNvSpPr>
              <a:spLocks noChangeShapeType="1"/>
            </p:cNvSpPr>
            <p:nvPr/>
          </p:nvSpPr>
          <p:spPr bwMode="auto">
            <a:xfrm flipH="1">
              <a:off x="5363" y="2883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56" name="Line 36"/>
            <p:cNvSpPr>
              <a:spLocks noChangeShapeType="1"/>
            </p:cNvSpPr>
            <p:nvPr/>
          </p:nvSpPr>
          <p:spPr bwMode="auto">
            <a:xfrm flipH="1">
              <a:off x="5370" y="324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57" name="Oval 37"/>
            <p:cNvSpPr>
              <a:spLocks noChangeArrowheads="1"/>
            </p:cNvSpPr>
            <p:nvPr/>
          </p:nvSpPr>
          <p:spPr bwMode="auto">
            <a:xfrm>
              <a:off x="2852" y="2607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2857" y="3050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 flipH="1">
              <a:off x="2970" y="2835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24" name="Text Box 40"/>
            <p:cNvSpPr txBox="1">
              <a:spLocks noChangeArrowheads="1"/>
            </p:cNvSpPr>
            <p:nvPr/>
          </p:nvSpPr>
          <p:spPr bwMode="auto">
            <a:xfrm>
              <a:off x="2839" y="2264"/>
              <a:ext cx="4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>
                  <a:solidFill>
                    <a:srgbClr val="990000"/>
                  </a:solidFill>
                  <a:latin typeface="Tahoma" pitchFamily="34" charset="0"/>
                </a:rPr>
                <a:t>until</a:t>
              </a:r>
              <a:endParaRPr lang="en-US" b="0">
                <a:solidFill>
                  <a:srgbClr val="990000"/>
                </a:solidFill>
                <a:latin typeface="Tahoma" pitchFamily="34" charset="0"/>
              </a:endParaRPr>
            </a:p>
          </p:txBody>
        </p:sp>
        <p:sp>
          <p:nvSpPr>
            <p:cNvPr id="235561" name="Oval 41"/>
            <p:cNvSpPr>
              <a:spLocks noChangeArrowheads="1"/>
            </p:cNvSpPr>
            <p:nvPr/>
          </p:nvSpPr>
          <p:spPr bwMode="auto">
            <a:xfrm>
              <a:off x="2853" y="3425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62" name="Freeform 42"/>
            <p:cNvSpPr>
              <a:spLocks/>
            </p:cNvSpPr>
            <p:nvPr/>
          </p:nvSpPr>
          <p:spPr bwMode="auto">
            <a:xfrm>
              <a:off x="3087" y="2695"/>
              <a:ext cx="273" cy="480"/>
            </a:xfrm>
            <a:custGeom>
              <a:avLst/>
              <a:gdLst>
                <a:gd name="T0" fmla="*/ 0 w 272"/>
                <a:gd name="T1" fmla="*/ 480 h 480"/>
                <a:gd name="T2" fmla="*/ 192 w 272"/>
                <a:gd name="T3" fmla="*/ 384 h 480"/>
                <a:gd name="T4" fmla="*/ 240 w 272"/>
                <a:gd name="T5" fmla="*/ 144 h 480"/>
                <a:gd name="T6" fmla="*/ 0 w 272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2" h="480">
                  <a:moveTo>
                    <a:pt x="0" y="480"/>
                  </a:moveTo>
                  <a:cubicBezTo>
                    <a:pt x="76" y="460"/>
                    <a:pt x="152" y="440"/>
                    <a:pt x="192" y="384"/>
                  </a:cubicBezTo>
                  <a:cubicBezTo>
                    <a:pt x="232" y="328"/>
                    <a:pt x="272" y="208"/>
                    <a:pt x="240" y="144"/>
                  </a:cubicBezTo>
                  <a:cubicBezTo>
                    <a:pt x="208" y="80"/>
                    <a:pt x="104" y="40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63" name="Line 43"/>
            <p:cNvSpPr>
              <a:spLocks noChangeShapeType="1"/>
            </p:cNvSpPr>
            <p:nvPr/>
          </p:nvSpPr>
          <p:spPr bwMode="auto">
            <a:xfrm flipH="1">
              <a:off x="2972" y="3278"/>
              <a:ext cx="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4" name="Hexagon 43"/>
          <p:cNvSpPr/>
          <p:nvPr/>
        </p:nvSpPr>
        <p:spPr>
          <a:xfrm>
            <a:off x="2512864" y="381000"/>
            <a:ext cx="4636884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Đồ thị dòng chảy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8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6263" y="304800"/>
            <a:ext cx="8001000" cy="10366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3600" b="1">
                <a:latin typeface="Arial" pitchFamily="34" charset="0"/>
                <a:cs typeface="Arial" pitchFamily="34" charset="0"/>
              </a:rPr>
              <a:t>Xây dựng đồ thị dòng chảy – Ví dụ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55650" y="1557338"/>
            <a:ext cx="4151313" cy="4897437"/>
            <a:chOff x="755650" y="1557338"/>
            <a:chExt cx="4151313" cy="4897437"/>
          </a:xfrm>
        </p:grpSpPr>
        <p:sp>
          <p:nvSpPr>
            <p:cNvPr id="236549" name="AutoShape 5"/>
            <p:cNvSpPr>
              <a:spLocks noChangeArrowheads="1"/>
            </p:cNvSpPr>
            <p:nvPr/>
          </p:nvSpPr>
          <p:spPr bwMode="auto">
            <a:xfrm>
              <a:off x="2847975" y="1984375"/>
              <a:ext cx="777875" cy="479425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6550" name="AutoShape 6"/>
            <p:cNvSpPr>
              <a:spLocks noChangeArrowheads="1"/>
            </p:cNvSpPr>
            <p:nvPr/>
          </p:nvSpPr>
          <p:spPr bwMode="auto">
            <a:xfrm>
              <a:off x="2908300" y="1557338"/>
              <a:ext cx="631825" cy="15716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44" name="Text Box 8"/>
            <p:cNvSpPr txBox="1">
              <a:spLocks noChangeArrowheads="1"/>
            </p:cNvSpPr>
            <p:nvPr/>
          </p:nvSpPr>
          <p:spPr bwMode="auto">
            <a:xfrm>
              <a:off x="2859088" y="2732088"/>
              <a:ext cx="741362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>
                  <a:latin typeface="Tahoma" pitchFamily="34" charset="0"/>
                </a:rPr>
                <a:t>2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553" name="Line 9"/>
            <p:cNvSpPr>
              <a:spLocks noChangeShapeType="1"/>
            </p:cNvSpPr>
            <p:nvPr/>
          </p:nvSpPr>
          <p:spPr bwMode="auto">
            <a:xfrm>
              <a:off x="3238500" y="2452688"/>
              <a:ext cx="0" cy="274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54" name="AutoShape 10"/>
            <p:cNvSpPr>
              <a:spLocks noChangeArrowheads="1"/>
            </p:cNvSpPr>
            <p:nvPr/>
          </p:nvSpPr>
          <p:spPr bwMode="auto">
            <a:xfrm>
              <a:off x="2836863" y="3419475"/>
              <a:ext cx="777875" cy="479425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47" name="Text Box 11"/>
            <p:cNvSpPr txBox="1">
              <a:spLocks noChangeArrowheads="1"/>
            </p:cNvSpPr>
            <p:nvPr/>
          </p:nvSpPr>
          <p:spPr bwMode="auto">
            <a:xfrm>
              <a:off x="3071813" y="3429000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>
                  <a:latin typeface="Tahoma" pitchFamily="34" charset="0"/>
                </a:rPr>
                <a:t>3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556" name="Line 12"/>
            <p:cNvSpPr>
              <a:spLocks noChangeShapeType="1"/>
            </p:cNvSpPr>
            <p:nvPr/>
          </p:nvSpPr>
          <p:spPr bwMode="auto">
            <a:xfrm>
              <a:off x="3238500" y="1711325"/>
              <a:ext cx="0" cy="274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57" name="Line 13"/>
            <p:cNvSpPr>
              <a:spLocks noChangeShapeType="1"/>
            </p:cNvSpPr>
            <p:nvPr/>
          </p:nvSpPr>
          <p:spPr bwMode="auto">
            <a:xfrm>
              <a:off x="3238500" y="3138488"/>
              <a:ext cx="0" cy="274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58" name="Line 14"/>
            <p:cNvSpPr>
              <a:spLocks noChangeShapeType="1"/>
            </p:cNvSpPr>
            <p:nvPr/>
          </p:nvSpPr>
          <p:spPr bwMode="auto">
            <a:xfrm>
              <a:off x="3600450" y="3660775"/>
              <a:ext cx="760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59" name="Line 15"/>
            <p:cNvSpPr>
              <a:spLocks noChangeShapeType="1"/>
            </p:cNvSpPr>
            <p:nvPr/>
          </p:nvSpPr>
          <p:spPr bwMode="auto">
            <a:xfrm>
              <a:off x="4354513" y="3667125"/>
              <a:ext cx="0" cy="365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52" name="Text Box 16"/>
            <p:cNvSpPr txBox="1">
              <a:spLocks noChangeArrowheads="1"/>
            </p:cNvSpPr>
            <p:nvPr/>
          </p:nvSpPr>
          <p:spPr bwMode="auto">
            <a:xfrm>
              <a:off x="3975100" y="4017963"/>
              <a:ext cx="741363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>
                  <a:latin typeface="Tahoma" pitchFamily="34" charset="0"/>
                </a:rPr>
                <a:t>4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561" name="Line 17"/>
            <p:cNvSpPr>
              <a:spLocks noChangeShapeType="1"/>
            </p:cNvSpPr>
            <p:nvPr/>
          </p:nvSpPr>
          <p:spPr bwMode="auto">
            <a:xfrm>
              <a:off x="2078038" y="3660775"/>
              <a:ext cx="758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62" name="Line 18"/>
            <p:cNvSpPr>
              <a:spLocks noChangeShapeType="1"/>
            </p:cNvSpPr>
            <p:nvPr/>
          </p:nvSpPr>
          <p:spPr bwMode="auto">
            <a:xfrm>
              <a:off x="2084388" y="3649663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55" name="Text Box 19"/>
            <p:cNvSpPr txBox="1">
              <a:spLocks noChangeArrowheads="1"/>
            </p:cNvSpPr>
            <p:nvPr/>
          </p:nvSpPr>
          <p:spPr bwMode="auto">
            <a:xfrm>
              <a:off x="3973513" y="4713288"/>
              <a:ext cx="741362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>
                  <a:latin typeface="Tahoma" pitchFamily="34" charset="0"/>
                </a:rPr>
                <a:t>5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564" name="AutoShape 20"/>
            <p:cNvSpPr>
              <a:spLocks noChangeArrowheads="1"/>
            </p:cNvSpPr>
            <p:nvPr/>
          </p:nvSpPr>
          <p:spPr bwMode="auto">
            <a:xfrm>
              <a:off x="1697038" y="4006850"/>
              <a:ext cx="777875" cy="479425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57" name="Text Box 21"/>
            <p:cNvSpPr txBox="1">
              <a:spLocks noChangeArrowheads="1"/>
            </p:cNvSpPr>
            <p:nvPr/>
          </p:nvSpPr>
          <p:spPr bwMode="auto">
            <a:xfrm>
              <a:off x="1931988" y="4016375"/>
              <a:ext cx="3222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>
                  <a:latin typeface="Tahoma" pitchFamily="34" charset="0"/>
                </a:rPr>
                <a:t>6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566" name="Line 22"/>
            <p:cNvSpPr>
              <a:spLocks noChangeShapeType="1"/>
            </p:cNvSpPr>
            <p:nvPr/>
          </p:nvSpPr>
          <p:spPr bwMode="auto">
            <a:xfrm>
              <a:off x="4354513" y="4433888"/>
              <a:ext cx="0" cy="274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67" name="Line 23"/>
            <p:cNvSpPr>
              <a:spLocks noChangeShapeType="1"/>
            </p:cNvSpPr>
            <p:nvPr/>
          </p:nvSpPr>
          <p:spPr bwMode="auto">
            <a:xfrm>
              <a:off x="2454275" y="4237038"/>
              <a:ext cx="758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68" name="Line 24"/>
            <p:cNvSpPr>
              <a:spLocks noChangeShapeType="1"/>
            </p:cNvSpPr>
            <p:nvPr/>
          </p:nvSpPr>
          <p:spPr bwMode="auto">
            <a:xfrm>
              <a:off x="3208338" y="4225925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61" name="Text Box 25"/>
            <p:cNvSpPr txBox="1">
              <a:spLocks noChangeArrowheads="1"/>
            </p:cNvSpPr>
            <p:nvPr/>
          </p:nvSpPr>
          <p:spPr bwMode="auto">
            <a:xfrm>
              <a:off x="2828925" y="4627563"/>
              <a:ext cx="741363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>
                  <a:latin typeface="Tahoma" pitchFamily="34" charset="0"/>
                </a:rPr>
                <a:t>8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570" name="Line 26"/>
            <p:cNvSpPr>
              <a:spLocks noChangeShapeType="1"/>
            </p:cNvSpPr>
            <p:nvPr/>
          </p:nvSpPr>
          <p:spPr bwMode="auto">
            <a:xfrm>
              <a:off x="1268413" y="4248150"/>
              <a:ext cx="4222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71" name="Line 27"/>
            <p:cNvSpPr>
              <a:spLocks noChangeShapeType="1"/>
            </p:cNvSpPr>
            <p:nvPr/>
          </p:nvSpPr>
          <p:spPr bwMode="auto">
            <a:xfrm>
              <a:off x="1274763" y="4237038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64" name="Text Box 28"/>
            <p:cNvSpPr txBox="1">
              <a:spLocks noChangeArrowheads="1"/>
            </p:cNvSpPr>
            <p:nvPr/>
          </p:nvSpPr>
          <p:spPr bwMode="auto">
            <a:xfrm>
              <a:off x="906463" y="4638675"/>
              <a:ext cx="741362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>
                  <a:latin typeface="Tahoma" pitchFamily="34" charset="0"/>
                </a:rPr>
                <a:t>7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573" name="Line 29"/>
            <p:cNvSpPr>
              <a:spLocks noChangeShapeType="1"/>
            </p:cNvSpPr>
            <p:nvPr/>
          </p:nvSpPr>
          <p:spPr bwMode="auto">
            <a:xfrm>
              <a:off x="3198813" y="5041900"/>
              <a:ext cx="0" cy="274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74" name="Line 30"/>
            <p:cNvSpPr>
              <a:spLocks noChangeShapeType="1"/>
            </p:cNvSpPr>
            <p:nvPr/>
          </p:nvSpPr>
          <p:spPr bwMode="auto">
            <a:xfrm>
              <a:off x="1270000" y="5051425"/>
              <a:ext cx="0" cy="274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75" name="Line 31"/>
            <p:cNvSpPr>
              <a:spLocks noChangeShapeType="1"/>
            </p:cNvSpPr>
            <p:nvPr/>
          </p:nvSpPr>
          <p:spPr bwMode="auto">
            <a:xfrm>
              <a:off x="1268413" y="5314950"/>
              <a:ext cx="1941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76" name="Line 32"/>
            <p:cNvSpPr>
              <a:spLocks noChangeShapeType="1"/>
            </p:cNvSpPr>
            <p:nvPr/>
          </p:nvSpPr>
          <p:spPr bwMode="auto">
            <a:xfrm>
              <a:off x="2084388" y="5302250"/>
              <a:ext cx="0" cy="274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77" name="Line 33"/>
            <p:cNvSpPr>
              <a:spLocks noChangeShapeType="1"/>
            </p:cNvSpPr>
            <p:nvPr/>
          </p:nvSpPr>
          <p:spPr bwMode="auto">
            <a:xfrm>
              <a:off x="4344988" y="5116513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78" name="Line 34"/>
            <p:cNvSpPr>
              <a:spLocks noChangeShapeType="1"/>
            </p:cNvSpPr>
            <p:nvPr/>
          </p:nvSpPr>
          <p:spPr bwMode="auto">
            <a:xfrm>
              <a:off x="2073275" y="5565775"/>
              <a:ext cx="2279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79" name="Line 35"/>
            <p:cNvSpPr>
              <a:spLocks noChangeShapeType="1"/>
            </p:cNvSpPr>
            <p:nvPr/>
          </p:nvSpPr>
          <p:spPr bwMode="auto">
            <a:xfrm>
              <a:off x="3228975" y="5575300"/>
              <a:ext cx="0" cy="274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80" name="Line 36"/>
            <p:cNvSpPr>
              <a:spLocks noChangeShapeType="1"/>
            </p:cNvSpPr>
            <p:nvPr/>
          </p:nvSpPr>
          <p:spPr bwMode="auto">
            <a:xfrm>
              <a:off x="3217863" y="5838825"/>
              <a:ext cx="1689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81" name="Line 37"/>
            <p:cNvSpPr>
              <a:spLocks noChangeShapeType="1"/>
            </p:cNvSpPr>
            <p:nvPr/>
          </p:nvSpPr>
          <p:spPr bwMode="auto">
            <a:xfrm>
              <a:off x="4897438" y="1819275"/>
              <a:ext cx="0" cy="4022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82" name="Line 38"/>
            <p:cNvSpPr>
              <a:spLocks noChangeShapeType="1"/>
            </p:cNvSpPr>
            <p:nvPr/>
          </p:nvSpPr>
          <p:spPr bwMode="auto">
            <a:xfrm>
              <a:off x="3249613" y="1814513"/>
              <a:ext cx="1646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83" name="Line 39"/>
            <p:cNvSpPr>
              <a:spLocks noChangeShapeType="1"/>
            </p:cNvSpPr>
            <p:nvPr/>
          </p:nvSpPr>
          <p:spPr bwMode="auto">
            <a:xfrm>
              <a:off x="776288" y="2214563"/>
              <a:ext cx="21113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84" name="Line 40"/>
            <p:cNvSpPr>
              <a:spLocks noChangeShapeType="1"/>
            </p:cNvSpPr>
            <p:nvPr/>
          </p:nvSpPr>
          <p:spPr bwMode="auto">
            <a:xfrm>
              <a:off x="765175" y="2203450"/>
              <a:ext cx="0" cy="38385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85" name="Line 41"/>
            <p:cNvSpPr>
              <a:spLocks noChangeShapeType="1"/>
            </p:cNvSpPr>
            <p:nvPr/>
          </p:nvSpPr>
          <p:spPr bwMode="auto">
            <a:xfrm>
              <a:off x="755650" y="6035675"/>
              <a:ext cx="22796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86" name="AutoShape 42"/>
            <p:cNvSpPr>
              <a:spLocks noChangeArrowheads="1"/>
            </p:cNvSpPr>
            <p:nvPr/>
          </p:nvSpPr>
          <p:spPr bwMode="auto">
            <a:xfrm>
              <a:off x="2714625" y="6234113"/>
              <a:ext cx="633413" cy="15875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587" name="Line 43"/>
            <p:cNvSpPr>
              <a:spLocks noChangeShapeType="1"/>
            </p:cNvSpPr>
            <p:nvPr/>
          </p:nvSpPr>
          <p:spPr bwMode="auto">
            <a:xfrm>
              <a:off x="3027363" y="6046788"/>
              <a:ext cx="0" cy="1825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80" name="Text Box 44"/>
            <p:cNvSpPr txBox="1">
              <a:spLocks noChangeArrowheads="1"/>
            </p:cNvSpPr>
            <p:nvPr/>
          </p:nvSpPr>
          <p:spPr bwMode="auto">
            <a:xfrm>
              <a:off x="3217863" y="6057900"/>
              <a:ext cx="7413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>
                  <a:latin typeface="Tahoma" pitchFamily="34" charset="0"/>
                </a:rPr>
                <a:t>11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17481" name="Text Box 45"/>
            <p:cNvSpPr txBox="1">
              <a:spLocks noChangeArrowheads="1"/>
            </p:cNvSpPr>
            <p:nvPr/>
          </p:nvSpPr>
          <p:spPr bwMode="auto">
            <a:xfrm>
              <a:off x="2655888" y="5524500"/>
              <a:ext cx="7413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>
                  <a:latin typeface="Tahoma" pitchFamily="34" charset="0"/>
                </a:rPr>
                <a:t>10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17482" name="Text Box 46"/>
            <p:cNvSpPr txBox="1">
              <a:spLocks noChangeArrowheads="1"/>
            </p:cNvSpPr>
            <p:nvPr/>
          </p:nvSpPr>
          <p:spPr bwMode="auto">
            <a:xfrm>
              <a:off x="1773238" y="4914900"/>
              <a:ext cx="7413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>
                  <a:latin typeface="Tahoma" pitchFamily="34" charset="0"/>
                </a:rPr>
                <a:t>9</a:t>
              </a:r>
              <a:endParaRPr lang="en-US" b="0">
                <a:latin typeface="Tahoma" pitchFamily="34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915025" y="1636713"/>
            <a:ext cx="2932113" cy="4421187"/>
            <a:chOff x="5915025" y="1636713"/>
            <a:chExt cx="2932113" cy="4421187"/>
          </a:xfrm>
        </p:grpSpPr>
        <p:sp>
          <p:nvSpPr>
            <p:cNvPr id="236591" name="Oval 47"/>
            <p:cNvSpPr>
              <a:spLocks noChangeArrowheads="1"/>
            </p:cNvSpPr>
            <p:nvPr/>
          </p:nvSpPr>
          <p:spPr bwMode="auto">
            <a:xfrm>
              <a:off x="7275513" y="1636713"/>
              <a:ext cx="338137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AU" sz="1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236592" name="Oval 48"/>
            <p:cNvSpPr>
              <a:spLocks noChangeArrowheads="1"/>
            </p:cNvSpPr>
            <p:nvPr/>
          </p:nvSpPr>
          <p:spPr bwMode="auto">
            <a:xfrm>
              <a:off x="7275513" y="2344738"/>
              <a:ext cx="338137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16" name="Text Box 50"/>
            <p:cNvSpPr txBox="1">
              <a:spLocks noChangeArrowheads="1"/>
            </p:cNvSpPr>
            <p:nvPr/>
          </p:nvSpPr>
          <p:spPr bwMode="auto">
            <a:xfrm>
              <a:off x="7085013" y="2344738"/>
              <a:ext cx="741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Tahoma" pitchFamily="34" charset="0"/>
                </a:rPr>
                <a:t>2,3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595" name="Oval 51"/>
            <p:cNvSpPr>
              <a:spLocks noChangeArrowheads="1"/>
            </p:cNvSpPr>
            <p:nvPr/>
          </p:nvSpPr>
          <p:spPr bwMode="auto">
            <a:xfrm>
              <a:off x="8240713" y="3198813"/>
              <a:ext cx="336550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18" name="Text Box 52"/>
            <p:cNvSpPr txBox="1">
              <a:spLocks noChangeArrowheads="1"/>
            </p:cNvSpPr>
            <p:nvPr/>
          </p:nvSpPr>
          <p:spPr bwMode="auto">
            <a:xfrm>
              <a:off x="8050213" y="3198813"/>
              <a:ext cx="741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Tahoma" pitchFamily="34" charset="0"/>
                </a:rPr>
                <a:t>4,5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597" name="Oval 53"/>
            <p:cNvSpPr>
              <a:spLocks noChangeArrowheads="1"/>
            </p:cNvSpPr>
            <p:nvPr/>
          </p:nvSpPr>
          <p:spPr bwMode="auto">
            <a:xfrm>
              <a:off x="6773863" y="2976563"/>
              <a:ext cx="338137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20" name="Text Box 54"/>
            <p:cNvSpPr txBox="1">
              <a:spLocks noChangeArrowheads="1"/>
            </p:cNvSpPr>
            <p:nvPr/>
          </p:nvSpPr>
          <p:spPr bwMode="auto">
            <a:xfrm>
              <a:off x="6594475" y="2976563"/>
              <a:ext cx="7413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Tahoma" pitchFamily="34" charset="0"/>
                </a:rPr>
                <a:t>6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599" name="Oval 55"/>
            <p:cNvSpPr>
              <a:spLocks noChangeArrowheads="1"/>
            </p:cNvSpPr>
            <p:nvPr/>
          </p:nvSpPr>
          <p:spPr bwMode="auto">
            <a:xfrm>
              <a:off x="6221413" y="3602038"/>
              <a:ext cx="338137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22" name="Text Box 56"/>
            <p:cNvSpPr txBox="1">
              <a:spLocks noChangeArrowheads="1"/>
            </p:cNvSpPr>
            <p:nvPr/>
          </p:nvSpPr>
          <p:spPr bwMode="auto">
            <a:xfrm>
              <a:off x="6042025" y="3602038"/>
              <a:ext cx="7413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Tahoma" pitchFamily="34" charset="0"/>
                </a:rPr>
                <a:t>7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601" name="Line 57"/>
            <p:cNvSpPr>
              <a:spLocks noChangeShapeType="1"/>
            </p:cNvSpPr>
            <p:nvPr/>
          </p:nvSpPr>
          <p:spPr bwMode="auto">
            <a:xfrm>
              <a:off x="7458075" y="1990725"/>
              <a:ext cx="0" cy="365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02" name="Line 58"/>
            <p:cNvSpPr>
              <a:spLocks noChangeShapeType="1"/>
            </p:cNvSpPr>
            <p:nvPr/>
          </p:nvSpPr>
          <p:spPr bwMode="auto">
            <a:xfrm>
              <a:off x="7575550" y="2671763"/>
              <a:ext cx="738188" cy="576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03" name="Line 59"/>
            <p:cNvSpPr>
              <a:spLocks noChangeShapeType="1"/>
            </p:cNvSpPr>
            <p:nvPr/>
          </p:nvSpPr>
          <p:spPr bwMode="auto">
            <a:xfrm flipH="1">
              <a:off x="7000875" y="2638425"/>
              <a:ext cx="338138" cy="365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04" name="Line 60"/>
            <p:cNvSpPr>
              <a:spLocks noChangeShapeType="1"/>
            </p:cNvSpPr>
            <p:nvPr/>
          </p:nvSpPr>
          <p:spPr bwMode="auto">
            <a:xfrm flipH="1">
              <a:off x="6502400" y="3295650"/>
              <a:ext cx="336550" cy="365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05" name="Oval 61"/>
            <p:cNvSpPr>
              <a:spLocks noChangeArrowheads="1"/>
            </p:cNvSpPr>
            <p:nvPr/>
          </p:nvSpPr>
          <p:spPr bwMode="auto">
            <a:xfrm>
              <a:off x="7315200" y="3590925"/>
              <a:ext cx="336550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28" name="Text Box 62"/>
            <p:cNvSpPr txBox="1">
              <a:spLocks noChangeArrowheads="1"/>
            </p:cNvSpPr>
            <p:nvPr/>
          </p:nvSpPr>
          <p:spPr bwMode="auto">
            <a:xfrm>
              <a:off x="7135813" y="3590925"/>
              <a:ext cx="741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Tahoma" pitchFamily="34" charset="0"/>
                </a:rPr>
                <a:t>8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607" name="Line 63"/>
            <p:cNvSpPr>
              <a:spLocks noChangeShapeType="1"/>
            </p:cNvSpPr>
            <p:nvPr/>
          </p:nvSpPr>
          <p:spPr bwMode="auto">
            <a:xfrm>
              <a:off x="7097713" y="3260725"/>
              <a:ext cx="338137" cy="365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08" name="Oval 64"/>
            <p:cNvSpPr>
              <a:spLocks noChangeArrowheads="1"/>
            </p:cNvSpPr>
            <p:nvPr/>
          </p:nvSpPr>
          <p:spPr bwMode="auto">
            <a:xfrm>
              <a:off x="6784975" y="4243388"/>
              <a:ext cx="336550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31" name="Text Box 65"/>
            <p:cNvSpPr txBox="1">
              <a:spLocks noChangeArrowheads="1"/>
            </p:cNvSpPr>
            <p:nvPr/>
          </p:nvSpPr>
          <p:spPr bwMode="auto">
            <a:xfrm>
              <a:off x="6604000" y="4265613"/>
              <a:ext cx="741363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Tahoma" pitchFamily="34" charset="0"/>
                </a:rPr>
                <a:t>9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610" name="Line 66"/>
            <p:cNvSpPr>
              <a:spLocks noChangeShapeType="1"/>
            </p:cNvSpPr>
            <p:nvPr/>
          </p:nvSpPr>
          <p:spPr bwMode="auto">
            <a:xfrm>
              <a:off x="6496050" y="3927475"/>
              <a:ext cx="336550" cy="365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11" name="Line 67"/>
            <p:cNvSpPr>
              <a:spLocks noChangeShapeType="1"/>
            </p:cNvSpPr>
            <p:nvPr/>
          </p:nvSpPr>
          <p:spPr bwMode="auto">
            <a:xfrm flipH="1">
              <a:off x="7043738" y="3905250"/>
              <a:ext cx="338137" cy="365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12" name="Oval 68"/>
            <p:cNvSpPr>
              <a:spLocks noChangeArrowheads="1"/>
            </p:cNvSpPr>
            <p:nvPr/>
          </p:nvSpPr>
          <p:spPr bwMode="auto">
            <a:xfrm>
              <a:off x="7335838" y="4859338"/>
              <a:ext cx="336550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35" name="Text Box 69"/>
            <p:cNvSpPr txBox="1">
              <a:spLocks noChangeArrowheads="1"/>
            </p:cNvSpPr>
            <p:nvPr/>
          </p:nvSpPr>
          <p:spPr bwMode="auto">
            <a:xfrm>
              <a:off x="7154863" y="4870450"/>
              <a:ext cx="7429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Tahoma" pitchFamily="34" charset="0"/>
                </a:rPr>
                <a:t>10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614" name="Line 70"/>
            <p:cNvSpPr>
              <a:spLocks noChangeShapeType="1"/>
            </p:cNvSpPr>
            <p:nvPr/>
          </p:nvSpPr>
          <p:spPr bwMode="auto">
            <a:xfrm flipH="1">
              <a:off x="7618413" y="3556000"/>
              <a:ext cx="749300" cy="1374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15" name="Line 71"/>
            <p:cNvSpPr>
              <a:spLocks noChangeShapeType="1"/>
            </p:cNvSpPr>
            <p:nvPr/>
          </p:nvSpPr>
          <p:spPr bwMode="auto">
            <a:xfrm>
              <a:off x="7069138" y="4554538"/>
              <a:ext cx="336550" cy="365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16" name="Freeform 72"/>
            <p:cNvSpPr>
              <a:spLocks/>
            </p:cNvSpPr>
            <p:nvPr/>
          </p:nvSpPr>
          <p:spPr bwMode="auto">
            <a:xfrm>
              <a:off x="7627938" y="1811338"/>
              <a:ext cx="1219200" cy="3276600"/>
            </a:xfrm>
            <a:custGeom>
              <a:avLst/>
              <a:gdLst>
                <a:gd name="T0" fmla="*/ 48 w 832"/>
                <a:gd name="T1" fmla="*/ 2064 h 2064"/>
                <a:gd name="T2" fmla="*/ 624 w 832"/>
                <a:gd name="T3" fmla="*/ 1680 h 2064"/>
                <a:gd name="T4" fmla="*/ 816 w 832"/>
                <a:gd name="T5" fmla="*/ 864 h 2064"/>
                <a:gd name="T6" fmla="*/ 528 w 832"/>
                <a:gd name="T7" fmla="*/ 288 h 2064"/>
                <a:gd name="T8" fmla="*/ 0 w 832"/>
                <a:gd name="T9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2064">
                  <a:moveTo>
                    <a:pt x="48" y="2064"/>
                  </a:moveTo>
                  <a:cubicBezTo>
                    <a:pt x="272" y="1972"/>
                    <a:pt x="496" y="1880"/>
                    <a:pt x="624" y="1680"/>
                  </a:cubicBezTo>
                  <a:cubicBezTo>
                    <a:pt x="752" y="1480"/>
                    <a:pt x="832" y="1096"/>
                    <a:pt x="816" y="864"/>
                  </a:cubicBezTo>
                  <a:cubicBezTo>
                    <a:pt x="800" y="632"/>
                    <a:pt x="664" y="432"/>
                    <a:pt x="528" y="288"/>
                  </a:cubicBezTo>
                  <a:cubicBezTo>
                    <a:pt x="392" y="144"/>
                    <a:pt x="88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6617" name="Oval 73"/>
            <p:cNvSpPr>
              <a:spLocks noChangeArrowheads="1"/>
            </p:cNvSpPr>
            <p:nvPr/>
          </p:nvSpPr>
          <p:spPr bwMode="auto">
            <a:xfrm>
              <a:off x="7326313" y="5692775"/>
              <a:ext cx="336550" cy="365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440" name="Text Box 74"/>
            <p:cNvSpPr txBox="1">
              <a:spLocks noChangeArrowheads="1"/>
            </p:cNvSpPr>
            <p:nvPr/>
          </p:nvSpPr>
          <p:spPr bwMode="auto">
            <a:xfrm>
              <a:off x="7145338" y="5703888"/>
              <a:ext cx="7413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Tahoma" pitchFamily="34" charset="0"/>
                </a:rPr>
                <a:t>11</a:t>
              </a:r>
              <a:endParaRPr lang="en-US" b="0">
                <a:latin typeface="Tahoma" pitchFamily="34" charset="0"/>
              </a:endParaRPr>
            </a:p>
          </p:txBody>
        </p:sp>
        <p:sp>
          <p:nvSpPr>
            <p:cNvPr id="236619" name="Freeform 75"/>
            <p:cNvSpPr>
              <a:spLocks/>
            </p:cNvSpPr>
            <p:nvPr/>
          </p:nvSpPr>
          <p:spPr bwMode="auto">
            <a:xfrm>
              <a:off x="5915025" y="1811338"/>
              <a:ext cx="1430338" cy="4038600"/>
            </a:xfrm>
            <a:custGeom>
              <a:avLst/>
              <a:gdLst>
                <a:gd name="T0" fmla="*/ 928 w 976"/>
                <a:gd name="T1" fmla="*/ 0 h 2544"/>
                <a:gd name="T2" fmla="*/ 256 w 976"/>
                <a:gd name="T3" fmla="*/ 384 h 2544"/>
                <a:gd name="T4" fmla="*/ 16 w 976"/>
                <a:gd name="T5" fmla="*/ 1296 h 2544"/>
                <a:gd name="T6" fmla="*/ 352 w 976"/>
                <a:gd name="T7" fmla="*/ 2064 h 2544"/>
                <a:gd name="T8" fmla="*/ 976 w 976"/>
                <a:gd name="T9" fmla="*/ 2544 h 2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2544">
                  <a:moveTo>
                    <a:pt x="928" y="0"/>
                  </a:moveTo>
                  <a:cubicBezTo>
                    <a:pt x="668" y="84"/>
                    <a:pt x="408" y="168"/>
                    <a:pt x="256" y="384"/>
                  </a:cubicBezTo>
                  <a:cubicBezTo>
                    <a:pt x="104" y="600"/>
                    <a:pt x="0" y="1016"/>
                    <a:pt x="16" y="1296"/>
                  </a:cubicBezTo>
                  <a:cubicBezTo>
                    <a:pt x="32" y="1576"/>
                    <a:pt x="192" y="1856"/>
                    <a:pt x="352" y="2064"/>
                  </a:cubicBezTo>
                  <a:cubicBezTo>
                    <a:pt x="512" y="2272"/>
                    <a:pt x="880" y="2464"/>
                    <a:pt x="976" y="2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6620" name="AutoShape 76"/>
          <p:cNvSpPr>
            <a:spLocks noChangeArrowheads="1"/>
          </p:cNvSpPr>
          <p:nvPr/>
        </p:nvSpPr>
        <p:spPr bwMode="auto">
          <a:xfrm>
            <a:off x="5097463" y="3543300"/>
            <a:ext cx="633412" cy="457200"/>
          </a:xfrm>
          <a:prstGeom prst="notchedRightArrow">
            <a:avLst>
              <a:gd name="adj1" fmla="val 50000"/>
              <a:gd name="adj2" fmla="val 34635"/>
            </a:avLst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46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/>
      <p:bldP spid="2366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sz="3600" b="1">
                <a:latin typeface="Arial" pitchFamily="34" charset="0"/>
                <a:cs typeface="Arial" pitchFamily="34" charset="0"/>
              </a:rPr>
              <a:t>Xây dựng đồ thị dòng chảy – Ví dụ</a:t>
            </a:r>
          </a:p>
        </p:txBody>
      </p:sp>
      <p:sp>
        <p:nvSpPr>
          <p:cNvPr id="18435" name="Rectangle 7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procedure: DoSomething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1:	do while x=0 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2:       if y=0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3:          z=0;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4:       elseif k=0 then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5:          z=1;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6:       else x=1;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7:       endif;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	   endif;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8:    enddo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9: end</a:t>
            </a:r>
          </a:p>
          <a:p>
            <a:pPr eaLnBrk="1" hangingPunct="1">
              <a:buFont typeface="Wingdings" pitchFamily="2" charset="2"/>
              <a:buNone/>
            </a:pPr>
            <a:endParaRPr lang="en-AU" sz="2000" smtClean="0">
              <a:latin typeface="Times New Roman" pitchFamily="18" charset="0"/>
            </a:endParaRPr>
          </a:p>
        </p:txBody>
      </p:sp>
      <p:grpSp>
        <p:nvGrpSpPr>
          <p:cNvPr id="18436" name="Group 75"/>
          <p:cNvGrpSpPr>
            <a:grpSpLocks/>
          </p:cNvGrpSpPr>
          <p:nvPr/>
        </p:nvGrpSpPr>
        <p:grpSpPr bwMode="auto">
          <a:xfrm>
            <a:off x="4284663" y="1700213"/>
            <a:ext cx="3749675" cy="4421187"/>
            <a:chOff x="3339" y="722"/>
            <a:chExt cx="2558" cy="2785"/>
          </a:xfrm>
        </p:grpSpPr>
        <p:sp>
          <p:nvSpPr>
            <p:cNvPr id="238668" name="Oval 76"/>
            <p:cNvSpPr>
              <a:spLocks noChangeArrowheads="1"/>
            </p:cNvSpPr>
            <p:nvPr/>
          </p:nvSpPr>
          <p:spPr bwMode="auto">
            <a:xfrm>
              <a:off x="4825" y="722"/>
              <a:ext cx="231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69" name="Oval 77"/>
            <p:cNvSpPr>
              <a:spLocks noChangeArrowheads="1"/>
            </p:cNvSpPr>
            <p:nvPr/>
          </p:nvSpPr>
          <p:spPr bwMode="auto">
            <a:xfrm>
              <a:off x="4825" y="1168"/>
              <a:ext cx="231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39" name="Text Box 78"/>
            <p:cNvSpPr txBox="1">
              <a:spLocks noChangeArrowheads="1"/>
            </p:cNvSpPr>
            <p:nvPr/>
          </p:nvSpPr>
          <p:spPr bwMode="auto">
            <a:xfrm>
              <a:off x="4702" y="736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1</a:t>
              </a:r>
              <a:endParaRPr lang="en-US" b="0"/>
            </a:p>
          </p:txBody>
        </p:sp>
        <p:sp>
          <p:nvSpPr>
            <p:cNvPr id="18440" name="Text Box 79"/>
            <p:cNvSpPr txBox="1">
              <a:spLocks noChangeArrowheads="1"/>
            </p:cNvSpPr>
            <p:nvPr/>
          </p:nvSpPr>
          <p:spPr bwMode="auto">
            <a:xfrm>
              <a:off x="4695" y="1168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2</a:t>
              </a:r>
              <a:endParaRPr lang="en-US" b="0"/>
            </a:p>
          </p:txBody>
        </p:sp>
        <p:sp>
          <p:nvSpPr>
            <p:cNvPr id="238672" name="Oval 80"/>
            <p:cNvSpPr>
              <a:spLocks noChangeArrowheads="1"/>
            </p:cNvSpPr>
            <p:nvPr/>
          </p:nvSpPr>
          <p:spPr bwMode="auto">
            <a:xfrm>
              <a:off x="5483" y="1706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42" name="Text Box 81"/>
            <p:cNvSpPr txBox="1">
              <a:spLocks noChangeArrowheads="1"/>
            </p:cNvSpPr>
            <p:nvPr/>
          </p:nvSpPr>
          <p:spPr bwMode="auto">
            <a:xfrm>
              <a:off x="5353" y="1706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3</a:t>
              </a:r>
              <a:endParaRPr lang="en-US" b="0"/>
            </a:p>
          </p:txBody>
        </p:sp>
        <p:sp>
          <p:nvSpPr>
            <p:cNvPr id="238674" name="Oval 82"/>
            <p:cNvSpPr>
              <a:spLocks noChangeArrowheads="1"/>
            </p:cNvSpPr>
            <p:nvPr/>
          </p:nvSpPr>
          <p:spPr bwMode="auto">
            <a:xfrm>
              <a:off x="4483" y="1566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44" name="Text Box 83"/>
            <p:cNvSpPr txBox="1">
              <a:spLocks noChangeArrowheads="1"/>
            </p:cNvSpPr>
            <p:nvPr/>
          </p:nvSpPr>
          <p:spPr bwMode="auto">
            <a:xfrm>
              <a:off x="4360" y="1566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4</a:t>
              </a:r>
              <a:endParaRPr lang="en-US" b="0"/>
            </a:p>
          </p:txBody>
        </p:sp>
        <p:sp>
          <p:nvSpPr>
            <p:cNvPr id="238676" name="Oval 84"/>
            <p:cNvSpPr>
              <a:spLocks noChangeArrowheads="1"/>
            </p:cNvSpPr>
            <p:nvPr/>
          </p:nvSpPr>
          <p:spPr bwMode="auto">
            <a:xfrm>
              <a:off x="4106" y="1960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3983" y="1960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6</a:t>
              </a:r>
              <a:endParaRPr lang="en-US" b="0"/>
            </a:p>
          </p:txBody>
        </p:sp>
        <p:sp>
          <p:nvSpPr>
            <p:cNvPr id="238678" name="Line 86"/>
            <p:cNvSpPr>
              <a:spLocks noChangeShapeType="1"/>
            </p:cNvSpPr>
            <p:nvPr/>
          </p:nvSpPr>
          <p:spPr bwMode="auto">
            <a:xfrm>
              <a:off x="4949" y="945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79" name="Line 87"/>
            <p:cNvSpPr>
              <a:spLocks noChangeShapeType="1"/>
            </p:cNvSpPr>
            <p:nvPr/>
          </p:nvSpPr>
          <p:spPr bwMode="auto">
            <a:xfrm>
              <a:off x="5030" y="1374"/>
              <a:ext cx="505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80" name="Line 88"/>
            <p:cNvSpPr>
              <a:spLocks noChangeShapeType="1"/>
            </p:cNvSpPr>
            <p:nvPr/>
          </p:nvSpPr>
          <p:spPr bwMode="auto">
            <a:xfrm flipH="1">
              <a:off x="4637" y="1353"/>
              <a:ext cx="23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81" name="Line 89"/>
            <p:cNvSpPr>
              <a:spLocks noChangeShapeType="1"/>
            </p:cNvSpPr>
            <p:nvPr/>
          </p:nvSpPr>
          <p:spPr bwMode="auto">
            <a:xfrm flipH="1">
              <a:off x="4297" y="1767"/>
              <a:ext cx="23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82" name="Oval 90"/>
            <p:cNvSpPr>
              <a:spLocks noChangeArrowheads="1"/>
            </p:cNvSpPr>
            <p:nvPr/>
          </p:nvSpPr>
          <p:spPr bwMode="auto">
            <a:xfrm>
              <a:off x="4852" y="1953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52" name="Text Box 91"/>
            <p:cNvSpPr txBox="1">
              <a:spLocks noChangeArrowheads="1"/>
            </p:cNvSpPr>
            <p:nvPr/>
          </p:nvSpPr>
          <p:spPr bwMode="auto">
            <a:xfrm>
              <a:off x="4729" y="1953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5</a:t>
              </a:r>
              <a:endParaRPr lang="en-US" b="0"/>
            </a:p>
          </p:txBody>
        </p:sp>
        <p:sp>
          <p:nvSpPr>
            <p:cNvPr id="238684" name="Line 92"/>
            <p:cNvSpPr>
              <a:spLocks noChangeShapeType="1"/>
            </p:cNvSpPr>
            <p:nvPr/>
          </p:nvSpPr>
          <p:spPr bwMode="auto">
            <a:xfrm>
              <a:off x="4704" y="1745"/>
              <a:ext cx="232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85" name="Oval 93"/>
            <p:cNvSpPr>
              <a:spLocks noChangeArrowheads="1"/>
            </p:cNvSpPr>
            <p:nvPr/>
          </p:nvSpPr>
          <p:spPr bwMode="auto">
            <a:xfrm>
              <a:off x="4490" y="2364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55" name="Text Box 94"/>
            <p:cNvSpPr txBox="1">
              <a:spLocks noChangeArrowheads="1"/>
            </p:cNvSpPr>
            <p:nvPr/>
          </p:nvSpPr>
          <p:spPr bwMode="auto">
            <a:xfrm>
              <a:off x="4367" y="2378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7</a:t>
              </a:r>
              <a:endParaRPr lang="en-US" b="0"/>
            </a:p>
          </p:txBody>
        </p:sp>
        <p:sp>
          <p:nvSpPr>
            <p:cNvPr id="238687" name="Line 95"/>
            <p:cNvSpPr>
              <a:spLocks noChangeShapeType="1"/>
            </p:cNvSpPr>
            <p:nvPr/>
          </p:nvSpPr>
          <p:spPr bwMode="auto">
            <a:xfrm>
              <a:off x="4293" y="2165"/>
              <a:ext cx="23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88" name="Line 96"/>
            <p:cNvSpPr>
              <a:spLocks noChangeShapeType="1"/>
            </p:cNvSpPr>
            <p:nvPr/>
          </p:nvSpPr>
          <p:spPr bwMode="auto">
            <a:xfrm flipH="1">
              <a:off x="4667" y="2151"/>
              <a:ext cx="232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89" name="Oval 97"/>
            <p:cNvSpPr>
              <a:spLocks noChangeArrowheads="1"/>
            </p:cNvSpPr>
            <p:nvPr/>
          </p:nvSpPr>
          <p:spPr bwMode="auto">
            <a:xfrm>
              <a:off x="4866" y="2752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59" name="Text Box 98"/>
            <p:cNvSpPr txBox="1">
              <a:spLocks noChangeArrowheads="1"/>
            </p:cNvSpPr>
            <p:nvPr/>
          </p:nvSpPr>
          <p:spPr bwMode="auto">
            <a:xfrm>
              <a:off x="4743" y="2759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8</a:t>
              </a:r>
              <a:endParaRPr lang="en-US" b="0"/>
            </a:p>
          </p:txBody>
        </p:sp>
        <p:sp>
          <p:nvSpPr>
            <p:cNvPr id="238691" name="Line 99"/>
            <p:cNvSpPr>
              <a:spLocks noChangeShapeType="1"/>
            </p:cNvSpPr>
            <p:nvPr/>
          </p:nvSpPr>
          <p:spPr bwMode="auto">
            <a:xfrm flipH="1">
              <a:off x="5059" y="1931"/>
              <a:ext cx="511" cy="8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92" name="Line 100"/>
            <p:cNvSpPr>
              <a:spLocks noChangeShapeType="1"/>
            </p:cNvSpPr>
            <p:nvPr/>
          </p:nvSpPr>
          <p:spPr bwMode="auto">
            <a:xfrm>
              <a:off x="4684" y="2560"/>
              <a:ext cx="23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93" name="Freeform 101"/>
            <p:cNvSpPr>
              <a:spLocks/>
            </p:cNvSpPr>
            <p:nvPr/>
          </p:nvSpPr>
          <p:spPr bwMode="auto">
            <a:xfrm>
              <a:off x="5065" y="832"/>
              <a:ext cx="832" cy="2064"/>
            </a:xfrm>
            <a:custGeom>
              <a:avLst/>
              <a:gdLst>
                <a:gd name="T0" fmla="*/ 48 w 832"/>
                <a:gd name="T1" fmla="*/ 2064 h 2064"/>
                <a:gd name="T2" fmla="*/ 624 w 832"/>
                <a:gd name="T3" fmla="*/ 1680 h 2064"/>
                <a:gd name="T4" fmla="*/ 816 w 832"/>
                <a:gd name="T5" fmla="*/ 864 h 2064"/>
                <a:gd name="T6" fmla="*/ 528 w 832"/>
                <a:gd name="T7" fmla="*/ 288 h 2064"/>
                <a:gd name="T8" fmla="*/ 0 w 832"/>
                <a:gd name="T9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2064">
                  <a:moveTo>
                    <a:pt x="48" y="2064"/>
                  </a:moveTo>
                  <a:cubicBezTo>
                    <a:pt x="272" y="1972"/>
                    <a:pt x="496" y="1880"/>
                    <a:pt x="624" y="1680"/>
                  </a:cubicBezTo>
                  <a:cubicBezTo>
                    <a:pt x="752" y="1480"/>
                    <a:pt x="832" y="1096"/>
                    <a:pt x="816" y="864"/>
                  </a:cubicBezTo>
                  <a:cubicBezTo>
                    <a:pt x="800" y="632"/>
                    <a:pt x="664" y="432"/>
                    <a:pt x="528" y="288"/>
                  </a:cubicBezTo>
                  <a:cubicBezTo>
                    <a:pt x="392" y="144"/>
                    <a:pt x="88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94" name="Oval 102"/>
            <p:cNvSpPr>
              <a:spLocks noChangeArrowheads="1"/>
            </p:cNvSpPr>
            <p:nvPr/>
          </p:nvSpPr>
          <p:spPr bwMode="auto">
            <a:xfrm>
              <a:off x="4860" y="3277"/>
              <a:ext cx="231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464" name="Text Box 103"/>
            <p:cNvSpPr txBox="1">
              <a:spLocks noChangeArrowheads="1"/>
            </p:cNvSpPr>
            <p:nvPr/>
          </p:nvSpPr>
          <p:spPr bwMode="auto">
            <a:xfrm>
              <a:off x="4736" y="3284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9</a:t>
              </a:r>
              <a:endParaRPr lang="en-US" b="0"/>
            </a:p>
          </p:txBody>
        </p:sp>
        <p:sp>
          <p:nvSpPr>
            <p:cNvPr id="238696" name="Freeform 104"/>
            <p:cNvSpPr>
              <a:spLocks/>
            </p:cNvSpPr>
            <p:nvPr/>
          </p:nvSpPr>
          <p:spPr bwMode="auto">
            <a:xfrm>
              <a:off x="3897" y="832"/>
              <a:ext cx="976" cy="2544"/>
            </a:xfrm>
            <a:custGeom>
              <a:avLst/>
              <a:gdLst>
                <a:gd name="T0" fmla="*/ 928 w 976"/>
                <a:gd name="T1" fmla="*/ 0 h 2544"/>
                <a:gd name="T2" fmla="*/ 256 w 976"/>
                <a:gd name="T3" fmla="*/ 384 h 2544"/>
                <a:gd name="T4" fmla="*/ 16 w 976"/>
                <a:gd name="T5" fmla="*/ 1296 h 2544"/>
                <a:gd name="T6" fmla="*/ 352 w 976"/>
                <a:gd name="T7" fmla="*/ 2064 h 2544"/>
                <a:gd name="T8" fmla="*/ 976 w 976"/>
                <a:gd name="T9" fmla="*/ 2544 h 2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2544">
                  <a:moveTo>
                    <a:pt x="928" y="0"/>
                  </a:moveTo>
                  <a:cubicBezTo>
                    <a:pt x="668" y="84"/>
                    <a:pt x="408" y="168"/>
                    <a:pt x="256" y="384"/>
                  </a:cubicBezTo>
                  <a:cubicBezTo>
                    <a:pt x="104" y="600"/>
                    <a:pt x="0" y="1016"/>
                    <a:pt x="16" y="1296"/>
                  </a:cubicBezTo>
                  <a:cubicBezTo>
                    <a:pt x="32" y="1576"/>
                    <a:pt x="192" y="1856"/>
                    <a:pt x="352" y="2064"/>
                  </a:cubicBezTo>
                  <a:cubicBezTo>
                    <a:pt x="512" y="2272"/>
                    <a:pt x="880" y="2464"/>
                    <a:pt x="976" y="2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8697" name="AutoShape 105"/>
            <p:cNvSpPr>
              <a:spLocks noChangeArrowheads="1"/>
            </p:cNvSpPr>
            <p:nvPr/>
          </p:nvSpPr>
          <p:spPr bwMode="auto">
            <a:xfrm>
              <a:off x="3339" y="1923"/>
              <a:ext cx="432" cy="288"/>
            </a:xfrm>
            <a:prstGeom prst="notchedRightArrow">
              <a:avLst>
                <a:gd name="adj1" fmla="val 50000"/>
                <a:gd name="adj2" fmla="val 37500"/>
              </a:avLst>
            </a:prstGeom>
            <a:gradFill rotWithShape="0">
              <a:gsLst>
                <a:gs pos="0">
                  <a:srgbClr val="FF6600"/>
                </a:gs>
                <a:gs pos="100000">
                  <a:srgbClr val="FF6600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26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52488"/>
          </a:xfrm>
        </p:spPr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Xây dựng đồ thị dòng chảy – ví dụ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28775"/>
            <a:ext cx="8108950" cy="5048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AU" smtClean="0">
                <a:latin typeface="Times New Roman" pitchFamily="18" charset="0"/>
              </a:rPr>
              <a:t>procedure AnalyzeTriangle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1042988" y="2420938"/>
            <a:ext cx="7177087" cy="3929062"/>
            <a:chOff x="720" y="1104"/>
            <a:chExt cx="4896" cy="2475"/>
          </a:xfrm>
        </p:grpSpPr>
        <p:sp>
          <p:nvSpPr>
            <p:cNvPr id="242693" name="Oval 5"/>
            <p:cNvSpPr>
              <a:spLocks noChangeArrowheads="1"/>
            </p:cNvSpPr>
            <p:nvPr/>
          </p:nvSpPr>
          <p:spPr bwMode="auto">
            <a:xfrm>
              <a:off x="961" y="2358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694" name="Oval 6"/>
            <p:cNvSpPr>
              <a:spLocks noChangeArrowheads="1"/>
            </p:cNvSpPr>
            <p:nvPr/>
          </p:nvSpPr>
          <p:spPr bwMode="auto">
            <a:xfrm>
              <a:off x="1378" y="1841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838" y="2372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1</a:t>
              </a:r>
              <a:endParaRPr lang="en-US" b="0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248" y="1841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2</a:t>
              </a:r>
              <a:endParaRPr lang="en-US" b="0"/>
            </a:p>
          </p:txBody>
        </p:sp>
        <p:sp>
          <p:nvSpPr>
            <p:cNvPr id="242697" name="Oval 9"/>
            <p:cNvSpPr>
              <a:spLocks noChangeArrowheads="1"/>
            </p:cNvSpPr>
            <p:nvPr/>
          </p:nvSpPr>
          <p:spPr bwMode="auto">
            <a:xfrm>
              <a:off x="1541" y="2842"/>
              <a:ext cx="231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414" y="2842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3</a:t>
              </a:r>
              <a:endParaRPr lang="en-US" b="0"/>
            </a:p>
          </p:txBody>
        </p:sp>
        <p:sp>
          <p:nvSpPr>
            <p:cNvPr id="242699" name="Oval 11"/>
            <p:cNvSpPr>
              <a:spLocks noChangeArrowheads="1"/>
            </p:cNvSpPr>
            <p:nvPr/>
          </p:nvSpPr>
          <p:spPr bwMode="auto">
            <a:xfrm>
              <a:off x="1944" y="1546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821" y="1546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4</a:t>
              </a:r>
              <a:endParaRPr lang="en-US" b="0"/>
            </a:p>
          </p:txBody>
        </p:sp>
        <p:sp>
          <p:nvSpPr>
            <p:cNvPr id="242701" name="Oval 13"/>
            <p:cNvSpPr>
              <a:spLocks noChangeArrowheads="1"/>
            </p:cNvSpPr>
            <p:nvPr/>
          </p:nvSpPr>
          <p:spPr bwMode="auto">
            <a:xfrm>
              <a:off x="2353" y="1978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2230" y="1978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6</a:t>
              </a:r>
              <a:endParaRPr lang="en-US" b="0"/>
            </a:p>
          </p:txBody>
        </p:sp>
        <p:sp>
          <p:nvSpPr>
            <p:cNvPr id="242703" name="Line 15"/>
            <p:cNvSpPr>
              <a:spLocks noChangeShapeType="1"/>
            </p:cNvSpPr>
            <p:nvPr/>
          </p:nvSpPr>
          <p:spPr bwMode="auto">
            <a:xfrm flipV="1">
              <a:off x="1145" y="2044"/>
              <a:ext cx="274" cy="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04" name="Line 16"/>
            <p:cNvSpPr>
              <a:spLocks noChangeShapeType="1"/>
            </p:cNvSpPr>
            <p:nvPr/>
          </p:nvSpPr>
          <p:spPr bwMode="auto">
            <a:xfrm>
              <a:off x="2557" y="2173"/>
              <a:ext cx="363" cy="2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>
              <a:off x="1173" y="2567"/>
              <a:ext cx="406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>
              <a:off x="2134" y="1758"/>
              <a:ext cx="258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07" name="Oval 19"/>
            <p:cNvSpPr>
              <a:spLocks noChangeArrowheads="1"/>
            </p:cNvSpPr>
            <p:nvPr/>
          </p:nvSpPr>
          <p:spPr bwMode="auto">
            <a:xfrm>
              <a:off x="2449" y="1104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326" y="1104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5</a:t>
              </a:r>
              <a:endParaRPr lang="en-US" b="0"/>
            </a:p>
          </p:txBody>
        </p:sp>
        <p:sp>
          <p:nvSpPr>
            <p:cNvPr id="242709" name="Line 21"/>
            <p:cNvSpPr>
              <a:spLocks noChangeShapeType="1"/>
            </p:cNvSpPr>
            <p:nvPr/>
          </p:nvSpPr>
          <p:spPr bwMode="auto">
            <a:xfrm flipV="1">
              <a:off x="2146" y="1279"/>
              <a:ext cx="313" cy="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10" name="Oval 22"/>
            <p:cNvSpPr>
              <a:spLocks noChangeArrowheads="1"/>
            </p:cNvSpPr>
            <p:nvPr/>
          </p:nvSpPr>
          <p:spPr bwMode="auto">
            <a:xfrm>
              <a:off x="3099" y="1680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2976" y="1694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7</a:t>
              </a:r>
              <a:endParaRPr lang="en-US" b="0"/>
            </a:p>
          </p:txBody>
        </p:sp>
        <p:sp>
          <p:nvSpPr>
            <p:cNvPr id="242712" name="Line 24"/>
            <p:cNvSpPr>
              <a:spLocks noChangeShapeType="1"/>
            </p:cNvSpPr>
            <p:nvPr/>
          </p:nvSpPr>
          <p:spPr bwMode="auto">
            <a:xfrm>
              <a:off x="1522" y="2075"/>
              <a:ext cx="148" cy="7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13" name="Line 25"/>
            <p:cNvSpPr>
              <a:spLocks noChangeShapeType="1"/>
            </p:cNvSpPr>
            <p:nvPr/>
          </p:nvSpPr>
          <p:spPr bwMode="auto">
            <a:xfrm flipV="1">
              <a:off x="2559" y="1842"/>
              <a:ext cx="541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14" name="Oval 26"/>
            <p:cNvSpPr>
              <a:spLocks noChangeArrowheads="1"/>
            </p:cNvSpPr>
            <p:nvPr/>
          </p:nvSpPr>
          <p:spPr bwMode="auto">
            <a:xfrm>
              <a:off x="2906" y="2314"/>
              <a:ext cx="231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2784" y="2321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8</a:t>
              </a:r>
              <a:endParaRPr lang="en-US" b="0"/>
            </a:p>
          </p:txBody>
        </p:sp>
        <p:sp>
          <p:nvSpPr>
            <p:cNvPr id="242716" name="Line 28"/>
            <p:cNvSpPr>
              <a:spLocks noChangeShapeType="1"/>
            </p:cNvSpPr>
            <p:nvPr/>
          </p:nvSpPr>
          <p:spPr bwMode="auto">
            <a:xfrm>
              <a:off x="3125" y="2460"/>
              <a:ext cx="459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17" name="Line 29"/>
            <p:cNvSpPr>
              <a:spLocks noChangeShapeType="1"/>
            </p:cNvSpPr>
            <p:nvPr/>
          </p:nvSpPr>
          <p:spPr bwMode="auto">
            <a:xfrm flipV="1">
              <a:off x="1590" y="1688"/>
              <a:ext cx="35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18" name="Oval 30"/>
            <p:cNvSpPr>
              <a:spLocks noChangeArrowheads="1"/>
            </p:cNvSpPr>
            <p:nvPr/>
          </p:nvSpPr>
          <p:spPr bwMode="auto">
            <a:xfrm>
              <a:off x="3579" y="2585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3456" y="2592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9</a:t>
              </a:r>
              <a:endParaRPr lang="en-US" b="0"/>
            </a:p>
          </p:txBody>
        </p: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720" y="2092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c &gt; 0</a:t>
              </a:r>
              <a:endParaRPr lang="en-US" b="0"/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1008" y="1618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a&lt;b+c</a:t>
              </a:r>
              <a:endParaRPr lang="en-US" b="0"/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1632" y="1324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a = c</a:t>
              </a:r>
              <a:endParaRPr lang="en-US" b="0"/>
            </a:p>
          </p:txBody>
        </p:sp>
        <p:sp>
          <p:nvSpPr>
            <p:cNvPr id="20515" name="Text Box 35"/>
            <p:cNvSpPr txBox="1">
              <a:spLocks noChangeArrowheads="1"/>
            </p:cNvSpPr>
            <p:nvPr/>
          </p:nvSpPr>
          <p:spPr bwMode="auto">
            <a:xfrm>
              <a:off x="1920" y="2160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a = b</a:t>
              </a:r>
              <a:endParaRPr lang="en-US" b="0"/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2592" y="2496"/>
              <a:ext cx="6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b = c</a:t>
              </a:r>
              <a:endParaRPr lang="en-US" b="0"/>
            </a:p>
          </p:txBody>
        </p:sp>
        <p:sp>
          <p:nvSpPr>
            <p:cNvPr id="242725" name="Line 37"/>
            <p:cNvSpPr>
              <a:spLocks noChangeShapeType="1"/>
            </p:cNvSpPr>
            <p:nvPr/>
          </p:nvSpPr>
          <p:spPr bwMode="auto">
            <a:xfrm flipV="1">
              <a:off x="3776" y="2398"/>
              <a:ext cx="384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26" name="Line 38"/>
            <p:cNvSpPr>
              <a:spLocks noChangeShapeType="1"/>
            </p:cNvSpPr>
            <p:nvPr/>
          </p:nvSpPr>
          <p:spPr bwMode="auto">
            <a:xfrm>
              <a:off x="3804" y="2740"/>
              <a:ext cx="37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27" name="Line 39"/>
            <p:cNvSpPr>
              <a:spLocks noChangeShapeType="1"/>
            </p:cNvSpPr>
            <p:nvPr/>
          </p:nvSpPr>
          <p:spPr bwMode="auto">
            <a:xfrm>
              <a:off x="2671" y="1248"/>
              <a:ext cx="2622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28" name="Line 40"/>
            <p:cNvSpPr>
              <a:spLocks noChangeShapeType="1"/>
            </p:cNvSpPr>
            <p:nvPr/>
          </p:nvSpPr>
          <p:spPr bwMode="auto">
            <a:xfrm flipV="1">
              <a:off x="3069" y="1913"/>
              <a:ext cx="165" cy="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21" name="Text Box 41"/>
            <p:cNvSpPr txBox="1">
              <a:spLocks noChangeArrowheads="1"/>
            </p:cNvSpPr>
            <p:nvPr/>
          </p:nvSpPr>
          <p:spPr bwMode="auto">
            <a:xfrm>
              <a:off x="3353" y="2360"/>
              <a:ext cx="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a</a:t>
              </a:r>
              <a:r>
                <a:rPr lang="en-US" sz="1600" b="0" baseline="30000">
                  <a:latin typeface="VNI-Helve" pitchFamily="2" charset="0"/>
                </a:rPr>
                <a:t>2</a:t>
              </a:r>
              <a:r>
                <a:rPr lang="en-US" sz="1600" b="0">
                  <a:latin typeface="VNI-Helve" pitchFamily="2" charset="0"/>
                </a:rPr>
                <a:t>=b</a:t>
              </a:r>
              <a:r>
                <a:rPr lang="en-US" sz="1600" b="0" baseline="30000">
                  <a:latin typeface="VNI-Helve" pitchFamily="2" charset="0"/>
                </a:rPr>
                <a:t>2</a:t>
              </a:r>
              <a:r>
                <a:rPr lang="en-US" sz="1600" b="0">
                  <a:latin typeface="VNI-Helve" pitchFamily="2" charset="0"/>
                </a:rPr>
                <a:t>+c</a:t>
              </a:r>
              <a:r>
                <a:rPr lang="en-US" sz="1600" b="0" baseline="30000">
                  <a:latin typeface="VNI-Helve" pitchFamily="2" charset="0"/>
                </a:rPr>
                <a:t>2</a:t>
              </a:r>
              <a:endParaRPr lang="en-US" b="0"/>
            </a:p>
          </p:txBody>
        </p:sp>
        <p:sp>
          <p:nvSpPr>
            <p:cNvPr id="242730" name="Oval 42"/>
            <p:cNvSpPr>
              <a:spLocks noChangeArrowheads="1"/>
            </p:cNvSpPr>
            <p:nvPr/>
          </p:nvSpPr>
          <p:spPr bwMode="auto">
            <a:xfrm>
              <a:off x="4177" y="2736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23" name="Text Box 43"/>
            <p:cNvSpPr txBox="1">
              <a:spLocks noChangeArrowheads="1"/>
            </p:cNvSpPr>
            <p:nvPr/>
          </p:nvSpPr>
          <p:spPr bwMode="auto">
            <a:xfrm>
              <a:off x="4054" y="2750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11</a:t>
              </a:r>
              <a:endParaRPr lang="en-US" b="0"/>
            </a:p>
          </p:txBody>
        </p:sp>
        <p:sp>
          <p:nvSpPr>
            <p:cNvPr id="242732" name="Oval 44"/>
            <p:cNvSpPr>
              <a:spLocks noChangeArrowheads="1"/>
            </p:cNvSpPr>
            <p:nvPr/>
          </p:nvSpPr>
          <p:spPr bwMode="auto">
            <a:xfrm>
              <a:off x="4122" y="2201"/>
              <a:ext cx="231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3984" y="2208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10</a:t>
              </a:r>
              <a:endParaRPr lang="en-US" b="0"/>
            </a:p>
          </p:txBody>
        </p:sp>
        <p:sp>
          <p:nvSpPr>
            <p:cNvPr id="242734" name="Oval 46"/>
            <p:cNvSpPr>
              <a:spLocks noChangeArrowheads="1"/>
            </p:cNvSpPr>
            <p:nvPr/>
          </p:nvSpPr>
          <p:spPr bwMode="auto">
            <a:xfrm>
              <a:off x="5247" y="2297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27" name="Text Box 47"/>
            <p:cNvSpPr txBox="1">
              <a:spLocks noChangeArrowheads="1"/>
            </p:cNvSpPr>
            <p:nvPr/>
          </p:nvSpPr>
          <p:spPr bwMode="auto">
            <a:xfrm>
              <a:off x="5110" y="2304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12</a:t>
              </a:r>
              <a:endParaRPr lang="en-US" b="0"/>
            </a:p>
          </p:txBody>
        </p:sp>
        <p:sp>
          <p:nvSpPr>
            <p:cNvPr id="242736" name="Line 48"/>
            <p:cNvSpPr>
              <a:spLocks noChangeShapeType="1"/>
            </p:cNvSpPr>
            <p:nvPr/>
          </p:nvSpPr>
          <p:spPr bwMode="auto">
            <a:xfrm>
              <a:off x="3307" y="1744"/>
              <a:ext cx="1931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37" name="Line 49"/>
            <p:cNvSpPr>
              <a:spLocks noChangeShapeType="1"/>
            </p:cNvSpPr>
            <p:nvPr/>
          </p:nvSpPr>
          <p:spPr bwMode="auto">
            <a:xfrm>
              <a:off x="4345" y="2351"/>
              <a:ext cx="925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38" name="Line 50"/>
            <p:cNvSpPr>
              <a:spLocks noChangeShapeType="1"/>
            </p:cNvSpPr>
            <p:nvPr/>
          </p:nvSpPr>
          <p:spPr bwMode="auto">
            <a:xfrm flipV="1">
              <a:off x="4416" y="2516"/>
              <a:ext cx="893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2739" name="Freeform 51"/>
            <p:cNvSpPr>
              <a:spLocks/>
            </p:cNvSpPr>
            <p:nvPr/>
          </p:nvSpPr>
          <p:spPr bwMode="auto">
            <a:xfrm>
              <a:off x="1714" y="2511"/>
              <a:ext cx="3710" cy="1068"/>
            </a:xfrm>
            <a:custGeom>
              <a:avLst/>
              <a:gdLst>
                <a:gd name="T0" fmla="*/ 0 w 3696"/>
                <a:gd name="T1" fmla="*/ 576 h 1104"/>
                <a:gd name="T2" fmla="*/ 2064 w 3696"/>
                <a:gd name="T3" fmla="*/ 1008 h 1104"/>
                <a:gd name="T4" fmla="*/ 3696 w 3696"/>
                <a:gd name="T5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6" h="1104">
                  <a:moveTo>
                    <a:pt x="0" y="576"/>
                  </a:moveTo>
                  <a:cubicBezTo>
                    <a:pt x="724" y="840"/>
                    <a:pt x="1448" y="1104"/>
                    <a:pt x="2064" y="1008"/>
                  </a:cubicBezTo>
                  <a:cubicBezTo>
                    <a:pt x="2680" y="912"/>
                    <a:pt x="3188" y="456"/>
                    <a:pt x="369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47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923925"/>
          </a:xfrm>
        </p:spPr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Các đường độc lập cơ bản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Đường thực thi?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Đường thực thi cơ bản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Các đường thực thi độc lập cơ </a:t>
            </a:r>
            <a:r>
              <a:rPr lang="en-AU" smtClean="0">
                <a:latin typeface="Times New Roman" pitchFamily="18" charset="0"/>
              </a:rPr>
              <a:t>bản:</a:t>
            </a:r>
            <a:endParaRPr lang="en-AU">
              <a:latin typeface="Times New Roman" pitchFamily="18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AU">
                <a:latin typeface="Times New Roman" pitchFamily="18" charset="0"/>
              </a:rPr>
              <a:t>	Từ node bắt đầu đến node kết thúc, các đường thực thi cơ bản được liệt kê theo một thứ tự nào đó để đảm bảo rằng: đường đang liệt kê ít nhất đi qua một cạnh chưa được duyệt qua bởi các đường đã liệt kê trước </a:t>
            </a:r>
            <a:r>
              <a:rPr lang="en-AU" smtClean="0">
                <a:latin typeface="Times New Roman" pitchFamily="18" charset="0"/>
              </a:rPr>
              <a:t>đó.</a:t>
            </a:r>
            <a:endParaRPr lang="en-AU">
              <a:latin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Tổng số đường thực thi cơ bản độc lập nhau được tính </a:t>
            </a:r>
            <a:r>
              <a:rPr lang="en-AU" smtClean="0">
                <a:latin typeface="Times New Roman" pitchFamily="18" charset="0"/>
              </a:rPr>
              <a:t>bằng công thức:</a:t>
            </a:r>
            <a:endParaRPr lang="en-AU">
              <a:latin typeface="Times New Roman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AU">
                <a:latin typeface="Times New Roman" pitchFamily="18" charset="0"/>
              </a:rPr>
              <a:t>	 </a:t>
            </a:r>
            <a:r>
              <a:rPr lang="en-AU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 = P + 1;</a:t>
            </a:r>
            <a:r>
              <a:rPr lang="en-AU">
                <a:latin typeface="Times New Roman" pitchFamily="18" charset="0"/>
              </a:rPr>
              <a:t> trong đó </a:t>
            </a:r>
            <a:r>
              <a:rPr lang="en-AU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AU">
                <a:latin typeface="Times New Roman" pitchFamily="18" charset="0"/>
              </a:rPr>
              <a:t> là số node phân nhánh (predicate)</a:t>
            </a:r>
          </a:p>
        </p:txBody>
      </p:sp>
    </p:spTree>
    <p:extLst>
      <p:ext uri="{BB962C8B-B14F-4D97-AF65-F5344CB8AC3E}">
        <p14:creationId xmlns:p14="http://schemas.microsoft.com/office/powerpoint/2010/main" val="11437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219200" y="228600"/>
            <a:ext cx="7366819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Khái niệm xác minh &amp; thẩm định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Xác minh (Verification): </a:t>
            </a:r>
          </a:p>
          <a:p>
            <a:pPr marL="633413" indent="0" algn="just">
              <a:buNone/>
            </a:pP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tra xem phần mềm làm ra có đúng đặc tả (yêu cầu, thiết kế) hay không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Thẩm định (Validation):</a:t>
            </a:r>
          </a:p>
          <a:p>
            <a:pPr marL="633413" indent="0" algn="just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tra xem phần mềm có đáp ứng yêu cầu người dùng không</a:t>
            </a:r>
          </a:p>
          <a:p>
            <a:pPr marL="574675" indent="0" algn="just">
              <a:buNone/>
            </a:pPr>
            <a:endParaRPr lang="en-US" sz="280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574675" indent="0" algn="just">
              <a:buNone/>
            </a:pPr>
            <a:r>
              <a:rPr lang="en-US" sz="2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Đây là 2 hoạt động cốt yếu để đảm bảo chất lượng phần mềm, diễn ra suốt quá trình phát triển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.</a:t>
            </a:r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1000" y="5029200"/>
            <a:ext cx="609600" cy="381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65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52488"/>
          </a:xfrm>
        </p:spPr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Các đường độc lập cơ bản – ví dụ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28775"/>
            <a:ext cx="4652962" cy="4608513"/>
          </a:xfrm>
        </p:spPr>
        <p:txBody>
          <a:bodyPr/>
          <a:lstStyle/>
          <a:p>
            <a:pPr eaLnBrk="1" hangingPunct="1"/>
            <a:r>
              <a:rPr lang="en-AU" sz="2000" smtClean="0">
                <a:latin typeface="Times New Roman" pitchFamily="18" charset="0"/>
              </a:rPr>
              <a:t>Tổng số đường :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	 V = 3 + 1 = 4 </a:t>
            </a:r>
          </a:p>
          <a:p>
            <a:pPr eaLnBrk="1" hangingPunct="1"/>
            <a:r>
              <a:rPr lang="en-AU" sz="2000" smtClean="0">
                <a:latin typeface="Times New Roman" pitchFamily="18" charset="0"/>
              </a:rPr>
              <a:t> Đường 1: 1-9</a:t>
            </a:r>
          </a:p>
          <a:p>
            <a:pPr eaLnBrk="1" hangingPunct="1"/>
            <a:r>
              <a:rPr lang="en-AU" sz="2000" smtClean="0">
                <a:latin typeface="Times New Roman" pitchFamily="18" charset="0"/>
              </a:rPr>
              <a:t> Đường 2: 1-2-3-8-1…</a:t>
            </a:r>
          </a:p>
          <a:p>
            <a:pPr eaLnBrk="1" hangingPunct="1"/>
            <a:r>
              <a:rPr lang="en-AU" sz="2000" smtClean="0">
                <a:latin typeface="Times New Roman" pitchFamily="18" charset="0"/>
              </a:rPr>
              <a:t> Đường 3: 1-2-4-5-7-8-1…</a:t>
            </a:r>
          </a:p>
          <a:p>
            <a:pPr eaLnBrk="1" hangingPunct="1"/>
            <a:r>
              <a:rPr lang="en-AU" sz="2000" smtClean="0">
                <a:latin typeface="Times New Roman" pitchFamily="18" charset="0"/>
              </a:rPr>
              <a:t> Đường 4: 1-2-4-6-7-8-1…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AU" sz="2000" smtClean="0">
                <a:latin typeface="Times New Roman" pitchFamily="18" charset="0"/>
              </a:rPr>
              <a:t> Chú ý: dấu 3 chấm (…) mang ý nghĩa “không quan tâm”, từ đó có thể đi theo bất kỳ cạnh nào bởi vì các cạnh sau đó đã được duyệt qua rồi</a:t>
            </a:r>
          </a:p>
          <a:p>
            <a:pPr eaLnBrk="1" hangingPunct="1"/>
            <a:endParaRPr lang="en-AU" sz="2000" smtClean="0">
              <a:latin typeface="Times New Roman" pitchFamily="18" charset="0"/>
            </a:endParaRP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5724525" y="1700213"/>
            <a:ext cx="2932113" cy="4421187"/>
            <a:chOff x="4144" y="768"/>
            <a:chExt cx="2000" cy="2785"/>
          </a:xfrm>
        </p:grpSpPr>
        <p:sp>
          <p:nvSpPr>
            <p:cNvPr id="244741" name="Oval 5"/>
            <p:cNvSpPr>
              <a:spLocks noChangeArrowheads="1"/>
            </p:cNvSpPr>
            <p:nvPr/>
          </p:nvSpPr>
          <p:spPr bwMode="auto">
            <a:xfrm>
              <a:off x="5072" y="768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42" name="Oval 6"/>
            <p:cNvSpPr>
              <a:spLocks noChangeArrowheads="1"/>
            </p:cNvSpPr>
            <p:nvPr/>
          </p:nvSpPr>
          <p:spPr bwMode="auto">
            <a:xfrm>
              <a:off x="5072" y="1214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4949" y="782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1</a:t>
              </a:r>
              <a:endParaRPr lang="en-US" b="0"/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4942" y="1214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2</a:t>
              </a:r>
              <a:endParaRPr lang="en-US" b="0"/>
            </a:p>
          </p:txBody>
        </p:sp>
        <p:sp>
          <p:nvSpPr>
            <p:cNvPr id="244745" name="Oval 9"/>
            <p:cNvSpPr>
              <a:spLocks noChangeArrowheads="1"/>
            </p:cNvSpPr>
            <p:nvPr/>
          </p:nvSpPr>
          <p:spPr bwMode="auto">
            <a:xfrm>
              <a:off x="5730" y="1752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5600" y="1752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3</a:t>
              </a:r>
              <a:endParaRPr lang="en-US" b="0"/>
            </a:p>
          </p:txBody>
        </p:sp>
        <p:sp>
          <p:nvSpPr>
            <p:cNvPr id="244747" name="Oval 11"/>
            <p:cNvSpPr>
              <a:spLocks noChangeArrowheads="1"/>
            </p:cNvSpPr>
            <p:nvPr/>
          </p:nvSpPr>
          <p:spPr bwMode="auto">
            <a:xfrm>
              <a:off x="4730" y="1612"/>
              <a:ext cx="231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4607" y="1612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4</a:t>
              </a:r>
              <a:endParaRPr lang="en-US" b="0"/>
            </a:p>
          </p:txBody>
        </p:sp>
        <p:sp>
          <p:nvSpPr>
            <p:cNvPr id="244749" name="Oval 13"/>
            <p:cNvSpPr>
              <a:spLocks noChangeArrowheads="1"/>
            </p:cNvSpPr>
            <p:nvPr/>
          </p:nvSpPr>
          <p:spPr bwMode="auto">
            <a:xfrm>
              <a:off x="4353" y="2006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4230" y="2006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6</a:t>
              </a:r>
              <a:endParaRPr lang="en-US" b="0"/>
            </a:p>
          </p:txBody>
        </p:sp>
        <p:sp>
          <p:nvSpPr>
            <p:cNvPr id="244751" name="Line 15"/>
            <p:cNvSpPr>
              <a:spLocks noChangeShapeType="1"/>
            </p:cNvSpPr>
            <p:nvPr/>
          </p:nvSpPr>
          <p:spPr bwMode="auto">
            <a:xfrm>
              <a:off x="5197" y="991"/>
              <a:ext cx="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>
              <a:off x="5277" y="1420"/>
              <a:ext cx="505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 flipH="1">
              <a:off x="4885" y="1399"/>
              <a:ext cx="232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 flipH="1">
              <a:off x="4544" y="1813"/>
              <a:ext cx="232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55" name="Oval 19"/>
            <p:cNvSpPr>
              <a:spLocks noChangeArrowheads="1"/>
            </p:cNvSpPr>
            <p:nvPr/>
          </p:nvSpPr>
          <p:spPr bwMode="auto">
            <a:xfrm>
              <a:off x="5099" y="1999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4976" y="1999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5</a:t>
              </a:r>
              <a:endParaRPr lang="en-US" b="0"/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>
              <a:off x="4951" y="1791"/>
              <a:ext cx="232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58" name="Oval 22"/>
            <p:cNvSpPr>
              <a:spLocks noChangeArrowheads="1"/>
            </p:cNvSpPr>
            <p:nvPr/>
          </p:nvSpPr>
          <p:spPr bwMode="auto">
            <a:xfrm>
              <a:off x="4737" y="2410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4614" y="2424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7</a:t>
              </a:r>
              <a:endParaRPr lang="en-US" b="0"/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>
              <a:off x="4540" y="2211"/>
              <a:ext cx="23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61" name="Line 25"/>
            <p:cNvSpPr>
              <a:spLocks noChangeShapeType="1"/>
            </p:cNvSpPr>
            <p:nvPr/>
          </p:nvSpPr>
          <p:spPr bwMode="auto">
            <a:xfrm flipH="1">
              <a:off x="4914" y="2197"/>
              <a:ext cx="231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62" name="Oval 26"/>
            <p:cNvSpPr>
              <a:spLocks noChangeArrowheads="1"/>
            </p:cNvSpPr>
            <p:nvPr/>
          </p:nvSpPr>
          <p:spPr bwMode="auto">
            <a:xfrm>
              <a:off x="5113" y="2798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4990" y="2805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8</a:t>
              </a:r>
              <a:endParaRPr lang="en-US" b="0"/>
            </a:p>
          </p:txBody>
        </p:sp>
        <p:sp>
          <p:nvSpPr>
            <p:cNvPr id="244764" name="Line 28"/>
            <p:cNvSpPr>
              <a:spLocks noChangeShapeType="1"/>
            </p:cNvSpPr>
            <p:nvPr/>
          </p:nvSpPr>
          <p:spPr bwMode="auto">
            <a:xfrm flipH="1">
              <a:off x="5306" y="1977"/>
              <a:ext cx="511" cy="8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65" name="Line 29"/>
            <p:cNvSpPr>
              <a:spLocks noChangeShapeType="1"/>
            </p:cNvSpPr>
            <p:nvPr/>
          </p:nvSpPr>
          <p:spPr bwMode="auto">
            <a:xfrm>
              <a:off x="4931" y="2606"/>
              <a:ext cx="230" cy="2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66" name="Freeform 30"/>
            <p:cNvSpPr>
              <a:spLocks/>
            </p:cNvSpPr>
            <p:nvPr/>
          </p:nvSpPr>
          <p:spPr bwMode="auto">
            <a:xfrm>
              <a:off x="5312" y="878"/>
              <a:ext cx="832" cy="2064"/>
            </a:xfrm>
            <a:custGeom>
              <a:avLst/>
              <a:gdLst>
                <a:gd name="T0" fmla="*/ 48 w 832"/>
                <a:gd name="T1" fmla="*/ 2064 h 2064"/>
                <a:gd name="T2" fmla="*/ 624 w 832"/>
                <a:gd name="T3" fmla="*/ 1680 h 2064"/>
                <a:gd name="T4" fmla="*/ 816 w 832"/>
                <a:gd name="T5" fmla="*/ 864 h 2064"/>
                <a:gd name="T6" fmla="*/ 528 w 832"/>
                <a:gd name="T7" fmla="*/ 288 h 2064"/>
                <a:gd name="T8" fmla="*/ 0 w 832"/>
                <a:gd name="T9" fmla="*/ 0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2" h="2064">
                  <a:moveTo>
                    <a:pt x="48" y="2064"/>
                  </a:moveTo>
                  <a:cubicBezTo>
                    <a:pt x="272" y="1972"/>
                    <a:pt x="496" y="1880"/>
                    <a:pt x="624" y="1680"/>
                  </a:cubicBezTo>
                  <a:cubicBezTo>
                    <a:pt x="752" y="1480"/>
                    <a:pt x="832" y="1096"/>
                    <a:pt x="816" y="864"/>
                  </a:cubicBezTo>
                  <a:cubicBezTo>
                    <a:pt x="800" y="632"/>
                    <a:pt x="664" y="432"/>
                    <a:pt x="528" y="288"/>
                  </a:cubicBezTo>
                  <a:cubicBezTo>
                    <a:pt x="392" y="144"/>
                    <a:pt x="88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4767" name="Oval 31"/>
            <p:cNvSpPr>
              <a:spLocks noChangeArrowheads="1"/>
            </p:cNvSpPr>
            <p:nvPr/>
          </p:nvSpPr>
          <p:spPr bwMode="auto">
            <a:xfrm>
              <a:off x="5106" y="3323"/>
              <a:ext cx="232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4983" y="3330"/>
              <a:ext cx="5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9</a:t>
              </a:r>
              <a:endParaRPr lang="en-US" b="0"/>
            </a:p>
          </p:txBody>
        </p:sp>
        <p:sp>
          <p:nvSpPr>
            <p:cNvPr id="244769" name="Freeform 33"/>
            <p:cNvSpPr>
              <a:spLocks/>
            </p:cNvSpPr>
            <p:nvPr/>
          </p:nvSpPr>
          <p:spPr bwMode="auto">
            <a:xfrm>
              <a:off x="4144" y="878"/>
              <a:ext cx="976" cy="2544"/>
            </a:xfrm>
            <a:custGeom>
              <a:avLst/>
              <a:gdLst>
                <a:gd name="T0" fmla="*/ 928 w 976"/>
                <a:gd name="T1" fmla="*/ 0 h 2544"/>
                <a:gd name="T2" fmla="*/ 256 w 976"/>
                <a:gd name="T3" fmla="*/ 384 h 2544"/>
                <a:gd name="T4" fmla="*/ 16 w 976"/>
                <a:gd name="T5" fmla="*/ 1296 h 2544"/>
                <a:gd name="T6" fmla="*/ 352 w 976"/>
                <a:gd name="T7" fmla="*/ 2064 h 2544"/>
                <a:gd name="T8" fmla="*/ 976 w 976"/>
                <a:gd name="T9" fmla="*/ 2544 h 2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6" h="2544">
                  <a:moveTo>
                    <a:pt x="928" y="0"/>
                  </a:moveTo>
                  <a:cubicBezTo>
                    <a:pt x="668" y="84"/>
                    <a:pt x="408" y="168"/>
                    <a:pt x="256" y="384"/>
                  </a:cubicBezTo>
                  <a:cubicBezTo>
                    <a:pt x="104" y="600"/>
                    <a:pt x="0" y="1016"/>
                    <a:pt x="16" y="1296"/>
                  </a:cubicBezTo>
                  <a:cubicBezTo>
                    <a:pt x="32" y="1576"/>
                    <a:pt x="192" y="1856"/>
                    <a:pt x="352" y="2064"/>
                  </a:cubicBezTo>
                  <a:cubicBezTo>
                    <a:pt x="512" y="2272"/>
                    <a:pt x="880" y="2464"/>
                    <a:pt x="976" y="2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2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779463"/>
          </a:xfrm>
        </p:spPr>
        <p:txBody>
          <a:bodyPr>
            <a:normAutofit/>
          </a:bodyPr>
          <a:lstStyle/>
          <a:p>
            <a:pPr eaLnBrk="1" hangingPunct="1"/>
            <a:r>
              <a:rPr lang="en-AU" sz="3600" smtClean="0">
                <a:latin typeface="Arial" pitchFamily="34" charset="0"/>
                <a:cs typeface="Arial" pitchFamily="34" charset="0"/>
              </a:rPr>
              <a:t>Các đường độc lập cơ bản – ví dụ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28775"/>
            <a:ext cx="4797425" cy="4608513"/>
          </a:xfrm>
        </p:spPr>
        <p:txBody>
          <a:bodyPr>
            <a:normAutofit fontScale="85000"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Đối với chương trình con AnalyzeTriangle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 Tổng số đường :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AU">
                <a:latin typeface="Times New Roman" pitchFamily="18" charset="0"/>
              </a:rPr>
              <a:t> 	</a:t>
            </a:r>
            <a:r>
              <a:rPr lang="en-AU">
                <a:solidFill>
                  <a:srgbClr val="990000"/>
                </a:solidFill>
                <a:latin typeface="Times New Roman" pitchFamily="18" charset="0"/>
              </a:rPr>
              <a:t>V = 6 + 1 = 7 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 Đường 1: 1-3-12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 Đường 2: 1-2-3-12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 Đường 3: 1-2-4-5-12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 Đường 4: 1-2-4-6-7-12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 Đường 5: 1-2-4-6-8-7-12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 Đường 6: 1-2-4-6-8-9-10-12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Times New Roman" pitchFamily="18" charset="0"/>
              </a:rPr>
              <a:t> Đường 7: 1-2-4-6-8-9-11-12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3779838" y="1773238"/>
            <a:ext cx="5364162" cy="3887787"/>
            <a:chOff x="720" y="1104"/>
            <a:chExt cx="4896" cy="2475"/>
          </a:xfrm>
        </p:grpSpPr>
        <p:sp>
          <p:nvSpPr>
            <p:cNvPr id="245765" name="Oval 5"/>
            <p:cNvSpPr>
              <a:spLocks noChangeArrowheads="1"/>
            </p:cNvSpPr>
            <p:nvPr/>
          </p:nvSpPr>
          <p:spPr bwMode="auto">
            <a:xfrm>
              <a:off x="961" y="2358"/>
              <a:ext cx="230" cy="2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66" name="Oval 6"/>
            <p:cNvSpPr>
              <a:spLocks noChangeArrowheads="1"/>
            </p:cNvSpPr>
            <p:nvPr/>
          </p:nvSpPr>
          <p:spPr bwMode="auto">
            <a:xfrm>
              <a:off x="1378" y="1841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59" name="Text Box 7"/>
            <p:cNvSpPr txBox="1">
              <a:spLocks noChangeArrowheads="1"/>
            </p:cNvSpPr>
            <p:nvPr/>
          </p:nvSpPr>
          <p:spPr bwMode="auto">
            <a:xfrm>
              <a:off x="837" y="2373"/>
              <a:ext cx="507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1</a:t>
              </a:r>
              <a:endParaRPr lang="en-US" b="0"/>
            </a:p>
          </p:txBody>
        </p:sp>
        <p:sp>
          <p:nvSpPr>
            <p:cNvPr id="23560" name="Text Box 8"/>
            <p:cNvSpPr txBox="1">
              <a:spLocks noChangeArrowheads="1"/>
            </p:cNvSpPr>
            <p:nvPr/>
          </p:nvSpPr>
          <p:spPr bwMode="auto">
            <a:xfrm>
              <a:off x="1247" y="1841"/>
              <a:ext cx="50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2</a:t>
              </a:r>
              <a:endParaRPr lang="en-US" b="0"/>
            </a:p>
          </p:txBody>
        </p:sp>
        <p:sp>
          <p:nvSpPr>
            <p:cNvPr id="245769" name="Oval 9"/>
            <p:cNvSpPr>
              <a:spLocks noChangeArrowheads="1"/>
            </p:cNvSpPr>
            <p:nvPr/>
          </p:nvSpPr>
          <p:spPr bwMode="auto">
            <a:xfrm>
              <a:off x="1542" y="2842"/>
              <a:ext cx="229" cy="2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1414" y="2842"/>
              <a:ext cx="50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3</a:t>
              </a:r>
              <a:endParaRPr lang="en-US" b="0"/>
            </a:p>
          </p:txBody>
        </p:sp>
        <p:sp>
          <p:nvSpPr>
            <p:cNvPr id="245771" name="Oval 11"/>
            <p:cNvSpPr>
              <a:spLocks noChangeArrowheads="1"/>
            </p:cNvSpPr>
            <p:nvPr/>
          </p:nvSpPr>
          <p:spPr bwMode="auto">
            <a:xfrm>
              <a:off x="1944" y="1546"/>
              <a:ext cx="229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1821" y="1547"/>
              <a:ext cx="50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4</a:t>
              </a:r>
              <a:endParaRPr lang="en-US" b="0"/>
            </a:p>
          </p:txBody>
        </p:sp>
        <p:sp>
          <p:nvSpPr>
            <p:cNvPr id="245773" name="Oval 13"/>
            <p:cNvSpPr>
              <a:spLocks noChangeArrowheads="1"/>
            </p:cNvSpPr>
            <p:nvPr/>
          </p:nvSpPr>
          <p:spPr bwMode="auto">
            <a:xfrm>
              <a:off x="2353" y="1978"/>
              <a:ext cx="230" cy="2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2231" y="1978"/>
              <a:ext cx="50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6</a:t>
              </a:r>
              <a:endParaRPr lang="en-US" b="0"/>
            </a:p>
          </p:txBody>
        </p:sp>
        <p:sp>
          <p:nvSpPr>
            <p:cNvPr id="245775" name="Line 15"/>
            <p:cNvSpPr>
              <a:spLocks noChangeShapeType="1"/>
            </p:cNvSpPr>
            <p:nvPr/>
          </p:nvSpPr>
          <p:spPr bwMode="auto">
            <a:xfrm flipV="1">
              <a:off x="1145" y="2044"/>
              <a:ext cx="274" cy="3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76" name="Line 16"/>
            <p:cNvSpPr>
              <a:spLocks noChangeShapeType="1"/>
            </p:cNvSpPr>
            <p:nvPr/>
          </p:nvSpPr>
          <p:spPr bwMode="auto">
            <a:xfrm>
              <a:off x="2557" y="2173"/>
              <a:ext cx="362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77" name="Line 17"/>
            <p:cNvSpPr>
              <a:spLocks noChangeShapeType="1"/>
            </p:cNvSpPr>
            <p:nvPr/>
          </p:nvSpPr>
          <p:spPr bwMode="auto">
            <a:xfrm>
              <a:off x="1174" y="2567"/>
              <a:ext cx="407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78" name="Line 18"/>
            <p:cNvSpPr>
              <a:spLocks noChangeShapeType="1"/>
            </p:cNvSpPr>
            <p:nvPr/>
          </p:nvSpPr>
          <p:spPr bwMode="auto">
            <a:xfrm>
              <a:off x="2134" y="1758"/>
              <a:ext cx="258" cy="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79" name="Oval 19"/>
            <p:cNvSpPr>
              <a:spLocks noChangeArrowheads="1"/>
            </p:cNvSpPr>
            <p:nvPr/>
          </p:nvSpPr>
          <p:spPr bwMode="auto">
            <a:xfrm>
              <a:off x="2449" y="1104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2325" y="1104"/>
              <a:ext cx="50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5</a:t>
              </a:r>
              <a:endParaRPr lang="en-US" b="0"/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 flipV="1">
              <a:off x="2146" y="1279"/>
              <a:ext cx="313" cy="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82" name="Oval 22"/>
            <p:cNvSpPr>
              <a:spLocks noChangeArrowheads="1"/>
            </p:cNvSpPr>
            <p:nvPr/>
          </p:nvSpPr>
          <p:spPr bwMode="auto">
            <a:xfrm>
              <a:off x="3099" y="1680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2976" y="1695"/>
              <a:ext cx="507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7</a:t>
              </a:r>
              <a:endParaRPr lang="en-US" b="0"/>
            </a:p>
          </p:txBody>
        </p:sp>
        <p:sp>
          <p:nvSpPr>
            <p:cNvPr id="245784" name="Line 24"/>
            <p:cNvSpPr>
              <a:spLocks noChangeShapeType="1"/>
            </p:cNvSpPr>
            <p:nvPr/>
          </p:nvSpPr>
          <p:spPr bwMode="auto">
            <a:xfrm>
              <a:off x="1523" y="2075"/>
              <a:ext cx="149" cy="7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85" name="Line 25"/>
            <p:cNvSpPr>
              <a:spLocks noChangeShapeType="1"/>
            </p:cNvSpPr>
            <p:nvPr/>
          </p:nvSpPr>
          <p:spPr bwMode="auto">
            <a:xfrm flipV="1">
              <a:off x="2559" y="1842"/>
              <a:ext cx="542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86" name="Oval 26"/>
            <p:cNvSpPr>
              <a:spLocks noChangeArrowheads="1"/>
            </p:cNvSpPr>
            <p:nvPr/>
          </p:nvSpPr>
          <p:spPr bwMode="auto">
            <a:xfrm>
              <a:off x="2906" y="2314"/>
              <a:ext cx="229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2783" y="2321"/>
              <a:ext cx="507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8</a:t>
              </a:r>
              <a:endParaRPr lang="en-US" b="0"/>
            </a:p>
          </p:txBody>
        </p:sp>
        <p:sp>
          <p:nvSpPr>
            <p:cNvPr id="245788" name="Line 28"/>
            <p:cNvSpPr>
              <a:spLocks noChangeShapeType="1"/>
            </p:cNvSpPr>
            <p:nvPr/>
          </p:nvSpPr>
          <p:spPr bwMode="auto">
            <a:xfrm>
              <a:off x="3125" y="2460"/>
              <a:ext cx="459" cy="1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89" name="Line 29"/>
            <p:cNvSpPr>
              <a:spLocks noChangeShapeType="1"/>
            </p:cNvSpPr>
            <p:nvPr/>
          </p:nvSpPr>
          <p:spPr bwMode="auto">
            <a:xfrm flipV="1">
              <a:off x="1589" y="1688"/>
              <a:ext cx="355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90" name="Oval 30"/>
            <p:cNvSpPr>
              <a:spLocks noChangeArrowheads="1"/>
            </p:cNvSpPr>
            <p:nvPr/>
          </p:nvSpPr>
          <p:spPr bwMode="auto">
            <a:xfrm>
              <a:off x="3579" y="2585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3456" y="2592"/>
              <a:ext cx="50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9</a:t>
              </a:r>
              <a:endParaRPr lang="en-US" b="0"/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720" y="2091"/>
              <a:ext cx="50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c &gt; 0</a:t>
              </a:r>
              <a:endParaRPr lang="en-US" b="0"/>
            </a:p>
          </p:txBody>
        </p:sp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007" y="1618"/>
              <a:ext cx="624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a&lt;b+c</a:t>
              </a:r>
              <a:endParaRPr lang="en-US" b="0"/>
            </a:p>
          </p:txBody>
        </p:sp>
        <p:sp>
          <p:nvSpPr>
            <p:cNvPr id="23586" name="Text Box 34"/>
            <p:cNvSpPr txBox="1">
              <a:spLocks noChangeArrowheads="1"/>
            </p:cNvSpPr>
            <p:nvPr/>
          </p:nvSpPr>
          <p:spPr bwMode="auto">
            <a:xfrm>
              <a:off x="1631" y="1324"/>
              <a:ext cx="625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a = c</a:t>
              </a:r>
              <a:endParaRPr lang="en-US" b="0"/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1920" y="2162"/>
              <a:ext cx="62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a = b</a:t>
              </a:r>
              <a:endParaRPr lang="en-US" b="0"/>
            </a:p>
          </p:txBody>
        </p:sp>
        <p:sp>
          <p:nvSpPr>
            <p:cNvPr id="23588" name="Text Box 36"/>
            <p:cNvSpPr txBox="1">
              <a:spLocks noChangeArrowheads="1"/>
            </p:cNvSpPr>
            <p:nvPr/>
          </p:nvSpPr>
          <p:spPr bwMode="auto">
            <a:xfrm>
              <a:off x="2593" y="2495"/>
              <a:ext cx="62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b = c</a:t>
              </a:r>
              <a:endParaRPr lang="en-US" b="0"/>
            </a:p>
          </p:txBody>
        </p:sp>
        <p:sp>
          <p:nvSpPr>
            <p:cNvPr id="245797" name="Line 37"/>
            <p:cNvSpPr>
              <a:spLocks noChangeShapeType="1"/>
            </p:cNvSpPr>
            <p:nvPr/>
          </p:nvSpPr>
          <p:spPr bwMode="auto">
            <a:xfrm flipV="1">
              <a:off x="3776" y="2398"/>
              <a:ext cx="385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98" name="Line 38"/>
            <p:cNvSpPr>
              <a:spLocks noChangeShapeType="1"/>
            </p:cNvSpPr>
            <p:nvPr/>
          </p:nvSpPr>
          <p:spPr bwMode="auto">
            <a:xfrm>
              <a:off x="3803" y="2740"/>
              <a:ext cx="37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799" name="Line 39"/>
            <p:cNvSpPr>
              <a:spLocks noChangeShapeType="1"/>
            </p:cNvSpPr>
            <p:nvPr/>
          </p:nvSpPr>
          <p:spPr bwMode="auto">
            <a:xfrm>
              <a:off x="2670" y="1248"/>
              <a:ext cx="2623" cy="1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800" name="Line 40"/>
            <p:cNvSpPr>
              <a:spLocks noChangeShapeType="1"/>
            </p:cNvSpPr>
            <p:nvPr/>
          </p:nvSpPr>
          <p:spPr bwMode="auto">
            <a:xfrm flipV="1">
              <a:off x="3069" y="1914"/>
              <a:ext cx="164" cy="4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93" name="Text Box 41"/>
            <p:cNvSpPr txBox="1">
              <a:spLocks noChangeArrowheads="1"/>
            </p:cNvSpPr>
            <p:nvPr/>
          </p:nvSpPr>
          <p:spPr bwMode="auto">
            <a:xfrm>
              <a:off x="3353" y="2360"/>
              <a:ext cx="721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a</a:t>
              </a:r>
              <a:r>
                <a:rPr lang="en-US" sz="1600" b="0" baseline="30000">
                  <a:latin typeface="VNI-Helve" pitchFamily="2" charset="0"/>
                </a:rPr>
                <a:t>2</a:t>
              </a:r>
              <a:r>
                <a:rPr lang="en-US" sz="1600" b="0">
                  <a:latin typeface="VNI-Helve" pitchFamily="2" charset="0"/>
                </a:rPr>
                <a:t>=b</a:t>
              </a:r>
              <a:r>
                <a:rPr lang="en-US" sz="1600" b="0" baseline="30000">
                  <a:latin typeface="VNI-Helve" pitchFamily="2" charset="0"/>
                </a:rPr>
                <a:t>2</a:t>
              </a:r>
              <a:r>
                <a:rPr lang="en-US" sz="1600" b="0">
                  <a:latin typeface="VNI-Helve" pitchFamily="2" charset="0"/>
                </a:rPr>
                <a:t>+c</a:t>
              </a:r>
              <a:r>
                <a:rPr lang="en-US" sz="1600" b="0" baseline="30000">
                  <a:latin typeface="VNI-Helve" pitchFamily="2" charset="0"/>
                </a:rPr>
                <a:t>2</a:t>
              </a:r>
              <a:endParaRPr lang="en-US" b="0"/>
            </a:p>
          </p:txBody>
        </p:sp>
        <p:sp>
          <p:nvSpPr>
            <p:cNvPr id="245802" name="Oval 42"/>
            <p:cNvSpPr>
              <a:spLocks noChangeArrowheads="1"/>
            </p:cNvSpPr>
            <p:nvPr/>
          </p:nvSpPr>
          <p:spPr bwMode="auto">
            <a:xfrm>
              <a:off x="4177" y="2736"/>
              <a:ext cx="230" cy="2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95" name="Text Box 43"/>
            <p:cNvSpPr txBox="1">
              <a:spLocks noChangeArrowheads="1"/>
            </p:cNvSpPr>
            <p:nvPr/>
          </p:nvSpPr>
          <p:spPr bwMode="auto">
            <a:xfrm>
              <a:off x="4054" y="2750"/>
              <a:ext cx="506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11</a:t>
              </a:r>
              <a:endParaRPr lang="en-US" b="0"/>
            </a:p>
          </p:txBody>
        </p:sp>
        <p:sp>
          <p:nvSpPr>
            <p:cNvPr id="245804" name="Oval 44"/>
            <p:cNvSpPr>
              <a:spLocks noChangeArrowheads="1"/>
            </p:cNvSpPr>
            <p:nvPr/>
          </p:nvSpPr>
          <p:spPr bwMode="auto">
            <a:xfrm>
              <a:off x="4121" y="2201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97" name="Text Box 45"/>
            <p:cNvSpPr txBox="1">
              <a:spLocks noChangeArrowheads="1"/>
            </p:cNvSpPr>
            <p:nvPr/>
          </p:nvSpPr>
          <p:spPr bwMode="auto">
            <a:xfrm>
              <a:off x="3984" y="2207"/>
              <a:ext cx="50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10</a:t>
              </a:r>
              <a:endParaRPr lang="en-US" b="0"/>
            </a:p>
          </p:txBody>
        </p:sp>
        <p:sp>
          <p:nvSpPr>
            <p:cNvPr id="245806" name="Oval 46"/>
            <p:cNvSpPr>
              <a:spLocks noChangeArrowheads="1"/>
            </p:cNvSpPr>
            <p:nvPr/>
          </p:nvSpPr>
          <p:spPr bwMode="auto">
            <a:xfrm>
              <a:off x="5247" y="2297"/>
              <a:ext cx="230" cy="23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5110" y="2304"/>
              <a:ext cx="50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600" b="0">
                  <a:latin typeface="VNI-Helve" pitchFamily="2" charset="0"/>
                </a:rPr>
                <a:t>12</a:t>
              </a:r>
              <a:endParaRPr lang="en-US" b="0"/>
            </a:p>
          </p:txBody>
        </p:sp>
        <p:sp>
          <p:nvSpPr>
            <p:cNvPr id="245808" name="Line 48"/>
            <p:cNvSpPr>
              <a:spLocks noChangeShapeType="1"/>
            </p:cNvSpPr>
            <p:nvPr/>
          </p:nvSpPr>
          <p:spPr bwMode="auto">
            <a:xfrm>
              <a:off x="3306" y="1744"/>
              <a:ext cx="1930" cy="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809" name="Line 49"/>
            <p:cNvSpPr>
              <a:spLocks noChangeShapeType="1"/>
            </p:cNvSpPr>
            <p:nvPr/>
          </p:nvSpPr>
          <p:spPr bwMode="auto">
            <a:xfrm>
              <a:off x="4345" y="2351"/>
              <a:ext cx="923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810" name="Line 50"/>
            <p:cNvSpPr>
              <a:spLocks noChangeShapeType="1"/>
            </p:cNvSpPr>
            <p:nvPr/>
          </p:nvSpPr>
          <p:spPr bwMode="auto">
            <a:xfrm flipV="1">
              <a:off x="4416" y="2516"/>
              <a:ext cx="894" cy="3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5811" name="Freeform 51"/>
            <p:cNvSpPr>
              <a:spLocks/>
            </p:cNvSpPr>
            <p:nvPr/>
          </p:nvSpPr>
          <p:spPr bwMode="auto">
            <a:xfrm>
              <a:off x="1714" y="2511"/>
              <a:ext cx="3709" cy="1068"/>
            </a:xfrm>
            <a:custGeom>
              <a:avLst/>
              <a:gdLst>
                <a:gd name="T0" fmla="*/ 0 w 3696"/>
                <a:gd name="T1" fmla="*/ 576 h 1104"/>
                <a:gd name="T2" fmla="*/ 2064 w 3696"/>
                <a:gd name="T3" fmla="*/ 1008 h 1104"/>
                <a:gd name="T4" fmla="*/ 3696 w 3696"/>
                <a:gd name="T5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96" h="1104">
                  <a:moveTo>
                    <a:pt x="0" y="576"/>
                  </a:moveTo>
                  <a:cubicBezTo>
                    <a:pt x="724" y="840"/>
                    <a:pt x="1448" y="1104"/>
                    <a:pt x="2064" y="1008"/>
                  </a:cubicBezTo>
                  <a:cubicBezTo>
                    <a:pt x="2680" y="912"/>
                    <a:pt x="3188" y="456"/>
                    <a:pt x="369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1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852488"/>
          </a:xfrm>
        </p:spPr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Thiết lập các test case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628775"/>
            <a:ext cx="8181975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200" smtClean="0">
                <a:latin typeface="Times New Roman" pitchFamily="18" charset="0"/>
              </a:rPr>
              <a:t>Thiết lập một test-case cho mỗi đường thực thi cơ bản</a:t>
            </a:r>
          </a:p>
          <a:p>
            <a:pPr eaLnBrk="1" hangingPunct="1">
              <a:lnSpc>
                <a:spcPct val="90000"/>
              </a:lnSpc>
            </a:pPr>
            <a:r>
              <a:rPr lang="en-AU" sz="2200" smtClean="0">
                <a:latin typeface="Times New Roman" pitchFamily="18" charset="0"/>
              </a:rPr>
              <a:t>Dựa vào thuật giải để tìm ra một dữ liệu input, sau đó tính ra dữ liệu output hay đáp ứng mong đợi của thuật giải</a:t>
            </a:r>
          </a:p>
          <a:p>
            <a:pPr eaLnBrk="1" hangingPunct="1">
              <a:lnSpc>
                <a:spcPct val="90000"/>
              </a:lnSpc>
            </a:pPr>
            <a:r>
              <a:rPr lang="en-AU" sz="2200" smtClean="0">
                <a:latin typeface="Times New Roman" pitchFamily="18" charset="0"/>
              </a:rPr>
              <a:t>Chú ý: có thể không tạo ra được test-case cho một đường thực thi nào đó</a:t>
            </a:r>
          </a:p>
          <a:p>
            <a:pPr eaLnBrk="1" hangingPunct="1">
              <a:lnSpc>
                <a:spcPct val="90000"/>
              </a:lnSpc>
            </a:pPr>
            <a:r>
              <a:rPr lang="en-AU" sz="1800" smtClean="0">
                <a:solidFill>
                  <a:srgbClr val="990000"/>
                </a:solidFill>
                <a:latin typeface="Times New Roman" pitchFamily="18" charset="0"/>
              </a:rPr>
              <a:t>Ví dụ Sinh test-case cho chương trình con AnalyzeTriangle</a:t>
            </a:r>
          </a:p>
          <a:p>
            <a:pPr eaLnBrk="1" hangingPunct="1">
              <a:lnSpc>
                <a:spcPct val="90000"/>
              </a:lnSpc>
            </a:pPr>
            <a:r>
              <a:rPr lang="en-AU" sz="1600" smtClean="0">
                <a:solidFill>
                  <a:srgbClr val="990000"/>
                </a:solidFill>
                <a:latin typeface="Times New Roman" pitchFamily="18" charset="0"/>
              </a:rPr>
              <a:t>Test-case cho đường 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1600" smtClean="0">
                <a:solidFill>
                  <a:srgbClr val="990000"/>
                </a:solidFill>
                <a:latin typeface="Times New Roman" pitchFamily="18" charset="0"/>
              </a:rPr>
              <a:t> 		Input: 			a = 3, b = 2, c =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1600" smtClean="0">
                <a:solidFill>
                  <a:srgbClr val="990000"/>
                </a:solidFill>
                <a:latin typeface="Times New Roman" pitchFamily="18" charset="0"/>
              </a:rPr>
              <a:t>		 Output mong đợi:		type = “Error”	</a:t>
            </a:r>
          </a:p>
          <a:p>
            <a:pPr eaLnBrk="1" hangingPunct="1">
              <a:lnSpc>
                <a:spcPct val="90000"/>
              </a:lnSpc>
            </a:pPr>
            <a:r>
              <a:rPr lang="en-AU" sz="1600" smtClean="0">
                <a:solidFill>
                  <a:srgbClr val="990000"/>
                </a:solidFill>
                <a:latin typeface="Times New Roman" pitchFamily="18" charset="0"/>
              </a:rPr>
              <a:t> Test-case cho đường 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1600" smtClean="0">
                <a:solidFill>
                  <a:srgbClr val="990000"/>
                </a:solidFill>
                <a:latin typeface="Times New Roman" pitchFamily="18" charset="0"/>
              </a:rPr>
              <a:t> 		Input: 			a = 17, b = 5, c = 4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1600" smtClean="0">
                <a:solidFill>
                  <a:srgbClr val="990000"/>
                </a:solidFill>
                <a:latin typeface="Times New Roman" pitchFamily="18" charset="0"/>
              </a:rPr>
              <a:t> 		Output mong đợi:		type = “Error”</a:t>
            </a:r>
          </a:p>
          <a:p>
            <a:pPr eaLnBrk="1" hangingPunct="1">
              <a:lnSpc>
                <a:spcPct val="90000"/>
              </a:lnSpc>
            </a:pPr>
            <a:r>
              <a:rPr lang="en-AU" sz="1600" smtClean="0">
                <a:solidFill>
                  <a:srgbClr val="990000"/>
                </a:solidFill>
                <a:latin typeface="Times New Roman" pitchFamily="18" charset="0"/>
              </a:rPr>
              <a:t> Test-case cho đường 3: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1600" smtClean="0">
                <a:solidFill>
                  <a:srgbClr val="990000"/>
                </a:solidFill>
                <a:latin typeface="Times New Roman" pitchFamily="18" charset="0"/>
              </a:rPr>
              <a:t> 		Input: 			a = 6, b = 6, c = 6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AU" sz="1600" smtClean="0">
                <a:solidFill>
                  <a:srgbClr val="990000"/>
                </a:solidFill>
                <a:latin typeface="Times New Roman" pitchFamily="18" charset="0"/>
              </a:rPr>
              <a:t>		Output mong đợi:		type = “Equilateral”</a:t>
            </a:r>
          </a:p>
        </p:txBody>
      </p:sp>
    </p:spTree>
    <p:extLst>
      <p:ext uri="{BB962C8B-B14F-4D97-AF65-F5344CB8AC3E}">
        <p14:creationId xmlns:p14="http://schemas.microsoft.com/office/powerpoint/2010/main" val="8977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85800" y="228600"/>
            <a:ext cx="8077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 bước kiểm nghiệm hộp trắng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Chuẩn bị test case: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Xây dựng đồ thị dòng chảy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Xác định các đường thực thi độc lập cơ bản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Xây dựng các test case tương ứng với đường thực thi độc lập cơ bản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 Vận hành kiểm thử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 So sánh kết quả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 Sửa lỗi</a:t>
            </a:r>
          </a:p>
          <a:p>
            <a:pPr algn="just">
              <a:buFont typeface="Wingdings" pitchFamily="2" charset="2"/>
              <a:buChar char="v"/>
            </a:pP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Một số phương pháp kiểm thử, gỡ rối khác:</a:t>
            </a:r>
          </a:p>
          <a:p>
            <a:pPr marL="633413" indent="0" algn="just">
              <a:buNone/>
            </a:pPr>
            <a:endParaRPr lang="en-US" sz="20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701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Kiểm thử hồi quy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800">
                <a:latin typeface="Arial" pitchFamily="34" charset="0"/>
                <a:cs typeface="Arial" pitchFamily="34" charset="0"/>
              </a:rPr>
              <a:t>Việc kết hợp các module lại với nhau có thể ảnh hưởng đến vòng lặp điều khiển, cấu trúc dữ liệu hay I/O chia sẻ trong một số module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800">
                <a:latin typeface="Arial" pitchFamily="34" charset="0"/>
                <a:cs typeface="Arial" pitchFamily="34" charset="0"/>
              </a:rPr>
              <a:t>Điều đó làm lộ ra một số lỗi không thể phát hiện được khi tiến hành kiểm nghiệm theo đơn vị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AU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 Phải kiểm </a:t>
            </a:r>
            <a:r>
              <a:rPr lang="en-AU" sz="2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thử </a:t>
            </a:r>
            <a:r>
              <a:rPr lang="en-AU" sz="28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  <a:sym typeface="Wingdings" pitchFamily="2" charset="2"/>
              </a:rPr>
              <a:t>hồi quy khi tích hợp</a:t>
            </a:r>
            <a:endParaRPr lang="en-AU" sz="28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800">
                <a:latin typeface="Arial" pitchFamily="34" charset="0"/>
                <a:cs typeface="Arial" pitchFamily="34" charset="0"/>
              </a:rPr>
              <a:t>Kiểm nghiệm hồi quy có thể được tiến hành thủ công bằng cách thực hiện lại các test-case đã tạo ra. Hoặc có thể dùng một công cụ capture-playback để thực hiện tự động</a:t>
            </a:r>
          </a:p>
        </p:txBody>
      </p:sp>
    </p:spTree>
    <p:extLst>
      <p:ext uri="{BB962C8B-B14F-4D97-AF65-F5344CB8AC3E}">
        <p14:creationId xmlns:p14="http://schemas.microsoft.com/office/powerpoint/2010/main" val="309560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Kiểm thử tính năng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Kiểm </a:t>
            </a:r>
            <a:r>
              <a:rPr lang="en-AU" b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thử </a:t>
            </a:r>
            <a:r>
              <a:rPr lang="en-AU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tính năng</a:t>
            </a:r>
            <a:r>
              <a:rPr lang="en-AU">
                <a:latin typeface="Arial" pitchFamily="34" charset="0"/>
                <a:cs typeface="Arial" pitchFamily="34" charset="0"/>
              </a:rPr>
              <a:t> hiểu theo cách đơn giản nhất là: kiểm tra các chức năng của phần mềm đáp ứng được nhu cầu của khách hàng đã được xác định trong văn bản đặc tả yêu cầu của phần mềm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AU">
              <a:latin typeface="Arial" pitchFamily="34" charset="0"/>
              <a:cs typeface="Arial" pitchFamily="34" charset="0"/>
            </a:endParaRP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Arial" pitchFamily="34" charset="0"/>
                <a:cs typeface="Arial" pitchFamily="34" charset="0"/>
              </a:rPr>
              <a:t> Áp dụng kỹ thuật black-box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AU">
              <a:latin typeface="Arial" pitchFamily="34" charset="0"/>
              <a:cs typeface="Arial" pitchFamily="34" charset="0"/>
            </a:endParaRPr>
          </a:p>
          <a:p>
            <a:pPr marL="274320" indent="-274320" algn="just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>
                <a:latin typeface="Arial" pitchFamily="34" charset="0"/>
                <a:cs typeface="Arial" pitchFamily="34" charset="0"/>
              </a:rPr>
              <a:t> Kiểm </a:t>
            </a:r>
            <a:r>
              <a:rPr lang="en-AU" smtClean="0">
                <a:latin typeface="Arial" pitchFamily="34" charset="0"/>
                <a:cs typeface="Arial" pitchFamily="34" charset="0"/>
              </a:rPr>
              <a:t>thử </a:t>
            </a:r>
            <a:r>
              <a:rPr lang="en-AU">
                <a:latin typeface="Arial" pitchFamily="34" charset="0"/>
                <a:cs typeface="Arial" pitchFamily="34" charset="0"/>
              </a:rPr>
              <a:t>tính năng bao gồm</a:t>
            </a:r>
          </a:p>
          <a:p>
            <a:pPr marL="640080" lvl="1" indent="-246888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AU">
                <a:latin typeface="Arial" pitchFamily="34" charset="0"/>
                <a:cs typeface="Arial" pitchFamily="34" charset="0"/>
              </a:rPr>
              <a:t> Xem xét lại cấu hình phần mềm theo lược đồ triển khai</a:t>
            </a:r>
          </a:p>
          <a:p>
            <a:pPr marL="640080" lvl="1" indent="-246888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AU">
                <a:latin typeface="Arial" pitchFamily="34" charset="0"/>
                <a:cs typeface="Arial" pitchFamily="34" charset="0"/>
              </a:rPr>
              <a:t> Kiểm </a:t>
            </a:r>
            <a:r>
              <a:rPr lang="en-AU" smtClean="0">
                <a:latin typeface="Arial" pitchFamily="34" charset="0"/>
                <a:cs typeface="Arial" pitchFamily="34" charset="0"/>
              </a:rPr>
              <a:t>thử </a:t>
            </a:r>
            <a:r>
              <a:rPr lang="en-AU">
                <a:latin typeface="Arial" pitchFamily="34" charset="0"/>
                <a:cs typeface="Arial" pitchFamily="34" charset="0"/>
              </a:rPr>
              <a:t>alpha</a:t>
            </a:r>
          </a:p>
          <a:p>
            <a:pPr marL="640080" lvl="1" indent="-246888" algn="just" eaLnBrk="1" fontAlgn="auto" hangingPunct="1">
              <a:lnSpc>
                <a:spcPct val="12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AU">
                <a:latin typeface="Arial" pitchFamily="34" charset="0"/>
                <a:cs typeface="Arial" pitchFamily="34" charset="0"/>
              </a:rPr>
              <a:t> Kiểm </a:t>
            </a:r>
            <a:r>
              <a:rPr lang="en-AU" smtClean="0">
                <a:latin typeface="Arial" pitchFamily="34" charset="0"/>
                <a:cs typeface="Arial" pitchFamily="34" charset="0"/>
              </a:rPr>
              <a:t>thử </a:t>
            </a:r>
            <a:r>
              <a:rPr lang="en-AU">
                <a:latin typeface="Arial" pitchFamily="34" charset="0"/>
                <a:cs typeface="Arial" pitchFamily="34" charset="0"/>
              </a:rPr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159467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Kiểm thử tính năng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eaLnBrk="1" hangingPunct="1"/>
            <a:r>
              <a:rPr lang="en-AU" sz="2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Kiểm thử alpha</a:t>
            </a:r>
          </a:p>
          <a:p>
            <a:pPr lvl="1"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Được tiến hành ngay tại nơi sản xuất phần mềm.</a:t>
            </a:r>
          </a:p>
          <a:p>
            <a:pPr lvl="1"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Nhà phát triển phần mềm sẽ quan sát người sử dụng dùng sản phẩm và ghi nhận lại những lỗi phát sinh để sửa chữa.</a:t>
            </a:r>
          </a:p>
          <a:p>
            <a:pPr algn="just"/>
            <a:r>
              <a:rPr lang="en-AU" sz="2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Kiểm </a:t>
            </a:r>
            <a:r>
              <a:rPr lang="en-AU" sz="280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thử </a:t>
            </a:r>
            <a:r>
              <a:rPr lang="en-AU" sz="2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beta</a:t>
            </a:r>
          </a:p>
          <a:p>
            <a:pPr lvl="1"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Phần mềm được kiểm tra bên ngoài phạm vi của đơn vị sản xuất.</a:t>
            </a:r>
          </a:p>
          <a:p>
            <a:pPr lvl="1"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Khách hàng trực tiếp sử dụng và ghi nhận lỗi để báo lại cho nhà phát triển sửa chữa.</a:t>
            </a:r>
          </a:p>
        </p:txBody>
      </p:sp>
    </p:spTree>
    <p:extLst>
      <p:ext uri="{BB962C8B-B14F-4D97-AF65-F5344CB8AC3E}">
        <p14:creationId xmlns:p14="http://schemas.microsoft.com/office/powerpoint/2010/main" val="213503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Nghệ thuật gỡ rối - DEBUG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n-AU" smtClean="0">
                <a:latin typeface="Times New Roman" pitchFamily="18" charset="0"/>
              </a:rPr>
              <a:t>Gỡ rối là một quá trình nhằm loại bỏ các lỗi được phát hiện trong quá trình kiểm tra.</a:t>
            </a:r>
          </a:p>
          <a:p>
            <a:pPr algn="just" eaLnBrk="1" hangingPunct="1"/>
            <a:endParaRPr lang="en-AU" smtClean="0">
              <a:latin typeface="Times New Roman" pitchFamily="18" charset="0"/>
            </a:endParaRPr>
          </a:p>
          <a:p>
            <a:pPr algn="just" eaLnBrk="1" hangingPunct="1"/>
            <a:r>
              <a:rPr lang="en-AU" smtClean="0">
                <a:latin typeface="Times New Roman" pitchFamily="18" charset="0"/>
              </a:rPr>
              <a:t> Gỡ rối được thực hiện như là một kết quả của việc kiểm tra: lỗi phát hiện được </a:t>
            </a:r>
            <a:r>
              <a:rPr lang="en-AU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AU" smtClean="0">
                <a:latin typeface="Times New Roman" pitchFamily="18" charset="0"/>
              </a:rPr>
              <a:t> tìm kiếm nguyên nhân </a:t>
            </a:r>
            <a:r>
              <a:rPr lang="en-AU" smtClean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AU" smtClean="0">
                <a:latin typeface="Times New Roman" pitchFamily="18" charset="0"/>
              </a:rPr>
              <a:t> sửa lỗi</a:t>
            </a:r>
          </a:p>
          <a:p>
            <a:pPr algn="just" eaLnBrk="1" hangingPunct="1"/>
            <a:endParaRPr lang="en-AU" smtClean="0">
              <a:latin typeface="Times New Roman" pitchFamily="18" charset="0"/>
            </a:endParaRPr>
          </a:p>
          <a:p>
            <a:pPr algn="just" eaLnBrk="1" hangingPunct="1"/>
            <a:r>
              <a:rPr lang="en-AU" smtClean="0">
                <a:latin typeface="Times New Roman" pitchFamily="18" charset="0"/>
              </a:rPr>
              <a:t> Có 3 hình thức gỡ rối: brute force, loại trừ nguyên nhân và theo vết. Nên dùng kết hợp cả 3 hình thức này.</a:t>
            </a:r>
          </a:p>
        </p:txBody>
      </p:sp>
    </p:spTree>
    <p:extLst>
      <p:ext uri="{BB962C8B-B14F-4D97-AF65-F5344CB8AC3E}">
        <p14:creationId xmlns:p14="http://schemas.microsoft.com/office/powerpoint/2010/main" val="287251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Nghệ thuật gỡ rối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7538" y="1557338"/>
            <a:ext cx="4194175" cy="4608512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</a:pPr>
            <a:endParaRPr lang="en-AU" sz="200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smtClean="0">
                <a:latin typeface="Times New Roman" pitchFamily="18" charset="0"/>
              </a:rPr>
              <a:t>Gỡ rối là công việc khó khăn và dễ gây tâm lý chán nản bởi nguyên nhân gây ra lỗi nhiều khi lại mơ hồ: do timeout, do độ chính xác, do chủ quan lập trình...</a:t>
            </a:r>
          </a:p>
          <a:p>
            <a:pPr algn="just" eaLnBrk="1" hangingPunct="1">
              <a:lnSpc>
                <a:spcPct val="90000"/>
              </a:lnSpc>
            </a:pPr>
            <a:endParaRPr lang="en-AU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smtClean="0">
                <a:latin typeface="Times New Roman" pitchFamily="18" charset="0"/>
              </a:rPr>
              <a:t> Khả năng gỡ rối gần như là bẩm sinh của mỗi người</a:t>
            </a:r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8313" y="2733675"/>
          <a:ext cx="3455987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Clip" r:id="rId3" imgW="4000500" imgH="3148013" progId="MS_ClipArt_Gallery.2">
                  <p:embed/>
                </p:oleObj>
              </mc:Choice>
              <mc:Fallback>
                <p:oleObj name="Clip" r:id="rId3" imgW="4000500" imgH="3148013" progId="MS_ClipArt_Gallery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33675"/>
                        <a:ext cx="3455987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71842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69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Tìm lỗi - Brute Force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87963"/>
          </a:xfrm>
        </p:spPr>
        <p:txBody>
          <a:bodyPr>
            <a:noAutofit/>
          </a:bodyPr>
          <a:lstStyle/>
          <a:p>
            <a:pPr marL="274320" indent="-27432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400">
                <a:latin typeface="Arial" pitchFamily="34" charset="0"/>
                <a:cs typeface="Arial" pitchFamily="34" charset="0"/>
              </a:rPr>
              <a:t>Là phương pháp phổ biến nhất nhưng lại ít hiệu quả nhất cho việc phát hiện nguyên nhân gây lỗi phần mềm. </a:t>
            </a: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400">
                <a:latin typeface="Arial" pitchFamily="34" charset="0"/>
                <a:cs typeface="Arial" pitchFamily="34" charset="0"/>
              </a:rPr>
              <a:t>Triết lý của phương pháp này là: “Hãy để máy tính tìm ra lỗi”.</a:t>
            </a: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400">
                <a:latin typeface="Arial" pitchFamily="34" charset="0"/>
                <a:cs typeface="Arial" pitchFamily="34" charset="0"/>
              </a:rPr>
              <a:t> Có 3 cách thực hiện:</a:t>
            </a:r>
          </a:p>
          <a:p>
            <a:pPr marL="640080" lvl="1" indent="-246888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AU" sz="2400">
                <a:latin typeface="Arial" pitchFamily="34" charset="0"/>
                <a:cs typeface="Arial" pitchFamily="34" charset="0"/>
              </a:rPr>
              <a:t> Lấy dữ liệu trong bộ nhớ để xem xét.</a:t>
            </a:r>
          </a:p>
          <a:p>
            <a:pPr marL="640080" lvl="1" indent="-246888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AU" sz="2400">
                <a:latin typeface="Arial" pitchFamily="34" charset="0"/>
                <a:cs typeface="Arial" pitchFamily="34" charset="0"/>
              </a:rPr>
              <a:t> Dùng run-time trace để tìm lỗi.</a:t>
            </a:r>
          </a:p>
          <a:p>
            <a:pPr marL="640080" lvl="1" indent="-246888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AU" sz="2400">
                <a:latin typeface="Arial" pitchFamily="34" charset="0"/>
                <a:cs typeface="Arial" pitchFamily="34" charset="0"/>
              </a:rPr>
              <a:t> Dùng lệnh WRITE để xuất dữ liệu cần kiểm tra ra màn hình.</a:t>
            </a: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400">
                <a:latin typeface="Arial" pitchFamily="34" charset="0"/>
                <a:cs typeface="Arial" pitchFamily="34" charset="0"/>
              </a:rPr>
              <a:t> Áp dụng phương pháp này khi tất cả các phương pháp khác đều thất bại. </a:t>
            </a:r>
          </a:p>
        </p:txBody>
      </p:sp>
    </p:spTree>
    <p:extLst>
      <p:ext uri="{BB962C8B-B14F-4D97-AF65-F5344CB8AC3E}">
        <p14:creationId xmlns:p14="http://schemas.microsoft.com/office/powerpoint/2010/main" val="57814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 hoạt động xác minh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Cơ sở cho hoạt động xác minh</a:t>
            </a:r>
          </a:p>
          <a:p>
            <a:pPr lvl="1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Bản đặc tả yêu cầu</a:t>
            </a:r>
          </a:p>
          <a:p>
            <a:pPr lvl="1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Các bản thiết kế</a:t>
            </a:r>
          </a:p>
          <a:p>
            <a:pPr lvl="1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Mã nguồn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Hoạt </a:t>
            </a:r>
            <a:r>
              <a:rPr lang="en-US" sz="2800">
                <a:latin typeface="Arial" pitchFamily="34" charset="0"/>
                <a:cs typeface="Arial" pitchFamily="34" charset="0"/>
              </a:rPr>
              <a:t>động xác minh</a:t>
            </a:r>
          </a:p>
          <a:p>
            <a:pPr lvl="1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Rà soát (thanh tra, xét duyệt, kiểm toán)</a:t>
            </a:r>
          </a:p>
          <a:p>
            <a:pPr lvl="1" algn="just">
              <a:lnSpc>
                <a:spcPct val="150000"/>
              </a:lnSpc>
              <a:buBlip>
                <a:blip r:embed="rId2"/>
              </a:buBlip>
            </a:pPr>
            <a:r>
              <a:rPr lang="en-US" sz="2400" smtClean="0">
                <a:latin typeface="Arial" pitchFamily="34" charset="0"/>
                <a:cs typeface="Arial" pitchFamily="34" charset="0"/>
              </a:rPr>
              <a:t>Kiểm thử (đơn vị, tích hợp, hệ thống)</a:t>
            </a: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971800" y="3810000"/>
            <a:ext cx="106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38600" y="3124200"/>
            <a:ext cx="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657600" y="31242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33800" y="3048000"/>
            <a:ext cx="6821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15913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034913" y="2667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71800" y="3962400"/>
            <a:ext cx="198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53000" y="2502310"/>
            <a:ext cx="0" cy="1460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74856" y="2502310"/>
            <a:ext cx="878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547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sz="3600" b="1" smtClean="0">
                <a:latin typeface="Arial" pitchFamily="34" charset="0"/>
                <a:cs typeface="Arial" pitchFamily="34" charset="0"/>
              </a:rPr>
              <a:t>Loại trừ nguyên nhân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Phương pháp này dựa trên nguyên tắc phân chia nhị phân.</a:t>
            </a:r>
          </a:p>
          <a:p>
            <a:pPr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 Cách thực hiện:</a:t>
            </a:r>
          </a:p>
          <a:p>
            <a:pPr lvl="1"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 Khi một lỗi được phát hiện, cố gắng đưa ra một danh sách các nguyên nhân có thể gây ra lỗi.</a:t>
            </a:r>
          </a:p>
          <a:p>
            <a:pPr lvl="1"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 Danh sách này được nghiệm lại để loại bỏ dần các nguyên nhân không đúng cho đến khi tìm thấy một nguyên nhân khả nghi nhất. </a:t>
            </a:r>
          </a:p>
          <a:p>
            <a:pPr lvl="1"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 Khi đó dữ liệu kiểm nghiệm sẽ được tinh chế lại để tiếp tục tìm lỗi.</a:t>
            </a:r>
          </a:p>
        </p:txBody>
      </p:sp>
    </p:spTree>
    <p:extLst>
      <p:ext uri="{BB962C8B-B14F-4D97-AF65-F5344CB8AC3E}">
        <p14:creationId xmlns:p14="http://schemas.microsoft.com/office/powerpoint/2010/main" val="23285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b="1" smtClean="0">
                <a:latin typeface="Arial" pitchFamily="34" charset="0"/>
                <a:cs typeface="Arial" pitchFamily="34" charset="0"/>
              </a:rPr>
              <a:t>Theo vết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endParaRPr lang="en-AU" smtClean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Là một phương pháp gỡ lỗi khá phổ biến có thể dùng thành công trong các chương trình nhỏ nhưng khó áp dụng đối với các chương trình rất lớn.</a:t>
            </a:r>
          </a:p>
          <a:p>
            <a:pPr algn="just" eaLnBrk="1" hangingPunct="1"/>
            <a:endParaRPr lang="en-AU" smtClean="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en-AU" smtClean="0">
                <a:latin typeface="Arial" pitchFamily="34" charset="0"/>
                <a:cs typeface="Arial" pitchFamily="34" charset="0"/>
              </a:rPr>
              <a:t>Cách thực hiện: bắt đầu tại dòng mã nguồn có triệu chứng lỗi thực hiện lần ngược trở lại từng dòng mã nguồn cho đến khi tìm thấy dòng gây ra lỗi.</a:t>
            </a:r>
          </a:p>
          <a:p>
            <a:pPr algn="just" eaLnBrk="1" hangingPunct="1"/>
            <a:endParaRPr lang="en-AU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Câu hỏi ôn tập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Định nghĩa thẩm định và xác minh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Rà soát là gì? Mục tiêu của rà soát?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Kiểm thử phần mềm là gì? Nội dung của hoạt động kiểm thử gồm những gì?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Thế nào là Kiểm thử hộp trắng và kiểm thử hộp đen?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Kiểm thử alpha, beta thực hiện như thế nào?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Chỉ ra các bước kiểm thử theo phương pháp hộp trắng, dùng kỹ thuật đồ thị dòng chảy.</a:t>
            </a:r>
          </a:p>
        </p:txBody>
      </p:sp>
    </p:spTree>
    <p:extLst>
      <p:ext uri="{BB962C8B-B14F-4D97-AF65-F5344CB8AC3E}">
        <p14:creationId xmlns:p14="http://schemas.microsoft.com/office/powerpoint/2010/main" val="10367891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b="1" smtClean="0">
                <a:latin typeface="Arial" pitchFamily="34" charset="0"/>
                <a:cs typeface="Arial" pitchFamily="34" charset="0"/>
              </a:rPr>
              <a:t>Kết thúc môn học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4724400"/>
            <a:ext cx="5445125" cy="1512888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 typeface="Wingdings" pitchFamily="2" charset="2"/>
              <a:buNone/>
            </a:pPr>
            <a:endParaRPr lang="en-US" smtClean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Chúc mừng bạn đã hoàn tất môn học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NM Công Nghệ Phần Mềm !</a:t>
            </a:r>
            <a:endParaRPr lang="en-AU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318250" y="3906838"/>
          <a:ext cx="209550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Clip" r:id="rId3" imgW="3717925" imgH="3352800" progId="MS_ClipArt_Gallery.2">
                  <p:embed/>
                </p:oleObj>
              </mc:Choice>
              <mc:Fallback>
                <p:oleObj name="Clip" r:id="rId3" imgW="3717925" imgH="33528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3906838"/>
                        <a:ext cx="2095500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8980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971550" y="1773238"/>
            <a:ext cx="4362450" cy="2819400"/>
          </a:xfrm>
          <a:prstGeom prst="cloudCallout">
            <a:avLst>
              <a:gd name="adj1" fmla="val 97815"/>
              <a:gd name="adj2" fmla="val 3208"/>
            </a:avLst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8980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sz="2200" b="0" smtClean="0">
                <a:latin typeface="Arial" pitchFamily="34" charset="0"/>
                <a:cs typeface="Arial" pitchFamily="34" charset="0"/>
              </a:rPr>
              <a:t>Thảo luận ????</a:t>
            </a:r>
            <a:endParaRPr lang="en-US" sz="2200" b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Các hoạt động thẩm định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Cơ sở cho hoạt động thẩm định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Bản đặc tả yêu cầu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Mã nguồn</a:t>
            </a:r>
          </a:p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Hoạt </a:t>
            </a:r>
            <a:r>
              <a:rPr lang="en-US" sz="2800">
                <a:latin typeface="Arial" pitchFamily="34" charset="0"/>
                <a:cs typeface="Arial" pitchFamily="34" charset="0"/>
              </a:rPr>
              <a:t>động xác minh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Rà soát (thanh tra, xét duyệt)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toán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thử thẩm định (chấp nhận)</a:t>
            </a:r>
          </a:p>
          <a:p>
            <a:pPr marL="633413" indent="0" algn="just">
              <a:buNone/>
            </a:pPr>
            <a:endParaRPr lang="en-US" sz="2000" smtClean="0">
              <a:latin typeface="Arial" pitchFamily="34" charset="0"/>
              <a:cs typeface="Arial" pitchFamily="34" charset="0"/>
            </a:endParaRPr>
          </a:p>
          <a:p>
            <a:pPr marL="633413" indent="0" algn="just">
              <a:buNone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Hai hoạt động chính của thẩm định và xác minh là: </a:t>
            </a:r>
            <a:r>
              <a:rPr lang="en-US" sz="2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rà soát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và </a:t>
            </a:r>
            <a:r>
              <a:rPr lang="en-US" sz="28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kiểm thử</a:t>
            </a:r>
            <a:endParaRPr lang="en-US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81000" y="5181600"/>
            <a:ext cx="609600" cy="381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43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Rà soát phần mềm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Rà soát </a:t>
            </a:r>
            <a:r>
              <a:rPr lang="en-US" sz="28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là xem xét, đánh giá sản phẩm được tiến hành mỗi giai đoạn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để phát hiện ra những khiếm khuyết cần sửa trước khi sang giai đoạn sau</a:t>
            </a:r>
            <a:endParaRPr lang="en-US" sz="24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Mục tiêu</a:t>
            </a:r>
            <a:endParaRPr lang="en-US" sz="2800"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Chỉ ra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các khiếm khuyết cần phải cải thiện.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Khẳng định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những sản phẩm đạt yêu cầu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soát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việc đạt chất lượng kỹ thuật tối thiểu của sản phẩm</a:t>
            </a:r>
          </a:p>
          <a:p>
            <a:pPr algn="just">
              <a:buFont typeface="Wingdings" pitchFamily="2" charset="2"/>
              <a:buChar char="v"/>
            </a:pPr>
            <a:r>
              <a:rPr lang="en-US" sz="30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Áp dụng </a:t>
            </a:r>
            <a:r>
              <a:rPr lang="en-US" sz="3000" smtClean="0">
                <a:latin typeface="Arial" pitchFamily="34" charset="0"/>
                <a:cs typeface="Arial" pitchFamily="34" charset="0"/>
              </a:rPr>
              <a:t>tại các thời điểm khác nhau trong quá trình phát triển phần mềm</a:t>
            </a:r>
          </a:p>
          <a:p>
            <a:pPr marL="633413" indent="0" algn="just">
              <a:buNone/>
            </a:pPr>
            <a:endParaRPr lang="en-US" sz="20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887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55522" y="457200"/>
            <a:ext cx="8001000" cy="103663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>
                <a:latin typeface="Arial" pitchFamily="34" charset="0"/>
                <a:cs typeface="Arial" pitchFamily="34" charset="0"/>
              </a:rPr>
              <a:t>Tại sao phải kiểm </a:t>
            </a:r>
            <a:r>
              <a:rPr lang="en-AU" smtClean="0">
                <a:latin typeface="Arial" pitchFamily="34" charset="0"/>
                <a:cs typeface="Arial" pitchFamily="34" charset="0"/>
              </a:rPr>
              <a:t>thử </a:t>
            </a:r>
            <a:r>
              <a:rPr lang="en-AU">
                <a:latin typeface="Arial" pitchFamily="34" charset="0"/>
                <a:cs typeface="Arial" pitchFamily="34" charset="0"/>
              </a:rPr>
              <a:t>phần </a:t>
            </a:r>
            <a:r>
              <a:rPr lang="en-AU" smtClean="0">
                <a:latin typeface="Arial" pitchFamily="34" charset="0"/>
                <a:cs typeface="Arial" pitchFamily="34" charset="0"/>
              </a:rPr>
              <a:t>mềm?</a:t>
            </a:r>
            <a:endParaRPr lang="en-AU">
              <a:latin typeface="Arial" pitchFamily="34" charset="0"/>
              <a:cs typeface="Arial" pitchFamily="34" charset="0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40200" y="2492375"/>
            <a:ext cx="4652963" cy="2089150"/>
          </a:xfrm>
        </p:spPr>
        <p:txBody>
          <a:bodyPr>
            <a:normAutofit fontScale="92500" lnSpcReduction="10000"/>
          </a:bodyPr>
          <a:lstStyle/>
          <a:p>
            <a:pPr marL="274320" indent="-274320" algn="just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000" smtClean="0">
                <a:latin typeface="Arial" pitchFamily="34" charset="0"/>
                <a:cs typeface="Arial" pitchFamily="34" charset="0"/>
              </a:rPr>
              <a:t>Tự </a:t>
            </a:r>
            <a:r>
              <a:rPr lang="en-AU" sz="2000">
                <a:latin typeface="Arial" pitchFamily="34" charset="0"/>
                <a:cs typeface="Arial" pitchFamily="34" charset="0"/>
              </a:rPr>
              <a:t>động hoá </a:t>
            </a:r>
            <a:r>
              <a:rPr lang="en-AU" sz="2000" smtClean="0">
                <a:latin typeface="Arial" pitchFamily="34" charset="0"/>
                <a:cs typeface="Arial" pitchFamily="34" charset="0"/>
              </a:rPr>
              <a:t>bởi </a:t>
            </a:r>
            <a:r>
              <a:rPr lang="en-AU" sz="2000">
                <a:latin typeface="Arial" pitchFamily="34" charset="0"/>
                <a:cs typeface="Arial" pitchFamily="34" charset="0"/>
              </a:rPr>
              <a:t>các công cụ </a:t>
            </a:r>
            <a:r>
              <a:rPr lang="en-AU" sz="2000" smtClean="0">
                <a:latin typeface="Arial" pitchFamily="34" charset="0"/>
                <a:cs typeface="Arial" pitchFamily="34" charset="0"/>
              </a:rPr>
              <a:t>CASE.</a:t>
            </a:r>
          </a:p>
          <a:p>
            <a:pPr marL="274320" indent="-274320" algn="just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000" smtClean="0">
                <a:latin typeface="Arial" pitchFamily="34" charset="0"/>
                <a:cs typeface="Arial" pitchFamily="34" charset="0"/>
              </a:rPr>
              <a:t> Nhiều </a:t>
            </a:r>
            <a:r>
              <a:rPr lang="en-AU" sz="2000">
                <a:latin typeface="Arial" pitchFamily="34" charset="0"/>
                <a:cs typeface="Arial" pitchFamily="34" charset="0"/>
              </a:rPr>
              <a:t>công đoạn </a:t>
            </a:r>
            <a:r>
              <a:rPr lang="en-AU" sz="2000" smtClean="0">
                <a:latin typeface="Arial" pitchFamily="34" charset="0"/>
                <a:cs typeface="Arial" pitchFamily="34" charset="0"/>
              </a:rPr>
              <a:t>vẫn </a:t>
            </a:r>
            <a:r>
              <a:rPr lang="en-AU" sz="2000">
                <a:latin typeface="Arial" pitchFamily="34" charset="0"/>
                <a:cs typeface="Arial" pitchFamily="34" charset="0"/>
              </a:rPr>
              <a:t>được thực hiện bởi con </a:t>
            </a:r>
            <a:r>
              <a:rPr lang="en-AU" sz="2000" smtClean="0">
                <a:latin typeface="Arial" pitchFamily="34" charset="0"/>
                <a:cs typeface="Arial" pitchFamily="34" charset="0"/>
              </a:rPr>
              <a:t>người.</a:t>
            </a:r>
            <a:endParaRPr lang="en-AU" sz="2000">
              <a:latin typeface="Arial" pitchFamily="34" charset="0"/>
              <a:cs typeface="Arial" pitchFamily="34" charset="0"/>
            </a:endParaRPr>
          </a:p>
          <a:p>
            <a:pPr marL="274320" indent="-274320" algn="just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AU" sz="2000" smtClean="0">
                <a:latin typeface="Arial" pitchFamily="34" charset="0"/>
                <a:cs typeface="Arial" pitchFamily="34" charset="0"/>
              </a:rPr>
              <a:t>Lỗi </a:t>
            </a:r>
            <a:r>
              <a:rPr lang="en-AU" sz="2000">
                <a:latin typeface="Arial" pitchFamily="34" charset="0"/>
                <a:cs typeface="Arial" pitchFamily="34" charset="0"/>
              </a:rPr>
              <a:t>có thể xảy ra trong tất cả các giai đoạn: phân tích yêu cầu, thiết kế, mã </a:t>
            </a:r>
            <a:r>
              <a:rPr lang="en-AU" sz="2000" smtClean="0">
                <a:latin typeface="Arial" pitchFamily="34" charset="0"/>
                <a:cs typeface="Arial" pitchFamily="34" charset="0"/>
              </a:rPr>
              <a:t>hoá,…</a:t>
            </a:r>
            <a:endParaRPr lang="en-AU" sz="2000">
              <a:latin typeface="Arial" pitchFamily="34" charset="0"/>
              <a:cs typeface="Arial" pitchFamily="34" charset="0"/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endParaRPr lang="en-AU" sz="20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250825" y="2222500"/>
          <a:ext cx="397827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lip" r:id="rId3" imgW="4046538" imgH="3352800" progId="MS_ClipArt_Gallery.2">
                  <p:embed/>
                </p:oleObj>
              </mc:Choice>
              <mc:Fallback>
                <p:oleObj name="Clip" r:id="rId3" imgW="4046538" imgH="3352800" progId="MS_ClipArt_Gallery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22500"/>
                        <a:ext cx="3978275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66800" y="5516563"/>
            <a:ext cx="800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AU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 </a:t>
            </a:r>
            <a:r>
              <a:rPr lang="en-AU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Phải kiểm </a:t>
            </a:r>
            <a:r>
              <a:rPr lang="en-AU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thử </a:t>
            </a:r>
            <a:r>
              <a:rPr lang="en-AU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chương trình trước khi chính thức sử dụng”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45806" y="5715000"/>
            <a:ext cx="609600" cy="381000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1956619" y="228600"/>
            <a:ext cx="66294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Kiểm thử phần mềm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Kiểm thử là tổ chức vận hành phần mềm 1 cách có kế hoạch và phương pháp để tìm ra lỗi</a:t>
            </a:r>
            <a:endParaRPr lang="en-US" sz="24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Cần vận hành như thế nào để:</a:t>
            </a:r>
            <a:endParaRPr lang="en-US" sz="2800"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Hiệu suất tìm ra lỗi là cao nhất?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Chi phí (thời gian, công sức) ít nhất?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Nội dung hoạt động kiểm thử bao gồm:</a:t>
            </a:r>
            <a:endParaRPr lang="en-US" sz="2800"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Kế hoạch kiểm thử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Phương pháp kiểm thử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Chiến lược kiểm thử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Kỹ thuật sử dụng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pPr marL="633413" indent="0" algn="just">
              <a:buNone/>
            </a:pPr>
            <a:endParaRPr lang="en-US" sz="20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047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863713" y="6324600"/>
            <a:ext cx="2133600" cy="365125"/>
          </a:xfrm>
          <a:noFill/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838200" y="228600"/>
            <a:ext cx="80010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Mô hình chữ V – Các mức kiểm thử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38200" y="2057400"/>
            <a:ext cx="2492477" cy="40386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04800" y="1752600"/>
            <a:ext cx="11430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Phân tích</a:t>
            </a:r>
          </a:p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Yêu cầu</a:t>
            </a:r>
            <a:endParaRPr lang="en-US" sz="1600" b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2743200"/>
            <a:ext cx="12573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Đặc tả</a:t>
            </a:r>
          </a:p>
          <a:p>
            <a:pPr algn="ctr"/>
            <a:r>
              <a:rPr lang="en-US" sz="16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hần mềm</a:t>
            </a:r>
            <a:endParaRPr lang="en-US" sz="1600" b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66850" y="3864077"/>
            <a:ext cx="11430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Thiết kế</a:t>
            </a:r>
          </a:p>
          <a:p>
            <a:pPr algn="ctr"/>
            <a:r>
              <a:rPr lang="en-US" sz="1600" b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iến trúc</a:t>
            </a:r>
            <a:endParaRPr lang="en-US" sz="1600" b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7900" y="4800600"/>
            <a:ext cx="9906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Thiết kế</a:t>
            </a:r>
          </a:p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chi tiết</a:t>
            </a:r>
            <a:endParaRPr lang="en-US" sz="1600" b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4953000" y="1844777"/>
            <a:ext cx="2667000" cy="425122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73477" y="5791200"/>
            <a:ext cx="914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Lập trình</a:t>
            </a:r>
            <a:endParaRPr lang="en-US" sz="1600" b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48500" y="1769806"/>
            <a:ext cx="11430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Test chấp</a:t>
            </a:r>
          </a:p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nhận</a:t>
            </a:r>
            <a:endParaRPr lang="en-US" sz="1600" b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62700" y="2821858"/>
            <a:ext cx="12573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Test hệ</a:t>
            </a:r>
          </a:p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thống</a:t>
            </a:r>
            <a:endParaRPr lang="en-US" sz="1600" b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3839496"/>
            <a:ext cx="11430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Test tích hợp</a:t>
            </a:r>
            <a:endParaRPr lang="en-US" sz="1600" b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01713" y="4800600"/>
            <a:ext cx="9906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Test đơn vị</a:t>
            </a:r>
            <a:endParaRPr lang="en-US" sz="1600" b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3400" y="5791200"/>
            <a:ext cx="1066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Rà soát mã</a:t>
            </a:r>
            <a:endParaRPr lang="en-US" sz="1600" b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7696200" y="3126658"/>
            <a:ext cx="495300" cy="296934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8153400" y="1844777"/>
            <a:ext cx="381000" cy="1203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05800" y="43434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Arial" pitchFamily="34" charset="0"/>
                <a:cs typeface="Arial" pitchFamily="34" charset="0"/>
              </a:rPr>
              <a:t>Xác minh</a:t>
            </a:r>
            <a:endParaRPr lang="en-US" sz="16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4681" y="2254045"/>
            <a:ext cx="85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latin typeface="Arial" pitchFamily="34" charset="0"/>
                <a:cs typeface="Arial" pitchFamily="34" charset="0"/>
              </a:rPr>
              <a:t>Thẩm định</a:t>
            </a:r>
            <a:endParaRPr lang="en-US" sz="16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10" idx="3"/>
            <a:endCxn id="15" idx="1"/>
          </p:cNvCxnSpPr>
          <p:nvPr/>
        </p:nvCxnSpPr>
        <p:spPr>
          <a:xfrm>
            <a:off x="3787877" y="6096000"/>
            <a:ext cx="5555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38500" y="5184058"/>
            <a:ext cx="186321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609850" y="4132006"/>
            <a:ext cx="31813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095500" y="3020961"/>
            <a:ext cx="42291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47800" y="1995948"/>
            <a:ext cx="56007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3260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29400" y="6324600"/>
            <a:ext cx="2133600" cy="365125"/>
          </a:xfrm>
        </p:spPr>
        <p:txBody>
          <a:bodyPr/>
          <a:lstStyle/>
          <a:p>
            <a:fld id="{A379FA9D-9184-4F81-BC0E-BAD13B15E62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exagon 4"/>
          <p:cNvSpPr/>
          <p:nvPr/>
        </p:nvSpPr>
        <p:spPr>
          <a:xfrm>
            <a:off x="685800" y="228600"/>
            <a:ext cx="8077200" cy="609600"/>
          </a:xfrm>
          <a:prstGeom prst="hexagon">
            <a:avLst/>
          </a:prstGeom>
          <a:solidFill>
            <a:srgbClr val="FDEFE3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Phương pháp và chiến lược kiểm thử</a:t>
            </a:r>
            <a:endParaRPr lang="en-US" sz="32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Hai phương pháp kiểm thử phổ biến</a:t>
            </a:r>
            <a:endParaRPr lang="en-US" sz="240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thử hộp trắng (white box)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thử hộp </a:t>
            </a: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đen (black </a:t>
            </a:r>
            <a:r>
              <a:rPr lang="en-US" sz="240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box)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800" smtClean="0">
                <a:latin typeface="Arial" pitchFamily="34" charset="0"/>
                <a:cs typeface="Arial" pitchFamily="34" charset="0"/>
              </a:rPr>
              <a:t>Các chiến lược kiểm thử</a:t>
            </a:r>
            <a:endParaRPr lang="en-US" sz="240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Chiến lược nhánh và toán tử quan hệ (đơn vị)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thử từ trên xuống/ dưới lên/lai (tích hợp)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thử vụ nổ lớn (big bang – tích hợp)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thử hồi quy (tích hợp)</a:t>
            </a:r>
          </a:p>
          <a:p>
            <a:pPr lvl="1" algn="just">
              <a:buBlip>
                <a:blip r:embed="rId2"/>
              </a:buBlip>
            </a:pPr>
            <a:r>
              <a:rPr lang="en-US" sz="240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Kiểm thử luồn sợi (hệ thời gian thực)</a:t>
            </a:r>
            <a:endParaRPr lang="en-US" sz="240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endParaRPr lang="en-US" sz="2800" smtClean="0">
              <a:latin typeface="Arial" pitchFamily="34" charset="0"/>
              <a:cs typeface="Arial" pitchFamily="34" charset="0"/>
            </a:endParaRPr>
          </a:p>
          <a:p>
            <a:pPr marL="633413" indent="0" algn="just">
              <a:buNone/>
            </a:pPr>
            <a:endParaRPr lang="en-US" sz="20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1811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2147</Words>
  <Application>Microsoft Office PowerPoint</Application>
  <PresentationFormat>On-screen Show (4:3)</PresentationFormat>
  <Paragraphs>353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Tại sao phải kiểm thử phần mềm?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Xây dựng đồ thị dòng chảy – Ví dụ</vt:lpstr>
      <vt:lpstr>Xây dựng đồ thị dòng chảy – Ví dụ</vt:lpstr>
      <vt:lpstr>Xây dựng đồ thị dòng chảy – ví dụ</vt:lpstr>
      <vt:lpstr>Các đường độc lập cơ bản</vt:lpstr>
      <vt:lpstr>Các đường độc lập cơ bản – ví dụ</vt:lpstr>
      <vt:lpstr>Các đường độc lập cơ bản – ví dụ</vt:lpstr>
      <vt:lpstr>Thiết lập các test case</vt:lpstr>
      <vt:lpstr>PowerPoint Presentation</vt:lpstr>
      <vt:lpstr>Kiểm thử hồi quy</vt:lpstr>
      <vt:lpstr>Kiểm thử tính năng</vt:lpstr>
      <vt:lpstr>Kiểm thử tính năng</vt:lpstr>
      <vt:lpstr>Nghệ thuật gỡ rối - DEBUG</vt:lpstr>
      <vt:lpstr>Nghệ thuật gỡ rối</vt:lpstr>
      <vt:lpstr>Tìm lỗi - Brute Force</vt:lpstr>
      <vt:lpstr>Loại trừ nguyên nhân</vt:lpstr>
      <vt:lpstr>Theo vết</vt:lpstr>
      <vt:lpstr>PowerPoint Presentation</vt:lpstr>
      <vt:lpstr>Kết thúc môn học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Mỹ Truyền</dc:creator>
  <cp:lastModifiedBy>User</cp:lastModifiedBy>
  <cp:revision>56</cp:revision>
  <dcterms:created xsi:type="dcterms:W3CDTF">2015-01-06T00:06:06Z</dcterms:created>
  <dcterms:modified xsi:type="dcterms:W3CDTF">2017-03-14T00:34:10Z</dcterms:modified>
</cp:coreProperties>
</file>