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81" r:id="rId4"/>
    <p:sldId id="285" r:id="rId5"/>
    <p:sldId id="258" r:id="rId6"/>
    <p:sldId id="284" r:id="rId7"/>
    <p:sldId id="291" r:id="rId8"/>
    <p:sldId id="298" r:id="rId9"/>
    <p:sldId id="290" r:id="rId10"/>
    <p:sldId id="299" r:id="rId11"/>
    <p:sldId id="297" r:id="rId12"/>
    <p:sldId id="300" r:id="rId13"/>
    <p:sldId id="282" r:id="rId14"/>
    <p:sldId id="283" r:id="rId15"/>
    <p:sldId id="27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5B5"/>
    <a:srgbClr val="82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57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569C3-B665-4FC2-A1C0-937A4220DCD2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02D4-7CC9-4E26-9ED5-40263004D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566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553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21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000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479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568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685800" y="4400639"/>
            <a:ext cx="5486040" cy="308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numCol="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Shape 627"/>
          <p:cNvSpPr txBox="1"/>
          <p:nvPr/>
        </p:nvSpPr>
        <p:spPr>
          <a:xfrm>
            <a:off x="3884760" y="8685360"/>
            <a:ext cx="2971440" cy="4582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Shape 6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497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0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8648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400639"/>
            <a:ext cx="5486040" cy="308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numCol="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3884760" y="8685360"/>
            <a:ext cx="2971440" cy="4582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9431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400639"/>
            <a:ext cx="5486040" cy="308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numCol="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3884760" y="8685360"/>
            <a:ext cx="2971440" cy="4582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6066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400639"/>
            <a:ext cx="5486100" cy="308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numCol="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Shape 547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863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Shape 64"/>
          <p:cNvGrpSpPr/>
          <p:nvPr/>
        </p:nvGrpSpPr>
        <p:grpSpPr>
          <a:xfrm>
            <a:off x="-119" y="0"/>
            <a:ext cx="12192239" cy="6858000"/>
            <a:chOff x="-119" y="0"/>
            <a:chExt cx="12192239" cy="6858000"/>
          </a:xfrm>
        </p:grpSpPr>
        <p:cxnSp>
          <p:nvCxnSpPr>
            <p:cNvPr id="65" name="Shape 65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6" name="Shape 6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7" name="Shape 67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8" name="Shape 68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9" name="Shape 69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0" name="Shape 7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1" name="Shape 71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2" name="Shape 7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3" name="Shape 73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4" name="Shape 74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5" name="Shape 75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6" name="Shape 76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7" name="Shape 77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8" name="Shape 78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9" name="Shape 79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0" name="Shape 80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81" name="Shape 81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82" name="Shape 82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3" name="Shape 83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4" name="Shape 84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5" name="Shape 85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6" name="Shape 86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87" name="Shape 87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88" name="Shape 88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Shape 89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90" name="Shape 90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Shape 91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Shape 92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93" name="Shape 93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94" name="Shape 94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95" name="Shape 95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96" name="Shape 96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97" name="Shape 97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98" name="Shape 98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99" name="Shape 99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00" name="Shape 100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01" name="Shape 101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02" name="Shape 102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03" name="Shape 103"/>
              <p:cNvCxnSpPr/>
              <p:nvPr/>
            </p:nvCxnSpPr>
            <p:spPr>
              <a:xfrm>
                <a:off x="515064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04" name="Shape 104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105" name="Shape 105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Shape 106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Shape 107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Shape 108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Shape 109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10" name="Shape 110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11" name="Shape 111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12" name="Shape 112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13" name="Shape 113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14" name="Shape 114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1293845" y="1909346"/>
            <a:ext cx="9604200" cy="338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76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8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1293845" y="5432564"/>
            <a:ext cx="9604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Shape 117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 rot="5400000">
            <a:off x="7402350" y="2296906"/>
            <a:ext cx="5301300" cy="168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 rot="5400000">
            <a:off x="2438442" y="-653143"/>
            <a:ext cx="5301300" cy="758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Shape 381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Shape 383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 1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1294920" y="504000"/>
            <a:ext cx="9600900" cy="11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6" name="Shape 386"/>
          <p:cNvSpPr txBox="1">
            <a:spLocks noGrp="1"/>
          </p:cNvSpPr>
          <p:nvPr>
            <p:ph type="subTitle" idx="1"/>
          </p:nvPr>
        </p:nvSpPr>
        <p:spPr>
          <a:xfrm>
            <a:off x="1294920" y="1981080"/>
            <a:ext cx="9600900" cy="38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9601200" cy="38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295400" y="1981199"/>
            <a:ext cx="4572000" cy="38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6324600" y="1981199"/>
            <a:ext cx="4572000" cy="38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gradFill>
          <a:gsLst>
            <a:gs pos="0">
              <a:schemeClr val="accent1"/>
            </a:gs>
            <a:gs pos="97000">
              <a:srgbClr val="AF4329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Shape 132"/>
          <p:cNvGrpSpPr/>
          <p:nvPr/>
        </p:nvGrpSpPr>
        <p:grpSpPr>
          <a:xfrm>
            <a:off x="-119" y="0"/>
            <a:ext cx="12192239" cy="6858000"/>
            <a:chOff x="-119" y="0"/>
            <a:chExt cx="12192239" cy="6858000"/>
          </a:xfrm>
        </p:grpSpPr>
        <p:cxnSp>
          <p:nvCxnSpPr>
            <p:cNvPr id="133" name="Shape 133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4" name="Shape 13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5" name="Shape 135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8" name="Shape 13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9" name="Shape 139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0" name="Shape 14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1" name="Shape 141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2" name="Shape 142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3" name="Shape 143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4" name="Shape 144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5" name="Shape 145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6" name="Shape 146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7" name="Shape 147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8" name="Shape 148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149" name="Shape 149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150" name="Shape 150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1" name="Shape 151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2" name="Shape 152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3" name="Shape 153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4" name="Shape 154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55" name="Shape 155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156" name="Shape 156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7" name="Shape 157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8" name="Shape 158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9" name="Shape 159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60" name="Shape 160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61" name="Shape 161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2" name="Shape 162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3" name="Shape 163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4" name="Shape 164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5" name="Shape 165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166" name="Shape 166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167" name="Shape 167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8" name="Shape 168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9" name="Shape 169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0" name="Shape 170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1" name="Shape 171"/>
              <p:cNvCxnSpPr/>
              <p:nvPr/>
            </p:nvCxnSpPr>
            <p:spPr>
              <a:xfrm>
                <a:off x="515064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72" name="Shape 172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173" name="Shape 173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4" name="Shape 174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5" name="Shape 175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Shape 176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7" name="Shape 177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78" name="Shape 178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9" name="Shape 179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80" name="Shape 180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81" name="Shape 181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82" name="Shape 182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295400" y="5431535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5" name="Shape 185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Shape 201"/>
          <p:cNvGrpSpPr/>
          <p:nvPr/>
        </p:nvGrpSpPr>
        <p:grpSpPr>
          <a:xfrm>
            <a:off x="-119" y="0"/>
            <a:ext cx="12192239" cy="6858000"/>
            <a:chOff x="-119" y="0"/>
            <a:chExt cx="12192239" cy="6858000"/>
          </a:xfrm>
        </p:grpSpPr>
        <p:cxnSp>
          <p:nvCxnSpPr>
            <p:cNvPr id="202" name="Shape 202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3" name="Shape 20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4" name="Shape 204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5" name="Shape 205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6" name="Shape 20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7" name="Shape 20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8" name="Shape 208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9" name="Shape 209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0" name="Shape 210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1" name="Shape 211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2" name="Shape 212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3" name="Shape 213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4" name="Shape 214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5" name="Shape 215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7" name="Shape 217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218" name="Shape 218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219" name="Shape 219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20" name="Shape 220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21" name="Shape 221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22" name="Shape 222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23" name="Shape 223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24" name="Shape 224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225" name="Shape 225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26" name="Shape 226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27" name="Shape 227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Shape 228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Shape 229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30" name="Shape 230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1" name="Shape 231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2" name="Shape 232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3" name="Shape 233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4" name="Shape 234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235" name="Shape 235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236" name="Shape 236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7" name="Shape 237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8" name="Shape 238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9" name="Shape 239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40" name="Shape 240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41" name="Shape 241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242" name="Shape 242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Shape 243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44" name="Shape 244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45" name="Shape 245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46" name="Shape 246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47" name="Shape 247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48" name="Shape 248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49" name="Shape 249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50" name="Shape 250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51" name="Shape 251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252" name="Shape 252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Shape 256"/>
          <p:cNvGrpSpPr/>
          <p:nvPr/>
        </p:nvGrpSpPr>
        <p:grpSpPr>
          <a:xfrm>
            <a:off x="-119" y="0"/>
            <a:ext cx="12192239" cy="6858000"/>
            <a:chOff x="-119" y="0"/>
            <a:chExt cx="12192239" cy="6858000"/>
          </a:xfrm>
        </p:grpSpPr>
        <p:cxnSp>
          <p:nvCxnSpPr>
            <p:cNvPr id="257" name="Shape 257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58" name="Shape 25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59" name="Shape 259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0" name="Shape 260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1" name="Shape 26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2" name="Shape 26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3" name="Shape 263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4" name="Shape 26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5" name="Shape 265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6" name="Shape 266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7" name="Shape 267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8" name="Shape 268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9" name="Shape 269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0" name="Shape 270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1" name="Shape 271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2" name="Shape 272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273" name="Shape 273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274" name="Shape 274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5" name="Shape 275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6" name="Shape 276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7" name="Shape 277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8" name="Shape 278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79" name="Shape 279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280" name="Shape 280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1" name="Shape 281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2" name="Shape 282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3" name="Shape 283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4" name="Shape 284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85" name="Shape 285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6" name="Shape 286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7" name="Shape 287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8" name="Shape 288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9" name="Shape 289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290" name="Shape 290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291" name="Shape 291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2" name="Shape 292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3" name="Shape 293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4" name="Shape 294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5" name="Shape 295"/>
              <p:cNvCxnSpPr/>
              <p:nvPr/>
            </p:nvCxnSpPr>
            <p:spPr>
              <a:xfrm>
                <a:off x="515064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96" name="Shape 296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297" name="Shape 297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98" name="Shape 298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99" name="Shape 299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00" name="Shape 300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01" name="Shape 301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02" name="Shape 302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3" name="Shape 303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4" name="Shape 304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5" name="Shape 305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6" name="Shape 306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307" name="Shape 307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7913152" y="571500"/>
            <a:ext cx="3657600" cy="21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543197" y="571500"/>
            <a:ext cx="6217800" cy="57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635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635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635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635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2"/>
          </p:nvPr>
        </p:nvSpPr>
        <p:spPr>
          <a:xfrm>
            <a:off x="7913152" y="2995011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1" name="Shape 311"/>
          <p:cNvCxnSpPr/>
          <p:nvPr/>
        </p:nvCxnSpPr>
        <p:spPr>
          <a:xfrm>
            <a:off x="7923089" y="2895600"/>
            <a:ext cx="3659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12" name="Shape 312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Shape 316"/>
          <p:cNvGrpSpPr/>
          <p:nvPr/>
        </p:nvGrpSpPr>
        <p:grpSpPr>
          <a:xfrm>
            <a:off x="-119" y="0"/>
            <a:ext cx="12192239" cy="6858000"/>
            <a:chOff x="-119" y="0"/>
            <a:chExt cx="12192239" cy="6858000"/>
          </a:xfrm>
        </p:grpSpPr>
        <p:cxnSp>
          <p:nvCxnSpPr>
            <p:cNvPr id="317" name="Shape 317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8" name="Shape 31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9" name="Shape 319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0" name="Shape 320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1" name="Shape 32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2" name="Shape 32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3" name="Shape 323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4" name="Shape 32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5" name="Shape 325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6" name="Shape 326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7" name="Shape 327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8" name="Shape 328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9" name="Shape 329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0" name="Shape 330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1" name="Shape 331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2" name="Shape 332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333" name="Shape 333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334" name="Shape 334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35" name="Shape 335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36" name="Shape 336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37" name="Shape 337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38" name="Shape 338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39" name="Shape 339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340" name="Shape 340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Shape 341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2" name="Shape 342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3" name="Shape 343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4" name="Shape 344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45" name="Shape 345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6" name="Shape 346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7" name="Shape 347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8" name="Shape 348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9" name="Shape 349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350" name="Shape 350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351" name="Shape 351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2" name="Shape 352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3" name="Shape 353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4" name="Shape 354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5" name="Shape 355"/>
              <p:cNvCxnSpPr/>
              <p:nvPr/>
            </p:nvCxnSpPr>
            <p:spPr>
              <a:xfrm>
                <a:off x="515064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56" name="Shape 356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357" name="Shape 357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8" name="Shape 358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9" name="Shape 359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60" name="Shape 360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61" name="Shape 361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62" name="Shape 362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3" name="Shape 363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4" name="Shape 364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5" name="Shape 365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6" name="Shape 366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367" name="Shape 367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>
            <a:spLocks noGrp="1"/>
          </p:cNvSpPr>
          <p:nvPr>
            <p:ph type="pic" idx="2"/>
          </p:nvPr>
        </p:nvSpPr>
        <p:spPr>
          <a:xfrm>
            <a:off x="4412" y="-158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ctr" rtl="0">
              <a:spcBef>
                <a:spcPts val="0"/>
              </a:spcBef>
              <a:buClr>
                <a:srgbClr val="959595"/>
              </a:buClr>
              <a:buFont typeface="Arial"/>
              <a:buNone/>
              <a:defRPr sz="20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69" name="Shape 369"/>
          <p:cNvCxnSpPr/>
          <p:nvPr/>
        </p:nvCxnSpPr>
        <p:spPr>
          <a:xfrm>
            <a:off x="7923089" y="2895600"/>
            <a:ext cx="3659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7909560" y="576072"/>
            <a:ext cx="3657600" cy="21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 rot="5400000">
            <a:off x="4191000" y="-914399"/>
            <a:ext cx="3810000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5" name="Shape 375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6" name="Shape 376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119" y="0"/>
            <a:ext cx="12192239" cy="6858000"/>
            <a:chOff x="-119" y="0"/>
            <a:chExt cx="12192239" cy="6858000"/>
          </a:xfrm>
        </p:grpSpPr>
        <p:cxnSp>
          <p:nvCxnSpPr>
            <p:cNvPr id="7" name="Shape 7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23" name="Shape 23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24" name="Shape 24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5" name="Shape 25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6" name="Shape 26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" name="Shape 27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" name="Shape 28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9" name="Shape 29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30" name="Shape 30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Shape 31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Shape 32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Shape 33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Shape 34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5" name="Shape 35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" name="Shape 36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7" name="Shape 37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8" name="Shape 38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9" name="Shape 39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40" name="Shape 40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41" name="Shape 41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2" name="Shape 42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3" name="Shape 43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4" name="Shape 44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5" name="Shape 45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46" name="Shape 46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47" name="Shape 47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Shape 48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Shape 49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Shape 50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Shape 51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2" name="Shape 52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3" name="Shape 53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4" name="Shape 54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5" name="Shape 55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6" name="Shape 56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9601200" cy="38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Shape 62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ctrTitle"/>
          </p:nvPr>
        </p:nvSpPr>
        <p:spPr>
          <a:xfrm>
            <a:off x="1293845" y="1909346"/>
            <a:ext cx="9604200" cy="3383400"/>
          </a:xfrm>
          <a:prstGeom prst="rect">
            <a:avLst/>
          </a:prstGeom>
        </p:spPr>
        <p:txBody>
          <a:bodyPr lIns="91425" tIns="91425" rIns="91425" bIns="91425" numCol="1" anchor="b" anchorCtr="1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dirty="0" smtClean="0">
                <a:solidFill>
                  <a:srgbClr val="4B85B5"/>
                </a:solidFill>
              </a:rPr>
              <a:t>JPA Modeler</a:t>
            </a:r>
            <a:endParaRPr dirty="0">
              <a:solidFill>
                <a:srgbClr val="4B85B5"/>
              </a:solidFill>
            </a:endParaRPr>
          </a:p>
        </p:txBody>
      </p:sp>
      <p:sp>
        <p:nvSpPr>
          <p:cNvPr id="393" name="Shape 393"/>
          <p:cNvSpPr txBox="1">
            <a:spLocks noGrp="1"/>
          </p:cNvSpPr>
          <p:nvPr>
            <p:ph type="subTitle" idx="1"/>
          </p:nvPr>
        </p:nvSpPr>
        <p:spPr>
          <a:xfrm>
            <a:off x="4696691" y="5423939"/>
            <a:ext cx="6201353" cy="4572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Java EE 8 code generation tool.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" y="-1"/>
            <a:ext cx="3464085" cy="305291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Increase productivity</a:t>
            </a:r>
            <a:endParaRPr lang="en-US" dirty="0"/>
          </a:p>
        </p:txBody>
      </p:sp>
      <p:sp>
        <p:nvSpPr>
          <p:cNvPr id="411" name="Shape 411"/>
          <p:cNvSpPr txBox="1"/>
          <p:nvPr/>
        </p:nvSpPr>
        <p:spPr>
          <a:xfrm>
            <a:off x="2348345" y="1284204"/>
            <a:ext cx="8790638" cy="35101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Simplify </a:t>
            </a:r>
            <a:r>
              <a:rPr lang="en-US" sz="3600" dirty="0">
                <a:solidFill>
                  <a:srgbClr val="2D2E2D"/>
                </a:solidFill>
              </a:rPr>
              <a:t>development </a:t>
            </a:r>
            <a:r>
              <a:rPr lang="en-US" sz="3600" dirty="0" smtClean="0">
                <a:solidFill>
                  <a:srgbClr val="2D2E2D"/>
                </a:solidFill>
              </a:rPr>
              <a:t>tasks</a:t>
            </a:r>
          </a:p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>
                <a:solidFill>
                  <a:srgbClr val="2D2E2D"/>
                </a:solidFill>
              </a:rPr>
              <a:t>Improve your </a:t>
            </a:r>
            <a:r>
              <a:rPr lang="en-US" sz="3600" dirty="0" smtClean="0">
                <a:solidFill>
                  <a:srgbClr val="2D2E2D"/>
                </a:solidFill>
              </a:rPr>
              <a:t>productivity</a:t>
            </a:r>
          </a:p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>
                <a:solidFill>
                  <a:srgbClr val="2D2E2D"/>
                </a:solidFill>
              </a:rPr>
              <a:t>Save development time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36" y="3833229"/>
            <a:ext cx="4156364" cy="234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655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DB Modeler</a:t>
            </a:r>
            <a:endParaRPr lang="en-US" dirty="0"/>
          </a:p>
        </p:txBody>
      </p:sp>
      <p:sp>
        <p:nvSpPr>
          <p:cNvPr id="411" name="Shape 411"/>
          <p:cNvSpPr txBox="1"/>
          <p:nvPr/>
        </p:nvSpPr>
        <p:spPr>
          <a:xfrm>
            <a:off x="2348345" y="1284204"/>
            <a:ext cx="8790638" cy="35101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>
                <a:solidFill>
                  <a:srgbClr val="2D2E2D"/>
                </a:solidFill>
              </a:rPr>
              <a:t>Design schema </a:t>
            </a:r>
            <a:r>
              <a:rPr lang="en-US" sz="3600" dirty="0" smtClean="0">
                <a:solidFill>
                  <a:srgbClr val="2D2E2D"/>
                </a:solidFill>
              </a:rPr>
              <a:t>transparently</a:t>
            </a:r>
          </a:p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Multi Database support</a:t>
            </a:r>
          </a:p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Generate SQL</a:t>
            </a:r>
          </a:p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ORM knowledge not required</a:t>
            </a:r>
          </a:p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endParaRPr lang="en-US" sz="3600" dirty="0">
              <a:solidFill>
                <a:srgbClr val="2D2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2149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Power of Visualization</a:t>
            </a:r>
            <a:endParaRPr lang="en-US" dirty="0"/>
          </a:p>
        </p:txBody>
      </p:sp>
      <p:sp>
        <p:nvSpPr>
          <p:cNvPr id="411" name="Shape 411"/>
          <p:cNvSpPr txBox="1"/>
          <p:nvPr/>
        </p:nvSpPr>
        <p:spPr>
          <a:xfrm>
            <a:off x="2348344" y="1284204"/>
            <a:ext cx="9358747" cy="35101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>
                <a:solidFill>
                  <a:srgbClr val="2D2E2D"/>
                </a:solidFill>
              </a:rPr>
              <a:t>Simplify the </a:t>
            </a:r>
            <a:r>
              <a:rPr lang="en-US" sz="3600" dirty="0" smtClean="0">
                <a:solidFill>
                  <a:srgbClr val="2D2E2D"/>
                </a:solidFill>
              </a:rPr>
              <a:t>solution</a:t>
            </a:r>
          </a:p>
          <a:p>
            <a:pPr marL="22860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Concentrate on Architecture</a:t>
            </a:r>
          </a:p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>
                <a:solidFill>
                  <a:srgbClr val="2D2E2D"/>
                </a:solidFill>
              </a:rPr>
              <a:t>OOPS-</a:t>
            </a:r>
            <a:r>
              <a:rPr lang="en-US" sz="3600" dirty="0" err="1">
                <a:solidFill>
                  <a:srgbClr val="2D2E2D"/>
                </a:solidFill>
              </a:rPr>
              <a:t>ify</a:t>
            </a:r>
            <a:r>
              <a:rPr lang="en-US" sz="3600" dirty="0">
                <a:solidFill>
                  <a:srgbClr val="2D2E2D"/>
                </a:solidFill>
              </a:rPr>
              <a:t> </a:t>
            </a:r>
            <a:r>
              <a:rPr lang="en-US" sz="3600" dirty="0" smtClean="0">
                <a:solidFill>
                  <a:srgbClr val="2D2E2D"/>
                </a:solidFill>
              </a:rPr>
              <a:t>yourself</a:t>
            </a:r>
            <a:endParaRPr lang="en-US" sz="3600" dirty="0">
              <a:solidFill>
                <a:srgbClr val="2D2E2D"/>
              </a:solidFill>
            </a:endParaRPr>
          </a:p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Easy knowledge transfer </a:t>
            </a:r>
            <a:r>
              <a:rPr lang="en-US" sz="2400" dirty="0" smtClean="0">
                <a:solidFill>
                  <a:srgbClr val="2D2E2D"/>
                </a:solidFill>
              </a:rPr>
              <a:t>with Reverse Engineering</a:t>
            </a:r>
          </a:p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endParaRPr lang="en-US" sz="3600" dirty="0">
              <a:solidFill>
                <a:srgbClr val="2D2E2D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705">
            <a:off x="8451224" y="3749288"/>
            <a:ext cx="4242319" cy="262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294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532586" y="2987898"/>
            <a:ext cx="8359461" cy="824248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 algn="ctr"/>
            <a:r>
              <a:rPr lang="en-US" sz="6000" dirty="0" smtClean="0"/>
              <a:t>VISION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55397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F9F9F9">
                <a:lumMod val="8000"/>
                <a:lumOff val="92000"/>
              </a:srgbClr>
            </a:gs>
            <a:gs pos="0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/>
            <a:r>
              <a:rPr lang="en-US" dirty="0"/>
              <a:t>Contact US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2457450" y="1714500"/>
            <a:ext cx="8695388" cy="4076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lvl="0">
              <a:spcAft>
                <a:spcPts val="1000"/>
              </a:spcAft>
              <a:buClr>
                <a:srgbClr val="D15A3E"/>
              </a:buClr>
              <a:buSzPct val="100000"/>
            </a:pPr>
            <a:r>
              <a:rPr lang="en-US" sz="2400" dirty="0">
                <a:solidFill>
                  <a:schemeClr val="accent1"/>
                </a:solidFill>
              </a:rPr>
              <a:t>Twitter </a:t>
            </a:r>
            <a:r>
              <a:rPr lang="en-US" sz="2400" dirty="0" smtClean="0">
                <a:solidFill>
                  <a:schemeClr val="accent1"/>
                </a:solidFill>
              </a:rPr>
              <a:t>:</a:t>
            </a:r>
            <a:r>
              <a:rPr lang="en-US" sz="2400" dirty="0" smtClean="0">
                <a:solidFill>
                  <a:srgbClr val="2D2E2D"/>
                </a:solidFill>
              </a:rPr>
              <a:t>	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JPAModeler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spcAft>
                <a:spcPts val="1000"/>
              </a:spcAft>
              <a:buClr>
                <a:srgbClr val="D15A3E"/>
              </a:buClr>
              <a:buSzPct val="10000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spcAft>
                <a:spcPts val="1000"/>
              </a:spcAft>
              <a:buClr>
                <a:srgbClr val="D15A3E"/>
              </a:buClr>
              <a:buSzPct val="100000"/>
            </a:pPr>
            <a:r>
              <a:rPr lang="en-US" sz="2400" dirty="0" err="1" smtClean="0">
                <a:solidFill>
                  <a:schemeClr val="accent1"/>
                </a:solidFill>
              </a:rPr>
              <a:t>Youtube</a:t>
            </a:r>
            <a:r>
              <a:rPr lang="en-US" sz="2400" dirty="0" smtClean="0">
                <a:solidFill>
                  <a:schemeClr val="accent1"/>
                </a:solidFill>
              </a:rPr>
              <a:t> :</a:t>
            </a:r>
            <a:r>
              <a:rPr lang="en-US" sz="2400" dirty="0" smtClean="0">
                <a:solidFill>
                  <a:srgbClr val="2D2E2D"/>
                </a:solidFill>
              </a:rPr>
              <a:t>	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youtube.com/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JPAModeler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spcAft>
                <a:spcPts val="1000"/>
              </a:spcAft>
              <a:buClr>
                <a:srgbClr val="D15A3E"/>
              </a:buClr>
              <a:buSzPct val="10000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spcAft>
                <a:spcPts val="1000"/>
              </a:spcAft>
              <a:buClr>
                <a:srgbClr val="D15A3E"/>
              </a:buClr>
              <a:buSzPct val="100000"/>
            </a:pPr>
            <a:r>
              <a:rPr lang="en-US" sz="2400" dirty="0">
                <a:solidFill>
                  <a:schemeClr val="accent1"/>
                </a:solidFill>
              </a:rPr>
              <a:t>Website </a:t>
            </a:r>
            <a:r>
              <a:rPr lang="en-US" sz="2400" dirty="0" smtClean="0">
                <a:solidFill>
                  <a:schemeClr val="accent1"/>
                </a:solidFill>
              </a:rPr>
              <a:t>:</a:t>
            </a:r>
            <a:r>
              <a:rPr lang="en-US" sz="2400" dirty="0" smtClean="0">
                <a:solidFill>
                  <a:srgbClr val="2D2E2D"/>
                </a:solidFill>
              </a:rPr>
              <a:t> 	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jpamodeler.github.io </a:t>
            </a:r>
          </a:p>
          <a:p>
            <a:pPr lvl="0">
              <a:spcAft>
                <a:spcPts val="1000"/>
              </a:spcAft>
              <a:buClr>
                <a:srgbClr val="D15A3E"/>
              </a:buClr>
              <a:buSzPct val="10000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spcAft>
                <a:spcPts val="1000"/>
              </a:spcAft>
              <a:buClr>
                <a:srgbClr val="D15A3E"/>
              </a:buClr>
              <a:buSzPct val="100000"/>
            </a:pPr>
            <a:r>
              <a:rPr lang="en-US" sz="2400" dirty="0" err="1">
                <a:solidFill>
                  <a:schemeClr val="accent1"/>
                </a:solidFill>
              </a:rPr>
              <a:t>Github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:</a:t>
            </a:r>
            <a:r>
              <a:rPr lang="en-US" sz="2400" dirty="0" smtClean="0">
                <a:solidFill>
                  <a:srgbClr val="2D2E2D"/>
                </a:solidFill>
              </a:rPr>
              <a:t>	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github.com/jGauravGupta/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JPAModeler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813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/>
        </p:nvSpPr>
        <p:spPr>
          <a:xfrm>
            <a:off x="2407228" y="3288046"/>
            <a:ext cx="7219950" cy="8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 algn="ctr"/>
            <a:r>
              <a:rPr lang="en-US" sz="6000" b="1" dirty="0" smtClean="0">
                <a:solidFill>
                  <a:schemeClr val="accent1"/>
                </a:solidFill>
              </a:rPr>
              <a:t>Thank You</a:t>
            </a:r>
            <a:endParaRPr lang="en-US" sz="60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25976" y="5501676"/>
            <a:ext cx="5161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Follow us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@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</a:rPr>
              <a:t>JPAModeler</a:t>
            </a:r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1295400" y="1238929"/>
            <a:ext cx="2895515" cy="452586"/>
          </a:xfrm>
          <a:prstGeom prst="rect">
            <a:avLst/>
          </a:prstGeom>
        </p:spPr>
        <p:txBody>
          <a:bodyPr lIns="91425" tIns="91425" rIns="91425" bIns="91425" numCol="1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sz="2800" b="0" dirty="0"/>
              <a:t>Gaurav Gupta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1696064" y="1810393"/>
            <a:ext cx="8846733" cy="8450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lvl="0" indent="-215900">
              <a:spcAft>
                <a:spcPts val="1000"/>
              </a:spcAft>
              <a:buClr>
                <a:srgbClr val="D15A3E"/>
              </a:buClr>
              <a:buFont typeface="Arial"/>
              <a:buChar char="▪"/>
            </a:pPr>
            <a:r>
              <a:rPr sz="1800" dirty="0" smtClean="0"/>
              <a:t>Author of</a:t>
            </a:r>
            <a:r>
              <a:rPr lang="en-GB" sz="1800" dirty="0" smtClean="0"/>
              <a:t> </a:t>
            </a:r>
            <a:r>
              <a:rPr lang="en-US" sz="1800" dirty="0"/>
              <a:t>JPA </a:t>
            </a:r>
            <a:r>
              <a:rPr lang="en-US" sz="1800" dirty="0" smtClean="0"/>
              <a:t>Modeler,</a:t>
            </a:r>
            <a:r>
              <a:rPr sz="1800" dirty="0" smtClean="0"/>
              <a:t> </a:t>
            </a:r>
            <a:r>
              <a:rPr sz="1800" dirty="0" err="1" smtClean="0"/>
              <a:t>jBatch</a:t>
            </a:r>
            <a:r>
              <a:rPr lang="en-US" sz="1800" dirty="0" smtClean="0"/>
              <a:t> </a:t>
            </a:r>
            <a:r>
              <a:rPr sz="1800" dirty="0" smtClean="0"/>
              <a:t>Suite</a:t>
            </a:r>
            <a:r>
              <a:rPr lang="en-GB" sz="1800" dirty="0" smtClean="0"/>
              <a:t> </a:t>
            </a:r>
            <a:r>
              <a:rPr lang="en-GB" sz="1800" dirty="0" err="1" smtClean="0"/>
              <a:t>etc</a:t>
            </a:r>
            <a:r>
              <a:rPr sz="1800" dirty="0" smtClean="0"/>
              <a:t>.</a:t>
            </a:r>
            <a:endParaRPr lang="en-US" sz="1800" dirty="0" smtClean="0"/>
          </a:p>
          <a:p>
            <a:pPr marL="228600" lvl="0" indent="-215900">
              <a:spcAft>
                <a:spcPts val="1000"/>
              </a:spcAft>
              <a:buClr>
                <a:srgbClr val="D15A3E"/>
              </a:buClr>
              <a:buFont typeface="Arial"/>
              <a:buChar char="▪"/>
            </a:pPr>
            <a:r>
              <a:rPr lang="en-US" sz="1800" dirty="0" smtClean="0"/>
              <a:t> </a:t>
            </a:r>
            <a:r>
              <a:rPr lang="en-GB" sz="1800" dirty="0" smtClean="0"/>
              <a:t>Passionate for simplifying </a:t>
            </a:r>
            <a:r>
              <a:rPr lang="en-GB" sz="1800" dirty="0"/>
              <a:t>development tasks and improving developer </a:t>
            </a:r>
            <a:r>
              <a:rPr lang="en-GB" sz="1800" dirty="0" smtClean="0"/>
              <a:t>productivity</a:t>
            </a:r>
            <a:endParaRPr sz="1800" dirty="0"/>
          </a:p>
        </p:txBody>
      </p:sp>
      <p:sp>
        <p:nvSpPr>
          <p:cNvPr id="402" name="Shape 402"/>
          <p:cNvSpPr txBox="1"/>
          <p:nvPr/>
        </p:nvSpPr>
        <p:spPr>
          <a:xfrm>
            <a:off x="1696063" y="2685317"/>
            <a:ext cx="5142701" cy="452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Twitter-GitHub-LinkedIn {*} </a:t>
            </a:r>
            <a:r>
              <a:rPr lang="en-US" sz="1800" dirty="0"/>
              <a:t>: </a:t>
            </a:r>
            <a:r>
              <a:rPr sz="1800" b="1" dirty="0"/>
              <a:t>@jGauravGupta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1751232" y="3137755"/>
            <a:ext cx="5087532" cy="347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Email :</a:t>
            </a:r>
            <a:r>
              <a:rPr sz="1800" b="1" dirty="0" smtClean="0"/>
              <a:t> </a:t>
            </a:r>
            <a:r>
              <a:rPr sz="1800" b="1" dirty="0"/>
              <a:t>gaurav.gupta.jc@gmail.com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1295400" y="503851"/>
            <a:ext cx="9601200" cy="6162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About </a:t>
            </a:r>
            <a:r>
              <a:rPr lang="en-US" dirty="0" smtClean="0"/>
              <a:t>us</a:t>
            </a:r>
            <a:endParaRPr lang="en-US" dirty="0"/>
          </a:p>
        </p:txBody>
      </p:sp>
      <p:sp>
        <p:nvSpPr>
          <p:cNvPr id="10" name="Shape 401"/>
          <p:cNvSpPr txBox="1"/>
          <p:nvPr/>
        </p:nvSpPr>
        <p:spPr>
          <a:xfrm>
            <a:off x="1696063" y="4372986"/>
            <a:ext cx="9629191" cy="4877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lvl="0" indent="-215900">
              <a:spcAft>
                <a:spcPts val="1000"/>
              </a:spcAft>
              <a:buClr>
                <a:srgbClr val="D15A3E"/>
              </a:buClr>
              <a:buFont typeface="Arial"/>
              <a:buChar char="▪"/>
            </a:pPr>
            <a:r>
              <a:rPr lang="en-GB" sz="1800" dirty="0"/>
              <a:t>Principal Product Manager, Oracle Developer Tools</a:t>
            </a:r>
            <a:endParaRPr sz="1800" dirty="0"/>
          </a:p>
        </p:txBody>
      </p:sp>
      <p:sp>
        <p:nvSpPr>
          <p:cNvPr id="11" name="Shape 398"/>
          <p:cNvSpPr txBox="1">
            <a:spLocks/>
          </p:cNvSpPr>
          <p:nvPr/>
        </p:nvSpPr>
        <p:spPr>
          <a:xfrm>
            <a:off x="1546623" y="3846112"/>
            <a:ext cx="3158836" cy="4525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en-GB" sz="2800" b="0" dirty="0" err="1" smtClean="0"/>
              <a:t>Geertjan</a:t>
            </a:r>
            <a:r>
              <a:rPr lang="en-GB" sz="2800" b="0" dirty="0" smtClean="0"/>
              <a:t> </a:t>
            </a:r>
            <a:r>
              <a:rPr lang="en-GB" sz="2800" b="0" dirty="0" err="1" smtClean="0"/>
              <a:t>Wielenga</a:t>
            </a:r>
            <a:endParaRPr lang="en-GB" sz="2800" b="0" dirty="0"/>
          </a:p>
        </p:txBody>
      </p:sp>
      <p:sp>
        <p:nvSpPr>
          <p:cNvPr id="12" name="Shape 402"/>
          <p:cNvSpPr txBox="1"/>
          <p:nvPr/>
        </p:nvSpPr>
        <p:spPr>
          <a:xfrm>
            <a:off x="1751232" y="4973182"/>
            <a:ext cx="5899615" cy="452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Twitter: </a:t>
            </a:r>
            <a:r>
              <a:rPr sz="1800" b="1" dirty="0" smtClean="0"/>
              <a:t>@</a:t>
            </a:r>
            <a:r>
              <a:rPr lang="en-GB" sz="1800" b="1" dirty="0" err="1" smtClean="0"/>
              <a:t>GeertjanW</a:t>
            </a:r>
            <a:endParaRPr sz="1800" b="1" dirty="0"/>
          </a:p>
        </p:txBody>
      </p:sp>
      <p:sp>
        <p:nvSpPr>
          <p:cNvPr id="13" name="Shape 403"/>
          <p:cNvSpPr txBox="1"/>
          <p:nvPr/>
        </p:nvSpPr>
        <p:spPr>
          <a:xfrm>
            <a:off x="1751232" y="5430791"/>
            <a:ext cx="5087532" cy="347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Email :</a:t>
            </a:r>
            <a:r>
              <a:rPr sz="1800" b="1" dirty="0" smtClean="0"/>
              <a:t> </a:t>
            </a:r>
            <a:r>
              <a:rPr lang="en-GB" sz="1800" b="1" dirty="0" smtClean="0"/>
              <a:t>geertjan.wielenga@oracle.com</a:t>
            </a:r>
            <a:endParaRPr sz="1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781" y="4298698"/>
            <a:ext cx="1538945" cy="18467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797" y="1568483"/>
            <a:ext cx="1564914" cy="179538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" grpId="0"/>
      <p:bldP spid="401" grpId="0" uiExpand="1" build="p"/>
      <p:bldP spid="402" grpId="0"/>
      <p:bldP spid="403" grpId="0"/>
      <p:bldP spid="10" grpId="0" build="p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29" y="4609354"/>
            <a:ext cx="3486636" cy="1581996"/>
          </a:xfrm>
          <a:prstGeom prst="rect">
            <a:avLst/>
          </a:prstGeom>
        </p:spPr>
      </p:pic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/>
            <a:r>
              <a:rPr lang="en-US" b="0" dirty="0"/>
              <a:t>What about </a:t>
            </a:r>
            <a:r>
              <a:rPr lang="en-US" dirty="0"/>
              <a:t>YOU</a:t>
            </a:r>
            <a:r>
              <a:rPr lang="en-US" b="0" dirty="0"/>
              <a:t>?</a:t>
            </a:r>
            <a:endParaRPr lang="en-US" dirty="0"/>
          </a:p>
        </p:txBody>
      </p:sp>
      <p:sp>
        <p:nvSpPr>
          <p:cNvPr id="411" name="Shape 411"/>
          <p:cNvSpPr txBox="1"/>
          <p:nvPr/>
        </p:nvSpPr>
        <p:spPr>
          <a:xfrm>
            <a:off x="2233648" y="1267730"/>
            <a:ext cx="8055966" cy="30012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Are you Java Developer ?</a:t>
            </a:r>
          </a:p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Are you Architect ?</a:t>
            </a:r>
          </a:p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Want to learn new technologies</a:t>
            </a:r>
          </a:p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Novice or Expert</a:t>
            </a:r>
            <a:endParaRPr lang="en-US" sz="3600" dirty="0">
              <a:solidFill>
                <a:srgbClr val="2D2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262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/>
            <a:r>
              <a:rPr lang="en-US" b="0" dirty="0" smtClean="0"/>
              <a:t>Your Job</a:t>
            </a:r>
            <a:endParaRPr lang="en-US" dirty="0"/>
          </a:p>
        </p:txBody>
      </p:sp>
      <p:sp>
        <p:nvSpPr>
          <p:cNvPr id="411" name="Shape 411"/>
          <p:cNvSpPr txBox="1"/>
          <p:nvPr/>
        </p:nvSpPr>
        <p:spPr>
          <a:xfrm>
            <a:off x="2301189" y="1295439"/>
            <a:ext cx="8055966" cy="40844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Lots of code</a:t>
            </a:r>
          </a:p>
          <a:p>
            <a:pPr marL="22860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>
                <a:solidFill>
                  <a:srgbClr val="2D2E2D"/>
                </a:solidFill>
              </a:rPr>
              <a:t>You like creating </a:t>
            </a:r>
            <a:r>
              <a:rPr lang="en-US" sz="3600" dirty="0" smtClean="0">
                <a:solidFill>
                  <a:srgbClr val="2D2E2D"/>
                </a:solidFill>
              </a:rPr>
              <a:t>solution</a:t>
            </a:r>
          </a:p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You like efficiency</a:t>
            </a:r>
          </a:p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You dislike writing repetitive 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818" y="4426526"/>
            <a:ext cx="1752601" cy="175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935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Agenda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2321017" y="1311622"/>
            <a:ext cx="8055966" cy="47705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2000" dirty="0" smtClean="0">
                <a:solidFill>
                  <a:srgbClr val="2D2E2D"/>
                </a:solidFill>
              </a:rPr>
              <a:t>What is JPA Modeler ?</a:t>
            </a:r>
          </a:p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2000" dirty="0" smtClean="0">
                <a:solidFill>
                  <a:srgbClr val="2D2E2D"/>
                </a:solidFill>
              </a:rPr>
              <a:t>Technology support</a:t>
            </a:r>
          </a:p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2000" dirty="0" smtClean="0">
                <a:solidFill>
                  <a:srgbClr val="2D2E2D"/>
                </a:solidFill>
              </a:rPr>
              <a:t>Quick Demo</a:t>
            </a:r>
          </a:p>
          <a:p>
            <a:pPr marL="22860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2000" dirty="0" smtClean="0">
                <a:solidFill>
                  <a:srgbClr val="2D2E2D"/>
                </a:solidFill>
              </a:rPr>
              <a:t>JPA </a:t>
            </a:r>
            <a:r>
              <a:rPr lang="en-US" sz="2000" dirty="0">
                <a:solidFill>
                  <a:srgbClr val="2D2E2D"/>
                </a:solidFill>
              </a:rPr>
              <a:t>Modeler </a:t>
            </a:r>
          </a:p>
          <a:p>
            <a:pPr marL="22860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2000" dirty="0" smtClean="0">
                <a:solidFill>
                  <a:srgbClr val="2D2E2D"/>
                </a:solidFill>
              </a:rPr>
              <a:t>DB Modeler</a:t>
            </a:r>
          </a:p>
          <a:p>
            <a:pPr marL="22860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2000" dirty="0" smtClean="0">
                <a:solidFill>
                  <a:srgbClr val="2D2E2D"/>
                </a:solidFill>
              </a:rPr>
              <a:t>Query artifacts </a:t>
            </a:r>
            <a:r>
              <a:rPr lang="en-US" sz="2000" dirty="0">
                <a:solidFill>
                  <a:srgbClr val="2D2E2D"/>
                </a:solidFill>
              </a:rPr>
              <a:t>and custom extensions</a:t>
            </a:r>
            <a:endParaRPr lang="en-US" sz="2000" dirty="0" smtClean="0">
              <a:solidFill>
                <a:srgbClr val="2D2E2D"/>
              </a:solidFill>
            </a:endParaRPr>
          </a:p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2000" dirty="0" smtClean="0">
                <a:solidFill>
                  <a:srgbClr val="2D2E2D"/>
                </a:solidFill>
              </a:rPr>
              <a:t>Reverse Engineering</a:t>
            </a:r>
          </a:p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2000" dirty="0" smtClean="0">
                <a:solidFill>
                  <a:srgbClr val="2D2E2D"/>
                </a:solidFill>
              </a:rPr>
              <a:t>Angular app generator</a:t>
            </a:r>
          </a:p>
          <a:p>
            <a:pPr marL="22860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2000" dirty="0">
                <a:solidFill>
                  <a:srgbClr val="2D2E2D"/>
                </a:solidFill>
              </a:rPr>
              <a:t>Java EE 8 </a:t>
            </a:r>
            <a:r>
              <a:rPr lang="en-US" sz="2000" dirty="0" smtClean="0">
                <a:solidFill>
                  <a:srgbClr val="2D2E2D"/>
                </a:solidFill>
              </a:rPr>
              <a:t>MVC app generator</a:t>
            </a:r>
          </a:p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2000" dirty="0" smtClean="0">
                <a:solidFill>
                  <a:srgbClr val="2D2E2D"/>
                </a:solidFill>
              </a:rPr>
              <a:t>Vision</a:t>
            </a:r>
          </a:p>
          <a:p>
            <a:pPr marL="22860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2000" dirty="0">
                <a:solidFill>
                  <a:srgbClr val="2D2E2D"/>
                </a:solidFill>
              </a:rPr>
              <a:t>Q&amp;A </a:t>
            </a:r>
            <a:r>
              <a:rPr lang="en-US" sz="2000" dirty="0" smtClean="0">
                <a:solidFill>
                  <a:srgbClr val="2D2E2D"/>
                </a:solidFill>
              </a:rPr>
              <a:t>session</a:t>
            </a:r>
            <a:endParaRPr lang="en-US" sz="2000" dirty="0">
              <a:solidFill>
                <a:srgbClr val="2D2E2D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JPA Modeler</a:t>
            </a:r>
            <a:endParaRPr lang="en-US" dirty="0"/>
          </a:p>
        </p:txBody>
      </p:sp>
      <p:sp>
        <p:nvSpPr>
          <p:cNvPr id="411" name="Shape 411"/>
          <p:cNvSpPr txBox="1"/>
          <p:nvPr/>
        </p:nvSpPr>
        <p:spPr>
          <a:xfrm>
            <a:off x="2306782" y="1317914"/>
            <a:ext cx="8790638" cy="24782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Entity and Database mapping tool</a:t>
            </a:r>
          </a:p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Java EE 8 source code generator</a:t>
            </a:r>
          </a:p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Wires the technology together</a:t>
            </a:r>
            <a:endParaRPr lang="en-US" sz="3600" dirty="0">
              <a:solidFill>
                <a:srgbClr val="2D2E2D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237" y="4694204"/>
            <a:ext cx="1439357" cy="147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649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https://cwiki.apache.org/confluence/download/attachments/27832442/DeltaSpike?version=5&amp;modificationDate=1437755904000&amp;api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81" y="3545513"/>
            <a:ext cx="1954991" cy="123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7" name="Shape 417"/>
          <p:cNvSpPr txBox="1"/>
          <p:nvPr/>
        </p:nvSpPr>
        <p:spPr>
          <a:xfrm>
            <a:off x="2333625" y="1257230"/>
            <a:ext cx="2973960" cy="48941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SzPct val="100000"/>
              <a:buChar char="▪"/>
            </a:pPr>
            <a:r>
              <a:rPr lang="en-US" sz="1600" dirty="0">
                <a:solidFill>
                  <a:schemeClr val="dk1"/>
                </a:solidFill>
              </a:rPr>
              <a:t>MVC </a:t>
            </a:r>
            <a:r>
              <a:rPr lang="en-US" sz="1600" dirty="0" smtClean="0">
                <a:solidFill>
                  <a:schemeClr val="dk1"/>
                </a:solidFill>
              </a:rPr>
              <a:t>1.0 (JSR - 371)</a:t>
            </a:r>
            <a:endParaRPr lang="en-US" sz="1600" dirty="0">
              <a:solidFill>
                <a:schemeClr val="dk1"/>
              </a:solidFill>
            </a:endParaRP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 smtClean="0">
                <a:solidFill>
                  <a:schemeClr val="dk1"/>
                </a:solidFill>
              </a:rPr>
              <a:t>JAX-RS (REST)</a:t>
            </a:r>
            <a:endParaRPr lang="en-US" sz="1600" dirty="0">
              <a:solidFill>
                <a:schemeClr val="dk1"/>
              </a:solidFill>
            </a:endParaRP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Security </a:t>
            </a:r>
            <a:r>
              <a:rPr lang="en-US" sz="1600" dirty="0" smtClean="0">
                <a:solidFill>
                  <a:schemeClr val="dk1"/>
                </a:solidFill>
              </a:rPr>
              <a:t>API (JSR - 375)</a:t>
            </a:r>
            <a:endParaRPr lang="en-US" sz="1600" dirty="0">
              <a:solidFill>
                <a:schemeClr val="dk1"/>
              </a:solidFill>
            </a:endParaRP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 smtClean="0">
                <a:solidFill>
                  <a:schemeClr val="dk1"/>
                </a:solidFill>
              </a:rPr>
              <a:t>CDI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Bean Validation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 smtClean="0">
                <a:solidFill>
                  <a:schemeClr val="dk1"/>
                </a:solidFill>
              </a:rPr>
              <a:t>EJB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JSP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Swagger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 smtClean="0">
                <a:solidFill>
                  <a:schemeClr val="dk1"/>
                </a:solidFill>
              </a:rPr>
              <a:t>Metrics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 smtClean="0">
                <a:solidFill>
                  <a:schemeClr val="dk1"/>
                </a:solidFill>
              </a:rPr>
              <a:t>Angular JS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 smtClean="0">
                <a:solidFill>
                  <a:schemeClr val="dk1"/>
                </a:solidFill>
              </a:rPr>
              <a:t>Responsive </a:t>
            </a:r>
            <a:r>
              <a:rPr lang="en-US" sz="1600" dirty="0">
                <a:solidFill>
                  <a:schemeClr val="dk1"/>
                </a:solidFill>
              </a:rPr>
              <a:t>Web </a:t>
            </a:r>
            <a:r>
              <a:rPr lang="en-US" sz="1600" dirty="0" smtClean="0">
                <a:solidFill>
                  <a:schemeClr val="dk1"/>
                </a:solidFill>
              </a:rPr>
              <a:t>Design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 smtClean="0">
                <a:solidFill>
                  <a:schemeClr val="dk1"/>
                </a:solidFill>
              </a:rPr>
              <a:t>HTML5 Boilerplate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 smtClean="0">
                <a:solidFill>
                  <a:schemeClr val="dk1"/>
                </a:solidFill>
              </a:rPr>
              <a:t>Twitter Bootstrap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endParaRPr lang="en-US" sz="1600" dirty="0">
              <a:solidFill>
                <a:schemeClr val="dk1"/>
              </a:solidFill>
            </a:endParaRP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1295400" y="503851"/>
            <a:ext cx="9601200" cy="6162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Technology Support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934" y="348742"/>
            <a:ext cx="4002666" cy="4261888"/>
          </a:xfrm>
          <a:prstGeom prst="rect">
            <a:avLst/>
          </a:prstGeom>
        </p:spPr>
      </p:pic>
      <p:pic>
        <p:nvPicPr>
          <p:cNvPr id="1026" name="Picture 2" descr="https://avatars0.githubusercontent.com/u/7658037?v=3&amp;s=2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498" y="4692719"/>
            <a:ext cx="1040021" cy="104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hamoh.github.io/jersey-groovy/slides/images/jersey_icon_12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315" y="4632101"/>
            <a:ext cx="1166777" cy="116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ryanwb.github.io/monitoring-preso/file/images/metrics-hat-ful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062" y="3465733"/>
            <a:ext cx="1391475" cy="139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06" y="4150497"/>
            <a:ext cx="1934799" cy="48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richardekwonye.com/assets/images/bower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609" y="4639888"/>
            <a:ext cx="1158991" cy="115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7978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/>
        </p:nvSpPr>
        <p:spPr>
          <a:xfrm>
            <a:off x="2333625" y="1271085"/>
            <a:ext cx="7524750" cy="30690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indent="-2794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>
                <a:solidFill>
                  <a:srgbClr val="2D2E2D"/>
                </a:solidFill>
              </a:rPr>
              <a:t>Create quick prototype for a client</a:t>
            </a:r>
          </a:p>
          <a:p>
            <a:pPr marL="2286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Saves </a:t>
            </a:r>
            <a:r>
              <a:rPr lang="en-US" sz="3600" dirty="0">
                <a:solidFill>
                  <a:srgbClr val="2D2E2D"/>
                </a:solidFill>
              </a:rPr>
              <a:t>time</a:t>
            </a:r>
          </a:p>
          <a:p>
            <a:pPr marL="2286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>
                <a:solidFill>
                  <a:srgbClr val="2D2E2D"/>
                </a:solidFill>
              </a:rPr>
              <a:t>Includes</a:t>
            </a:r>
            <a:r>
              <a:rPr lang="en-US" sz="3600" b="0" i="0" u="none" strike="noStrike" cap="none" dirty="0">
                <a:solidFill>
                  <a:srgbClr val="2D2E2D"/>
                </a:solidFill>
                <a:sym typeface="Arial"/>
              </a:rPr>
              <a:t> accepted </a:t>
            </a:r>
            <a:r>
              <a:rPr lang="en-US" sz="3600" b="0" i="0" u="none" strike="noStrike" cap="none" dirty="0" smtClean="0">
                <a:solidFill>
                  <a:srgbClr val="2D2E2D"/>
                </a:solidFill>
                <a:sym typeface="Arial"/>
              </a:rPr>
              <a:t>practices</a:t>
            </a:r>
          </a:p>
          <a:p>
            <a:pPr marL="228600" lvl="0" indent="-2794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Learn new </a:t>
            </a:r>
            <a:r>
              <a:rPr lang="en-US" sz="3600" dirty="0">
                <a:solidFill>
                  <a:srgbClr val="2D2E2D"/>
                </a:solidFill>
              </a:rPr>
              <a:t>technology</a:t>
            </a:r>
            <a:endParaRPr lang="en-US" sz="3600" b="0" i="0" u="none" strike="noStrike" cap="none" dirty="0" smtClean="0">
              <a:solidFill>
                <a:srgbClr val="2D2E2D"/>
              </a:solidFill>
              <a:sym typeface="Arial"/>
            </a:endParaRPr>
          </a:p>
          <a:p>
            <a:pPr marL="228600" lvl="0" indent="-2794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endParaRPr lang="en-US" sz="3600" b="0" i="0" u="none" strike="noStrike" cap="none" dirty="0">
              <a:solidFill>
                <a:srgbClr val="2D2E2D"/>
              </a:solidFill>
              <a:sym typeface="Arial"/>
            </a:endParaRPr>
          </a:p>
        </p:txBody>
      </p:sp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1295400" y="503851"/>
            <a:ext cx="9601200" cy="6162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Java EE 8 Code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93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394" y="5208879"/>
            <a:ext cx="748307" cy="768291"/>
          </a:xfrm>
          <a:prstGeom prst="rect">
            <a:avLst/>
          </a:prstGeom>
        </p:spPr>
      </p:pic>
      <p:sp>
        <p:nvSpPr>
          <p:cNvPr id="550" name="Shape 550"/>
          <p:cNvSpPr txBox="1"/>
          <p:nvPr/>
        </p:nvSpPr>
        <p:spPr>
          <a:xfrm>
            <a:off x="3351450" y="2904150"/>
            <a:ext cx="5489100" cy="10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800" b="1" dirty="0">
                <a:solidFill>
                  <a:schemeClr val="accent1"/>
                </a:solidFill>
              </a:rPr>
              <a:t>Let’s build an app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0" y="2904150"/>
            <a:ext cx="2838846" cy="3277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004" y="5498706"/>
            <a:ext cx="609600" cy="625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86" y="5593025"/>
            <a:ext cx="572882" cy="5881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7" y="5787291"/>
            <a:ext cx="441404" cy="45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806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3810</TotalTime>
  <Words>260</Words>
  <Application>Microsoft Office PowerPoint</Application>
  <PresentationFormat>Widescreen</PresentationFormat>
  <Paragraphs>87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Diamond Grid 16x9</vt:lpstr>
      <vt:lpstr>JPA Modeler</vt:lpstr>
      <vt:lpstr>Gaurav Gupta</vt:lpstr>
      <vt:lpstr>What about YOU?</vt:lpstr>
      <vt:lpstr>Your Job</vt:lpstr>
      <vt:lpstr>Agenda</vt:lpstr>
      <vt:lpstr>JPA Modeler</vt:lpstr>
      <vt:lpstr>Technology Support</vt:lpstr>
      <vt:lpstr>Java EE 8 Code Generator</vt:lpstr>
      <vt:lpstr>PowerPoint Presentation</vt:lpstr>
      <vt:lpstr>Increase productivity</vt:lpstr>
      <vt:lpstr>DB Modeler</vt:lpstr>
      <vt:lpstr>Power of Visualization</vt:lpstr>
      <vt:lpstr>VISION</vt:lpstr>
      <vt:lpstr>Contact 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 Modeler</dc:title>
  <cp:lastModifiedBy>Java</cp:lastModifiedBy>
  <cp:revision>105</cp:revision>
  <dcterms:modified xsi:type="dcterms:W3CDTF">2016-09-05T03:55:03Z</dcterms:modified>
</cp:coreProperties>
</file>