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84" r:id="rId2"/>
    <p:sldId id="297" r:id="rId3"/>
    <p:sldId id="291" r:id="rId4"/>
    <p:sldId id="290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5B5"/>
    <a:srgbClr val="82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 autoAdjust="0"/>
  </p:normalViewPr>
  <p:slideViewPr>
    <p:cSldViewPr snapToGrid="0">
      <p:cViewPr varScale="1">
        <p:scale>
          <a:sx n="42" d="100"/>
          <a:sy n="42" d="100"/>
        </p:scale>
        <p:origin x="1158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569C3-B665-4FC2-A1C0-937A4220DCD2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02D4-7CC9-4E26-9ED5-40263004D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566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8648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21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400639"/>
            <a:ext cx="5486040" cy="308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numCol="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3884760" y="8685360"/>
            <a:ext cx="2971440" cy="4582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9431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400639"/>
            <a:ext cx="5486100" cy="308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numCol="1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Shape 547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863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295400" y="1981199"/>
            <a:ext cx="4572000" cy="38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6324600" y="1981199"/>
            <a:ext cx="4572000" cy="38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762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gradFill>
          <a:gsLst>
            <a:gs pos="0">
              <a:schemeClr val="accent1"/>
            </a:gs>
            <a:gs pos="97000">
              <a:srgbClr val="AF4329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Shape 132"/>
          <p:cNvGrpSpPr/>
          <p:nvPr/>
        </p:nvGrpSpPr>
        <p:grpSpPr>
          <a:xfrm>
            <a:off x="-119" y="0"/>
            <a:ext cx="12192239" cy="6858000"/>
            <a:chOff x="-119" y="0"/>
            <a:chExt cx="12192239" cy="6858000"/>
          </a:xfrm>
        </p:grpSpPr>
        <p:cxnSp>
          <p:nvCxnSpPr>
            <p:cNvPr id="133" name="Shape 133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4" name="Shape 13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5" name="Shape 135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8" name="Shape 13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9" name="Shape 139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0" name="Shape 14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1" name="Shape 141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2" name="Shape 142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3" name="Shape 143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4" name="Shape 144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5" name="Shape 145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6" name="Shape 146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7" name="Shape 147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8" name="Shape 148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149" name="Shape 149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150" name="Shape 150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1" name="Shape 151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2" name="Shape 152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3" name="Shape 153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4" name="Shape 154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55" name="Shape 155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156" name="Shape 156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7" name="Shape 157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8" name="Shape 158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59" name="Shape 159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60" name="Shape 160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61" name="Shape 161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2" name="Shape 162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3" name="Shape 163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4" name="Shape 164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5" name="Shape 165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166" name="Shape 166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167" name="Shape 167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8" name="Shape 168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9" name="Shape 169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0" name="Shape 170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1" name="Shape 171"/>
              <p:cNvCxnSpPr/>
              <p:nvPr/>
            </p:nvCxnSpPr>
            <p:spPr>
              <a:xfrm>
                <a:off x="515064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172" name="Shape 172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173" name="Shape 173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4" name="Shape 174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5" name="Shape 175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Shape 176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177" name="Shape 177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78" name="Shape 178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9" name="Shape 179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80" name="Shape 180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81" name="Shape 181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82" name="Shape 182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295400" y="5431535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5" name="Shape 185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Shape 201"/>
          <p:cNvGrpSpPr/>
          <p:nvPr/>
        </p:nvGrpSpPr>
        <p:grpSpPr>
          <a:xfrm>
            <a:off x="-119" y="0"/>
            <a:ext cx="12192239" cy="6858000"/>
            <a:chOff x="-119" y="0"/>
            <a:chExt cx="12192239" cy="6858000"/>
          </a:xfrm>
        </p:grpSpPr>
        <p:cxnSp>
          <p:nvCxnSpPr>
            <p:cNvPr id="202" name="Shape 202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3" name="Shape 20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4" name="Shape 204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5" name="Shape 205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6" name="Shape 20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7" name="Shape 20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8" name="Shape 208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9" name="Shape 209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0" name="Shape 210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1" name="Shape 211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2" name="Shape 212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3" name="Shape 213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4" name="Shape 214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5" name="Shape 215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7" name="Shape 217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218" name="Shape 218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219" name="Shape 219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20" name="Shape 220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21" name="Shape 221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22" name="Shape 222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23" name="Shape 223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24" name="Shape 224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225" name="Shape 225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26" name="Shape 226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27" name="Shape 227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Shape 228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Shape 229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30" name="Shape 230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1" name="Shape 231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2" name="Shape 232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3" name="Shape 233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4" name="Shape 234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235" name="Shape 235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236" name="Shape 236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7" name="Shape 237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8" name="Shape 238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9" name="Shape 239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40" name="Shape 240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41" name="Shape 241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242" name="Shape 242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Shape 243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44" name="Shape 244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45" name="Shape 245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46" name="Shape 246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47" name="Shape 247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48" name="Shape 248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49" name="Shape 249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50" name="Shape 250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51" name="Shape 251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252" name="Shape 252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Shape 256"/>
          <p:cNvGrpSpPr/>
          <p:nvPr/>
        </p:nvGrpSpPr>
        <p:grpSpPr>
          <a:xfrm>
            <a:off x="-119" y="0"/>
            <a:ext cx="12192239" cy="6858000"/>
            <a:chOff x="-119" y="0"/>
            <a:chExt cx="12192239" cy="6858000"/>
          </a:xfrm>
        </p:grpSpPr>
        <p:cxnSp>
          <p:nvCxnSpPr>
            <p:cNvPr id="257" name="Shape 257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58" name="Shape 25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59" name="Shape 259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0" name="Shape 260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1" name="Shape 26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2" name="Shape 26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3" name="Shape 263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4" name="Shape 26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5" name="Shape 265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6" name="Shape 266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7" name="Shape 267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8" name="Shape 268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69" name="Shape 269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0" name="Shape 270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1" name="Shape 271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2" name="Shape 272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273" name="Shape 273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274" name="Shape 274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5" name="Shape 275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6" name="Shape 276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7" name="Shape 277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8" name="Shape 278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79" name="Shape 279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280" name="Shape 280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1" name="Shape 281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2" name="Shape 282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3" name="Shape 283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84" name="Shape 284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85" name="Shape 285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6" name="Shape 286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7" name="Shape 287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8" name="Shape 288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9" name="Shape 289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290" name="Shape 290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291" name="Shape 291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2" name="Shape 292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3" name="Shape 293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4" name="Shape 294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95" name="Shape 295"/>
              <p:cNvCxnSpPr/>
              <p:nvPr/>
            </p:nvCxnSpPr>
            <p:spPr>
              <a:xfrm>
                <a:off x="515064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96" name="Shape 296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297" name="Shape 297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98" name="Shape 298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299" name="Shape 299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00" name="Shape 300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01" name="Shape 301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02" name="Shape 302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3" name="Shape 303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4" name="Shape 304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5" name="Shape 305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06" name="Shape 306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307" name="Shape 307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7913152" y="571500"/>
            <a:ext cx="3657600" cy="21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543197" y="571500"/>
            <a:ext cx="6217800" cy="57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635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635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635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635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2"/>
          </p:nvPr>
        </p:nvSpPr>
        <p:spPr>
          <a:xfrm>
            <a:off x="7913152" y="2995011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1" name="Shape 311"/>
          <p:cNvCxnSpPr/>
          <p:nvPr/>
        </p:nvCxnSpPr>
        <p:spPr>
          <a:xfrm>
            <a:off x="7923089" y="2895600"/>
            <a:ext cx="3659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12" name="Shape 312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Shape 316"/>
          <p:cNvGrpSpPr/>
          <p:nvPr/>
        </p:nvGrpSpPr>
        <p:grpSpPr>
          <a:xfrm>
            <a:off x="-119" y="0"/>
            <a:ext cx="12192239" cy="6858000"/>
            <a:chOff x="-119" y="0"/>
            <a:chExt cx="12192239" cy="6858000"/>
          </a:xfrm>
        </p:grpSpPr>
        <p:cxnSp>
          <p:nvCxnSpPr>
            <p:cNvPr id="317" name="Shape 317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8" name="Shape 31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9" name="Shape 319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0" name="Shape 320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1" name="Shape 32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2" name="Shape 32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3" name="Shape 323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4" name="Shape 32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5" name="Shape 325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6" name="Shape 326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7" name="Shape 327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8" name="Shape 328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9" name="Shape 329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0" name="Shape 330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1" name="Shape 331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32" name="Shape 332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333" name="Shape 333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334" name="Shape 334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35" name="Shape 335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36" name="Shape 336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37" name="Shape 337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38" name="Shape 338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39" name="Shape 339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340" name="Shape 340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Shape 341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2" name="Shape 342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3" name="Shape 343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4" name="Shape 344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45" name="Shape 345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6" name="Shape 346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7" name="Shape 347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8" name="Shape 348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9" name="Shape 349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350" name="Shape 350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351" name="Shape 351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2" name="Shape 352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3" name="Shape 353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4" name="Shape 354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55" name="Shape 355"/>
              <p:cNvCxnSpPr/>
              <p:nvPr/>
            </p:nvCxnSpPr>
            <p:spPr>
              <a:xfrm>
                <a:off x="515064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356" name="Shape 356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357" name="Shape 357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8" name="Shape 358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9" name="Shape 359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60" name="Shape 360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61" name="Shape 361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62" name="Shape 362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3" name="Shape 363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4" name="Shape 364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5" name="Shape 365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6" name="Shape 366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367" name="Shape 367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>
            <a:spLocks noGrp="1"/>
          </p:cNvSpPr>
          <p:nvPr>
            <p:ph type="pic" idx="2"/>
          </p:nvPr>
        </p:nvSpPr>
        <p:spPr>
          <a:xfrm>
            <a:off x="4412" y="-158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ctr" rtl="0">
              <a:spcBef>
                <a:spcPts val="0"/>
              </a:spcBef>
              <a:buClr>
                <a:srgbClr val="959595"/>
              </a:buClr>
              <a:buFont typeface="Arial"/>
              <a:buNone/>
              <a:defRPr sz="20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69" name="Shape 369"/>
          <p:cNvCxnSpPr/>
          <p:nvPr/>
        </p:nvCxnSpPr>
        <p:spPr>
          <a:xfrm>
            <a:off x="7923089" y="2895600"/>
            <a:ext cx="3659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7909560" y="576072"/>
            <a:ext cx="3657600" cy="21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 rot="5400000">
            <a:off x="4191000" y="-914399"/>
            <a:ext cx="3810000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5" name="Shape 375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6" name="Shape 376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 rot="5400000">
            <a:off x="7402350" y="2296906"/>
            <a:ext cx="5301300" cy="168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 rot="5400000">
            <a:off x="2438442" y="-653143"/>
            <a:ext cx="5301300" cy="758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Shape 381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Shape 383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 1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1294920" y="504000"/>
            <a:ext cx="9600900" cy="11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6" name="Shape 386"/>
          <p:cNvSpPr txBox="1">
            <a:spLocks noGrp="1"/>
          </p:cNvSpPr>
          <p:nvPr>
            <p:ph type="subTitle" idx="1"/>
          </p:nvPr>
        </p:nvSpPr>
        <p:spPr>
          <a:xfrm>
            <a:off x="1294920" y="1981080"/>
            <a:ext cx="9600900" cy="38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119" y="0"/>
            <a:ext cx="12192239" cy="6858000"/>
            <a:chOff x="-119" y="0"/>
            <a:chExt cx="12192239" cy="6858000"/>
          </a:xfrm>
        </p:grpSpPr>
        <p:cxnSp>
          <p:nvCxnSpPr>
            <p:cNvPr id="7" name="Shape 7"/>
            <p:cNvCxnSpPr/>
            <p:nvPr/>
          </p:nvCxnSpPr>
          <p:spPr>
            <a:xfrm>
              <a:off x="610193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3048469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426760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7925021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10363297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11582435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2819" y="386485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2819" y="1611180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2819" y="2835876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2819" y="4060573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819" y="5285269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2819" y="6509964"/>
              <a:ext cx="12188999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23" name="Shape 23"/>
            <p:cNvGrpSpPr/>
            <p:nvPr/>
          </p:nvGrpSpPr>
          <p:grpSpPr>
            <a:xfrm>
              <a:off x="-119" y="0"/>
              <a:ext cx="12192216" cy="6858000"/>
              <a:chOff x="-119" y="0"/>
              <a:chExt cx="12192216" cy="6858000"/>
            </a:xfrm>
          </p:grpSpPr>
          <p:cxnSp>
            <p:nvCxnSpPr>
              <p:cNvPr id="24" name="Shape 24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5" name="Shape 25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6" name="Shape 26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" name="Shape 27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8" name="Shape 28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29" name="Shape 29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30" name="Shape 30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Shape 31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Shape 32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Shape 33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Shape 34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5" name="Shape 35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6" name="Shape 36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7" name="Shape 37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8" name="Shape 38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9" name="Shape 39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grpSp>
          <p:nvGrpSpPr>
            <p:cNvPr id="40" name="Shape 40"/>
            <p:cNvGrpSpPr/>
            <p:nvPr/>
          </p:nvGrpSpPr>
          <p:grpSpPr>
            <a:xfrm flipH="1">
              <a:off x="-96" y="0"/>
              <a:ext cx="12192216" cy="6858000"/>
              <a:chOff x="-119" y="0"/>
              <a:chExt cx="12192216" cy="6858000"/>
            </a:xfrm>
          </p:grpSpPr>
          <p:cxnSp>
            <p:nvCxnSpPr>
              <p:cNvPr id="41" name="Shape 41"/>
              <p:cNvCxnSpPr/>
              <p:nvPr/>
            </p:nvCxnSpPr>
            <p:spPr>
              <a:xfrm>
                <a:off x="225425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2" name="Shape 42"/>
              <p:cNvCxnSpPr/>
              <p:nvPr/>
            </p:nvCxnSpPr>
            <p:spPr>
              <a:xfrm>
                <a:off x="1449154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3" name="Shape 43"/>
              <p:cNvCxnSpPr/>
              <p:nvPr/>
            </p:nvCxnSpPr>
            <p:spPr>
              <a:xfrm>
                <a:off x="2665982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4" name="Shape 44"/>
              <p:cNvCxnSpPr/>
              <p:nvPr/>
            </p:nvCxnSpPr>
            <p:spPr>
              <a:xfrm>
                <a:off x="3885119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5" name="Shape 45"/>
              <p:cNvCxnSpPr/>
              <p:nvPr/>
            </p:nvCxnSpPr>
            <p:spPr>
              <a:xfrm>
                <a:off x="5106501" y="0"/>
                <a:ext cx="681600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grpSp>
            <p:nvGrpSpPr>
              <p:cNvPr id="46" name="Shape 46"/>
              <p:cNvGrpSpPr/>
              <p:nvPr/>
            </p:nvGrpSpPr>
            <p:grpSpPr>
              <a:xfrm>
                <a:off x="6327885" y="0"/>
                <a:ext cx="5864211" cy="5898600"/>
                <a:chOff x="6327885" y="0"/>
                <a:chExt cx="5864211" cy="5898600"/>
              </a:xfrm>
            </p:grpSpPr>
            <p:cxnSp>
              <p:nvCxnSpPr>
                <p:cNvPr id="47" name="Shape 47"/>
                <p:cNvCxnSpPr/>
                <p:nvPr/>
              </p:nvCxnSpPr>
              <p:spPr>
                <a:xfrm>
                  <a:off x="6327885" y="0"/>
                  <a:ext cx="5864100" cy="5898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Shape 48"/>
                <p:cNvCxnSpPr/>
                <p:nvPr/>
              </p:nvCxnSpPr>
              <p:spPr>
                <a:xfrm>
                  <a:off x="7549267" y="0"/>
                  <a:ext cx="4642800" cy="467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Shape 49"/>
                <p:cNvCxnSpPr/>
                <p:nvPr/>
              </p:nvCxnSpPr>
              <p:spPr>
                <a:xfrm>
                  <a:off x="8772996" y="0"/>
                  <a:ext cx="3419100" cy="345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Shape 50"/>
                <p:cNvCxnSpPr/>
                <p:nvPr/>
              </p:nvCxnSpPr>
              <p:spPr>
                <a:xfrm>
                  <a:off x="9982200" y="0"/>
                  <a:ext cx="2209800" cy="222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Shape 51"/>
                <p:cNvCxnSpPr/>
                <p:nvPr/>
              </p:nvCxnSpPr>
              <p:spPr>
                <a:xfrm>
                  <a:off x="11199018" y="0"/>
                  <a:ext cx="993000" cy="100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2" name="Shape 52"/>
              <p:cNvCxnSpPr/>
              <p:nvPr/>
            </p:nvCxnSpPr>
            <p:spPr>
              <a:xfrm rot="10800000">
                <a:off x="110" y="1012197"/>
                <a:ext cx="5828700" cy="584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3" name="Shape 53"/>
              <p:cNvCxnSpPr/>
              <p:nvPr/>
            </p:nvCxnSpPr>
            <p:spPr>
              <a:xfrm rot="10800000">
                <a:off x="-119" y="2227197"/>
                <a:ext cx="4614900" cy="46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4" name="Shape 54"/>
              <p:cNvCxnSpPr/>
              <p:nvPr/>
            </p:nvCxnSpPr>
            <p:spPr>
              <a:xfrm rot="10800000">
                <a:off x="17" y="3432297"/>
                <a:ext cx="3398400" cy="342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5" name="Shape 55"/>
              <p:cNvCxnSpPr/>
              <p:nvPr/>
            </p:nvCxnSpPr>
            <p:spPr>
              <a:xfrm rot="10800000">
                <a:off x="-105" y="4651497"/>
                <a:ext cx="2196600" cy="2206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6" name="Shape 56"/>
              <p:cNvCxnSpPr/>
              <p:nvPr/>
            </p:nvCxnSpPr>
            <p:spPr>
              <a:xfrm rot="10800000">
                <a:off x="1" y="5864397"/>
                <a:ext cx="987000" cy="99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1295400" y="503852"/>
            <a:ext cx="9601200" cy="11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9601200" cy="38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7620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889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30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00200" marR="0" lvl="6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-10160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9294042" y="6289678"/>
            <a:ext cx="9660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609600" y="6289678"/>
            <a:ext cx="6128100" cy="2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0665310" y="6289678"/>
            <a:ext cx="918900" cy="22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9595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Shape 62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JPA Modeler</a:t>
            </a:r>
            <a:endParaRPr lang="en-US" dirty="0"/>
          </a:p>
        </p:txBody>
      </p:sp>
      <p:sp>
        <p:nvSpPr>
          <p:cNvPr id="411" name="Shape 411"/>
          <p:cNvSpPr txBox="1"/>
          <p:nvPr/>
        </p:nvSpPr>
        <p:spPr>
          <a:xfrm>
            <a:off x="2306782" y="1317914"/>
            <a:ext cx="8790638" cy="24782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Entity and Database mapping tool</a:t>
            </a:r>
          </a:p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Java EE 8 source code generator</a:t>
            </a:r>
          </a:p>
          <a:p>
            <a:pPr marL="228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Wires the technology together</a:t>
            </a:r>
            <a:endParaRPr lang="en-US" sz="3600" dirty="0">
              <a:solidFill>
                <a:srgbClr val="2D2E2D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237" y="4694204"/>
            <a:ext cx="1439357" cy="147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649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295400" y="503849"/>
            <a:ext cx="9601200" cy="6668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DB Modeler</a:t>
            </a:r>
            <a:endParaRPr lang="en-US" dirty="0"/>
          </a:p>
        </p:txBody>
      </p:sp>
      <p:sp>
        <p:nvSpPr>
          <p:cNvPr id="411" name="Shape 411"/>
          <p:cNvSpPr txBox="1"/>
          <p:nvPr/>
        </p:nvSpPr>
        <p:spPr>
          <a:xfrm>
            <a:off x="2348345" y="1284204"/>
            <a:ext cx="8790638" cy="35101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>
                <a:solidFill>
                  <a:srgbClr val="2D2E2D"/>
                </a:solidFill>
              </a:rPr>
              <a:t>Design schema </a:t>
            </a:r>
            <a:r>
              <a:rPr lang="en-US" sz="3600" dirty="0" smtClean="0">
                <a:solidFill>
                  <a:srgbClr val="2D2E2D"/>
                </a:solidFill>
              </a:rPr>
              <a:t>transparently</a:t>
            </a:r>
          </a:p>
          <a:p>
            <a:pPr marL="22860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Multi Database support </a:t>
            </a:r>
            <a:r>
              <a:rPr lang="en-US" sz="1600" dirty="0" smtClean="0">
                <a:solidFill>
                  <a:srgbClr val="2D2E2D"/>
                </a:solidFill>
              </a:rPr>
              <a:t>(</a:t>
            </a:r>
            <a:r>
              <a:rPr lang="en-US" sz="1600" dirty="0" err="1" smtClean="0">
                <a:solidFill>
                  <a:srgbClr val="2D2E2D"/>
                </a:solidFill>
              </a:rPr>
              <a:t>e.g</a:t>
            </a:r>
            <a:r>
              <a:rPr lang="en-US" sz="1600" dirty="0" smtClean="0">
                <a:solidFill>
                  <a:srgbClr val="2D2E2D"/>
                </a:solidFill>
              </a:rPr>
              <a:t> PostgreSQL, </a:t>
            </a:r>
            <a:r>
              <a:rPr lang="en-IN" sz="1600" dirty="0" smtClean="0"/>
              <a:t>MySQL</a:t>
            </a:r>
            <a:r>
              <a:rPr lang="en-GB" sz="1600" dirty="0" smtClean="0"/>
              <a:t>, Oracle </a:t>
            </a:r>
            <a:r>
              <a:rPr lang="en-GB" sz="1600" dirty="0" err="1" smtClean="0"/>
              <a:t>etc</a:t>
            </a:r>
            <a:r>
              <a:rPr lang="en-US" sz="1600" dirty="0" smtClean="0">
                <a:solidFill>
                  <a:srgbClr val="2D2E2D"/>
                </a:solidFill>
              </a:rPr>
              <a:t>)</a:t>
            </a:r>
          </a:p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Generate SQL</a:t>
            </a:r>
          </a:p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r>
              <a:rPr lang="en-US" sz="3600" dirty="0" smtClean="0">
                <a:solidFill>
                  <a:srgbClr val="2D2E2D"/>
                </a:solidFill>
              </a:rPr>
              <a:t>ORM knowledge not required</a:t>
            </a:r>
          </a:p>
          <a:p>
            <a:pPr marL="228600" lvl="0" indent="-330200">
              <a:spcAft>
                <a:spcPts val="1000"/>
              </a:spcAft>
              <a:buClr>
                <a:srgbClr val="D15A3E"/>
              </a:buClr>
              <a:buSzPct val="100000"/>
              <a:buFont typeface="Arial"/>
              <a:buChar char="▪"/>
            </a:pPr>
            <a:endParaRPr lang="en-US" sz="3600" dirty="0">
              <a:solidFill>
                <a:srgbClr val="2D2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2149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https://cwiki.apache.org/confluence/download/attachments/27832442/DeltaSpike?version=5&amp;modificationDate=1437755904000&amp;api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81" y="3545513"/>
            <a:ext cx="1954991" cy="123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7" name="Shape 417"/>
          <p:cNvSpPr txBox="1"/>
          <p:nvPr/>
        </p:nvSpPr>
        <p:spPr>
          <a:xfrm>
            <a:off x="2333625" y="1257230"/>
            <a:ext cx="2973960" cy="48941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numCol="1" anchor="t" anchorCtr="0">
            <a:noAutofit/>
          </a:bodyPr>
          <a:lstStyle/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SzPct val="100000"/>
              <a:buChar char="▪"/>
            </a:pPr>
            <a:r>
              <a:rPr lang="en-US" sz="1600" dirty="0">
                <a:solidFill>
                  <a:schemeClr val="dk1"/>
                </a:solidFill>
              </a:rPr>
              <a:t>MVC </a:t>
            </a:r>
            <a:r>
              <a:rPr lang="en-US" sz="1600" dirty="0" smtClean="0">
                <a:solidFill>
                  <a:schemeClr val="dk1"/>
                </a:solidFill>
              </a:rPr>
              <a:t>1.0 (JSR - 371)</a:t>
            </a:r>
            <a:endParaRPr lang="en-US" sz="1600" dirty="0">
              <a:solidFill>
                <a:schemeClr val="dk1"/>
              </a:solidFill>
            </a:endParaRP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 smtClean="0">
                <a:solidFill>
                  <a:schemeClr val="dk1"/>
                </a:solidFill>
              </a:rPr>
              <a:t>JAX-RS (REST)</a:t>
            </a:r>
            <a:endParaRPr lang="en-US" sz="1600" dirty="0">
              <a:solidFill>
                <a:schemeClr val="dk1"/>
              </a:solidFill>
            </a:endParaRP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Security </a:t>
            </a:r>
            <a:r>
              <a:rPr lang="en-US" sz="1600" dirty="0" smtClean="0">
                <a:solidFill>
                  <a:schemeClr val="dk1"/>
                </a:solidFill>
              </a:rPr>
              <a:t>API (JSR - 375)</a:t>
            </a:r>
            <a:endParaRPr lang="en-US" sz="1600" dirty="0">
              <a:solidFill>
                <a:schemeClr val="dk1"/>
              </a:solidFill>
            </a:endParaRP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 smtClean="0">
                <a:solidFill>
                  <a:schemeClr val="dk1"/>
                </a:solidFill>
              </a:rPr>
              <a:t>CDI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Bean Validation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 smtClean="0">
                <a:solidFill>
                  <a:schemeClr val="dk1"/>
                </a:solidFill>
              </a:rPr>
              <a:t>EJB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JSP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>
                <a:solidFill>
                  <a:schemeClr val="dk1"/>
                </a:solidFill>
              </a:rPr>
              <a:t>Swagger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 smtClean="0">
                <a:solidFill>
                  <a:schemeClr val="dk1"/>
                </a:solidFill>
              </a:rPr>
              <a:t>Metrics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 smtClean="0">
                <a:solidFill>
                  <a:schemeClr val="dk1"/>
                </a:solidFill>
              </a:rPr>
              <a:t>Angular JS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 smtClean="0">
                <a:solidFill>
                  <a:schemeClr val="dk1"/>
                </a:solidFill>
              </a:rPr>
              <a:t>Responsive </a:t>
            </a:r>
            <a:r>
              <a:rPr lang="en-US" sz="1600" dirty="0">
                <a:solidFill>
                  <a:schemeClr val="dk1"/>
                </a:solidFill>
              </a:rPr>
              <a:t>Web </a:t>
            </a:r>
            <a:r>
              <a:rPr lang="en-US" sz="1600" dirty="0" smtClean="0">
                <a:solidFill>
                  <a:schemeClr val="dk1"/>
                </a:solidFill>
              </a:rPr>
              <a:t>Design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 smtClean="0">
                <a:solidFill>
                  <a:schemeClr val="dk1"/>
                </a:solidFill>
              </a:rPr>
              <a:t>HTML5 Boilerplate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r>
              <a:rPr lang="en-US" sz="1600" dirty="0" smtClean="0">
                <a:solidFill>
                  <a:schemeClr val="dk1"/>
                </a:solidFill>
              </a:rPr>
              <a:t>Twitter Bootstrap</a:t>
            </a: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endParaRPr lang="en-US" sz="1600" dirty="0">
              <a:solidFill>
                <a:schemeClr val="dk1"/>
              </a:solidFill>
            </a:endParaRPr>
          </a:p>
          <a:p>
            <a:pPr marL="228600" lvl="0" indent="-279400">
              <a:spcAft>
                <a:spcPts val="1000"/>
              </a:spcAft>
              <a:buClr>
                <a:schemeClr val="accent1"/>
              </a:buClr>
              <a:buChar char="▪"/>
            </a:pP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1295400" y="503851"/>
            <a:ext cx="9601200" cy="6162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Technology Stack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934" y="348742"/>
            <a:ext cx="4002666" cy="4261888"/>
          </a:xfrm>
          <a:prstGeom prst="rect">
            <a:avLst/>
          </a:prstGeom>
        </p:spPr>
      </p:pic>
      <p:pic>
        <p:nvPicPr>
          <p:cNvPr id="1026" name="Picture 2" descr="https://avatars0.githubusercontent.com/u/7658037?v=3&amp;s=2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498" y="4692719"/>
            <a:ext cx="1040021" cy="104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hamoh.github.io/jersey-groovy/slides/images/jersey_icon_12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315" y="4632101"/>
            <a:ext cx="1166777" cy="116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ryanwb.github.io/monitoring-preso/file/images/metrics-hat-ful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062" y="3465733"/>
            <a:ext cx="1391475" cy="139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06" y="4150497"/>
            <a:ext cx="1934799" cy="48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richardekwonye.com/assets/images/bower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609" y="4639888"/>
            <a:ext cx="1158991" cy="115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7978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394" y="5208879"/>
            <a:ext cx="748307" cy="768291"/>
          </a:xfrm>
          <a:prstGeom prst="rect">
            <a:avLst/>
          </a:prstGeom>
        </p:spPr>
      </p:pic>
      <p:sp>
        <p:nvSpPr>
          <p:cNvPr id="550" name="Shape 550"/>
          <p:cNvSpPr txBox="1"/>
          <p:nvPr/>
        </p:nvSpPr>
        <p:spPr>
          <a:xfrm>
            <a:off x="3351450" y="2904150"/>
            <a:ext cx="5489100" cy="10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800" b="1" dirty="0">
                <a:solidFill>
                  <a:schemeClr val="accent1"/>
                </a:solidFill>
              </a:rPr>
              <a:t>Let’s build an app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0" y="2904150"/>
            <a:ext cx="2838846" cy="3277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004" y="5498706"/>
            <a:ext cx="609600" cy="625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86" y="5593025"/>
            <a:ext cx="572882" cy="5881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7" y="5787291"/>
            <a:ext cx="441404" cy="45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806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3816</TotalTime>
  <Words>82</Words>
  <Application>Microsoft Office PowerPoint</Application>
  <PresentationFormat>Widescreen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JPA Modeler</vt:lpstr>
      <vt:lpstr>DB Modeler</vt:lpstr>
      <vt:lpstr>Technology Stack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 Modeler</dc:title>
  <cp:lastModifiedBy>Java</cp:lastModifiedBy>
  <cp:revision>110</cp:revision>
  <dcterms:modified xsi:type="dcterms:W3CDTF">2016-09-07T21:29:32Z</dcterms:modified>
</cp:coreProperties>
</file>