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4" r:id="rId2"/>
    <p:sldId id="297" r:id="rId3"/>
    <p:sldId id="291" r:id="rId4"/>
    <p:sldId id="29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5B5"/>
    <a:srgbClr val="82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73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569C3-B665-4FC2-A1C0-937A4220DCD2}" type="datetimeFigureOut">
              <a:rPr lang="en-GB" smtClean="0"/>
              <a:t>13/09/2016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02D4-7CC9-4E26-9ED5-40263004D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566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64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21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3884760" y="8685360"/>
            <a:ext cx="2971440" cy="458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43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100" cy="308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63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295400" y="1981199"/>
            <a:ext cx="457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324600" y="1981199"/>
            <a:ext cx="457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133" name="Shape 133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7" name="Shape 147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149" name="Shape 149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150" name="Shape 150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1" name="Shape 151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2" name="Shape 152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3" name="Shape 153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4" name="Shape 154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55" name="Shape 155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56" name="Shape 156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Shape 157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Shape 158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Shape 159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60" name="Shape 160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1" name="Shape 161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2" name="Shape 162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3" name="Shape 163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4" name="Shape 164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" name="Shape 165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166" name="Shape 166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167" name="Shape 167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8" name="Shape 168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9" name="Shape 169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0" name="Shape 170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1" name="Shape 171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72" name="Shape 172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73" name="Shape 173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Shape 174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Shape 175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Shape 176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Shape 177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8" name="Shape 178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9" name="Shape 179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0" name="Shape 180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1" name="Shape 181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2" name="Shape 182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295400" y="5431535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5" name="Shape 18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Shape 201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202" name="Shape 202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3" name="Shape 20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4" name="Shape 204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5" name="Shape 205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6" name="Shape 20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18" name="Shape 218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19" name="Shape 219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0" name="Shape 220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1" name="Shape 221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2" name="Shape 222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3" name="Shape 223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24" name="Shape 224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25" name="Shape 225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Shape 226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Shape 227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Shape 228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Shape 229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30" name="Shape 230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1" name="Shape 231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2" name="Shape 232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3" name="Shape 233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4" name="Shape 234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35" name="Shape 235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236" name="Shape 236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7" name="Shape 237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8" name="Shape 238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9" name="Shape 239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0" name="Shape 240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41" name="Shape 241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42" name="Shape 242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Shape 243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Shape 244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Shape 245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Shape 246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7" name="Shape 247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8" name="Shape 248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9" name="Shape 249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0" name="Shape 250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1" name="Shape 251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252" name="Shape 252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Shape 25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257" name="Shape 25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0" name="Shape 26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1" name="Shape 26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" name="Shape 26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7" name="Shape 26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0" name="Shape 27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73" name="Shape 27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74" name="Shape 27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5" name="Shape 27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6" name="Shape 27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7" name="Shape 27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8" name="Shape 27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79" name="Shape 27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80" name="Shape 28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Shape 28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Shape 28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Shape 28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Shape 28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85" name="Shape 28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6" name="Shape 28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7" name="Shape 28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8" name="Shape 28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9" name="Shape 28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90" name="Shape 29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291" name="Shape 29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2" name="Shape 29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3" name="Shape 29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4" name="Shape 29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5" name="Shape 295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96" name="Shape 29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97" name="Shape 29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Shape 29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Shape 29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Shape 30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Shape 30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02" name="Shape 30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3" name="Shape 30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4" name="Shape 30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5" name="Shape 30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6" name="Shape 30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07" name="Shape 307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7913152" y="571500"/>
            <a:ext cx="3657600" cy="21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543197" y="571500"/>
            <a:ext cx="6217800" cy="57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2"/>
          </p:nvPr>
        </p:nvSpPr>
        <p:spPr>
          <a:xfrm>
            <a:off x="7913152" y="2995011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1" name="Shape 311"/>
          <p:cNvCxnSpPr/>
          <p:nvPr/>
        </p:nvCxnSpPr>
        <p:spPr>
          <a:xfrm>
            <a:off x="7923089" y="2895600"/>
            <a:ext cx="3659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2" name="Shape 312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Shape 31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317" name="Shape 31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9" name="Shape 31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0" name="Shape 32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333" name="Shape 33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334" name="Shape 33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5" name="Shape 33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6" name="Shape 33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7" name="Shape 33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8" name="Shape 33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39" name="Shape 33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40" name="Shape 34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Shape 34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Shape 34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Shape 34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Shape 34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45" name="Shape 34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6" name="Shape 34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7" name="Shape 34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8" name="Shape 34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9" name="Shape 34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50" name="Shape 35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351" name="Shape 35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2" name="Shape 35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3" name="Shape 35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4" name="Shape 35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5" name="Shape 355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56" name="Shape 35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57" name="Shape 35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Shape 35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Shape 35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Shape 36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Shape 36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62" name="Shape 36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3" name="Shape 36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4" name="Shape 36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6" name="Shape 36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67" name="Shape 367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>
            <a:spLocks noGrp="1"/>
          </p:cNvSpPr>
          <p:nvPr>
            <p:ph type="pic" idx="2"/>
          </p:nvPr>
        </p:nvSpPr>
        <p:spPr>
          <a:xfrm>
            <a:off x="4412" y="-158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buClr>
                <a:srgbClr val="959595"/>
              </a:buClr>
              <a:buFont typeface="Arial"/>
              <a:buNone/>
              <a:defRPr sz="20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69" name="Shape 369"/>
          <p:cNvCxnSpPr/>
          <p:nvPr/>
        </p:nvCxnSpPr>
        <p:spPr>
          <a:xfrm>
            <a:off x="7923089" y="2895600"/>
            <a:ext cx="3659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7909560" y="576072"/>
            <a:ext cx="3657600" cy="21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 rot="5400000">
            <a:off x="4191000" y="-914399"/>
            <a:ext cx="3810000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 rot="5400000">
            <a:off x="7402350" y="2296906"/>
            <a:ext cx="5301300" cy="168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 rot="5400000">
            <a:off x="2438442" y="-653143"/>
            <a:ext cx="5301300" cy="758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294920" y="504000"/>
            <a:ext cx="9600900" cy="11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subTitle" idx="1"/>
          </p:nvPr>
        </p:nvSpPr>
        <p:spPr>
          <a:xfrm>
            <a:off x="1294920" y="1981080"/>
            <a:ext cx="9600900" cy="3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7" name="Shape 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3" name="Shape 2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4" name="Shape 2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" name="Shape 2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6" name="Shape 2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" name="Shape 2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" name="Shape 2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9" name="Shape 2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0" name="Shape 3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Shape 3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Shape 3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Shape 3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Shape 3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5" name="Shape 3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" name="Shape 3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" name="Shape 3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8" name="Shape 3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9" name="Shape 3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40" name="Shape 4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41" name="Shape 4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2" name="Shape 4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3" name="Shape 4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4" name="Shape 4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5" name="Shape 45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46" name="Shape 4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47" name="Shape 4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Shape 4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Shape 4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Shape 5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Shape 5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2" name="Shape 5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3" name="Shape 5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4" name="Shape 5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5" name="Shape 5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6" name="Shape 5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Shape 6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JPA Modeler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306782" y="1317914"/>
            <a:ext cx="8790638" cy="24782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Entity and Database mapping tool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Java EE 8 source code generator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Wires the technology together</a:t>
            </a:r>
            <a:endParaRPr lang="en-US" sz="3600" dirty="0">
              <a:solidFill>
                <a:srgbClr val="2D2E2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37" y="4694204"/>
            <a:ext cx="1439357" cy="14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649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DB Modeler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348345" y="1284204"/>
            <a:ext cx="8790638" cy="35101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Design schema </a:t>
            </a:r>
            <a:r>
              <a:rPr lang="en-US" sz="3600" dirty="0" smtClean="0">
                <a:solidFill>
                  <a:srgbClr val="2D2E2D"/>
                </a:solidFill>
              </a:rPr>
              <a:t>transparently</a:t>
            </a:r>
          </a:p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Multi Database support </a:t>
            </a:r>
            <a:r>
              <a:rPr lang="en-US" sz="1600" dirty="0" smtClean="0">
                <a:solidFill>
                  <a:srgbClr val="2D2E2D"/>
                </a:solidFill>
              </a:rPr>
              <a:t>(</a:t>
            </a:r>
            <a:r>
              <a:rPr lang="en-US" sz="1600" dirty="0" err="1" smtClean="0">
                <a:solidFill>
                  <a:srgbClr val="2D2E2D"/>
                </a:solidFill>
              </a:rPr>
              <a:t>e.g</a:t>
            </a:r>
            <a:r>
              <a:rPr lang="en-US" sz="1600" dirty="0" smtClean="0">
                <a:solidFill>
                  <a:srgbClr val="2D2E2D"/>
                </a:solidFill>
              </a:rPr>
              <a:t> PostgreSQL, </a:t>
            </a:r>
            <a:r>
              <a:rPr lang="en-IN" sz="1600" dirty="0" smtClean="0"/>
              <a:t>MySQL</a:t>
            </a:r>
            <a:r>
              <a:rPr lang="en-GB" sz="1600" dirty="0" smtClean="0"/>
              <a:t>, Oracle </a:t>
            </a:r>
            <a:r>
              <a:rPr lang="en-GB" sz="1600" dirty="0" err="1" smtClean="0"/>
              <a:t>etc</a:t>
            </a:r>
            <a:r>
              <a:rPr lang="en-US" sz="1600" dirty="0" smtClean="0">
                <a:solidFill>
                  <a:srgbClr val="2D2E2D"/>
                </a:solidFill>
              </a:rPr>
              <a:t>)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Generate SQL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ORM knowledge not required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endParaRPr lang="en-US" sz="3600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14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44" y="3746200"/>
            <a:ext cx="993215" cy="933020"/>
          </a:xfrm>
          <a:prstGeom prst="rect">
            <a:avLst/>
          </a:prstGeom>
        </p:spPr>
      </p:pic>
      <p:sp>
        <p:nvSpPr>
          <p:cNvPr id="417" name="Shape 417"/>
          <p:cNvSpPr txBox="1"/>
          <p:nvPr/>
        </p:nvSpPr>
        <p:spPr>
          <a:xfrm>
            <a:off x="2333625" y="1257230"/>
            <a:ext cx="2973960" cy="48941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SzPct val="100000"/>
              <a:buChar char="▪"/>
            </a:pPr>
            <a:r>
              <a:rPr lang="en-US" sz="1600" dirty="0">
                <a:solidFill>
                  <a:schemeClr val="dk1"/>
                </a:solidFill>
              </a:rPr>
              <a:t>MVC </a:t>
            </a:r>
            <a:r>
              <a:rPr lang="en-US" sz="1600" dirty="0" smtClean="0">
                <a:solidFill>
                  <a:schemeClr val="dk1"/>
                </a:solidFill>
              </a:rPr>
              <a:t>1.0 (JSR - 371)</a:t>
            </a: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JAX-RS (REST)</a:t>
            </a: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Security </a:t>
            </a:r>
            <a:r>
              <a:rPr lang="en-US" sz="1600" dirty="0" smtClean="0">
                <a:solidFill>
                  <a:schemeClr val="dk1"/>
                </a:solidFill>
              </a:rPr>
              <a:t>API (JSR - 375)</a:t>
            </a: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CDI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Bean Validation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EJB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JSP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Swagger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Metrics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Angular JS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Responsive </a:t>
            </a:r>
            <a:r>
              <a:rPr lang="en-US" sz="1600" dirty="0">
                <a:solidFill>
                  <a:schemeClr val="dk1"/>
                </a:solidFill>
              </a:rPr>
              <a:t>Web </a:t>
            </a:r>
            <a:r>
              <a:rPr lang="en-US" sz="1600" dirty="0" smtClean="0">
                <a:solidFill>
                  <a:schemeClr val="dk1"/>
                </a:solidFill>
              </a:rPr>
              <a:t>Design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HTML5 Boilerplate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Twitter Bootstrap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1295400" y="503851"/>
            <a:ext cx="9601200" cy="6162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Technology Stack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34" y="348742"/>
            <a:ext cx="4002666" cy="4261888"/>
          </a:xfrm>
          <a:prstGeom prst="rect">
            <a:avLst/>
          </a:prstGeom>
        </p:spPr>
      </p:pic>
      <p:pic>
        <p:nvPicPr>
          <p:cNvPr id="1026" name="Picture 2" descr="https://avatars0.githubusercontent.com/u/7658037?v=3&amp;s=2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498" y="4692719"/>
            <a:ext cx="1040021" cy="104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hamoh.github.io/jersey-groovy/slides/images/jersey_icon_1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315" y="4632101"/>
            <a:ext cx="1166777" cy="11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ryanwb.github.io/monitoring-preso/file/images/metrics-hat-fu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062" y="3465733"/>
            <a:ext cx="1391475" cy="13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06" y="4150497"/>
            <a:ext cx="1934799" cy="48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richardekwonye.com/assets/images/bower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609" y="4639888"/>
            <a:ext cx="1158991" cy="115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978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94" y="5208879"/>
            <a:ext cx="748307" cy="768291"/>
          </a:xfrm>
          <a:prstGeom prst="rect">
            <a:avLst/>
          </a:prstGeom>
        </p:spPr>
      </p:pic>
      <p:sp>
        <p:nvSpPr>
          <p:cNvPr id="550" name="Shape 550"/>
          <p:cNvSpPr txBox="1"/>
          <p:nvPr/>
        </p:nvSpPr>
        <p:spPr>
          <a:xfrm>
            <a:off x="3351450" y="2904150"/>
            <a:ext cx="5489100" cy="10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b="1" dirty="0">
                <a:solidFill>
                  <a:schemeClr val="accent1"/>
                </a:solidFill>
              </a:rPr>
              <a:t>Let’s build an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" y="2904150"/>
            <a:ext cx="2838846" cy="3277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04" y="5498706"/>
            <a:ext cx="609600" cy="625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86" y="5593025"/>
            <a:ext cx="572882" cy="588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7" y="5787291"/>
            <a:ext cx="441404" cy="4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06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</TotalTime>
  <Words>82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JPA Modeler</vt:lpstr>
      <vt:lpstr>DB Modeler</vt:lpstr>
      <vt:lpstr>Technology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Modeler</dc:title>
  <cp:lastModifiedBy>jGauravGupta</cp:lastModifiedBy>
  <cp:revision>111</cp:revision>
  <dcterms:modified xsi:type="dcterms:W3CDTF">2016-09-13T20:41:30Z</dcterms:modified>
</cp:coreProperties>
</file>