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8" r:id="rId3"/>
    <p:sldId id="269" r:id="rId4"/>
    <p:sldId id="273" r:id="rId5"/>
    <p:sldId id="275" r:id="rId6"/>
    <p:sldId id="277" r:id="rId7"/>
    <p:sldId id="278" r:id="rId8"/>
    <p:sldId id="280" r:id="rId9"/>
    <p:sldId id="279" r:id="rId10"/>
    <p:sldId id="281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5D7373"/>
    <a:srgbClr val="FFC730"/>
    <a:srgbClr val="E05966"/>
    <a:srgbClr val="FF5969"/>
    <a:srgbClr val="CF5964"/>
    <a:srgbClr val="52CDC0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52" autoAdjust="0"/>
    <p:restoredTop sz="94660"/>
  </p:normalViewPr>
  <p:slideViewPr>
    <p:cSldViewPr snapToGrid="0">
      <p:cViewPr>
        <p:scale>
          <a:sx n="10" d="100"/>
          <a:sy n="10" d="100"/>
        </p:scale>
        <p:origin x="3283" y="17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5D4DBA-FC1E-435B-B3F3-E5BAEF65F2AD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C009BF-6560-40C2-9B25-BCB18DBD10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312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Configuration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444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1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062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37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Operating voltage: 3.3V</a:t>
            </a:r>
            <a:br>
              <a:rPr lang="en-US" dirty="0"/>
            </a:br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Types of pins include: Power, GND, GPIO, SPI, I2C, PWM, ADC, UART, SDIO, Control, Reserved.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7392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Each GPIO can be configured internally to be either HIGH or LOW.</a:t>
            </a:r>
            <a:br>
              <a:rPr lang="en-US" b="0" i="0" dirty="0">
                <a:effectLst/>
                <a:latin typeface="Söhne"/>
              </a:rPr>
            </a:br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47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1" dirty="0">
                <a:solidFill>
                  <a:srgbClr val="FFFFFF"/>
                </a:solidFill>
                <a:effectLst/>
                <a:latin typeface="Söhne"/>
              </a:rPr>
              <a:t>Which GPIO pins of ESP8266 are safe to use?</a:t>
            </a:r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  <a:p>
            <a:br>
              <a:rPr lang="en-US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14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Both support FIFO (First-In-First-Out) with a 64-byte buffer.</a:t>
            </a:r>
            <a:br>
              <a:rPr lang="en-US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345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Söhne"/>
              </a:rPr>
              <a:t>Both support FIFO (First-In-First-Out) with a 64-byte buffer.</a:t>
            </a:r>
            <a:br>
              <a:rPr lang="en-US" b="0" i="0" dirty="0">
                <a:solidFill>
                  <a:srgbClr val="FFFFFF"/>
                </a:solidFill>
                <a:effectLst/>
                <a:latin typeface="Söhne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4818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frequency range of the PWM signal is from approximately 100 Hz to 1 kHz.</a:t>
            </a:r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59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Interrupt</a:t>
            </a:r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7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Interrupt</a:t>
            </a:r>
            <a:endParaRPr lang="en-US" b="0" i="0" dirty="0">
              <a:solidFill>
                <a:srgbClr val="FFFFFF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C009BF-6560-40C2-9B25-BCB18DBD100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0108-2E5D-A791-99E3-58B3104518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CBE27-3274-0A50-1C8C-BCDB263F1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EA825-4C58-67C4-1DA9-193070AD3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E75BB-8BF1-F2AA-C5A1-981788AE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0A6C5-1998-0947-0C0B-98AED6D78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F4C6-CC2D-2996-1BE0-0888B0946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088809-4F32-5C18-10E5-99900A29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65406-D760-8844-2BC4-02660247E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A72A-0464-9826-C45F-EA793786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56774-EC37-8531-34C4-5413A6B33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07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8E83D0-77CE-6307-7E75-2504BE5EB8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A38A3-CE3A-3DE4-BEA5-9549E27E8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D443-BFF0-B347-EEEB-9EA261208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3926B-F4BD-942D-F49E-4AFB3835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6203C-490D-89DA-E981-9B602C73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65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00D8B-6E96-ABC7-4EE7-2CFAB7A2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7654-0C3E-A5DA-573D-C1CF76B28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008A9-0FDA-404D-5107-8792363B2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99AEA-4E8F-8465-2212-99ED0AEA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62192C-B985-F3A5-7FCE-37B8FA12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5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45AAC-13BF-DB6B-CFAE-B6D8ED69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5E203-8023-E1E0-63DE-1311383AC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4A5C6-70F8-10AB-DDD4-EE131BFC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5BB7C0-0938-998A-71AB-5B62A4CD1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CB43-8CEE-B2FD-3604-FC40F22D5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79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66D1-B6B2-B5A8-8AF4-21EA33563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A999-D584-201F-69BB-F1CB2297ED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078774-717D-3632-5250-45778E0CD9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36324-AC35-EE0D-1D24-C7C0C2E0E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964A8-2482-5C69-100F-2235E0546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1B2A2-7B16-D23F-4541-7030ACFE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37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A055-DB6C-9692-7EEE-896ED0E2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1E9F8-7651-5DD2-FB5D-DE47ECE70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38AD3D-BEE7-26CC-DFD6-22C2D73C6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C3A808-238E-C19F-0FC3-521A190626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7E1B96-EB9C-83FA-2F1C-E8DCECCDD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78AB66-7F48-52DF-F924-82B54CF82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4CEAB-0CC3-3BC2-5893-D44714A41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45A49A-7379-8456-CBE4-DD05FBF9A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884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095BE-A3A6-6585-9123-437E4CCEC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32195-3D3A-8FF3-AAE3-1C5D1FD4A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B0C65A-C753-DC30-D738-9A742CC70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5BF677-AE0E-DC0B-E3B6-3FA7F5A8D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63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566D9B-16A9-4BD6-FA6C-FC3FBCF47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34C6B-6217-F465-A89D-E9E5AB04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BA17-ABF2-5160-FFB6-0A6FBD20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F1BA-429D-A5FE-D15A-FC0F9F78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EA85D-A436-7652-6839-43EF9450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B7DC18-47AC-F49A-2945-27EF5683E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328CC-093D-D490-44BA-FA15FAB4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2AAD0A-89CF-5660-AAB1-391644451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09D463-687D-97CC-99A1-F38B5922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96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08BAC-DB1C-A0C0-7EF8-F2E8F3F9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D633DA-7272-0D5E-7C66-66ED8EFC9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8638D-AD50-E098-BBAC-2AF5C03AA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ED1117-CD13-2336-6E4C-B46635199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EFB4-AB04-E25B-35DB-F5BAF33D5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EDDE9-63A8-85CF-8518-6C3B197E9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24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7DAE16-C4FF-F2BB-BBF3-2166E5978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91D2B-0E86-0F3C-0A6A-F077ED1B1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3ABBD-161A-7208-A98E-C4E3600EA8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78164-34C3-48F4-8F87-55E51C4BD019}" type="datetimeFigureOut">
              <a:rPr lang="en-US" smtClean="0"/>
              <a:t>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DF80E-BBEE-DF04-F00D-CB9891A04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E4DDA-8248-5749-0F50-3EBF4250DB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9F0F-5F63-4209-8F2F-0C0E1E639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09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4.wdp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sv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49">
            <a:extLst>
              <a:ext uri="{FF2B5EF4-FFF2-40B4-BE49-F238E27FC236}">
                <a16:creationId xmlns:a16="http://schemas.microsoft.com/office/drawing/2014/main" id="{9EB0FD16-689C-476C-8309-C7173C257513}"/>
              </a:ext>
            </a:extLst>
          </p:cNvPr>
          <p:cNvSpPr txBox="1"/>
          <p:nvPr/>
        </p:nvSpPr>
        <p:spPr>
          <a:xfrm>
            <a:off x="4016727" y="116333"/>
            <a:ext cx="727891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800" dirty="0">
                <a:solidFill>
                  <a:srgbClr val="FF5969"/>
                </a:solidFill>
                <a:latin typeface="Tw Cen MT" panose="020B0602020104020603" pitchFamily="34" charset="0"/>
              </a:rPr>
              <a:t>WELCOME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312CB825-EAFB-4901-8C7E-D5477E0D31C8}"/>
              </a:ext>
            </a:extLst>
          </p:cNvPr>
          <p:cNvGrpSpPr/>
          <p:nvPr/>
        </p:nvGrpSpPr>
        <p:grpSpPr>
          <a:xfrm>
            <a:off x="5632251" y="3060947"/>
            <a:ext cx="4140553" cy="451824"/>
            <a:chOff x="4679586" y="878988"/>
            <a:chExt cx="1745757" cy="1905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88C5CD2-8D88-4E1A-968C-C3E256B4316C}"/>
                </a:ext>
              </a:extLst>
            </p:cNvPr>
            <p:cNvSpPr/>
            <p:nvPr/>
          </p:nvSpPr>
          <p:spPr>
            <a:xfrm>
              <a:off x="4679586" y="878988"/>
              <a:ext cx="190500" cy="190500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9CA212B-3524-454E-9129-17FD0E8983F0}"/>
                </a:ext>
              </a:extLst>
            </p:cNvPr>
            <p:cNvSpPr/>
            <p:nvPr/>
          </p:nvSpPr>
          <p:spPr>
            <a:xfrm>
              <a:off x="4990736" y="878988"/>
              <a:ext cx="190500" cy="190500"/>
            </a:xfrm>
            <a:prstGeom prst="ellipse">
              <a:avLst/>
            </a:prstGeom>
            <a:solidFill>
              <a:srgbClr val="52CBB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487D07D-4424-43AA-9CF5-4A04A38B6C2D}"/>
                </a:ext>
              </a:extLst>
            </p:cNvPr>
            <p:cNvSpPr/>
            <p:nvPr/>
          </p:nvSpPr>
          <p:spPr>
            <a:xfrm>
              <a:off x="5301522" y="878988"/>
              <a:ext cx="190500" cy="190500"/>
            </a:xfrm>
            <a:prstGeom prst="ellipse">
              <a:avLst/>
            </a:prstGeom>
            <a:solidFill>
              <a:srgbClr val="FEC6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E021E3-C26E-4AB9-81EB-239E3D1BBAB2}"/>
                </a:ext>
              </a:extLst>
            </p:cNvPr>
            <p:cNvSpPr/>
            <p:nvPr/>
          </p:nvSpPr>
          <p:spPr>
            <a:xfrm>
              <a:off x="5612308" y="878988"/>
              <a:ext cx="190500" cy="190500"/>
            </a:xfrm>
            <a:prstGeom prst="ellipse">
              <a:avLst/>
            </a:pr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85AD4D6E-2D38-486B-8F61-738D1E4773C2}"/>
                </a:ext>
              </a:extLst>
            </p:cNvPr>
            <p:cNvSpPr/>
            <p:nvPr/>
          </p:nvSpPr>
          <p:spPr>
            <a:xfrm>
              <a:off x="5923575" y="878988"/>
              <a:ext cx="190500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88F111D-10A0-4CCB-B20B-B33508AA6193}"/>
                </a:ext>
              </a:extLst>
            </p:cNvPr>
            <p:cNvSpPr/>
            <p:nvPr/>
          </p:nvSpPr>
          <p:spPr>
            <a:xfrm>
              <a:off x="6234843" y="878988"/>
              <a:ext cx="190500" cy="190500"/>
            </a:xfrm>
            <a:prstGeom prst="ellipse">
              <a:avLst/>
            </a:prstGeom>
            <a:solidFill>
              <a:srgbClr val="00A0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4F202974-31A3-4642-B671-F0DBBB7B4663}"/>
              </a:ext>
            </a:extLst>
          </p:cNvPr>
          <p:cNvSpPr txBox="1"/>
          <p:nvPr/>
        </p:nvSpPr>
        <p:spPr>
          <a:xfrm>
            <a:off x="4063071" y="2024548"/>
            <a:ext cx="727891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100" dirty="0">
                <a:solidFill>
                  <a:srgbClr val="52CBBE"/>
                </a:solidFill>
                <a:latin typeface="Tw Cen MT" panose="020B0602020104020603" pitchFamily="34" charset="0"/>
              </a:rPr>
              <a:t>NodeMCU ESP8266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A16B82-6A3C-46F5-8D32-072FDF89864A}"/>
              </a:ext>
            </a:extLst>
          </p:cNvPr>
          <p:cNvGrpSpPr/>
          <p:nvPr/>
        </p:nvGrpSpPr>
        <p:grpSpPr>
          <a:xfrm>
            <a:off x="-9302800" y="0"/>
            <a:ext cx="12482920" cy="6858000"/>
            <a:chOff x="-290920" y="0"/>
            <a:chExt cx="12482920" cy="6858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F391CEE-E392-4A9D-BD11-6954B994FB42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AC43ACA-5000-40E2-80D3-19833F9F1A3F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E022673-C77C-4E8F-AF41-8B283703E87E}"/>
                </a:ext>
              </a:extLst>
            </p:cNvPr>
            <p:cNvSpPr txBox="1"/>
            <p:nvPr/>
          </p:nvSpPr>
          <p:spPr>
            <a:xfrm rot="16200000">
              <a:off x="10473203" y="3220384"/>
              <a:ext cx="28244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configuration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8AD023B-AE8D-405F-90E6-27B0D47079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9A27401-3327-4871-86AC-B461CA62C3AC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6C029B-A799-4206-A656-A006D8F8399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3328131-EC42-4D6D-A247-91FD3D23E58C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A728384-87ED-4E87-8F78-97EB653FDC67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B44F548-697F-412D-9B99-861C27246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099890-786A-4F87-960D-5DADE5168909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E9AAB1E-3A13-4745-A574-9EE6806378C9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BC0F905-3F71-4932-B130-39D508C4D117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7C8E4AB7-ADC0-4FEE-AE7A-994F5DAD3F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E4F6447-6163-4D6A-A8D2-BD63B6CB3A42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CB8CB55-9DEC-4367-900E-7257FE1B874F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DBAEDD6-7153-4AFF-BDC7-5A225B4B5642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2F9D37B-DE70-4087-8A7F-BBA0BAF5B6CF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6FA13E8D-3FCC-4EC2-BD8C-6CE7CA0ECD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71382190-201C-4BAE-91F3-296A26671C96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D3EE0D-FD02-4885-9AC0-03F414A9888F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0A9D552-2EF0-4DB4-9DC6-F52F2FD55E3C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A27D1F1-923F-4591-A07A-39E775B734F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E895421-2372-4C7F-93D2-3B0353A6E7BD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A9D6167-F7B8-4BFF-8BC5-2D13EF0CF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93DFD35-6AEF-008B-5359-BDCE7EFEC3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087" y="3778073"/>
            <a:ext cx="4014751" cy="307963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3631B-5EF9-4497-B730-0C966368672A}"/>
              </a:ext>
            </a:extLst>
          </p:cNvPr>
          <p:cNvSpPr txBox="1"/>
          <p:nvPr/>
        </p:nvSpPr>
        <p:spPr>
          <a:xfrm rot="16200000">
            <a:off x="602128" y="3175093"/>
            <a:ext cx="236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7586610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38E6734-F7ED-4197-AE1C-DE222063D26D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7FF06C6-EDB2-4E2A-B33F-9667DAB48738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D389168-73D4-4CCF-B806-15F4C9CFBC65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FE3F6E56-804E-434E-AD42-D62A42CB30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08D727C-49D3-4C59-91D3-816C0DD22E21}"/>
              </a:ext>
            </a:extLst>
          </p:cNvPr>
          <p:cNvGrpSpPr/>
          <p:nvPr/>
        </p:nvGrpSpPr>
        <p:grpSpPr>
          <a:xfrm>
            <a:off x="226788" y="-2"/>
            <a:ext cx="11447501" cy="6858000"/>
            <a:chOff x="213096" y="0"/>
            <a:chExt cx="11447501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369AF8C-7DC3-4D77-B3F1-5B8A444D2822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A173B44-EE6F-4236-9AB2-49524EA553D7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BA271034-9DEF-432C-A1F3-B6470D2555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87E322DA-3D39-4A36-A521-33E75DDBFF71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DA64E1-04D4-21C4-74D8-E9462C3CC60E}"/>
              </a:ext>
            </a:extLst>
          </p:cNvPr>
          <p:cNvSpPr txBox="1"/>
          <p:nvPr/>
        </p:nvSpPr>
        <p:spPr>
          <a:xfrm rot="16200000">
            <a:off x="10355083" y="3105832"/>
            <a:ext cx="1992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BFFB07-63A9-1BF2-DFF2-54BF7888D61B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728BA24-99D1-4E44-98AC-50745A94AD6C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079FD4E-778D-428A-B08F-1B97893971C7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7DB4514-65BA-420D-BBB3-CCF0A5B397C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86CE46E-7143-4535-BF09-36D36B082851}"/>
                </a:ext>
              </a:extLst>
            </p:cNvPr>
            <p:cNvSpPr txBox="1"/>
            <p:nvPr/>
          </p:nvSpPr>
          <p:spPr>
            <a:xfrm rot="16200000">
              <a:off x="9075241" y="3194540"/>
              <a:ext cx="20758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operation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E9D2CC3-AE8C-4CF7-AC14-0BF3748D6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704DBF9-F2DF-4744-9CBE-8384BF790E0F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D409FCBC-490E-4134-BE82-9429CE5AB00A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84E2370-4D03-4FD0-B29C-F763767296D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E5F8F51-D3FD-42A1-8372-1B4B1B7C336A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5E43CA3-886C-4010-B3E2-837CCC6F5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31F8BD9-F71B-4D2D-8A60-61BABDC384BB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B470067C-2D0B-4A65-B940-C052473E942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66B5D93C-8112-48DA-975B-9DDD27DEADD9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D3577A8-E9FC-43B7-B3E2-76EDDA51C160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36FD3106-E967-44D6-AB4D-A0DA183F7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91510-D37E-9366-237F-C50D88BF95A3}"/>
              </a:ext>
            </a:extLst>
          </p:cNvPr>
          <p:cNvSpPr txBox="1"/>
          <p:nvPr/>
        </p:nvSpPr>
        <p:spPr>
          <a:xfrm>
            <a:off x="1571496" y="439594"/>
            <a:ext cx="957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C730"/>
                </a:solidFill>
                <a:latin typeface="Tw Cen MT" panose="020B0602020104020603" pitchFamily="34" charset="0"/>
              </a:rPr>
              <a:t>PRINCIPLE OF OPERATION</a:t>
            </a:r>
          </a:p>
        </p:txBody>
      </p:sp>
    </p:spTree>
    <p:extLst>
      <p:ext uri="{BB962C8B-B14F-4D97-AF65-F5344CB8AC3E}">
        <p14:creationId xmlns:p14="http://schemas.microsoft.com/office/powerpoint/2010/main" val="2635955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25" name="TextBox 124">
            <a:extLst>
              <a:ext uri="{FF2B5EF4-FFF2-40B4-BE49-F238E27FC236}">
                <a16:creationId xmlns:a16="http://schemas.microsoft.com/office/drawing/2014/main" id="{D4656B8D-277C-459C-8AC5-1E3C9FBF12C4}"/>
              </a:ext>
            </a:extLst>
          </p:cNvPr>
          <p:cNvSpPr txBox="1"/>
          <p:nvPr/>
        </p:nvSpPr>
        <p:spPr>
          <a:xfrm>
            <a:off x="2007369" y="1754900"/>
            <a:ext cx="34037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Components to prepare include: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- 1 ESP8266 NodeMCU board.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  <a:latin typeface="Tw Cen MT" panose="020B0602020104020603" pitchFamily="34" charset="0"/>
              </a:rPr>
              <a:t>- 1 LED 5mm.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F7992C-68E8-CBE2-F40B-8F10AAC878DE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65D06-07A7-7D1A-4F56-B285AF218BF9}"/>
              </a:ext>
            </a:extLst>
          </p:cNvPr>
          <p:cNvSpPr txBox="1"/>
          <p:nvPr/>
        </p:nvSpPr>
        <p:spPr>
          <a:xfrm>
            <a:off x="1053788" y="439594"/>
            <a:ext cx="95548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D7373"/>
                </a:solidFill>
                <a:latin typeface="Tw Cen MT" panose="020B0602020104020603" pitchFamily="34" charset="0"/>
              </a:rPr>
              <a:t>HOW TO USE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593E95-0A79-B8E0-1109-08290D44D4BE}"/>
              </a:ext>
            </a:extLst>
          </p:cNvPr>
          <p:cNvSpPr txBox="1"/>
          <p:nvPr/>
        </p:nvSpPr>
        <p:spPr>
          <a:xfrm>
            <a:off x="1053789" y="1154449"/>
            <a:ext cx="956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w Cen MT" panose="020B0602020104020603" pitchFamily="34" charset="0"/>
              </a:rPr>
              <a:t>Write a program for the ESP to control an LED to blink at a 1-second interval.</a:t>
            </a:r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378F9898-53B2-AC73-9AD3-93F6372CC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352" b="97207" l="1556" r="98889">
                        <a14:foregroundMark x1="37111" y1="50279" x2="66222" y2="50279"/>
                        <a14:foregroundMark x1="3556" y1="24022" x2="59556" y2="27654"/>
                        <a14:foregroundMark x1="59556" y1="27654" x2="90667" y2="40503"/>
                        <a14:foregroundMark x1="90667" y1="40503" x2="90889" y2="86592"/>
                        <a14:foregroundMark x1="90889" y1="86592" x2="64444" y2="94972"/>
                        <a14:foregroundMark x1="64444" y1="94972" x2="22222" y2="89385"/>
                        <a14:foregroundMark x1="22222" y1="89385" x2="7111" y2="59497"/>
                        <a14:foregroundMark x1="7111" y1="59497" x2="8222" y2="34637"/>
                        <a14:foregroundMark x1="1778" y1="25419" x2="1556" y2="93855"/>
                        <a14:foregroundMark x1="5778" y1="94972" x2="90889" y2="93017"/>
                        <a14:foregroundMark x1="27333" y1="69553" x2="90667" y2="73743"/>
                        <a14:foregroundMark x1="11111" y1="29330" x2="82000" y2="82961"/>
                        <a14:foregroundMark x1="6000" y1="39106" x2="66000" y2="95251"/>
                        <a14:foregroundMark x1="3778" y1="43575" x2="60222" y2="66480"/>
                        <a14:foregroundMark x1="39111" y1="83240" x2="82444" y2="81844"/>
                        <a14:foregroundMark x1="5111" y1="65642" x2="80889" y2="62849"/>
                        <a14:foregroundMark x1="10222" y1="91341" x2="80889" y2="61173"/>
                        <a14:foregroundMark x1="90000" y1="30168" x2="98889" y2="97486"/>
                        <a14:foregroundMark x1="93556" y1="24022" x2="51778" y2="29050"/>
                        <a14:foregroundMark x1="46000" y1="7821" x2="46000" y2="7821"/>
                        <a14:foregroundMark x1="45111" y1="6704" x2="46000" y2="31564"/>
                        <a14:foregroundMark x1="45556" y1="7263" x2="46667" y2="24581"/>
                        <a14:foregroundMark x1="44667" y1="3352" x2="44000" y2="15922"/>
                        <a14:foregroundMark x1="45556" y1="13687" x2="45556" y2="35475"/>
                        <a14:foregroundMark x1="18222" y1="44972" x2="29778" y2="45251"/>
                        <a14:foregroundMark x1="20000" y1="45251" x2="33333" y2="62011"/>
                        <a14:foregroundMark x1="22444" y1="75978" x2="45333" y2="75140"/>
                        <a14:foregroundMark x1="63556" y1="74581" x2="92444" y2="62291"/>
                        <a14:foregroundMark x1="74444" y1="68715" x2="77556" y2="38268"/>
                        <a14:foregroundMark x1="72667" y1="52514" x2="78444" y2="34916"/>
                        <a14:foregroundMark x1="48000" y1="8380" x2="48000" y2="838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082" y="2693878"/>
            <a:ext cx="4151853" cy="3303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DD94BCD-006A-EC27-D6A1-0DEB0AF284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321641">
            <a:off x="6173785" y="1946455"/>
            <a:ext cx="2748906" cy="435306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965200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3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10781169-B7A4-446E-BD33-B9650367A7F9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ED3AF08-30FC-4AFF-9C5C-99D0A7099514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9AF1FBA-9557-484A-B305-EE590A192E9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CD9846FC-755F-4A0E-BAD3-A5D51C0E1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00A67C9-4929-4EFF-9CB6-292640CD2738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E8CDB02-4760-4298-BC44-93A18EB02F13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57C0FD50-5E69-463E-A01B-65E9D864A386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4CBFB1D-37FD-419F-B98C-860BF5217905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60B383F7-52C5-4FB7-AEC3-35A48D735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F7667A6-1C16-4F0A-A162-61BD16E6BE6B}"/>
              </a:ext>
            </a:extLst>
          </p:cNvPr>
          <p:cNvGrpSpPr/>
          <p:nvPr/>
        </p:nvGrpSpPr>
        <p:grpSpPr>
          <a:xfrm>
            <a:off x="1184133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0E8C29A9-4AAB-442C-A7A4-40DCCE0A9694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81520FE7-5699-4290-9C3C-51E0C60ECC6B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FD50D6F-822B-4109-8B0C-BA004A0B7145}"/>
                </a:ext>
              </a:extLst>
            </p:cNvPr>
            <p:cNvSpPr txBox="1"/>
            <p:nvPr/>
          </p:nvSpPr>
          <p:spPr>
            <a:xfrm rot="16200000">
              <a:off x="9117129" y="3189611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timeline</a:t>
              </a: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0376C61F-147B-441E-B32E-45D5BC1B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990CE96C-B0E8-49CB-B717-EBFFECB6602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4E70D3F9-D583-4ACD-8480-0F4A65ED3C83}"/>
              </a:ext>
            </a:extLst>
          </p:cNvPr>
          <p:cNvGrpSpPr/>
          <p:nvPr/>
        </p:nvGrpSpPr>
        <p:grpSpPr>
          <a:xfrm>
            <a:off x="1049062" y="0"/>
            <a:ext cx="9574094" cy="6858000"/>
            <a:chOff x="491575" y="0"/>
            <a:chExt cx="9574094" cy="68580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21108FC-08B5-45CC-AB47-1104119B25FD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6A47C8C-7F88-484E-817B-572BEDC2BC69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E3DB5570-AC77-4396-9748-4183DF7C8396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6ED4041-CDD9-443D-802E-47D438790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7044FAB-DB4A-4E59-B111-8CA4168E7FA4}"/>
              </a:ext>
            </a:extLst>
          </p:cNvPr>
          <p:cNvGrpSpPr/>
          <p:nvPr/>
        </p:nvGrpSpPr>
        <p:grpSpPr>
          <a:xfrm>
            <a:off x="-1780364" y="-1"/>
            <a:ext cx="11860720" cy="6858000"/>
            <a:chOff x="-2449883" y="-1"/>
            <a:chExt cx="1186072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824F072A-08CC-4CC6-B5EF-C1833A244FA3}"/>
                </a:ext>
              </a:extLst>
            </p:cNvPr>
            <p:cNvSpPr/>
            <p:nvPr/>
          </p:nvSpPr>
          <p:spPr>
            <a:xfrm>
              <a:off x="-2449883" y="-1"/>
              <a:ext cx="118607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3C6C4A9-8B6A-429B-980E-26CD0C3A573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58AC381-BFD1-4A89-AE49-8ADC853A6849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9DF2E944-82FA-495B-8A5C-9BDE26355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A5766AE2-8191-4DD7-9F8B-FB3901844BFC}"/>
              </a:ext>
            </a:extLst>
          </p:cNvPr>
          <p:cNvSpPr txBox="1"/>
          <p:nvPr/>
        </p:nvSpPr>
        <p:spPr>
          <a:xfrm>
            <a:off x="1905093" y="1690723"/>
            <a:ext cx="186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Home automation.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F4D948F-8670-4F67-B5BD-4AC06968C522}"/>
              </a:ext>
            </a:extLst>
          </p:cNvPr>
          <p:cNvSpPr txBox="1"/>
          <p:nvPr/>
        </p:nvSpPr>
        <p:spPr>
          <a:xfrm>
            <a:off x="1879541" y="2440821"/>
            <a:ext cx="22315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Collecting data from sensors.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04E1E449-1505-4788-9575-E71478300712}"/>
              </a:ext>
            </a:extLst>
          </p:cNvPr>
          <p:cNvSpPr txBox="1"/>
          <p:nvPr/>
        </p:nvSpPr>
        <p:spPr>
          <a:xfrm>
            <a:off x="1871120" y="3492638"/>
            <a:ext cx="1881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Measuring power consumption.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1C9AE74-6ECE-4642-85A1-879B902A0C00}"/>
              </a:ext>
            </a:extLst>
          </p:cNvPr>
          <p:cNvSpPr txBox="1"/>
          <p:nvPr/>
        </p:nvSpPr>
        <p:spPr>
          <a:xfrm>
            <a:off x="1845647" y="5591914"/>
            <a:ext cx="155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Internet Smoked Alarm</a:t>
            </a:r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3998D37B-EE23-4400-B3FB-AE622C2B46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2825" y="4542367"/>
            <a:ext cx="336986" cy="336986"/>
          </a:xfrm>
          <a:prstGeom prst="rect">
            <a:avLst/>
          </a:prstGeom>
        </p:spPr>
      </p:pic>
      <p:sp>
        <p:nvSpPr>
          <p:cNvPr id="140" name="TextBox 139">
            <a:extLst>
              <a:ext uri="{FF2B5EF4-FFF2-40B4-BE49-F238E27FC236}">
                <a16:creationId xmlns:a16="http://schemas.microsoft.com/office/drawing/2014/main" id="{64EED872-529B-476D-A042-AF8799EED2BA}"/>
              </a:ext>
            </a:extLst>
          </p:cNvPr>
          <p:cNvSpPr txBox="1"/>
          <p:nvPr/>
        </p:nvSpPr>
        <p:spPr>
          <a:xfrm>
            <a:off x="1853704" y="4556187"/>
            <a:ext cx="1555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Controlling via Wi-Fi.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675378-7A26-7283-1FF8-E44DF8E37463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CEF67-CAEF-7F58-5821-D6803DF1B771}"/>
              </a:ext>
            </a:extLst>
          </p:cNvPr>
          <p:cNvSpPr txBox="1"/>
          <p:nvPr/>
        </p:nvSpPr>
        <p:spPr>
          <a:xfrm>
            <a:off x="0" y="439594"/>
            <a:ext cx="10078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92D050"/>
                </a:solidFill>
                <a:latin typeface="Tw Cen MT" panose="020B0602020104020603" pitchFamily="34" charset="0"/>
              </a:rPr>
              <a:t>APPLICATION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AC6B24-988D-6850-069A-6573FE4259CF}"/>
              </a:ext>
            </a:extLst>
          </p:cNvPr>
          <p:cNvGrpSpPr/>
          <p:nvPr/>
        </p:nvGrpSpPr>
        <p:grpSpPr>
          <a:xfrm>
            <a:off x="1209064" y="1521114"/>
            <a:ext cx="662056" cy="662056"/>
            <a:chOff x="1390386" y="1852142"/>
            <a:chExt cx="662056" cy="662056"/>
          </a:xfrm>
        </p:grpSpPr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0F3CBE7-0B7F-4BBC-932B-F8A1336F5066}"/>
                </a:ext>
              </a:extLst>
            </p:cNvPr>
            <p:cNvSpPr/>
            <p:nvPr/>
          </p:nvSpPr>
          <p:spPr>
            <a:xfrm>
              <a:off x="1390386" y="1852142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 descr="Work from home Wi-Fi outline">
              <a:extLst>
                <a:ext uri="{FF2B5EF4-FFF2-40B4-BE49-F238E27FC236}">
                  <a16:creationId xmlns:a16="http://schemas.microsoft.com/office/drawing/2014/main" id="{37A41864-C25D-F524-B858-224E4FC5A3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450966" y="1922339"/>
              <a:ext cx="521661" cy="521661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518822-45DA-6E46-6159-7894DF82DD4E}"/>
              </a:ext>
            </a:extLst>
          </p:cNvPr>
          <p:cNvGrpSpPr/>
          <p:nvPr/>
        </p:nvGrpSpPr>
        <p:grpSpPr>
          <a:xfrm>
            <a:off x="1209064" y="2432959"/>
            <a:ext cx="662056" cy="662056"/>
            <a:chOff x="1390386" y="3130163"/>
            <a:chExt cx="662056" cy="662056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4CD8841C-D453-44E7-9CE2-70317BC917D2}"/>
                </a:ext>
              </a:extLst>
            </p:cNvPr>
            <p:cNvSpPr/>
            <p:nvPr/>
          </p:nvSpPr>
          <p:spPr>
            <a:xfrm>
              <a:off x="1390386" y="3130163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" name="Graphic 8" descr="Folder Search outline">
              <a:extLst>
                <a:ext uri="{FF2B5EF4-FFF2-40B4-BE49-F238E27FC236}">
                  <a16:creationId xmlns:a16="http://schemas.microsoft.com/office/drawing/2014/main" id="{6067B0B7-C966-ABBC-8434-FF56D0E1A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437970" y="3180079"/>
              <a:ext cx="588999" cy="588999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14567FF-4B6B-CA2E-6B61-7F2B76E97B54}"/>
              </a:ext>
            </a:extLst>
          </p:cNvPr>
          <p:cNvGrpSpPr/>
          <p:nvPr/>
        </p:nvGrpSpPr>
        <p:grpSpPr>
          <a:xfrm>
            <a:off x="1209064" y="3475781"/>
            <a:ext cx="662056" cy="662056"/>
            <a:chOff x="1390386" y="4408184"/>
            <a:chExt cx="662056" cy="662056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6B8AFB94-C2E3-487E-AE72-2D519C605F72}"/>
                </a:ext>
              </a:extLst>
            </p:cNvPr>
            <p:cNvSpPr/>
            <p:nvPr/>
          </p:nvSpPr>
          <p:spPr>
            <a:xfrm>
              <a:off x="1390386" y="4408184"/>
              <a:ext cx="662056" cy="662056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Graphic 11" descr="Full battery outline">
              <a:extLst>
                <a:ext uri="{FF2B5EF4-FFF2-40B4-BE49-F238E27FC236}">
                  <a16:creationId xmlns:a16="http://schemas.microsoft.com/office/drawing/2014/main" id="{D99D0FE9-9E54-64CE-A2F6-B296AD849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437970" y="4465175"/>
              <a:ext cx="566061" cy="566061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02C8448-BD3F-49F2-F6DA-A0CDF5012CA2}"/>
              </a:ext>
            </a:extLst>
          </p:cNvPr>
          <p:cNvGrpSpPr/>
          <p:nvPr/>
        </p:nvGrpSpPr>
        <p:grpSpPr>
          <a:xfrm>
            <a:off x="1185087" y="4537954"/>
            <a:ext cx="668929" cy="685303"/>
            <a:chOff x="5123417" y="1852142"/>
            <a:chExt cx="668929" cy="685303"/>
          </a:xfrm>
        </p:grpSpPr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4B44027A-8946-45E7-8F11-28B2EA7E8E3E}"/>
                </a:ext>
              </a:extLst>
            </p:cNvPr>
            <p:cNvSpPr/>
            <p:nvPr/>
          </p:nvSpPr>
          <p:spPr>
            <a:xfrm>
              <a:off x="5130290" y="1852142"/>
              <a:ext cx="662056" cy="662056"/>
            </a:xfrm>
            <a:prstGeom prst="ellipse">
              <a:avLst/>
            </a:pr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Graphic 14" descr="Wi-Fi with solid fill">
              <a:extLst>
                <a:ext uri="{FF2B5EF4-FFF2-40B4-BE49-F238E27FC236}">
                  <a16:creationId xmlns:a16="http://schemas.microsoft.com/office/drawing/2014/main" id="{05E7C3CB-9E84-1305-C64F-A304644FE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123417" y="1875389"/>
              <a:ext cx="662056" cy="66205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D2CF8CA-3F22-D827-296A-CB4C904C79A3}"/>
              </a:ext>
            </a:extLst>
          </p:cNvPr>
          <p:cNvGrpSpPr/>
          <p:nvPr/>
        </p:nvGrpSpPr>
        <p:grpSpPr>
          <a:xfrm>
            <a:off x="1183903" y="5572428"/>
            <a:ext cx="662056" cy="662056"/>
            <a:chOff x="5130290" y="3130163"/>
            <a:chExt cx="662056" cy="662056"/>
          </a:xfrm>
        </p:grpSpPr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1F70E9A6-B0EA-49B3-9490-7C7B09ACEE67}"/>
                </a:ext>
              </a:extLst>
            </p:cNvPr>
            <p:cNvSpPr/>
            <p:nvPr/>
          </p:nvSpPr>
          <p:spPr>
            <a:xfrm>
              <a:off x="5130290" y="3130163"/>
              <a:ext cx="662056" cy="662056"/>
            </a:xfrm>
            <a:prstGeom prst="ellipse">
              <a:avLst/>
            </a:prstGeom>
            <a:solidFill>
              <a:srgbClr val="03A1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Graphic 17" descr="Wireless router outline">
              <a:extLst>
                <a:ext uri="{FF2B5EF4-FFF2-40B4-BE49-F238E27FC236}">
                  <a16:creationId xmlns:a16="http://schemas.microsoft.com/office/drawing/2014/main" id="{69FEC0AC-5784-0960-2751-514C84B2E4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175944" y="3172743"/>
              <a:ext cx="559399" cy="559399"/>
            </a:xfrm>
            <a:prstGeom prst="rect">
              <a:avLst/>
            </a:prstGeom>
          </p:spPr>
        </p:pic>
      </p:grpSp>
      <p:pic>
        <p:nvPicPr>
          <p:cNvPr id="1027" name="Picture 3">
            <a:extLst>
              <a:ext uri="{FF2B5EF4-FFF2-40B4-BE49-F238E27FC236}">
                <a16:creationId xmlns:a16="http://schemas.microsoft.com/office/drawing/2014/main" id="{A3436A9B-92DF-0D3B-29F4-E15DE43CB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7736" y="1260362"/>
            <a:ext cx="3049519" cy="236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E23852F9-0340-2A4C-2A78-BE646AE2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2579" y="370145"/>
            <a:ext cx="2812273" cy="1780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A50707B3-17FC-A6A0-CC60-19AB593A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4487" y="4019551"/>
            <a:ext cx="4359517" cy="236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7959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accel="40000" fill="hold" nodeType="withEffect" p14:presetBounceEnd="82000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000">
                                          <p:cBhvr additive="base">
                                            <p:cTn id="10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000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40000" fill="hold" nodeType="withEffect" p14:presetBounceEnd="82000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000">
                                          <p:cBhvr additive="base">
                                            <p:cTn id="14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000">
                                          <p:cBhvr additive="base">
                                            <p:cTn id="15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40000" fill="hold" nodeType="withEffect" p14:presetBounceEnd="82000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000">
                                          <p:cBhvr additive="base">
                                            <p:cTn id="1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000">
                                          <p:cBhvr additive="base">
                                            <p:cTn id="19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accel="40000" fill="hold" nodeType="withEffect" p14:presetBounceEnd="82000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000">
                                          <p:cBhvr additive="base">
                                            <p:cTn id="22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000">
                                          <p:cBhvr additive="base">
                                            <p:cTn id="23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accel="40000" fill="hold" nodeType="withEffect" p14:presetBounceEnd="82000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2000">
                                          <p:cBhvr additive="base">
                                            <p:cTn id="26" dur="3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2000">
                                          <p:cBhvr additive="base">
                                            <p:cTn id="27" dur="3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27500" fill="hold" grpId="0" nodeType="withEffect" p14:presetBounceEnd="52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0" dur="2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1" dur="2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27500" fill="hold" grpId="0" nodeType="withEffect" p14:presetBounceEnd="52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4" dur="2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5" dur="2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27500" fill="hold" grpId="0" nodeType="withEffect" p14:presetBounceEnd="52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38" dur="2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39" dur="2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accel="27500" fill="hold" grpId="0" nodeType="withEffect" p14:presetBounceEnd="52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2" dur="2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3" dur="2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accel="27500" fill="hold" grpId="0" nodeType="withEffect" p14:presetBounceEnd="52000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46" dur="2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47" dur="2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6" grpId="0"/>
          <p:bldP spid="120" grpId="0"/>
          <p:bldP spid="125" grpId="0"/>
          <p:bldP spid="130" grpId="0"/>
          <p:bldP spid="140" grpId="0"/>
          <p:bldP spid="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2" accel="40000" fill="hold" nodeType="withEffect">
                                      <p:stCondLst>
                                        <p:cond delay="15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30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" presetID="2" presetClass="entr" presetSubtype="2" accel="40000" fill="hold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5" dur="30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6" presetID="2" presetClass="entr" presetSubtype="2" accel="40000" fill="hold" nodeType="withEffect">
                                      <p:stCondLst>
                                        <p:cond delay="200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8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9" dur="300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0" presetID="2" presetClass="entr" presetSubtype="2" accel="40000" fill="hold" nodeType="withEffect">
                                      <p:stCondLst>
                                        <p:cond delay="22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3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4" presetID="2" presetClass="entr" presetSubtype="2" accel="40000" fill="hold" nodeType="withEffect">
                                      <p:stCondLst>
                                        <p:cond delay="250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3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30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8" presetID="2" presetClass="entr" presetSubtype="2" accel="2750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0" dur="2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1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2" presetID="2" presetClass="entr" presetSubtype="2" accel="2750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2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1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6" presetID="2" presetClass="entr" presetSubtype="2" accel="2750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2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2000" fill="hold"/>
                                            <p:tgtEl>
                                              <p:spTgt spid="1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0" presetID="2" presetClass="entr" presetSubtype="2" accel="2750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2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2000" fill="hold"/>
                                            <p:tgtEl>
                                              <p:spTgt spid="1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2" presetClass="entr" presetSubtype="2" accel="27500" fill="hold" grpId="0" nodeType="withEffect">
                                      <p:stCondLst>
                                        <p:cond delay="350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2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2000" fill="hold"/>
                                            <p:tgtEl>
                                              <p:spTgt spid="1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51" dur="500"/>
                                            <p:tgtEl>
                                              <p:spTgt spid="10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2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53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5" dur="500"/>
                                            <p:tgtEl>
                                              <p:spTgt spid="10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5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10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16" grpId="0"/>
          <p:bldP spid="120" grpId="0"/>
          <p:bldP spid="125" grpId="0"/>
          <p:bldP spid="130" grpId="0"/>
          <p:bldP spid="140" grpId="0"/>
          <p:bldP spid="3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066ACF4C-6F8C-46FC-8362-2E05C90EEAFA}"/>
              </a:ext>
            </a:extLst>
          </p:cNvPr>
          <p:cNvGrpSpPr/>
          <p:nvPr/>
        </p:nvGrpSpPr>
        <p:grpSpPr>
          <a:xfrm>
            <a:off x="-290920" y="0"/>
            <a:ext cx="12512445" cy="6858000"/>
            <a:chOff x="-290920" y="0"/>
            <a:chExt cx="12512445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F373113-18F1-4443-9A8E-5EF06C1D2FEA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8F99D053-FB83-41F1-B2CB-C10918BC99BC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4373C1-3934-47C3-8F36-E2FB2615CA87}"/>
                </a:ext>
              </a:extLst>
            </p:cNvPr>
            <p:cNvSpPr txBox="1"/>
            <p:nvPr/>
          </p:nvSpPr>
          <p:spPr>
            <a:xfrm rot="16200000">
              <a:off x="10691070" y="3220384"/>
              <a:ext cx="24761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configuration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5A5E18E8-5A3E-4F1D-8254-6193AA55C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50C247F-7990-4945-869D-5E2A900F477F}"/>
              </a:ext>
            </a:extLst>
          </p:cNvPr>
          <p:cNvGrpSpPr/>
          <p:nvPr/>
        </p:nvGrpSpPr>
        <p:grpSpPr>
          <a:xfrm>
            <a:off x="-8798784" y="0"/>
            <a:ext cx="11447503" cy="6858000"/>
            <a:chOff x="213096" y="0"/>
            <a:chExt cx="11447503" cy="6858000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6D2C93AC-EBE3-4E67-A867-76D5D6BEDB10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5DBD2B9-E73C-4AE9-91C9-698379867E98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D6BDC4B-8313-4203-9F42-C28AC214EB64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44037FC5-8E34-4772-9A87-813F2AD5E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C916508-F80D-434E-B066-812949E5DB94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9E3B68-B936-49FB-94D8-7AC0076CF48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0D3F9516-66C4-44E6-9877-6C0374B5112C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7AB39DAF-3109-4CEA-BD1D-C123179FF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2B7020D-701A-4EE7-BDA2-CD171993C203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B77930A-0489-40A5-B3D7-053D64BD29C4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ED749F6-F5EB-48BD-A697-16D473CCCFE8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070AD46-78F1-4169-9AE3-EDECC43BD39B}"/>
                </a:ext>
              </a:extLst>
            </p:cNvPr>
            <p:cNvSpPr txBox="1"/>
            <p:nvPr/>
          </p:nvSpPr>
          <p:spPr>
            <a:xfrm rot="16200000">
              <a:off x="8746452" y="3189607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22B026A5-B1AC-46D4-AE84-DF77E5A29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371C6EE2-CCA6-4F94-870B-CB9D61CEBE17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0422D8F-B19E-425C-93A8-F750F60A06A7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278AF09-2D0C-4E81-816C-BC1D04E40DC2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C2E1C67-7A8F-4EB5-AB00-3C754858084E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7795C74-0308-4781-BEE6-B62AE6D17152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C46027-B464-4ADA-A3B8-14FF4471B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94C4F95-2EDE-46B0-8B26-C72D6D3C8DB3}"/>
              </a:ext>
            </a:extLst>
          </p:cNvPr>
          <p:cNvSpPr txBox="1"/>
          <p:nvPr/>
        </p:nvSpPr>
        <p:spPr>
          <a:xfrm>
            <a:off x="2648717" y="167543"/>
            <a:ext cx="9543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5969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EDE56FF-3E69-4484-9673-AC7FA14D3D89}"/>
              </a:ext>
            </a:extLst>
          </p:cNvPr>
          <p:cNvSpPr txBox="1"/>
          <p:nvPr/>
        </p:nvSpPr>
        <p:spPr>
          <a:xfrm>
            <a:off x="3038520" y="4035197"/>
            <a:ext cx="77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Microcontroller: The CPU is a 32-bit Tensilica Xtensa LX106 RISC processor</a:t>
            </a:r>
            <a:endParaRPr lang="en-US" dirty="0">
              <a:latin typeface="Tw Cen MT" panose="020B0602020104020603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6DF28F-DFC0-1EC6-2B1B-B34D76DFC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989" y="1137839"/>
            <a:ext cx="5613101" cy="275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B4054F-B8E5-CF94-4C8B-1CAB069935D7}"/>
              </a:ext>
            </a:extLst>
          </p:cNvPr>
          <p:cNvSpPr txBox="1"/>
          <p:nvPr/>
        </p:nvSpPr>
        <p:spPr>
          <a:xfrm>
            <a:off x="3038520" y="4423035"/>
            <a:ext cx="77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Operating voltage: 3.3V</a:t>
            </a:r>
            <a:endParaRPr lang="en-US" dirty="0">
              <a:latin typeface="Tw Cen MT" panose="020B06020201040206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0204E-8D17-03A8-A380-03B6CB54F431}"/>
              </a:ext>
            </a:extLst>
          </p:cNvPr>
          <p:cNvSpPr txBox="1"/>
          <p:nvPr/>
        </p:nvSpPr>
        <p:spPr>
          <a:xfrm>
            <a:off x="3038520" y="4810873"/>
            <a:ext cx="77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Input voltage: 7-12V from the VIN pin or 5V from the micro USB port.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C43A7-E2CE-A093-8DAB-6641A2808B54}"/>
              </a:ext>
            </a:extLst>
          </p:cNvPr>
          <p:cNvSpPr txBox="1"/>
          <p:nvPr/>
        </p:nvSpPr>
        <p:spPr>
          <a:xfrm>
            <a:off x="3038520" y="5212831"/>
            <a:ext cx="77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Digital I/O pins (DIO): 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FF08DA-426B-0DA6-B11C-7B0B9CBBBA58}"/>
              </a:ext>
            </a:extLst>
          </p:cNvPr>
          <p:cNvSpPr txBox="1"/>
          <p:nvPr/>
        </p:nvSpPr>
        <p:spPr>
          <a:xfrm>
            <a:off x="3038520" y="5582163"/>
            <a:ext cx="77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Analog input pins (ADC):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3E5EB4-586A-CFE5-AA84-6520427EFB8B}"/>
              </a:ext>
            </a:extLst>
          </p:cNvPr>
          <p:cNvSpPr txBox="1"/>
          <p:nvPr/>
        </p:nvSpPr>
        <p:spPr>
          <a:xfrm>
            <a:off x="3038520" y="5949880"/>
            <a:ext cx="77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Interfaces: UART, SPI, I2C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DE9363-C7D7-E26D-36DD-041C5629B8EC}"/>
              </a:ext>
            </a:extLst>
          </p:cNvPr>
          <p:cNvSpPr txBox="1"/>
          <p:nvPr/>
        </p:nvSpPr>
        <p:spPr>
          <a:xfrm>
            <a:off x="3038520" y="6320315"/>
            <a:ext cx="773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Flash memory: 4 MB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938909-94A0-A05C-F3EC-81C672048A82}"/>
              </a:ext>
            </a:extLst>
          </p:cNvPr>
          <p:cNvSpPr txBox="1"/>
          <p:nvPr/>
        </p:nvSpPr>
        <p:spPr>
          <a:xfrm>
            <a:off x="8770801" y="768507"/>
            <a:ext cx="261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SRAM: 64 KB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2BC364-29C6-50DB-FF19-056F15BF7976}"/>
              </a:ext>
            </a:extLst>
          </p:cNvPr>
          <p:cNvSpPr txBox="1"/>
          <p:nvPr/>
        </p:nvSpPr>
        <p:spPr>
          <a:xfrm>
            <a:off x="8770801" y="1136224"/>
            <a:ext cx="2612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Clock speed: 80 MHz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3589DA-B506-A528-4325-CF8D44E094FB}"/>
              </a:ext>
            </a:extLst>
          </p:cNvPr>
          <p:cNvSpPr txBox="1"/>
          <p:nvPr/>
        </p:nvSpPr>
        <p:spPr>
          <a:xfrm>
            <a:off x="8770801" y="1509007"/>
            <a:ext cx="31860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Types of pins include: Power, GND, GPIO, SPI, I2C, PWM, ADC, UART, SDIO, Control, Reserved.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B1E385-532E-9AE2-9E2B-AD66BF593A30}"/>
              </a:ext>
            </a:extLst>
          </p:cNvPr>
          <p:cNvSpPr txBox="1"/>
          <p:nvPr/>
        </p:nvSpPr>
        <p:spPr>
          <a:xfrm rot="16200000">
            <a:off x="602128" y="3175093"/>
            <a:ext cx="236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0017061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  <p:bldP spid="85" grpId="0"/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C8078-6A6E-7488-5949-8F9A580E9E53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2B2544-4CFC-9D92-2A9B-01DFF7ED73C3}"/>
              </a:ext>
            </a:extLst>
          </p:cNvPr>
          <p:cNvSpPr txBox="1"/>
          <p:nvPr/>
        </p:nvSpPr>
        <p:spPr>
          <a:xfrm>
            <a:off x="2113453" y="439594"/>
            <a:ext cx="957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2CDC0"/>
                </a:solidFill>
                <a:latin typeface="Tw Cen MT" panose="020B0602020104020603" pitchFamily="34" charset="0"/>
              </a:rPr>
              <a:t>FUNCTION OF THE PINS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B1B91B-9BFC-099A-813D-A9D2D5AB5F77}"/>
              </a:ext>
            </a:extLst>
          </p:cNvPr>
          <p:cNvSpPr txBox="1"/>
          <p:nvPr/>
        </p:nvSpPr>
        <p:spPr>
          <a:xfrm>
            <a:off x="3343624" y="1725643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E05966"/>
                </a:solidFill>
                <a:latin typeface="Tw Cen MT" panose="020B0602020104020603" pitchFamily="34" charset="0"/>
              </a:rPr>
              <a:t>1. POWER PIN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02797B-1BD3-28DA-0D99-59BF1796E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2243" y="2407126"/>
            <a:ext cx="3660084" cy="3126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7868F2-E39B-87C9-7E89-609216611C53}"/>
              </a:ext>
            </a:extLst>
          </p:cNvPr>
          <p:cNvSpPr txBox="1"/>
          <p:nvPr/>
        </p:nvSpPr>
        <p:spPr>
          <a:xfrm>
            <a:off x="7355653" y="1501068"/>
            <a:ext cx="25489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5D7373"/>
                </a:solidFill>
                <a:latin typeface="Tw Cen MT" panose="020B0602020104020603" pitchFamily="34" charset="0"/>
              </a:rPr>
              <a:t>2. GPIO pins (General-Purpose Input/Output pins) </a:t>
            </a:r>
          </a:p>
        </p:txBody>
      </p:sp>
      <p:pic>
        <p:nvPicPr>
          <p:cNvPr id="2053" name="Picture 5">
            <a:extLst>
              <a:ext uri="{FF2B5EF4-FFF2-40B4-BE49-F238E27FC236}">
                <a16:creationId xmlns:a16="http://schemas.microsoft.com/office/drawing/2014/main" id="{11608B2D-560A-7F6A-9A6F-458E65D2A8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105" y="2659201"/>
            <a:ext cx="3801258" cy="300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4965AA-957B-AE8E-7849-6B5EE78ADA58}"/>
              </a:ext>
            </a:extLst>
          </p:cNvPr>
          <p:cNvSpPr txBox="1"/>
          <p:nvPr/>
        </p:nvSpPr>
        <p:spPr>
          <a:xfrm>
            <a:off x="7102208" y="580724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Total: 17 GPIO pins.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2EA673-FDD4-C7F0-48C2-5A86E658160E}"/>
              </a:ext>
            </a:extLst>
          </p:cNvPr>
          <p:cNvSpPr txBox="1"/>
          <p:nvPr/>
        </p:nvSpPr>
        <p:spPr>
          <a:xfrm>
            <a:off x="7102208" y="6174975"/>
            <a:ext cx="3687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Each GPIO can be configured internally to the either HIGH or 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94A3FE-829F-A681-5127-9F2EEA19511F}"/>
              </a:ext>
            </a:extLst>
          </p:cNvPr>
          <p:cNvSpPr txBox="1"/>
          <p:nvPr/>
        </p:nvSpPr>
        <p:spPr>
          <a:xfrm rot="16200000">
            <a:off x="602128" y="3175093"/>
            <a:ext cx="236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1396948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9801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35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36" dur="68" fill="hold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2" decel="50000" autoRev="1" fill="hold">
                                          <p:stCondLst>
                                            <p:cond delay="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C8078-6A6E-7488-5949-8F9A580E9E53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AAA6CF-3245-AE11-3356-DEDB8F06C629}"/>
              </a:ext>
            </a:extLst>
          </p:cNvPr>
          <p:cNvSpPr txBox="1"/>
          <p:nvPr/>
        </p:nvSpPr>
        <p:spPr>
          <a:xfrm>
            <a:off x="2113453" y="1280204"/>
            <a:ext cx="9574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FF5969"/>
                </a:solidFill>
                <a:latin typeface="Tw Cen MT" panose="020B0602020104020603" pitchFamily="34" charset="0"/>
              </a:rPr>
              <a:t>Which GPIO pins of ESP8266 are safe to use?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16F1C-BC15-A4A9-E237-C16477FFA026}"/>
              </a:ext>
            </a:extLst>
          </p:cNvPr>
          <p:cNvSpPr txBox="1"/>
          <p:nvPr/>
        </p:nvSpPr>
        <p:spPr>
          <a:xfrm>
            <a:off x="2106605" y="439594"/>
            <a:ext cx="957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2CDC0"/>
                </a:solidFill>
                <a:latin typeface="Tw Cen MT" panose="020B0602020104020603" pitchFamily="34" charset="0"/>
              </a:rPr>
              <a:t>FUNCTION OF THE PINS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84F0BD-63E2-4EB3-BA0E-FE618FB08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621" y="2178465"/>
            <a:ext cx="3445186" cy="449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F91A271-2299-2113-9F05-221743EFA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0537" y="2066731"/>
            <a:ext cx="3330984" cy="4716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FE1BA3-F5D1-FECE-66D3-6CC7308D4219}"/>
              </a:ext>
            </a:extLst>
          </p:cNvPr>
          <p:cNvSpPr txBox="1"/>
          <p:nvPr/>
        </p:nvSpPr>
        <p:spPr>
          <a:xfrm rot="16200000">
            <a:off x="602128" y="3175093"/>
            <a:ext cx="236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1359686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C8078-6A6E-7488-5949-8F9A580E9E53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16F1C-BC15-A4A9-E237-C16477FFA026}"/>
              </a:ext>
            </a:extLst>
          </p:cNvPr>
          <p:cNvSpPr txBox="1"/>
          <p:nvPr/>
        </p:nvSpPr>
        <p:spPr>
          <a:xfrm>
            <a:off x="2106605" y="439594"/>
            <a:ext cx="957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2CDC0"/>
                </a:solidFill>
                <a:latin typeface="Tw Cen MT" panose="020B0602020104020603" pitchFamily="34" charset="0"/>
              </a:rPr>
              <a:t>FUNCTION OF THE PINS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7BBA2-8B07-8026-1D88-880C6832D6C4}"/>
              </a:ext>
            </a:extLst>
          </p:cNvPr>
          <p:cNvSpPr txBox="1"/>
          <p:nvPr/>
        </p:nvSpPr>
        <p:spPr>
          <a:xfrm>
            <a:off x="3301885" y="1548007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3. ADC PIN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EFF92335-DD13-B31D-D893-B28B35C4E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6099" y="2108775"/>
            <a:ext cx="4002534" cy="3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7B5DBB-A24A-1B4D-C827-65E56979AF5A}"/>
              </a:ext>
            </a:extLst>
          </p:cNvPr>
          <p:cNvSpPr txBox="1"/>
          <p:nvPr/>
        </p:nvSpPr>
        <p:spPr>
          <a:xfrm>
            <a:off x="2943677" y="5606473"/>
            <a:ext cx="29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Read values: 0V </a:t>
            </a:r>
            <a:r>
              <a:rPr lang="en-US" dirty="0">
                <a:latin typeface="Söhne"/>
                <a:sym typeface="Wingdings" panose="05000000000000000000" pitchFamily="2" charset="2"/>
              </a:rPr>
              <a:t> 3.3V</a:t>
            </a:r>
            <a:endParaRPr lang="en-US" dirty="0"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B975C-A98E-0A23-978C-35B96869F884}"/>
              </a:ext>
            </a:extLst>
          </p:cNvPr>
          <p:cNvSpPr txBox="1"/>
          <p:nvPr/>
        </p:nvSpPr>
        <p:spPr>
          <a:xfrm>
            <a:off x="2943677" y="5975805"/>
            <a:ext cx="37744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Analog value read from the ADC pin will be converted to a value ranging from 0 to 1023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FB8C7-B748-4017-0C23-691BB0CCE9D8}"/>
              </a:ext>
            </a:extLst>
          </p:cNvPr>
          <p:cNvSpPr txBox="1"/>
          <p:nvPr/>
        </p:nvSpPr>
        <p:spPr>
          <a:xfrm>
            <a:off x="6994312" y="1542385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4. SPI PIN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310559AF-E6F2-CF89-1C57-D71C461EE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5954" l="2828" r="99596">
                        <a14:foregroundMark x1="52323" y1="12139" x2="38182" y2="7514"/>
                        <a14:foregroundMark x1="35556" y1="4046" x2="64646" y2="2312"/>
                        <a14:foregroundMark x1="64646" y1="2312" x2="65051" y2="2312"/>
                        <a14:foregroundMark x1="38384" y1="87572" x2="62626" y2="86416"/>
                        <a14:foregroundMark x1="39596" y1="89595" x2="54343" y2="92486"/>
                        <a14:foregroundMark x1="45051" y1="92486" x2="55354" y2="95665"/>
                        <a14:foregroundMark x1="35556" y1="91040" x2="35758" y2="95954"/>
                        <a14:foregroundMark x1="63636" y1="88150" x2="64040" y2="92775"/>
                        <a14:foregroundMark x1="84242" y1="48266" x2="84242" y2="48266"/>
                        <a14:foregroundMark x1="83030" y1="47688" x2="88283" y2="48266"/>
                        <a14:foregroundMark x1="92323" y1="47977" x2="96970" y2="48555"/>
                        <a14:foregroundMark x1="93131" y1="48266" x2="97980" y2="47399"/>
                        <a14:foregroundMark x1="84848" y1="48266" x2="81818" y2="48266"/>
                        <a14:foregroundMark x1="81414" y1="53179" x2="85859" y2="53757"/>
                        <a14:foregroundMark x1="84242" y1="53757" x2="87677" y2="52890"/>
                        <a14:foregroundMark x1="82424" y1="53468" x2="83030" y2="53757"/>
                        <a14:foregroundMark x1="90707" y1="53179" x2="97172" y2="53757"/>
                        <a14:foregroundMark x1="92525" y1="48266" x2="92929" y2="51445"/>
                        <a14:foregroundMark x1="92323" y1="55202" x2="99596" y2="54335"/>
                        <a14:foregroundMark x1="76768" y1="53757" x2="73535" y2="53757"/>
                        <a14:foregroundMark x1="72121" y1="49711" x2="77980" y2="49711"/>
                        <a14:foregroundMark x1="72727" y1="47688" x2="72323" y2="46243"/>
                        <a14:foregroundMark x1="72727" y1="52023" x2="72727" y2="56069"/>
                        <a14:foregroundMark x1="74545" y1="53757" x2="77980" y2="53757"/>
                        <a14:foregroundMark x1="71717" y1="58671" x2="77172" y2="59249"/>
                        <a14:foregroundMark x1="78182" y1="59538" x2="85253" y2="58671"/>
                        <a14:foregroundMark x1="85859" y1="58382" x2="96970" y2="56936"/>
                        <a14:foregroundMark x1="84848" y1="64162" x2="93131" y2="63584"/>
                        <a14:foregroundMark x1="81212" y1="64740" x2="89697" y2="65029"/>
                        <a14:foregroundMark x1="92323" y1="64740" x2="94747" y2="64451"/>
                        <a14:foregroundMark x1="97172" y1="58382" x2="96970" y2="62428"/>
                        <a14:foregroundMark x1="96566" y1="62717" x2="95960" y2="65318"/>
                        <a14:foregroundMark x1="96364" y1="65896" x2="95354" y2="65607"/>
                        <a14:foregroundMark x1="93131" y1="66763" x2="93131" y2="66763"/>
                        <a14:foregroundMark x1="93333" y1="65896" x2="89293" y2="65896"/>
                        <a14:foregroundMark x1="92323" y1="66763" x2="86869" y2="65896"/>
                        <a14:foregroundMark x1="55758" y1="29480" x2="52727" y2="20520"/>
                        <a14:foregroundMark x1="45253" y1="15607" x2="47879" y2="34393"/>
                        <a14:foregroundMark x1="4040" y1="37572" x2="22424" y2="36994"/>
                        <a14:foregroundMark x1="22424" y1="36994" x2="28081" y2="36994"/>
                        <a14:foregroundMark x1="4040" y1="43064" x2="26667" y2="42486"/>
                        <a14:foregroundMark x1="26667" y1="42486" x2="28485" y2="42486"/>
                        <a14:foregroundMark x1="3232" y1="48555" x2="25253" y2="47399"/>
                        <a14:foregroundMark x1="25253" y1="47399" x2="26869" y2="47688"/>
                        <a14:foregroundMark x1="4040" y1="53757" x2="28081" y2="54046"/>
                        <a14:foregroundMark x1="27677" y1="37572" x2="27677" y2="39017"/>
                        <a14:foregroundMark x1="13333" y1="36994" x2="4444" y2="35838"/>
                        <a14:foregroundMark x1="5455" y1="52890" x2="2828" y2="52890"/>
                        <a14:foregroundMark x1="5657" y1="55491" x2="3838" y2="54913"/>
                        <a14:foregroundMark x1="72727" y1="65896" x2="72727" y2="65896"/>
                        <a14:foregroundMark x1="88687" y1="65029" x2="94343" y2="65029"/>
                        <a14:foregroundMark x1="94747" y1="66185" x2="96162" y2="66763"/>
                        <a14:foregroundMark x1="84444" y1="45376" x2="85859" y2="45665"/>
                        <a14:foregroundMark x1="91313" y1="47688" x2="94747" y2="48266"/>
                        <a14:foregroundMark x1="92727" y1="46821" x2="95556" y2="47110"/>
                        <a14:foregroundMark x1="94343" y1="47110" x2="98990" y2="46821"/>
                        <a14:foregroundMark x1="73939" y1="48266" x2="76768" y2="48555"/>
                        <a14:foregroundMark x1="76970" y1="47688" x2="80404" y2="48266"/>
                        <a14:foregroundMark x1="74949" y1="48844" x2="78990" y2="49133"/>
                        <a14:foregroundMark x1="75152" y1="48266" x2="78384" y2="48555"/>
                        <a14:foregroundMark x1="8889" y1="56358" x2="5455" y2="55202"/>
                        <a14:foregroundMark x1="2828" y1="56069" x2="7273" y2="5549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2287" y="2103153"/>
            <a:ext cx="4597192" cy="346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96D0B2-3FC1-A14C-6C09-2878428BC287}"/>
              </a:ext>
            </a:extLst>
          </p:cNvPr>
          <p:cNvSpPr txBox="1"/>
          <p:nvPr/>
        </p:nvSpPr>
        <p:spPr>
          <a:xfrm>
            <a:off x="7361079" y="5605400"/>
            <a:ext cx="3774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Two main SPI types: Primary SPI (SPI) and Secondary SPI (HSPI).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3E79C-24CA-FD26-0A1A-6C9B5CB97204}"/>
              </a:ext>
            </a:extLst>
          </p:cNvPr>
          <p:cNvSpPr txBox="1"/>
          <p:nvPr/>
        </p:nvSpPr>
        <p:spPr>
          <a:xfrm>
            <a:off x="7366828" y="6199873"/>
            <a:ext cx="29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- 80Hz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DB055-7844-EF73-8B49-942511462369}"/>
              </a:ext>
            </a:extLst>
          </p:cNvPr>
          <p:cNvSpPr txBox="1"/>
          <p:nvPr/>
        </p:nvSpPr>
        <p:spPr>
          <a:xfrm>
            <a:off x="7342390" y="6490708"/>
            <a:ext cx="41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 Both support FIFO with a 64-byte buffer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A35B06-1A8E-9A4F-4B84-C8CA6B65EE16}"/>
              </a:ext>
            </a:extLst>
          </p:cNvPr>
          <p:cNvSpPr txBox="1"/>
          <p:nvPr/>
        </p:nvSpPr>
        <p:spPr>
          <a:xfrm rot="16200000">
            <a:off x="602128" y="3175093"/>
            <a:ext cx="236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77813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3F442-B2F9-477E-B4DE-956CBA09D9C3}"/>
                </a:ext>
              </a:extLst>
            </p:cNvPr>
            <p:cNvSpPr txBox="1"/>
            <p:nvPr/>
          </p:nvSpPr>
          <p:spPr>
            <a:xfrm rot="16200000">
              <a:off x="8941342" y="3175093"/>
              <a:ext cx="23609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operation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C8078-6A6E-7488-5949-8F9A580E9E53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16F1C-BC15-A4A9-E237-C16477FFA026}"/>
              </a:ext>
            </a:extLst>
          </p:cNvPr>
          <p:cNvSpPr txBox="1"/>
          <p:nvPr/>
        </p:nvSpPr>
        <p:spPr>
          <a:xfrm>
            <a:off x="2106605" y="439594"/>
            <a:ext cx="957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2CDC0"/>
                </a:solidFill>
                <a:latin typeface="Tw Cen MT" panose="020B0602020104020603" pitchFamily="34" charset="0"/>
              </a:rPr>
              <a:t>FUNCTION OF THE PINS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7BBA2-8B07-8026-1D88-880C6832D6C4}"/>
              </a:ext>
            </a:extLst>
          </p:cNvPr>
          <p:cNvSpPr txBox="1"/>
          <p:nvPr/>
        </p:nvSpPr>
        <p:spPr>
          <a:xfrm>
            <a:off x="2858817" y="1639271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5. I2C PIN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B5DBB-A24A-1B4D-C827-65E56979AF5A}"/>
              </a:ext>
            </a:extLst>
          </p:cNvPr>
          <p:cNvSpPr txBox="1"/>
          <p:nvPr/>
        </p:nvSpPr>
        <p:spPr>
          <a:xfrm>
            <a:off x="2943677" y="5625193"/>
            <a:ext cx="29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it-IT" dirty="0">
                <a:latin typeface="Söhne"/>
              </a:rPr>
              <a:t>GPIO4 (SDA) và GPIO5 (SCL)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B975C-A98E-0A23-978C-35B96869F884}"/>
              </a:ext>
            </a:extLst>
          </p:cNvPr>
          <p:cNvSpPr txBox="1"/>
          <p:nvPr/>
        </p:nvSpPr>
        <p:spPr>
          <a:xfrm>
            <a:off x="2943677" y="6059076"/>
            <a:ext cx="377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 err="1">
                <a:latin typeface="Söhne"/>
              </a:rPr>
              <a:t>wire.begin</a:t>
            </a:r>
            <a:r>
              <a:rPr lang="en-US" dirty="0">
                <a:latin typeface="Söhne"/>
              </a:rPr>
              <a:t>(SDA, SCL)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FB8C7-B748-4017-0C23-691BB0CCE9D8}"/>
              </a:ext>
            </a:extLst>
          </p:cNvPr>
          <p:cNvSpPr txBox="1"/>
          <p:nvPr/>
        </p:nvSpPr>
        <p:spPr>
          <a:xfrm>
            <a:off x="7049730" y="1639271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6. UART PIN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96D0B2-3FC1-A14C-6C09-2878428BC287}"/>
              </a:ext>
            </a:extLst>
          </p:cNvPr>
          <p:cNvSpPr txBox="1"/>
          <p:nvPr/>
        </p:nvSpPr>
        <p:spPr>
          <a:xfrm>
            <a:off x="7355512" y="5340760"/>
            <a:ext cx="377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UART0 và UART1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3E79C-24CA-FD26-0A1A-6C9B5CB97204}"/>
              </a:ext>
            </a:extLst>
          </p:cNvPr>
          <p:cNvSpPr txBox="1"/>
          <p:nvPr/>
        </p:nvSpPr>
        <p:spPr>
          <a:xfrm>
            <a:off x="7361078" y="5663460"/>
            <a:ext cx="44557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 TXD0 (Transmit Data 0), RXD0 (Receive Data 0), RST0 (Reset 0) và CTS0 (Clear To Send 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DDB055-7844-EF73-8B49-942511462369}"/>
              </a:ext>
            </a:extLst>
          </p:cNvPr>
          <p:cNvSpPr txBox="1"/>
          <p:nvPr/>
        </p:nvSpPr>
        <p:spPr>
          <a:xfrm>
            <a:off x="7361079" y="6276600"/>
            <a:ext cx="44557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 UART1 communication </a:t>
            </a:r>
            <a:r>
              <a:rPr lang="en-US" dirty="0">
                <a:latin typeface="Söhne"/>
                <a:sym typeface="Wingdings" panose="05000000000000000000" pitchFamily="2" charset="2"/>
              </a:rPr>
              <a:t> </a:t>
            </a:r>
            <a:r>
              <a:rPr lang="en-US" dirty="0">
                <a:latin typeface="Söhne"/>
              </a:rPr>
              <a:t>TXD1 (Transmit Data 1) pin.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CDA9A58-91FC-1F59-8F49-A885C9096E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9" r="580"/>
          <a:stretch/>
        </p:blipFill>
        <p:spPr bwMode="auto">
          <a:xfrm>
            <a:off x="3013922" y="2176736"/>
            <a:ext cx="3461698" cy="311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6EA584A-F196-723C-E43F-9AB9AFAABE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78" b="97399" l="9395" r="99374">
                        <a14:foregroundMark x1="42171" y1="7225" x2="42380" y2="59538"/>
                        <a14:foregroundMark x1="46138" y1="15029" x2="48434" y2="65318"/>
                        <a14:foregroundMark x1="36952" y1="5202" x2="50731" y2="2890"/>
                        <a14:foregroundMark x1="35282" y1="4624" x2="35282" y2="4624"/>
                        <a14:foregroundMark x1="64301" y1="4624" x2="64718" y2="4913"/>
                        <a14:foregroundMark x1="55950" y1="27457" x2="54906" y2="36994"/>
                        <a14:foregroundMark x1="35908" y1="91040" x2="35908" y2="91040"/>
                        <a14:foregroundMark x1="38205" y1="89884" x2="39040" y2="90751"/>
                        <a14:foregroundMark x1="40292" y1="92197" x2="40292" y2="92197"/>
                        <a14:foregroundMark x1="36952" y1="92197" x2="36117" y2="93064"/>
                        <a14:foregroundMark x1="34238" y1="93642" x2="34238" y2="93642"/>
                        <a14:foregroundMark x1="60543" y1="92775" x2="60543" y2="92775"/>
                        <a14:foregroundMark x1="59499" y1="93353" x2="59499" y2="93353"/>
                        <a14:foregroundMark x1="51983" y1="92775" x2="51148" y2="92775"/>
                        <a14:foregroundMark x1="52610" y1="90462" x2="46347" y2="95376"/>
                        <a14:foregroundMark x1="44885" y1="86127" x2="47390" y2="97399"/>
                        <a14:foregroundMark x1="63048" y1="96243" x2="64927" y2="93353"/>
                        <a14:foregroundMark x1="65762" y1="92197" x2="65762" y2="92197"/>
                        <a14:foregroundMark x1="66180" y1="92197" x2="66180" y2="92197"/>
                        <a14:foregroundMark x1="97286" y1="58960" x2="72443" y2="58960"/>
                        <a14:foregroundMark x1="96033" y1="65029" x2="72860" y2="64740"/>
                        <a14:foregroundMark x1="94781" y1="71098" x2="66388" y2="68786"/>
                        <a14:foregroundMark x1="93528" y1="73410" x2="74113" y2="72832"/>
                        <a14:foregroundMark x1="89562" y1="75723" x2="78288" y2="75434"/>
                        <a14:foregroundMark x1="86221" y1="74566" x2="72234" y2="74566"/>
                        <a14:foregroundMark x1="75157" y1="75723" x2="75157" y2="75723"/>
                        <a14:foregroundMark x1="75783" y1="76012" x2="75783" y2="76012"/>
                        <a14:foregroundMark x1="76827" y1="76012" x2="78497" y2="76012"/>
                        <a14:foregroundMark x1="75574" y1="75723" x2="84551" y2="74855"/>
                        <a14:foregroundMark x1="72443" y1="30636" x2="96660" y2="30636"/>
                        <a14:foregroundMark x1="88100" y1="32081" x2="95616" y2="33237"/>
                        <a14:foregroundMark x1="91232" y1="32370" x2="99374" y2="32370"/>
                        <a14:foregroundMark x1="97495" y1="29769" x2="97495" y2="29769"/>
                        <a14:foregroundMark x1="74739" y1="31214" x2="70981" y2="31792"/>
                        <a14:foregroundMark x1="94572" y1="76301" x2="89353" y2="76879"/>
                        <a14:foregroundMark x1="74948" y1="31214" x2="79749" y2="31214"/>
                        <a14:foregroundMark x1="75365" y1="31792" x2="78079" y2="3208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9001" t="2528" b="2528"/>
          <a:stretch/>
        </p:blipFill>
        <p:spPr bwMode="auto">
          <a:xfrm>
            <a:off x="7184538" y="2181472"/>
            <a:ext cx="3289526" cy="3106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781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0" grpId="0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C8078-6A6E-7488-5949-8F9A580E9E53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16F1C-BC15-A4A9-E237-C16477FFA026}"/>
              </a:ext>
            </a:extLst>
          </p:cNvPr>
          <p:cNvSpPr txBox="1"/>
          <p:nvPr/>
        </p:nvSpPr>
        <p:spPr>
          <a:xfrm>
            <a:off x="2106605" y="439594"/>
            <a:ext cx="957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2CDC0"/>
                </a:solidFill>
                <a:latin typeface="Tw Cen MT" panose="020B0602020104020603" pitchFamily="34" charset="0"/>
              </a:rPr>
              <a:t>FUNCTION OF THE PINS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7BBA2-8B07-8026-1D88-880C6832D6C4}"/>
              </a:ext>
            </a:extLst>
          </p:cNvPr>
          <p:cNvSpPr txBox="1"/>
          <p:nvPr/>
        </p:nvSpPr>
        <p:spPr>
          <a:xfrm>
            <a:off x="3278457" y="1512595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7. UART PIN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B5DBB-A24A-1B4D-C827-65E56979AF5A}"/>
              </a:ext>
            </a:extLst>
          </p:cNvPr>
          <p:cNvSpPr txBox="1"/>
          <p:nvPr/>
        </p:nvSpPr>
        <p:spPr>
          <a:xfrm>
            <a:off x="2934108" y="5315831"/>
            <a:ext cx="29586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 From GPIO0 to GPIO15</a:t>
            </a:r>
            <a:endParaRPr lang="it-IT" dirty="0">
              <a:latin typeface="Söh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B975C-A98E-0A23-978C-35B96869F884}"/>
              </a:ext>
            </a:extLst>
          </p:cNvPr>
          <p:cNvSpPr txBox="1"/>
          <p:nvPr/>
        </p:nvSpPr>
        <p:spPr>
          <a:xfrm>
            <a:off x="2934105" y="5656480"/>
            <a:ext cx="41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</a:t>
            </a:r>
            <a:r>
              <a:rPr lang="en-US" b="0" i="0" dirty="0">
                <a:effectLst/>
                <a:latin typeface="Söhne"/>
              </a:rPr>
              <a:t> </a:t>
            </a:r>
            <a:r>
              <a:rPr lang="en-US" dirty="0">
                <a:latin typeface="Söhne"/>
              </a:rPr>
              <a:t>ESP8266: PWM signals 10-bit resolution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FB8C7-B748-4017-0C23-691BB0CCE9D8}"/>
              </a:ext>
            </a:extLst>
          </p:cNvPr>
          <p:cNvSpPr txBox="1"/>
          <p:nvPr/>
        </p:nvSpPr>
        <p:spPr>
          <a:xfrm>
            <a:off x="8216840" y="1511627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8. SDIO PIN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03E79C-24CA-FD26-0A1A-6C9B5CB97204}"/>
              </a:ext>
            </a:extLst>
          </p:cNvPr>
          <p:cNvSpPr txBox="1"/>
          <p:nvPr/>
        </p:nvSpPr>
        <p:spPr>
          <a:xfrm>
            <a:off x="8300315" y="5564147"/>
            <a:ext cx="27124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 Supports SDIO v1.1 (4-bit 25 MHz) and SDIO v2.0 (4-bit 50 MHz).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0BBE7FB-0630-FE63-5A82-F7EDB7413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4126" y="2045110"/>
            <a:ext cx="3838575" cy="3295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9BC40CD-BD5C-E92D-DB43-59533A7DC43E}"/>
              </a:ext>
            </a:extLst>
          </p:cNvPr>
          <p:cNvSpPr txBox="1"/>
          <p:nvPr/>
        </p:nvSpPr>
        <p:spPr>
          <a:xfrm>
            <a:off x="2934105" y="6000871"/>
            <a:ext cx="37578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- Frequency range of PWM signal: ~100Hz to 1kHz. Time period: ~1000 </a:t>
            </a:r>
            <a:r>
              <a:rPr lang="el-GR" dirty="0">
                <a:latin typeface="Söhne"/>
              </a:rPr>
              <a:t>μ</a:t>
            </a:r>
            <a:r>
              <a:rPr lang="en-US" dirty="0">
                <a:latin typeface="Söhne"/>
              </a:rPr>
              <a:t>s to 10000 </a:t>
            </a:r>
            <a:r>
              <a:rPr lang="el-GR" dirty="0">
                <a:latin typeface="Söhne"/>
              </a:rPr>
              <a:t>μ</a:t>
            </a:r>
            <a:r>
              <a:rPr lang="en-US" dirty="0">
                <a:latin typeface="Söhne"/>
              </a:rPr>
              <a:t>s.</a:t>
            </a:r>
            <a:endParaRPr lang="it-IT" dirty="0">
              <a:latin typeface="Söhne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5D95C24-37FE-7E8B-A23B-9A02FF1A43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99"/>
          <a:stretch/>
        </p:blipFill>
        <p:spPr bwMode="auto">
          <a:xfrm>
            <a:off x="7056182" y="2045110"/>
            <a:ext cx="3299587" cy="3270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D4134-8EBB-D431-B84F-927C06D1A9C1}"/>
              </a:ext>
            </a:extLst>
          </p:cNvPr>
          <p:cNvSpPr txBox="1"/>
          <p:nvPr/>
        </p:nvSpPr>
        <p:spPr>
          <a:xfrm rot="16200000">
            <a:off x="602128" y="3175093"/>
            <a:ext cx="236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221952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9" grpId="0"/>
      <p:bldP spid="1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C8078-6A6E-7488-5949-8F9A580E9E53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16F1C-BC15-A4A9-E237-C16477FFA026}"/>
              </a:ext>
            </a:extLst>
          </p:cNvPr>
          <p:cNvSpPr txBox="1"/>
          <p:nvPr/>
        </p:nvSpPr>
        <p:spPr>
          <a:xfrm>
            <a:off x="2106605" y="439594"/>
            <a:ext cx="957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2CDC0"/>
                </a:solidFill>
                <a:latin typeface="Tw Cen MT" panose="020B0602020104020603" pitchFamily="34" charset="0"/>
              </a:rPr>
              <a:t>FUNCTION OF THE PINS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17BBA2-8B07-8026-1D88-880C6832D6C4}"/>
              </a:ext>
            </a:extLst>
          </p:cNvPr>
          <p:cNvSpPr txBox="1"/>
          <p:nvPr/>
        </p:nvSpPr>
        <p:spPr>
          <a:xfrm>
            <a:off x="5607759" y="1261540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9. INTERRUPT PIN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B5DBB-A24A-1B4D-C827-65E56979AF5A}"/>
              </a:ext>
            </a:extLst>
          </p:cNvPr>
          <p:cNvSpPr txBox="1"/>
          <p:nvPr/>
        </p:nvSpPr>
        <p:spPr>
          <a:xfrm>
            <a:off x="4767113" y="6320116"/>
            <a:ext cx="42920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öhne"/>
              </a:rPr>
              <a:t>All GPIO pins, except GPIO16.</a:t>
            </a:r>
            <a:endParaRPr lang="it-IT" sz="2400" dirty="0">
              <a:latin typeface="Söhne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6F738D9-2A7E-28B8-323D-BC0969BD0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478" y="1874593"/>
            <a:ext cx="5099612" cy="4314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ED5EB0-0D8D-9E8C-CD9D-CF2E2A2890A5}"/>
              </a:ext>
            </a:extLst>
          </p:cNvPr>
          <p:cNvSpPr txBox="1"/>
          <p:nvPr/>
        </p:nvSpPr>
        <p:spPr>
          <a:xfrm rot="16200000">
            <a:off x="602128" y="3175093"/>
            <a:ext cx="236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41532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C3001EC-9F33-4C39-B780-199714C83EA2}"/>
              </a:ext>
            </a:extLst>
          </p:cNvPr>
          <p:cNvGrpSpPr/>
          <p:nvPr/>
        </p:nvGrpSpPr>
        <p:grpSpPr>
          <a:xfrm>
            <a:off x="-290920" y="0"/>
            <a:ext cx="12482920" cy="6858000"/>
            <a:chOff x="-290920" y="0"/>
            <a:chExt cx="12482920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29B5C97-F627-4A85-B003-5396A9D964D5}"/>
                </a:ext>
              </a:extLst>
            </p:cNvPr>
            <p:cNvSpPr/>
            <p:nvPr/>
          </p:nvSpPr>
          <p:spPr>
            <a:xfrm>
              <a:off x="-290920" y="0"/>
              <a:ext cx="12482920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97C14D5-0388-44F5-AD76-F8BBAF179CD6}"/>
                </a:ext>
              </a:extLst>
            </p:cNvPr>
            <p:cNvSpPr/>
            <p:nvPr/>
          </p:nvSpPr>
          <p:spPr>
            <a:xfrm>
              <a:off x="11023600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59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2B367FE-8530-4052-AD96-2D6FBE490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1129999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E93C38-ECA5-4094-81E9-196A3BD19EBD}"/>
              </a:ext>
            </a:extLst>
          </p:cNvPr>
          <p:cNvGrpSpPr/>
          <p:nvPr/>
        </p:nvGrpSpPr>
        <p:grpSpPr>
          <a:xfrm>
            <a:off x="226788" y="-2"/>
            <a:ext cx="11447503" cy="6858000"/>
            <a:chOff x="213096" y="0"/>
            <a:chExt cx="11447503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C85080E-7B66-43F0-AB4D-3A69B13C005A}"/>
                </a:ext>
              </a:extLst>
            </p:cNvPr>
            <p:cNvSpPr/>
            <p:nvPr/>
          </p:nvSpPr>
          <p:spPr>
            <a:xfrm>
              <a:off x="213096" y="0"/>
              <a:ext cx="1144750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405DAC1A-9BF8-460E-8D8B-77BFB6B27FF9}"/>
                </a:ext>
              </a:extLst>
            </p:cNvPr>
            <p:cNvSpPr/>
            <p:nvPr/>
          </p:nvSpPr>
          <p:spPr>
            <a:xfrm>
              <a:off x="10492197" y="2337441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2CD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0DCA374-CD21-448B-8791-8A04A9A9A552}"/>
                </a:ext>
              </a:extLst>
            </p:cNvPr>
            <p:cNvSpPr txBox="1"/>
            <p:nvPr/>
          </p:nvSpPr>
          <p:spPr>
            <a:xfrm rot="16200000">
              <a:off x="10341391" y="3105834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function</a:t>
              </a:r>
            </a:p>
          </p:txBody>
        </p: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83A620A7-5483-4447-9670-0F8D67F36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10600933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2914A7-C65F-4EFB-8FF4-9BB283DC3935}"/>
              </a:ext>
            </a:extLst>
          </p:cNvPr>
          <p:cNvGrpSpPr/>
          <p:nvPr/>
        </p:nvGrpSpPr>
        <p:grpSpPr>
          <a:xfrm>
            <a:off x="-7847639" y="0"/>
            <a:ext cx="9961092" cy="6858000"/>
            <a:chOff x="491575" y="0"/>
            <a:chExt cx="9961092" cy="6858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99DA66B2-8A11-4397-B997-59A37787FEF8}"/>
                </a:ext>
              </a:extLst>
            </p:cNvPr>
            <p:cNvSpPr/>
            <p:nvPr/>
          </p:nvSpPr>
          <p:spPr>
            <a:xfrm>
              <a:off x="491575" y="0"/>
              <a:ext cx="9961092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1A8923D-952E-459F-92C0-CCE4C5E45F88}"/>
                </a:ext>
              </a:extLst>
            </p:cNvPr>
            <p:cNvSpPr/>
            <p:nvPr/>
          </p:nvSpPr>
          <p:spPr>
            <a:xfrm>
              <a:off x="9284267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FFC7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654DCD4-7920-4D83-8D7F-6D3A71A169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9385467" y="3247473"/>
              <a:ext cx="530600" cy="5306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A67CF96-B24C-4BAD-8466-B32ECC2753A1}"/>
              </a:ext>
            </a:extLst>
          </p:cNvPr>
          <p:cNvGrpSpPr/>
          <p:nvPr/>
        </p:nvGrpSpPr>
        <p:grpSpPr>
          <a:xfrm>
            <a:off x="-7985197" y="0"/>
            <a:ext cx="9574094" cy="6858000"/>
            <a:chOff x="491575" y="0"/>
            <a:chExt cx="9574094" cy="6858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B7B7434-49BE-47D6-BAE6-9B9134F0EC8C}"/>
                </a:ext>
              </a:extLst>
            </p:cNvPr>
            <p:cNvSpPr/>
            <p:nvPr/>
          </p:nvSpPr>
          <p:spPr>
            <a:xfrm>
              <a:off x="491575" y="0"/>
              <a:ext cx="9574094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80296C0-D397-432D-B5A1-CA7DA186EB14}"/>
                </a:ext>
              </a:extLst>
            </p:cNvPr>
            <p:cNvSpPr/>
            <p:nvPr/>
          </p:nvSpPr>
          <p:spPr>
            <a:xfrm>
              <a:off x="8897260" y="2337440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5D737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3DE47E8-526D-4A96-A671-69E14D20D1EB}"/>
                </a:ext>
              </a:extLst>
            </p:cNvPr>
            <p:cNvSpPr txBox="1"/>
            <p:nvPr/>
          </p:nvSpPr>
          <p:spPr>
            <a:xfrm rot="16200000">
              <a:off x="8746453" y="3189610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use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FD4AAEC-83E5-4832-BEA2-517A195B2A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992269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3C6BBB46-3AAE-49B1-8F56-3535CC357FEB}"/>
              </a:ext>
            </a:extLst>
          </p:cNvPr>
          <p:cNvSpPr/>
          <p:nvPr/>
        </p:nvSpPr>
        <p:spPr>
          <a:xfrm>
            <a:off x="-7962177" y="-1"/>
            <a:ext cx="5781368" cy="6858000"/>
          </a:xfrm>
          <a:prstGeom prst="rect">
            <a:avLst/>
          </a:prstGeom>
          <a:solidFill>
            <a:srgbClr val="F0EEF0"/>
          </a:solidFill>
          <a:ln>
            <a:noFill/>
          </a:ln>
          <a:effectLst>
            <a:outerShdw blurRad="215900" dist="38100" sx="101000" sy="101000" algn="l" rotWithShape="0">
              <a:schemeClr val="tx1">
                <a:lumMod val="65000"/>
                <a:lumOff val="35000"/>
                <a:alpha val="3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A452EB0-3109-45BB-9389-19F84818FE30}"/>
              </a:ext>
            </a:extLst>
          </p:cNvPr>
          <p:cNvGrpSpPr/>
          <p:nvPr/>
        </p:nvGrpSpPr>
        <p:grpSpPr>
          <a:xfrm>
            <a:off x="-7638543" y="-1"/>
            <a:ext cx="8692332" cy="6858000"/>
            <a:chOff x="718505" y="-1"/>
            <a:chExt cx="8692332" cy="685800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F941D0C-24DA-4E77-BE08-34D6F94BD6FB}"/>
                </a:ext>
              </a:extLst>
            </p:cNvPr>
            <p:cNvSpPr/>
            <p:nvPr/>
          </p:nvSpPr>
          <p:spPr>
            <a:xfrm>
              <a:off x="718505" y="-1"/>
              <a:ext cx="8692331" cy="6858000"/>
            </a:xfrm>
            <a:prstGeom prst="rect">
              <a:avLst/>
            </a:prstGeom>
            <a:solidFill>
              <a:srgbClr val="F0EEF0"/>
            </a:solidFill>
            <a:ln>
              <a:noFill/>
            </a:ln>
            <a:effectLst>
              <a:outerShdw blurRad="215900" dist="38100" sx="101000" sy="101000" algn="l" rotWithShape="0">
                <a:schemeClr val="tx1">
                  <a:lumMod val="65000"/>
                  <a:lumOff val="35000"/>
                  <a:alpha val="3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9747D82-077A-45F5-8822-6A7F978E7845}"/>
                </a:ext>
              </a:extLst>
            </p:cNvPr>
            <p:cNvSpPr/>
            <p:nvPr/>
          </p:nvSpPr>
          <p:spPr>
            <a:xfrm>
              <a:off x="8242436" y="2337439"/>
              <a:ext cx="1168400" cy="2360918"/>
            </a:xfrm>
            <a:custGeom>
              <a:avLst/>
              <a:gdLst>
                <a:gd name="connsiteX0" fmla="*/ 1168400 w 1168400"/>
                <a:gd name="connsiteY0" fmla="*/ 0 h 2360918"/>
                <a:gd name="connsiteX1" fmla="*/ 1168400 w 1168400"/>
                <a:gd name="connsiteY1" fmla="*/ 2360918 h 2360918"/>
                <a:gd name="connsiteX2" fmla="*/ 1060340 w 1168400"/>
                <a:gd name="connsiteY2" fmla="*/ 2355461 h 2360918"/>
                <a:gd name="connsiteX3" fmla="*/ 0 w 1168400"/>
                <a:gd name="connsiteY3" fmla="*/ 1180459 h 2360918"/>
                <a:gd name="connsiteX4" fmla="*/ 1060340 w 1168400"/>
                <a:gd name="connsiteY4" fmla="*/ 5457 h 23609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68400" h="2360918">
                  <a:moveTo>
                    <a:pt x="1168400" y="0"/>
                  </a:moveTo>
                  <a:lnTo>
                    <a:pt x="1168400" y="2360918"/>
                  </a:lnTo>
                  <a:lnTo>
                    <a:pt x="1060340" y="2355461"/>
                  </a:lnTo>
                  <a:cubicBezTo>
                    <a:pt x="464762" y="2294977"/>
                    <a:pt x="0" y="1791994"/>
                    <a:pt x="0" y="1180459"/>
                  </a:cubicBezTo>
                  <a:cubicBezTo>
                    <a:pt x="0" y="568924"/>
                    <a:pt x="464762" y="65941"/>
                    <a:pt x="1060340" y="5457"/>
                  </a:cubicBezTo>
                  <a:close/>
                </a:path>
              </a:pathLst>
            </a:cu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D0B26FA9-EA76-44C1-BA33-E4EBB060AC7E}"/>
                </a:ext>
              </a:extLst>
            </p:cNvPr>
            <p:cNvSpPr txBox="1"/>
            <p:nvPr/>
          </p:nvSpPr>
          <p:spPr>
            <a:xfrm rot="16200000">
              <a:off x="8091629" y="3189609"/>
              <a:ext cx="19920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0EEF0"/>
                  </a:solidFill>
                  <a:latin typeface="Tw Cen MT" panose="020B0602020104020603" pitchFamily="34" charset="0"/>
                </a:rPr>
                <a:t>services</a:t>
              </a:r>
            </a:p>
          </p:txBody>
        </p: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EF138C1A-5B68-42BE-B6B8-0EE1F4738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340472" y="3247473"/>
              <a:ext cx="530600" cy="530600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C09C8078-6A6E-7488-5949-8F9A580E9E53}"/>
              </a:ext>
            </a:extLst>
          </p:cNvPr>
          <p:cNvSpPr txBox="1"/>
          <p:nvPr/>
        </p:nvSpPr>
        <p:spPr>
          <a:xfrm rot="16200000">
            <a:off x="10691070" y="3220384"/>
            <a:ext cx="24761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0EEF0"/>
                </a:solidFill>
                <a:latin typeface="Tw Cen MT" panose="020B0602020104020603" pitchFamily="34" charset="0"/>
              </a:rPr>
              <a:t>configuration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E16F1C-BC15-A4A9-E237-C16477FFA026}"/>
              </a:ext>
            </a:extLst>
          </p:cNvPr>
          <p:cNvSpPr txBox="1"/>
          <p:nvPr/>
        </p:nvSpPr>
        <p:spPr>
          <a:xfrm>
            <a:off x="2106605" y="439594"/>
            <a:ext cx="957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52CDC0"/>
                </a:solidFill>
                <a:latin typeface="Tw Cen MT" panose="020B0602020104020603" pitchFamily="34" charset="0"/>
              </a:rPr>
              <a:t>FUNCTION OF THE PINS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7B5DBB-A24A-1B4D-C827-65E56979AF5A}"/>
              </a:ext>
            </a:extLst>
          </p:cNvPr>
          <p:cNvSpPr txBox="1"/>
          <p:nvPr/>
        </p:nvSpPr>
        <p:spPr>
          <a:xfrm>
            <a:off x="2781282" y="1593452"/>
            <a:ext cx="42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5969"/>
                </a:solidFill>
                <a:latin typeface="Söhne"/>
              </a:rPr>
              <a:t>- EN Pin (CH_PD hoặc Chip Power Down):</a:t>
            </a:r>
            <a:endParaRPr lang="it-IT" b="1" dirty="0">
              <a:solidFill>
                <a:srgbClr val="FF5969"/>
              </a:solidFill>
              <a:latin typeface="Söhn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1FB8C7-B748-4017-0C23-691BB0CCE9D8}"/>
              </a:ext>
            </a:extLst>
          </p:cNvPr>
          <p:cNvSpPr txBox="1"/>
          <p:nvPr/>
        </p:nvSpPr>
        <p:spPr>
          <a:xfrm>
            <a:off x="2648485" y="1228344"/>
            <a:ext cx="2289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10.  CONTROL PIN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53352FB-F1C6-F6E6-D15D-9A7E4855A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8715" l="5285" r="98374">
                        <a14:foregroundMark x1="34959" y1="8997" x2="49390" y2="4370"/>
                        <a14:foregroundMark x1="41463" y1="2571" x2="54268" y2="5913"/>
                        <a14:foregroundMark x1="36382" y1="2314" x2="36382" y2="2314"/>
                        <a14:foregroundMark x1="65041" y1="3085" x2="65041" y2="3085"/>
                        <a14:foregroundMark x1="62805" y1="1542" x2="60569" y2="20566"/>
                        <a14:foregroundMark x1="51626" y1="4884" x2="52033" y2="31620"/>
                        <a14:foregroundMark x1="43902" y1="16710" x2="54268" y2="34190"/>
                        <a14:foregroundMark x1="46748" y1="18252" x2="61382" y2="37018"/>
                        <a14:foregroundMark x1="55488" y1="20566" x2="61179" y2="40103"/>
                        <a14:foregroundMark x1="36992" y1="76350" x2="37602" y2="81491"/>
                        <a14:foregroundMark x1="37602" y1="83290" x2="37602" y2="84833"/>
                        <a14:foregroundMark x1="62195" y1="79434" x2="62195" y2="79434"/>
                        <a14:foregroundMark x1="63618" y1="80720" x2="64024" y2="81491"/>
                        <a14:foregroundMark x1="64024" y1="81491" x2="64024" y2="81491"/>
                        <a14:foregroundMark x1="39431" y1="81491" x2="37398" y2="82005"/>
                        <a14:foregroundMark x1="37195" y1="82005" x2="37195" y2="82005"/>
                        <a14:foregroundMark x1="36179" y1="82005" x2="36179" y2="82005"/>
                        <a14:foregroundMark x1="17480" y1="62211" x2="16870" y2="62468"/>
                        <a14:foregroundMark x1="5285" y1="62982" x2="28049" y2="62468"/>
                        <a14:foregroundMark x1="14431" y1="67609" x2="24797" y2="67352"/>
                        <a14:foregroundMark x1="7114" y1="95630" x2="37805" y2="96401"/>
                        <a14:foregroundMark x1="37805" y1="96401" x2="41667" y2="91260"/>
                        <a14:foregroundMark x1="47154" y1="82776" x2="53659" y2="81748"/>
                        <a14:foregroundMark x1="58537" y1="90488" x2="93699" y2="97172"/>
                        <a14:foregroundMark x1="72358" y1="9769" x2="95732" y2="11054"/>
                        <a14:foregroundMark x1="72561" y1="23393" x2="82520" y2="24679"/>
                        <a14:foregroundMark x1="82520" y1="24679" x2="92886" y2="24422"/>
                        <a14:foregroundMark x1="92886" y1="24422" x2="95528" y2="24422"/>
                        <a14:foregroundMark x1="86382" y1="24679" x2="97764" y2="22879"/>
                        <a14:foregroundMark x1="95732" y1="7969" x2="96748" y2="8997"/>
                        <a14:foregroundMark x1="94715" y1="8226" x2="94309" y2="7198"/>
                        <a14:foregroundMark x1="89634" y1="9512" x2="95325" y2="5913"/>
                        <a14:foregroundMark x1="94512" y1="7198" x2="96341" y2="7198"/>
                        <a14:foregroundMark x1="95935" y1="12339" x2="97358" y2="12339"/>
                        <a14:foregroundMark x1="96748" y1="10026" x2="98374" y2="10283"/>
                        <a14:foregroundMark x1="97967" y1="8740" x2="98171" y2="7198"/>
                        <a14:foregroundMark x1="95325" y1="23907" x2="97561" y2="25707"/>
                        <a14:foregroundMark x1="97561" y1="24679" x2="98374" y2="21851"/>
                        <a14:foregroundMark x1="79675" y1="22108" x2="81098" y2="22879"/>
                        <a14:foregroundMark x1="40854" y1="96915" x2="41463" y2="96658"/>
                        <a14:foregroundMark x1="40854" y1="93830" x2="42683" y2="87404"/>
                        <a14:foregroundMark x1="59146" y1="93573" x2="58740" y2="86375"/>
                        <a14:foregroundMark x1="36992" y1="97686" x2="29472" y2="97943"/>
                        <a14:foregroundMark x1="27642" y1="97943" x2="18496" y2="97943"/>
                        <a14:foregroundMark x1="39431" y1="96915" x2="40650" y2="96915"/>
                        <a14:foregroundMark x1="38618" y1="98458" x2="39431" y2="98715"/>
                        <a14:foregroundMark x1="39634" y1="98201" x2="39634" y2="98201"/>
                        <a14:foregroundMark x1="59350" y1="97172" x2="71545" y2="97429"/>
                        <a14:foregroundMark x1="76626" y1="8226" x2="82317" y2="8997"/>
                        <a14:foregroundMark x1="18496" y1="61440" x2="26626" y2="61183"/>
                        <a14:backgroundMark x1="79065" y1="4884" x2="79065" y2="4884"/>
                        <a14:backgroundMark x1="93699" y1="3856" x2="93699" y2="3856"/>
                        <a14:backgroundMark x1="91260" y1="14396" x2="91260" y2="143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609" y="1227265"/>
            <a:ext cx="4937690" cy="390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E126176-B867-CCB8-7CAA-F9BAB555B01C}"/>
              </a:ext>
            </a:extLst>
          </p:cNvPr>
          <p:cNvSpPr txBox="1"/>
          <p:nvPr/>
        </p:nvSpPr>
        <p:spPr>
          <a:xfrm>
            <a:off x="3355067" y="2009545"/>
            <a:ext cx="41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+ Default: HIGH level</a:t>
            </a:r>
            <a:endParaRPr lang="it-IT" dirty="0">
              <a:latin typeface="Söhn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630D5C-2170-65D3-5E3D-CE7623B68104}"/>
              </a:ext>
            </a:extLst>
          </p:cNvPr>
          <p:cNvSpPr txBox="1"/>
          <p:nvPr/>
        </p:nvSpPr>
        <p:spPr>
          <a:xfrm>
            <a:off x="3355064" y="2427688"/>
            <a:ext cx="27770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+ When pulled up to a HIGH level: chip is activated. LOW: chip is disabled</a:t>
            </a:r>
            <a:endParaRPr lang="it-IT" dirty="0">
              <a:latin typeface="Söhn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960A37-9F08-1F0D-9587-157759CF3546}"/>
              </a:ext>
            </a:extLst>
          </p:cNvPr>
          <p:cNvSpPr txBox="1"/>
          <p:nvPr/>
        </p:nvSpPr>
        <p:spPr>
          <a:xfrm>
            <a:off x="2781282" y="3628981"/>
            <a:ext cx="42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Söhne"/>
              </a:rPr>
              <a:t>- RST pin:</a:t>
            </a:r>
            <a:endParaRPr lang="it-IT" b="1" dirty="0">
              <a:solidFill>
                <a:schemeClr val="accent1">
                  <a:lumMod val="75000"/>
                </a:schemeClr>
              </a:solidFill>
              <a:latin typeface="Söhn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CC80A-D58F-56C1-28B0-E6DCA9B1E9EF}"/>
              </a:ext>
            </a:extLst>
          </p:cNvPr>
          <p:cNvSpPr txBox="1"/>
          <p:nvPr/>
        </p:nvSpPr>
        <p:spPr>
          <a:xfrm>
            <a:off x="3355067" y="3968689"/>
            <a:ext cx="4137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+ Default: HIGH level</a:t>
            </a:r>
            <a:endParaRPr lang="it-IT" dirty="0">
              <a:latin typeface="Söhn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CF657E-64E0-A071-4603-D6E943DB6172}"/>
              </a:ext>
            </a:extLst>
          </p:cNvPr>
          <p:cNvSpPr txBox="1"/>
          <p:nvPr/>
        </p:nvSpPr>
        <p:spPr>
          <a:xfrm>
            <a:off x="3355067" y="4338875"/>
            <a:ext cx="2962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+ When brought down to a LOW level for a short period: restart.</a:t>
            </a:r>
            <a:endParaRPr lang="it-IT" dirty="0">
              <a:latin typeface="Söhn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3707A-C95C-766B-9E59-9ED71943EC83}"/>
              </a:ext>
            </a:extLst>
          </p:cNvPr>
          <p:cNvSpPr txBox="1"/>
          <p:nvPr/>
        </p:nvSpPr>
        <p:spPr>
          <a:xfrm>
            <a:off x="2781282" y="5311694"/>
            <a:ext cx="42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Söhne"/>
              </a:rPr>
              <a:t>- FLASH pin:</a:t>
            </a:r>
            <a:endParaRPr lang="it-IT" b="1" dirty="0">
              <a:solidFill>
                <a:srgbClr val="00B050"/>
              </a:solidFill>
              <a:latin typeface="Söhne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4968D11-F4B5-D6FF-CBFC-084D69E49E5E}"/>
              </a:ext>
            </a:extLst>
          </p:cNvPr>
          <p:cNvSpPr txBox="1"/>
          <p:nvPr/>
        </p:nvSpPr>
        <p:spPr>
          <a:xfrm>
            <a:off x="3355067" y="5651402"/>
            <a:ext cx="413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+ Determines when to enter programming mode during startup.</a:t>
            </a:r>
            <a:endParaRPr lang="it-IT" dirty="0">
              <a:latin typeface="Söhn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0417F8-3361-6CA1-902F-5F894FE4E2D7}"/>
              </a:ext>
            </a:extLst>
          </p:cNvPr>
          <p:cNvSpPr txBox="1"/>
          <p:nvPr/>
        </p:nvSpPr>
        <p:spPr>
          <a:xfrm>
            <a:off x="3355067" y="6259411"/>
            <a:ext cx="4137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+ LOW level during startup: initiates the programming process.</a:t>
            </a:r>
            <a:endParaRPr lang="it-IT" dirty="0">
              <a:latin typeface="Söhn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9B6F646-C2C8-12DA-5F92-485B12513E30}"/>
              </a:ext>
            </a:extLst>
          </p:cNvPr>
          <p:cNvSpPr txBox="1"/>
          <p:nvPr/>
        </p:nvSpPr>
        <p:spPr>
          <a:xfrm>
            <a:off x="8212019" y="5518574"/>
            <a:ext cx="4219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Söhne"/>
              </a:rPr>
              <a:t>- WAKE pin:</a:t>
            </a:r>
            <a:endParaRPr lang="it-IT" b="1" dirty="0">
              <a:solidFill>
                <a:schemeClr val="accent2"/>
              </a:solidFill>
              <a:latin typeface="Söhn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1B5885-4D44-A5C4-108E-A2F3F6F7E8B2}"/>
              </a:ext>
            </a:extLst>
          </p:cNvPr>
          <p:cNvSpPr txBox="1"/>
          <p:nvPr/>
        </p:nvSpPr>
        <p:spPr>
          <a:xfrm>
            <a:off x="8747211" y="5887906"/>
            <a:ext cx="2819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öhne"/>
              </a:rPr>
              <a:t>+ Wake up the ESP8266 from deep sleep mode.</a:t>
            </a:r>
            <a:endParaRPr lang="it-IT" dirty="0">
              <a:latin typeface="Söhn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BDC0A2-52B9-DA9E-9ECA-7135F0B009A4}"/>
              </a:ext>
            </a:extLst>
          </p:cNvPr>
          <p:cNvSpPr txBox="1"/>
          <p:nvPr/>
        </p:nvSpPr>
        <p:spPr>
          <a:xfrm rot="16200000">
            <a:off x="602128" y="3175093"/>
            <a:ext cx="236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0EEF0"/>
                </a:solidFill>
                <a:latin typeface="Tw Cen MT" panose="020B0602020104020603" pitchFamily="34" charset="0"/>
              </a:rPr>
              <a:t>operation</a:t>
            </a:r>
          </a:p>
        </p:txBody>
      </p:sp>
    </p:spTree>
    <p:extLst>
      <p:ext uri="{BB962C8B-B14F-4D97-AF65-F5344CB8AC3E}">
        <p14:creationId xmlns:p14="http://schemas.microsoft.com/office/powerpoint/2010/main" val="38862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5" grpId="0"/>
      <p:bldP spid="10" grpId="0"/>
      <p:bldP spid="13" grpId="0"/>
      <p:bldP spid="14" grpId="0"/>
      <p:bldP spid="15" grpId="0"/>
      <p:bldP spid="16" grpId="0"/>
      <p:bldP spid="17" grpId="0"/>
      <p:bldP spid="20" grpId="0"/>
      <p:bldP spid="21" grpId="0"/>
      <p:bldP spid="2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717</Words>
  <Application>Microsoft Office PowerPoint</Application>
  <PresentationFormat>Widescreen</PresentationFormat>
  <Paragraphs>153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Söhne</vt:lpstr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Thuy Duong Luong Ngoc</dc:creator>
  <cp:lastModifiedBy>Thuy Duong Luong Ngoc</cp:lastModifiedBy>
  <cp:revision>20</cp:revision>
  <dcterms:created xsi:type="dcterms:W3CDTF">2024-01-22T23:40:07Z</dcterms:created>
  <dcterms:modified xsi:type="dcterms:W3CDTF">2024-01-23T05:59:14Z</dcterms:modified>
</cp:coreProperties>
</file>