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3/8/2020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68665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3/8/2020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08516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3/8/2020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66260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3/8/2020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72266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3/8/2020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8072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3/8/2020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25182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3/8/2020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08714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3/8/2020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730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74438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3/8/2020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207139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3/8/2020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7206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3/8/2020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830104603"/>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6" r:id="rId5"/>
    <p:sldLayoutId id="2147483680" r:id="rId6"/>
    <p:sldLayoutId id="2147483681" r:id="rId7"/>
    <p:sldLayoutId id="2147483682" r:id="rId8"/>
    <p:sldLayoutId id="2147483685" r:id="rId9"/>
    <p:sldLayoutId id="2147483683" r:id="rId10"/>
    <p:sldLayoutId id="2147483684" r:id="rId11"/>
  </p:sldLayoutIdLst>
  <p:hf sldNum="0" hdr="0" ftr="0" dt="0"/>
  <p:txStyles>
    <p:titleStyle>
      <a:lvl1pPr algn="l" defTabSz="457200" rtl="0" eaLnBrk="1" latinLnBrk="0" hangingPunct="1">
        <a:lnSpc>
          <a:spcPct val="100000"/>
        </a:lnSpc>
        <a:spcBef>
          <a:spcPct val="0"/>
        </a:spcBef>
        <a:buNone/>
        <a:defRPr sz="2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eo.nyu.edu/catalog/nyu_2451_34572"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6B695AA2-4B70-477F-AF90-536B720A1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3">
            <a:extLst>
              <a:ext uri="{FF2B5EF4-FFF2-40B4-BE49-F238E27FC236}">
                <a16:creationId xmlns:a16="http://schemas.microsoft.com/office/drawing/2014/main" id="{6E14048D-1378-4381-BB6C-BD1D85C25B30}"/>
              </a:ext>
            </a:extLst>
          </p:cNvPr>
          <p:cNvPicPr>
            <a:picLocks noChangeAspect="1"/>
          </p:cNvPicPr>
          <p:nvPr/>
        </p:nvPicPr>
        <p:blipFill rotWithShape="1">
          <a:blip r:embed="rId2">
            <a:alphaModFix/>
          </a:blip>
          <a:srcRect t="8378" b="7353"/>
          <a:stretch/>
        </p:blipFill>
        <p:spPr>
          <a:xfrm>
            <a:off x="2327" y="10"/>
            <a:ext cx="12191980" cy="6857990"/>
          </a:xfrm>
          <a:prstGeom prst="rect">
            <a:avLst/>
          </a:prstGeom>
        </p:spPr>
      </p:pic>
      <p:sp>
        <p:nvSpPr>
          <p:cNvPr id="17" name="Rectangle 10">
            <a:extLst>
              <a:ext uri="{FF2B5EF4-FFF2-40B4-BE49-F238E27FC236}">
                <a16:creationId xmlns:a16="http://schemas.microsoft.com/office/drawing/2014/main" id="{E2EDC3F9-BBE3-45A8-BBC7-E154E21D9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07" y="3090890"/>
            <a:ext cx="12188952" cy="3767110"/>
          </a:xfrm>
          <a:prstGeom prst="rect">
            <a:avLst/>
          </a:prstGeom>
          <a:gradFill>
            <a:gsLst>
              <a:gs pos="42000">
                <a:schemeClr val="tx1">
                  <a:alpha val="23000"/>
                </a:schemeClr>
              </a:gs>
              <a:gs pos="0">
                <a:schemeClr val="tx1">
                  <a:alpha val="0"/>
                </a:schemeClr>
              </a:gs>
              <a:gs pos="100000">
                <a:schemeClr val="tx1">
                  <a:alpha val="36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86368A-8BE6-4DF7-81DE-F2583088DD4C}"/>
              </a:ext>
            </a:extLst>
          </p:cNvPr>
          <p:cNvSpPr>
            <a:spLocks noGrp="1"/>
          </p:cNvSpPr>
          <p:nvPr>
            <p:ph type="ctrTitle"/>
          </p:nvPr>
        </p:nvSpPr>
        <p:spPr>
          <a:xfrm>
            <a:off x="979404" y="1829102"/>
            <a:ext cx="10225530" cy="1475013"/>
          </a:xfrm>
        </p:spPr>
        <p:txBody>
          <a:bodyPr>
            <a:normAutofit fontScale="90000"/>
          </a:bodyPr>
          <a:lstStyle/>
          <a:p>
            <a:pPr algn="ctr"/>
            <a:r>
              <a:rPr lang="en-US" b="1" dirty="0"/>
              <a:t>INSIGHGTS INTO NEW YORK CITY’S RESTAURANT BUSINESS</a:t>
            </a:r>
            <a:br>
              <a:rPr lang="en-US" dirty="0"/>
            </a:br>
            <a:endParaRPr lang="en-US" sz="4000" dirty="0">
              <a:solidFill>
                <a:schemeClr val="bg1"/>
              </a:solidFill>
            </a:endParaRPr>
          </a:p>
        </p:txBody>
      </p:sp>
      <p:sp>
        <p:nvSpPr>
          <p:cNvPr id="3" name="Subtitle 2">
            <a:extLst>
              <a:ext uri="{FF2B5EF4-FFF2-40B4-BE49-F238E27FC236}">
                <a16:creationId xmlns:a16="http://schemas.microsoft.com/office/drawing/2014/main" id="{7ADACAA3-ECCF-4B65-BFD6-71A860AD1472}"/>
              </a:ext>
            </a:extLst>
          </p:cNvPr>
          <p:cNvSpPr>
            <a:spLocks noGrp="1"/>
          </p:cNvSpPr>
          <p:nvPr>
            <p:ph type="subTitle" idx="1"/>
          </p:nvPr>
        </p:nvSpPr>
        <p:spPr>
          <a:xfrm>
            <a:off x="979404" y="3635521"/>
            <a:ext cx="10225530" cy="1850879"/>
          </a:xfrm>
        </p:spPr>
        <p:txBody>
          <a:bodyPr>
            <a:normAutofit fontScale="25000" lnSpcReduction="20000"/>
          </a:bodyPr>
          <a:lstStyle/>
          <a:p>
            <a:r>
              <a:rPr lang="en-US" sz="7200" b="1" dirty="0">
                <a:solidFill>
                  <a:schemeClr val="tx1"/>
                </a:solidFill>
              </a:rPr>
              <a:t>COURSERA CAPSTONE</a:t>
            </a:r>
            <a:endParaRPr lang="en-US" sz="7200" dirty="0">
              <a:solidFill>
                <a:schemeClr val="tx1"/>
              </a:solidFill>
            </a:endParaRPr>
          </a:p>
          <a:p>
            <a:r>
              <a:rPr lang="en-US" sz="7200" b="1" dirty="0">
                <a:solidFill>
                  <a:schemeClr val="tx1"/>
                </a:solidFill>
              </a:rPr>
              <a:t>IBM APPLIED DATA SCIENCE CAPSTONE</a:t>
            </a:r>
          </a:p>
          <a:p>
            <a:r>
              <a:rPr lang="en-US" sz="7200" dirty="0">
                <a:solidFill>
                  <a:schemeClr val="tx1"/>
                </a:solidFill>
              </a:rPr>
              <a:t>Prepared by: Hanieh </a:t>
            </a:r>
            <a:r>
              <a:rPr lang="en-US" sz="7200" dirty="0" err="1">
                <a:solidFill>
                  <a:schemeClr val="tx1"/>
                </a:solidFill>
              </a:rPr>
              <a:t>Daliri</a:t>
            </a:r>
            <a:endParaRPr lang="en-US" sz="7200" dirty="0">
              <a:solidFill>
                <a:schemeClr val="tx1"/>
              </a:solidFill>
            </a:endParaRPr>
          </a:p>
          <a:p>
            <a:r>
              <a:rPr lang="en-US" sz="7200" dirty="0">
                <a:solidFill>
                  <a:schemeClr val="tx1"/>
                </a:solidFill>
              </a:rPr>
              <a:t>March 2020</a:t>
            </a:r>
          </a:p>
          <a:p>
            <a:endParaRPr lang="en-US" dirty="0">
              <a:solidFill>
                <a:schemeClr val="bg1"/>
              </a:solidFill>
            </a:endParaRPr>
          </a:p>
        </p:txBody>
      </p:sp>
    </p:spTree>
    <p:extLst>
      <p:ext uri="{BB962C8B-B14F-4D97-AF65-F5344CB8AC3E}">
        <p14:creationId xmlns:p14="http://schemas.microsoft.com/office/powerpoint/2010/main" val="4217851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E12B7-626F-4021-BC05-E4BBE11D24EC}"/>
              </a:ext>
            </a:extLst>
          </p:cNvPr>
          <p:cNvSpPr>
            <a:spLocks noGrp="1"/>
          </p:cNvSpPr>
          <p:nvPr>
            <p:ph type="title"/>
          </p:nvPr>
        </p:nvSpPr>
        <p:spPr/>
        <p:txBody>
          <a:bodyPr/>
          <a:lstStyle/>
          <a:p>
            <a:r>
              <a:rPr lang="en-US" b="1" dirty="0"/>
              <a:t>Table of Contents</a:t>
            </a:r>
          </a:p>
        </p:txBody>
      </p:sp>
      <p:sp>
        <p:nvSpPr>
          <p:cNvPr id="3" name="Content Placeholder 2">
            <a:extLst>
              <a:ext uri="{FF2B5EF4-FFF2-40B4-BE49-F238E27FC236}">
                <a16:creationId xmlns:a16="http://schemas.microsoft.com/office/drawing/2014/main" id="{7CB8E7C1-5C2D-4767-A9CF-E89DADA5363B}"/>
              </a:ext>
            </a:extLst>
          </p:cNvPr>
          <p:cNvSpPr>
            <a:spLocks noGrp="1"/>
          </p:cNvSpPr>
          <p:nvPr>
            <p:ph idx="1"/>
          </p:nvPr>
        </p:nvSpPr>
        <p:spPr/>
        <p:txBody>
          <a:bodyPr/>
          <a:lstStyle/>
          <a:p>
            <a:pPr>
              <a:buFont typeface="Arial" panose="020B0604020202020204" pitchFamily="34" charset="0"/>
              <a:buChar char="•"/>
            </a:pPr>
            <a:r>
              <a:rPr lang="en-US" sz="2000" dirty="0">
                <a:solidFill>
                  <a:schemeClr val="tx1"/>
                </a:solidFill>
                <a:latin typeface="+mj-lt"/>
              </a:rPr>
              <a:t>Introduction/ Business Understanding</a:t>
            </a:r>
          </a:p>
          <a:p>
            <a:pPr>
              <a:buFont typeface="Arial" panose="020B0604020202020204" pitchFamily="34" charset="0"/>
              <a:buChar char="•"/>
            </a:pPr>
            <a:r>
              <a:rPr lang="en-US" sz="2000" dirty="0">
                <a:solidFill>
                  <a:schemeClr val="tx1"/>
                </a:solidFill>
                <a:latin typeface="+mj-lt"/>
              </a:rPr>
              <a:t>Data Acquisition</a:t>
            </a:r>
          </a:p>
          <a:p>
            <a:pPr>
              <a:buFont typeface="Arial" panose="020B0604020202020204" pitchFamily="34" charset="0"/>
              <a:buChar char="•"/>
            </a:pPr>
            <a:r>
              <a:rPr lang="en-US" sz="2000" dirty="0">
                <a:solidFill>
                  <a:schemeClr val="tx1"/>
                </a:solidFill>
                <a:latin typeface="+mj-lt"/>
              </a:rPr>
              <a:t>Data visualization</a:t>
            </a:r>
          </a:p>
          <a:p>
            <a:pPr>
              <a:buFont typeface="Arial" panose="020B0604020202020204" pitchFamily="34" charset="0"/>
              <a:buChar char="•"/>
            </a:pPr>
            <a:r>
              <a:rPr lang="en-US" sz="2000" dirty="0">
                <a:solidFill>
                  <a:schemeClr val="tx1"/>
                </a:solidFill>
                <a:latin typeface="+mj-lt"/>
              </a:rPr>
              <a:t>Methodology</a:t>
            </a:r>
          </a:p>
          <a:p>
            <a:pPr>
              <a:buFont typeface="Arial" panose="020B0604020202020204" pitchFamily="34" charset="0"/>
              <a:buChar char="•"/>
            </a:pPr>
            <a:r>
              <a:rPr lang="en-US" sz="2000" dirty="0">
                <a:solidFill>
                  <a:schemeClr val="tx1"/>
                </a:solidFill>
                <a:latin typeface="+mj-lt"/>
              </a:rPr>
              <a:t>Clusters</a:t>
            </a:r>
          </a:p>
          <a:p>
            <a:pPr>
              <a:buFont typeface="Arial" panose="020B0604020202020204" pitchFamily="34" charset="0"/>
              <a:buChar char="•"/>
            </a:pPr>
            <a:r>
              <a:rPr lang="en-US" sz="2000" dirty="0">
                <a:solidFill>
                  <a:schemeClr val="tx1"/>
                </a:solidFill>
                <a:latin typeface="+mj-lt"/>
              </a:rPr>
              <a:t>Discussion and Conclusion</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3676947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00AF1-99CB-4309-BA21-95C5C229820D}"/>
              </a:ext>
            </a:extLst>
          </p:cNvPr>
          <p:cNvSpPr>
            <a:spLocks noGrp="1"/>
          </p:cNvSpPr>
          <p:nvPr>
            <p:ph type="title"/>
          </p:nvPr>
        </p:nvSpPr>
        <p:spPr>
          <a:xfrm>
            <a:off x="581192" y="702156"/>
            <a:ext cx="11029616" cy="649566"/>
          </a:xfrm>
        </p:spPr>
        <p:txBody>
          <a:bodyPr/>
          <a:lstStyle/>
          <a:p>
            <a:r>
              <a:rPr lang="en-US" dirty="0"/>
              <a:t>Introduction</a:t>
            </a:r>
          </a:p>
        </p:txBody>
      </p:sp>
      <p:sp>
        <p:nvSpPr>
          <p:cNvPr id="3" name="Content Placeholder 2">
            <a:extLst>
              <a:ext uri="{FF2B5EF4-FFF2-40B4-BE49-F238E27FC236}">
                <a16:creationId xmlns:a16="http://schemas.microsoft.com/office/drawing/2014/main" id="{D941B6C1-33C5-41BC-86FD-55A8D8D545C7}"/>
              </a:ext>
            </a:extLst>
          </p:cNvPr>
          <p:cNvSpPr>
            <a:spLocks noGrp="1"/>
          </p:cNvSpPr>
          <p:nvPr>
            <p:ph idx="1"/>
          </p:nvPr>
        </p:nvSpPr>
        <p:spPr>
          <a:xfrm>
            <a:off x="581192" y="1351722"/>
            <a:ext cx="11029615" cy="4804122"/>
          </a:xfrm>
        </p:spPr>
        <p:txBody>
          <a:bodyPr>
            <a:normAutofit fontScale="55000" lnSpcReduction="20000"/>
          </a:bodyPr>
          <a:lstStyle/>
          <a:p>
            <a:pPr marL="0" indent="0">
              <a:buNone/>
            </a:pPr>
            <a:endParaRPr lang="en-US" dirty="0"/>
          </a:p>
          <a:p>
            <a:pPr marL="0" indent="0">
              <a:buNone/>
            </a:pPr>
            <a:endParaRPr lang="en-US" dirty="0"/>
          </a:p>
          <a:p>
            <a:pPr marL="0" indent="0">
              <a:buNone/>
            </a:pPr>
            <a:endParaRPr lang="en-US" dirty="0"/>
          </a:p>
          <a:p>
            <a:pPr marL="0" indent="0">
              <a:buNone/>
            </a:pPr>
            <a:r>
              <a:rPr lang="en-US" dirty="0"/>
              <a:t> </a:t>
            </a:r>
          </a:p>
          <a:p>
            <a:pPr marL="0" indent="0">
              <a:buNone/>
            </a:pPr>
            <a:r>
              <a:rPr lang="en-US" sz="3600" b="1" u="sng" dirty="0">
                <a:solidFill>
                  <a:schemeClr val="tx1"/>
                </a:solidFill>
                <a:latin typeface="+mj-lt"/>
              </a:rPr>
              <a:t>Business Problem</a:t>
            </a:r>
          </a:p>
          <a:p>
            <a:r>
              <a:rPr lang="en-US" sz="3300" dirty="0">
                <a:latin typeface="+mj-lt"/>
              </a:rPr>
              <a:t>For every 460 people in New York City, there is only one restaurant.</a:t>
            </a:r>
          </a:p>
          <a:p>
            <a:r>
              <a:rPr lang="en-US" sz="3300" dirty="0">
                <a:latin typeface="+mj-lt"/>
              </a:rPr>
              <a:t>The location of restaurant is one of the essential factors in the long-lasting success of this businesses .</a:t>
            </a:r>
          </a:p>
          <a:p>
            <a:r>
              <a:rPr lang="en-US" sz="3300" dirty="0">
                <a:latin typeface="+mj-lt"/>
              </a:rPr>
              <a:t>This project aims to provide valuable insights into the New York City foodservice market, such as the most common type of restaurants in the city, the distribution of restaurant types by neighborhoods and finding the neighborhoods in the need of new restaurants. </a:t>
            </a:r>
          </a:p>
          <a:p>
            <a:endParaRPr lang="en-US" sz="2900" dirty="0">
              <a:latin typeface="+mj-lt"/>
            </a:endParaRPr>
          </a:p>
          <a:p>
            <a:pPr marL="0" indent="0">
              <a:buNone/>
            </a:pPr>
            <a:r>
              <a:rPr lang="en-US" sz="3600" b="1" u="sng" dirty="0">
                <a:solidFill>
                  <a:schemeClr val="tx1"/>
                </a:solidFill>
                <a:latin typeface="+mj-lt"/>
              </a:rPr>
              <a:t>Interest in this project</a:t>
            </a:r>
          </a:p>
          <a:p>
            <a:r>
              <a:rPr lang="en-US" sz="3300" dirty="0">
                <a:latin typeface="+mj-lt"/>
              </a:rPr>
              <a:t>Invertors</a:t>
            </a:r>
          </a:p>
          <a:p>
            <a:r>
              <a:rPr lang="en-US" sz="3300" dirty="0">
                <a:latin typeface="+mj-lt"/>
              </a:rPr>
              <a:t>Restaurant Owners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739203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E6A0B-1793-4817-97F4-93BA0FBEB993}"/>
              </a:ext>
            </a:extLst>
          </p:cNvPr>
          <p:cNvSpPr>
            <a:spLocks noGrp="1"/>
          </p:cNvSpPr>
          <p:nvPr>
            <p:ph type="title"/>
          </p:nvPr>
        </p:nvSpPr>
        <p:spPr/>
        <p:txBody>
          <a:bodyPr/>
          <a:lstStyle/>
          <a:p>
            <a:r>
              <a:rPr lang="en-US" dirty="0"/>
              <a:t>Data Acquisition</a:t>
            </a:r>
          </a:p>
        </p:txBody>
      </p:sp>
      <p:sp>
        <p:nvSpPr>
          <p:cNvPr id="3" name="Content Placeholder 2">
            <a:extLst>
              <a:ext uri="{FF2B5EF4-FFF2-40B4-BE49-F238E27FC236}">
                <a16:creationId xmlns:a16="http://schemas.microsoft.com/office/drawing/2014/main" id="{50410B5C-B7C7-4A8F-981E-8EEB4A3B5C9A}"/>
              </a:ext>
            </a:extLst>
          </p:cNvPr>
          <p:cNvSpPr>
            <a:spLocks noGrp="1"/>
          </p:cNvSpPr>
          <p:nvPr>
            <p:ph idx="1"/>
          </p:nvPr>
        </p:nvSpPr>
        <p:spPr>
          <a:xfrm>
            <a:off x="475174" y="2155825"/>
            <a:ext cx="11029615" cy="2546350"/>
          </a:xfrm>
        </p:spPr>
        <p:txBody>
          <a:bodyPr>
            <a:normAutofit/>
          </a:bodyPr>
          <a:lstStyle/>
          <a:p>
            <a:r>
              <a:rPr lang="en-US" sz="1800" dirty="0">
                <a:solidFill>
                  <a:schemeClr val="tx1"/>
                </a:solidFill>
                <a:latin typeface="+mj-lt"/>
              </a:rPr>
              <a:t>Borough, Neighborhood, Latitude, and Longitude of New York City:</a:t>
            </a:r>
          </a:p>
          <a:p>
            <a:pPr marL="0" indent="0">
              <a:buNone/>
            </a:pPr>
            <a:r>
              <a:rPr lang="en-US" sz="1800" dirty="0">
                <a:latin typeface="+mj-lt"/>
                <a:hlinkClick r:id="rId2"/>
              </a:rPr>
              <a:t>https://geo.nyu.edu/catalog/nyu_2451_34572</a:t>
            </a:r>
            <a:endParaRPr lang="en-US" sz="1800" dirty="0">
              <a:latin typeface="+mj-lt"/>
            </a:endParaRPr>
          </a:p>
          <a:p>
            <a:r>
              <a:rPr lang="en-US" sz="1800" dirty="0">
                <a:solidFill>
                  <a:schemeClr val="tx1"/>
                </a:solidFill>
                <a:latin typeface="+mj-lt"/>
              </a:rPr>
              <a:t>Venue( Restaurant type) data:</a:t>
            </a:r>
          </a:p>
          <a:p>
            <a:pPr marL="0" indent="0">
              <a:buNone/>
            </a:pPr>
            <a:r>
              <a:rPr lang="en-US" sz="1800" dirty="0">
                <a:solidFill>
                  <a:schemeClr val="tx1"/>
                </a:solidFill>
                <a:latin typeface="+mj-lt"/>
              </a:rPr>
              <a:t>Foursquare API</a:t>
            </a:r>
          </a:p>
        </p:txBody>
      </p:sp>
    </p:spTree>
    <p:extLst>
      <p:ext uri="{BB962C8B-B14F-4D97-AF65-F5344CB8AC3E}">
        <p14:creationId xmlns:p14="http://schemas.microsoft.com/office/powerpoint/2010/main" val="1424229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504BED40-EAF7-4E55-AFF7-2CD840EBD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3B8689-2AB4-4FB0-AC7D-99D81779F793}"/>
              </a:ext>
            </a:extLst>
          </p:cNvPr>
          <p:cNvSpPr>
            <a:spLocks noGrp="1"/>
          </p:cNvSpPr>
          <p:nvPr>
            <p:ph type="title"/>
          </p:nvPr>
        </p:nvSpPr>
        <p:spPr>
          <a:xfrm>
            <a:off x="581193" y="702156"/>
            <a:ext cx="6309003" cy="1013800"/>
          </a:xfrm>
        </p:spPr>
        <p:txBody>
          <a:bodyPr>
            <a:normAutofit/>
          </a:bodyPr>
          <a:lstStyle/>
          <a:p>
            <a:r>
              <a:rPr lang="en-US">
                <a:solidFill>
                  <a:schemeClr val="tx2"/>
                </a:solidFill>
              </a:rPr>
              <a:t>Data visualization</a:t>
            </a:r>
            <a:br>
              <a:rPr lang="en-US">
                <a:solidFill>
                  <a:schemeClr val="tx2"/>
                </a:solidFill>
              </a:rPr>
            </a:br>
            <a:endParaRPr lang="en-US">
              <a:solidFill>
                <a:schemeClr val="tx2"/>
              </a:solidFill>
            </a:endParaRPr>
          </a:p>
        </p:txBody>
      </p:sp>
      <p:sp>
        <p:nvSpPr>
          <p:cNvPr id="14" name="Rectangle 10">
            <a:extLst>
              <a:ext uri="{FF2B5EF4-FFF2-40B4-BE49-F238E27FC236}">
                <a16:creationId xmlns:a16="http://schemas.microsoft.com/office/drawing/2014/main" id="{F367CCF1-BB1E-41CF-8499-94A870C33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66751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42A8CF90-C66D-4910-A244-41E2145245FE}"/>
              </a:ext>
            </a:extLst>
          </p:cNvPr>
          <p:cNvSpPr>
            <a:spLocks noGrp="1"/>
          </p:cNvSpPr>
          <p:nvPr>
            <p:ph idx="1"/>
          </p:nvPr>
        </p:nvSpPr>
        <p:spPr>
          <a:xfrm>
            <a:off x="581194" y="1590261"/>
            <a:ext cx="6309003" cy="4268538"/>
          </a:xfrm>
        </p:spPr>
        <p:txBody>
          <a:bodyPr>
            <a:normAutofit/>
          </a:bodyPr>
          <a:lstStyle/>
          <a:p>
            <a:r>
              <a:rPr lang="en-US" sz="1800" dirty="0">
                <a:solidFill>
                  <a:schemeClr val="tx2"/>
                </a:solidFill>
                <a:latin typeface="+mj-lt"/>
              </a:rPr>
              <a:t>For illustration purposes, the data for segmentation and clustering is simplified the to the neighborhoods only in Brooklyn. </a:t>
            </a:r>
            <a:r>
              <a:rPr lang="en-US" sz="1800" dirty="0">
                <a:latin typeface="+mj-lt"/>
              </a:rPr>
              <a:t>The Folium library is used to visualize the map of Brooklyn along with the neighborhood’s marker</a:t>
            </a:r>
            <a:endParaRPr lang="en-US" sz="1800" dirty="0">
              <a:solidFill>
                <a:schemeClr val="tx2"/>
              </a:solidFill>
              <a:latin typeface="+mj-lt"/>
            </a:endParaRPr>
          </a:p>
          <a:p>
            <a:endParaRPr lang="en-US" dirty="0">
              <a:solidFill>
                <a:schemeClr val="tx2"/>
              </a:solidFill>
            </a:endParaRPr>
          </a:p>
          <a:p>
            <a:endParaRPr lang="en-US" dirty="0">
              <a:solidFill>
                <a:schemeClr val="tx2"/>
              </a:solidFill>
            </a:endParaRPr>
          </a:p>
          <a:p>
            <a:endParaRPr lang="en-US" dirty="0">
              <a:solidFill>
                <a:schemeClr val="tx2"/>
              </a:solidFill>
            </a:endParaRPr>
          </a:p>
          <a:p>
            <a:endParaRPr lang="en-US" dirty="0">
              <a:solidFill>
                <a:schemeClr val="tx2"/>
              </a:solidFill>
            </a:endParaRPr>
          </a:p>
          <a:p>
            <a:endParaRPr lang="en-US" dirty="0">
              <a:solidFill>
                <a:schemeClr val="tx2"/>
              </a:solidFill>
            </a:endParaRPr>
          </a:p>
          <a:p>
            <a:endParaRPr lang="en-US" dirty="0">
              <a:solidFill>
                <a:schemeClr val="tx2"/>
              </a:solidFill>
            </a:endParaRPr>
          </a:p>
          <a:p>
            <a:endParaRPr lang="en-US" dirty="0">
              <a:solidFill>
                <a:schemeClr val="tx2"/>
              </a:solidFill>
            </a:endParaRPr>
          </a:p>
        </p:txBody>
      </p:sp>
      <p:pic>
        <p:nvPicPr>
          <p:cNvPr id="4" name="Picture 3">
            <a:extLst>
              <a:ext uri="{FF2B5EF4-FFF2-40B4-BE49-F238E27FC236}">
                <a16:creationId xmlns:a16="http://schemas.microsoft.com/office/drawing/2014/main" id="{7D6AF1A5-A0DB-44DA-94FA-7EEC025EFD24}"/>
              </a:ext>
            </a:extLst>
          </p:cNvPr>
          <p:cNvPicPr/>
          <p:nvPr/>
        </p:nvPicPr>
        <p:blipFill rotWithShape="1">
          <a:blip r:embed="rId2">
            <a:extLst>
              <a:ext uri="{28A0092B-C50C-407E-A947-70E740481C1C}">
                <a14:useLocalDpi xmlns:a14="http://schemas.microsoft.com/office/drawing/2010/main" val="0"/>
              </a:ext>
            </a:extLst>
          </a:blip>
          <a:srcRect l="32916" r="39161"/>
          <a:stretch/>
        </p:blipFill>
        <p:spPr bwMode="auto">
          <a:xfrm>
            <a:off x="7521283" y="10"/>
            <a:ext cx="4670717" cy="6857990"/>
          </a:xfrm>
          <a:prstGeom prst="rect">
            <a:avLst/>
          </a:prstGeom>
          <a:noFill/>
        </p:spPr>
      </p:pic>
    </p:spTree>
    <p:extLst>
      <p:ext uri="{BB962C8B-B14F-4D97-AF65-F5344CB8AC3E}">
        <p14:creationId xmlns:p14="http://schemas.microsoft.com/office/powerpoint/2010/main" val="1677753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675B6-2014-46BF-911F-CEE9EB2EFBC1}"/>
              </a:ext>
            </a:extLst>
          </p:cNvPr>
          <p:cNvSpPr>
            <a:spLocks noGrp="1"/>
          </p:cNvSpPr>
          <p:nvPr>
            <p:ph type="title"/>
          </p:nvPr>
        </p:nvSpPr>
        <p:spPr>
          <a:xfrm>
            <a:off x="581192" y="702156"/>
            <a:ext cx="11029616" cy="609809"/>
          </a:xfrm>
        </p:spPr>
        <p:txBody>
          <a:bodyPr/>
          <a:lstStyle/>
          <a:p>
            <a:r>
              <a:rPr lang="en-US" dirty="0"/>
              <a:t>Methodology</a:t>
            </a:r>
          </a:p>
        </p:txBody>
      </p:sp>
      <p:sp>
        <p:nvSpPr>
          <p:cNvPr id="3" name="Content Placeholder 2">
            <a:extLst>
              <a:ext uri="{FF2B5EF4-FFF2-40B4-BE49-F238E27FC236}">
                <a16:creationId xmlns:a16="http://schemas.microsoft.com/office/drawing/2014/main" id="{AC019C99-40C8-4ADF-9A8A-AA46EABC47E3}"/>
              </a:ext>
            </a:extLst>
          </p:cNvPr>
          <p:cNvSpPr>
            <a:spLocks noGrp="1"/>
          </p:cNvSpPr>
          <p:nvPr>
            <p:ph idx="1"/>
          </p:nvPr>
        </p:nvSpPr>
        <p:spPr>
          <a:xfrm>
            <a:off x="581192" y="1311965"/>
            <a:ext cx="11029615" cy="3829878"/>
          </a:xfrm>
        </p:spPr>
        <p:txBody>
          <a:bodyPr/>
          <a:lstStyle/>
          <a:p>
            <a:pPr marL="0" indent="0">
              <a:buNone/>
            </a:pPr>
            <a:r>
              <a:rPr lang="en-US" sz="2000" b="1" u="sng">
                <a:latin typeface="+mj-lt"/>
              </a:rPr>
              <a:t>Foursquare API</a:t>
            </a:r>
          </a:p>
          <a:p>
            <a:r>
              <a:rPr lang="en-US" sz="1800">
                <a:latin typeface="+mj-lt"/>
              </a:rPr>
              <a:t>The top 100 restaurant types that are in Brooklyn within a radius of 500 meters of each neighborhood are identified. </a:t>
            </a:r>
          </a:p>
          <a:p>
            <a:r>
              <a:rPr lang="en-US" sz="1800">
                <a:latin typeface="+mj-lt"/>
              </a:rPr>
              <a:t>There is a total of </a:t>
            </a:r>
            <a:r>
              <a:rPr lang="en-US" sz="1800" b="1">
                <a:latin typeface="+mj-lt"/>
              </a:rPr>
              <a:t>2195</a:t>
            </a:r>
            <a:r>
              <a:rPr lang="en-US" sz="1800">
                <a:latin typeface="+mj-lt"/>
              </a:rPr>
              <a:t> restaurants in Brooklyn with a </a:t>
            </a:r>
            <a:r>
              <a:rPr lang="en-US" sz="1800" b="1">
                <a:latin typeface="+mj-lt"/>
              </a:rPr>
              <a:t>95</a:t>
            </a:r>
            <a:r>
              <a:rPr lang="en-US" sz="1800">
                <a:latin typeface="+mj-lt"/>
              </a:rPr>
              <a:t> unique restaurant type.</a:t>
            </a:r>
          </a:p>
          <a:p>
            <a:pPr marL="0" indent="0">
              <a:buNone/>
            </a:pPr>
            <a:r>
              <a:rPr lang="en-US" sz="2000" b="1" u="sng">
                <a:latin typeface="+mj-lt"/>
              </a:rPr>
              <a:t> K-Means Clustering</a:t>
            </a:r>
          </a:p>
          <a:p>
            <a:r>
              <a:rPr lang="en-US" sz="1800">
                <a:latin typeface="+mj-lt"/>
              </a:rPr>
              <a:t>K means, an unsupervised clustering algorithm, is used for clustering neighborhoods. </a:t>
            </a:r>
          </a:p>
          <a:p>
            <a:r>
              <a:rPr lang="en-US" sz="1800">
                <a:latin typeface="+mj-lt"/>
              </a:rPr>
              <a:t>Using the elbow-method, K=3</a:t>
            </a:r>
          </a:p>
          <a:p>
            <a:pPr marL="0" indent="0">
              <a:buNone/>
            </a:pPr>
            <a:endParaRPr lang="en-US" sz="2000" b="1" u="sng" dirty="0">
              <a:latin typeface="+mj-lt"/>
            </a:endParaRPr>
          </a:p>
        </p:txBody>
      </p:sp>
      <p:pic>
        <p:nvPicPr>
          <p:cNvPr id="5" name="Picture 4">
            <a:extLst>
              <a:ext uri="{FF2B5EF4-FFF2-40B4-BE49-F238E27FC236}">
                <a16:creationId xmlns:a16="http://schemas.microsoft.com/office/drawing/2014/main" id="{135030B5-39C2-44DD-BE53-33B1FE4E39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7967" y="4068417"/>
            <a:ext cx="4903317" cy="2915478"/>
          </a:xfrm>
          <a:prstGeom prst="rect">
            <a:avLst/>
          </a:prstGeom>
        </p:spPr>
      </p:pic>
    </p:spTree>
    <p:extLst>
      <p:ext uri="{BB962C8B-B14F-4D97-AF65-F5344CB8AC3E}">
        <p14:creationId xmlns:p14="http://schemas.microsoft.com/office/powerpoint/2010/main" val="1911426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B81CC9E-AD49-483E-9920-3D45EFF0040C}"/>
              </a:ext>
            </a:extLst>
          </p:cNvPr>
          <p:cNvSpPr>
            <a:spLocks noGrp="1"/>
          </p:cNvSpPr>
          <p:nvPr>
            <p:ph type="title"/>
          </p:nvPr>
        </p:nvSpPr>
        <p:spPr>
          <a:xfrm>
            <a:off x="8013433" y="702156"/>
            <a:ext cx="3568661" cy="756058"/>
          </a:xfrm>
        </p:spPr>
        <p:txBody>
          <a:bodyPr>
            <a:normAutofit/>
          </a:bodyPr>
          <a:lstStyle/>
          <a:p>
            <a:r>
              <a:rPr lang="en-US" dirty="0"/>
              <a:t>Clusters</a:t>
            </a:r>
          </a:p>
        </p:txBody>
      </p:sp>
      <p:pic>
        <p:nvPicPr>
          <p:cNvPr id="4" name="Content Placeholder 3">
            <a:extLst>
              <a:ext uri="{FF2B5EF4-FFF2-40B4-BE49-F238E27FC236}">
                <a16:creationId xmlns:a16="http://schemas.microsoft.com/office/drawing/2014/main" id="{CD2A7F8F-F18F-482A-BA9E-85D8E8BDAE60}"/>
              </a:ext>
            </a:extLst>
          </p:cNvPr>
          <p:cNvPicPr>
            <a:picLocks/>
          </p:cNvPicPr>
          <p:nvPr/>
        </p:nvPicPr>
        <p:blipFill rotWithShape="1">
          <a:blip r:embed="rId2">
            <a:extLst>
              <a:ext uri="{28A0092B-C50C-407E-A947-70E740481C1C}">
                <a14:useLocalDpi xmlns:a14="http://schemas.microsoft.com/office/drawing/2010/main" val="0"/>
              </a:ext>
            </a:extLst>
          </a:blip>
          <a:srcRect l="27200" r="28835" b="-1"/>
          <a:stretch/>
        </p:blipFill>
        <p:spPr bwMode="auto">
          <a:xfrm>
            <a:off x="20" y="10"/>
            <a:ext cx="7537685" cy="6857990"/>
          </a:xfrm>
          <a:prstGeom prst="rect">
            <a:avLst/>
          </a:prstGeom>
          <a:noFill/>
        </p:spPr>
      </p:pic>
      <p:sp>
        <p:nvSpPr>
          <p:cNvPr id="13" name="Rectangle 12">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9" name="Content Placeholder 8">
            <a:extLst>
              <a:ext uri="{FF2B5EF4-FFF2-40B4-BE49-F238E27FC236}">
                <a16:creationId xmlns:a16="http://schemas.microsoft.com/office/drawing/2014/main" id="{DE29E0D6-57A6-47D6-A1E9-3DE66973793F}"/>
              </a:ext>
            </a:extLst>
          </p:cNvPr>
          <p:cNvGraphicFramePr>
            <a:graphicFrameLocks noGrp="1"/>
          </p:cNvGraphicFramePr>
          <p:nvPr>
            <p:ph idx="1"/>
            <p:extLst>
              <p:ext uri="{D42A27DB-BD31-4B8C-83A1-F6EECF244321}">
                <p14:modId xmlns:p14="http://schemas.microsoft.com/office/powerpoint/2010/main" val="2699496061"/>
              </p:ext>
            </p:extLst>
          </p:nvPr>
        </p:nvGraphicFramePr>
        <p:xfrm>
          <a:off x="7651740" y="1752836"/>
          <a:ext cx="4426225" cy="4810541"/>
        </p:xfrm>
        <a:graphic>
          <a:graphicData uri="http://schemas.openxmlformats.org/drawingml/2006/table">
            <a:tbl>
              <a:tblPr firstRow="1" firstCol="1" bandRow="1">
                <a:tableStyleId>{5C22544A-7EE6-4342-B048-85BDC9FD1C3A}</a:tableStyleId>
              </a:tblPr>
              <a:tblGrid>
                <a:gridCol w="1662080">
                  <a:extLst>
                    <a:ext uri="{9D8B030D-6E8A-4147-A177-3AD203B41FA5}">
                      <a16:colId xmlns:a16="http://schemas.microsoft.com/office/drawing/2014/main" val="4109112530"/>
                    </a:ext>
                  </a:extLst>
                </a:gridCol>
                <a:gridCol w="1532972">
                  <a:extLst>
                    <a:ext uri="{9D8B030D-6E8A-4147-A177-3AD203B41FA5}">
                      <a16:colId xmlns:a16="http://schemas.microsoft.com/office/drawing/2014/main" val="2472426664"/>
                    </a:ext>
                  </a:extLst>
                </a:gridCol>
                <a:gridCol w="1231173">
                  <a:extLst>
                    <a:ext uri="{9D8B030D-6E8A-4147-A177-3AD203B41FA5}">
                      <a16:colId xmlns:a16="http://schemas.microsoft.com/office/drawing/2014/main" val="3729084017"/>
                    </a:ext>
                  </a:extLst>
                </a:gridCol>
              </a:tblGrid>
              <a:tr h="1963091">
                <a:tc>
                  <a:txBody>
                    <a:bodyPr/>
                    <a:lstStyle/>
                    <a:p>
                      <a:pPr marL="0" marR="0" algn="ctr">
                        <a:lnSpc>
                          <a:spcPct val="115000"/>
                        </a:lnSpc>
                        <a:spcBef>
                          <a:spcPts val="600"/>
                        </a:spcBef>
                        <a:spcAft>
                          <a:spcPts val="450"/>
                        </a:spcAft>
                      </a:pPr>
                      <a:r>
                        <a:rPr lang="en-US" sz="1600">
                          <a:effectLst/>
                        </a:rPr>
                        <a:t>Cluster Name</a:t>
                      </a:r>
                      <a:endParaRPr lang="en-US" sz="16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15000"/>
                        </a:lnSpc>
                        <a:spcBef>
                          <a:spcPts val="600"/>
                        </a:spcBef>
                        <a:spcAft>
                          <a:spcPts val="450"/>
                        </a:spcAft>
                      </a:pPr>
                      <a:r>
                        <a:rPr lang="en-US" sz="1600" dirty="0">
                          <a:effectLst/>
                        </a:rPr>
                        <a:t>Cluster Label</a:t>
                      </a:r>
                      <a:endParaRPr lang="en-US" sz="16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15000"/>
                        </a:lnSpc>
                        <a:spcBef>
                          <a:spcPts val="600"/>
                        </a:spcBef>
                        <a:spcAft>
                          <a:spcPts val="450"/>
                        </a:spcAft>
                        <a:tabLst>
                          <a:tab pos="571500" algn="l"/>
                        </a:tabLst>
                      </a:pPr>
                      <a:r>
                        <a:rPr lang="en-US" sz="1600" dirty="0">
                          <a:effectLst/>
                        </a:rPr>
                        <a:t>Number of Neighborhoods</a:t>
                      </a:r>
                      <a:endParaRPr lang="en-US" sz="16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3920658487"/>
                  </a:ext>
                </a:extLst>
              </a:tr>
              <a:tr h="949150">
                <a:tc>
                  <a:txBody>
                    <a:bodyPr/>
                    <a:lstStyle/>
                    <a:p>
                      <a:pPr marL="0" marR="0">
                        <a:lnSpc>
                          <a:spcPct val="115000"/>
                        </a:lnSpc>
                        <a:spcBef>
                          <a:spcPts val="600"/>
                        </a:spcBef>
                        <a:spcAft>
                          <a:spcPts val="450"/>
                        </a:spcAft>
                      </a:pPr>
                      <a:r>
                        <a:rPr lang="en-US" sz="1600">
                          <a:effectLst/>
                        </a:rPr>
                        <a:t>Deli/Bodega</a:t>
                      </a:r>
                      <a:endParaRPr lang="en-US" sz="16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15000"/>
                        </a:lnSpc>
                        <a:spcBef>
                          <a:spcPts val="600"/>
                        </a:spcBef>
                        <a:spcAft>
                          <a:spcPts val="450"/>
                        </a:spcAft>
                      </a:pPr>
                      <a:r>
                        <a:rPr lang="en-US" sz="1600">
                          <a:effectLst/>
                        </a:rPr>
                        <a:t>0</a:t>
                      </a:r>
                      <a:endParaRPr lang="en-US" sz="16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15000"/>
                        </a:lnSpc>
                        <a:spcBef>
                          <a:spcPts val="600"/>
                        </a:spcBef>
                        <a:spcAft>
                          <a:spcPts val="450"/>
                        </a:spcAft>
                      </a:pPr>
                      <a:r>
                        <a:rPr lang="en-US" sz="1600">
                          <a:effectLst/>
                        </a:rPr>
                        <a:t>19</a:t>
                      </a:r>
                      <a:endParaRPr lang="en-US" sz="16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950382800"/>
                  </a:ext>
                </a:extLst>
              </a:tr>
              <a:tr h="949150">
                <a:tc>
                  <a:txBody>
                    <a:bodyPr/>
                    <a:lstStyle/>
                    <a:p>
                      <a:pPr marL="0" marR="0">
                        <a:lnSpc>
                          <a:spcPct val="115000"/>
                        </a:lnSpc>
                        <a:spcBef>
                          <a:spcPts val="600"/>
                        </a:spcBef>
                        <a:spcAft>
                          <a:spcPts val="450"/>
                        </a:spcAft>
                      </a:pPr>
                      <a:r>
                        <a:rPr lang="en-US" sz="1600">
                          <a:effectLst/>
                        </a:rPr>
                        <a:t>Pizza place, Italian &amp; Mexican restaurants</a:t>
                      </a:r>
                      <a:endParaRPr lang="en-US" sz="16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15000"/>
                        </a:lnSpc>
                        <a:spcBef>
                          <a:spcPts val="600"/>
                        </a:spcBef>
                        <a:spcAft>
                          <a:spcPts val="450"/>
                        </a:spcAft>
                      </a:pPr>
                      <a:r>
                        <a:rPr lang="en-US" sz="1600">
                          <a:effectLst/>
                        </a:rPr>
                        <a:t>1</a:t>
                      </a:r>
                      <a:endParaRPr lang="en-US" sz="16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15000"/>
                        </a:lnSpc>
                        <a:spcBef>
                          <a:spcPts val="600"/>
                        </a:spcBef>
                        <a:spcAft>
                          <a:spcPts val="450"/>
                        </a:spcAft>
                      </a:pPr>
                      <a:r>
                        <a:rPr lang="en-US" sz="1600">
                          <a:effectLst/>
                        </a:rPr>
                        <a:t>48</a:t>
                      </a:r>
                      <a:endParaRPr lang="en-US" sz="16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1807553596"/>
                  </a:ext>
                </a:extLst>
              </a:tr>
              <a:tr h="949150">
                <a:tc>
                  <a:txBody>
                    <a:bodyPr/>
                    <a:lstStyle/>
                    <a:p>
                      <a:pPr marL="0" marR="0">
                        <a:lnSpc>
                          <a:spcPct val="115000"/>
                        </a:lnSpc>
                        <a:spcBef>
                          <a:spcPts val="600"/>
                        </a:spcBef>
                        <a:spcAft>
                          <a:spcPts val="450"/>
                        </a:spcAft>
                      </a:pPr>
                      <a:r>
                        <a:rPr lang="en-US" sz="1600">
                          <a:effectLst/>
                        </a:rPr>
                        <a:t>Asian Restaurants</a:t>
                      </a:r>
                      <a:endParaRPr lang="en-US" sz="16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15000"/>
                        </a:lnSpc>
                        <a:spcBef>
                          <a:spcPts val="600"/>
                        </a:spcBef>
                        <a:spcAft>
                          <a:spcPts val="450"/>
                        </a:spcAft>
                      </a:pPr>
                      <a:r>
                        <a:rPr lang="en-US" sz="1600">
                          <a:effectLst/>
                        </a:rPr>
                        <a:t>2</a:t>
                      </a:r>
                      <a:endParaRPr lang="en-US" sz="16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15000"/>
                        </a:lnSpc>
                        <a:spcBef>
                          <a:spcPts val="600"/>
                        </a:spcBef>
                        <a:spcAft>
                          <a:spcPts val="450"/>
                        </a:spcAft>
                      </a:pPr>
                      <a:r>
                        <a:rPr lang="en-US" sz="1600" dirty="0">
                          <a:effectLst/>
                        </a:rPr>
                        <a:t>1</a:t>
                      </a:r>
                      <a:endParaRPr lang="en-US" sz="16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739330876"/>
                  </a:ext>
                </a:extLst>
              </a:tr>
            </a:tbl>
          </a:graphicData>
        </a:graphic>
      </p:graphicFrame>
    </p:spTree>
    <p:extLst>
      <p:ext uri="{BB962C8B-B14F-4D97-AF65-F5344CB8AC3E}">
        <p14:creationId xmlns:p14="http://schemas.microsoft.com/office/powerpoint/2010/main" val="1948205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DCA22-DF16-479E-87A9-EAC889533433}"/>
              </a:ext>
            </a:extLst>
          </p:cNvPr>
          <p:cNvSpPr>
            <a:spLocks noGrp="1"/>
          </p:cNvSpPr>
          <p:nvPr>
            <p:ph type="title"/>
          </p:nvPr>
        </p:nvSpPr>
        <p:spPr>
          <a:xfrm>
            <a:off x="581192" y="702156"/>
            <a:ext cx="11029616" cy="623061"/>
          </a:xfrm>
        </p:spPr>
        <p:txBody>
          <a:bodyPr/>
          <a:lstStyle/>
          <a:p>
            <a:r>
              <a:rPr lang="en-US" dirty="0"/>
              <a:t>Conclusion and Discussing</a:t>
            </a:r>
          </a:p>
        </p:txBody>
      </p:sp>
      <p:sp>
        <p:nvSpPr>
          <p:cNvPr id="3" name="Content Placeholder 2">
            <a:extLst>
              <a:ext uri="{FF2B5EF4-FFF2-40B4-BE49-F238E27FC236}">
                <a16:creationId xmlns:a16="http://schemas.microsoft.com/office/drawing/2014/main" id="{9874FB72-D170-4B30-AF4D-53265D5A6ED9}"/>
              </a:ext>
            </a:extLst>
          </p:cNvPr>
          <p:cNvSpPr>
            <a:spLocks noGrp="1"/>
          </p:cNvSpPr>
          <p:nvPr>
            <p:ph idx="1"/>
          </p:nvPr>
        </p:nvSpPr>
        <p:spPr>
          <a:xfrm>
            <a:off x="581192" y="1722783"/>
            <a:ext cx="11029615" cy="4252567"/>
          </a:xfrm>
        </p:spPr>
        <p:txBody>
          <a:bodyPr>
            <a:normAutofit fontScale="92500" lnSpcReduction="10000"/>
          </a:bodyPr>
          <a:lstStyle/>
          <a:p>
            <a:r>
              <a:rPr lang="en-US" sz="1800" dirty="0">
                <a:latin typeface="+mj-lt"/>
              </a:rPr>
              <a:t>The cluster 0 has 19 neighborhoods and has the highest number of delis and bodegas followed by the Caribbean and fast food centers. This cluster is a thriving market for those investors who are looking to open a deli or new Caribbean restaurant. Since the number of neighborhoods in this cluster is moderate, then these neighborhoods are possibly one of the promising locations to start a new deli or Caribbean restaurant.</a:t>
            </a:r>
          </a:p>
          <a:p>
            <a:r>
              <a:rPr lang="en-US" sz="1800" dirty="0">
                <a:latin typeface="+mj-lt"/>
              </a:rPr>
              <a:t>Cluster 1 consists of 48 neighborhoods.  Its top food services are pizza places, Italian and Mexican restaurants. With the variety of restaurant types and the high number of neighborhoods, the neighborhoods in this cluster might be a good choice to start up a new restaurant, especially if it is from the top restaurant categories of this cluster. </a:t>
            </a:r>
          </a:p>
          <a:p>
            <a:pPr marL="0" indent="0">
              <a:buNone/>
            </a:pPr>
            <a:endParaRPr lang="en-US" sz="1800" dirty="0">
              <a:latin typeface="+mj-lt"/>
            </a:endParaRPr>
          </a:p>
          <a:p>
            <a:r>
              <a:rPr lang="en-US" sz="1800" dirty="0">
                <a:latin typeface="+mj-lt"/>
              </a:rPr>
              <a:t>Cluster 2 consists of only 1 neighborhood and the most common type of restaurants are Asian and Korean foods. It should be noted that this cluster is a thriving market for the foodservice industry, but startups may also face stiff competition as there is only one neighborhood is in this cluster.</a:t>
            </a:r>
          </a:p>
          <a:p>
            <a:endParaRPr lang="en-US" dirty="0"/>
          </a:p>
        </p:txBody>
      </p:sp>
    </p:spTree>
    <p:extLst>
      <p:ext uri="{BB962C8B-B14F-4D97-AF65-F5344CB8AC3E}">
        <p14:creationId xmlns:p14="http://schemas.microsoft.com/office/powerpoint/2010/main" val="2020237829"/>
      </p:ext>
    </p:extLst>
  </p:cSld>
  <p:clrMapOvr>
    <a:masterClrMapping/>
  </p:clrMapOvr>
</p:sld>
</file>

<file path=ppt/theme/theme1.xml><?xml version="1.0" encoding="utf-8"?>
<a:theme xmlns:a="http://schemas.openxmlformats.org/drawingml/2006/main" name="DividendVTI">
  <a:themeElements>
    <a:clrScheme name="AnalogousFromLightSeed_2SEEDS">
      <a:dk1>
        <a:srgbClr val="000000"/>
      </a:dk1>
      <a:lt1>
        <a:srgbClr val="FFFFFF"/>
      </a:lt1>
      <a:dk2>
        <a:srgbClr val="243641"/>
      </a:dk2>
      <a:lt2>
        <a:srgbClr val="E2E3E8"/>
      </a:lt2>
      <a:accent1>
        <a:srgbClr val="B3A13B"/>
      </a:accent1>
      <a:accent2>
        <a:srgbClr val="E98941"/>
      </a:accent2>
      <a:accent3>
        <a:srgbClr val="91A94E"/>
      </a:accent3>
      <a:accent4>
        <a:srgbClr val="37B0AA"/>
      </a:accent4>
      <a:accent5>
        <a:srgbClr val="39A9E9"/>
      </a:accent5>
      <a:accent6>
        <a:srgbClr val="4E71EB"/>
      </a:accent6>
      <a:hlink>
        <a:srgbClr val="717BB2"/>
      </a:hlink>
      <a:folHlink>
        <a:srgbClr val="7F7F7F"/>
      </a:folHlink>
    </a:clrScheme>
    <a:fontScheme name="Dividend">
      <a:majorFont>
        <a:latin typeface="Century School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49</TotalTime>
  <Words>488</Words>
  <Application>Microsoft Office PowerPoint</Application>
  <PresentationFormat>Widescreen</PresentationFormat>
  <Paragraphs>67</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Century Schoolbook</vt:lpstr>
      <vt:lpstr>Franklin Gothic Book</vt:lpstr>
      <vt:lpstr>Wingdings 2</vt:lpstr>
      <vt:lpstr>DividendVTI</vt:lpstr>
      <vt:lpstr>INSIGHGTS INTO NEW YORK CITY’S RESTAURANT BUSINESS </vt:lpstr>
      <vt:lpstr>Table of Contents</vt:lpstr>
      <vt:lpstr>Introduction</vt:lpstr>
      <vt:lpstr>Data Acquisition</vt:lpstr>
      <vt:lpstr>Data visualization </vt:lpstr>
      <vt:lpstr>Methodology</vt:lpstr>
      <vt:lpstr>Clusters</vt:lpstr>
      <vt:lpstr>Conclusion and Discussing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INSIGHGTS INTO NEW YORK CITY’S RESTAURANT BUSINESS </dc:title>
  <dc:creator>Hanieh</dc:creator>
  <cp:lastModifiedBy>Hanieh</cp:lastModifiedBy>
  <cp:revision>7</cp:revision>
  <dcterms:created xsi:type="dcterms:W3CDTF">2020-03-09T02:11:35Z</dcterms:created>
  <dcterms:modified xsi:type="dcterms:W3CDTF">2020-03-09T03:06:42Z</dcterms:modified>
</cp:coreProperties>
</file>