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01" r:id="rId3"/>
    <p:sldId id="302" r:id="rId4"/>
    <p:sldId id="284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349" r:id="rId65"/>
    <p:sldId id="350" r:id="rId66"/>
    <p:sldId id="348" r:id="rId67"/>
    <p:sldId id="299" r:id="rId68"/>
    <p:sldId id="351" r:id="rId69"/>
    <p:sldId id="352" r:id="rId70"/>
    <p:sldId id="300" r:id="rId71"/>
    <p:sldId id="262" r:id="rId72"/>
    <p:sldId id="353" r:id="rId73"/>
    <p:sldId id="354" r:id="rId74"/>
    <p:sldId id="282" r:id="rId75"/>
    <p:sldId id="283" r:id="rId7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01"/>
            <p14:sldId id="302"/>
            <p14:sldId id="284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49"/>
            <p14:sldId id="350"/>
            <p14:sldId id="348"/>
            <p14:sldId id="299"/>
            <p14:sldId id="351"/>
            <p14:sldId id="352"/>
            <p14:sldId id="300"/>
          </p14:sldIdLst>
        </p14:section>
        <p14:section name="COURSE CONTENT" id="{F4927CBE-FA17-46D1-BAAE-887D0AF2CCBF}">
          <p14:sldIdLst>
            <p14:sldId id="262"/>
            <p14:sldId id="353"/>
            <p14:sldId id="354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B48AF-F7FF-4F70-90C0-601F51723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773238"/>
            <a:ext cx="4244975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73238"/>
            <a:ext cx="4244975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0825" y="4260850"/>
            <a:ext cx="4244975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260850"/>
            <a:ext cx="4244975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04BB-60FE-4339-9715-E4889727E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20/07/2020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graph-and-its-representations/" TargetMode="Externa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eppstein/161/960215.html" TargetMode="Externa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6 – Analysis of Data Structures: Graph (Basic Search &amp; Traversal), Priority Queue, and Heap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2065603" y="116632"/>
            <a:ext cx="7067128" cy="1143000"/>
          </a:xfrm>
        </p:spPr>
        <p:txBody>
          <a:bodyPr/>
          <a:lstStyle/>
          <a:p>
            <a:r>
              <a:rPr lang="id-ID" dirty="0"/>
              <a:t>ADJACENCY LIST</a:t>
            </a:r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xfrm>
            <a:off x="1691680" y="1767147"/>
            <a:ext cx="7067128" cy="3489251"/>
          </a:xfrm>
        </p:spPr>
        <p:txBody>
          <a:bodyPr/>
          <a:lstStyle/>
          <a:p>
            <a:r>
              <a:rPr lang="id-ID"/>
              <a:t>The class definitions in C++ for the adjacency list representation are</a:t>
            </a:r>
          </a:p>
        </p:txBody>
      </p:sp>
      <p:sp>
        <p:nvSpPr>
          <p:cNvPr id="819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5603" y="2708920"/>
            <a:ext cx="5545138" cy="3600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Class Graph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private: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int n;                               //number of vertices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struct node {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	     int vertex;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	     struct node* link;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};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struct node* headnodes[n+1];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public: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Graph()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           { for (int i=1;i&lt;=n;i++) headnodes[i] = NULL; }</a:t>
            </a:r>
          </a:p>
          <a:p>
            <a:pPr>
              <a:defRPr/>
            </a:pPr>
            <a:r>
              <a:rPr lang="id-ID" sz="1600" b="1" dirty="0">
                <a:solidFill>
                  <a:schemeClr val="tx1"/>
                </a:solidFill>
              </a:rPr>
              <a:t>};</a:t>
            </a:r>
          </a:p>
          <a:p>
            <a:pPr>
              <a:defRPr/>
            </a:pPr>
            <a:endParaRPr lang="id-ID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404664"/>
            <a:ext cx="6444208" cy="1080120"/>
          </a:xfrm>
        </p:spPr>
        <p:txBody>
          <a:bodyPr/>
          <a:lstStyle/>
          <a:p>
            <a:pPr eaLnBrk="1" hangingPunct="1"/>
            <a:r>
              <a:rPr lang="en-US" dirty="0"/>
              <a:t>EXAMPLE ADJACENCY MATRIX (1)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921896" y="2492374"/>
            <a:ext cx="2808287" cy="266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1 0 1 0 0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0 0 0 1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0 1 1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1 0 0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0 0 1 0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</a:t>
            </a:r>
            <a:endParaRPr lang="en-US" altLang="ja-JP" sz="2800" b="1" dirty="0">
              <a:solidFill>
                <a:srgbClr val="FF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0 1 1 0 1</a:t>
            </a:r>
            <a:r>
              <a:rPr lang="en-US" altLang="ja-JP" sz="28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endParaRPr lang="en-US" sz="2800" b="1" dirty="0">
              <a:solidFill>
                <a:srgbClr val="339966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9221" name="Picture 6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5088" y="2284412"/>
            <a:ext cx="4244975" cy="308133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7" y="335052"/>
            <a:ext cx="6269819" cy="1143000"/>
          </a:xfrm>
        </p:spPr>
        <p:txBody>
          <a:bodyPr/>
          <a:lstStyle/>
          <a:p>
            <a:pPr eaLnBrk="1" hangingPunct="1"/>
            <a:r>
              <a:rPr lang="en-US" dirty="0"/>
              <a:t>EXAMPLE ADJACENCY MATRIX (2)</a:t>
            </a:r>
          </a:p>
        </p:txBody>
      </p:sp>
      <p:pic>
        <p:nvPicPr>
          <p:cNvPr id="10244" name="Picture 6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11694" y="2052637"/>
            <a:ext cx="4244975" cy="3544887"/>
          </a:xfrm>
          <a:noFill/>
        </p:spPr>
      </p:pic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5724128" y="2492373"/>
            <a:ext cx="2808287" cy="26654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7 0 0 0 0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7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0 0 0 0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0 0 8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4 0 0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0 0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0 0 3 0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6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0000FF"/>
                </a:solidFill>
                <a:latin typeface="Courier New" pitchFamily="49" charset="0"/>
                <a:ea typeface="MS Mincho" pitchFamily="49" charset="-128"/>
              </a:rPr>
              <a:t>0</a:t>
            </a:r>
            <a:endParaRPr lang="en-US" altLang="ja-JP" sz="2800" b="1" dirty="0">
              <a:latin typeface="Courier New" pitchFamily="49" charset="0"/>
              <a:ea typeface="MS Mincho" pitchFamily="49" charset="-128"/>
            </a:endParaRPr>
          </a:p>
          <a:p>
            <a:pPr algn="ctr"/>
            <a:r>
              <a:rPr lang="en-US" altLang="ja-JP" sz="2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0 9 8 0 5</a:t>
            </a:r>
            <a:r>
              <a:rPr lang="en-US" altLang="ja-JP" sz="2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ja-JP" sz="2800" b="1" dirty="0">
                <a:solidFill>
                  <a:srgbClr val="339966"/>
                </a:solidFill>
                <a:latin typeface="Courier New" pitchFamily="49" charset="0"/>
                <a:ea typeface="MS Mincho" pitchFamily="49" charset="-128"/>
              </a:rPr>
              <a:t>0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COST MATRIX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If the adjacency matrix shown in proximity, then the Cost Matrix seen in the distance.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If there is no edge connecting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Adjacency matrix is 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Cost Matrix valued ∞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35473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EXAMPLE COST MATRIX</a:t>
            </a:r>
          </a:p>
        </p:txBody>
      </p:sp>
      <p:pic>
        <p:nvPicPr>
          <p:cNvPr id="12292" name="Picture 3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39948" y="2203091"/>
            <a:ext cx="4244975" cy="3544887"/>
          </a:xfrm>
          <a:noFill/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364163" y="2420938"/>
            <a:ext cx="3168650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 ∞ ∞ 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7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8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4 ∞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∞ 3 ∞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6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endParaRPr lang="en-US" altLang="ja-JP" sz="2800" b="1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altLang="ja-JP" sz="2800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 9 8 ∞ 5</a:t>
            </a:r>
            <a:r>
              <a:rPr lang="en-US" altLang="ja-JP" sz="28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ja-JP" sz="2800" b="1">
                <a:solidFill>
                  <a:srgbClr val="3399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∞</a:t>
            </a: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799" y="188640"/>
            <a:ext cx="6106435" cy="1143000"/>
          </a:xfrm>
        </p:spPr>
        <p:txBody>
          <a:bodyPr/>
          <a:lstStyle/>
          <a:p>
            <a:pPr eaLnBrk="1" hangingPunct="1"/>
            <a:r>
              <a:rPr lang="en-US" dirty="0"/>
              <a:t>REVIEW TREE TRAVERSAL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Traversal is a process to visit each node in a tree.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sv-SE" sz="2400" b="1" dirty="0"/>
              <a:t>Pre-order Traversal</a:t>
            </a:r>
            <a:endParaRPr lang="en-US" sz="2400" dirty="0"/>
          </a:p>
          <a:p>
            <a:pPr lvl="1" eaLnBrk="1" hangingPunct="1"/>
            <a:r>
              <a:rPr lang="sv-SE" sz="2000" dirty="0"/>
              <a:t>parent–left–right</a:t>
            </a:r>
          </a:p>
          <a:p>
            <a:pPr eaLnBrk="1" hangingPunct="1"/>
            <a:r>
              <a:rPr lang="sv-SE" sz="2400" b="1" dirty="0"/>
              <a:t>Level-order Traversal</a:t>
            </a:r>
            <a:endParaRPr lang="en-US" sz="2400" dirty="0"/>
          </a:p>
          <a:p>
            <a:pPr lvl="1" eaLnBrk="1" hangingPunct="1"/>
            <a:r>
              <a:rPr lang="sv-SE" sz="2000" dirty="0"/>
              <a:t>parent–left–right</a:t>
            </a:r>
          </a:p>
          <a:p>
            <a:pPr eaLnBrk="1" hangingPunct="1"/>
            <a:r>
              <a:rPr lang="sv-SE" sz="2400" b="1" dirty="0"/>
              <a:t>In-order Traversal</a:t>
            </a:r>
            <a:endParaRPr lang="en-US" sz="2400" dirty="0"/>
          </a:p>
          <a:p>
            <a:pPr lvl="1" eaLnBrk="1" hangingPunct="1"/>
            <a:r>
              <a:rPr lang="sv-SE" sz="2000" dirty="0"/>
              <a:t>left–parent–right  (this technique is only for Binary Tree)</a:t>
            </a:r>
            <a:endParaRPr lang="en-US" sz="2000" dirty="0"/>
          </a:p>
          <a:p>
            <a:pPr eaLnBrk="1" hangingPunct="1"/>
            <a:r>
              <a:rPr lang="sv-SE" sz="2400" b="1" dirty="0"/>
              <a:t>Post-order Traversal</a:t>
            </a:r>
            <a:endParaRPr lang="en-US" sz="2400" dirty="0"/>
          </a:p>
          <a:p>
            <a:pPr lvl="1" eaLnBrk="1" hangingPunct="1"/>
            <a:r>
              <a:rPr lang="sv-SE" sz="2000" dirty="0"/>
              <a:t>left–right–parent</a:t>
            </a:r>
          </a:p>
        </p:txBody>
      </p:sp>
    </p:spTree>
    <p:extLst>
      <p:ext uri="{BB962C8B-B14F-4D97-AF65-F5344CB8AC3E}">
        <p14:creationId xmlns:p14="http://schemas.microsoft.com/office/powerpoint/2010/main" val="127294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950" y="34178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PRE-ORDER TRAVERSAL</a:t>
            </a:r>
          </a:p>
        </p:txBody>
      </p:sp>
      <p:pic>
        <p:nvPicPr>
          <p:cNvPr id="4100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88144" y="1700809"/>
            <a:ext cx="8255856" cy="4104456"/>
          </a:xfrm>
          <a:noFill/>
        </p:spPr>
      </p:pic>
    </p:spTree>
    <p:extLst>
      <p:ext uri="{BB962C8B-B14F-4D97-AF65-F5344CB8AC3E}">
        <p14:creationId xmlns:p14="http://schemas.microsoft.com/office/powerpoint/2010/main" val="74621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3377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LEVEL-ORDER TRAVERSAL</a:t>
            </a:r>
          </a:p>
        </p:txBody>
      </p:sp>
      <p:pic>
        <p:nvPicPr>
          <p:cNvPr id="5124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15790" y="1851304"/>
            <a:ext cx="8128210" cy="3881952"/>
          </a:xfrm>
          <a:noFill/>
        </p:spPr>
      </p:pic>
    </p:spTree>
    <p:extLst>
      <p:ext uri="{BB962C8B-B14F-4D97-AF65-F5344CB8AC3E}">
        <p14:creationId xmlns:p14="http://schemas.microsoft.com/office/powerpoint/2010/main" val="56218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5810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IN-ORDER TRAVERSAL</a:t>
            </a:r>
          </a:p>
        </p:txBody>
      </p:sp>
      <p:pic>
        <p:nvPicPr>
          <p:cNvPr id="6148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600" y="2060849"/>
            <a:ext cx="8109492" cy="3904294"/>
          </a:xfrm>
          <a:noFill/>
        </p:spPr>
      </p:pic>
    </p:spTree>
    <p:extLst>
      <p:ext uri="{BB962C8B-B14F-4D97-AF65-F5344CB8AC3E}">
        <p14:creationId xmlns:p14="http://schemas.microsoft.com/office/powerpoint/2010/main" val="176282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POST-ORDER TRAVERSAL</a:t>
            </a:r>
          </a:p>
        </p:txBody>
      </p:sp>
      <p:pic>
        <p:nvPicPr>
          <p:cNvPr id="7172" name="Picture 3" descr="ilustrasi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1120" y="1700808"/>
            <a:ext cx="8103203" cy="3816424"/>
          </a:xfrm>
          <a:noFill/>
        </p:spPr>
      </p:pic>
    </p:spTree>
    <p:extLst>
      <p:ext uri="{BB962C8B-B14F-4D97-AF65-F5344CB8AC3E}">
        <p14:creationId xmlns:p14="http://schemas.microsoft.com/office/powerpoint/2010/main" val="23071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331640" y="2114903"/>
          <a:ext cx="7067550" cy="13716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Types of graph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Implementation of graph using cost adjacency matrix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Implementation of graph using cost adjacency list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07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080120"/>
          </a:xfrm>
        </p:spPr>
        <p:txBody>
          <a:bodyPr/>
          <a:lstStyle/>
          <a:p>
            <a:pPr eaLnBrk="1" hangingPunct="1"/>
            <a:r>
              <a:rPr lang="en-US" dirty="0"/>
              <a:t>IMPLEMENTATION OF TREE DFS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 fontScale="62500" lnSpcReduction="20000"/>
          </a:bodyPr>
          <a:lstStyle/>
          <a:p>
            <a:pPr marL="233363" indent="-233363" eaLnBrk="1" hangingPunct="1">
              <a:lnSpc>
                <a:spcPct val="160000"/>
              </a:lnSpc>
            </a:pPr>
            <a:r>
              <a:rPr lang="sv-SE" sz="2400" dirty="0"/>
              <a:t>Steps:</a:t>
            </a:r>
            <a:endParaRPr lang="en-US" sz="2400" dirty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sv-SE" sz="2000" dirty="0"/>
              <a:t>Set status to 1 (white color) to all nodes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sv-SE" sz="2000" dirty="0"/>
              <a:t>Enter root node to a stack, set status to 2 (orange color)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/>
              <a:t>Take top of the stack, set status to 3 (green color)</a:t>
            </a:r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/>
              <a:t>Enter left child and right child to the stack</a:t>
            </a:r>
            <a:r>
              <a:rPr lang="sv-SE" sz="2000" dirty="0"/>
              <a:t>, set status to 2 (orange color)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Tx/>
              <a:buAutoNum type="arabicPeriod"/>
            </a:pPr>
            <a:r>
              <a:rPr lang="en-US" sz="2000" dirty="0"/>
              <a:t>Repeat step 3 until the stack is empty or searched data is found</a:t>
            </a:r>
          </a:p>
          <a:p>
            <a:pPr marL="233363" indent="-233363" eaLnBrk="1" hangingPunct="1">
              <a:lnSpc>
                <a:spcPct val="160000"/>
              </a:lnSpc>
            </a:pPr>
            <a:endParaRPr lang="sv-SE" sz="2400" dirty="0"/>
          </a:p>
          <a:p>
            <a:pPr marL="233363" indent="-233363" eaLnBrk="1" hangingPunct="1">
              <a:lnSpc>
                <a:spcPct val="160000"/>
              </a:lnSpc>
            </a:pPr>
            <a:r>
              <a:rPr lang="en-US" sz="2400" dirty="0"/>
              <a:t>Steps in the more "technical" term:</a:t>
            </a:r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/>
              <a:t>PUSH root node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/>
              <a:t>POP node X dari stack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/>
              <a:t>PUSH all children of node X to the stack</a:t>
            </a:r>
            <a:endParaRPr lang="en-US" sz="2000" dirty="0"/>
          </a:p>
          <a:p>
            <a:pPr marL="690563" lvl="1" indent="-342900" eaLnBrk="1" hangingPunct="1">
              <a:lnSpc>
                <a:spcPct val="160000"/>
              </a:lnSpc>
              <a:buFont typeface="Arial Black" pitchFamily="34" charset="0"/>
              <a:buAutoNum type="arabicPeriod"/>
            </a:pPr>
            <a:r>
              <a:rPr lang="sv-SE" sz="2000" dirty="0"/>
              <a:t>Repeat step 2</a:t>
            </a:r>
            <a:endParaRPr lang="en-US" sz="2000" dirty="0"/>
          </a:p>
          <a:p>
            <a:pPr marL="233363" indent="-233363" eaLnBrk="1" hangingPunct="1">
              <a:lnSpc>
                <a:spcPct val="16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599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951" y="1760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37951" y="2060848"/>
            <a:ext cx="2286000" cy="2286000"/>
            <a:chOff x="432" y="1296"/>
            <a:chExt cx="1440" cy="1440"/>
          </a:xfrm>
        </p:grpSpPr>
        <p:sp>
          <p:nvSpPr>
            <p:cNvPr id="922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922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922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923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</a:t>
              </a:r>
            </a:p>
          </p:txBody>
        </p:sp>
        <p:sp>
          <p:nvSpPr>
            <p:cNvPr id="923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923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923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8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4165" y="20722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7250" y="2042570"/>
            <a:ext cx="2286000" cy="2286000"/>
            <a:chOff x="432" y="1296"/>
            <a:chExt cx="1440" cy="1440"/>
          </a:xfrm>
        </p:grpSpPr>
        <p:sp>
          <p:nvSpPr>
            <p:cNvPr id="1025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5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025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026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026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026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26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175250" y="2423570"/>
            <a:ext cx="609600" cy="1981200"/>
            <a:chOff x="2352" y="1536"/>
            <a:chExt cx="384" cy="1248"/>
          </a:xfrm>
        </p:grpSpPr>
        <p:sp>
          <p:nvSpPr>
            <p:cNvPr id="10247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248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0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46" name="Text Box 22"/>
          <p:cNvSpPr txBox="1">
            <a:spLocks noChangeArrowheads="1"/>
          </p:cNvSpPr>
          <p:nvPr/>
        </p:nvSpPr>
        <p:spPr bwMode="auto">
          <a:xfrm>
            <a:off x="5102225" y="448097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159475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023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(3)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76264" y="2057400"/>
            <a:ext cx="2286000" cy="2286000"/>
            <a:chOff x="432" y="1296"/>
            <a:chExt cx="1440" cy="1440"/>
          </a:xfrm>
        </p:grpSpPr>
        <p:sp>
          <p:nvSpPr>
            <p:cNvPr id="1127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8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128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128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128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128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128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128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24264" y="2438400"/>
            <a:ext cx="609600" cy="1981200"/>
            <a:chOff x="2352" y="1536"/>
            <a:chExt cx="384" cy="1248"/>
          </a:xfrm>
        </p:grpSpPr>
        <p:sp>
          <p:nvSpPr>
            <p:cNvPr id="11272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3" name="Line 19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1274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270" name="Oval 21"/>
          <p:cNvSpPr>
            <a:spLocks noChangeArrowheads="1"/>
          </p:cNvSpPr>
          <p:nvPr/>
        </p:nvSpPr>
        <p:spPr bwMode="auto">
          <a:xfrm>
            <a:off x="694826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1271" name="Text Box 22"/>
          <p:cNvSpPr txBox="1">
            <a:spLocks noChangeArrowheads="1"/>
          </p:cNvSpPr>
          <p:nvPr/>
        </p:nvSpPr>
        <p:spPr bwMode="auto">
          <a:xfrm>
            <a:off x="534806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37742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629" y="20665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67744" y="2057400"/>
            <a:ext cx="2286000" cy="2286000"/>
            <a:chOff x="432" y="1296"/>
            <a:chExt cx="1440" cy="1440"/>
          </a:xfrm>
        </p:grpSpPr>
        <p:sp>
          <p:nvSpPr>
            <p:cNvPr id="1230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230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230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231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231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231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231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2293" name="Oval 17"/>
          <p:cNvSpPr>
            <a:spLocks noChangeArrowheads="1"/>
          </p:cNvSpPr>
          <p:nvPr/>
        </p:nvSpPr>
        <p:spPr bwMode="auto">
          <a:xfrm>
            <a:off x="683974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15744" y="2438400"/>
            <a:ext cx="609600" cy="1981200"/>
            <a:chOff x="2352" y="1536"/>
            <a:chExt cx="384" cy="1248"/>
          </a:xfrm>
        </p:grpSpPr>
        <p:sp>
          <p:nvSpPr>
            <p:cNvPr id="12296" name="Oval 19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2297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21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</p:grpSp>
      <p:sp>
        <p:nvSpPr>
          <p:cNvPr id="12295" name="Text Box 24"/>
          <p:cNvSpPr txBox="1">
            <a:spLocks noChangeArrowheads="1"/>
          </p:cNvSpPr>
          <p:nvPr/>
        </p:nvSpPr>
        <p:spPr bwMode="auto">
          <a:xfrm>
            <a:off x="523954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67773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573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(5)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1072" y="2057400"/>
            <a:ext cx="2286000" cy="2286000"/>
            <a:chOff x="432" y="1296"/>
            <a:chExt cx="1440" cy="1440"/>
          </a:xfrm>
        </p:grpSpPr>
        <p:sp>
          <p:nvSpPr>
            <p:cNvPr id="1332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3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3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333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333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333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333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333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333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39072" y="2438400"/>
            <a:ext cx="609600" cy="1981200"/>
            <a:chOff x="2352" y="1536"/>
            <a:chExt cx="384" cy="1248"/>
          </a:xfrm>
        </p:grpSpPr>
        <p:sp>
          <p:nvSpPr>
            <p:cNvPr id="13321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24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318" name="Oval 22"/>
          <p:cNvSpPr>
            <a:spLocks noChangeArrowheads="1"/>
          </p:cNvSpPr>
          <p:nvPr/>
        </p:nvSpPr>
        <p:spPr bwMode="auto">
          <a:xfrm>
            <a:off x="656307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3319" name="Oval 23"/>
          <p:cNvSpPr>
            <a:spLocks noChangeArrowheads="1"/>
          </p:cNvSpPr>
          <p:nvPr/>
        </p:nvSpPr>
        <p:spPr bwMode="auto">
          <a:xfrm>
            <a:off x="702027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3320" name="Text Box 24"/>
          <p:cNvSpPr txBox="1">
            <a:spLocks noChangeArrowheads="1"/>
          </p:cNvSpPr>
          <p:nvPr/>
        </p:nvSpPr>
        <p:spPr bwMode="auto">
          <a:xfrm>
            <a:off x="4962872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24867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(6)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3728" y="2057400"/>
            <a:ext cx="2286000" cy="2286000"/>
            <a:chOff x="432" y="1296"/>
            <a:chExt cx="1440" cy="1440"/>
          </a:xfrm>
        </p:grpSpPr>
        <p:sp>
          <p:nvSpPr>
            <p:cNvPr id="14351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2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57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4359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4360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4361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4362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4363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4341" name="Oval 17"/>
          <p:cNvSpPr>
            <a:spLocks noChangeArrowheads="1"/>
          </p:cNvSpPr>
          <p:nvPr/>
        </p:nvSpPr>
        <p:spPr bwMode="auto">
          <a:xfrm>
            <a:off x="669572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4342" name="Oval 18"/>
          <p:cNvSpPr>
            <a:spLocks noChangeArrowheads="1"/>
          </p:cNvSpPr>
          <p:nvPr/>
        </p:nvSpPr>
        <p:spPr bwMode="auto">
          <a:xfrm>
            <a:off x="715292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171728" y="2438400"/>
            <a:ext cx="609600" cy="1981200"/>
            <a:chOff x="2352" y="1536"/>
            <a:chExt cx="384" cy="1248"/>
          </a:xfrm>
        </p:grpSpPr>
        <p:sp>
          <p:nvSpPr>
            <p:cNvPr id="14345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4346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7" name="Line 22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8" name="Line 23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349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4350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</p:grpSp>
      <p:sp>
        <p:nvSpPr>
          <p:cNvPr id="14344" name="Text Box 26"/>
          <p:cNvSpPr txBox="1">
            <a:spLocks noChangeArrowheads="1"/>
          </p:cNvSpPr>
          <p:nvPr/>
        </p:nvSpPr>
        <p:spPr bwMode="auto">
          <a:xfrm>
            <a:off x="5095528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7284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665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(7)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7704" y="2057400"/>
            <a:ext cx="2286000" cy="2286000"/>
            <a:chOff x="432" y="1296"/>
            <a:chExt cx="1440" cy="1440"/>
          </a:xfrm>
        </p:grpSpPr>
        <p:sp>
          <p:nvSpPr>
            <p:cNvPr id="15375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6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7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8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9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80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81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5382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5383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5384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5385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5386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5387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5365" name="Oval 17"/>
          <p:cNvSpPr>
            <a:spLocks noChangeArrowheads="1"/>
          </p:cNvSpPr>
          <p:nvPr/>
        </p:nvSpPr>
        <p:spPr bwMode="auto">
          <a:xfrm>
            <a:off x="64797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5366" name="Oval 18"/>
          <p:cNvSpPr>
            <a:spLocks noChangeArrowheads="1"/>
          </p:cNvSpPr>
          <p:nvPr/>
        </p:nvSpPr>
        <p:spPr bwMode="auto">
          <a:xfrm>
            <a:off x="69369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955704" y="2438400"/>
            <a:ext cx="609600" cy="1981200"/>
            <a:chOff x="2352" y="1536"/>
            <a:chExt cx="384" cy="1248"/>
          </a:xfrm>
        </p:grpSpPr>
        <p:sp>
          <p:nvSpPr>
            <p:cNvPr id="15370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5371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2" name="Line 22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3" name="Line 23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374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15368" name="Oval 25"/>
          <p:cNvSpPr>
            <a:spLocks noChangeArrowheads="1"/>
          </p:cNvSpPr>
          <p:nvPr/>
        </p:nvSpPr>
        <p:spPr bwMode="auto">
          <a:xfrm>
            <a:off x="7394104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5369" name="Text Box 26"/>
          <p:cNvSpPr txBox="1">
            <a:spLocks noChangeArrowheads="1"/>
          </p:cNvSpPr>
          <p:nvPr/>
        </p:nvSpPr>
        <p:spPr bwMode="auto">
          <a:xfrm>
            <a:off x="4879504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9140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(8)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057400"/>
            <a:ext cx="2286000" cy="2286000"/>
            <a:chOff x="432" y="1296"/>
            <a:chExt cx="1440" cy="1440"/>
          </a:xfrm>
        </p:grpSpPr>
        <p:sp>
          <p:nvSpPr>
            <p:cNvPr id="16399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0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3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405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6406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6407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6408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6409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6410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6411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572000" y="2438400"/>
            <a:ext cx="609600" cy="1981200"/>
            <a:chOff x="2352" y="1536"/>
            <a:chExt cx="384" cy="1248"/>
          </a:xfrm>
        </p:grpSpPr>
        <p:sp>
          <p:nvSpPr>
            <p:cNvPr id="16395" name="Oval 18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97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6390" name="Oval 22"/>
          <p:cNvSpPr>
            <a:spLocks noChangeArrowheads="1"/>
          </p:cNvSpPr>
          <p:nvPr/>
        </p:nvSpPr>
        <p:spPr bwMode="auto">
          <a:xfrm>
            <a:off x="6096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6391" name="Oval 23"/>
          <p:cNvSpPr>
            <a:spLocks noChangeArrowheads="1"/>
          </p:cNvSpPr>
          <p:nvPr/>
        </p:nvSpPr>
        <p:spPr bwMode="auto">
          <a:xfrm>
            <a:off x="6553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6392" name="Oval 24"/>
          <p:cNvSpPr>
            <a:spLocks noChangeArrowheads="1"/>
          </p:cNvSpPr>
          <p:nvPr/>
        </p:nvSpPr>
        <p:spPr bwMode="auto">
          <a:xfrm>
            <a:off x="7467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6393" name="Oval 25"/>
          <p:cNvSpPr>
            <a:spLocks noChangeArrowheads="1"/>
          </p:cNvSpPr>
          <p:nvPr/>
        </p:nvSpPr>
        <p:spPr bwMode="auto">
          <a:xfrm>
            <a:off x="7010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6394" name="Text Box 26"/>
          <p:cNvSpPr txBox="1">
            <a:spLocks noChangeArrowheads="1"/>
          </p:cNvSpPr>
          <p:nvPr/>
        </p:nvSpPr>
        <p:spPr bwMode="auto">
          <a:xfrm>
            <a:off x="4495800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218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(9)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41466" y="2057400"/>
            <a:ext cx="2286000" cy="2286000"/>
            <a:chOff x="432" y="1296"/>
            <a:chExt cx="1440" cy="1440"/>
          </a:xfrm>
        </p:grpSpPr>
        <p:sp>
          <p:nvSpPr>
            <p:cNvPr id="1742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743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743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743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743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743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7413" name="Oval 17"/>
          <p:cNvSpPr>
            <a:spLocks noChangeArrowheads="1"/>
          </p:cNvSpPr>
          <p:nvPr/>
        </p:nvSpPr>
        <p:spPr bwMode="auto">
          <a:xfrm>
            <a:off x="79422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589466" y="2438400"/>
            <a:ext cx="609600" cy="1981200"/>
            <a:chOff x="2352" y="1536"/>
            <a:chExt cx="384" cy="1248"/>
          </a:xfrm>
        </p:grpSpPr>
        <p:sp>
          <p:nvSpPr>
            <p:cNvPr id="17420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1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422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7415" name="Oval 22"/>
          <p:cNvSpPr>
            <a:spLocks noChangeArrowheads="1"/>
          </p:cNvSpPr>
          <p:nvPr/>
        </p:nvSpPr>
        <p:spPr bwMode="auto">
          <a:xfrm>
            <a:off x="61134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7416" name="Oval 23"/>
          <p:cNvSpPr>
            <a:spLocks noChangeArrowheads="1"/>
          </p:cNvSpPr>
          <p:nvPr/>
        </p:nvSpPr>
        <p:spPr bwMode="auto">
          <a:xfrm>
            <a:off x="65706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7417" name="Oval 24"/>
          <p:cNvSpPr>
            <a:spLocks noChangeArrowheads="1"/>
          </p:cNvSpPr>
          <p:nvPr/>
        </p:nvSpPr>
        <p:spPr bwMode="auto">
          <a:xfrm>
            <a:off x="74850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7418" name="Oval 25"/>
          <p:cNvSpPr>
            <a:spLocks noChangeArrowheads="1"/>
          </p:cNvSpPr>
          <p:nvPr/>
        </p:nvSpPr>
        <p:spPr bwMode="auto">
          <a:xfrm>
            <a:off x="702786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4513266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40021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3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331640" y="1844824"/>
          <a:ext cx="7067550" cy="19812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Tree traversal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Depth First Search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Breadth First Search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DFS and BFS in Tree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DFS and BFS in Graph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0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(10)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057400"/>
            <a:ext cx="2286000" cy="2286000"/>
            <a:chOff x="432" y="1296"/>
            <a:chExt cx="1440" cy="1440"/>
          </a:xfrm>
        </p:grpSpPr>
        <p:sp>
          <p:nvSpPr>
            <p:cNvPr id="18449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0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1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2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3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4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55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8456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8457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8458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8459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8460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8461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8437" name="Oval 17"/>
          <p:cNvSpPr>
            <a:spLocks noChangeArrowheads="1"/>
          </p:cNvSpPr>
          <p:nvPr/>
        </p:nvSpPr>
        <p:spPr bwMode="auto">
          <a:xfrm>
            <a:off x="7848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18438" name="Oval 18"/>
          <p:cNvSpPr>
            <a:spLocks noChangeArrowheads="1"/>
          </p:cNvSpPr>
          <p:nvPr/>
        </p:nvSpPr>
        <p:spPr bwMode="auto">
          <a:xfrm>
            <a:off x="60198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8439" name="Oval 19"/>
          <p:cNvSpPr>
            <a:spLocks noChangeArrowheads="1"/>
          </p:cNvSpPr>
          <p:nvPr/>
        </p:nvSpPr>
        <p:spPr bwMode="auto">
          <a:xfrm>
            <a:off x="6477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8440" name="Oval 20"/>
          <p:cNvSpPr>
            <a:spLocks noChangeArrowheads="1"/>
          </p:cNvSpPr>
          <p:nvPr/>
        </p:nvSpPr>
        <p:spPr bwMode="auto">
          <a:xfrm>
            <a:off x="7391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8441" name="Oval 21"/>
          <p:cNvSpPr>
            <a:spLocks noChangeArrowheads="1"/>
          </p:cNvSpPr>
          <p:nvPr/>
        </p:nvSpPr>
        <p:spPr bwMode="auto">
          <a:xfrm>
            <a:off x="6934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95800" y="2438400"/>
            <a:ext cx="609600" cy="1981200"/>
            <a:chOff x="2352" y="1536"/>
            <a:chExt cx="384" cy="1248"/>
          </a:xfrm>
        </p:grpSpPr>
        <p:sp>
          <p:nvSpPr>
            <p:cNvPr id="18444" name="Line 23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5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Line 25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Oval 26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8448" name="Oval 27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</p:grpSp>
      <p:sp>
        <p:nvSpPr>
          <p:cNvPr id="18443" name="Text Box 28"/>
          <p:cNvSpPr txBox="1">
            <a:spLocks noChangeArrowheads="1"/>
          </p:cNvSpPr>
          <p:nvPr/>
        </p:nvSpPr>
        <p:spPr bwMode="auto">
          <a:xfrm>
            <a:off x="4419600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92121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5707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(11)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2691" y="2057400"/>
            <a:ext cx="2286000" cy="2286000"/>
            <a:chOff x="432" y="1296"/>
            <a:chExt cx="1440" cy="1440"/>
          </a:xfrm>
        </p:grpSpPr>
        <p:sp>
          <p:nvSpPr>
            <p:cNvPr id="1947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948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948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1948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1948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1948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948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19461" name="Oval 17"/>
          <p:cNvSpPr>
            <a:spLocks noChangeArrowheads="1"/>
          </p:cNvSpPr>
          <p:nvPr/>
        </p:nvSpPr>
        <p:spPr bwMode="auto">
          <a:xfrm>
            <a:off x="77534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19462" name="Oval 18"/>
          <p:cNvSpPr>
            <a:spLocks noChangeArrowheads="1"/>
          </p:cNvSpPr>
          <p:nvPr/>
        </p:nvSpPr>
        <p:spPr bwMode="auto">
          <a:xfrm>
            <a:off x="59246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19463" name="Oval 19"/>
          <p:cNvSpPr>
            <a:spLocks noChangeArrowheads="1"/>
          </p:cNvSpPr>
          <p:nvPr/>
        </p:nvSpPr>
        <p:spPr bwMode="auto">
          <a:xfrm>
            <a:off x="63818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19464" name="Oval 20"/>
          <p:cNvSpPr>
            <a:spLocks noChangeArrowheads="1"/>
          </p:cNvSpPr>
          <p:nvPr/>
        </p:nvSpPr>
        <p:spPr bwMode="auto">
          <a:xfrm>
            <a:off x="72962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19465" name="Oval 21"/>
          <p:cNvSpPr>
            <a:spLocks noChangeArrowheads="1"/>
          </p:cNvSpPr>
          <p:nvPr/>
        </p:nvSpPr>
        <p:spPr bwMode="auto">
          <a:xfrm>
            <a:off x="68390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00691" y="2438400"/>
            <a:ext cx="609600" cy="1981200"/>
            <a:chOff x="2352" y="1536"/>
            <a:chExt cx="384" cy="1248"/>
          </a:xfrm>
        </p:grpSpPr>
        <p:sp>
          <p:nvSpPr>
            <p:cNvPr id="19469" name="Line 23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Line 24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1" name="Line 25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2" name="Oval 26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19467" name="Oval 27"/>
          <p:cNvSpPr>
            <a:spLocks noChangeArrowheads="1"/>
          </p:cNvSpPr>
          <p:nvPr/>
        </p:nvSpPr>
        <p:spPr bwMode="auto">
          <a:xfrm>
            <a:off x="8210691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4324491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6786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117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DFS (12)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5616" y="2057400"/>
            <a:ext cx="2286000" cy="2286000"/>
            <a:chOff x="432" y="1296"/>
            <a:chExt cx="1440" cy="1440"/>
          </a:xfrm>
        </p:grpSpPr>
        <p:sp>
          <p:nvSpPr>
            <p:cNvPr id="20497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8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9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0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2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503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0504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0505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0506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0507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0508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0509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0485" name="Oval 17"/>
          <p:cNvSpPr>
            <a:spLocks noChangeArrowheads="1"/>
          </p:cNvSpPr>
          <p:nvPr/>
        </p:nvSpPr>
        <p:spPr bwMode="auto">
          <a:xfrm>
            <a:off x="75164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163616" y="2438400"/>
            <a:ext cx="609600" cy="1981200"/>
            <a:chOff x="2352" y="1536"/>
            <a:chExt cx="384" cy="1248"/>
          </a:xfrm>
        </p:grpSpPr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352" y="278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0487" name="Oval 22"/>
          <p:cNvSpPr>
            <a:spLocks noChangeArrowheads="1"/>
          </p:cNvSpPr>
          <p:nvPr/>
        </p:nvSpPr>
        <p:spPr bwMode="auto">
          <a:xfrm>
            <a:off x="56876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0488" name="Oval 23"/>
          <p:cNvSpPr>
            <a:spLocks noChangeArrowheads="1"/>
          </p:cNvSpPr>
          <p:nvPr/>
        </p:nvSpPr>
        <p:spPr bwMode="auto">
          <a:xfrm>
            <a:off x="61448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0489" name="Oval 24"/>
          <p:cNvSpPr>
            <a:spLocks noChangeArrowheads="1"/>
          </p:cNvSpPr>
          <p:nvPr/>
        </p:nvSpPr>
        <p:spPr bwMode="auto">
          <a:xfrm>
            <a:off x="70592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0490" name="Oval 25"/>
          <p:cNvSpPr>
            <a:spLocks noChangeArrowheads="1"/>
          </p:cNvSpPr>
          <p:nvPr/>
        </p:nvSpPr>
        <p:spPr bwMode="auto">
          <a:xfrm>
            <a:off x="66020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0491" name="Oval 26"/>
          <p:cNvSpPr>
            <a:spLocks noChangeArrowheads="1"/>
          </p:cNvSpPr>
          <p:nvPr/>
        </p:nvSpPr>
        <p:spPr bwMode="auto">
          <a:xfrm>
            <a:off x="84308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20492" name="Oval 27"/>
          <p:cNvSpPr>
            <a:spLocks noChangeArrowheads="1"/>
          </p:cNvSpPr>
          <p:nvPr/>
        </p:nvSpPr>
        <p:spPr bwMode="auto">
          <a:xfrm>
            <a:off x="7973616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0493" name="Text Box 28"/>
          <p:cNvSpPr txBox="1">
            <a:spLocks noChangeArrowheads="1"/>
          </p:cNvSpPr>
          <p:nvPr/>
        </p:nvSpPr>
        <p:spPr bwMode="auto">
          <a:xfrm>
            <a:off x="4087416" y="4419600"/>
            <a:ext cx="755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43870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5670" y="332656"/>
            <a:ext cx="6347048" cy="908627"/>
          </a:xfrm>
        </p:spPr>
        <p:txBody>
          <a:bodyPr/>
          <a:lstStyle/>
          <a:p>
            <a:pPr eaLnBrk="1" hangingPunct="1"/>
            <a:r>
              <a:rPr lang="en-US" dirty="0"/>
              <a:t>IMPLEMENTATION OF TREE BFS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sz="2000" dirty="0"/>
              <a:t>Steps: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sv-SE" sz="1800" dirty="0"/>
              <a:t>Set status to 1 (white color) to all nodes</a:t>
            </a:r>
            <a:endParaRPr lang="en-US" sz="1800" dirty="0"/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Enter root node to a queue, set status to 2 (orange color)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Take the front of queue (bottom position), set status to 3 (green color)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Enter left child and right child to the queue, set status to 2</a:t>
            </a:r>
          </a:p>
          <a:p>
            <a:pPr marL="684213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/>
              <a:t>Repeat step 3 until queue is empty or searched data is found.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sv-SE" sz="2000" dirty="0"/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000" dirty="0"/>
              <a:t>Steps in the more "technical" term:</a:t>
            </a:r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/>
              <a:t>PUSH root node a queue</a:t>
            </a:r>
            <a:endParaRPr lang="en-US" sz="1800" dirty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/>
              <a:t>POP node X from queue</a:t>
            </a:r>
            <a:endParaRPr lang="en-US" sz="1800" dirty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/>
              <a:t>PUSH all childrent of node X to the queue</a:t>
            </a:r>
            <a:endParaRPr lang="en-US" sz="1800" dirty="0"/>
          </a:p>
          <a:p>
            <a:pPr marL="684213" lvl="1" indent="-342900" eaLnBrk="1" hangingPunct="1">
              <a:lnSpc>
                <a:spcPct val="90000"/>
              </a:lnSpc>
              <a:buFont typeface="Arial Black" pitchFamily="34" charset="0"/>
              <a:buAutoNum type="arabicPeriod"/>
            </a:pPr>
            <a:r>
              <a:rPr lang="sv-SE" sz="1800" dirty="0"/>
              <a:t>Repeat step 2.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6045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3423" y="2276872"/>
            <a:ext cx="2286000" cy="2286000"/>
            <a:chOff x="432" y="1296"/>
            <a:chExt cx="1440" cy="1440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539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2540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2541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2542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2543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2544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2545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745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08410" y="2057400"/>
            <a:ext cx="2286000" cy="2286000"/>
            <a:chOff x="432" y="1296"/>
            <a:chExt cx="1440" cy="1440"/>
          </a:xfrm>
        </p:grpSpPr>
        <p:sp>
          <p:nvSpPr>
            <p:cNvPr id="2356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356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357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357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357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357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357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56410" y="2438400"/>
            <a:ext cx="609600" cy="1981200"/>
            <a:chOff x="2352" y="1536"/>
            <a:chExt cx="384" cy="1248"/>
          </a:xfrm>
        </p:grpSpPr>
        <p:sp>
          <p:nvSpPr>
            <p:cNvPr id="23559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Oval 20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</p:grpSp>
      <p:sp>
        <p:nvSpPr>
          <p:cNvPr id="23558" name="Text Box 21"/>
          <p:cNvSpPr txBox="1">
            <a:spLocks noChangeArrowheads="1"/>
          </p:cNvSpPr>
          <p:nvPr/>
        </p:nvSpPr>
        <p:spPr bwMode="auto">
          <a:xfrm>
            <a:off x="514221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91184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1431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(3)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1600" y="2132856"/>
            <a:ext cx="2286000" cy="2286000"/>
            <a:chOff x="432" y="1296"/>
            <a:chExt cx="1440" cy="1440"/>
          </a:xfrm>
        </p:grpSpPr>
        <p:sp>
          <p:nvSpPr>
            <p:cNvPr id="2458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459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459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459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459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459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459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19600" y="2513856"/>
            <a:ext cx="609600" cy="1981200"/>
            <a:chOff x="2352" y="1536"/>
            <a:chExt cx="384" cy="1248"/>
          </a:xfrm>
        </p:grpSpPr>
        <p:sp>
          <p:nvSpPr>
            <p:cNvPr id="24584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5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2" name="Oval 20"/>
          <p:cNvSpPr>
            <a:spLocks noChangeArrowheads="1"/>
          </p:cNvSpPr>
          <p:nvPr/>
        </p:nvSpPr>
        <p:spPr bwMode="auto">
          <a:xfrm>
            <a:off x="5543600" y="3961656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4583" name="Text Box 21"/>
          <p:cNvSpPr txBox="1">
            <a:spLocks noChangeArrowheads="1"/>
          </p:cNvSpPr>
          <p:nvPr/>
        </p:nvSpPr>
        <p:spPr bwMode="auto">
          <a:xfrm>
            <a:off x="4705400" y="2513856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9471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395" y="18768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70992" y="2057400"/>
            <a:ext cx="2286000" cy="2286000"/>
            <a:chOff x="432" y="1296"/>
            <a:chExt cx="1440" cy="1440"/>
          </a:xfrm>
        </p:grpSpPr>
        <p:sp>
          <p:nvSpPr>
            <p:cNvPr id="2561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561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562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562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562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562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562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5605" name="Oval 17"/>
          <p:cNvSpPr>
            <a:spLocks noChangeArrowheads="1"/>
          </p:cNvSpPr>
          <p:nvPr/>
        </p:nvSpPr>
        <p:spPr bwMode="auto">
          <a:xfrm>
            <a:off x="5842992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318992" y="2438400"/>
            <a:ext cx="609600" cy="1981200"/>
            <a:chOff x="2352" y="1536"/>
            <a:chExt cx="384" cy="1248"/>
          </a:xfrm>
        </p:grpSpPr>
        <p:sp>
          <p:nvSpPr>
            <p:cNvPr id="25608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09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5610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5611" name="Oval 22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5607" name="Text Box 23"/>
          <p:cNvSpPr txBox="1">
            <a:spLocks noChangeArrowheads="1"/>
          </p:cNvSpPr>
          <p:nvPr/>
        </p:nvSpPr>
        <p:spPr bwMode="auto">
          <a:xfrm>
            <a:off x="5004792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875729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8247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(5)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5840" y="2057400"/>
            <a:ext cx="2286000" cy="2286000"/>
            <a:chOff x="432" y="1296"/>
            <a:chExt cx="1440" cy="1440"/>
          </a:xfrm>
        </p:grpSpPr>
        <p:sp>
          <p:nvSpPr>
            <p:cNvPr id="2663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4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664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664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664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664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664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664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6629" name="Oval 17"/>
          <p:cNvSpPr>
            <a:spLocks noChangeArrowheads="1"/>
          </p:cNvSpPr>
          <p:nvPr/>
        </p:nvSpPr>
        <p:spPr bwMode="auto">
          <a:xfrm>
            <a:off x="5817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93840" y="2438400"/>
            <a:ext cx="609600" cy="1981200"/>
            <a:chOff x="2352" y="1536"/>
            <a:chExt cx="384" cy="1248"/>
          </a:xfrm>
        </p:grpSpPr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4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6635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6631" name="Oval 22"/>
          <p:cNvSpPr>
            <a:spLocks noChangeArrowheads="1"/>
          </p:cNvSpPr>
          <p:nvPr/>
        </p:nvSpPr>
        <p:spPr bwMode="auto">
          <a:xfrm>
            <a:off x="6275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6632" name="Text Box 23"/>
          <p:cNvSpPr txBox="1">
            <a:spLocks noChangeArrowheads="1"/>
          </p:cNvSpPr>
          <p:nvPr/>
        </p:nvSpPr>
        <p:spPr bwMode="auto">
          <a:xfrm>
            <a:off x="49796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38258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404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(6)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45840" y="2057400"/>
            <a:ext cx="2286000" cy="2286000"/>
            <a:chOff x="432" y="1296"/>
            <a:chExt cx="1440" cy="1440"/>
          </a:xfrm>
        </p:grpSpPr>
        <p:sp>
          <p:nvSpPr>
            <p:cNvPr id="2766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6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766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767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767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767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767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767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7653" name="Oval 17"/>
          <p:cNvSpPr>
            <a:spLocks noChangeArrowheads="1"/>
          </p:cNvSpPr>
          <p:nvPr/>
        </p:nvSpPr>
        <p:spPr bwMode="auto">
          <a:xfrm>
            <a:off x="5817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7654" name="Oval 18"/>
          <p:cNvSpPr>
            <a:spLocks noChangeArrowheads="1"/>
          </p:cNvSpPr>
          <p:nvPr/>
        </p:nvSpPr>
        <p:spPr bwMode="auto">
          <a:xfrm>
            <a:off x="6275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293840" y="2438400"/>
            <a:ext cx="609600" cy="1981200"/>
            <a:chOff x="2352" y="1536"/>
            <a:chExt cx="384" cy="1248"/>
          </a:xfrm>
        </p:grpSpPr>
        <p:sp>
          <p:nvSpPr>
            <p:cNvPr id="27657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58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7659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27660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7661" name="Oval 24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27656" name="Text Box 25"/>
          <p:cNvSpPr txBox="1">
            <a:spLocks noChangeArrowheads="1"/>
          </p:cNvSpPr>
          <p:nvPr/>
        </p:nvSpPr>
        <p:spPr bwMode="auto">
          <a:xfrm>
            <a:off x="49796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7525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4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85800"/>
              </p:ext>
            </p:extLst>
          </p:nvPr>
        </p:nvGraphicFramePr>
        <p:xfrm>
          <a:off x="1331640" y="1772816"/>
          <a:ext cx="7067550" cy="22860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Concept of priority queue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Example of priority queue in our life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Concept of heap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Operations in heap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Heapsort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514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(7)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640" y="2057400"/>
            <a:ext cx="2286000" cy="2286000"/>
            <a:chOff x="432" y="1296"/>
            <a:chExt cx="1440" cy="1440"/>
          </a:xfrm>
        </p:grpSpPr>
        <p:sp>
          <p:nvSpPr>
            <p:cNvPr id="2868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9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869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869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869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869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869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869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8677" name="Oval 17"/>
          <p:cNvSpPr>
            <a:spLocks noChangeArrowheads="1"/>
          </p:cNvSpPr>
          <p:nvPr/>
        </p:nvSpPr>
        <p:spPr bwMode="auto">
          <a:xfrm>
            <a:off x="59036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8678" name="Oval 18"/>
          <p:cNvSpPr>
            <a:spLocks noChangeArrowheads="1"/>
          </p:cNvSpPr>
          <p:nvPr/>
        </p:nvSpPr>
        <p:spPr bwMode="auto">
          <a:xfrm>
            <a:off x="6360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379640" y="2438400"/>
            <a:ext cx="609600" cy="1981200"/>
            <a:chOff x="2352" y="1536"/>
            <a:chExt cx="384" cy="1248"/>
          </a:xfrm>
        </p:grpSpPr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3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8684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8685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</p:grpSp>
      <p:sp>
        <p:nvSpPr>
          <p:cNvPr id="28680" name="Oval 24"/>
          <p:cNvSpPr>
            <a:spLocks noChangeArrowheads="1"/>
          </p:cNvSpPr>
          <p:nvPr/>
        </p:nvSpPr>
        <p:spPr bwMode="auto">
          <a:xfrm>
            <a:off x="6818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8681" name="Text Box 25"/>
          <p:cNvSpPr txBox="1">
            <a:spLocks noChangeArrowheads="1"/>
          </p:cNvSpPr>
          <p:nvPr/>
        </p:nvSpPr>
        <p:spPr bwMode="auto">
          <a:xfrm>
            <a:off x="50654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756389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6670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(8)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20688" y="2057400"/>
            <a:ext cx="2286000" cy="2286000"/>
            <a:chOff x="432" y="1296"/>
            <a:chExt cx="1440" cy="1440"/>
          </a:xfrm>
        </p:grpSpPr>
        <p:sp>
          <p:nvSpPr>
            <p:cNvPr id="29712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3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4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5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6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7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18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29719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9720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1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9722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29723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29724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29701" name="Oval 17"/>
          <p:cNvSpPr>
            <a:spLocks noChangeArrowheads="1"/>
          </p:cNvSpPr>
          <p:nvPr/>
        </p:nvSpPr>
        <p:spPr bwMode="auto">
          <a:xfrm>
            <a:off x="57926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9702" name="Oval 18"/>
          <p:cNvSpPr>
            <a:spLocks noChangeArrowheads="1"/>
          </p:cNvSpPr>
          <p:nvPr/>
        </p:nvSpPr>
        <p:spPr bwMode="auto">
          <a:xfrm>
            <a:off x="62498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29703" name="Oval 19"/>
          <p:cNvSpPr>
            <a:spLocks noChangeArrowheads="1"/>
          </p:cNvSpPr>
          <p:nvPr/>
        </p:nvSpPr>
        <p:spPr bwMode="auto">
          <a:xfrm>
            <a:off x="6707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8688" y="2438400"/>
            <a:ext cx="609600" cy="1981200"/>
            <a:chOff x="2352" y="1536"/>
            <a:chExt cx="384" cy="1248"/>
          </a:xfrm>
        </p:grpSpPr>
        <p:sp>
          <p:nvSpPr>
            <p:cNvPr id="29706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07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9708" name="Oval 23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29709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29710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11" name="Oval 26"/>
            <p:cNvSpPr>
              <a:spLocks noChangeArrowheads="1"/>
            </p:cNvSpPr>
            <p:nvPr/>
          </p:nvSpPr>
          <p:spPr bwMode="auto">
            <a:xfrm>
              <a:off x="2400" y="1584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29705" name="Text Box 27"/>
          <p:cNvSpPr txBox="1">
            <a:spLocks noChangeArrowheads="1"/>
          </p:cNvSpPr>
          <p:nvPr/>
        </p:nvSpPr>
        <p:spPr bwMode="auto">
          <a:xfrm>
            <a:off x="495448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68740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23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(9)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6922" y="1828800"/>
            <a:ext cx="2286000" cy="2286000"/>
            <a:chOff x="432" y="1296"/>
            <a:chExt cx="1440" cy="1440"/>
          </a:xfrm>
        </p:grpSpPr>
        <p:sp>
          <p:nvSpPr>
            <p:cNvPr id="30736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7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0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1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42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0743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0744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0745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0746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0747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0748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0725" name="Oval 17"/>
          <p:cNvSpPr>
            <a:spLocks noChangeArrowheads="1"/>
          </p:cNvSpPr>
          <p:nvPr/>
        </p:nvSpPr>
        <p:spPr bwMode="auto">
          <a:xfrm>
            <a:off x="64156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0726" name="Oval 18"/>
          <p:cNvSpPr>
            <a:spLocks noChangeArrowheads="1"/>
          </p:cNvSpPr>
          <p:nvPr/>
        </p:nvSpPr>
        <p:spPr bwMode="auto">
          <a:xfrm>
            <a:off x="68728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0727" name="Oval 19"/>
          <p:cNvSpPr>
            <a:spLocks noChangeArrowheads="1"/>
          </p:cNvSpPr>
          <p:nvPr/>
        </p:nvSpPr>
        <p:spPr bwMode="auto">
          <a:xfrm>
            <a:off x="73300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891608" y="2438400"/>
            <a:ext cx="609600" cy="1981200"/>
            <a:chOff x="2352" y="1536"/>
            <a:chExt cx="384" cy="1248"/>
          </a:xfrm>
        </p:grpSpPr>
        <p:sp>
          <p:nvSpPr>
            <p:cNvPr id="30731" name="Line 21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2" name="Line 22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733" name="Oval 23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0734" name="Oval 24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0735" name="Oval 25"/>
            <p:cNvSpPr>
              <a:spLocks noChangeArrowheads="1"/>
            </p:cNvSpPr>
            <p:nvPr/>
          </p:nvSpPr>
          <p:spPr bwMode="auto">
            <a:xfrm>
              <a:off x="2400" y="1872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0729" name="Oval 26"/>
          <p:cNvSpPr>
            <a:spLocks noChangeArrowheads="1"/>
          </p:cNvSpPr>
          <p:nvPr/>
        </p:nvSpPr>
        <p:spPr bwMode="auto">
          <a:xfrm>
            <a:off x="778720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0730" name="Text Box 27"/>
          <p:cNvSpPr txBox="1">
            <a:spLocks noChangeArrowheads="1"/>
          </p:cNvSpPr>
          <p:nvPr/>
        </p:nvSpPr>
        <p:spPr bwMode="auto">
          <a:xfrm>
            <a:off x="557740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72503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19776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(10)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14400" y="2057400"/>
            <a:ext cx="2286000" cy="2286000"/>
            <a:chOff x="432" y="1296"/>
            <a:chExt cx="1440" cy="1440"/>
          </a:xfrm>
        </p:grpSpPr>
        <p:sp>
          <p:nvSpPr>
            <p:cNvPr id="31760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1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2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3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4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5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66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1767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1768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1769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1770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1771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1772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1749" name="Oval 17"/>
          <p:cNvSpPr>
            <a:spLocks noChangeArrowheads="1"/>
          </p:cNvSpPr>
          <p:nvPr/>
        </p:nvSpPr>
        <p:spPr bwMode="auto">
          <a:xfrm>
            <a:off x="58864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1750" name="Oval 18"/>
          <p:cNvSpPr>
            <a:spLocks noChangeArrowheads="1"/>
          </p:cNvSpPr>
          <p:nvPr/>
        </p:nvSpPr>
        <p:spPr bwMode="auto">
          <a:xfrm>
            <a:off x="63436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362400" y="2438400"/>
            <a:ext cx="609600" cy="1981200"/>
            <a:chOff x="2352" y="1536"/>
            <a:chExt cx="384" cy="1248"/>
          </a:xfrm>
        </p:grpSpPr>
        <p:sp>
          <p:nvSpPr>
            <p:cNvPr id="31756" name="Line 20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1758" name="Oval 22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1759" name="Oval 23"/>
            <p:cNvSpPr>
              <a:spLocks noChangeArrowheads="1"/>
            </p:cNvSpPr>
            <p:nvPr/>
          </p:nvSpPr>
          <p:spPr bwMode="auto">
            <a:xfrm>
              <a:off x="2400" y="2160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1752" name="Oval 24"/>
          <p:cNvSpPr>
            <a:spLocks noChangeArrowheads="1"/>
          </p:cNvSpPr>
          <p:nvPr/>
        </p:nvSpPr>
        <p:spPr bwMode="auto">
          <a:xfrm>
            <a:off x="68008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1753" name="Oval 25"/>
          <p:cNvSpPr>
            <a:spLocks noChangeArrowheads="1"/>
          </p:cNvSpPr>
          <p:nvPr/>
        </p:nvSpPr>
        <p:spPr bwMode="auto">
          <a:xfrm>
            <a:off x="77152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1754" name="Oval 26"/>
          <p:cNvSpPr>
            <a:spLocks noChangeArrowheads="1"/>
          </p:cNvSpPr>
          <p:nvPr/>
        </p:nvSpPr>
        <p:spPr bwMode="auto">
          <a:xfrm>
            <a:off x="725800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1755" name="Text Box 27"/>
          <p:cNvSpPr txBox="1">
            <a:spLocks noChangeArrowheads="1"/>
          </p:cNvSpPr>
          <p:nvPr/>
        </p:nvSpPr>
        <p:spPr bwMode="auto">
          <a:xfrm>
            <a:off x="504820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669475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(11)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7240" y="2057400"/>
            <a:ext cx="2286000" cy="2286000"/>
            <a:chOff x="432" y="1296"/>
            <a:chExt cx="1440" cy="1440"/>
          </a:xfrm>
        </p:grpSpPr>
        <p:sp>
          <p:nvSpPr>
            <p:cNvPr id="32784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5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6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7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8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9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2791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2792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2793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2794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2795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2796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sp>
        <p:nvSpPr>
          <p:cNvPr id="32773" name="Oval 17"/>
          <p:cNvSpPr>
            <a:spLocks noChangeArrowheads="1"/>
          </p:cNvSpPr>
          <p:nvPr/>
        </p:nvSpPr>
        <p:spPr bwMode="auto">
          <a:xfrm>
            <a:off x="57892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65240" y="2438400"/>
            <a:ext cx="609600" cy="1981200"/>
            <a:chOff x="2352" y="1536"/>
            <a:chExt cx="384" cy="1248"/>
          </a:xfrm>
        </p:grpSpPr>
        <p:sp>
          <p:nvSpPr>
            <p:cNvPr id="32781" name="Line 19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2" name="Line 20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2783" name="Oval 21"/>
            <p:cNvSpPr>
              <a:spLocks noChangeArrowheads="1"/>
            </p:cNvSpPr>
            <p:nvPr/>
          </p:nvSpPr>
          <p:spPr bwMode="auto">
            <a:xfrm>
              <a:off x="2400" y="2448"/>
              <a:ext cx="288" cy="288"/>
            </a:xfrm>
            <a:prstGeom prst="ellipse">
              <a:avLst/>
            </a:prstGeom>
            <a:solidFill>
              <a:srgbClr val="FFCC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</p:grpSp>
      <p:sp>
        <p:nvSpPr>
          <p:cNvPr id="32775" name="Oval 22"/>
          <p:cNvSpPr>
            <a:spLocks noChangeArrowheads="1"/>
          </p:cNvSpPr>
          <p:nvPr/>
        </p:nvSpPr>
        <p:spPr bwMode="auto">
          <a:xfrm>
            <a:off x="62464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2776" name="Oval 23"/>
          <p:cNvSpPr>
            <a:spLocks noChangeArrowheads="1"/>
          </p:cNvSpPr>
          <p:nvPr/>
        </p:nvSpPr>
        <p:spPr bwMode="auto">
          <a:xfrm>
            <a:off x="80752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32777" name="Oval 24"/>
          <p:cNvSpPr>
            <a:spLocks noChangeArrowheads="1"/>
          </p:cNvSpPr>
          <p:nvPr/>
        </p:nvSpPr>
        <p:spPr bwMode="auto">
          <a:xfrm>
            <a:off x="67036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2778" name="Oval 25"/>
          <p:cNvSpPr>
            <a:spLocks noChangeArrowheads="1"/>
          </p:cNvSpPr>
          <p:nvPr/>
        </p:nvSpPr>
        <p:spPr bwMode="auto">
          <a:xfrm>
            <a:off x="76180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2779" name="Oval 26"/>
          <p:cNvSpPr>
            <a:spLocks noChangeArrowheads="1"/>
          </p:cNvSpPr>
          <p:nvPr/>
        </p:nvSpPr>
        <p:spPr bwMode="auto">
          <a:xfrm>
            <a:off x="7160840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2780" name="Text Box 27"/>
          <p:cNvSpPr txBox="1">
            <a:spLocks noChangeArrowheads="1"/>
          </p:cNvSpPr>
          <p:nvPr/>
        </p:nvSpPr>
        <p:spPr bwMode="auto">
          <a:xfrm>
            <a:off x="4951040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430773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TREE BFS (12)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92088" y="2057400"/>
            <a:ext cx="2286000" cy="2286000"/>
            <a:chOff x="432" y="1296"/>
            <a:chExt cx="1440" cy="1440"/>
          </a:xfrm>
        </p:grpSpPr>
        <p:sp>
          <p:nvSpPr>
            <p:cNvPr id="33808" name="Line 4"/>
            <p:cNvSpPr>
              <a:spLocks noChangeShapeType="1"/>
            </p:cNvSpPr>
            <p:nvPr/>
          </p:nvSpPr>
          <p:spPr bwMode="auto">
            <a:xfrm flipH="1" flipV="1">
              <a:off x="81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9" name="Line 5"/>
            <p:cNvSpPr>
              <a:spLocks noChangeShapeType="1"/>
            </p:cNvSpPr>
            <p:nvPr/>
          </p:nvSpPr>
          <p:spPr bwMode="auto">
            <a:xfrm flipV="1">
              <a:off x="576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0" name="Line 6"/>
            <p:cNvSpPr>
              <a:spLocks noChangeShapeType="1"/>
            </p:cNvSpPr>
            <p:nvPr/>
          </p:nvSpPr>
          <p:spPr bwMode="auto">
            <a:xfrm flipH="1" flipV="1">
              <a:off x="158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1" name="Line 7"/>
            <p:cNvSpPr>
              <a:spLocks noChangeShapeType="1"/>
            </p:cNvSpPr>
            <p:nvPr/>
          </p:nvSpPr>
          <p:spPr bwMode="auto">
            <a:xfrm flipV="1">
              <a:off x="1344" y="2160"/>
              <a:ext cx="14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2" name="Line 8"/>
            <p:cNvSpPr>
              <a:spLocks noChangeShapeType="1"/>
            </p:cNvSpPr>
            <p:nvPr/>
          </p:nvSpPr>
          <p:spPr bwMode="auto">
            <a:xfrm flipH="1" flipV="1">
              <a:off x="1200" y="1536"/>
              <a:ext cx="28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3" name="Line 9"/>
            <p:cNvSpPr>
              <a:spLocks noChangeShapeType="1"/>
            </p:cNvSpPr>
            <p:nvPr/>
          </p:nvSpPr>
          <p:spPr bwMode="auto">
            <a:xfrm flipV="1">
              <a:off x="768" y="1536"/>
              <a:ext cx="336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14" name="Oval 10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33815" name="Oval 11"/>
            <p:cNvSpPr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33816" name="Oval 12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33817" name="Oval 13"/>
            <p:cNvSpPr>
              <a:spLocks noChangeArrowheads="1"/>
            </p:cNvSpPr>
            <p:nvPr/>
          </p:nvSpPr>
          <p:spPr bwMode="auto">
            <a:xfrm>
              <a:off x="432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33818" name="Oval 14"/>
            <p:cNvSpPr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33819" name="Oval 15"/>
            <p:cNvSpPr>
              <a:spLocks noChangeArrowheads="1"/>
            </p:cNvSpPr>
            <p:nvPr/>
          </p:nvSpPr>
          <p:spPr bwMode="auto">
            <a:xfrm>
              <a:off x="624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33820" name="Oval 16"/>
            <p:cNvSpPr>
              <a:spLocks noChangeArrowheads="1"/>
            </p:cNvSpPr>
            <p:nvPr/>
          </p:nvSpPr>
          <p:spPr bwMode="auto">
            <a:xfrm>
              <a:off x="1392" y="1872"/>
              <a:ext cx="288" cy="28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0088" y="2438400"/>
            <a:ext cx="609600" cy="1981200"/>
            <a:chOff x="2352" y="1536"/>
            <a:chExt cx="384" cy="1248"/>
          </a:xfrm>
        </p:grpSpPr>
        <p:sp>
          <p:nvSpPr>
            <p:cNvPr id="33806" name="Line 18"/>
            <p:cNvSpPr>
              <a:spLocks noChangeShapeType="1"/>
            </p:cNvSpPr>
            <p:nvPr/>
          </p:nvSpPr>
          <p:spPr bwMode="auto">
            <a:xfrm flipV="1">
              <a:off x="2352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3807" name="Line 19"/>
            <p:cNvSpPr>
              <a:spLocks noChangeShapeType="1"/>
            </p:cNvSpPr>
            <p:nvPr/>
          </p:nvSpPr>
          <p:spPr bwMode="auto">
            <a:xfrm flipV="1">
              <a:off x="2736" y="1536"/>
              <a:ext cx="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3798" name="Oval 20"/>
          <p:cNvSpPr>
            <a:spLocks noChangeArrowheads="1"/>
          </p:cNvSpPr>
          <p:nvPr/>
        </p:nvSpPr>
        <p:spPr bwMode="auto">
          <a:xfrm>
            <a:off x="5764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33799" name="Oval 21"/>
          <p:cNvSpPr>
            <a:spLocks noChangeArrowheads="1"/>
          </p:cNvSpPr>
          <p:nvPr/>
        </p:nvSpPr>
        <p:spPr bwMode="auto">
          <a:xfrm>
            <a:off x="85072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33800" name="Oval 22"/>
          <p:cNvSpPr>
            <a:spLocks noChangeArrowheads="1"/>
          </p:cNvSpPr>
          <p:nvPr/>
        </p:nvSpPr>
        <p:spPr bwMode="auto">
          <a:xfrm>
            <a:off x="62212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33801" name="Oval 23"/>
          <p:cNvSpPr>
            <a:spLocks noChangeArrowheads="1"/>
          </p:cNvSpPr>
          <p:nvPr/>
        </p:nvSpPr>
        <p:spPr bwMode="auto">
          <a:xfrm>
            <a:off x="80500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33802" name="Oval 24"/>
          <p:cNvSpPr>
            <a:spLocks noChangeArrowheads="1"/>
          </p:cNvSpPr>
          <p:nvPr/>
        </p:nvSpPr>
        <p:spPr bwMode="auto">
          <a:xfrm>
            <a:off x="66784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33803" name="Oval 25"/>
          <p:cNvSpPr>
            <a:spLocks noChangeArrowheads="1"/>
          </p:cNvSpPr>
          <p:nvPr/>
        </p:nvSpPr>
        <p:spPr bwMode="auto">
          <a:xfrm>
            <a:off x="75928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33804" name="Oval 26"/>
          <p:cNvSpPr>
            <a:spLocks noChangeArrowheads="1"/>
          </p:cNvSpPr>
          <p:nvPr/>
        </p:nvSpPr>
        <p:spPr bwMode="auto">
          <a:xfrm>
            <a:off x="7135688" y="3886200"/>
            <a:ext cx="457200" cy="457200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33805" name="Text Box 27"/>
          <p:cNvSpPr txBox="1">
            <a:spLocks noChangeArrowheads="1"/>
          </p:cNvSpPr>
          <p:nvPr/>
        </p:nvSpPr>
        <p:spPr bwMode="auto">
          <a:xfrm>
            <a:off x="4925888" y="2438400"/>
            <a:ext cx="8699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728491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5915000" cy="1143000"/>
          </a:xfrm>
        </p:spPr>
        <p:txBody>
          <a:bodyPr/>
          <a:lstStyle/>
          <a:p>
            <a:pPr eaLnBrk="1" hangingPunct="1"/>
            <a:r>
              <a:rPr lang="en-US" dirty="0"/>
              <a:t>IMPLEMENTATION OF GRAPH DFS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marL="227013" indent="-227013" eaLnBrk="1" hangingPunct="1"/>
            <a:r>
              <a:rPr lang="sv-SE" dirty="0"/>
              <a:t>Steps:</a:t>
            </a:r>
            <a:endParaRPr lang="en-US" dirty="0"/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/>
              <a:t>Represent graph in Adjacency List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/>
              <a:t>Set all nodes status to 1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/>
              <a:t>Enter the beginning node to stack, set status to 2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en-US" dirty="0"/>
              <a:t>Take top of the stack, set status to 3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sv-SE" dirty="0"/>
              <a:t>Enter node yang adjacent dengan yang baru diambil yang status 1 ke stack, set status to 2</a:t>
            </a:r>
          </a:p>
          <a:p>
            <a:pPr marL="687388" lvl="1" indent="-346075" eaLnBrk="1" hangingPunct="1">
              <a:buFontTx/>
              <a:buAutoNum type="arabicPeriod"/>
            </a:pPr>
            <a:r>
              <a:rPr lang="sv-SE" dirty="0"/>
              <a:t>Repeat steps above until the stack is empty or searched data is found</a:t>
            </a:r>
            <a:r>
              <a:rPr lang="en-US" dirty="0"/>
              <a:t>.</a:t>
            </a:r>
          </a:p>
          <a:p>
            <a:pPr marL="227013" indent="-227013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84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RESULTS OF DFS</a:t>
            </a:r>
          </a:p>
        </p:txBody>
      </p:sp>
      <p:pic>
        <p:nvPicPr>
          <p:cNvPr id="35844" name="Picture 4" descr="ilustrasi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434" y="1916832"/>
            <a:ext cx="7620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550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60648"/>
            <a:ext cx="6059016" cy="1143000"/>
          </a:xfrm>
        </p:spPr>
        <p:txBody>
          <a:bodyPr/>
          <a:lstStyle/>
          <a:p>
            <a:pPr eaLnBrk="1" hangingPunct="1"/>
            <a:r>
              <a:rPr lang="en-US" dirty="0"/>
              <a:t>IMPLEMENTATION OF GRAPH BFS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marL="233363" indent="-233363" eaLnBrk="1" hangingPunct="1"/>
            <a:r>
              <a:rPr lang="sv-SE" dirty="0"/>
              <a:t>Steps:</a:t>
            </a:r>
            <a:endParaRPr lang="en-US" dirty="0"/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Represent graph with the adjacency list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Set all nodes status 1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Enter the initial node to the queue, set the status to 2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Take a leading queue, set the status to 3 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Enter the node adjacent to the newly drawn to the status of a queue, set the status to 2 </a:t>
            </a:r>
          </a:p>
          <a:p>
            <a:pPr marL="914400" lvl="1" indent="-514350">
              <a:buFont typeface="Arial Black" pitchFamily="34" charset="0"/>
              <a:buAutoNum type="arabicPeriod"/>
            </a:pPr>
            <a:r>
              <a:rPr lang="en-US" dirty="0"/>
              <a:t>Repeat the steps above until the queue is empty or the data sought is found</a:t>
            </a:r>
          </a:p>
        </p:txBody>
      </p:sp>
    </p:spTree>
    <p:extLst>
      <p:ext uri="{BB962C8B-B14F-4D97-AF65-F5344CB8AC3E}">
        <p14:creationId xmlns:p14="http://schemas.microsoft.com/office/powerpoint/2010/main" val="1551607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395041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RESULTS OF BFS</a:t>
            </a:r>
          </a:p>
        </p:txBody>
      </p:sp>
      <p:pic>
        <p:nvPicPr>
          <p:cNvPr id="37892" name="Picture 5" descr="ilustrasi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132856"/>
            <a:ext cx="75342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05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GRAPH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475656"/>
            <a:ext cx="7067128" cy="46505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Graph is an ADT which consists of a set of nodes (points) and edges (lines).</a:t>
            </a:r>
          </a:p>
          <a:p>
            <a:pPr eaLnBrk="1" hangingPunct="1"/>
            <a:r>
              <a:rPr lang="en-US" sz="2400" dirty="0"/>
              <a:t>An edge connects 1 or 2 nodes.</a:t>
            </a:r>
          </a:p>
          <a:p>
            <a:pPr eaLnBrk="1" hangingPunct="1"/>
            <a:r>
              <a:rPr lang="en-US" sz="2400" dirty="0"/>
              <a:t>Edge, which only connect a node is called a loop edge.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Graph Type:</a:t>
            </a:r>
          </a:p>
          <a:p>
            <a:pPr lvl="1" eaLnBrk="1" hangingPunct="1"/>
            <a:r>
              <a:rPr lang="en-US" sz="2000" dirty="0"/>
              <a:t>Directed Graph</a:t>
            </a:r>
          </a:p>
          <a:p>
            <a:pPr lvl="2" eaLnBrk="1" hangingPunct="1"/>
            <a:r>
              <a:rPr lang="en-US" sz="1800" dirty="0"/>
              <a:t>Also referred to by the term digraph.</a:t>
            </a:r>
          </a:p>
          <a:p>
            <a:pPr lvl="1" eaLnBrk="1" hangingPunct="1"/>
            <a:r>
              <a:rPr lang="en-US" sz="2000" dirty="0"/>
              <a:t>Undirected Graph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PRIORITY QUEUE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348925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Is the further development of the concept of Queue</a:t>
            </a:r>
            <a:br>
              <a:rPr lang="en-US" dirty="0"/>
            </a:br>
            <a:r>
              <a:rPr lang="en-US" dirty="0"/>
              <a:t>is a queue that each component consists of (key, value)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Priority Queue Example applications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Queue prospective passenger aircraft standby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Stock market</a:t>
            </a:r>
            <a:endParaRPr lang="en-US" sz="600" dirty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OPERATION IN PRIORITY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b="1" dirty="0" err="1"/>
              <a:t>InsertItem</a:t>
            </a:r>
            <a:r>
              <a:rPr lang="en-US" sz="1800" b="1" dirty="0"/>
              <a:t>(</a:t>
            </a:r>
            <a:r>
              <a:rPr lang="en-US" sz="1800" b="1" dirty="0" err="1"/>
              <a:t>k,v</a:t>
            </a:r>
            <a:r>
              <a:rPr lang="en-US" sz="1800" b="1" dirty="0"/>
              <a:t>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 insert an element into a priority queue where k is the key and v is the value.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 err="1"/>
              <a:t>RemoveMin</a:t>
            </a:r>
            <a:r>
              <a:rPr lang="en-US" sz="1800" b="1" dirty="0"/>
              <a:t>()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As POP operation is queue, getting "up front" element in the queue (with regard to priority).</a:t>
            </a:r>
            <a:br>
              <a:rPr lang="en-US" sz="1600" dirty="0"/>
            </a:br>
            <a:endParaRPr 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 err="1"/>
              <a:t>GetMinKey</a:t>
            </a:r>
            <a:r>
              <a:rPr lang="en-US" sz="1800" b="1" dirty="0"/>
              <a:t>()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Getting the smallest priority</a:t>
            </a:r>
            <a:r>
              <a:rPr lang="sv-SE" sz="1600" dirty="0"/>
              <a:t>.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 err="1"/>
              <a:t>GetMinValue</a:t>
            </a:r>
            <a:r>
              <a:rPr lang="en-US" sz="1800" b="1" dirty="0"/>
              <a:t>()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Getting the smallest value</a:t>
            </a:r>
            <a:r>
              <a:rPr lang="sv-SE" sz="1600" dirty="0"/>
              <a:t>.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Size()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Getting the size of the queue</a:t>
            </a:r>
            <a:r>
              <a:rPr lang="sv-SE" sz="1600" dirty="0"/>
              <a:t>.</a:t>
            </a: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sv-SE" sz="1800" b="1" dirty="0"/>
          </a:p>
          <a:p>
            <a:pPr eaLnBrk="1" hangingPunct="1">
              <a:lnSpc>
                <a:spcPct val="80000"/>
              </a:lnSpc>
            </a:pPr>
            <a:r>
              <a:rPr lang="sv-SE" sz="1800" b="1" dirty="0"/>
              <a:t>IsEmpty()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Check whether the queue contains something or not</a:t>
            </a:r>
            <a:r>
              <a:rPr lang="sv-SE" sz="1600" dirty="0"/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IMPLEMENTATION OF PRIORITY QUEUE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Unsorted List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InsertItem</a:t>
            </a:r>
            <a:r>
              <a:rPr lang="en-US" dirty="0"/>
              <a:t> O(1)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RemoveKey</a:t>
            </a:r>
            <a:r>
              <a:rPr lang="en-US" dirty="0"/>
              <a:t>(), </a:t>
            </a:r>
            <a:r>
              <a:rPr lang="en-US" dirty="0" err="1"/>
              <a:t>GetMinKey</a:t>
            </a:r>
            <a:r>
              <a:rPr lang="en-US" dirty="0"/>
              <a:t>() O(n)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Sorted List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InsertItem</a:t>
            </a:r>
            <a:r>
              <a:rPr lang="en-US" dirty="0"/>
              <a:t> O(n)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RemoveKey</a:t>
            </a:r>
            <a:r>
              <a:rPr lang="en-US" dirty="0"/>
              <a:t>(), </a:t>
            </a:r>
            <a:r>
              <a:rPr lang="en-US" dirty="0" err="1"/>
              <a:t>GetMinKey</a:t>
            </a:r>
            <a:r>
              <a:rPr lang="en-US" dirty="0"/>
              <a:t>() O(1)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SORTING IN PRIORITY QUEUE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88840"/>
            <a:ext cx="7067128" cy="413732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Selection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 the variation of PQ with an unsorted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Adding a new element takes O 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Removing an element takes 1 +2 +3 +...+ n means O 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Insertion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Is the variation of PQ with a sorted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Adding a new element takes 1 +2 +3 +...+ n means O 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Removing an element takes O (n)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HEAP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Heap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Is a complete Binary Tree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Consists of internal nodes and external nodes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internal node stores a value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values ​​at each node  is eligible to Minimum Heap or Maximum Heap </a:t>
            </a:r>
            <a:endParaRPr lang="en-US" sz="1000" dirty="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MAXIMUM / MINIMUM HEAP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dirty="0"/>
              <a:t>Maximum Heap</a:t>
            </a:r>
          </a:p>
          <a:p>
            <a:pPr lvl="1" eaLnBrk="1" hangingPunct="1"/>
            <a:r>
              <a:rPr lang="en-US" dirty="0"/>
              <a:t>If root is greater than left sub tree and right subtree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Minimum Heap</a:t>
            </a:r>
          </a:p>
          <a:p>
            <a:pPr lvl="1" eaLnBrk="1" hangingPunct="1"/>
            <a:r>
              <a:rPr lang="en-US" dirty="0"/>
              <a:t>If root is less than left sub tree and right subtree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Further discussion of using the Minimum Heap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>
          <a:xfrm>
            <a:off x="1754089" y="24751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MINIMUM HEAP</a:t>
            </a:r>
          </a:p>
        </p:txBody>
      </p:sp>
      <p:pic>
        <p:nvPicPr>
          <p:cNvPr id="9220" name="Picture 13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24177" y="1628800"/>
            <a:ext cx="7509008" cy="3888432"/>
          </a:xfr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667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PRIORITY QUEUE IN HEAP</a:t>
            </a:r>
          </a:p>
        </p:txBody>
      </p:sp>
      <p:pic>
        <p:nvPicPr>
          <p:cNvPr id="10244" name="Picture 5" descr="ilustrasi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6805" y="2060576"/>
            <a:ext cx="7705675" cy="3163634"/>
          </a:xfr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819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OPERATION IN HEAP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/>
          <a:lstStyle/>
          <a:p>
            <a:pPr eaLnBrk="1" hangingPunct="1"/>
            <a:r>
              <a:rPr lang="en-US" dirty="0" err="1"/>
              <a:t>InsertNode</a:t>
            </a:r>
            <a:r>
              <a:rPr lang="en-US" dirty="0"/>
              <a:t>(k)</a:t>
            </a:r>
          </a:p>
          <a:p>
            <a:pPr lvl="1" eaLnBrk="1" hangingPunct="1"/>
            <a:r>
              <a:rPr lang="en-US" dirty="0"/>
              <a:t>Insert a new node into a heap.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RemoveNode</a:t>
            </a:r>
            <a:endParaRPr lang="en-US" dirty="0"/>
          </a:p>
          <a:p>
            <a:pPr lvl="1" eaLnBrk="1" hangingPunct="1"/>
            <a:r>
              <a:rPr lang="en-US" dirty="0"/>
              <a:t>Removing the root node then </a:t>
            </a:r>
            <a:r>
              <a:rPr lang="en-US" dirty="0" err="1"/>
              <a:t>heapify</a:t>
            </a:r>
            <a:r>
              <a:rPr lang="en-US" dirty="0"/>
              <a:t> the heap.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Empty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01650" y="44090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INSERT NODE</a:t>
            </a:r>
          </a:p>
        </p:txBody>
      </p:sp>
      <p:pic>
        <p:nvPicPr>
          <p:cNvPr id="12292" name="Picture 8" descr="ilustrasi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53103" y="1844824"/>
            <a:ext cx="3850945" cy="2111251"/>
          </a:xfrm>
          <a:noFill/>
        </p:spPr>
      </p:pic>
      <p:pic>
        <p:nvPicPr>
          <p:cNvPr id="12293" name="Picture 9" descr="ilustrasi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76056" y="1886058"/>
            <a:ext cx="3850944" cy="2029163"/>
          </a:xfrm>
          <a:noFill/>
        </p:spPr>
      </p:pic>
      <p:pic>
        <p:nvPicPr>
          <p:cNvPr id="12294" name="Picture 10" descr="ilustrasi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1153104" y="4395649"/>
            <a:ext cx="3850944" cy="198019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DIRECTED vs UNDIRECTED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1684209" y="2056160"/>
            <a:ext cx="3456384" cy="3489251"/>
          </a:xfrm>
        </p:spPr>
        <p:txBody>
          <a:bodyPr/>
          <a:lstStyle/>
          <a:p>
            <a:pPr eaLnBrk="1" hangingPunct="1"/>
            <a:r>
              <a:rPr lang="en-US" sz="2400" dirty="0"/>
              <a:t>Directed Graph</a:t>
            </a: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5163007" y="2060848"/>
            <a:ext cx="3538736" cy="3489251"/>
          </a:xfrm>
        </p:spPr>
        <p:txBody>
          <a:bodyPr/>
          <a:lstStyle/>
          <a:p>
            <a:pPr eaLnBrk="1" hangingPunct="1"/>
            <a:r>
              <a:rPr lang="en-US" sz="2400" dirty="0"/>
              <a:t>Undirected Graph</a:t>
            </a:r>
          </a:p>
        </p:txBody>
      </p:sp>
      <p:pic>
        <p:nvPicPr>
          <p:cNvPr id="4102" name="Picture 6" descr="ilustrasi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08730" y="2924944"/>
            <a:ext cx="3378200" cy="2768600"/>
          </a:xfrm>
          <a:noFill/>
        </p:spPr>
      </p:pic>
      <p:pic>
        <p:nvPicPr>
          <p:cNvPr id="4103" name="Picture 7" descr="ilustrasi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40593" y="2924944"/>
            <a:ext cx="3378200" cy="2768600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55576" y="484114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REMOVE NODE</a:t>
            </a:r>
          </a:p>
        </p:txBody>
      </p:sp>
      <p:pic>
        <p:nvPicPr>
          <p:cNvPr id="13316" name="Picture 8" descr="ilustrasi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43608" y="1844824"/>
            <a:ext cx="3932978" cy="2000318"/>
          </a:xfrm>
          <a:noFill/>
        </p:spPr>
      </p:pic>
      <p:pic>
        <p:nvPicPr>
          <p:cNvPr id="13317" name="Picture 9" descr="ilustrasi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48064" y="1844824"/>
            <a:ext cx="3932978" cy="2053267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AD9BD-11FC-44C2-AA66-80045D5AB353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5A3C0-AE2A-4EAC-BB8B-2F5996D5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99" y="4221088"/>
            <a:ext cx="3857625" cy="19335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58091-5407-46C8-BEDB-B1CAC8322E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69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HEAP SORT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700808"/>
            <a:ext cx="7067128" cy="442535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Heap Sort is a sorting technique using the properties of heap.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Steps: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All values are entered into the heap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Heap then emptied by removing node one by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Note each removed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As a result, the numbers are sorted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Suppose we have a number of 21, 45, 15, 30 and 19 to sort.</a:t>
            </a:r>
            <a:endParaRPr lang="en-US" sz="2400">
              <a:solidFill>
                <a:srgbClr val="3399FF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D0A044-5AEC-4008-8D8D-E651AABF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4" y="4251920"/>
            <a:ext cx="4015546" cy="2201416"/>
          </a:xfrm>
          <a:prstGeom prst="rect">
            <a:avLst/>
          </a:prstGeom>
        </p:spPr>
      </p:pic>
      <p:sp>
        <p:nvSpPr>
          <p:cNvPr id="15362" name="Date Placeholder 6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538798" y="436489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HEAP SORT SIMULATION</a:t>
            </a:r>
          </a:p>
        </p:txBody>
      </p:sp>
      <p:pic>
        <p:nvPicPr>
          <p:cNvPr id="15364" name="Picture 8" descr="ilustrasi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49223" y="1820864"/>
            <a:ext cx="3982817" cy="2100139"/>
          </a:xfrm>
          <a:noFill/>
        </p:spPr>
      </p:pic>
      <p:pic>
        <p:nvPicPr>
          <p:cNvPr id="15365" name="Picture 9" descr="ilustrasi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981671" y="1836739"/>
            <a:ext cx="3982817" cy="2070350"/>
          </a:xfrm>
          <a:noFill/>
        </p:spPr>
      </p:pic>
      <p:pic>
        <p:nvPicPr>
          <p:cNvPr id="15367" name="Picture 11" descr="ilustrasi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5001151" y="4260851"/>
            <a:ext cx="3941112" cy="2192486"/>
          </a:xfrm>
          <a:noFill/>
        </p:spPr>
      </p:pic>
      <p:pic>
        <p:nvPicPr>
          <p:cNvPr id="15368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1863" y="3595688"/>
            <a:ext cx="11525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2325" y="6092825"/>
            <a:ext cx="11525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47813" y="6092825"/>
            <a:ext cx="11525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17033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COMPLEXITY OF HEAP SORT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Complexity of Heap Sort algorithm consists:</a:t>
            </a:r>
          </a:p>
          <a:p>
            <a:pPr lvl="1" eaLnBrk="1" hangingPunct="1"/>
            <a:r>
              <a:rPr lang="en-US" dirty="0"/>
              <a:t>Complexity in building heap</a:t>
            </a:r>
          </a:p>
          <a:p>
            <a:pPr lvl="1" eaLnBrk="1" hangingPunct="1"/>
            <a:r>
              <a:rPr lang="en-US" dirty="0"/>
              <a:t>Complexity in removing all nodes in heap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Complexity of Heap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F6008-45EC-4225-925D-8DB5B1FD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86547"/>
            <a:ext cx="2390775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2489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Please produce the Adjacency Matrix and the Cost Matrix!</a:t>
            </a:r>
          </a:p>
        </p:txBody>
      </p:sp>
      <p:pic>
        <p:nvPicPr>
          <p:cNvPr id="13317" name="Picture 6" descr="Soal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720" y="1652662"/>
            <a:ext cx="5183187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567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49085" y="2276872"/>
            <a:ext cx="7067128" cy="348925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Draw a tree with 14 vertices</a:t>
            </a:r>
          </a:p>
          <a:p>
            <a:pPr eaLnBrk="1" hangingPunct="1"/>
            <a:r>
              <a:rPr lang="en-US" dirty="0"/>
              <a:t>Draw a directed acyclic graph with 6 vertices and 14 edges</a:t>
            </a:r>
          </a:p>
          <a:p>
            <a:pPr eaLnBrk="1" hangingPunct="1"/>
            <a:r>
              <a:rPr lang="en-US" dirty="0"/>
              <a:t>Suppose that your computer only has enough memory to store 40000 entries. Which best graph data structure(s) – you can choose </a:t>
            </a:r>
            <a:r>
              <a:rPr lang="en-US"/>
              <a:t>more than 1 -- </a:t>
            </a:r>
            <a:r>
              <a:rPr lang="en-US" dirty="0"/>
              <a:t>should you use to store a simple undirected graph with 200 vertices, 19900 edges, and </a:t>
            </a:r>
            <a:r>
              <a:rPr lang="en-US" b="1" dirty="0"/>
              <a:t>the existence of edge(</a:t>
            </a:r>
            <a:r>
              <a:rPr lang="en-US" b="1" dirty="0" err="1"/>
              <a:t>u,v</a:t>
            </a:r>
            <a:r>
              <a:rPr lang="en-US" b="1" dirty="0"/>
              <a:t>) is frequently asked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</a:t>
            </a:r>
          </a:p>
          <a:p>
            <a:pPr lvl="1"/>
            <a:r>
              <a:rPr lang="en-US" dirty="0"/>
              <a:t>Edge List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</p:spTree>
    <p:extLst>
      <p:ext uri="{BB962C8B-B14F-4D97-AF65-F5344CB8AC3E}">
        <p14:creationId xmlns:p14="http://schemas.microsoft.com/office/powerpoint/2010/main" val="4117989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87264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3891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54021" y="2060848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Do implementation of DFS and BFS for the following graph:</a:t>
            </a:r>
          </a:p>
        </p:txBody>
      </p:sp>
      <p:sp>
        <p:nvSpPr>
          <p:cNvPr id="389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pic>
        <p:nvPicPr>
          <p:cNvPr id="38918" name="Picture 17" descr="soal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1999" y="2924175"/>
            <a:ext cx="3894137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759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Make the steps of the followed the numbers 34, 15, 23, 9, 41, 26, 39, 11, 7, 28 by using Heap Sort!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49085" y="2276872"/>
            <a:ext cx="7067128" cy="3489251"/>
          </a:xfrm>
        </p:spPr>
        <p:txBody>
          <a:bodyPr/>
          <a:lstStyle/>
          <a:p>
            <a:pPr eaLnBrk="1" hangingPunct="1"/>
            <a:r>
              <a:rPr lang="en-US" dirty="0"/>
              <a:t>GRAPH</a:t>
            </a:r>
          </a:p>
          <a:p>
            <a:pPr eaLnBrk="1" hangingPunct="1"/>
            <a:r>
              <a:rPr lang="en-US" dirty="0"/>
              <a:t>DIRECTED vs UNDIRECTED GRAPH</a:t>
            </a:r>
          </a:p>
          <a:p>
            <a:pPr eaLnBrk="1" hangingPunct="1"/>
            <a:r>
              <a:rPr lang="en-US" dirty="0"/>
              <a:t>DEGREE OF NODE</a:t>
            </a:r>
          </a:p>
          <a:p>
            <a:pPr eaLnBrk="1" hangingPunct="1"/>
            <a:r>
              <a:rPr lang="en-US" dirty="0"/>
              <a:t>GRAPH REPRESENTATION</a:t>
            </a:r>
          </a:p>
          <a:p>
            <a:pPr eaLnBrk="1" hangingPunct="1"/>
            <a:r>
              <a:rPr lang="en-US" dirty="0"/>
              <a:t>ADJACENCY LIST</a:t>
            </a:r>
          </a:p>
          <a:p>
            <a:pPr eaLnBrk="1" hangingPunct="1"/>
            <a:r>
              <a:rPr lang="en-US" dirty="0"/>
              <a:t>COST MATRIX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</p:spTree>
    <p:extLst>
      <p:ext uri="{BB962C8B-B14F-4D97-AF65-F5344CB8AC3E}">
        <p14:creationId xmlns:p14="http://schemas.microsoft.com/office/powerpoint/2010/main" val="918747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332656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r>
              <a:rPr lang="en-US" dirty="0"/>
              <a:t>Review tree traversal</a:t>
            </a:r>
          </a:p>
          <a:p>
            <a:r>
              <a:rPr lang="en-US" dirty="0"/>
              <a:t>Implementation of tree DFS</a:t>
            </a:r>
          </a:p>
          <a:p>
            <a:r>
              <a:rPr lang="en-US" dirty="0"/>
              <a:t>Implementation of tree BFS</a:t>
            </a:r>
          </a:p>
          <a:p>
            <a:r>
              <a:rPr lang="en-US" dirty="0"/>
              <a:t>Implementation of graph DFS</a:t>
            </a:r>
          </a:p>
          <a:p>
            <a:r>
              <a:rPr lang="en-US" dirty="0"/>
              <a:t>Implementation of graph BFS</a:t>
            </a:r>
          </a:p>
        </p:txBody>
      </p:sp>
    </p:spTree>
    <p:extLst>
      <p:ext uri="{BB962C8B-B14F-4D97-AF65-F5344CB8AC3E}">
        <p14:creationId xmlns:p14="http://schemas.microsoft.com/office/powerpoint/2010/main" val="288741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12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DEGREE OF NODE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degree x is the number of edges coming into node x.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Out degree x is the number of edges out of node x.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node that all its outward edge is called source.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node that all its leading edge into is called sink.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Undirected Graph there is only 1 degree nodes, which is a lot of side (edge) which cross on that node.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r>
              <a:rPr lang="id-ID" dirty="0"/>
              <a:t>REVIEW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619672" y="1988840"/>
            <a:ext cx="7067128" cy="348925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PRIORITY QUEUE</a:t>
            </a:r>
          </a:p>
          <a:p>
            <a:r>
              <a:rPr lang="en-US" sz="2400" dirty="0"/>
              <a:t>OPERATION IN PRIORITY QUEUE</a:t>
            </a:r>
          </a:p>
          <a:p>
            <a:r>
              <a:rPr lang="en-US" sz="2400" dirty="0"/>
              <a:t>IMPLEMENTATION OF PRIORITY QUEUE</a:t>
            </a:r>
          </a:p>
          <a:p>
            <a:r>
              <a:rPr lang="en-US" sz="2400" dirty="0"/>
              <a:t>SORTING IN PRIORITY QUEUE</a:t>
            </a:r>
          </a:p>
          <a:p>
            <a:r>
              <a:rPr lang="en-US" sz="2400" dirty="0"/>
              <a:t>HEAP</a:t>
            </a:r>
          </a:p>
          <a:p>
            <a:r>
              <a:rPr lang="en-US" sz="2400" dirty="0"/>
              <a:t>MAXIMUM / MINIMUM HEAP</a:t>
            </a:r>
          </a:p>
          <a:p>
            <a:r>
              <a:rPr lang="en-US" sz="2400" dirty="0"/>
              <a:t>PRIORITY QUEUE IN HEAP</a:t>
            </a:r>
          </a:p>
          <a:p>
            <a:r>
              <a:rPr lang="en-US" sz="2400" dirty="0"/>
              <a:t>OPERATION IN HEAP</a:t>
            </a:r>
          </a:p>
          <a:p>
            <a:r>
              <a:rPr lang="en-US" sz="2400" dirty="0"/>
              <a:t>HEAP SORT</a:t>
            </a:r>
          </a:p>
          <a:p>
            <a:r>
              <a:rPr lang="en-US" sz="2400" dirty="0"/>
              <a:t>COMPLEXITY OF HEAP SORT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5.6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2.6</a:t>
            </a:r>
            <a:endParaRPr lang="id-ID" sz="1800" dirty="0"/>
          </a:p>
          <a:p>
            <a:r>
              <a:rPr lang="en-US" sz="1800" dirty="0"/>
              <a:t>Graph and its representations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>
                <a:hlinkClick r:id="rId2"/>
              </a:rPr>
              <a:t>http://</a:t>
            </a:r>
            <a:r>
              <a:rPr lang="en-US" sz="1800" dirty="0" err="1">
                <a:hlinkClick r:id="rId2"/>
              </a:rPr>
              <a:t>www.geeksforgeeks.org</a:t>
            </a:r>
            <a:r>
              <a:rPr lang="en-US" sz="1800" dirty="0">
                <a:hlinkClick r:id="rId2"/>
              </a:rPr>
              <a:t>/graph-and-its-representations/</a:t>
            </a:r>
            <a:endParaRPr lang="id-ID" sz="1800" dirty="0"/>
          </a:p>
          <a:p>
            <a:pPr>
              <a:buNone/>
            </a:pP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40044216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Thomas H. </a:t>
            </a:r>
            <a:r>
              <a:rPr lang="en-US" sz="1800" dirty="0" err="1"/>
              <a:t>Cormen</a:t>
            </a:r>
            <a:r>
              <a:rPr lang="en-US" sz="1800" dirty="0"/>
              <a:t>. 2009. Introduction to algorithms. </a:t>
            </a:r>
            <a:r>
              <a:rPr lang="en-US" sz="1800" dirty="0" err="1"/>
              <a:t>TMP</a:t>
            </a:r>
            <a:r>
              <a:rPr lang="en-US" sz="1800" dirty="0"/>
              <a:t>. London. </a:t>
            </a:r>
            <a:r>
              <a:rPr lang="en-US" sz="1800" dirty="0" err="1"/>
              <a:t>ISBN:9780262033848</a:t>
            </a:r>
            <a:r>
              <a:rPr lang="id-ID" sz="1800" dirty="0"/>
              <a:t>. </a:t>
            </a:r>
            <a:r>
              <a:rPr lang="id-ID" sz="1800" err="1"/>
              <a:t>Chapter</a:t>
            </a:r>
            <a:r>
              <a:rPr lang="id-ID" sz="1800"/>
              <a:t> 22</a:t>
            </a:r>
            <a:endParaRPr lang="id-ID" sz="1800" dirty="0"/>
          </a:p>
          <a:p>
            <a:r>
              <a:rPr lang="en-US" sz="1800" dirty="0"/>
              <a:t>Breadth first search and depth first search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en-US" sz="1800" dirty="0">
                <a:hlinkClick r:id="rId2"/>
              </a:rPr>
              <a:t>https://www.ics.uci.edu/~</a:t>
            </a:r>
            <a:r>
              <a:rPr lang="en-US" sz="1800" dirty="0" err="1">
                <a:hlinkClick r:id="rId2"/>
              </a:rPr>
              <a:t>eppstein</a:t>
            </a:r>
            <a:r>
              <a:rPr lang="en-US" sz="1800" dirty="0">
                <a:hlinkClick r:id="rId2"/>
              </a:rPr>
              <a:t>/161/</a:t>
            </a:r>
            <a:r>
              <a:rPr lang="en-US" sz="1800" dirty="0" err="1">
                <a:hlinkClick r:id="rId2"/>
              </a:rPr>
              <a:t>960215.html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15635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6</a:t>
            </a:r>
            <a:endParaRPr lang="id-ID" sz="1800" dirty="0"/>
          </a:p>
          <a:p>
            <a:r>
              <a:rPr lang="en-US" sz="1800"/>
              <a:t>priority </a:t>
            </a:r>
            <a:r>
              <a:rPr lang="en-US" sz="1800" dirty="0"/>
              <a:t>queue</a:t>
            </a:r>
            <a:r>
              <a:rPr lang="id-ID" sz="1800" dirty="0"/>
              <a:t> </a:t>
            </a:r>
            <a:r>
              <a:rPr lang="en-US" sz="1800" dirty="0"/>
              <a:t> </a:t>
            </a:r>
          </a:p>
          <a:p>
            <a:pPr>
              <a:buNone/>
            </a:pPr>
            <a:r>
              <a:rPr lang="id-ID" sz="1800" dirty="0"/>
              <a:t>	</a:t>
            </a:r>
            <a:r>
              <a:rPr lang="id-ID" sz="1800" dirty="0" err="1"/>
              <a:t>http</a:t>
            </a:r>
            <a:r>
              <a:rPr lang="en-US" sz="1800" dirty="0"/>
              <a:t>://pages.cs.wisc.edu/~</a:t>
            </a:r>
            <a:r>
              <a:rPr lang="en-US" sz="1800" dirty="0" err="1"/>
              <a:t>vernon</a:t>
            </a:r>
            <a:r>
              <a:rPr lang="en-US" sz="1800" dirty="0"/>
              <a:t>/cs367/notes/11.PRIORITY-Q.html</a:t>
            </a:r>
            <a:endParaRPr lang="id-ID" sz="1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427" y="18581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GRAPH REPRESENTATION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76872"/>
            <a:ext cx="7067128" cy="384929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Graph can be represented in:</a:t>
            </a:r>
          </a:p>
          <a:p>
            <a:pPr lvl="1" eaLnBrk="1" hangingPunct="1"/>
            <a:r>
              <a:rPr lang="en-US" sz="2000" dirty="0"/>
              <a:t>Illustrations</a:t>
            </a:r>
          </a:p>
          <a:p>
            <a:pPr lvl="1" eaLnBrk="1" hangingPunct="1"/>
            <a:r>
              <a:rPr lang="en-US" sz="2000" dirty="0"/>
              <a:t>Linked-list</a:t>
            </a:r>
          </a:p>
          <a:p>
            <a:pPr lvl="1" eaLnBrk="1" hangingPunct="1"/>
            <a:r>
              <a:rPr lang="en-US" sz="2000" dirty="0"/>
              <a:t>Adjacency matrix (and Cost Matrix)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Adjacency matrix: the proximity between two nodes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Adjacency matrix is made by calculating the adjacency list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2074054" y="4581748"/>
          <a:ext cx="52847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882900" imgH="457200" progId="Equation.3">
                  <p:embed/>
                </p:oleObj>
              </mc:Choice>
              <mc:Fallback>
                <p:oleObj name="Equation" r:id="rId3" imgW="2882900" imgH="457200" progId="Equation.3">
                  <p:embed/>
                  <p:pic>
                    <p:nvPicPr>
                      <p:cNvPr id="61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4" y="4581748"/>
                        <a:ext cx="5284787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696" y="202843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ADJACENCY LIST</a:t>
            </a:r>
          </a:p>
        </p:txBody>
      </p:sp>
      <p:pic>
        <p:nvPicPr>
          <p:cNvPr id="7172" name="Picture 7" descr="ilustrasi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23728" y="2349500"/>
            <a:ext cx="4244975" cy="3081338"/>
          </a:xfrm>
          <a:noFill/>
        </p:spPr>
      </p:pic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7020272" y="1981994"/>
            <a:ext cx="1225550" cy="3816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A[1,2]=1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A[1,3]=0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A[1,4]=1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A[1,6]=0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A[2,3]=0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A[2,4]=0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A[2,6]=1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A[3,4]=0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A[3,5]=1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A[3,6]=1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A[4,5]=0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A[4,6]=0</a:t>
            </a:r>
          </a:p>
          <a:p>
            <a:r>
              <a:rPr lang="en-US" altLang="ja-JP" sz="1600" b="1" dirty="0">
                <a:latin typeface="Courier New" pitchFamily="49" charset="0"/>
                <a:ea typeface="MS Mincho" pitchFamily="49" charset="-128"/>
              </a:rPr>
              <a:t>A[5,6]=1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556</TotalTime>
  <Words>2368</Words>
  <Application>Microsoft Office PowerPoint</Application>
  <PresentationFormat>On-screen Show (4:3)</PresentationFormat>
  <Paragraphs>695</Paragraphs>
  <Slides>75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 Black</vt:lpstr>
      <vt:lpstr>Arial Unicode MS</vt:lpstr>
      <vt:lpstr>Calibri</vt:lpstr>
      <vt:lpstr>Courier New</vt:lpstr>
      <vt:lpstr>Interstate</vt:lpstr>
      <vt:lpstr>Open Sans</vt:lpstr>
      <vt:lpstr>Tahoma</vt:lpstr>
      <vt:lpstr>TemplateBM_2</vt:lpstr>
      <vt:lpstr>Equation</vt:lpstr>
      <vt:lpstr>COMP6049 – Algorithm Design and Analysis</vt:lpstr>
      <vt:lpstr>Outline Materials</vt:lpstr>
      <vt:lpstr>Outline Materials</vt:lpstr>
      <vt:lpstr>Outline Materials</vt:lpstr>
      <vt:lpstr>GRAPH</vt:lpstr>
      <vt:lpstr>DIRECTED vs UNDIRECTED</vt:lpstr>
      <vt:lpstr>DEGREE OF NODE</vt:lpstr>
      <vt:lpstr>GRAPH REPRESENTATION</vt:lpstr>
      <vt:lpstr>ADJACENCY LIST</vt:lpstr>
      <vt:lpstr>ADJACENCY LIST</vt:lpstr>
      <vt:lpstr>EXAMPLE ADJACENCY MATRIX (1)</vt:lpstr>
      <vt:lpstr>EXAMPLE ADJACENCY MATRIX (2)</vt:lpstr>
      <vt:lpstr>COST MATRIX</vt:lpstr>
      <vt:lpstr>EXAMPLE COST MATRIX</vt:lpstr>
      <vt:lpstr>REVIEW TREE TRAVERSAL</vt:lpstr>
      <vt:lpstr>PRE-ORDER TRAVERSAL</vt:lpstr>
      <vt:lpstr>LEVEL-ORDER TRAVERSAL</vt:lpstr>
      <vt:lpstr>IN-ORDER TRAVERSAL</vt:lpstr>
      <vt:lpstr>POST-ORDER TRAVERSAL</vt:lpstr>
      <vt:lpstr>IMPLEMENTATION OF TREE DFS</vt:lpstr>
      <vt:lpstr>TREE DFS (1)</vt:lpstr>
      <vt:lpstr>TREE DFS (2)</vt:lpstr>
      <vt:lpstr>TREE DFS (3)</vt:lpstr>
      <vt:lpstr>TREE DFS (4)</vt:lpstr>
      <vt:lpstr>TREE DFS (5)</vt:lpstr>
      <vt:lpstr>TREE DFS (6)</vt:lpstr>
      <vt:lpstr>TREE DFS (7)</vt:lpstr>
      <vt:lpstr>TREE DFS (8)</vt:lpstr>
      <vt:lpstr>TREE DFS (9)</vt:lpstr>
      <vt:lpstr>TREE DFS (10)</vt:lpstr>
      <vt:lpstr>TREE DFS (11)</vt:lpstr>
      <vt:lpstr>TREE DFS (12)</vt:lpstr>
      <vt:lpstr>IMPLEMENTATION OF TREE BFS</vt:lpstr>
      <vt:lpstr>TREE BFS (1)</vt:lpstr>
      <vt:lpstr>TREE BFS (2)</vt:lpstr>
      <vt:lpstr>TREE BFS (3)</vt:lpstr>
      <vt:lpstr>TREE BFS (4)</vt:lpstr>
      <vt:lpstr>TREE BFS (5)</vt:lpstr>
      <vt:lpstr>TREE BFS (6)</vt:lpstr>
      <vt:lpstr>TREE BFS (7)</vt:lpstr>
      <vt:lpstr>TREE BFS (8)</vt:lpstr>
      <vt:lpstr>TREE BFS (9)</vt:lpstr>
      <vt:lpstr>TREE BFS (10)</vt:lpstr>
      <vt:lpstr>TREE BFS (11)</vt:lpstr>
      <vt:lpstr>TREE BFS (12)</vt:lpstr>
      <vt:lpstr>IMPLEMENTATION OF GRAPH DFS</vt:lpstr>
      <vt:lpstr>RESULTS OF DFS</vt:lpstr>
      <vt:lpstr>IMPLEMENTATION OF GRAPH BFS</vt:lpstr>
      <vt:lpstr>RESULTS OF BFS</vt:lpstr>
      <vt:lpstr>PRIORITY QUEUE</vt:lpstr>
      <vt:lpstr>OPERATION IN PRIORITY QUEUE</vt:lpstr>
      <vt:lpstr>IMPLEMENTATION OF PRIORITY QUEUE</vt:lpstr>
      <vt:lpstr>SORTING IN PRIORITY QUEUE</vt:lpstr>
      <vt:lpstr>HEAP</vt:lpstr>
      <vt:lpstr>MAXIMUM / MINIMUM HEAP</vt:lpstr>
      <vt:lpstr>MINIMUM HEAP</vt:lpstr>
      <vt:lpstr>PRIORITY QUEUE IN HEAP</vt:lpstr>
      <vt:lpstr>OPERATION IN HEAP</vt:lpstr>
      <vt:lpstr>INSERT NODE</vt:lpstr>
      <vt:lpstr>REMOVE NODE</vt:lpstr>
      <vt:lpstr>HEAP SORT</vt:lpstr>
      <vt:lpstr>HEAP SORT SIMULATION</vt:lpstr>
      <vt:lpstr>COMPLEXITY OF HEAP SORT</vt:lpstr>
      <vt:lpstr>EXERCISE</vt:lpstr>
      <vt:lpstr>EXERCISE</vt:lpstr>
      <vt:lpstr>EXERCISE</vt:lpstr>
      <vt:lpstr>EXERCISE</vt:lpstr>
      <vt:lpstr>REVIEW</vt:lpstr>
      <vt:lpstr>REVIEW</vt:lpstr>
      <vt:lpstr>REVIEW</vt:lpstr>
      <vt:lpstr>Q &amp; A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Felix Jingga</cp:lastModifiedBy>
  <cp:revision>64</cp:revision>
  <dcterms:created xsi:type="dcterms:W3CDTF">2014-12-12T10:33:59Z</dcterms:created>
  <dcterms:modified xsi:type="dcterms:W3CDTF">2020-07-20T14:17:43Z</dcterms:modified>
</cp:coreProperties>
</file>