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294" r:id="rId21"/>
    <p:sldId id="304" r:id="rId22"/>
    <p:sldId id="295" r:id="rId23"/>
    <p:sldId id="305" r:id="rId24"/>
    <p:sldId id="262" r:id="rId25"/>
    <p:sldId id="282" r:id="rId26"/>
    <p:sldId id="306" r:id="rId27"/>
    <p:sldId id="283" r:id="rId2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294"/>
            <p14:sldId id="304"/>
            <p14:sldId id="295"/>
            <p14:sldId id="305"/>
          </p14:sldIdLst>
        </p14:section>
        <p14:section name="COURSE CONTENT" id="{F4927CBE-FA17-46D1-BAAE-887D0AF2CCBF}">
          <p14:sldIdLst>
            <p14:sldId id="262"/>
            <p14:sldId id="282"/>
            <p14:sldId id="306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12390-5FAE-4D11-93BF-9D64DD9037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upload.wikimedia.org/wikipedia/commons/6/67/Sorted_binary_tree.svg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COMP6</a:t>
            </a:r>
            <a:r>
              <a:rPr lang="id-ID" sz="3200" dirty="0"/>
              <a:t>049 </a:t>
            </a:r>
            <a:r>
              <a:rPr lang="en-US" sz="3200" dirty="0"/>
              <a:t>– </a:t>
            </a:r>
            <a:r>
              <a:rPr lang="id-ID" sz="3200" dirty="0"/>
              <a:t>Algorithm Design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Topic </a:t>
            </a:r>
            <a:r>
              <a:rPr lang="id-ID" dirty="0"/>
              <a:t>5</a:t>
            </a:r>
            <a:r>
              <a:rPr lang="en-US" dirty="0"/>
              <a:t> – Analysis of Data Structures: Stack, Queue, Tree, and Binary Tree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CIRCULAR ADT</a:t>
            </a:r>
          </a:p>
        </p:txBody>
      </p:sp>
      <p:graphicFrame>
        <p:nvGraphicFramePr>
          <p:cNvPr id="10244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043747"/>
              </p:ext>
            </p:extLst>
          </p:nvPr>
        </p:nvGraphicFramePr>
        <p:xfrm>
          <a:off x="2771800" y="1700808"/>
          <a:ext cx="3870325" cy="443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2776942" imgH="3181842" progId="Visio.Drawing.11">
                  <p:embed/>
                </p:oleObj>
              </mc:Choice>
              <mc:Fallback>
                <p:oleObj name="Visio" r:id="rId3" imgW="2776942" imgH="3181842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700808"/>
                        <a:ext cx="3870325" cy="443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COMPARISON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16832"/>
            <a:ext cx="7067128" cy="420933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When do we use stack?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When do we use queue?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What are advantage and disadvantage of stack?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What are advantage and disadvantage of queue?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Can do we combine stack and queue to solve a problem?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4763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TREE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16832"/>
            <a:ext cx="7067128" cy="420933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A tree is a widely-used data structure that emulates a hierarchical tree structure with a set of linked nodes.</a:t>
            </a:r>
            <a:endParaRPr lang="sv-SE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There are a number of nodes connected on a hierarchical arrangement of the parent (parents) and child (children).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A child node must have one parent node. </a:t>
            </a:r>
            <a:endParaRPr lang="sv-SE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A parent node can have multiple other nodes underneath it (child nodes).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70808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768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TREE ILLUSTRATIONS</a:t>
            </a:r>
          </a:p>
        </p:txBody>
      </p:sp>
      <p:pic>
        <p:nvPicPr>
          <p:cNvPr id="4100" name="Picture 5" descr="ilustrasi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43608" y="1988840"/>
            <a:ext cx="7962277" cy="3262238"/>
          </a:xfrm>
          <a:noFill/>
        </p:spPr>
      </p:pic>
    </p:spTree>
    <p:extLst>
      <p:ext uri="{BB962C8B-B14F-4D97-AF65-F5344CB8AC3E}">
        <p14:creationId xmlns:p14="http://schemas.microsoft.com/office/powerpoint/2010/main" val="2979901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BINARY TREE (1)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772816"/>
            <a:ext cx="7067128" cy="435334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A binary tree is a tree data structure in which each node has at most two child nodes, usually distinguished as "left" and "right".</a:t>
            </a:r>
            <a:endParaRPr lang="sv-SE" dirty="0"/>
          </a:p>
          <a:p>
            <a:pPr eaLnBrk="1" hangingPunct="1">
              <a:lnSpc>
                <a:spcPct val="150000"/>
              </a:lnSpc>
            </a:pPr>
            <a:r>
              <a:rPr lang="sv-SE" dirty="0"/>
              <a:t>The maximum number of nodes in level k = </a:t>
            </a:r>
            <a:r>
              <a:rPr lang="sv-SE" sz="3600" b="1" dirty="0">
                <a:solidFill>
                  <a:srgbClr val="CC0000"/>
                </a:solidFill>
                <a:latin typeface="Courier New" pitchFamily="49" charset="0"/>
              </a:rPr>
              <a:t>2</a:t>
            </a:r>
            <a:r>
              <a:rPr lang="sv-SE" sz="3600" b="1" baseline="30000" dirty="0">
                <a:solidFill>
                  <a:srgbClr val="CC0000"/>
                </a:solidFill>
                <a:latin typeface="Courier New" pitchFamily="49" charset="0"/>
              </a:rPr>
              <a:t>k-1</a:t>
            </a: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The maximum number of nodes in a Binary Tree depth k </a:t>
            </a:r>
            <a:r>
              <a:rPr lang="sv-SE" dirty="0"/>
              <a:t>= </a:t>
            </a:r>
            <a:r>
              <a:rPr lang="sv-SE" sz="3200" b="1" dirty="0">
                <a:solidFill>
                  <a:srgbClr val="CC0000"/>
                </a:solidFill>
                <a:latin typeface="Courier New" pitchFamily="49" charset="0"/>
              </a:rPr>
              <a:t>2</a:t>
            </a:r>
            <a:r>
              <a:rPr lang="sv-SE" sz="3200" b="1" baseline="30000" dirty="0">
                <a:solidFill>
                  <a:srgbClr val="CC0000"/>
                </a:solidFill>
                <a:latin typeface="Courier New" pitchFamily="49" charset="0"/>
              </a:rPr>
              <a:t>k</a:t>
            </a:r>
            <a:r>
              <a:rPr lang="sv-SE" sz="3200" b="1" dirty="0">
                <a:solidFill>
                  <a:srgbClr val="CC0000"/>
                </a:solidFill>
                <a:latin typeface="Courier New" pitchFamily="49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74039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BINARY TREE (2)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060848"/>
            <a:ext cx="7067128" cy="406531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Binary tree can be implemented in </a:t>
            </a:r>
            <a:r>
              <a:rPr lang="en-US" b="1" dirty="0"/>
              <a:t>array</a:t>
            </a:r>
            <a:r>
              <a:rPr lang="en-US" dirty="0"/>
              <a:t> or </a:t>
            </a:r>
            <a:r>
              <a:rPr lang="en-US" b="1" dirty="0"/>
              <a:t>linked-list</a:t>
            </a:r>
            <a:r>
              <a:rPr lang="en-US" dirty="0"/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Operation in binary tree 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Inserting data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Searching data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Deleting data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Sorting data</a:t>
            </a:r>
          </a:p>
          <a:p>
            <a:pPr eaLnBrk="1" hangingPunct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89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BINARY TREE ILLUSTRATIONS</a:t>
            </a:r>
          </a:p>
        </p:txBody>
      </p:sp>
      <p:pic>
        <p:nvPicPr>
          <p:cNvPr id="7172" name="Picture 5" descr="ilustrasi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771800" y="1781634"/>
            <a:ext cx="4221708" cy="4221708"/>
          </a:xfrm>
          <a:noFill/>
        </p:spPr>
      </p:pic>
    </p:spTree>
    <p:extLst>
      <p:ext uri="{BB962C8B-B14F-4D97-AF65-F5344CB8AC3E}">
        <p14:creationId xmlns:p14="http://schemas.microsoft.com/office/powerpoint/2010/main" val="3315592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872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TREE TRAVERSAL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16832"/>
            <a:ext cx="7067128" cy="4209331"/>
          </a:xfrm>
        </p:spPr>
        <p:txBody>
          <a:bodyPr>
            <a:noAutofit/>
          </a:bodyPr>
          <a:lstStyle/>
          <a:p>
            <a:pPr eaLnBrk="1" hangingPunct="1">
              <a:lnSpc>
                <a:spcPct val="160000"/>
              </a:lnSpc>
            </a:pPr>
            <a:r>
              <a:rPr lang="en-US" sz="1600" dirty="0"/>
              <a:t>Tree-traversal is the process of visiting (examining and/or updating) each node in a tree data structure, exactly once, in a systematic way. </a:t>
            </a:r>
          </a:p>
          <a:p>
            <a:pPr eaLnBrk="1" hangingPunct="1">
              <a:lnSpc>
                <a:spcPct val="160000"/>
              </a:lnSpc>
            </a:pPr>
            <a:r>
              <a:rPr lang="en-US" sz="1600" dirty="0"/>
              <a:t>Such traversals are classified by the order in which the nodes are visited.</a:t>
            </a:r>
          </a:p>
          <a:p>
            <a:pPr lvl="1" eaLnBrk="1" hangingPunct="1">
              <a:lnSpc>
                <a:spcPct val="160000"/>
              </a:lnSpc>
            </a:pPr>
            <a:r>
              <a:rPr lang="sv-SE" sz="1400" b="1" dirty="0"/>
              <a:t>Pre-order Traversal</a:t>
            </a:r>
            <a:endParaRPr lang="en-US" sz="1400" dirty="0"/>
          </a:p>
          <a:p>
            <a:pPr lvl="2" eaLnBrk="1" hangingPunct="1">
              <a:lnSpc>
                <a:spcPct val="160000"/>
              </a:lnSpc>
            </a:pPr>
            <a:r>
              <a:rPr lang="sv-SE" sz="1100" dirty="0"/>
              <a:t>parent–left–right</a:t>
            </a:r>
          </a:p>
          <a:p>
            <a:pPr lvl="1" eaLnBrk="1" hangingPunct="1">
              <a:lnSpc>
                <a:spcPct val="160000"/>
              </a:lnSpc>
            </a:pPr>
            <a:r>
              <a:rPr lang="sv-SE" sz="1400" b="1" dirty="0"/>
              <a:t>Level-order Traversal</a:t>
            </a:r>
            <a:endParaRPr lang="en-US" sz="1400" dirty="0"/>
          </a:p>
          <a:p>
            <a:pPr lvl="2" eaLnBrk="1" hangingPunct="1">
              <a:lnSpc>
                <a:spcPct val="160000"/>
              </a:lnSpc>
            </a:pPr>
            <a:r>
              <a:rPr lang="sv-SE" sz="1100" dirty="0"/>
              <a:t>parent–left–right (each level)</a:t>
            </a:r>
          </a:p>
          <a:p>
            <a:pPr lvl="1" eaLnBrk="1" hangingPunct="1">
              <a:lnSpc>
                <a:spcPct val="160000"/>
              </a:lnSpc>
            </a:pPr>
            <a:r>
              <a:rPr lang="sv-SE" sz="1400" b="1" dirty="0"/>
              <a:t>In-order Traversal</a:t>
            </a:r>
            <a:endParaRPr lang="en-US" sz="1400" dirty="0"/>
          </a:p>
          <a:p>
            <a:pPr lvl="2" eaLnBrk="1" hangingPunct="1">
              <a:lnSpc>
                <a:spcPct val="160000"/>
              </a:lnSpc>
            </a:pPr>
            <a:r>
              <a:rPr lang="sv-SE" sz="1100" dirty="0"/>
              <a:t>left–parent–right</a:t>
            </a:r>
            <a:endParaRPr lang="en-US" sz="1100" dirty="0"/>
          </a:p>
          <a:p>
            <a:pPr lvl="1" eaLnBrk="1" hangingPunct="1">
              <a:lnSpc>
                <a:spcPct val="160000"/>
              </a:lnSpc>
            </a:pPr>
            <a:r>
              <a:rPr lang="sv-SE" sz="1400" b="1" dirty="0"/>
              <a:t>Post-order Traversal</a:t>
            </a:r>
            <a:endParaRPr lang="en-US" sz="1400" dirty="0"/>
          </a:p>
          <a:p>
            <a:pPr lvl="2" eaLnBrk="1" hangingPunct="1">
              <a:lnSpc>
                <a:spcPct val="160000"/>
              </a:lnSpc>
            </a:pPr>
            <a:r>
              <a:rPr lang="sv-SE" sz="1100" dirty="0"/>
              <a:t>left–right–parent</a:t>
            </a:r>
          </a:p>
        </p:txBody>
      </p:sp>
    </p:spTree>
    <p:extLst>
      <p:ext uri="{BB962C8B-B14F-4D97-AF65-F5344CB8AC3E}">
        <p14:creationId xmlns:p14="http://schemas.microsoft.com/office/powerpoint/2010/main" val="497273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091815" y="326269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BINARY TREE TRAVERSAL</a:t>
            </a:r>
          </a:p>
        </p:txBody>
      </p:sp>
      <p:pic>
        <p:nvPicPr>
          <p:cNvPr id="9220" name="Picture 6" descr="File:Sorted binary tree.sv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4438" y="1444625"/>
            <a:ext cx="4032250" cy="320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endParaRPr lang="pt-BR" sz="2400" dirty="0"/>
          </a:p>
          <a:p>
            <a:pPr eaLnBrk="1" hangingPunct="1"/>
            <a:endParaRPr lang="pt-BR" sz="2400" dirty="0"/>
          </a:p>
          <a:p>
            <a:pPr eaLnBrk="1" hangingPunct="1"/>
            <a:endParaRPr lang="pt-BR" sz="2400" dirty="0"/>
          </a:p>
          <a:p>
            <a:pPr eaLnBrk="1" hangingPunct="1"/>
            <a:endParaRPr lang="pt-BR" sz="2400" dirty="0"/>
          </a:p>
          <a:p>
            <a:pPr eaLnBrk="1" hangingPunct="1"/>
            <a:endParaRPr lang="pt-BR" sz="2400" dirty="0"/>
          </a:p>
          <a:p>
            <a:pPr eaLnBrk="1" hangingPunct="1"/>
            <a:endParaRPr lang="pt-BR" sz="2400" dirty="0"/>
          </a:p>
          <a:p>
            <a:pPr eaLnBrk="1" hangingPunct="1"/>
            <a:endParaRPr lang="pt-BR" sz="2400" dirty="0"/>
          </a:p>
          <a:p>
            <a:pPr eaLnBrk="1" hangingPunct="1"/>
            <a:r>
              <a:rPr lang="pt-BR" sz="2400" dirty="0"/>
              <a:t>Pre-order  : F, B, A, D, C, E, G, I, H</a:t>
            </a:r>
          </a:p>
          <a:p>
            <a:pPr eaLnBrk="1" hangingPunct="1"/>
            <a:r>
              <a:rPr lang="pt-BR" sz="2400" dirty="0"/>
              <a:t>In-order     : A, B, C, D, E, F, G, H, I</a:t>
            </a:r>
          </a:p>
          <a:p>
            <a:pPr eaLnBrk="1" hangingPunct="1"/>
            <a:r>
              <a:rPr lang="pt-BR" sz="2400" dirty="0"/>
              <a:t>Post-order : A, C, E, D, B, H, I, G, F</a:t>
            </a:r>
          </a:p>
          <a:p>
            <a:pPr eaLnBrk="1" hangingPunct="1"/>
            <a:r>
              <a:rPr lang="pt-BR" sz="2400" dirty="0"/>
              <a:t>Level-order : F, B, G, A, D, I, C, E, 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428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005013" y="34275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EULER TOUR TRAVERSAL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5364163" y="5229225"/>
            <a:ext cx="2927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Arithmetic Expression Tree</a:t>
            </a:r>
          </a:p>
          <a:p>
            <a:r>
              <a:rPr lang="en-US" sz="1400"/>
              <a:t>2 x (a – 1) + (3 x b)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47813" y="2060575"/>
            <a:ext cx="4391025" cy="3962400"/>
            <a:chOff x="864" y="912"/>
            <a:chExt cx="2766" cy="2496"/>
          </a:xfrm>
        </p:grpSpPr>
        <p:sp>
          <p:nvSpPr>
            <p:cNvPr id="10246" name="Oval 5"/>
            <p:cNvSpPr>
              <a:spLocks noChangeArrowheads="1"/>
            </p:cNvSpPr>
            <p:nvPr/>
          </p:nvSpPr>
          <p:spPr bwMode="auto">
            <a:xfrm>
              <a:off x="2160" y="912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 flipH="1">
              <a:off x="1344" y="1152"/>
              <a:ext cx="96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48" name="Line 7"/>
            <p:cNvSpPr>
              <a:spLocks noChangeShapeType="1"/>
            </p:cNvSpPr>
            <p:nvPr/>
          </p:nvSpPr>
          <p:spPr bwMode="auto">
            <a:xfrm>
              <a:off x="2304" y="1152"/>
              <a:ext cx="81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49" name="Oval 8"/>
            <p:cNvSpPr>
              <a:spLocks noChangeArrowheads="1"/>
            </p:cNvSpPr>
            <p:nvPr/>
          </p:nvSpPr>
          <p:spPr bwMode="auto">
            <a:xfrm>
              <a:off x="1248" y="3168"/>
              <a:ext cx="288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10250" name="Oval 9"/>
            <p:cNvSpPr>
              <a:spLocks noChangeArrowheads="1"/>
            </p:cNvSpPr>
            <p:nvPr/>
          </p:nvSpPr>
          <p:spPr bwMode="auto">
            <a:xfrm>
              <a:off x="1872" y="3168"/>
              <a:ext cx="288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</a:t>
              </a:r>
            </a:p>
          </p:txBody>
        </p:sp>
        <p:sp>
          <p:nvSpPr>
            <p:cNvPr id="10251" name="Oval 10"/>
            <p:cNvSpPr>
              <a:spLocks noChangeArrowheads="1"/>
            </p:cNvSpPr>
            <p:nvPr/>
          </p:nvSpPr>
          <p:spPr bwMode="auto">
            <a:xfrm>
              <a:off x="1632" y="240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10252" name="Oval 11"/>
            <p:cNvSpPr>
              <a:spLocks noChangeArrowheads="1"/>
            </p:cNvSpPr>
            <p:nvPr/>
          </p:nvSpPr>
          <p:spPr bwMode="auto">
            <a:xfrm>
              <a:off x="864" y="2400"/>
              <a:ext cx="288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10253" name="Oval 12"/>
            <p:cNvSpPr>
              <a:spLocks noChangeArrowheads="1"/>
            </p:cNvSpPr>
            <p:nvPr/>
          </p:nvSpPr>
          <p:spPr bwMode="auto">
            <a:xfrm>
              <a:off x="2640" y="2400"/>
              <a:ext cx="288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10254" name="Oval 13"/>
            <p:cNvSpPr>
              <a:spLocks noChangeArrowheads="1"/>
            </p:cNvSpPr>
            <p:nvPr/>
          </p:nvSpPr>
          <p:spPr bwMode="auto">
            <a:xfrm>
              <a:off x="3312" y="2400"/>
              <a:ext cx="288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10255" name="Oval 14"/>
            <p:cNvSpPr>
              <a:spLocks noChangeArrowheads="1"/>
            </p:cNvSpPr>
            <p:nvPr/>
          </p:nvSpPr>
          <p:spPr bwMode="auto">
            <a:xfrm>
              <a:off x="1200" y="1632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x</a:t>
              </a:r>
            </a:p>
          </p:txBody>
        </p:sp>
        <p:sp>
          <p:nvSpPr>
            <p:cNvPr id="10256" name="Oval 15"/>
            <p:cNvSpPr>
              <a:spLocks noChangeArrowheads="1"/>
            </p:cNvSpPr>
            <p:nvPr/>
          </p:nvSpPr>
          <p:spPr bwMode="auto">
            <a:xfrm>
              <a:off x="2976" y="168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x</a:t>
              </a:r>
            </a:p>
          </p:txBody>
        </p:sp>
        <p:sp>
          <p:nvSpPr>
            <p:cNvPr id="10257" name="Line 16"/>
            <p:cNvSpPr>
              <a:spLocks noChangeShapeType="1"/>
            </p:cNvSpPr>
            <p:nvPr/>
          </p:nvSpPr>
          <p:spPr bwMode="auto">
            <a:xfrm flipH="1">
              <a:off x="1008" y="187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8" name="Line 17"/>
            <p:cNvSpPr>
              <a:spLocks noChangeShapeType="1"/>
            </p:cNvSpPr>
            <p:nvPr/>
          </p:nvSpPr>
          <p:spPr bwMode="auto">
            <a:xfrm>
              <a:off x="1344" y="1872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9" name="Line 18"/>
            <p:cNvSpPr>
              <a:spLocks noChangeShapeType="1"/>
            </p:cNvSpPr>
            <p:nvPr/>
          </p:nvSpPr>
          <p:spPr bwMode="auto">
            <a:xfrm flipH="1">
              <a:off x="2784" y="1920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60" name="Line 19"/>
            <p:cNvSpPr>
              <a:spLocks noChangeShapeType="1"/>
            </p:cNvSpPr>
            <p:nvPr/>
          </p:nvSpPr>
          <p:spPr bwMode="auto">
            <a:xfrm>
              <a:off x="3120" y="1920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61" name="Line 20"/>
            <p:cNvSpPr>
              <a:spLocks noChangeShapeType="1"/>
            </p:cNvSpPr>
            <p:nvPr/>
          </p:nvSpPr>
          <p:spPr bwMode="auto">
            <a:xfrm flipH="1">
              <a:off x="1392" y="2640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62" name="Line 21"/>
            <p:cNvSpPr>
              <a:spLocks noChangeShapeType="1"/>
            </p:cNvSpPr>
            <p:nvPr/>
          </p:nvSpPr>
          <p:spPr bwMode="auto">
            <a:xfrm>
              <a:off x="1776" y="2640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63" name="Line 22"/>
            <p:cNvSpPr>
              <a:spLocks noChangeShapeType="1"/>
            </p:cNvSpPr>
            <p:nvPr/>
          </p:nvSpPr>
          <p:spPr bwMode="auto">
            <a:xfrm flipH="1">
              <a:off x="1296" y="1152"/>
              <a:ext cx="816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 type="triangle" w="lg" len="lg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64" name="Line 23"/>
            <p:cNvSpPr>
              <a:spLocks noChangeShapeType="1"/>
            </p:cNvSpPr>
            <p:nvPr/>
          </p:nvSpPr>
          <p:spPr bwMode="auto">
            <a:xfrm flipH="1">
              <a:off x="960" y="1872"/>
              <a:ext cx="288" cy="43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 type="triangle" w="lg" len="lg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65" name="Line 24"/>
            <p:cNvSpPr>
              <a:spLocks noChangeShapeType="1"/>
            </p:cNvSpPr>
            <p:nvPr/>
          </p:nvSpPr>
          <p:spPr bwMode="auto">
            <a:xfrm flipV="1">
              <a:off x="1152" y="2016"/>
              <a:ext cx="192" cy="3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 type="triangle" w="lg" len="lg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66" name="Line 25"/>
            <p:cNvSpPr>
              <a:spLocks noChangeShapeType="1"/>
            </p:cNvSpPr>
            <p:nvPr/>
          </p:nvSpPr>
          <p:spPr bwMode="auto">
            <a:xfrm>
              <a:off x="1392" y="2064"/>
              <a:ext cx="240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 type="triangle" w="lg" len="lg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67" name="Line 26"/>
            <p:cNvSpPr>
              <a:spLocks noChangeShapeType="1"/>
            </p:cNvSpPr>
            <p:nvPr/>
          </p:nvSpPr>
          <p:spPr bwMode="auto">
            <a:xfrm flipH="1">
              <a:off x="1344" y="2688"/>
              <a:ext cx="288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 type="triangle" w="lg" len="lg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68" name="Line 27"/>
            <p:cNvSpPr>
              <a:spLocks noChangeShapeType="1"/>
            </p:cNvSpPr>
            <p:nvPr/>
          </p:nvSpPr>
          <p:spPr bwMode="auto">
            <a:xfrm flipV="1">
              <a:off x="1536" y="2784"/>
              <a:ext cx="240" cy="3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 type="triangle" w="lg" len="lg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69" name="Line 28"/>
            <p:cNvSpPr>
              <a:spLocks noChangeShapeType="1"/>
            </p:cNvSpPr>
            <p:nvPr/>
          </p:nvSpPr>
          <p:spPr bwMode="auto">
            <a:xfrm>
              <a:off x="1824" y="2880"/>
              <a:ext cx="96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 type="triangle" w="lg" len="lg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70" name="Line 29"/>
            <p:cNvSpPr>
              <a:spLocks noChangeShapeType="1"/>
            </p:cNvSpPr>
            <p:nvPr/>
          </p:nvSpPr>
          <p:spPr bwMode="auto">
            <a:xfrm flipH="1" flipV="1">
              <a:off x="1872" y="2640"/>
              <a:ext cx="240" cy="48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 type="triangle" w="lg" len="lg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71" name="Line 30"/>
            <p:cNvSpPr>
              <a:spLocks noChangeShapeType="1"/>
            </p:cNvSpPr>
            <p:nvPr/>
          </p:nvSpPr>
          <p:spPr bwMode="auto">
            <a:xfrm flipH="1" flipV="1">
              <a:off x="1488" y="1872"/>
              <a:ext cx="336" cy="43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 type="triangle" w="lg" len="lg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72" name="Line 31"/>
            <p:cNvSpPr>
              <a:spLocks noChangeShapeType="1"/>
            </p:cNvSpPr>
            <p:nvPr/>
          </p:nvSpPr>
          <p:spPr bwMode="auto">
            <a:xfrm flipV="1">
              <a:off x="1536" y="1296"/>
              <a:ext cx="720" cy="3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 type="triangle" w="lg" len="lg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73" name="Line 32"/>
            <p:cNvSpPr>
              <a:spLocks noChangeShapeType="1"/>
            </p:cNvSpPr>
            <p:nvPr/>
          </p:nvSpPr>
          <p:spPr bwMode="auto">
            <a:xfrm>
              <a:off x="2352" y="1296"/>
              <a:ext cx="624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 type="triangle" w="lg" len="lg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74" name="Line 33"/>
            <p:cNvSpPr>
              <a:spLocks noChangeShapeType="1"/>
            </p:cNvSpPr>
            <p:nvPr/>
          </p:nvSpPr>
          <p:spPr bwMode="auto">
            <a:xfrm flipH="1">
              <a:off x="2736" y="1920"/>
              <a:ext cx="24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 type="triangle" w="lg" len="lg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75" name="Line 34"/>
            <p:cNvSpPr>
              <a:spLocks noChangeShapeType="1"/>
            </p:cNvSpPr>
            <p:nvPr/>
          </p:nvSpPr>
          <p:spPr bwMode="auto">
            <a:xfrm flipV="1">
              <a:off x="2928" y="2064"/>
              <a:ext cx="192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 type="triangle" w="lg" len="lg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76" name="Line 35"/>
            <p:cNvSpPr>
              <a:spLocks noChangeShapeType="1"/>
            </p:cNvSpPr>
            <p:nvPr/>
          </p:nvSpPr>
          <p:spPr bwMode="auto">
            <a:xfrm>
              <a:off x="3168" y="2160"/>
              <a:ext cx="144" cy="19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 type="triangle" w="lg" len="lg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77" name="Line 36"/>
            <p:cNvSpPr>
              <a:spLocks noChangeShapeType="1"/>
            </p:cNvSpPr>
            <p:nvPr/>
          </p:nvSpPr>
          <p:spPr bwMode="auto">
            <a:xfrm flipH="1" flipV="1">
              <a:off x="3264" y="1920"/>
              <a:ext cx="24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 type="triangle" w="lg" len="lg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78" name="Line 37"/>
            <p:cNvSpPr>
              <a:spLocks noChangeShapeType="1"/>
            </p:cNvSpPr>
            <p:nvPr/>
          </p:nvSpPr>
          <p:spPr bwMode="auto">
            <a:xfrm flipH="1" flipV="1">
              <a:off x="2544" y="1200"/>
              <a:ext cx="576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 type="triangle" w="lg" len="lg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79" name="Text Box 38"/>
            <p:cNvSpPr txBox="1">
              <a:spLocks noChangeArrowheads="1"/>
            </p:cNvSpPr>
            <p:nvPr/>
          </p:nvSpPr>
          <p:spPr bwMode="auto">
            <a:xfrm>
              <a:off x="1584" y="1200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</a:rPr>
                <a:t>1</a:t>
              </a:r>
            </a:p>
          </p:txBody>
        </p:sp>
        <p:sp>
          <p:nvSpPr>
            <p:cNvPr id="10280" name="Text Box 39"/>
            <p:cNvSpPr txBox="1">
              <a:spLocks noChangeArrowheads="1"/>
            </p:cNvSpPr>
            <p:nvPr/>
          </p:nvSpPr>
          <p:spPr bwMode="auto">
            <a:xfrm>
              <a:off x="960" y="1968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</a:rPr>
                <a:t>2</a:t>
              </a:r>
            </a:p>
          </p:txBody>
        </p:sp>
        <p:sp>
          <p:nvSpPr>
            <p:cNvPr id="10281" name="Text Box 40"/>
            <p:cNvSpPr txBox="1">
              <a:spLocks noChangeArrowheads="1"/>
            </p:cNvSpPr>
            <p:nvPr/>
          </p:nvSpPr>
          <p:spPr bwMode="auto">
            <a:xfrm>
              <a:off x="1152" y="2256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</a:rPr>
                <a:t>3</a:t>
              </a:r>
            </a:p>
          </p:txBody>
        </p:sp>
        <p:sp>
          <p:nvSpPr>
            <p:cNvPr id="10282" name="Text Box 41"/>
            <p:cNvSpPr txBox="1">
              <a:spLocks noChangeArrowheads="1"/>
            </p:cNvSpPr>
            <p:nvPr/>
          </p:nvSpPr>
          <p:spPr bwMode="auto">
            <a:xfrm>
              <a:off x="1392" y="2160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</a:rPr>
                <a:t>4</a:t>
              </a:r>
            </a:p>
          </p:txBody>
        </p:sp>
        <p:sp>
          <p:nvSpPr>
            <p:cNvPr id="10283" name="Text Box 42"/>
            <p:cNvSpPr txBox="1">
              <a:spLocks noChangeArrowheads="1"/>
            </p:cNvSpPr>
            <p:nvPr/>
          </p:nvSpPr>
          <p:spPr bwMode="auto">
            <a:xfrm>
              <a:off x="1392" y="2688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</a:rPr>
                <a:t>5</a:t>
              </a:r>
            </a:p>
          </p:txBody>
        </p:sp>
        <p:sp>
          <p:nvSpPr>
            <p:cNvPr id="10284" name="Text Box 43"/>
            <p:cNvSpPr txBox="1">
              <a:spLocks noChangeArrowheads="1"/>
            </p:cNvSpPr>
            <p:nvPr/>
          </p:nvSpPr>
          <p:spPr bwMode="auto">
            <a:xfrm>
              <a:off x="1536" y="3072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</a:rPr>
                <a:t>6</a:t>
              </a:r>
            </a:p>
          </p:txBody>
        </p:sp>
        <p:sp>
          <p:nvSpPr>
            <p:cNvPr id="10285" name="Text Box 44"/>
            <p:cNvSpPr txBox="1">
              <a:spLocks noChangeArrowheads="1"/>
            </p:cNvSpPr>
            <p:nvPr/>
          </p:nvSpPr>
          <p:spPr bwMode="auto">
            <a:xfrm>
              <a:off x="1728" y="2928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</a:rPr>
                <a:t>7</a:t>
              </a:r>
            </a:p>
          </p:txBody>
        </p:sp>
        <p:sp>
          <p:nvSpPr>
            <p:cNvPr id="10286" name="Text Box 45"/>
            <p:cNvSpPr txBox="1">
              <a:spLocks noChangeArrowheads="1"/>
            </p:cNvSpPr>
            <p:nvPr/>
          </p:nvSpPr>
          <p:spPr bwMode="auto">
            <a:xfrm>
              <a:off x="2016" y="2832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</a:rPr>
                <a:t>8</a:t>
              </a:r>
            </a:p>
          </p:txBody>
        </p:sp>
        <p:sp>
          <p:nvSpPr>
            <p:cNvPr id="10287" name="Text Box 46"/>
            <p:cNvSpPr txBox="1">
              <a:spLocks noChangeArrowheads="1"/>
            </p:cNvSpPr>
            <p:nvPr/>
          </p:nvSpPr>
          <p:spPr bwMode="auto">
            <a:xfrm>
              <a:off x="1680" y="2016"/>
              <a:ext cx="1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</a:rPr>
                <a:t>9</a:t>
              </a:r>
            </a:p>
          </p:txBody>
        </p:sp>
        <p:sp>
          <p:nvSpPr>
            <p:cNvPr id="10288" name="Text Box 47"/>
            <p:cNvSpPr txBox="1">
              <a:spLocks noChangeArrowheads="1"/>
            </p:cNvSpPr>
            <p:nvPr/>
          </p:nvSpPr>
          <p:spPr bwMode="auto">
            <a:xfrm>
              <a:off x="1776" y="1488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</a:rPr>
                <a:t>10</a:t>
              </a:r>
            </a:p>
          </p:txBody>
        </p:sp>
        <p:sp>
          <p:nvSpPr>
            <p:cNvPr id="10289" name="Text Box 48"/>
            <p:cNvSpPr txBox="1">
              <a:spLocks noChangeArrowheads="1"/>
            </p:cNvSpPr>
            <p:nvPr/>
          </p:nvSpPr>
          <p:spPr bwMode="auto">
            <a:xfrm>
              <a:off x="2496" y="1440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</a:rPr>
                <a:t>11</a:t>
              </a:r>
            </a:p>
          </p:txBody>
        </p:sp>
        <p:sp>
          <p:nvSpPr>
            <p:cNvPr id="10290" name="Text Box 49"/>
            <p:cNvSpPr txBox="1">
              <a:spLocks noChangeArrowheads="1"/>
            </p:cNvSpPr>
            <p:nvPr/>
          </p:nvSpPr>
          <p:spPr bwMode="auto">
            <a:xfrm>
              <a:off x="2688" y="1920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</a:rPr>
                <a:t>12</a:t>
              </a:r>
            </a:p>
          </p:txBody>
        </p:sp>
        <p:sp>
          <p:nvSpPr>
            <p:cNvPr id="10291" name="Text Box 50"/>
            <p:cNvSpPr txBox="1">
              <a:spLocks noChangeArrowheads="1"/>
            </p:cNvSpPr>
            <p:nvPr/>
          </p:nvSpPr>
          <p:spPr bwMode="auto">
            <a:xfrm>
              <a:off x="2928" y="2256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</a:rPr>
                <a:t>13</a:t>
              </a:r>
            </a:p>
          </p:txBody>
        </p:sp>
        <p:sp>
          <p:nvSpPr>
            <p:cNvPr id="10292" name="Text Box 51"/>
            <p:cNvSpPr txBox="1">
              <a:spLocks noChangeArrowheads="1"/>
            </p:cNvSpPr>
            <p:nvPr/>
          </p:nvSpPr>
          <p:spPr bwMode="auto">
            <a:xfrm>
              <a:off x="3120" y="230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</a:rPr>
                <a:t>14</a:t>
              </a:r>
            </a:p>
          </p:txBody>
        </p:sp>
        <p:sp>
          <p:nvSpPr>
            <p:cNvPr id="10293" name="Text Box 52"/>
            <p:cNvSpPr txBox="1">
              <a:spLocks noChangeArrowheads="1"/>
            </p:cNvSpPr>
            <p:nvPr/>
          </p:nvSpPr>
          <p:spPr bwMode="auto">
            <a:xfrm>
              <a:off x="3408" y="2064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</a:rPr>
                <a:t>15</a:t>
              </a:r>
            </a:p>
          </p:txBody>
        </p:sp>
        <p:sp>
          <p:nvSpPr>
            <p:cNvPr id="10294" name="Text Box 53"/>
            <p:cNvSpPr txBox="1">
              <a:spLocks noChangeArrowheads="1"/>
            </p:cNvSpPr>
            <p:nvPr/>
          </p:nvSpPr>
          <p:spPr bwMode="auto">
            <a:xfrm>
              <a:off x="2880" y="1296"/>
              <a:ext cx="2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99"/>
                  </a:solidFill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551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>
                <a:latin typeface="Open Sans" pitchFamily="-84" charset="0"/>
              </a:rPr>
              <a:t>Outline</a:t>
            </a:r>
            <a:r>
              <a:rPr lang="id-ID" dirty="0">
                <a:latin typeface="Open Sans" pitchFamily="-84" charset="0"/>
              </a:rPr>
              <a:t> Materials</a:t>
            </a:r>
            <a:endParaRPr lang="en-US" dirty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872274"/>
              </p:ext>
            </p:extLst>
          </p:nvPr>
        </p:nvGraphicFramePr>
        <p:xfrm>
          <a:off x="1187624" y="1844824"/>
          <a:ext cx="7067550" cy="2103120"/>
        </p:xfrm>
        <a:graphic>
          <a:graphicData uri="http://schemas.openxmlformats.org/drawingml/2006/table">
            <a:tbl>
              <a:tblPr/>
              <a:tblGrid>
                <a:gridCol w="706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Concept of ADT (abstract data type)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Stack data structure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Queue data structure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el 2">
            <a:extLst>
              <a:ext uri="{FF2B5EF4-FFF2-40B4-BE49-F238E27FC236}">
                <a16:creationId xmlns:a16="http://schemas.microsoft.com/office/drawing/2014/main" id="{FD36431B-7F69-4F33-A85B-5339F8E8A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441820"/>
              </p:ext>
            </p:extLst>
          </p:nvPr>
        </p:nvGraphicFramePr>
        <p:xfrm>
          <a:off x="1187624" y="3501008"/>
          <a:ext cx="7067550" cy="1828800"/>
        </p:xfrm>
        <a:graphic>
          <a:graphicData uri="http://schemas.openxmlformats.org/drawingml/2006/table">
            <a:tbl>
              <a:tblPr/>
              <a:tblGrid>
                <a:gridCol w="706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Definition of tree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Tree traversal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Binary tree characteristics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Operations in tree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EXERCISE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060848"/>
            <a:ext cx="7067128" cy="406531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Create algorithms for operation of push and pop in stack, and explain its complexity.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algorithms for operation of push and pop in circular queue, and explain its complexity.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EXERCISE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807740"/>
            <a:ext cx="7067128" cy="3489251"/>
          </a:xfrm>
        </p:spPr>
        <p:txBody>
          <a:bodyPr/>
          <a:lstStyle/>
          <a:p>
            <a:pPr eaLnBrk="1" hangingPunct="1"/>
            <a:r>
              <a:rPr lang="en-US" dirty="0"/>
              <a:t>Describe the differences in Tree implementations using arrays and pointers!</a:t>
            </a:r>
          </a:p>
          <a:p>
            <a:pPr eaLnBrk="1" hangingPunct="1"/>
            <a:r>
              <a:rPr lang="en-US" dirty="0"/>
              <a:t>Do pre-order, in-order, post-order, level-order traversal for the tree below. Please </a:t>
            </a:r>
            <a:r>
              <a:rPr lang="en-US" b="1" dirty="0"/>
              <a:t>do the implementation</a:t>
            </a:r>
            <a:r>
              <a:rPr lang="en-US" dirty="0"/>
              <a:t> of those traversals </a:t>
            </a:r>
            <a:r>
              <a:rPr lang="en-US" b="1" dirty="0"/>
              <a:t>without recursion</a:t>
            </a:r>
            <a:r>
              <a:rPr lang="en-US" dirty="0"/>
              <a:t>.</a:t>
            </a:r>
          </a:p>
        </p:txBody>
      </p:sp>
      <p:pic>
        <p:nvPicPr>
          <p:cNvPr id="11269" name="Picture 3" descr="ilustrasi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7704" y="3572024"/>
            <a:ext cx="6030913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3436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872" y="188640"/>
            <a:ext cx="7067128" cy="1143000"/>
          </a:xfrm>
        </p:spPr>
        <p:txBody>
          <a:bodyPr/>
          <a:lstStyle/>
          <a:p>
            <a:pPr eaLnBrk="1" hangingPunct="1"/>
            <a:r>
              <a:rPr lang="id-ID" dirty="0"/>
              <a:t>REVIEW</a:t>
            </a:r>
            <a:endParaRPr lang="en-US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844825"/>
            <a:ext cx="6192688" cy="302433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Stack definition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Stack operation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Stack implementation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Queue definition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Queue operation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Queue implementation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Circular Queue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D5894E9-6FA7-4260-A6D1-D44CA18032B4}"/>
              </a:ext>
            </a:extLst>
          </p:cNvPr>
          <p:cNvSpPr txBox="1">
            <a:spLocks noChangeArrowheads="1"/>
          </p:cNvSpPr>
          <p:nvPr/>
        </p:nvSpPr>
        <p:spPr>
          <a:xfrm>
            <a:off x="1619672" y="4708710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700" dirty="0"/>
              <a:t>Tree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Binary tree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Binary tree traversal</a:t>
            </a:r>
          </a:p>
          <a:p>
            <a:pPr>
              <a:lnSpc>
                <a:spcPct val="150000"/>
              </a:lnSpc>
            </a:pPr>
            <a:endParaRPr 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7067128" cy="1143000"/>
          </a:xfrm>
        </p:spPr>
        <p:txBody>
          <a:bodyPr/>
          <a:lstStyle/>
          <a:p>
            <a:r>
              <a:rPr lang="id-ID" dirty="0"/>
              <a:t>REVIEW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099989"/>
            <a:ext cx="7067128" cy="34892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Tree</a:t>
            </a:r>
          </a:p>
          <a:p>
            <a:pPr>
              <a:lnSpc>
                <a:spcPct val="150000"/>
              </a:lnSpc>
            </a:pPr>
            <a:r>
              <a:rPr lang="en-US" dirty="0"/>
              <a:t>Binary tree</a:t>
            </a:r>
          </a:p>
          <a:p>
            <a:pPr>
              <a:lnSpc>
                <a:spcPct val="150000"/>
              </a:lnSpc>
            </a:pPr>
            <a:r>
              <a:rPr lang="en-US" dirty="0"/>
              <a:t>Binary tree traversal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96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/>
              <a:t>S. Sridhar. 2014. Design and Analysis of Algorithms, 1/e. Oxford University Press. India. </a:t>
            </a:r>
            <a:r>
              <a:rPr lang="fr-FR" sz="1800" dirty="0" err="1"/>
              <a:t>Chapter</a:t>
            </a:r>
            <a:r>
              <a:rPr lang="fr-FR" sz="1800" dirty="0"/>
              <a:t> </a:t>
            </a:r>
            <a:r>
              <a:rPr lang="en-US" sz="1800" dirty="0"/>
              <a:t>5</a:t>
            </a:r>
            <a:endParaRPr lang="id-ID" sz="1800" dirty="0"/>
          </a:p>
          <a:p>
            <a:r>
              <a:rPr lang="id-ID" sz="1800" dirty="0"/>
              <a:t>Ellis Horowitz,Sanguthevar Rajasekaran,Sartaj Sahni. 1998. Computer algorithms/C++. 1STBL. New York. </a:t>
            </a:r>
            <a:r>
              <a:rPr lang="id-ID" sz="1800" dirty="0" err="1"/>
              <a:t>Chapter</a:t>
            </a:r>
            <a:r>
              <a:rPr lang="id-ID" sz="1800" dirty="0"/>
              <a:t> </a:t>
            </a:r>
            <a:r>
              <a:rPr lang="en-US" sz="1800" dirty="0"/>
              <a:t>2.1</a:t>
            </a:r>
          </a:p>
          <a:p>
            <a:r>
              <a:rPr lang="en-US" sz="1800" dirty="0"/>
              <a:t>Stack </a:t>
            </a:r>
            <a:r>
              <a:rPr lang="en-US" sz="1800"/>
              <a:t>&amp; Queue            https://www.cs.cmu.edu/~adamchik/15-121/lectures/Stacks%20and%20Queues/Stacks%20and%20Queues.html</a:t>
            </a:r>
            <a:endParaRPr lang="id-ID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/>
              <a:t>S. Sridhar. 2014. Design and Analysis of Algorithms, 1/e. Oxford University Press. India. </a:t>
            </a:r>
            <a:r>
              <a:rPr lang="fr-FR" sz="1800" dirty="0" err="1"/>
              <a:t>Chapter</a:t>
            </a:r>
            <a:r>
              <a:rPr lang="fr-FR" sz="1800" dirty="0"/>
              <a:t> </a:t>
            </a:r>
            <a:r>
              <a:rPr lang="en-US" sz="1800" dirty="0"/>
              <a:t>5</a:t>
            </a:r>
            <a:endParaRPr lang="id-ID" sz="1800" dirty="0"/>
          </a:p>
          <a:p>
            <a:r>
              <a:rPr lang="id-ID" sz="1800" dirty="0"/>
              <a:t>Ellis Horowitz,Sanguthevar Rajasekaran,Sartaj Sahni. 1998. Computer algorithms/C++. 1STBL. New York. </a:t>
            </a:r>
            <a:r>
              <a:rPr lang="id-ID" sz="1800" dirty="0" err="1"/>
              <a:t>Chapter</a:t>
            </a:r>
            <a:r>
              <a:rPr lang="id-ID" sz="1800" dirty="0"/>
              <a:t> </a:t>
            </a:r>
            <a:r>
              <a:rPr lang="en-US" sz="1800" dirty="0"/>
              <a:t>2.2</a:t>
            </a:r>
            <a:endParaRPr lang="id-ID" sz="1800" dirty="0"/>
          </a:p>
          <a:p>
            <a:r>
              <a:rPr lang="en-US" sz="1800" dirty="0"/>
              <a:t>Binary Tree</a:t>
            </a:r>
            <a:r>
              <a:rPr lang="id-ID" sz="1800" dirty="0"/>
              <a:t>	</a:t>
            </a:r>
            <a:r>
              <a:rPr lang="en-US" sz="1800" dirty="0"/>
              <a:t>             https://www.cs.cmu.edu/~adamchik/15-121/lectures/Trees/trees.html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2316564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ABSTRACT DATA TYPE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700808"/>
            <a:ext cx="7067128" cy="4752528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60000"/>
              </a:lnSpc>
            </a:pPr>
            <a:r>
              <a:rPr lang="en-US" sz="2400" dirty="0"/>
              <a:t>Abstract Data Type (ADT)</a:t>
            </a:r>
          </a:p>
          <a:p>
            <a:pPr lvl="1" eaLnBrk="1" hangingPunct="1">
              <a:lnSpc>
                <a:spcPct val="160000"/>
              </a:lnSpc>
            </a:pPr>
            <a:r>
              <a:rPr lang="en-US" sz="2000" dirty="0"/>
              <a:t>ADT is an abstract concept created by humans to simplify the calculation of a process through abstraction.</a:t>
            </a:r>
          </a:p>
          <a:p>
            <a:pPr eaLnBrk="1" hangingPunct="1">
              <a:lnSpc>
                <a:spcPct val="160000"/>
              </a:lnSpc>
            </a:pPr>
            <a:endParaRPr lang="en-US" sz="2400" dirty="0"/>
          </a:p>
          <a:p>
            <a:pPr eaLnBrk="1" hangingPunct="1">
              <a:lnSpc>
                <a:spcPct val="160000"/>
              </a:lnSpc>
            </a:pPr>
            <a:r>
              <a:rPr lang="en-US" sz="2400" dirty="0"/>
              <a:t>ADT is not directly recognized by the computer's processor, but a high level programming language can be used to implement ADT</a:t>
            </a:r>
          </a:p>
          <a:p>
            <a:pPr eaLnBrk="1" hangingPunct="1">
              <a:lnSpc>
                <a:spcPct val="160000"/>
              </a:lnSpc>
            </a:pPr>
            <a:endParaRPr lang="en-US" sz="2400" dirty="0"/>
          </a:p>
          <a:p>
            <a:pPr eaLnBrk="1" hangingPunct="1">
              <a:lnSpc>
                <a:spcPct val="160000"/>
              </a:lnSpc>
            </a:pPr>
            <a:r>
              <a:rPr lang="en-US" sz="2400" dirty="0"/>
              <a:t>Example of ADT</a:t>
            </a:r>
          </a:p>
          <a:p>
            <a:pPr lvl="1" eaLnBrk="1" hangingPunct="1">
              <a:lnSpc>
                <a:spcPct val="160000"/>
              </a:lnSpc>
            </a:pPr>
            <a:r>
              <a:rPr lang="en-US" sz="2000" dirty="0"/>
              <a:t>Stack</a:t>
            </a:r>
          </a:p>
          <a:p>
            <a:pPr lvl="1" eaLnBrk="1" hangingPunct="1">
              <a:lnSpc>
                <a:spcPct val="160000"/>
              </a:lnSpc>
            </a:pPr>
            <a:r>
              <a:rPr lang="en-US" sz="2000" dirty="0"/>
              <a:t>Queue</a:t>
            </a:r>
          </a:p>
          <a:p>
            <a:pPr lvl="1" eaLnBrk="1" hangingPunct="1">
              <a:lnSpc>
                <a:spcPct val="160000"/>
              </a:lnSpc>
            </a:pPr>
            <a:r>
              <a:rPr lang="en-US" sz="2000" dirty="0"/>
              <a:t>Tree</a:t>
            </a:r>
          </a:p>
          <a:p>
            <a:pPr lvl="1" eaLnBrk="1" hangingPunct="1">
              <a:lnSpc>
                <a:spcPct val="160000"/>
              </a:lnSpc>
            </a:pPr>
            <a:r>
              <a:rPr lang="en-US" sz="2000" dirty="0"/>
              <a:t>Graph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STACK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099989"/>
            <a:ext cx="7067128" cy="428133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ADT Stack is describing a stack of data.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Rule of stack is LIFO (Last In First Out)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Implementations of stack can use array or linked-list.</a:t>
            </a:r>
            <a:endParaRPr lang="en-US" sz="1000" dirty="0">
              <a:solidFill>
                <a:srgbClr val="3399FF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872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OPERATION OF STACK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060848"/>
            <a:ext cx="7067128" cy="348925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A stack in computer programming has three operations: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PUSH X (adding the data X into a stack)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POP (take the top element of a stack)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EMTPY (emptying the stack)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872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ILLUSTRATION OF STACK</a:t>
            </a:r>
          </a:p>
        </p:txBody>
      </p:sp>
      <p:pic>
        <p:nvPicPr>
          <p:cNvPr id="6148" name="Picture 5" descr="ilustrasi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14921" y="2276872"/>
            <a:ext cx="7921575" cy="3056493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QUEUE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204864"/>
            <a:ext cx="7067128" cy="392129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Queue is an ADT that describes the data queue.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Rule of queue is FIFO (Last In First Out)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Implementations of queue can use array or linked-list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OPERATION OF QUEUE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183866"/>
            <a:ext cx="7067128" cy="348925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A queue in computer programming has three operations: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PUSH X (adding the data X into a queue)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POP (take the top element of a queue)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EMTPY (emptying the queue)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872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ILLUSTRATION OF QUEUE</a:t>
            </a:r>
          </a:p>
        </p:txBody>
      </p:sp>
      <p:pic>
        <p:nvPicPr>
          <p:cNvPr id="9220" name="Picture 5" descr="ilustrasi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87804" y="1844824"/>
            <a:ext cx="8169583" cy="3837718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533</TotalTime>
  <Words>949</Words>
  <Application>Microsoft Office PowerPoint</Application>
  <PresentationFormat>On-screen Show (4:3)</PresentationFormat>
  <Paragraphs>171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Courier New</vt:lpstr>
      <vt:lpstr>Interstate</vt:lpstr>
      <vt:lpstr>Open Sans</vt:lpstr>
      <vt:lpstr>Tahoma</vt:lpstr>
      <vt:lpstr>TemplateBM_2</vt:lpstr>
      <vt:lpstr>Visio</vt:lpstr>
      <vt:lpstr>COMP6049 – Algorithm Design and Analysis</vt:lpstr>
      <vt:lpstr>Outline Materials</vt:lpstr>
      <vt:lpstr>ABSTRACT DATA TYPE</vt:lpstr>
      <vt:lpstr>STACK</vt:lpstr>
      <vt:lpstr>OPERATION OF STACK</vt:lpstr>
      <vt:lpstr>ILLUSTRATION OF STACK</vt:lpstr>
      <vt:lpstr>QUEUE</vt:lpstr>
      <vt:lpstr>OPERATION OF QUEUE</vt:lpstr>
      <vt:lpstr>ILLUSTRATION OF QUEUE</vt:lpstr>
      <vt:lpstr>CIRCULAR ADT</vt:lpstr>
      <vt:lpstr>COMPARISON</vt:lpstr>
      <vt:lpstr>TREE</vt:lpstr>
      <vt:lpstr>TREE ILLUSTRATIONS</vt:lpstr>
      <vt:lpstr>BINARY TREE (1)</vt:lpstr>
      <vt:lpstr>BINARY TREE (2)</vt:lpstr>
      <vt:lpstr>BINARY TREE ILLUSTRATIONS</vt:lpstr>
      <vt:lpstr>TREE TRAVERSAL</vt:lpstr>
      <vt:lpstr>BINARY TREE TRAVERSAL</vt:lpstr>
      <vt:lpstr>EULER TOUR TRAVERSAL</vt:lpstr>
      <vt:lpstr>EXERCISE</vt:lpstr>
      <vt:lpstr>EXERCISE</vt:lpstr>
      <vt:lpstr>REVIEW</vt:lpstr>
      <vt:lpstr>REVIEW</vt:lpstr>
      <vt:lpstr>Q &amp; A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Felix Jingga</cp:lastModifiedBy>
  <cp:revision>58</cp:revision>
  <dcterms:created xsi:type="dcterms:W3CDTF">2014-12-12T10:33:59Z</dcterms:created>
  <dcterms:modified xsi:type="dcterms:W3CDTF">2020-07-20T14:01:11Z</dcterms:modified>
</cp:coreProperties>
</file>