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906FD-8F4E-4638-9DD9-09BC374FA5C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272FE-928E-40D5-9533-A71CA9C1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1D2-E802-4FDB-8B74-5454FC62F0AA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F81F-5C12-42CC-9B90-948038B85841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0A3-3FE7-4AAC-BA8E-16A219C6FC25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8D8F-9199-4110-8B70-4441D3EDF63D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7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7646-189E-4D54-93E9-6E46B71311A0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AF8D-7D29-4F15-869F-C363CFB993F1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1599-8DD1-44A8-9B79-3CF012BC9B2D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45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AB21-E611-49C4-8744-3CF703669F06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45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2B86-566E-4E40-A83A-F02DC0743447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>
            <a:lvl1pPr>
              <a:defRPr sz="2000">
                <a:latin typeface="Book Antiqua" panose="02040602050305030304" pitchFamily="18" charset="0"/>
              </a:defRPr>
            </a:lvl1pPr>
          </a:lstStyle>
          <a:p>
            <a:fld id="{5E146A94-A24B-47FC-92E2-778CBA0748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6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7063-7303-44E4-A250-875CC6E16E16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4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45DA-4CE0-44ED-8EB4-007D73A8BD25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9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6967-0025-4A73-8F71-32ED574377F5}" type="datetime1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6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C904-CAA4-4CD1-BBAC-455259EF1CB9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7512-9FAC-480D-BB0F-6F69F94DF6C5}" type="datetime1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C336-FD60-4369-B325-BEE83A42287E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7EF1-D229-4A56-AA4A-4BAD543A552D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Book Antiqua" panose="02040602050305030304" pitchFamily="18" charset="0"/>
              </a:defRPr>
            </a:lvl1pPr>
          </a:lstStyle>
          <a:p>
            <a:fld id="{FFF42E95-76FF-4508-93D1-2BE2035BDA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Book Antiqua" panose="020406020503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/>
                </a:solidFill>
                <a:effectLst/>
                <a:latin typeface="Book Antiqua" panose="02040602050305030304" pitchFamily="18" charset="0"/>
              </a:defRPr>
            </a:lvl1pPr>
          </a:lstStyle>
          <a:p>
            <a:fld id="{5E146A94-A24B-47FC-92E2-778CBA0748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893439" y="0"/>
            <a:ext cx="1298561" cy="12985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253" y="1712"/>
            <a:ext cx="1295403" cy="12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Book Antiqua" panose="0204060205030503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Book Antiqua" panose="0204060205030503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Book Antiqua" panose="02040602050305030304" pitchFamily="18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Book Antiqua" panose="02040602050305030304" pitchFamily="18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Book Antiqua" panose="02040602050305030304" pitchFamily="18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media" Target="../media/media4.mp4"/><Relationship Id="rId7" Type="http://schemas.openxmlformats.org/officeDocument/2006/relationships/image" Target="../media/image18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5.xml"/><Relationship Id="rId4" Type="http://schemas.openxmlformats.org/officeDocument/2006/relationships/video" Target="../media/media4.mp4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His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63091"/>
            <a:ext cx="10018713" cy="32281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Interactive Learning Course Final Project:</a:t>
            </a:r>
          </a:p>
          <a:p>
            <a:pPr marL="0" indent="0" algn="ctr">
              <a:buNone/>
            </a:pPr>
            <a:r>
              <a:rPr lang="en-US" b="1" dirty="0"/>
              <a:t>Policy-Based Reward Estimation for Expert-Driven Social Learning in Multi-Agent Systems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Professor: </a:t>
            </a:r>
          </a:p>
          <a:p>
            <a:pPr marL="0" indent="0" algn="ctr">
              <a:buNone/>
            </a:pPr>
            <a:r>
              <a:rPr lang="en-US" b="1" dirty="0"/>
              <a:t>Prof. Majid </a:t>
            </a:r>
            <a:r>
              <a:rPr lang="en-US" b="1" dirty="0" err="1"/>
              <a:t>Nili</a:t>
            </a:r>
            <a:r>
              <a:rPr lang="en-US" b="1" dirty="0"/>
              <a:t> </a:t>
            </a:r>
            <a:r>
              <a:rPr lang="en-US" b="1" dirty="0" err="1"/>
              <a:t>Ahmadabadi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Writers: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 err="1"/>
              <a:t>Soleiman</a:t>
            </a:r>
            <a:r>
              <a:rPr lang="en-US" b="1" dirty="0"/>
              <a:t> </a:t>
            </a:r>
            <a:r>
              <a:rPr lang="en-US" b="1" dirty="0" err="1"/>
              <a:t>B.Ganji</a:t>
            </a:r>
            <a:r>
              <a:rPr lang="en-US" b="1" dirty="0"/>
              <a:t>, </a:t>
            </a:r>
            <a:r>
              <a:rPr lang="en-US" b="1" dirty="0" err="1"/>
              <a:t>Nikoo</a:t>
            </a:r>
            <a:r>
              <a:rPr lang="en-US" b="1" dirty="0"/>
              <a:t> </a:t>
            </a:r>
            <a:r>
              <a:rPr lang="en-US" b="1" dirty="0" err="1"/>
              <a:t>Paknia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632F-6EFB-48F6-B021-43120131A448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effects of social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09" y="2173514"/>
            <a:ext cx="693784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 with baseline for the social agent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/>
                          <m:t>∇</m:t>
                        </m:r>
                      </m:e>
                      <m:sub>
                        <m:r>
                          <a:rPr lang="en-US" i="1"/>
                          <m:t>𝜃</m:t>
                        </m:r>
                      </m:sub>
                    </m:sSub>
                    <m:r>
                      <a:rPr lang="en-US" i="1"/>
                      <m:t>𝐽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𝜃</m:t>
                        </m:r>
                      </m:e>
                    </m:d>
                    <m:r>
                      <a:rPr lang="en-US" i="1"/>
                      <m:t>=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𝐸</m:t>
                        </m:r>
                      </m:e>
                      <m:sub>
                        <m:r>
                          <a:rPr lang="en-US" i="1"/>
                          <m:t>𝜋</m:t>
                        </m:r>
                      </m:sub>
                    </m:sSub>
                    <m:r>
                      <a:rPr lang="en-US" i="1"/>
                      <m:t>[(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𝐺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 i="1"/>
                      <m:t>− </m:t>
                    </m:r>
                    <m:r>
                      <m:rPr>
                        <m:sty m:val="p"/>
                      </m:rPr>
                      <a:rPr lang="en-US"/>
                      <m:t>V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S</m:t>
                            </m:r>
                          </m:e>
                          <m:sub>
                            <m:r>
                              <a:rPr lang="en-US" i="1"/>
                              <m:t>𝑡</m:t>
                            </m:r>
                          </m:sub>
                        </m:sSub>
                      </m:e>
                    </m:d>
                    <m:r>
                      <a:rPr lang="en-US"/>
                      <m:t>)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/>
                              <m:t>∇</m:t>
                            </m:r>
                          </m:e>
                          <m:sub>
                            <m:r>
                              <a:rPr lang="en-US" i="1"/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/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𝜋</m:t>
                            </m:r>
                          </m:e>
                          <m:sub>
                            <m:r>
                              <a:rPr lang="en-US" i="1"/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𝑠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𝑎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/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θ ← θ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𝐴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/>
                          <m:t>∇</m:t>
                        </m:r>
                      </m:e>
                      <m:sub>
                        <m:r>
                          <a:rPr lang="en-US" i="1"/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log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 + c*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/>
                          <m:t>∇</m:t>
                        </m:r>
                      </m:e>
                      <m:sub>
                        <m:r>
                          <a:rPr lang="en-US" i="1"/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(KL(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||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𝑒𝑥𝑝𝑒𝑟𝑡</m:t>
                        </m:r>
                      </m:sub>
                    </m:sSub>
                    <m:r>
                      <a:rPr lang="en-US" i="1"/>
                      <m:t>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effects of social learning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2" y="2148115"/>
            <a:ext cx="7790884" cy="41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estimator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address the absence of directly accessible policies, we propose a policy estimator network that learns to approximate the expert agent’s policy from observed state-action pairs.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estimator in KL loss</a:t>
            </a:r>
            <a:endParaRPr lang="en-US" dirty="0"/>
          </a:p>
        </p:txBody>
      </p:sp>
      <p:pic>
        <p:nvPicPr>
          <p:cNvPr id="8" name="rl-video-episode-0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11950" y="2667000"/>
            <a:ext cx="4686300" cy="31242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45DA-4CE0-44ED-8EB4-007D73A8BD25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71" y="2264229"/>
            <a:ext cx="5420179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2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meter to find the expert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introduce a measure to distinguish the expert agent in the presence of an agent following a random policy.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SWMR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𝑡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/>
                                </m:ctrlPr>
                              </m:sSubSupPr>
                              <m:e>
                                <m:r>
                                  <a:rPr lang="en-US" i="1"/>
                                  <m:t>𝜋</m:t>
                                </m:r>
                              </m:e>
                              <m:sub>
                                <m:r>
                                  <a:rPr lang="en-US" i="1"/>
                                  <m:t>𝑒𝑠𝑡𝑖𝑚𝑎𝑡𝑒𝑑</m:t>
                                </m:r>
                              </m:sub>
                              <m:sup>
                                <m:r>
                                  <a:rPr lang="en-US" i="1"/>
                                  <m:t>𝑖</m:t>
                                </m:r>
                              </m:sup>
                            </m:sSubSup>
                            <m:r>
                              <a:rPr lang="en-US" i="1"/>
                              <m:t>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𝑎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r>
                              <a:rPr lang="en-US" i="1"/>
                              <m:t>|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𝑆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r>
                              <a:rPr lang="en-US" i="1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𝜋</m:t>
                                </m:r>
                              </m:e>
                              <m:sub>
                                <m:r>
                                  <a:rPr lang="en-US" i="1"/>
                                  <m:t>𝑠𝑐𝑜𝑖𝑎𝑙</m:t>
                                </m:r>
                                <m:r>
                                  <a:rPr lang="en-US" i="1"/>
                                  <m:t> </m:t>
                                </m:r>
                                <m:r>
                                  <a:rPr lang="en-US" i="1"/>
                                  <m:t>𝑙𝑒𝑎𝑟𝑛𝑒𝑟</m:t>
                                </m:r>
                              </m:sub>
                            </m:sSub>
                            <m:r>
                              <a:rPr lang="en-US" i="1"/>
                              <m:t>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𝑎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r>
                              <a:rPr lang="en-US" i="1"/>
                              <m:t>|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𝑆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r>
                              <a:rPr lang="en-US" i="1"/>
                              <m:t>)</m:t>
                            </m:r>
                          </m:den>
                        </m:f>
                      </m:e>
                    </m:nary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𝑡</m:t>
                        </m:r>
                        <m:r>
                          <a:rPr lang="en-US" i="1"/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26" y="2543629"/>
            <a:ext cx="10018713" cy="1752599"/>
          </a:xfrm>
        </p:spPr>
        <p:txBody>
          <a:bodyPr/>
          <a:lstStyle/>
          <a:p>
            <a:r>
              <a:rPr lang="en-US" dirty="0" smtClean="0"/>
              <a:t>Using the defined meter, policy estimators and KL term for social learning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C904-CAA4-4CD1-BBAC-455259EF1CB9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29" y="2104571"/>
            <a:ext cx="8621875" cy="3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approach helped our agent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500" y="1944914"/>
            <a:ext cx="7755656" cy="39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</a:t>
            </a:r>
            <a:r>
              <a:rPr lang="en-US" dirty="0" smtClean="0"/>
              <a:t>our approach </a:t>
            </a:r>
            <a:r>
              <a:rPr lang="en-US" dirty="0"/>
              <a:t>on REINFORCE with baseline agent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agent alone</a:t>
            </a:r>
            <a:endParaRPr lang="en-US" dirty="0"/>
          </a:p>
        </p:txBody>
      </p:sp>
      <p:pic>
        <p:nvPicPr>
          <p:cNvPr id="10" name="rl-video-episode-0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89150" y="3335338"/>
            <a:ext cx="3684588" cy="24558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Using this approach</a:t>
            </a:r>
            <a:endParaRPr lang="en-US" dirty="0"/>
          </a:p>
        </p:txBody>
      </p:sp>
      <p:pic>
        <p:nvPicPr>
          <p:cNvPr id="9" name="rl-video-episode-2">
            <a:hlinkClick r:id="" action="ppaction://media"/>
          </p:cNvPr>
          <p:cNvPicPr>
            <a:picLocks noGrp="1" noChangeAspect="1"/>
          </p:cNvPicPr>
          <p:nvPr>
            <p:ph sz="quarter" idx="4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212013" y="3335338"/>
            <a:ext cx="3684587" cy="2455862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6967-0025-4A73-8F71-32ED574377F5}" type="datetime1">
              <a:rPr lang="en-US" smtClean="0"/>
              <a:t>2/10/2025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Lunar Lander v2 as the environment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519" y="2667000"/>
            <a:ext cx="4686300" cy="3124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26" y="2674257"/>
            <a:ext cx="10018713" cy="1752599"/>
          </a:xfrm>
        </p:spPr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C904-CAA4-4CD1-BBAC-455259EF1CB9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learning problem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expert agent trained with Q-learning</a:t>
            </a:r>
          </a:p>
          <a:p>
            <a:r>
              <a:rPr lang="en-US" dirty="0" smtClean="0"/>
              <a:t>An agent with random policy</a:t>
            </a:r>
          </a:p>
          <a:p>
            <a:r>
              <a:rPr lang="en-US" dirty="0" smtClean="0"/>
              <a:t>A social agent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learning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social agent has the expert’s policy, the social one should learn from the expert, but how?</a:t>
            </a:r>
          </a:p>
          <a:p>
            <a:r>
              <a:rPr lang="en-US" dirty="0" smtClean="0"/>
              <a:t>The social agent has access to state-action pairs of the expert, not its policy, how can it learn from this data?</a:t>
            </a:r>
          </a:p>
          <a:p>
            <a:r>
              <a:rPr lang="en-US" dirty="0" smtClean="0"/>
              <a:t>In reality no one tells the social agent who is the expert, how should it find the expert?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first need an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employ a policy-based algorithm for the social agent </a:t>
            </a:r>
            <a:r>
              <a:rPr lang="en-US" dirty="0" smtClean="0"/>
              <a:t>we </a:t>
            </a:r>
            <a:r>
              <a:rPr lang="en-US" dirty="0"/>
              <a:t>opted for a value-based approach for the expert agent to mitigate potential bias.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selected Deep Q-Learning (DQN) as the expert’s learning </a:t>
            </a:r>
            <a:r>
              <a:rPr lang="en-US" dirty="0" smtClean="0"/>
              <a:t>algorithm</a:t>
            </a:r>
            <a:r>
              <a:rPr lang="en-US" dirty="0"/>
              <a:t> </a:t>
            </a:r>
            <a:r>
              <a:rPr lang="en-US" dirty="0" smtClean="0"/>
              <a:t>with epsilon greedy.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Expert’s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89" y="1930401"/>
            <a:ext cx="6213494" cy="372809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45DA-4CE0-44ED-8EB4-007D73A8BD25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t>7</a:t>
            </a:fld>
            <a:endParaRPr lang="en-US"/>
          </a:p>
        </p:txBody>
      </p:sp>
      <p:pic>
        <p:nvPicPr>
          <p:cNvPr id="10" name="rl-video-episode-3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96943" y="2352607"/>
            <a:ext cx="4686300" cy="3124200"/>
          </a:xfrm>
        </p:spPr>
      </p:pic>
    </p:spTree>
    <p:extLst>
      <p:ext uri="{BB962C8B-B14F-4D97-AF65-F5344CB8AC3E}">
        <p14:creationId xmlns:p14="http://schemas.microsoft.com/office/powerpoint/2010/main" val="360419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agent’s objective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social agent should be trained using a policy-based algorithm, as our objective in social learning imposes constraints on policies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limLow>
                          <m:limLowPr>
                            <m:ctrlPr>
                              <a:rPr lang="en-US" i="1"/>
                            </m:ctrlPr>
                          </m:limLowPr>
                          <m:e>
                            <m:r>
                              <a:rPr lang="en-US" i="1"/>
                              <m:t>𝑚𝑖𝑛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𝜋</m:t>
                                </m:r>
                              </m:e>
                              <m:sub>
                                <m:r>
                                  <a:rPr lang="en-US" i="1"/>
                                  <m:t>𝜃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𝐺</m:t>
                            </m:r>
                          </m:e>
                          <m:sub>
                            <m:r>
                              <a:rPr lang="en-US" i="1"/>
                              <m:t>𝑡</m:t>
                            </m:r>
                          </m:sub>
                        </m:sSub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𝜋</m:t>
                                </m:r>
                              </m:e>
                              <m:sub>
                                <m:r>
                                  <a:rPr lang="en-US" i="1"/>
                                  <m:t>𝜃</m:t>
                                </m:r>
                              </m:sub>
                            </m:sSub>
                            <m:r>
                              <a:rPr lang="en-US" i="1"/>
                              <m:t>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𝑠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𝑎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r>
                              <a:rPr lang="en-US" i="1"/>
                              <m:t>)</m:t>
                            </m:r>
                          </m:e>
                        </m:func>
                      </m:e>
                    </m:func>
                    <m:r>
                      <a:rPr lang="en-US" i="1"/>
                      <m:t>+</m:t>
                    </m:r>
                    <m:r>
                      <a:rPr lang="en-US" i="1"/>
                      <m:t>𝑐𝐾𝐿</m:t>
                    </m:r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𝜃</m:t>
                        </m:r>
                      </m:sub>
                    </m:sSub>
                    <m:r>
                      <a:rPr lang="en-US" i="1"/>
                      <m:t>||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𝑒𝑥𝑝𝑒𝑟𝑡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 algorithm for the social agent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E35-EE03-4D25-8B82-0EFF0E25FFE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46A94-A24B-47FC-92E2-778CBA0748A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limLow>
                          <m:limLowPr>
                            <m:ctrlPr>
                              <a:rPr lang="en-US" i="1"/>
                            </m:ctrlPr>
                          </m:limLowPr>
                          <m:e>
                            <m:r>
                              <a:rPr lang="en-US" i="1"/>
                              <m:t>𝑚𝑖𝑛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𝜋</m:t>
                                </m:r>
                              </m:e>
                              <m:sub>
                                <m:r>
                                  <a:rPr lang="en-US" i="1"/>
                                  <m:t>𝜃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𝐺</m:t>
                            </m:r>
                          </m:e>
                          <m:sub>
                            <m:r>
                              <a:rPr lang="en-US" i="1"/>
                              <m:t>𝑡</m:t>
                            </m:r>
                          </m:sub>
                        </m:sSub>
                        <m:func>
                          <m:funcPr>
                            <m:ctrlPr>
                              <a:rPr lang="en-US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/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𝜋</m:t>
                                </m:r>
                              </m:e>
                              <m:sub>
                                <m:r>
                                  <a:rPr lang="en-US" i="1"/>
                                  <m:t>𝜃</m:t>
                                </m:r>
                              </m:sub>
                            </m:sSub>
                            <m:r>
                              <a:rPr lang="en-US" i="1"/>
                              <m:t>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𝑠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𝑎</m:t>
                                </m:r>
                              </m:e>
                              <m:sub>
                                <m:r>
                                  <a:rPr lang="en-US" i="1"/>
                                  <m:t>𝑡</m:t>
                                </m:r>
                              </m:sub>
                            </m:sSub>
                            <m:r>
                              <a:rPr lang="en-US" i="1"/>
                              <m:t>)</m:t>
                            </m:r>
                          </m:e>
                        </m:func>
                      </m:e>
                    </m:func>
                    <m:r>
                      <a:rPr lang="en-US" i="1"/>
                      <m:t>+</m:t>
                    </m:r>
                    <m:r>
                      <a:rPr lang="en-US" i="1"/>
                      <m:t>𝑐𝐾𝐿</m:t>
                    </m:r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𝜃</m:t>
                        </m:r>
                      </m:sub>
                    </m:sSub>
                    <m:r>
                      <a:rPr lang="en-US" i="1"/>
                      <m:t>||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𝑒𝑥𝑝𝑒𝑟𝑡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𝐺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𝑘</m:t>
                        </m:r>
                        <m:r>
                          <a:rPr lang="en-US" i="1"/>
                          <m:t>=</m:t>
                        </m:r>
                        <m:r>
                          <a:rPr lang="en-US" i="1"/>
                          <m:t>𝑡</m:t>
                        </m:r>
                        <m:r>
                          <a:rPr lang="en-US" i="1"/>
                          <m:t>+1</m:t>
                        </m:r>
                      </m:sub>
                      <m:sup>
                        <m:r>
                          <a:rPr lang="en-US" i="1"/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𝛾</m:t>
                            </m:r>
                          </m:e>
                          <m:sup>
                            <m:r>
                              <a:rPr lang="en-US" i="1"/>
                              <m:t>𝑘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112</TotalTime>
  <Words>369</Words>
  <Application>Microsoft Office PowerPoint</Application>
  <PresentationFormat>Widescreen</PresentationFormat>
  <Paragraphs>85</Paragraphs>
  <Slides>20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 Antiqua</vt:lpstr>
      <vt:lpstr>Calibri</vt:lpstr>
      <vt:lpstr>Corbel</vt:lpstr>
      <vt:lpstr>Times New Roman</vt:lpstr>
      <vt:lpstr>Parallax</vt:lpstr>
      <vt:lpstr>In His Name</vt:lpstr>
      <vt:lpstr>Lunar Lander v2 as the environment</vt:lpstr>
      <vt:lpstr>Social learning problem agents</vt:lpstr>
      <vt:lpstr>Social learning problem definition</vt:lpstr>
      <vt:lpstr>We first need an expert</vt:lpstr>
      <vt:lpstr>Expert’</vt:lpstr>
      <vt:lpstr>Expert’s results</vt:lpstr>
      <vt:lpstr>Social agent’s objective</vt:lpstr>
      <vt:lpstr>REINFORCE algorithm for the social agent</vt:lpstr>
      <vt:lpstr>Results and effects of social learning</vt:lpstr>
      <vt:lpstr>REINFORCE with baseline for the social agent</vt:lpstr>
      <vt:lpstr>Results and effects of social learning </vt:lpstr>
      <vt:lpstr>Policy estimator network</vt:lpstr>
      <vt:lpstr>Policy estimator in KL loss</vt:lpstr>
      <vt:lpstr>A meter to find the expert</vt:lpstr>
      <vt:lpstr>Using the defined meter, policy estimators and KL term for social learning</vt:lpstr>
      <vt:lpstr>The algorithm</vt:lpstr>
      <vt:lpstr>How this approach helped our agent</vt:lpstr>
      <vt:lpstr>Effect of our approach on REINFORCE with baseline agent 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 Mirzai</dc:creator>
  <cp:lastModifiedBy>Niko Mirzai</cp:lastModifiedBy>
  <cp:revision>10</cp:revision>
  <dcterms:created xsi:type="dcterms:W3CDTF">2025-02-10T16:52:15Z</dcterms:created>
  <dcterms:modified xsi:type="dcterms:W3CDTF">2025-02-10T18:45:13Z</dcterms:modified>
</cp:coreProperties>
</file>