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notesMasterIdLst>
    <p:notesMasterId r:id="rId19"/>
  </p:notesMasterIdLst>
  <p:sldIdLst>
    <p:sldId id="256" r:id="rId5"/>
    <p:sldId id="257" r:id="rId6"/>
    <p:sldId id="259" r:id="rId7"/>
    <p:sldId id="264" r:id="rId8"/>
    <p:sldId id="265" r:id="rId9"/>
    <p:sldId id="266" r:id="rId10"/>
    <p:sldId id="267" r:id="rId11"/>
    <p:sldId id="268" r:id="rId12"/>
    <p:sldId id="269" r:id="rId13"/>
    <p:sldId id="258" r:id="rId14"/>
    <p:sldId id="270" r:id="rId15"/>
    <p:sldId id="271" r:id="rId16"/>
    <p:sldId id="272" r:id="rId17"/>
    <p:sldId id="273" r:id="rId18"/>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1pPr>
    <a:lvl2pPr marL="0" marR="0" indent="4572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2pPr>
    <a:lvl3pPr marL="0" marR="0" indent="9144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3pPr>
    <a:lvl4pPr marL="0" marR="0" indent="13716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4pPr>
    <a:lvl5pPr marL="0" marR="0" indent="18288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5pPr>
    <a:lvl6pPr marL="0" marR="0" indent="22860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6pPr>
    <a:lvl7pPr marL="0" marR="0" indent="27432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7pPr>
    <a:lvl8pPr marL="0" marR="0" indent="32004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8pPr>
    <a:lvl9pPr marL="0" marR="0" indent="36576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lumOff val="16847"/>
            </a:schemeClr>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a:tcStyle>
        <a:tcBdr/>
        <a:fill>
          <a:solidFill>
            <a:srgbClr val="EDEEEE"/>
          </a:solidFill>
        </a:fill>
      </a:tcStyle>
    </a:band2H>
    <a:firstCol>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rgbClr val="88FA4F"/>
          </a:solid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chemeClr val="accent3"/>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60D937"/>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a:tcStyle>
        <a:tcBdr/>
        <a:fill>
          <a:solidFill>
            <a:schemeClr val="accent4">
              <a:hueOff val="348544"/>
              <a:lumOff val="7139"/>
            </a:scheme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8BB00"/>
          </a:solidFill>
        </a:fill>
      </a:tcStyle>
    </a:firstCol>
    <a:la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8BA00"/>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940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464646"/>
              </a:solidFill>
              <a:prstDash val="solid"/>
              <a:miter lim="400000"/>
            </a:ln>
          </a:left>
          <a:right>
            <a:ln w="12700" cap="flat">
              <a:solidFill>
                <a:srgbClr val="464646"/>
              </a:solidFill>
              <a:prstDash val="solid"/>
              <a:miter lim="400000"/>
            </a:ln>
          </a:right>
          <a:top>
            <a:ln w="12700" cap="flat">
              <a:solidFill>
                <a:srgbClr val="464646"/>
              </a:solidFill>
              <a:prstDash val="solid"/>
              <a:miter lim="400000"/>
            </a:ln>
          </a:top>
          <a:bottom>
            <a:ln w="12700" cap="flat">
              <a:solidFill>
                <a:srgbClr val="464646"/>
              </a:solidFill>
              <a:prstDash val="solid"/>
              <a:miter lim="400000"/>
            </a:ln>
          </a:bottom>
          <a:insideH>
            <a:ln w="12700" cap="flat">
              <a:solidFill>
                <a:srgbClr val="464646"/>
              </a:solidFill>
              <a:prstDash val="solid"/>
              <a:miter lim="400000"/>
            </a:ln>
          </a:insideH>
          <a:insideV>
            <a:ln w="12700" cap="flat">
              <a:solidFill>
                <a:srgbClr val="464646"/>
              </a:solidFill>
              <a:prstDash val="solid"/>
              <a:miter lim="400000"/>
            </a:ln>
          </a:insideV>
        </a:tcBdr>
        <a:fill>
          <a:noFill/>
        </a:fill>
      </a:tcStyle>
    </a:wholeTbl>
    <a:band2H>
      <a:tcTxStyle/>
      <a:tcStyle>
        <a:tcBdr/>
        <a:fill>
          <a:solidFill>
            <a:srgbClr val="D4D5D5"/>
          </a:solidFill>
        </a:fill>
      </a:tcStyle>
    </a:band2H>
    <a:firstCol>
      <a:tcTxStyle b="on" i="off">
        <a:fontRef idx="minor">
          <a:srgbClr val="FFFFFF"/>
        </a:fontRef>
        <a:srgbClr val="FFFFFF"/>
      </a:tcTxStyle>
      <a:tcStyle>
        <a:tcBdr>
          <a:left>
            <a:ln w="12700" cap="flat">
              <a:solidFill>
                <a:srgbClr val="5E5E5E"/>
              </a:solidFill>
              <a:prstDash val="solid"/>
              <a:miter lim="400000"/>
            </a:ln>
          </a:left>
          <a:right>
            <a:ln w="12700" cap="flat">
              <a:solidFill>
                <a:srgbClr val="A6AAA9"/>
              </a:solidFill>
              <a:prstDash val="solid"/>
              <a:miter lim="400000"/>
            </a:ln>
          </a:right>
          <a:top>
            <a:ln w="12700" cap="flat">
              <a:solidFill>
                <a:srgbClr val="C3C3C3"/>
              </a:solidFill>
              <a:prstDash val="solid"/>
              <a:miter lim="400000"/>
            </a:ln>
          </a:top>
          <a:bottom>
            <a:ln w="12700" cap="flat">
              <a:solidFill>
                <a:srgbClr val="C3C3C3"/>
              </a:solidFill>
              <a:prstDash val="solid"/>
              <a:miter lim="400000"/>
            </a:ln>
          </a:bottom>
          <a:insideH>
            <a:ln w="12700" cap="flat">
              <a:solidFill>
                <a:srgbClr val="C3C3C3"/>
              </a:solidFill>
              <a:prstDash val="solid"/>
              <a:miter lim="400000"/>
            </a:ln>
          </a:insideH>
          <a:insideV>
            <a:ln w="12700" cap="flat">
              <a:solidFill>
                <a:srgbClr val="C3C3C3"/>
              </a:solidFill>
              <a:prstDash val="solid"/>
              <a:miter lim="400000"/>
            </a:ln>
          </a:insideV>
        </a:tcBdr>
        <a:fill>
          <a:solidFill>
            <a:srgbClr val="CB2A7B"/>
          </a:solidFill>
        </a:fill>
      </a:tcStyle>
    </a:firstCol>
    <a:lastRow>
      <a:tcTxStyle b="on" i="off">
        <a:fontRef idx="minor">
          <a:srgbClr val="000000"/>
        </a:fontRef>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38100" cap="flat">
              <a:solidFill>
                <a:srgbClr val="CB297B"/>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FFFFFF"/>
          </a:solidFill>
        </a:fill>
      </a:tcStyle>
    </a:lastRow>
    <a:fir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5E5E5E"/>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991A5F"/>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a:tcStyle>
        <a:tcBdr/>
        <a:fill>
          <a:solidFill>
            <a:srgbClr val="EDEEEE"/>
          </a:solidFill>
        </a:fill>
      </a:tcStyle>
    </a:band2H>
    <a:firstCol>
      <a:tcTxStyle b="on" i="off">
        <a:fontRef idx="minor">
          <a:srgbClr val="000000"/>
        </a:fontRef>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0"/>
    <p:restoredTop sz="93969" autoAdjust="0"/>
  </p:normalViewPr>
  <p:slideViewPr>
    <p:cSldViewPr snapToGrid="0" snapToObjects="1">
      <p:cViewPr>
        <p:scale>
          <a:sx n="33" d="100"/>
          <a:sy n="33" d="100"/>
        </p:scale>
        <p:origin x="834"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8" name="Shape 148"/>
          <p:cNvSpPr>
            <a:spLocks noGrp="1" noRot="1" noChangeAspect="1"/>
          </p:cNvSpPr>
          <p:nvPr>
            <p:ph type="sldImg"/>
          </p:nvPr>
        </p:nvSpPr>
        <p:spPr>
          <a:xfrm>
            <a:off x="1143000" y="685800"/>
            <a:ext cx="4572000" cy="3429000"/>
          </a:xfrm>
          <a:prstGeom prst="rect">
            <a:avLst/>
          </a:prstGeom>
        </p:spPr>
        <p:txBody>
          <a:bodyPr/>
          <a:lstStyle/>
          <a:p>
            <a:endParaRPr/>
          </a:p>
        </p:txBody>
      </p:sp>
      <p:sp>
        <p:nvSpPr>
          <p:cNvPr id="149" name="Shape 149"/>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
        <p:cNvGrpSpPr/>
        <p:nvPr/>
      </p:nvGrpSpPr>
      <p:grpSpPr>
        <a:xfrm>
          <a:off x="0" y="0"/>
          <a:ext cx="0" cy="0"/>
          <a:chOff x="0" y="0"/>
          <a:chExt cx="0" cy="0"/>
        </a:xfrm>
      </p:grpSpPr>
      <p:sp>
        <p:nvSpPr>
          <p:cNvPr id="11" name="Author and Date"/>
          <p:cNvSpPr txBox="1">
            <a:spLocks noGrp="1"/>
          </p:cNvSpPr>
          <p:nvPr>
            <p:ph type="body" sz="quarter" idx="21" hasCustomPrompt="1"/>
          </p:nvPr>
        </p:nvSpPr>
        <p:spPr>
          <a:xfrm>
            <a:off x="1201340" y="11859862"/>
            <a:ext cx="21971003" cy="636979"/>
          </a:xfrm>
          <a:prstGeom prst="rect">
            <a:avLst/>
          </a:prstGeom>
        </p:spPr>
        <p:txBody>
          <a:bodyPr lIns="45719" tIns="45719" rIns="45719" bIns="45719"/>
          <a:lstStyle>
            <a:lvl1pPr marL="0" indent="0" defTabSz="825500">
              <a:lnSpc>
                <a:spcPct val="100000"/>
              </a:lnSpc>
              <a:spcBef>
                <a:spcPts val="0"/>
              </a:spcBef>
              <a:buSzTx/>
              <a:buNone/>
              <a:defRPr sz="3600" b="1"/>
            </a:lvl1pPr>
          </a:lstStyle>
          <a:p>
            <a:r>
              <a:t>Author and Date</a:t>
            </a:r>
          </a:p>
        </p:txBody>
      </p:sp>
      <p:sp>
        <p:nvSpPr>
          <p:cNvPr id="12" name="Presentation Title"/>
          <p:cNvSpPr txBox="1">
            <a:spLocks noGrp="1"/>
          </p:cNvSpPr>
          <p:nvPr>
            <p:ph type="title" hasCustomPrompt="1"/>
          </p:nvPr>
        </p:nvSpPr>
        <p:spPr>
          <a:xfrm>
            <a:off x="1206496" y="2574991"/>
            <a:ext cx="21971004" cy="4648201"/>
          </a:xfrm>
          <a:prstGeom prst="rect">
            <a:avLst/>
          </a:prstGeom>
        </p:spPr>
        <p:txBody>
          <a:bodyPr anchor="b"/>
          <a:lstStyle>
            <a:lvl1pPr>
              <a:defRPr sz="11600" spc="-232"/>
            </a:lvl1pPr>
          </a:lstStyle>
          <a:p>
            <a:r>
              <a:t>Presentation Title</a:t>
            </a:r>
          </a:p>
        </p:txBody>
      </p:sp>
      <p:sp>
        <p:nvSpPr>
          <p:cNvPr id="13" name="Body Level One…"/>
          <p:cNvSpPr txBox="1">
            <a:spLocks noGrp="1"/>
          </p:cNvSpPr>
          <p:nvPr>
            <p:ph type="body" sz="quarter" idx="1" hasCustomPrompt="1"/>
          </p:nvPr>
        </p:nvSpPr>
        <p:spPr>
          <a:xfrm>
            <a:off x="1201342" y="7223190"/>
            <a:ext cx="21971001" cy="1905001"/>
          </a:xfrm>
          <a:prstGeom prst="rect">
            <a:avLst/>
          </a:prstGeom>
        </p:spPr>
        <p:txBody>
          <a:bodyPr/>
          <a:lstStyle>
            <a:lvl1pPr marL="0" indent="0" defTabSz="825500">
              <a:lnSpc>
                <a:spcPct val="100000"/>
              </a:lnSpc>
              <a:spcBef>
                <a:spcPts val="0"/>
              </a:spcBef>
              <a:buSzTx/>
              <a:buNone/>
              <a:defRPr sz="5500" b="1"/>
            </a:lvl1pPr>
            <a:lvl2pPr marL="0" indent="457200" defTabSz="825500">
              <a:lnSpc>
                <a:spcPct val="100000"/>
              </a:lnSpc>
              <a:spcBef>
                <a:spcPts val="0"/>
              </a:spcBef>
              <a:buSzTx/>
              <a:buNone/>
              <a:defRPr sz="5500" b="1"/>
            </a:lvl2pPr>
            <a:lvl3pPr marL="0" indent="914400" defTabSz="825500">
              <a:lnSpc>
                <a:spcPct val="100000"/>
              </a:lnSpc>
              <a:spcBef>
                <a:spcPts val="0"/>
              </a:spcBef>
              <a:buSzTx/>
              <a:buNone/>
              <a:defRPr sz="5500" b="1"/>
            </a:lvl3pPr>
            <a:lvl4pPr marL="0" indent="1371600" defTabSz="825500">
              <a:lnSpc>
                <a:spcPct val="100000"/>
              </a:lnSpc>
              <a:spcBef>
                <a:spcPts val="0"/>
              </a:spcBef>
              <a:buSzTx/>
              <a:buNone/>
              <a:defRPr sz="5500" b="1"/>
            </a:lvl4pPr>
            <a:lvl5pPr marL="0" indent="1828800" defTabSz="825500">
              <a:lnSpc>
                <a:spcPct val="100000"/>
              </a:lnSpc>
              <a:spcBef>
                <a:spcPts val="0"/>
              </a:spcBef>
              <a:buSzTx/>
              <a:buNone/>
              <a:defRPr sz="5500" b="1"/>
            </a:lvl5pPr>
          </a:lstStyle>
          <a:p>
            <a:r>
              <a:t>Presentation Subtitle</a:t>
            </a:r>
          </a:p>
          <a:p>
            <a:pPr lvl="1"/>
            <a:endParaRPr/>
          </a:p>
          <a:p>
            <a:pPr lvl="2"/>
            <a:endParaRPr/>
          </a:p>
          <a:p>
            <a:pPr lvl="3"/>
            <a:endParaRPr/>
          </a:p>
          <a:p>
            <a:pPr lvl="4"/>
            <a:endParaRPr/>
          </a:p>
        </p:txBody>
      </p:sp>
      <p:sp>
        <p:nvSpPr>
          <p:cNvPr id="1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Big Fact">
    <p:spTree>
      <p:nvGrpSpPr>
        <p:cNvPr id="1" name=""/>
        <p:cNvGrpSpPr/>
        <p:nvPr/>
      </p:nvGrpSpPr>
      <p:grpSpPr>
        <a:xfrm>
          <a:off x="0" y="0"/>
          <a:ext cx="0" cy="0"/>
          <a:chOff x="0" y="0"/>
          <a:chExt cx="0" cy="0"/>
        </a:xfrm>
      </p:grpSpPr>
      <p:sp>
        <p:nvSpPr>
          <p:cNvPr id="106" name="Body Level One…"/>
          <p:cNvSpPr txBox="1">
            <a:spLocks noGrp="1"/>
          </p:cNvSpPr>
          <p:nvPr>
            <p:ph type="body" idx="1" hasCustomPrompt="1"/>
          </p:nvPr>
        </p:nvSpPr>
        <p:spPr>
          <a:xfrm>
            <a:off x="1206500" y="1075927"/>
            <a:ext cx="21971000" cy="7241584"/>
          </a:xfrm>
          <a:prstGeom prst="rect">
            <a:avLst/>
          </a:prstGeom>
        </p:spPr>
        <p:txBody>
          <a:bodyPr anchor="b"/>
          <a:lstStyle>
            <a:lvl1pPr marL="0" indent="0" algn="ctr">
              <a:lnSpc>
                <a:spcPct val="80000"/>
              </a:lnSpc>
              <a:spcBef>
                <a:spcPts val="0"/>
              </a:spcBef>
              <a:buSzTx/>
              <a:buNone/>
              <a:defRPr sz="25000" b="1" spc="-250"/>
            </a:lvl1pPr>
            <a:lvl2pPr marL="0" indent="457200" algn="ctr">
              <a:lnSpc>
                <a:spcPct val="80000"/>
              </a:lnSpc>
              <a:spcBef>
                <a:spcPts val="0"/>
              </a:spcBef>
              <a:buSzTx/>
              <a:buNone/>
              <a:defRPr sz="25000" b="1" spc="-250"/>
            </a:lvl2pPr>
            <a:lvl3pPr marL="0" indent="914400" algn="ctr">
              <a:lnSpc>
                <a:spcPct val="80000"/>
              </a:lnSpc>
              <a:spcBef>
                <a:spcPts val="0"/>
              </a:spcBef>
              <a:buSzTx/>
              <a:buNone/>
              <a:defRPr sz="25000" b="1" spc="-250"/>
            </a:lvl3pPr>
            <a:lvl4pPr marL="0" indent="1371600" algn="ctr">
              <a:lnSpc>
                <a:spcPct val="80000"/>
              </a:lnSpc>
              <a:spcBef>
                <a:spcPts val="0"/>
              </a:spcBef>
              <a:buSzTx/>
              <a:buNone/>
              <a:defRPr sz="25000" b="1" spc="-250"/>
            </a:lvl4pPr>
            <a:lvl5pPr marL="0" indent="1828800" algn="ctr">
              <a:lnSpc>
                <a:spcPct val="80000"/>
              </a:lnSpc>
              <a:spcBef>
                <a:spcPts val="0"/>
              </a:spcBef>
              <a:buSzTx/>
              <a:buNone/>
              <a:defRPr sz="25000" b="1" spc="-250"/>
            </a:lvl5pPr>
          </a:lstStyle>
          <a:p>
            <a:r>
              <a:t>100%</a:t>
            </a:r>
          </a:p>
          <a:p>
            <a:pPr lvl="1"/>
            <a:endParaRPr/>
          </a:p>
          <a:p>
            <a:pPr lvl="2"/>
            <a:endParaRPr/>
          </a:p>
          <a:p>
            <a:pPr lvl="3"/>
            <a:endParaRPr/>
          </a:p>
          <a:p>
            <a:pPr lvl="4"/>
            <a:endParaRPr/>
          </a:p>
        </p:txBody>
      </p:sp>
      <p:sp>
        <p:nvSpPr>
          <p:cNvPr id="107" name="Fact information"/>
          <p:cNvSpPr txBox="1">
            <a:spLocks noGrp="1"/>
          </p:cNvSpPr>
          <p:nvPr>
            <p:ph type="body" sz="quarter" idx="21" hasCustomPrompt="1"/>
          </p:nvPr>
        </p:nvSpPr>
        <p:spPr>
          <a:xfrm>
            <a:off x="1206500" y="8262180"/>
            <a:ext cx="21971000" cy="934780"/>
          </a:xfrm>
          <a:prstGeom prst="rect">
            <a:avLst/>
          </a:prstGeom>
        </p:spPr>
        <p:txBody>
          <a:bodyPr lIns="45719" tIns="45719" rIns="45719" bIns="45719"/>
          <a:lstStyle>
            <a:lvl1pPr marL="0" indent="0" algn="ctr" defTabSz="825500">
              <a:lnSpc>
                <a:spcPct val="100000"/>
              </a:lnSpc>
              <a:spcBef>
                <a:spcPts val="0"/>
              </a:spcBef>
              <a:buSzTx/>
              <a:buNone/>
              <a:defRPr sz="5500" b="1"/>
            </a:lvl1pPr>
          </a:lstStyle>
          <a:p>
            <a:r>
              <a:t>Fact information</a:t>
            </a:r>
          </a:p>
        </p:txBody>
      </p:sp>
      <p:sp>
        <p:nvSpPr>
          <p:cNvPr id="10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115" name="Attribution"/>
          <p:cNvSpPr txBox="1">
            <a:spLocks noGrp="1"/>
          </p:cNvSpPr>
          <p:nvPr>
            <p:ph type="body" sz="quarter" idx="21" hasCustomPrompt="1"/>
          </p:nvPr>
        </p:nvSpPr>
        <p:spPr>
          <a:xfrm>
            <a:off x="2430025" y="10675453"/>
            <a:ext cx="20200052" cy="636979"/>
          </a:xfrm>
          <a:prstGeom prst="rect">
            <a:avLst/>
          </a:prstGeom>
        </p:spPr>
        <p:txBody>
          <a:bodyPr lIns="45719" tIns="45719" rIns="45719" bIns="45719"/>
          <a:lstStyle>
            <a:lvl1pPr marL="0" indent="0" defTabSz="825500">
              <a:lnSpc>
                <a:spcPct val="100000"/>
              </a:lnSpc>
              <a:spcBef>
                <a:spcPts val="0"/>
              </a:spcBef>
              <a:buSzTx/>
              <a:buNone/>
              <a:defRPr sz="3600" b="1"/>
            </a:lvl1pPr>
          </a:lstStyle>
          <a:p>
            <a:r>
              <a:t>Attribution</a:t>
            </a:r>
          </a:p>
        </p:txBody>
      </p:sp>
      <p:sp>
        <p:nvSpPr>
          <p:cNvPr id="116" name="Body Level One…"/>
          <p:cNvSpPr txBox="1">
            <a:spLocks noGrp="1"/>
          </p:cNvSpPr>
          <p:nvPr>
            <p:ph type="body" sz="half" idx="1" hasCustomPrompt="1"/>
          </p:nvPr>
        </p:nvSpPr>
        <p:spPr>
          <a:xfrm>
            <a:off x="1753923" y="4939860"/>
            <a:ext cx="20876154" cy="3836280"/>
          </a:xfrm>
          <a:prstGeom prst="rect">
            <a:avLst/>
          </a:prstGeom>
        </p:spPr>
        <p:txBody>
          <a:bodyPr/>
          <a:lstStyle>
            <a:lvl1pPr marL="638923" indent="-469900">
              <a:spcBef>
                <a:spcPts val="0"/>
              </a:spcBef>
              <a:buSzTx/>
              <a:buNone/>
              <a:defRPr sz="8500" spc="-170">
                <a:latin typeface="Helvetica Neue Medium"/>
                <a:ea typeface="Helvetica Neue Medium"/>
                <a:cs typeface="Helvetica Neue Medium"/>
                <a:sym typeface="Helvetica Neue Medium"/>
              </a:defRPr>
            </a:lvl1pPr>
            <a:lvl2pPr marL="638923" indent="-12700">
              <a:spcBef>
                <a:spcPts val="0"/>
              </a:spcBef>
              <a:buSzTx/>
              <a:buNone/>
              <a:defRPr sz="8500" spc="-170">
                <a:latin typeface="Helvetica Neue Medium"/>
                <a:ea typeface="Helvetica Neue Medium"/>
                <a:cs typeface="Helvetica Neue Medium"/>
                <a:sym typeface="Helvetica Neue Medium"/>
              </a:defRPr>
            </a:lvl2pPr>
            <a:lvl3pPr marL="638923" indent="444500">
              <a:spcBef>
                <a:spcPts val="0"/>
              </a:spcBef>
              <a:buSzTx/>
              <a:buNone/>
              <a:defRPr sz="8500" spc="-170">
                <a:latin typeface="Helvetica Neue Medium"/>
                <a:ea typeface="Helvetica Neue Medium"/>
                <a:cs typeface="Helvetica Neue Medium"/>
                <a:sym typeface="Helvetica Neue Medium"/>
              </a:defRPr>
            </a:lvl3pPr>
            <a:lvl4pPr marL="638923" indent="901700">
              <a:spcBef>
                <a:spcPts val="0"/>
              </a:spcBef>
              <a:buSzTx/>
              <a:buNone/>
              <a:defRPr sz="8500" spc="-170">
                <a:latin typeface="Helvetica Neue Medium"/>
                <a:ea typeface="Helvetica Neue Medium"/>
                <a:cs typeface="Helvetica Neue Medium"/>
                <a:sym typeface="Helvetica Neue Medium"/>
              </a:defRPr>
            </a:lvl4pPr>
            <a:lvl5pPr marL="638923" indent="1358900">
              <a:spcBef>
                <a:spcPts val="0"/>
              </a:spcBef>
              <a:buSzTx/>
              <a:buNone/>
              <a:defRPr sz="8500" spc="-170">
                <a:latin typeface="Helvetica Neue Medium"/>
                <a:ea typeface="Helvetica Neue Medium"/>
                <a:cs typeface="Helvetica Neue Medium"/>
                <a:sym typeface="Helvetica Neue Medium"/>
              </a:defRPr>
            </a:lvl5pPr>
          </a:lstStyle>
          <a:p>
            <a:r>
              <a:t>“Notable Quote”</a:t>
            </a:r>
          </a:p>
          <a:p>
            <a:pPr lvl="1"/>
            <a:endParaRPr/>
          </a:p>
          <a:p>
            <a:pPr lvl="2"/>
            <a:endParaRPr/>
          </a:p>
          <a:p>
            <a:pPr lvl="3"/>
            <a:endParaRPr/>
          </a:p>
          <a:p>
            <a:pPr lvl="4"/>
            <a:endParaRPr/>
          </a:p>
        </p:txBody>
      </p:sp>
      <p:sp>
        <p:nvSpPr>
          <p:cNvPr id="11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124" name="Image"/>
          <p:cNvSpPr>
            <a:spLocks noGrp="1"/>
          </p:cNvSpPr>
          <p:nvPr>
            <p:ph type="pic" sz="quarter" idx="21"/>
          </p:nvPr>
        </p:nvSpPr>
        <p:spPr>
          <a:xfrm>
            <a:off x="15760700" y="1016000"/>
            <a:ext cx="7439099" cy="5949678"/>
          </a:xfrm>
          <a:prstGeom prst="rect">
            <a:avLst/>
          </a:prstGeom>
        </p:spPr>
        <p:txBody>
          <a:bodyPr lIns="91439" tIns="45719" rIns="91439" bIns="45719">
            <a:noAutofit/>
          </a:bodyPr>
          <a:lstStyle/>
          <a:p>
            <a:endParaRPr/>
          </a:p>
        </p:txBody>
      </p:sp>
      <p:sp>
        <p:nvSpPr>
          <p:cNvPr id="125" name="Image"/>
          <p:cNvSpPr>
            <a:spLocks noGrp="1"/>
          </p:cNvSpPr>
          <p:nvPr>
            <p:ph type="pic" sz="half" idx="22"/>
          </p:nvPr>
        </p:nvSpPr>
        <p:spPr>
          <a:xfrm>
            <a:off x="13500100" y="3978275"/>
            <a:ext cx="10439400" cy="12150181"/>
          </a:xfrm>
          <a:prstGeom prst="rect">
            <a:avLst/>
          </a:prstGeom>
        </p:spPr>
        <p:txBody>
          <a:bodyPr lIns="91439" tIns="45719" rIns="91439" bIns="45719">
            <a:noAutofit/>
          </a:bodyPr>
          <a:lstStyle/>
          <a:p>
            <a:endParaRPr/>
          </a:p>
        </p:txBody>
      </p:sp>
      <p:sp>
        <p:nvSpPr>
          <p:cNvPr id="126" name="Image"/>
          <p:cNvSpPr>
            <a:spLocks noGrp="1"/>
          </p:cNvSpPr>
          <p:nvPr>
            <p:ph type="pic" idx="23"/>
          </p:nvPr>
        </p:nvSpPr>
        <p:spPr>
          <a:xfrm>
            <a:off x="-139700" y="495300"/>
            <a:ext cx="16611600" cy="12458700"/>
          </a:xfrm>
          <a:prstGeom prst="rect">
            <a:avLst/>
          </a:prstGeom>
        </p:spPr>
        <p:txBody>
          <a:bodyPr lIns="91439" tIns="45719" rIns="91439" bIns="45719">
            <a:noAutofit/>
          </a:bodyPr>
          <a:lstStyle/>
          <a:p>
            <a:endParaRPr/>
          </a:p>
        </p:txBody>
      </p:sp>
      <p:sp>
        <p:nvSpPr>
          <p:cNvPr id="12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34" name="Image"/>
          <p:cNvSpPr>
            <a:spLocks noGrp="1"/>
          </p:cNvSpPr>
          <p:nvPr>
            <p:ph type="pic" idx="21"/>
          </p:nvPr>
        </p:nvSpPr>
        <p:spPr>
          <a:xfrm>
            <a:off x="-1333500" y="-5524500"/>
            <a:ext cx="27051000" cy="21640800"/>
          </a:xfrm>
          <a:prstGeom prst="rect">
            <a:avLst/>
          </a:prstGeom>
        </p:spPr>
        <p:txBody>
          <a:bodyPr lIns="91439" tIns="45719" rIns="91439" bIns="45719">
            <a:noAutofit/>
          </a:bodyPr>
          <a:lstStyle/>
          <a:p>
            <a:endParaRPr/>
          </a:p>
        </p:txBody>
      </p:sp>
      <p:sp>
        <p:nvSpPr>
          <p:cNvPr id="135" name="Slide Number"/>
          <p:cNvSpPr txBox="1">
            <a:spLocks noGrp="1"/>
          </p:cNvSpPr>
          <p:nvPr>
            <p:ph type="sldNum" sz="quarter" idx="2"/>
          </p:nvPr>
        </p:nvSpPr>
        <p:spPr>
          <a:prstGeom prst="rect">
            <a:avLst/>
          </a:prstGeom>
        </p:spPr>
        <p:txBody>
          <a:bodyPr/>
          <a:lstStyle>
            <a:lvl1pPr>
              <a:defRPr>
                <a:solidFill>
                  <a:srgbClr val="FFFFFF"/>
                </a:solidFill>
              </a:defRPr>
            </a:lvl1p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4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mp; Photo">
    <p:spTree>
      <p:nvGrpSpPr>
        <p:cNvPr id="1" name=""/>
        <p:cNvGrpSpPr/>
        <p:nvPr/>
      </p:nvGrpSpPr>
      <p:grpSpPr>
        <a:xfrm>
          <a:off x="0" y="0"/>
          <a:ext cx="0" cy="0"/>
          <a:chOff x="0" y="0"/>
          <a:chExt cx="0" cy="0"/>
        </a:xfrm>
      </p:grpSpPr>
      <p:sp>
        <p:nvSpPr>
          <p:cNvPr id="21" name="666699290_02_crop_3159x1892.jpg"/>
          <p:cNvSpPr>
            <a:spLocks noGrp="1"/>
          </p:cNvSpPr>
          <p:nvPr>
            <p:ph type="pic" idx="21"/>
          </p:nvPr>
        </p:nvSpPr>
        <p:spPr>
          <a:xfrm>
            <a:off x="-1155700" y="-1295400"/>
            <a:ext cx="26746200" cy="16018933"/>
          </a:xfrm>
          <a:prstGeom prst="rect">
            <a:avLst/>
          </a:prstGeom>
        </p:spPr>
        <p:txBody>
          <a:bodyPr lIns="91439" tIns="45719" rIns="91439" bIns="45719">
            <a:noAutofit/>
          </a:bodyPr>
          <a:lstStyle/>
          <a:p>
            <a:endParaRPr/>
          </a:p>
        </p:txBody>
      </p:sp>
      <p:sp>
        <p:nvSpPr>
          <p:cNvPr id="22" name="Presentation Title"/>
          <p:cNvSpPr txBox="1">
            <a:spLocks noGrp="1"/>
          </p:cNvSpPr>
          <p:nvPr>
            <p:ph type="title" hasCustomPrompt="1"/>
          </p:nvPr>
        </p:nvSpPr>
        <p:spPr>
          <a:xfrm>
            <a:off x="1206500" y="7124700"/>
            <a:ext cx="21971000" cy="4648200"/>
          </a:xfrm>
          <a:prstGeom prst="rect">
            <a:avLst/>
          </a:prstGeom>
        </p:spPr>
        <p:txBody>
          <a:bodyPr anchor="b"/>
          <a:lstStyle>
            <a:lvl1pPr>
              <a:defRPr sz="11600" spc="-232"/>
            </a:lvl1pPr>
          </a:lstStyle>
          <a:p>
            <a:r>
              <a:t>Presentation Title</a:t>
            </a:r>
          </a:p>
        </p:txBody>
      </p:sp>
      <p:sp>
        <p:nvSpPr>
          <p:cNvPr id="23" name="Author and Date"/>
          <p:cNvSpPr txBox="1">
            <a:spLocks noGrp="1"/>
          </p:cNvSpPr>
          <p:nvPr>
            <p:ph type="body" sz="quarter" idx="22" hasCustomPrompt="1"/>
          </p:nvPr>
        </p:nvSpPr>
        <p:spPr>
          <a:xfrm>
            <a:off x="1207690" y="1106137"/>
            <a:ext cx="21968621" cy="636979"/>
          </a:xfrm>
          <a:prstGeom prst="rect">
            <a:avLst/>
          </a:prstGeom>
        </p:spPr>
        <p:txBody>
          <a:bodyPr lIns="45719" tIns="45719" rIns="45719" bIns="45719"/>
          <a:lstStyle>
            <a:lvl1pPr marL="0" indent="0" defTabSz="825500">
              <a:lnSpc>
                <a:spcPct val="100000"/>
              </a:lnSpc>
              <a:spcBef>
                <a:spcPts val="0"/>
              </a:spcBef>
              <a:buSzTx/>
              <a:buNone/>
              <a:defRPr sz="3600" b="1"/>
            </a:lvl1pPr>
          </a:lstStyle>
          <a:p>
            <a:r>
              <a:t>Author and Date</a:t>
            </a:r>
          </a:p>
        </p:txBody>
      </p:sp>
      <p:sp>
        <p:nvSpPr>
          <p:cNvPr id="24" name="Body Level One…"/>
          <p:cNvSpPr txBox="1">
            <a:spLocks noGrp="1"/>
          </p:cNvSpPr>
          <p:nvPr>
            <p:ph type="body" sz="quarter" idx="1" hasCustomPrompt="1"/>
          </p:nvPr>
        </p:nvSpPr>
        <p:spPr>
          <a:xfrm>
            <a:off x="1206500" y="11609910"/>
            <a:ext cx="21971000" cy="1116952"/>
          </a:xfrm>
          <a:prstGeom prst="rect">
            <a:avLst/>
          </a:prstGeom>
        </p:spPr>
        <p:txBody>
          <a:bodyPr/>
          <a:lstStyle>
            <a:lvl1pPr marL="0" indent="0" defTabSz="825500">
              <a:lnSpc>
                <a:spcPct val="100000"/>
              </a:lnSpc>
              <a:spcBef>
                <a:spcPts val="0"/>
              </a:spcBef>
              <a:buSzTx/>
              <a:buNone/>
              <a:defRPr sz="5500" b="1"/>
            </a:lvl1pPr>
            <a:lvl2pPr marL="0" indent="457200" defTabSz="825500">
              <a:lnSpc>
                <a:spcPct val="100000"/>
              </a:lnSpc>
              <a:spcBef>
                <a:spcPts val="0"/>
              </a:spcBef>
              <a:buSzTx/>
              <a:buNone/>
              <a:defRPr sz="5500" b="1"/>
            </a:lvl2pPr>
            <a:lvl3pPr marL="0" indent="914400" defTabSz="825500">
              <a:lnSpc>
                <a:spcPct val="100000"/>
              </a:lnSpc>
              <a:spcBef>
                <a:spcPts val="0"/>
              </a:spcBef>
              <a:buSzTx/>
              <a:buNone/>
              <a:defRPr sz="5500" b="1"/>
            </a:lvl3pPr>
            <a:lvl4pPr marL="0" indent="1371600" defTabSz="825500">
              <a:lnSpc>
                <a:spcPct val="100000"/>
              </a:lnSpc>
              <a:spcBef>
                <a:spcPts val="0"/>
              </a:spcBef>
              <a:buSzTx/>
              <a:buNone/>
              <a:defRPr sz="5500" b="1"/>
            </a:lvl4pPr>
            <a:lvl5pPr marL="0" indent="1828800" defTabSz="825500">
              <a:lnSpc>
                <a:spcPct val="100000"/>
              </a:lnSpc>
              <a:spcBef>
                <a:spcPts val="0"/>
              </a:spcBef>
              <a:buSzTx/>
              <a:buNone/>
              <a:defRPr sz="5500" b="1"/>
            </a:lvl5pPr>
          </a:lstStyle>
          <a:p>
            <a:r>
              <a:t>Presentation Subtitle</a:t>
            </a:r>
          </a:p>
          <a:p>
            <a:pPr lvl="1"/>
            <a:endParaRPr/>
          </a:p>
          <a:p>
            <a:pPr lvl="2"/>
            <a:endParaRPr/>
          </a:p>
          <a:p>
            <a:pPr lvl="3"/>
            <a:endParaRPr/>
          </a:p>
          <a:p>
            <a:pPr lvl="4"/>
            <a:endParaRPr/>
          </a:p>
        </p:txBody>
      </p:sp>
      <p:sp>
        <p:nvSpPr>
          <p:cNvPr id="2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mp; Photo Alt">
    <p:spTree>
      <p:nvGrpSpPr>
        <p:cNvPr id="1" name=""/>
        <p:cNvGrpSpPr/>
        <p:nvPr/>
      </p:nvGrpSpPr>
      <p:grpSpPr>
        <a:xfrm>
          <a:off x="0" y="0"/>
          <a:ext cx="0" cy="0"/>
          <a:chOff x="0" y="0"/>
          <a:chExt cx="0" cy="0"/>
        </a:xfrm>
      </p:grpSpPr>
      <p:sp>
        <p:nvSpPr>
          <p:cNvPr id="32" name="910457886_1434x1669.jpg"/>
          <p:cNvSpPr>
            <a:spLocks noGrp="1"/>
          </p:cNvSpPr>
          <p:nvPr>
            <p:ph type="pic" idx="21"/>
          </p:nvPr>
        </p:nvSpPr>
        <p:spPr>
          <a:xfrm>
            <a:off x="10972800" y="-203200"/>
            <a:ext cx="12144837" cy="14135100"/>
          </a:xfrm>
          <a:prstGeom prst="rect">
            <a:avLst/>
          </a:prstGeom>
        </p:spPr>
        <p:txBody>
          <a:bodyPr lIns="91439" tIns="45719" rIns="91439" bIns="45719">
            <a:noAutofit/>
          </a:bodyPr>
          <a:lstStyle/>
          <a:p>
            <a:endParaRPr/>
          </a:p>
        </p:txBody>
      </p:sp>
      <p:sp>
        <p:nvSpPr>
          <p:cNvPr id="33" name="Slide Title"/>
          <p:cNvSpPr txBox="1">
            <a:spLocks noGrp="1"/>
          </p:cNvSpPr>
          <p:nvPr>
            <p:ph type="title" hasCustomPrompt="1"/>
          </p:nvPr>
        </p:nvSpPr>
        <p:spPr>
          <a:xfrm>
            <a:off x="1206500" y="1270000"/>
            <a:ext cx="9779000" cy="5882273"/>
          </a:xfrm>
          <a:prstGeom prst="rect">
            <a:avLst/>
          </a:prstGeom>
        </p:spPr>
        <p:txBody>
          <a:bodyPr anchor="b"/>
          <a:lstStyle/>
          <a:p>
            <a:r>
              <a:t>Slide Title</a:t>
            </a:r>
          </a:p>
        </p:txBody>
      </p:sp>
      <p:sp>
        <p:nvSpPr>
          <p:cNvPr id="34" name="Body Level One…"/>
          <p:cNvSpPr txBox="1">
            <a:spLocks noGrp="1"/>
          </p:cNvSpPr>
          <p:nvPr>
            <p:ph type="body" sz="quarter" idx="1" hasCustomPrompt="1"/>
          </p:nvPr>
        </p:nvSpPr>
        <p:spPr>
          <a:xfrm>
            <a:off x="1206500" y="7060576"/>
            <a:ext cx="9779000" cy="5385424"/>
          </a:xfrm>
          <a:prstGeom prst="rect">
            <a:avLst/>
          </a:prstGeom>
        </p:spPr>
        <p:txBody>
          <a:bodyPr/>
          <a:lstStyle>
            <a:lvl1pPr marL="0" indent="0" defTabSz="825500">
              <a:lnSpc>
                <a:spcPct val="100000"/>
              </a:lnSpc>
              <a:spcBef>
                <a:spcPts val="0"/>
              </a:spcBef>
              <a:buSzTx/>
              <a:buNone/>
              <a:defRPr sz="5500" b="1"/>
            </a:lvl1pPr>
            <a:lvl2pPr marL="0" indent="457200" defTabSz="825500">
              <a:lnSpc>
                <a:spcPct val="100000"/>
              </a:lnSpc>
              <a:spcBef>
                <a:spcPts val="0"/>
              </a:spcBef>
              <a:buSzTx/>
              <a:buNone/>
              <a:defRPr sz="5500" b="1"/>
            </a:lvl2pPr>
            <a:lvl3pPr marL="0" indent="914400" defTabSz="825500">
              <a:lnSpc>
                <a:spcPct val="100000"/>
              </a:lnSpc>
              <a:spcBef>
                <a:spcPts val="0"/>
              </a:spcBef>
              <a:buSzTx/>
              <a:buNone/>
              <a:defRPr sz="5500" b="1"/>
            </a:lvl3pPr>
            <a:lvl4pPr marL="0" indent="1371600" defTabSz="825500">
              <a:lnSpc>
                <a:spcPct val="100000"/>
              </a:lnSpc>
              <a:spcBef>
                <a:spcPts val="0"/>
              </a:spcBef>
              <a:buSzTx/>
              <a:buNone/>
              <a:defRPr sz="5500" b="1"/>
            </a:lvl4pPr>
            <a:lvl5pPr marL="0" indent="1828800" defTabSz="825500">
              <a:lnSpc>
                <a:spcPct val="100000"/>
              </a:lnSpc>
              <a:spcBef>
                <a:spcPts val="0"/>
              </a:spcBef>
              <a:buSzTx/>
              <a:buNone/>
              <a:defRPr sz="5500" b="1"/>
            </a:lvl5pPr>
          </a:lstStyle>
          <a:p>
            <a:r>
              <a:t>Slide Subtitle</a:t>
            </a:r>
          </a:p>
          <a:p>
            <a:pPr lvl="1"/>
            <a:endParaRPr/>
          </a:p>
          <a:p>
            <a:pPr lvl="2"/>
            <a:endParaRPr/>
          </a:p>
          <a:p>
            <a:pPr lvl="3"/>
            <a:endParaRPr/>
          </a:p>
          <a:p>
            <a:pPr lvl="4"/>
            <a:endParaRPr/>
          </a:p>
        </p:txBody>
      </p:sp>
      <p:sp>
        <p:nvSpPr>
          <p:cNvPr id="35" name="Slide Number"/>
          <p:cNvSpPr txBox="1">
            <a:spLocks noGrp="1"/>
          </p:cNvSpPr>
          <p:nvPr>
            <p:ph type="sldNum" sz="quarter" idx="2"/>
          </p:nvPr>
        </p:nvSpPr>
        <p:spPr>
          <a:xfrm>
            <a:off x="12001499" y="13085233"/>
            <a:ext cx="368505" cy="374600"/>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42" name="Slide Title"/>
          <p:cNvSpPr txBox="1">
            <a:spLocks noGrp="1"/>
          </p:cNvSpPr>
          <p:nvPr>
            <p:ph type="title" hasCustomPrompt="1"/>
          </p:nvPr>
        </p:nvSpPr>
        <p:spPr>
          <a:prstGeom prst="rect">
            <a:avLst/>
          </a:prstGeom>
        </p:spPr>
        <p:txBody>
          <a:bodyPr/>
          <a:lstStyle/>
          <a:p>
            <a:r>
              <a:t>Slide Title</a:t>
            </a:r>
          </a:p>
        </p:txBody>
      </p:sp>
      <p:sp>
        <p:nvSpPr>
          <p:cNvPr id="43" name="Slide Subtitle"/>
          <p:cNvSpPr txBox="1">
            <a:spLocks noGrp="1"/>
          </p:cNvSpPr>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sz="5500" b="1"/>
            </a:lvl1pPr>
          </a:lstStyle>
          <a:p>
            <a:r>
              <a:t>Slide Subtitle</a:t>
            </a:r>
          </a:p>
        </p:txBody>
      </p:sp>
      <p:sp>
        <p:nvSpPr>
          <p:cNvPr id="44" name="Body Level One…"/>
          <p:cNvSpPr txBox="1">
            <a:spLocks noGrp="1"/>
          </p:cNvSpPr>
          <p:nvPr>
            <p:ph type="body" idx="1" hasCustomPrompt="1"/>
          </p:nvPr>
        </p:nvSpPr>
        <p:spPr>
          <a:prstGeom prst="rect">
            <a:avLst/>
          </a:prstGeom>
        </p:spPr>
        <p:txBody>
          <a:bodyPr/>
          <a:lstStyle/>
          <a:p>
            <a:r>
              <a:t>Slide bullet text</a:t>
            </a:r>
          </a:p>
          <a:p>
            <a:pPr lvl="1"/>
            <a:endParaRPr/>
          </a:p>
          <a:p>
            <a:pPr lvl="2"/>
            <a:endParaRPr/>
          </a:p>
          <a:p>
            <a:pPr lvl="3"/>
            <a:endParaRPr/>
          </a:p>
          <a:p>
            <a:pPr lvl="4"/>
            <a:endParaRPr/>
          </a:p>
        </p:txBody>
      </p:sp>
      <p:sp>
        <p:nvSpPr>
          <p:cNvPr id="4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52" name="Body Level One…"/>
          <p:cNvSpPr txBox="1">
            <a:spLocks noGrp="1"/>
          </p:cNvSpPr>
          <p:nvPr>
            <p:ph type="body" idx="1" hasCustomPrompt="1"/>
          </p:nvPr>
        </p:nvSpPr>
        <p:spPr>
          <a:prstGeom prst="rect">
            <a:avLst/>
          </a:prstGeom>
        </p:spPr>
        <p:txBody>
          <a:bodyPr numCol="2" spcCol="1098550"/>
          <a:lstStyle/>
          <a:p>
            <a:r>
              <a:t>Slide bullet text</a:t>
            </a:r>
          </a:p>
          <a:p>
            <a:pPr lvl="1"/>
            <a:endParaRPr/>
          </a:p>
          <a:p>
            <a:pPr lvl="2"/>
            <a:endParaRPr/>
          </a:p>
          <a:p>
            <a:pPr lvl="3"/>
            <a:endParaRPr/>
          </a:p>
          <a:p>
            <a:pPr lvl="4"/>
            <a:endParaRPr/>
          </a:p>
        </p:txBody>
      </p:sp>
      <p:sp>
        <p:nvSpPr>
          <p:cNvPr id="5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0" name="Slide Subtitle"/>
          <p:cNvSpPr txBox="1">
            <a:spLocks noGrp="1"/>
          </p:cNvSpPr>
          <p:nvPr>
            <p:ph type="body" sz="quarter" idx="21" hasCustomPrompt="1"/>
          </p:nvPr>
        </p:nvSpPr>
        <p:spPr>
          <a:xfrm>
            <a:off x="1206500" y="2372962"/>
            <a:ext cx="9779000" cy="934780"/>
          </a:xfrm>
          <a:prstGeom prst="rect">
            <a:avLst/>
          </a:prstGeom>
        </p:spPr>
        <p:txBody>
          <a:bodyPr lIns="45719" tIns="45719" rIns="45719" bIns="45719"/>
          <a:lstStyle>
            <a:lvl1pPr marL="0" indent="0" defTabSz="825500">
              <a:lnSpc>
                <a:spcPct val="100000"/>
              </a:lnSpc>
              <a:spcBef>
                <a:spcPts val="0"/>
              </a:spcBef>
              <a:buSzTx/>
              <a:buNone/>
              <a:defRPr sz="5500" b="1"/>
            </a:lvl1pPr>
          </a:lstStyle>
          <a:p>
            <a:r>
              <a:t>Slide Subtitle</a:t>
            </a:r>
          </a:p>
        </p:txBody>
      </p:sp>
      <p:sp>
        <p:nvSpPr>
          <p:cNvPr id="61" name="Body Level One…"/>
          <p:cNvSpPr txBox="1">
            <a:spLocks noGrp="1"/>
          </p:cNvSpPr>
          <p:nvPr>
            <p:ph type="body" sz="half" idx="1" hasCustomPrompt="1"/>
          </p:nvPr>
        </p:nvSpPr>
        <p:spPr>
          <a:xfrm>
            <a:off x="1206500" y="4248504"/>
            <a:ext cx="9779000" cy="8256630"/>
          </a:xfrm>
          <a:prstGeom prst="rect">
            <a:avLst/>
          </a:prstGeom>
        </p:spPr>
        <p:txBody>
          <a:bodyPr/>
          <a:lstStyle/>
          <a:p>
            <a:r>
              <a:t>Slide bullet text</a:t>
            </a:r>
          </a:p>
          <a:p>
            <a:pPr lvl="1"/>
            <a:endParaRPr/>
          </a:p>
          <a:p>
            <a:pPr lvl="2"/>
            <a:endParaRPr/>
          </a:p>
          <a:p>
            <a:pPr lvl="3"/>
            <a:endParaRPr/>
          </a:p>
          <a:p>
            <a:pPr lvl="4"/>
            <a:endParaRPr/>
          </a:p>
        </p:txBody>
      </p:sp>
      <p:sp>
        <p:nvSpPr>
          <p:cNvPr id="62" name="660384004_1290x1720.jpg"/>
          <p:cNvSpPr>
            <a:spLocks noGrp="1"/>
          </p:cNvSpPr>
          <p:nvPr>
            <p:ph type="pic" idx="22"/>
          </p:nvPr>
        </p:nvSpPr>
        <p:spPr>
          <a:xfrm>
            <a:off x="12192000" y="-407266"/>
            <a:ext cx="10916874" cy="14555832"/>
          </a:xfrm>
          <a:prstGeom prst="rect">
            <a:avLst/>
          </a:prstGeom>
        </p:spPr>
        <p:txBody>
          <a:bodyPr lIns="91439" tIns="45719" rIns="91439" bIns="45719">
            <a:noAutofit/>
          </a:bodyPr>
          <a:lstStyle/>
          <a:p>
            <a:endParaRPr/>
          </a:p>
        </p:txBody>
      </p:sp>
      <p:sp>
        <p:nvSpPr>
          <p:cNvPr id="63" name="Slide Title"/>
          <p:cNvSpPr txBox="1">
            <a:spLocks noGrp="1"/>
          </p:cNvSpPr>
          <p:nvPr>
            <p:ph type="title" hasCustomPrompt="1"/>
          </p:nvPr>
        </p:nvSpPr>
        <p:spPr>
          <a:xfrm>
            <a:off x="1206500" y="1079500"/>
            <a:ext cx="9779000" cy="1435100"/>
          </a:xfrm>
          <a:prstGeom prst="rect">
            <a:avLst/>
          </a:prstGeom>
        </p:spPr>
        <p:txBody>
          <a:bodyPr/>
          <a:lstStyle/>
          <a:p>
            <a:r>
              <a:t>Slide Title</a:t>
            </a:r>
          </a:p>
        </p:txBody>
      </p:sp>
      <p:sp>
        <p:nvSpPr>
          <p:cNvPr id="6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Section">
    <p:spTree>
      <p:nvGrpSpPr>
        <p:cNvPr id="1" name=""/>
        <p:cNvGrpSpPr/>
        <p:nvPr/>
      </p:nvGrpSpPr>
      <p:grpSpPr>
        <a:xfrm>
          <a:off x="0" y="0"/>
          <a:ext cx="0" cy="0"/>
          <a:chOff x="0" y="0"/>
          <a:chExt cx="0" cy="0"/>
        </a:xfrm>
      </p:grpSpPr>
      <p:sp>
        <p:nvSpPr>
          <p:cNvPr id="71" name="Section Title"/>
          <p:cNvSpPr txBox="1">
            <a:spLocks noGrp="1"/>
          </p:cNvSpPr>
          <p:nvPr>
            <p:ph type="title" hasCustomPrompt="1"/>
          </p:nvPr>
        </p:nvSpPr>
        <p:spPr>
          <a:xfrm>
            <a:off x="1206496" y="4533900"/>
            <a:ext cx="21971004" cy="4648200"/>
          </a:xfrm>
          <a:prstGeom prst="rect">
            <a:avLst/>
          </a:prstGeom>
        </p:spPr>
        <p:txBody>
          <a:bodyPr anchor="ctr"/>
          <a:lstStyle>
            <a:lvl1pPr>
              <a:defRPr sz="11600" b="0" spc="-232">
                <a:latin typeface="Helvetica Neue Medium"/>
                <a:ea typeface="Helvetica Neue Medium"/>
                <a:cs typeface="Helvetica Neue Medium"/>
                <a:sym typeface="Helvetica Neue Medium"/>
              </a:defRPr>
            </a:lvl1pPr>
          </a:lstStyle>
          <a:p>
            <a:r>
              <a:t>Section Title</a:t>
            </a:r>
          </a:p>
        </p:txBody>
      </p:sp>
      <p:sp>
        <p:nvSpPr>
          <p:cNvPr id="72" name="Slide Number"/>
          <p:cNvSpPr txBox="1">
            <a:spLocks noGrp="1"/>
          </p:cNvSpPr>
          <p:nvPr>
            <p:ph type="sldNum" sz="quarter" idx="2"/>
          </p:nvPr>
        </p:nvSpPr>
        <p:spPr>
          <a:xfrm>
            <a:off x="12001499" y="13085233"/>
            <a:ext cx="368505" cy="374600"/>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Agenda">
    <p:spTree>
      <p:nvGrpSpPr>
        <p:cNvPr id="1" name=""/>
        <p:cNvGrpSpPr/>
        <p:nvPr/>
      </p:nvGrpSpPr>
      <p:grpSpPr>
        <a:xfrm>
          <a:off x="0" y="0"/>
          <a:ext cx="0" cy="0"/>
          <a:chOff x="0" y="0"/>
          <a:chExt cx="0" cy="0"/>
        </a:xfrm>
      </p:grpSpPr>
      <p:sp>
        <p:nvSpPr>
          <p:cNvPr id="88" name="Agenda Title"/>
          <p:cNvSpPr txBox="1">
            <a:spLocks noGrp="1"/>
          </p:cNvSpPr>
          <p:nvPr>
            <p:ph type="title" hasCustomPrompt="1"/>
          </p:nvPr>
        </p:nvSpPr>
        <p:spPr>
          <a:xfrm>
            <a:off x="1206500" y="1079500"/>
            <a:ext cx="21971000" cy="1435100"/>
          </a:xfrm>
          <a:prstGeom prst="rect">
            <a:avLst/>
          </a:prstGeom>
        </p:spPr>
        <p:txBody>
          <a:bodyPr/>
          <a:lstStyle/>
          <a:p>
            <a:r>
              <a:t>Agenda Title</a:t>
            </a:r>
          </a:p>
        </p:txBody>
      </p:sp>
      <p:sp>
        <p:nvSpPr>
          <p:cNvPr id="89" name="Agenda Subtitle"/>
          <p:cNvSpPr txBox="1">
            <a:spLocks noGrp="1"/>
          </p:cNvSpPr>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sz="5500" b="1"/>
            </a:lvl1pPr>
          </a:lstStyle>
          <a:p>
            <a:r>
              <a:t>Agenda Subtitle</a:t>
            </a:r>
          </a:p>
        </p:txBody>
      </p:sp>
      <p:sp>
        <p:nvSpPr>
          <p:cNvPr id="90" name="Body Level One…"/>
          <p:cNvSpPr txBox="1">
            <a:spLocks noGrp="1"/>
          </p:cNvSpPr>
          <p:nvPr>
            <p:ph type="body" idx="1" hasCustomPrompt="1"/>
          </p:nvPr>
        </p:nvSpPr>
        <p:spPr>
          <a:prstGeom prst="rect">
            <a:avLst/>
          </a:prstGeom>
        </p:spPr>
        <p:txBody>
          <a:bodyPr/>
          <a:lstStyle>
            <a:lvl1pPr marL="0" indent="0" defTabSz="825500">
              <a:lnSpc>
                <a:spcPct val="100000"/>
              </a:lnSpc>
              <a:spcBef>
                <a:spcPts val="1800"/>
              </a:spcBef>
              <a:buSzTx/>
              <a:buNone/>
              <a:defRPr sz="5500" spc="-55"/>
            </a:lvl1pPr>
            <a:lvl2pPr marL="0" indent="457200" defTabSz="825500">
              <a:lnSpc>
                <a:spcPct val="100000"/>
              </a:lnSpc>
              <a:spcBef>
                <a:spcPts val="1800"/>
              </a:spcBef>
              <a:buSzTx/>
              <a:buNone/>
              <a:defRPr sz="5500" spc="-55"/>
            </a:lvl2pPr>
            <a:lvl3pPr marL="0" indent="914400" defTabSz="825500">
              <a:lnSpc>
                <a:spcPct val="100000"/>
              </a:lnSpc>
              <a:spcBef>
                <a:spcPts val="1800"/>
              </a:spcBef>
              <a:buSzTx/>
              <a:buNone/>
              <a:defRPr sz="5500" spc="-55"/>
            </a:lvl3pPr>
            <a:lvl4pPr marL="0" indent="1371600" defTabSz="825500">
              <a:lnSpc>
                <a:spcPct val="100000"/>
              </a:lnSpc>
              <a:spcBef>
                <a:spcPts val="1800"/>
              </a:spcBef>
              <a:buSzTx/>
              <a:buNone/>
              <a:defRPr sz="5500" spc="-55"/>
            </a:lvl4pPr>
            <a:lvl5pPr marL="0" indent="1828800" defTabSz="825500">
              <a:lnSpc>
                <a:spcPct val="100000"/>
              </a:lnSpc>
              <a:spcBef>
                <a:spcPts val="1800"/>
              </a:spcBef>
              <a:buSzTx/>
              <a:buNone/>
              <a:defRPr sz="5500" spc="-55"/>
            </a:lvl5pPr>
          </a:lstStyle>
          <a:p>
            <a:r>
              <a:t>Agenda Topics</a:t>
            </a:r>
          </a:p>
          <a:p>
            <a:pPr lvl="1"/>
            <a:endParaRPr/>
          </a:p>
          <a:p>
            <a:pPr lvl="2"/>
            <a:endParaRPr/>
          </a:p>
          <a:p>
            <a:pPr lvl="3"/>
            <a:endParaRPr/>
          </a:p>
          <a:p>
            <a:pPr lvl="4"/>
            <a:endParaRPr/>
          </a:p>
        </p:txBody>
      </p:sp>
      <p:sp>
        <p:nvSpPr>
          <p:cNvPr id="9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Statement">
    <p:spTree>
      <p:nvGrpSpPr>
        <p:cNvPr id="1" name=""/>
        <p:cNvGrpSpPr/>
        <p:nvPr/>
      </p:nvGrpSpPr>
      <p:grpSpPr>
        <a:xfrm>
          <a:off x="0" y="0"/>
          <a:ext cx="0" cy="0"/>
          <a:chOff x="0" y="0"/>
          <a:chExt cx="0" cy="0"/>
        </a:xfrm>
      </p:grpSpPr>
      <p:sp>
        <p:nvSpPr>
          <p:cNvPr id="98" name="Body Level One…"/>
          <p:cNvSpPr txBox="1">
            <a:spLocks noGrp="1"/>
          </p:cNvSpPr>
          <p:nvPr>
            <p:ph type="body" sz="half" idx="1" hasCustomPrompt="1"/>
          </p:nvPr>
        </p:nvSpPr>
        <p:spPr>
          <a:xfrm>
            <a:off x="1206500" y="4920843"/>
            <a:ext cx="21971000" cy="3874314"/>
          </a:xfrm>
          <a:prstGeom prst="rect">
            <a:avLst/>
          </a:prstGeom>
        </p:spPr>
        <p:txBody>
          <a:bodyPr anchor="ctr"/>
          <a:lstStyle>
            <a:lvl1pPr marL="0" indent="0" algn="ctr">
              <a:lnSpc>
                <a:spcPct val="80000"/>
              </a:lnSpc>
              <a:spcBef>
                <a:spcPts val="0"/>
              </a:spcBef>
              <a:buSzTx/>
              <a:buNone/>
              <a:defRPr sz="11600" spc="-232">
                <a:latin typeface="Helvetica Neue Medium"/>
                <a:ea typeface="Helvetica Neue Medium"/>
                <a:cs typeface="Helvetica Neue Medium"/>
                <a:sym typeface="Helvetica Neue Medium"/>
              </a:defRPr>
            </a:lvl1pPr>
            <a:lvl2pPr marL="0" indent="457200" algn="ctr">
              <a:lnSpc>
                <a:spcPct val="80000"/>
              </a:lnSpc>
              <a:spcBef>
                <a:spcPts val="0"/>
              </a:spcBef>
              <a:buSzTx/>
              <a:buNone/>
              <a:defRPr sz="11600" spc="-232">
                <a:latin typeface="Helvetica Neue Medium"/>
                <a:ea typeface="Helvetica Neue Medium"/>
                <a:cs typeface="Helvetica Neue Medium"/>
                <a:sym typeface="Helvetica Neue Medium"/>
              </a:defRPr>
            </a:lvl2pPr>
            <a:lvl3pPr marL="0" indent="914400" algn="ctr">
              <a:lnSpc>
                <a:spcPct val="80000"/>
              </a:lnSpc>
              <a:spcBef>
                <a:spcPts val="0"/>
              </a:spcBef>
              <a:buSzTx/>
              <a:buNone/>
              <a:defRPr sz="11600" spc="-232">
                <a:latin typeface="Helvetica Neue Medium"/>
                <a:ea typeface="Helvetica Neue Medium"/>
                <a:cs typeface="Helvetica Neue Medium"/>
                <a:sym typeface="Helvetica Neue Medium"/>
              </a:defRPr>
            </a:lvl3pPr>
            <a:lvl4pPr marL="0" indent="1371600" algn="ctr">
              <a:lnSpc>
                <a:spcPct val="80000"/>
              </a:lnSpc>
              <a:spcBef>
                <a:spcPts val="0"/>
              </a:spcBef>
              <a:buSzTx/>
              <a:buNone/>
              <a:defRPr sz="11600" spc="-232">
                <a:latin typeface="Helvetica Neue Medium"/>
                <a:ea typeface="Helvetica Neue Medium"/>
                <a:cs typeface="Helvetica Neue Medium"/>
                <a:sym typeface="Helvetica Neue Medium"/>
              </a:defRPr>
            </a:lvl4pPr>
            <a:lvl5pPr marL="0" indent="1828800" algn="ctr">
              <a:lnSpc>
                <a:spcPct val="80000"/>
              </a:lnSpc>
              <a:spcBef>
                <a:spcPts val="0"/>
              </a:spcBef>
              <a:buSzTx/>
              <a:buNone/>
              <a:defRPr sz="11600" spc="-232">
                <a:latin typeface="Helvetica Neue Medium"/>
                <a:ea typeface="Helvetica Neue Medium"/>
                <a:cs typeface="Helvetica Neue Medium"/>
                <a:sym typeface="Helvetica Neue Medium"/>
              </a:defRPr>
            </a:lvl5pPr>
          </a:lstStyle>
          <a:p>
            <a:r>
              <a:t>Statement</a:t>
            </a:r>
          </a:p>
          <a:p>
            <a:pPr lvl="1"/>
            <a:endParaRPr/>
          </a:p>
          <a:p>
            <a:pPr lvl="2"/>
            <a:endParaRPr/>
          </a:p>
          <a:p>
            <a:pPr lvl="3"/>
            <a:endParaRPr/>
          </a:p>
          <a:p>
            <a:pPr lvl="4"/>
            <a:endParaRPr/>
          </a:p>
        </p:txBody>
      </p:sp>
      <p:sp>
        <p:nvSpPr>
          <p:cNvPr id="9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lide Title"/>
          <p:cNvSpPr txBox="1">
            <a:spLocks noGrp="1"/>
          </p:cNvSpPr>
          <p:nvPr>
            <p:ph type="title" hasCustomPrompt="1"/>
          </p:nvPr>
        </p:nvSpPr>
        <p:spPr>
          <a:xfrm>
            <a:off x="1206500" y="1079500"/>
            <a:ext cx="21971000" cy="14331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p>
            <a:r>
              <a:t>Slide Title</a:t>
            </a:r>
          </a:p>
        </p:txBody>
      </p:sp>
      <p:sp>
        <p:nvSpPr>
          <p:cNvPr id="3" name="Body Level One…"/>
          <p:cNvSpPr txBox="1">
            <a:spLocks noGrp="1"/>
          </p:cNvSpPr>
          <p:nvPr>
            <p:ph type="body" idx="1" hasCustomPrompt="1"/>
          </p:nvPr>
        </p:nvSpPr>
        <p:spPr>
          <a:xfrm>
            <a:off x="1206500" y="4248504"/>
            <a:ext cx="21971000" cy="825601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p>
            <a:r>
              <a:t>Slide bullet text</a:t>
            </a:r>
          </a:p>
          <a:p>
            <a:pPr lvl="1"/>
            <a:endParaRPr/>
          </a:p>
          <a:p>
            <a:pPr lvl="2"/>
            <a:endParaRPr/>
          </a:p>
          <a:p>
            <a:pPr lvl="3"/>
            <a:endParaRPr/>
          </a:p>
          <a:p>
            <a:pPr lvl="4"/>
            <a:endParaRPr/>
          </a:p>
        </p:txBody>
      </p:sp>
      <p:sp>
        <p:nvSpPr>
          <p:cNvPr id="4" name="Slide Number"/>
          <p:cNvSpPr txBox="1">
            <a:spLocks noGrp="1"/>
          </p:cNvSpPr>
          <p:nvPr>
            <p:ph type="sldNum" sz="quarter" idx="2"/>
          </p:nvPr>
        </p:nvSpPr>
        <p:spPr>
          <a:xfrm>
            <a:off x="12001499" y="13080999"/>
            <a:ext cx="368505" cy="374600"/>
          </a:xfrm>
          <a:prstGeom prst="rect">
            <a:avLst/>
          </a:prstGeom>
          <a:ln w="12700">
            <a:miter lim="400000"/>
          </a:ln>
        </p:spPr>
        <p:txBody>
          <a:bodyPr wrap="none" lIns="50800" tIns="50800" rIns="50800" bIns="50800" anchor="b">
            <a:spAutoFit/>
          </a:bodyPr>
          <a:lstStyle>
            <a:lvl1pPr defTabSz="584200">
              <a:defRPr sz="1800">
                <a:solidFill>
                  <a:srgbClr val="000000"/>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7" r:id="rId8"/>
    <p:sldLayoutId id="2147483658" r:id="rId9"/>
    <p:sldLayoutId id="2147483659" r:id="rId10"/>
    <p:sldLayoutId id="2147483660" r:id="rId11"/>
    <p:sldLayoutId id="2147483661" r:id="rId12"/>
    <p:sldLayoutId id="2147483662" r:id="rId13"/>
    <p:sldLayoutId id="2147483663" r:id="rId14"/>
  </p:sldLayoutIdLst>
  <p:transition spd="med"/>
  <p:txStyles>
    <p:titleStyle>
      <a:lvl1pPr marL="0" marR="0" indent="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1pPr>
      <a:lvl2pPr marL="0" marR="0" indent="4572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2pPr>
      <a:lvl3pPr marL="0" marR="0" indent="9144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3pPr>
      <a:lvl4pPr marL="0" marR="0" indent="13716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4pPr>
      <a:lvl5pPr marL="0" marR="0" indent="18288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5pPr>
      <a:lvl6pPr marL="0" marR="0" indent="22860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6pPr>
      <a:lvl7pPr marL="0" marR="0" indent="27432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7pPr>
      <a:lvl8pPr marL="0" marR="0" indent="32004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8pPr>
      <a:lvl9pPr marL="0" marR="0" indent="36576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9pPr>
    </p:titleStyle>
    <p:bodyStyle>
      <a:lvl1pPr marL="6096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1pPr>
      <a:lvl2pPr marL="12192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2pPr>
      <a:lvl3pPr marL="18288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3pPr>
      <a:lvl4pPr marL="24384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4pPr>
      <a:lvl5pPr marL="30480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5pPr>
      <a:lvl6pPr marL="36576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6pPr>
      <a:lvl7pPr marL="42672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7pPr>
      <a:lvl8pPr marL="48768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8pPr>
      <a:lvl9pPr marL="54864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9pPr>
    </p:bodyStyle>
    <p:otherStyle>
      <a:lvl1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1pPr>
      <a:lvl2pPr marL="0" marR="0" indent="4572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2pPr>
      <a:lvl3pPr marL="0" marR="0" indent="9144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3pPr>
      <a:lvl4pPr marL="0" marR="0" indent="13716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4pPr>
      <a:lvl5pPr marL="0" marR="0" indent="18288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5pPr>
      <a:lvl6pPr marL="0" marR="0" indent="22860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6pPr>
      <a:lvl7pPr marL="0" marR="0" indent="27432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7pPr>
      <a:lvl8pPr marL="0" marR="0" indent="32004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8pPr>
      <a:lvl9pPr marL="0" marR="0" indent="36576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I Gusti Bagus Baskara Nugraha"/>
          <p:cNvSpPr txBox="1">
            <a:spLocks noGrp="1"/>
          </p:cNvSpPr>
          <p:nvPr>
            <p:ph type="body" idx="21"/>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normAutofit lnSpcReduction="10000"/>
          </a:bodyPr>
          <a:lstStyle/>
          <a:p>
            <a:r>
              <a:rPr lang="en-US" dirty="0"/>
              <a:t>Muhammad Hanif Hibatullah (13220051)</a:t>
            </a:r>
            <a:endParaRPr dirty="0"/>
          </a:p>
        </p:txBody>
      </p:sp>
      <p:sp>
        <p:nvSpPr>
          <p:cNvPr id="152" name="Algoritma…"/>
          <p:cNvSpPr txBox="1">
            <a:spLocks noGrp="1"/>
          </p:cNvSpPr>
          <p:nvPr>
            <p:ph type="ctrTitle"/>
          </p:nvPr>
        </p:nvSpPr>
        <p:spPr>
          <a:prstGeom prst="rect">
            <a:avLst/>
          </a:prstGeom>
        </p:spPr>
        <p:txBody>
          <a:bodyPr/>
          <a:lstStyle/>
          <a:p>
            <a:r>
              <a:rPr lang="en-US" noProof="1"/>
              <a:t>Tugas 4</a:t>
            </a:r>
          </a:p>
        </p:txBody>
      </p:sp>
      <p:sp>
        <p:nvSpPr>
          <p:cNvPr id="153" name="II2110 Matematika STI"/>
          <p:cNvSpPr txBox="1">
            <a:spLocks noGrp="1"/>
          </p:cNvSpPr>
          <p:nvPr>
            <p:ph type="subTitle" sz="quarter" idx="1"/>
          </p:nvPr>
        </p:nvSpPr>
        <p:spPr>
          <a:prstGeom prst="rect">
            <a:avLst/>
          </a:prstGeom>
        </p:spPr>
        <p:txBody>
          <a:bodyPr/>
          <a:lstStyle/>
          <a:p>
            <a:r>
              <a:rPr lang="en-US" noProof="1"/>
              <a:t>Teori Graf dan </a:t>
            </a:r>
            <a:r>
              <a:rPr lang="en-US" i="1" noProof="1"/>
              <a:t>Tree</a:t>
            </a:r>
            <a:r>
              <a:rPr lang="en-US" noProof="1"/>
              <a:t>.</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88A2735-ABFF-944F-83F7-07BE7511759A}"/>
              </a:ext>
            </a:extLst>
          </p:cNvPr>
          <p:cNvSpPr txBox="1"/>
          <p:nvPr/>
        </p:nvSpPr>
        <p:spPr>
          <a:xfrm>
            <a:off x="1024980" y="1571907"/>
            <a:ext cx="20895220" cy="231858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en-US" sz="4800" noProof="1">
                <a:solidFill>
                  <a:srgbClr val="000000"/>
                </a:solidFill>
              </a:rPr>
              <a:t>2</a:t>
            </a:r>
            <a:r>
              <a:rPr lang="id-ID" sz="4800" noProof="1">
                <a:solidFill>
                  <a:srgbClr val="000000"/>
                </a:solidFill>
              </a:rPr>
              <a:t>. </a:t>
            </a:r>
            <a:r>
              <a:rPr lang="en-US" sz="4800" noProof="1">
                <a:solidFill>
                  <a:srgbClr val="000000"/>
                </a:solidFill>
              </a:rPr>
              <a:t>Pesan yang diencode dengan bantuan tabel dibawah dirasa kurang</a:t>
            </a:r>
          </a:p>
          <a:p>
            <a:pPr algn="l"/>
            <a:r>
              <a:rPr lang="en-US" sz="4800" noProof="1">
                <a:solidFill>
                  <a:srgbClr val="000000"/>
                </a:solidFill>
              </a:rPr>
              <a:t>    efisien, dengan Teknik Huffman code susunlah Kembali pesan yang harus</a:t>
            </a:r>
          </a:p>
          <a:p>
            <a:pPr algn="l"/>
            <a:r>
              <a:rPr lang="en-US" sz="4800" noProof="1">
                <a:solidFill>
                  <a:srgbClr val="000000"/>
                </a:solidFill>
              </a:rPr>
              <a:t>    dikirim (sertakan Huffman tree nya,) tentukan pula </a:t>
            </a:r>
            <a:r>
              <a:rPr lang="en-US" sz="4800" i="1" noProof="1">
                <a:solidFill>
                  <a:srgbClr val="000000"/>
                </a:solidFill>
              </a:rPr>
              <a:t>average bit length</a:t>
            </a:r>
            <a:r>
              <a:rPr lang="en-US" sz="4800" noProof="1">
                <a:solidFill>
                  <a:srgbClr val="000000"/>
                </a:solidFill>
              </a:rPr>
              <a:t> nya!</a:t>
            </a:r>
          </a:p>
        </p:txBody>
      </p:sp>
      <p:sp>
        <p:nvSpPr>
          <p:cNvPr id="7" name="TextBox 6">
            <a:extLst>
              <a:ext uri="{FF2B5EF4-FFF2-40B4-BE49-F238E27FC236}">
                <a16:creationId xmlns:a16="http://schemas.microsoft.com/office/drawing/2014/main" id="{320D9967-9A8D-5A4F-9E49-C39E5F3AC2DE}"/>
              </a:ext>
            </a:extLst>
          </p:cNvPr>
          <p:cNvSpPr txBox="1"/>
          <p:nvPr/>
        </p:nvSpPr>
        <p:spPr>
          <a:xfrm>
            <a:off x="1715491" y="4656261"/>
            <a:ext cx="13309734" cy="601190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algn="l"/>
            <a:r>
              <a:rPr lang="en-US" sz="4800" noProof="1">
                <a:solidFill>
                  <a:srgbClr val="000000"/>
                </a:solidFill>
              </a:rPr>
              <a:t>10010 00100 01100 10100 00000 01111 00000 </a:t>
            </a:r>
          </a:p>
          <a:p>
            <a:pPr algn="l"/>
            <a:r>
              <a:rPr lang="en-US" sz="4800" noProof="1">
                <a:solidFill>
                  <a:srgbClr val="000000"/>
                </a:solidFill>
              </a:rPr>
              <a:t>10010 10010 10110 01110 10001 00011 01011</a:t>
            </a:r>
          </a:p>
          <a:p>
            <a:pPr algn="l"/>
            <a:r>
              <a:rPr lang="en-US" sz="4800" noProof="1">
                <a:solidFill>
                  <a:srgbClr val="000000"/>
                </a:solidFill>
              </a:rPr>
              <a:t>10100 01010 01100 00000 01101 10011 00100 </a:t>
            </a:r>
          </a:p>
          <a:p>
            <a:pPr algn="l"/>
            <a:r>
              <a:rPr lang="en-US" sz="4800" noProof="1">
                <a:solidFill>
                  <a:srgbClr val="000000"/>
                </a:solidFill>
              </a:rPr>
              <a:t>10001 00011 01000 10001 01000 00011 00000 </a:t>
            </a:r>
          </a:p>
          <a:p>
            <a:pPr algn="l"/>
            <a:r>
              <a:rPr lang="en-US" sz="4800" noProof="1">
                <a:solidFill>
                  <a:srgbClr val="000000"/>
                </a:solidFill>
              </a:rPr>
              <a:t>10001 01000 10011 00100 01100 01111 00000 </a:t>
            </a:r>
          </a:p>
          <a:p>
            <a:pPr algn="l"/>
            <a:r>
              <a:rPr lang="en-US" sz="4800" noProof="1">
                <a:solidFill>
                  <a:srgbClr val="000000"/>
                </a:solidFill>
              </a:rPr>
              <a:t>10011 00011 00000 01101 10011 00000 01101 </a:t>
            </a:r>
          </a:p>
          <a:p>
            <a:pPr algn="l"/>
            <a:r>
              <a:rPr lang="en-US" sz="4800" noProof="1">
                <a:solidFill>
                  <a:srgbClr val="000000"/>
                </a:solidFill>
              </a:rPr>
              <a:t>00110 00110 00000 01011 01011 00000 00111 </a:t>
            </a:r>
          </a:p>
          <a:p>
            <a:pPr algn="l"/>
            <a:r>
              <a:rPr lang="en-US" sz="4800" noProof="1">
                <a:solidFill>
                  <a:srgbClr val="000000"/>
                </a:solidFill>
              </a:rPr>
              <a:t>01000 10001 01101 11000 00000</a:t>
            </a:r>
            <a:endParaRPr kumimoji="0" lang="id-ID" sz="4800" b="0" i="0" u="none" strike="noStrike" cap="none" spc="0" normalizeH="0" baseline="0" noProof="1">
              <a:ln>
                <a:noFill/>
              </a:ln>
              <a:solidFill>
                <a:srgbClr val="000000"/>
              </a:solidFill>
              <a:effectLst/>
              <a:uFillTx/>
              <a:latin typeface="+mn-lt"/>
              <a:ea typeface="+mn-ea"/>
              <a:cs typeface="+mn-cs"/>
              <a:sym typeface="Helvetica Neue"/>
            </a:endParaRPr>
          </a:p>
        </p:txBody>
      </p:sp>
      <p:graphicFrame>
        <p:nvGraphicFramePr>
          <p:cNvPr id="3" name="Table 3">
            <a:extLst>
              <a:ext uri="{FF2B5EF4-FFF2-40B4-BE49-F238E27FC236}">
                <a16:creationId xmlns:a16="http://schemas.microsoft.com/office/drawing/2014/main" id="{381D9FC1-16D0-4DFB-9AA0-15A9459771EB}"/>
              </a:ext>
            </a:extLst>
          </p:cNvPr>
          <p:cNvGraphicFramePr>
            <a:graphicFrameLocks noGrp="1"/>
          </p:cNvGraphicFramePr>
          <p:nvPr/>
        </p:nvGraphicFramePr>
        <p:xfrm>
          <a:off x="15468509" y="4884861"/>
          <a:ext cx="7200000" cy="8107680"/>
        </p:xfrm>
        <a:graphic>
          <a:graphicData uri="http://schemas.openxmlformats.org/drawingml/2006/table">
            <a:tbl>
              <a:tblPr firstRow="1" bandRow="1">
                <a:tableStyleId>{F2DE63D5-997A-4646-A377-4702673A728D}</a:tableStyleId>
              </a:tblPr>
              <a:tblGrid>
                <a:gridCol w="1800000">
                  <a:extLst>
                    <a:ext uri="{9D8B030D-6E8A-4147-A177-3AD203B41FA5}">
                      <a16:colId xmlns:a16="http://schemas.microsoft.com/office/drawing/2014/main" val="79999688"/>
                    </a:ext>
                  </a:extLst>
                </a:gridCol>
                <a:gridCol w="1800000">
                  <a:extLst>
                    <a:ext uri="{9D8B030D-6E8A-4147-A177-3AD203B41FA5}">
                      <a16:colId xmlns:a16="http://schemas.microsoft.com/office/drawing/2014/main" val="2731516826"/>
                    </a:ext>
                  </a:extLst>
                </a:gridCol>
                <a:gridCol w="1800000">
                  <a:extLst>
                    <a:ext uri="{9D8B030D-6E8A-4147-A177-3AD203B41FA5}">
                      <a16:colId xmlns:a16="http://schemas.microsoft.com/office/drawing/2014/main" val="304608890"/>
                    </a:ext>
                  </a:extLst>
                </a:gridCol>
                <a:gridCol w="1800000">
                  <a:extLst>
                    <a:ext uri="{9D8B030D-6E8A-4147-A177-3AD203B41FA5}">
                      <a16:colId xmlns:a16="http://schemas.microsoft.com/office/drawing/2014/main" val="2787650629"/>
                    </a:ext>
                  </a:extLst>
                </a:gridCol>
              </a:tblGrid>
              <a:tr h="370840">
                <a:tc>
                  <a:txBody>
                    <a:bodyPr/>
                    <a:lstStyle/>
                    <a:p>
                      <a:r>
                        <a:rPr lang="en-US" sz="3200" noProof="1"/>
                        <a:t>huruf</a:t>
                      </a:r>
                    </a:p>
                  </a:txBody>
                  <a:tcPr/>
                </a:tc>
                <a:tc>
                  <a:txBody>
                    <a:bodyPr/>
                    <a:lstStyle/>
                    <a:p>
                      <a:r>
                        <a:rPr lang="en-US" sz="3200" noProof="1"/>
                        <a:t>kode</a:t>
                      </a:r>
                    </a:p>
                  </a:txBody>
                  <a:tcPr/>
                </a:tc>
                <a:tc>
                  <a:txBody>
                    <a:bodyPr/>
                    <a:lstStyle/>
                    <a:p>
                      <a:r>
                        <a:rPr lang="en-US" sz="3200" noProof="1"/>
                        <a:t>huruf</a:t>
                      </a:r>
                    </a:p>
                  </a:txBody>
                  <a:tcPr/>
                </a:tc>
                <a:tc>
                  <a:txBody>
                    <a:bodyPr/>
                    <a:lstStyle/>
                    <a:p>
                      <a:r>
                        <a:rPr lang="en-US" sz="3200" noProof="1"/>
                        <a:t>kode</a:t>
                      </a:r>
                    </a:p>
                  </a:txBody>
                  <a:tcPr/>
                </a:tc>
                <a:extLst>
                  <a:ext uri="{0D108BD9-81ED-4DB2-BD59-A6C34878D82A}">
                    <a16:rowId xmlns:a16="http://schemas.microsoft.com/office/drawing/2014/main" val="4081365035"/>
                  </a:ext>
                </a:extLst>
              </a:tr>
              <a:tr h="370840">
                <a:tc>
                  <a:txBody>
                    <a:bodyPr/>
                    <a:lstStyle/>
                    <a:p>
                      <a:r>
                        <a:rPr lang="en-US" sz="3200" noProof="1"/>
                        <a:t>a</a:t>
                      </a:r>
                    </a:p>
                  </a:txBody>
                  <a:tcPr/>
                </a:tc>
                <a:tc>
                  <a:txBody>
                    <a:bodyPr/>
                    <a:lstStyle/>
                    <a:p>
                      <a:r>
                        <a:rPr lang="en-US" sz="3200" noProof="1"/>
                        <a:t>00000</a:t>
                      </a:r>
                    </a:p>
                  </a:txBody>
                  <a:tcPr/>
                </a:tc>
                <a:tc>
                  <a:txBody>
                    <a:bodyPr/>
                    <a:lstStyle/>
                    <a:p>
                      <a:r>
                        <a:rPr lang="en-US" sz="3200" noProof="1"/>
                        <a:t>n</a:t>
                      </a:r>
                    </a:p>
                  </a:txBody>
                  <a:tcPr/>
                </a:tc>
                <a:tc>
                  <a:txBody>
                    <a:bodyPr/>
                    <a:lstStyle/>
                    <a:p>
                      <a:r>
                        <a:rPr lang="en-US" sz="3200" noProof="1"/>
                        <a:t>01101</a:t>
                      </a:r>
                    </a:p>
                  </a:txBody>
                  <a:tcPr/>
                </a:tc>
                <a:extLst>
                  <a:ext uri="{0D108BD9-81ED-4DB2-BD59-A6C34878D82A}">
                    <a16:rowId xmlns:a16="http://schemas.microsoft.com/office/drawing/2014/main" val="1085182068"/>
                  </a:ext>
                </a:extLst>
              </a:tr>
              <a:tr h="370840">
                <a:tc>
                  <a:txBody>
                    <a:bodyPr/>
                    <a:lstStyle/>
                    <a:p>
                      <a:r>
                        <a:rPr lang="en-US" sz="3200" noProof="1"/>
                        <a:t>b</a:t>
                      </a:r>
                    </a:p>
                  </a:txBody>
                  <a:tcPr/>
                </a:tc>
                <a:tc>
                  <a:txBody>
                    <a:bodyPr/>
                    <a:lstStyle/>
                    <a:p>
                      <a:r>
                        <a:rPr lang="en-US" sz="3200" noProof="1"/>
                        <a:t>00001</a:t>
                      </a:r>
                    </a:p>
                  </a:txBody>
                  <a:tcPr/>
                </a:tc>
                <a:tc>
                  <a:txBody>
                    <a:bodyPr/>
                    <a:lstStyle/>
                    <a:p>
                      <a:r>
                        <a:rPr lang="en-US" sz="3200" noProof="1"/>
                        <a:t>o</a:t>
                      </a:r>
                    </a:p>
                  </a:txBody>
                  <a:tcPr/>
                </a:tc>
                <a:tc>
                  <a:txBody>
                    <a:bodyPr/>
                    <a:lstStyle/>
                    <a:p>
                      <a:r>
                        <a:rPr lang="en-US" sz="3200" noProof="1"/>
                        <a:t>01110</a:t>
                      </a:r>
                    </a:p>
                  </a:txBody>
                  <a:tcPr/>
                </a:tc>
                <a:extLst>
                  <a:ext uri="{0D108BD9-81ED-4DB2-BD59-A6C34878D82A}">
                    <a16:rowId xmlns:a16="http://schemas.microsoft.com/office/drawing/2014/main" val="93804436"/>
                  </a:ext>
                </a:extLst>
              </a:tr>
              <a:tr h="370840">
                <a:tc>
                  <a:txBody>
                    <a:bodyPr/>
                    <a:lstStyle/>
                    <a:p>
                      <a:r>
                        <a:rPr lang="en-US" sz="3200" noProof="1"/>
                        <a:t>c</a:t>
                      </a:r>
                    </a:p>
                  </a:txBody>
                  <a:tcPr/>
                </a:tc>
                <a:tc>
                  <a:txBody>
                    <a:bodyPr/>
                    <a:lstStyle/>
                    <a:p>
                      <a:r>
                        <a:rPr lang="en-US" sz="3200" noProof="1"/>
                        <a:t>00010</a:t>
                      </a:r>
                    </a:p>
                  </a:txBody>
                  <a:tcPr/>
                </a:tc>
                <a:tc>
                  <a:txBody>
                    <a:bodyPr/>
                    <a:lstStyle/>
                    <a:p>
                      <a:r>
                        <a:rPr lang="en-US" sz="3200" noProof="1"/>
                        <a:t>p</a:t>
                      </a:r>
                    </a:p>
                  </a:txBody>
                  <a:tcPr/>
                </a:tc>
                <a:tc>
                  <a:txBody>
                    <a:bodyPr/>
                    <a:lstStyle/>
                    <a:p>
                      <a:r>
                        <a:rPr lang="en-US" sz="3200" noProof="1"/>
                        <a:t>01111</a:t>
                      </a:r>
                    </a:p>
                  </a:txBody>
                  <a:tcPr/>
                </a:tc>
                <a:extLst>
                  <a:ext uri="{0D108BD9-81ED-4DB2-BD59-A6C34878D82A}">
                    <a16:rowId xmlns:a16="http://schemas.microsoft.com/office/drawing/2014/main" val="955969719"/>
                  </a:ext>
                </a:extLst>
              </a:tr>
              <a:tr h="370840">
                <a:tc>
                  <a:txBody>
                    <a:bodyPr/>
                    <a:lstStyle/>
                    <a:p>
                      <a:r>
                        <a:rPr lang="en-US" sz="3200" noProof="1"/>
                        <a:t>d</a:t>
                      </a:r>
                    </a:p>
                  </a:txBody>
                  <a:tcPr/>
                </a:tc>
                <a:tc>
                  <a:txBody>
                    <a:bodyPr/>
                    <a:lstStyle/>
                    <a:p>
                      <a:r>
                        <a:rPr lang="en-US" sz="3200" noProof="1"/>
                        <a:t>00011</a:t>
                      </a:r>
                    </a:p>
                  </a:txBody>
                  <a:tcPr/>
                </a:tc>
                <a:tc>
                  <a:txBody>
                    <a:bodyPr/>
                    <a:lstStyle/>
                    <a:p>
                      <a:r>
                        <a:rPr lang="en-US" sz="3200" noProof="1"/>
                        <a:t>q</a:t>
                      </a:r>
                    </a:p>
                  </a:txBody>
                  <a:tcPr/>
                </a:tc>
                <a:tc>
                  <a:txBody>
                    <a:bodyPr/>
                    <a:lstStyle/>
                    <a:p>
                      <a:r>
                        <a:rPr lang="en-US" sz="3200" noProof="1"/>
                        <a:t>10000</a:t>
                      </a:r>
                    </a:p>
                  </a:txBody>
                  <a:tcPr/>
                </a:tc>
                <a:extLst>
                  <a:ext uri="{0D108BD9-81ED-4DB2-BD59-A6C34878D82A}">
                    <a16:rowId xmlns:a16="http://schemas.microsoft.com/office/drawing/2014/main" val="1181789234"/>
                  </a:ext>
                </a:extLst>
              </a:tr>
              <a:tr h="370840">
                <a:tc>
                  <a:txBody>
                    <a:bodyPr/>
                    <a:lstStyle/>
                    <a:p>
                      <a:r>
                        <a:rPr lang="en-US" sz="3200" noProof="1"/>
                        <a:t>e</a:t>
                      </a:r>
                    </a:p>
                  </a:txBody>
                  <a:tcPr/>
                </a:tc>
                <a:tc>
                  <a:txBody>
                    <a:bodyPr/>
                    <a:lstStyle/>
                    <a:p>
                      <a:r>
                        <a:rPr lang="en-US" sz="3200" noProof="1"/>
                        <a:t>00100</a:t>
                      </a:r>
                    </a:p>
                  </a:txBody>
                  <a:tcPr/>
                </a:tc>
                <a:tc>
                  <a:txBody>
                    <a:bodyPr/>
                    <a:lstStyle/>
                    <a:p>
                      <a:r>
                        <a:rPr lang="en-US" sz="3200" noProof="1"/>
                        <a:t>r</a:t>
                      </a:r>
                    </a:p>
                  </a:txBody>
                  <a:tcPr/>
                </a:tc>
                <a:tc>
                  <a:txBody>
                    <a:bodyPr/>
                    <a:lstStyle/>
                    <a:p>
                      <a:r>
                        <a:rPr lang="en-US" sz="3200" noProof="1"/>
                        <a:t>10001</a:t>
                      </a:r>
                    </a:p>
                  </a:txBody>
                  <a:tcPr/>
                </a:tc>
                <a:extLst>
                  <a:ext uri="{0D108BD9-81ED-4DB2-BD59-A6C34878D82A}">
                    <a16:rowId xmlns:a16="http://schemas.microsoft.com/office/drawing/2014/main" val="1983412337"/>
                  </a:ext>
                </a:extLst>
              </a:tr>
              <a:tr h="370840">
                <a:tc>
                  <a:txBody>
                    <a:bodyPr/>
                    <a:lstStyle/>
                    <a:p>
                      <a:r>
                        <a:rPr lang="en-US" sz="3200" noProof="1"/>
                        <a:t>f</a:t>
                      </a:r>
                    </a:p>
                  </a:txBody>
                  <a:tcPr/>
                </a:tc>
                <a:tc>
                  <a:txBody>
                    <a:bodyPr/>
                    <a:lstStyle/>
                    <a:p>
                      <a:r>
                        <a:rPr lang="en-US" sz="3200" noProof="1"/>
                        <a:t>00101</a:t>
                      </a:r>
                    </a:p>
                  </a:txBody>
                  <a:tcPr/>
                </a:tc>
                <a:tc>
                  <a:txBody>
                    <a:bodyPr/>
                    <a:lstStyle/>
                    <a:p>
                      <a:r>
                        <a:rPr lang="en-US" sz="3200" noProof="1"/>
                        <a:t>s</a:t>
                      </a:r>
                    </a:p>
                  </a:txBody>
                  <a:tcPr/>
                </a:tc>
                <a:tc>
                  <a:txBody>
                    <a:bodyPr/>
                    <a:lstStyle/>
                    <a:p>
                      <a:r>
                        <a:rPr lang="en-US" sz="3200" noProof="1"/>
                        <a:t>10010</a:t>
                      </a:r>
                    </a:p>
                  </a:txBody>
                  <a:tcPr/>
                </a:tc>
                <a:extLst>
                  <a:ext uri="{0D108BD9-81ED-4DB2-BD59-A6C34878D82A}">
                    <a16:rowId xmlns:a16="http://schemas.microsoft.com/office/drawing/2014/main" val="3543223107"/>
                  </a:ext>
                </a:extLst>
              </a:tr>
              <a:tr h="370840">
                <a:tc>
                  <a:txBody>
                    <a:bodyPr/>
                    <a:lstStyle/>
                    <a:p>
                      <a:r>
                        <a:rPr lang="en-US" sz="3200" noProof="1"/>
                        <a:t>g</a:t>
                      </a:r>
                    </a:p>
                  </a:txBody>
                  <a:tcPr/>
                </a:tc>
                <a:tc>
                  <a:txBody>
                    <a:bodyPr/>
                    <a:lstStyle/>
                    <a:p>
                      <a:r>
                        <a:rPr lang="en-US" sz="3200" noProof="1"/>
                        <a:t>00110</a:t>
                      </a:r>
                    </a:p>
                  </a:txBody>
                  <a:tcPr/>
                </a:tc>
                <a:tc>
                  <a:txBody>
                    <a:bodyPr/>
                    <a:lstStyle/>
                    <a:p>
                      <a:r>
                        <a:rPr lang="en-US" sz="3200" noProof="1"/>
                        <a:t>t</a:t>
                      </a:r>
                    </a:p>
                  </a:txBody>
                  <a:tcPr/>
                </a:tc>
                <a:tc>
                  <a:txBody>
                    <a:bodyPr/>
                    <a:lstStyle/>
                    <a:p>
                      <a:r>
                        <a:rPr lang="en-US" sz="3200" noProof="1"/>
                        <a:t>10011</a:t>
                      </a:r>
                    </a:p>
                  </a:txBody>
                  <a:tcPr/>
                </a:tc>
                <a:extLst>
                  <a:ext uri="{0D108BD9-81ED-4DB2-BD59-A6C34878D82A}">
                    <a16:rowId xmlns:a16="http://schemas.microsoft.com/office/drawing/2014/main" val="4225024470"/>
                  </a:ext>
                </a:extLst>
              </a:tr>
              <a:tr h="370840">
                <a:tc>
                  <a:txBody>
                    <a:bodyPr/>
                    <a:lstStyle/>
                    <a:p>
                      <a:r>
                        <a:rPr lang="en-US" sz="3200" noProof="1"/>
                        <a:t>h</a:t>
                      </a:r>
                    </a:p>
                  </a:txBody>
                  <a:tcPr/>
                </a:tc>
                <a:tc>
                  <a:txBody>
                    <a:bodyPr/>
                    <a:lstStyle/>
                    <a:p>
                      <a:r>
                        <a:rPr lang="en-US" sz="3200" noProof="1"/>
                        <a:t>00111</a:t>
                      </a:r>
                    </a:p>
                  </a:txBody>
                  <a:tcPr/>
                </a:tc>
                <a:tc>
                  <a:txBody>
                    <a:bodyPr/>
                    <a:lstStyle/>
                    <a:p>
                      <a:r>
                        <a:rPr lang="en-US" sz="3200" noProof="1"/>
                        <a:t>u</a:t>
                      </a:r>
                    </a:p>
                  </a:txBody>
                  <a:tcPr/>
                </a:tc>
                <a:tc>
                  <a:txBody>
                    <a:bodyPr/>
                    <a:lstStyle/>
                    <a:p>
                      <a:r>
                        <a:rPr lang="en-US" sz="3200" noProof="1"/>
                        <a:t>10100</a:t>
                      </a:r>
                    </a:p>
                  </a:txBody>
                  <a:tcPr/>
                </a:tc>
                <a:extLst>
                  <a:ext uri="{0D108BD9-81ED-4DB2-BD59-A6C34878D82A}">
                    <a16:rowId xmlns:a16="http://schemas.microsoft.com/office/drawing/2014/main" val="2142515744"/>
                  </a:ext>
                </a:extLst>
              </a:tr>
              <a:tr h="370840">
                <a:tc>
                  <a:txBody>
                    <a:bodyPr/>
                    <a:lstStyle/>
                    <a:p>
                      <a:r>
                        <a:rPr lang="en-US" sz="3200" noProof="1"/>
                        <a:t>i</a:t>
                      </a:r>
                    </a:p>
                  </a:txBody>
                  <a:tcPr/>
                </a:tc>
                <a:tc>
                  <a:txBody>
                    <a:bodyPr/>
                    <a:lstStyle/>
                    <a:p>
                      <a:r>
                        <a:rPr lang="en-US" sz="3200" noProof="1"/>
                        <a:t>01000</a:t>
                      </a:r>
                    </a:p>
                  </a:txBody>
                  <a:tcPr/>
                </a:tc>
                <a:tc>
                  <a:txBody>
                    <a:bodyPr/>
                    <a:lstStyle/>
                    <a:p>
                      <a:r>
                        <a:rPr lang="en-US" sz="3200" noProof="1"/>
                        <a:t>v</a:t>
                      </a:r>
                    </a:p>
                  </a:txBody>
                  <a:tcPr/>
                </a:tc>
                <a:tc>
                  <a:txBody>
                    <a:bodyPr/>
                    <a:lstStyle/>
                    <a:p>
                      <a:r>
                        <a:rPr lang="en-US" sz="3200" noProof="1"/>
                        <a:t>10101</a:t>
                      </a:r>
                    </a:p>
                  </a:txBody>
                  <a:tcPr/>
                </a:tc>
                <a:extLst>
                  <a:ext uri="{0D108BD9-81ED-4DB2-BD59-A6C34878D82A}">
                    <a16:rowId xmlns:a16="http://schemas.microsoft.com/office/drawing/2014/main" val="2580793781"/>
                  </a:ext>
                </a:extLst>
              </a:tr>
              <a:tr h="370840">
                <a:tc>
                  <a:txBody>
                    <a:bodyPr/>
                    <a:lstStyle/>
                    <a:p>
                      <a:r>
                        <a:rPr lang="en-US" sz="3200" noProof="1"/>
                        <a:t>j</a:t>
                      </a:r>
                    </a:p>
                  </a:txBody>
                  <a:tcPr/>
                </a:tc>
                <a:tc>
                  <a:txBody>
                    <a:bodyPr/>
                    <a:lstStyle/>
                    <a:p>
                      <a:r>
                        <a:rPr lang="en-US" sz="3200" noProof="1"/>
                        <a:t>01001</a:t>
                      </a:r>
                    </a:p>
                  </a:txBody>
                  <a:tcPr/>
                </a:tc>
                <a:tc>
                  <a:txBody>
                    <a:bodyPr/>
                    <a:lstStyle/>
                    <a:p>
                      <a:r>
                        <a:rPr lang="en-US" sz="3200" noProof="1"/>
                        <a:t>w</a:t>
                      </a:r>
                    </a:p>
                  </a:txBody>
                  <a:tcPr/>
                </a:tc>
                <a:tc>
                  <a:txBody>
                    <a:bodyPr/>
                    <a:lstStyle/>
                    <a:p>
                      <a:r>
                        <a:rPr lang="en-US" sz="3200" noProof="1"/>
                        <a:t>10110</a:t>
                      </a:r>
                    </a:p>
                  </a:txBody>
                  <a:tcPr/>
                </a:tc>
                <a:extLst>
                  <a:ext uri="{0D108BD9-81ED-4DB2-BD59-A6C34878D82A}">
                    <a16:rowId xmlns:a16="http://schemas.microsoft.com/office/drawing/2014/main" val="137860474"/>
                  </a:ext>
                </a:extLst>
              </a:tr>
              <a:tr h="370840">
                <a:tc>
                  <a:txBody>
                    <a:bodyPr/>
                    <a:lstStyle/>
                    <a:p>
                      <a:r>
                        <a:rPr lang="en-US" sz="3200" noProof="1"/>
                        <a:t>k</a:t>
                      </a:r>
                    </a:p>
                  </a:txBody>
                  <a:tcPr/>
                </a:tc>
                <a:tc>
                  <a:txBody>
                    <a:bodyPr/>
                    <a:lstStyle/>
                    <a:p>
                      <a:r>
                        <a:rPr lang="en-US" sz="3200" noProof="1"/>
                        <a:t>01010</a:t>
                      </a:r>
                    </a:p>
                  </a:txBody>
                  <a:tcPr/>
                </a:tc>
                <a:tc>
                  <a:txBody>
                    <a:bodyPr/>
                    <a:lstStyle/>
                    <a:p>
                      <a:r>
                        <a:rPr lang="en-US" sz="3200" noProof="1"/>
                        <a:t>x</a:t>
                      </a:r>
                    </a:p>
                  </a:txBody>
                  <a:tcPr/>
                </a:tc>
                <a:tc>
                  <a:txBody>
                    <a:bodyPr/>
                    <a:lstStyle/>
                    <a:p>
                      <a:r>
                        <a:rPr lang="en-US" sz="3200" noProof="1"/>
                        <a:t>10111</a:t>
                      </a:r>
                    </a:p>
                  </a:txBody>
                  <a:tcPr/>
                </a:tc>
                <a:extLst>
                  <a:ext uri="{0D108BD9-81ED-4DB2-BD59-A6C34878D82A}">
                    <a16:rowId xmlns:a16="http://schemas.microsoft.com/office/drawing/2014/main" val="4009967379"/>
                  </a:ext>
                </a:extLst>
              </a:tr>
              <a:tr h="370840">
                <a:tc>
                  <a:txBody>
                    <a:bodyPr/>
                    <a:lstStyle/>
                    <a:p>
                      <a:r>
                        <a:rPr lang="en-US" sz="3200" noProof="1"/>
                        <a:t>l</a:t>
                      </a:r>
                    </a:p>
                  </a:txBody>
                  <a:tcPr/>
                </a:tc>
                <a:tc>
                  <a:txBody>
                    <a:bodyPr/>
                    <a:lstStyle/>
                    <a:p>
                      <a:r>
                        <a:rPr lang="en-US" sz="3200" noProof="1"/>
                        <a:t>01011</a:t>
                      </a:r>
                    </a:p>
                  </a:txBody>
                  <a:tcPr/>
                </a:tc>
                <a:tc>
                  <a:txBody>
                    <a:bodyPr/>
                    <a:lstStyle/>
                    <a:p>
                      <a:r>
                        <a:rPr lang="en-US" sz="3200" noProof="1"/>
                        <a:t>y</a:t>
                      </a:r>
                    </a:p>
                  </a:txBody>
                  <a:tcPr/>
                </a:tc>
                <a:tc>
                  <a:txBody>
                    <a:bodyPr/>
                    <a:lstStyle/>
                    <a:p>
                      <a:r>
                        <a:rPr lang="en-US" sz="3200" noProof="1"/>
                        <a:t>11000</a:t>
                      </a:r>
                    </a:p>
                  </a:txBody>
                  <a:tcPr/>
                </a:tc>
                <a:extLst>
                  <a:ext uri="{0D108BD9-81ED-4DB2-BD59-A6C34878D82A}">
                    <a16:rowId xmlns:a16="http://schemas.microsoft.com/office/drawing/2014/main" val="3676845869"/>
                  </a:ext>
                </a:extLst>
              </a:tr>
              <a:tr h="370840">
                <a:tc>
                  <a:txBody>
                    <a:bodyPr/>
                    <a:lstStyle/>
                    <a:p>
                      <a:r>
                        <a:rPr lang="en-US" sz="3200" noProof="1"/>
                        <a:t>m</a:t>
                      </a:r>
                    </a:p>
                  </a:txBody>
                  <a:tcPr/>
                </a:tc>
                <a:tc>
                  <a:txBody>
                    <a:bodyPr/>
                    <a:lstStyle/>
                    <a:p>
                      <a:r>
                        <a:rPr lang="en-US" sz="3200" noProof="1"/>
                        <a:t>01100</a:t>
                      </a:r>
                    </a:p>
                  </a:txBody>
                  <a:tcPr/>
                </a:tc>
                <a:tc>
                  <a:txBody>
                    <a:bodyPr/>
                    <a:lstStyle/>
                    <a:p>
                      <a:r>
                        <a:rPr lang="en-US" sz="3200" noProof="1"/>
                        <a:t>z</a:t>
                      </a:r>
                    </a:p>
                  </a:txBody>
                  <a:tcPr/>
                </a:tc>
                <a:tc>
                  <a:txBody>
                    <a:bodyPr/>
                    <a:lstStyle/>
                    <a:p>
                      <a:r>
                        <a:rPr lang="en-US" sz="3200" noProof="1"/>
                        <a:t>11001</a:t>
                      </a:r>
                    </a:p>
                  </a:txBody>
                  <a:tcPr/>
                </a:tc>
                <a:extLst>
                  <a:ext uri="{0D108BD9-81ED-4DB2-BD59-A6C34878D82A}">
                    <a16:rowId xmlns:a16="http://schemas.microsoft.com/office/drawing/2014/main" val="3816898449"/>
                  </a:ext>
                </a:extLst>
              </a:tr>
            </a:tbl>
          </a:graphicData>
        </a:graphic>
      </p:graphicFrame>
    </p:spTree>
    <p:extLst>
      <p:ext uri="{BB962C8B-B14F-4D97-AF65-F5344CB8AC3E}">
        <p14:creationId xmlns:p14="http://schemas.microsoft.com/office/powerpoint/2010/main" val="2196116192"/>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88A2735-ABFF-944F-83F7-07BE7511759A}"/>
              </a:ext>
            </a:extLst>
          </p:cNvPr>
          <p:cNvSpPr txBox="1"/>
          <p:nvPr/>
        </p:nvSpPr>
        <p:spPr>
          <a:xfrm>
            <a:off x="1024980" y="2310570"/>
            <a:ext cx="20895220" cy="8412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en-US" sz="4800" noProof="1">
                <a:solidFill>
                  <a:srgbClr val="000000"/>
                </a:solidFill>
              </a:rPr>
              <a:t>Hasil Decode berdasarkan table </a:t>
            </a:r>
          </a:p>
        </p:txBody>
      </p:sp>
      <p:sp>
        <p:nvSpPr>
          <p:cNvPr id="7" name="TextBox 6">
            <a:extLst>
              <a:ext uri="{FF2B5EF4-FFF2-40B4-BE49-F238E27FC236}">
                <a16:creationId xmlns:a16="http://schemas.microsoft.com/office/drawing/2014/main" id="{320D9967-9A8D-5A4F-9E49-C39E5F3AC2DE}"/>
              </a:ext>
            </a:extLst>
          </p:cNvPr>
          <p:cNvSpPr txBox="1"/>
          <p:nvPr/>
        </p:nvSpPr>
        <p:spPr>
          <a:xfrm>
            <a:off x="1024980" y="4884861"/>
            <a:ext cx="13003399" cy="15799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en-US" sz="4800" noProof="1">
                <a:solidFill>
                  <a:srgbClr val="000000"/>
                </a:solidFill>
              </a:rPr>
              <a:t>s e m u a p a s s w o r d l u k m a n t e r d i r i d a r i t e m p a t d a n t a n g g a l l a h i r n y a</a:t>
            </a:r>
            <a:endParaRPr kumimoji="0" lang="id-ID" sz="4800" b="0" i="0" u="none" strike="noStrike" cap="none" spc="0" normalizeH="0" baseline="0" noProof="1">
              <a:ln>
                <a:noFill/>
              </a:ln>
              <a:solidFill>
                <a:srgbClr val="000000"/>
              </a:solidFill>
              <a:effectLst/>
              <a:uFillTx/>
              <a:latin typeface="+mn-lt"/>
              <a:ea typeface="+mn-ea"/>
              <a:cs typeface="+mn-cs"/>
              <a:sym typeface="Helvetica Neue"/>
            </a:endParaRPr>
          </a:p>
        </p:txBody>
      </p:sp>
      <p:graphicFrame>
        <p:nvGraphicFramePr>
          <p:cNvPr id="5" name="Table 3">
            <a:extLst>
              <a:ext uri="{FF2B5EF4-FFF2-40B4-BE49-F238E27FC236}">
                <a16:creationId xmlns:a16="http://schemas.microsoft.com/office/drawing/2014/main" id="{A8F14A3A-0DC8-486A-89AD-1C20B7138FA3}"/>
              </a:ext>
            </a:extLst>
          </p:cNvPr>
          <p:cNvGraphicFramePr>
            <a:graphicFrameLocks noGrp="1"/>
          </p:cNvGraphicFramePr>
          <p:nvPr/>
        </p:nvGraphicFramePr>
        <p:xfrm>
          <a:off x="15468509" y="4884861"/>
          <a:ext cx="7200000" cy="8107680"/>
        </p:xfrm>
        <a:graphic>
          <a:graphicData uri="http://schemas.openxmlformats.org/drawingml/2006/table">
            <a:tbl>
              <a:tblPr firstRow="1" bandRow="1">
                <a:tableStyleId>{F2DE63D5-997A-4646-A377-4702673A728D}</a:tableStyleId>
              </a:tblPr>
              <a:tblGrid>
                <a:gridCol w="1800000">
                  <a:extLst>
                    <a:ext uri="{9D8B030D-6E8A-4147-A177-3AD203B41FA5}">
                      <a16:colId xmlns:a16="http://schemas.microsoft.com/office/drawing/2014/main" val="79999688"/>
                    </a:ext>
                  </a:extLst>
                </a:gridCol>
                <a:gridCol w="1800000">
                  <a:extLst>
                    <a:ext uri="{9D8B030D-6E8A-4147-A177-3AD203B41FA5}">
                      <a16:colId xmlns:a16="http://schemas.microsoft.com/office/drawing/2014/main" val="2731516826"/>
                    </a:ext>
                  </a:extLst>
                </a:gridCol>
                <a:gridCol w="1800000">
                  <a:extLst>
                    <a:ext uri="{9D8B030D-6E8A-4147-A177-3AD203B41FA5}">
                      <a16:colId xmlns:a16="http://schemas.microsoft.com/office/drawing/2014/main" val="304608890"/>
                    </a:ext>
                  </a:extLst>
                </a:gridCol>
                <a:gridCol w="1800000">
                  <a:extLst>
                    <a:ext uri="{9D8B030D-6E8A-4147-A177-3AD203B41FA5}">
                      <a16:colId xmlns:a16="http://schemas.microsoft.com/office/drawing/2014/main" val="2787650629"/>
                    </a:ext>
                  </a:extLst>
                </a:gridCol>
              </a:tblGrid>
              <a:tr h="370840">
                <a:tc>
                  <a:txBody>
                    <a:bodyPr/>
                    <a:lstStyle/>
                    <a:p>
                      <a:r>
                        <a:rPr lang="en-US" sz="3200" noProof="1"/>
                        <a:t>huruf</a:t>
                      </a:r>
                    </a:p>
                  </a:txBody>
                  <a:tcPr/>
                </a:tc>
                <a:tc>
                  <a:txBody>
                    <a:bodyPr/>
                    <a:lstStyle/>
                    <a:p>
                      <a:r>
                        <a:rPr lang="en-US" sz="3200" noProof="1"/>
                        <a:t>kode</a:t>
                      </a:r>
                    </a:p>
                  </a:txBody>
                  <a:tcPr/>
                </a:tc>
                <a:tc>
                  <a:txBody>
                    <a:bodyPr/>
                    <a:lstStyle/>
                    <a:p>
                      <a:r>
                        <a:rPr lang="en-US" sz="3200" noProof="1"/>
                        <a:t>huruf</a:t>
                      </a:r>
                    </a:p>
                  </a:txBody>
                  <a:tcPr/>
                </a:tc>
                <a:tc>
                  <a:txBody>
                    <a:bodyPr/>
                    <a:lstStyle/>
                    <a:p>
                      <a:r>
                        <a:rPr lang="en-US" sz="3200" noProof="1"/>
                        <a:t>kode</a:t>
                      </a:r>
                    </a:p>
                  </a:txBody>
                  <a:tcPr/>
                </a:tc>
                <a:extLst>
                  <a:ext uri="{0D108BD9-81ED-4DB2-BD59-A6C34878D82A}">
                    <a16:rowId xmlns:a16="http://schemas.microsoft.com/office/drawing/2014/main" val="4081365035"/>
                  </a:ext>
                </a:extLst>
              </a:tr>
              <a:tr h="370840">
                <a:tc>
                  <a:txBody>
                    <a:bodyPr/>
                    <a:lstStyle/>
                    <a:p>
                      <a:r>
                        <a:rPr lang="en-US" sz="3200" noProof="1"/>
                        <a:t>a</a:t>
                      </a:r>
                    </a:p>
                  </a:txBody>
                  <a:tcPr/>
                </a:tc>
                <a:tc>
                  <a:txBody>
                    <a:bodyPr/>
                    <a:lstStyle/>
                    <a:p>
                      <a:r>
                        <a:rPr lang="en-US" sz="3200" noProof="1"/>
                        <a:t>00000</a:t>
                      </a:r>
                    </a:p>
                  </a:txBody>
                  <a:tcPr/>
                </a:tc>
                <a:tc>
                  <a:txBody>
                    <a:bodyPr/>
                    <a:lstStyle/>
                    <a:p>
                      <a:r>
                        <a:rPr lang="en-US" sz="3200" noProof="1"/>
                        <a:t>n</a:t>
                      </a:r>
                    </a:p>
                  </a:txBody>
                  <a:tcPr/>
                </a:tc>
                <a:tc>
                  <a:txBody>
                    <a:bodyPr/>
                    <a:lstStyle/>
                    <a:p>
                      <a:r>
                        <a:rPr lang="en-US" sz="3200" noProof="1"/>
                        <a:t>01101</a:t>
                      </a:r>
                    </a:p>
                  </a:txBody>
                  <a:tcPr/>
                </a:tc>
                <a:extLst>
                  <a:ext uri="{0D108BD9-81ED-4DB2-BD59-A6C34878D82A}">
                    <a16:rowId xmlns:a16="http://schemas.microsoft.com/office/drawing/2014/main" val="1085182068"/>
                  </a:ext>
                </a:extLst>
              </a:tr>
              <a:tr h="370840">
                <a:tc>
                  <a:txBody>
                    <a:bodyPr/>
                    <a:lstStyle/>
                    <a:p>
                      <a:r>
                        <a:rPr lang="en-US" sz="3200" noProof="1"/>
                        <a:t>b</a:t>
                      </a:r>
                    </a:p>
                  </a:txBody>
                  <a:tcPr/>
                </a:tc>
                <a:tc>
                  <a:txBody>
                    <a:bodyPr/>
                    <a:lstStyle/>
                    <a:p>
                      <a:r>
                        <a:rPr lang="en-US" sz="3200" noProof="1"/>
                        <a:t>00001</a:t>
                      </a:r>
                    </a:p>
                  </a:txBody>
                  <a:tcPr/>
                </a:tc>
                <a:tc>
                  <a:txBody>
                    <a:bodyPr/>
                    <a:lstStyle/>
                    <a:p>
                      <a:r>
                        <a:rPr lang="en-US" sz="3200" noProof="1"/>
                        <a:t>o</a:t>
                      </a:r>
                    </a:p>
                  </a:txBody>
                  <a:tcPr/>
                </a:tc>
                <a:tc>
                  <a:txBody>
                    <a:bodyPr/>
                    <a:lstStyle/>
                    <a:p>
                      <a:r>
                        <a:rPr lang="en-US" sz="3200" noProof="1"/>
                        <a:t>01110</a:t>
                      </a:r>
                    </a:p>
                  </a:txBody>
                  <a:tcPr/>
                </a:tc>
                <a:extLst>
                  <a:ext uri="{0D108BD9-81ED-4DB2-BD59-A6C34878D82A}">
                    <a16:rowId xmlns:a16="http://schemas.microsoft.com/office/drawing/2014/main" val="93804436"/>
                  </a:ext>
                </a:extLst>
              </a:tr>
              <a:tr h="370840">
                <a:tc>
                  <a:txBody>
                    <a:bodyPr/>
                    <a:lstStyle/>
                    <a:p>
                      <a:r>
                        <a:rPr lang="en-US" sz="3200" noProof="1"/>
                        <a:t>c</a:t>
                      </a:r>
                    </a:p>
                  </a:txBody>
                  <a:tcPr/>
                </a:tc>
                <a:tc>
                  <a:txBody>
                    <a:bodyPr/>
                    <a:lstStyle/>
                    <a:p>
                      <a:r>
                        <a:rPr lang="en-US" sz="3200" noProof="1"/>
                        <a:t>00010</a:t>
                      </a:r>
                    </a:p>
                  </a:txBody>
                  <a:tcPr/>
                </a:tc>
                <a:tc>
                  <a:txBody>
                    <a:bodyPr/>
                    <a:lstStyle/>
                    <a:p>
                      <a:r>
                        <a:rPr lang="en-US" sz="3200" noProof="1"/>
                        <a:t>p</a:t>
                      </a:r>
                    </a:p>
                  </a:txBody>
                  <a:tcPr/>
                </a:tc>
                <a:tc>
                  <a:txBody>
                    <a:bodyPr/>
                    <a:lstStyle/>
                    <a:p>
                      <a:r>
                        <a:rPr lang="en-US" sz="3200" noProof="1"/>
                        <a:t>01111</a:t>
                      </a:r>
                    </a:p>
                  </a:txBody>
                  <a:tcPr/>
                </a:tc>
                <a:extLst>
                  <a:ext uri="{0D108BD9-81ED-4DB2-BD59-A6C34878D82A}">
                    <a16:rowId xmlns:a16="http://schemas.microsoft.com/office/drawing/2014/main" val="955969719"/>
                  </a:ext>
                </a:extLst>
              </a:tr>
              <a:tr h="370840">
                <a:tc>
                  <a:txBody>
                    <a:bodyPr/>
                    <a:lstStyle/>
                    <a:p>
                      <a:r>
                        <a:rPr lang="en-US" sz="3200" noProof="1"/>
                        <a:t>d</a:t>
                      </a:r>
                    </a:p>
                  </a:txBody>
                  <a:tcPr/>
                </a:tc>
                <a:tc>
                  <a:txBody>
                    <a:bodyPr/>
                    <a:lstStyle/>
                    <a:p>
                      <a:r>
                        <a:rPr lang="en-US" sz="3200" noProof="1"/>
                        <a:t>00011</a:t>
                      </a:r>
                    </a:p>
                  </a:txBody>
                  <a:tcPr/>
                </a:tc>
                <a:tc>
                  <a:txBody>
                    <a:bodyPr/>
                    <a:lstStyle/>
                    <a:p>
                      <a:r>
                        <a:rPr lang="en-US" sz="3200" noProof="1"/>
                        <a:t>q</a:t>
                      </a:r>
                    </a:p>
                  </a:txBody>
                  <a:tcPr/>
                </a:tc>
                <a:tc>
                  <a:txBody>
                    <a:bodyPr/>
                    <a:lstStyle/>
                    <a:p>
                      <a:r>
                        <a:rPr lang="en-US" sz="3200" noProof="1"/>
                        <a:t>10000</a:t>
                      </a:r>
                    </a:p>
                  </a:txBody>
                  <a:tcPr/>
                </a:tc>
                <a:extLst>
                  <a:ext uri="{0D108BD9-81ED-4DB2-BD59-A6C34878D82A}">
                    <a16:rowId xmlns:a16="http://schemas.microsoft.com/office/drawing/2014/main" val="1181789234"/>
                  </a:ext>
                </a:extLst>
              </a:tr>
              <a:tr h="370840">
                <a:tc>
                  <a:txBody>
                    <a:bodyPr/>
                    <a:lstStyle/>
                    <a:p>
                      <a:r>
                        <a:rPr lang="en-US" sz="3200" noProof="1"/>
                        <a:t>e</a:t>
                      </a:r>
                    </a:p>
                  </a:txBody>
                  <a:tcPr/>
                </a:tc>
                <a:tc>
                  <a:txBody>
                    <a:bodyPr/>
                    <a:lstStyle/>
                    <a:p>
                      <a:r>
                        <a:rPr lang="en-US" sz="3200" noProof="1"/>
                        <a:t>00100</a:t>
                      </a:r>
                    </a:p>
                  </a:txBody>
                  <a:tcPr/>
                </a:tc>
                <a:tc>
                  <a:txBody>
                    <a:bodyPr/>
                    <a:lstStyle/>
                    <a:p>
                      <a:r>
                        <a:rPr lang="en-US" sz="3200" noProof="1"/>
                        <a:t>r</a:t>
                      </a:r>
                    </a:p>
                  </a:txBody>
                  <a:tcPr/>
                </a:tc>
                <a:tc>
                  <a:txBody>
                    <a:bodyPr/>
                    <a:lstStyle/>
                    <a:p>
                      <a:r>
                        <a:rPr lang="en-US" sz="3200" noProof="1"/>
                        <a:t>10001</a:t>
                      </a:r>
                    </a:p>
                  </a:txBody>
                  <a:tcPr/>
                </a:tc>
                <a:extLst>
                  <a:ext uri="{0D108BD9-81ED-4DB2-BD59-A6C34878D82A}">
                    <a16:rowId xmlns:a16="http://schemas.microsoft.com/office/drawing/2014/main" val="1983412337"/>
                  </a:ext>
                </a:extLst>
              </a:tr>
              <a:tr h="370840">
                <a:tc>
                  <a:txBody>
                    <a:bodyPr/>
                    <a:lstStyle/>
                    <a:p>
                      <a:r>
                        <a:rPr lang="en-US" sz="3200" noProof="1"/>
                        <a:t>f</a:t>
                      </a:r>
                    </a:p>
                  </a:txBody>
                  <a:tcPr/>
                </a:tc>
                <a:tc>
                  <a:txBody>
                    <a:bodyPr/>
                    <a:lstStyle/>
                    <a:p>
                      <a:r>
                        <a:rPr lang="en-US" sz="3200" noProof="1"/>
                        <a:t>00101</a:t>
                      </a:r>
                    </a:p>
                  </a:txBody>
                  <a:tcPr/>
                </a:tc>
                <a:tc>
                  <a:txBody>
                    <a:bodyPr/>
                    <a:lstStyle/>
                    <a:p>
                      <a:r>
                        <a:rPr lang="en-US" sz="3200" noProof="1"/>
                        <a:t>s</a:t>
                      </a:r>
                    </a:p>
                  </a:txBody>
                  <a:tcPr/>
                </a:tc>
                <a:tc>
                  <a:txBody>
                    <a:bodyPr/>
                    <a:lstStyle/>
                    <a:p>
                      <a:r>
                        <a:rPr lang="en-US" sz="3200" noProof="1"/>
                        <a:t>10010</a:t>
                      </a:r>
                    </a:p>
                  </a:txBody>
                  <a:tcPr/>
                </a:tc>
                <a:extLst>
                  <a:ext uri="{0D108BD9-81ED-4DB2-BD59-A6C34878D82A}">
                    <a16:rowId xmlns:a16="http://schemas.microsoft.com/office/drawing/2014/main" val="3543223107"/>
                  </a:ext>
                </a:extLst>
              </a:tr>
              <a:tr h="370840">
                <a:tc>
                  <a:txBody>
                    <a:bodyPr/>
                    <a:lstStyle/>
                    <a:p>
                      <a:r>
                        <a:rPr lang="en-US" sz="3200" noProof="1"/>
                        <a:t>g</a:t>
                      </a:r>
                    </a:p>
                  </a:txBody>
                  <a:tcPr/>
                </a:tc>
                <a:tc>
                  <a:txBody>
                    <a:bodyPr/>
                    <a:lstStyle/>
                    <a:p>
                      <a:r>
                        <a:rPr lang="en-US" sz="3200" noProof="1"/>
                        <a:t>00110</a:t>
                      </a:r>
                    </a:p>
                  </a:txBody>
                  <a:tcPr/>
                </a:tc>
                <a:tc>
                  <a:txBody>
                    <a:bodyPr/>
                    <a:lstStyle/>
                    <a:p>
                      <a:r>
                        <a:rPr lang="en-US" sz="3200" noProof="1"/>
                        <a:t>t</a:t>
                      </a:r>
                    </a:p>
                  </a:txBody>
                  <a:tcPr/>
                </a:tc>
                <a:tc>
                  <a:txBody>
                    <a:bodyPr/>
                    <a:lstStyle/>
                    <a:p>
                      <a:r>
                        <a:rPr lang="en-US" sz="3200" noProof="1"/>
                        <a:t>10011</a:t>
                      </a:r>
                    </a:p>
                  </a:txBody>
                  <a:tcPr/>
                </a:tc>
                <a:extLst>
                  <a:ext uri="{0D108BD9-81ED-4DB2-BD59-A6C34878D82A}">
                    <a16:rowId xmlns:a16="http://schemas.microsoft.com/office/drawing/2014/main" val="4225024470"/>
                  </a:ext>
                </a:extLst>
              </a:tr>
              <a:tr h="370840">
                <a:tc>
                  <a:txBody>
                    <a:bodyPr/>
                    <a:lstStyle/>
                    <a:p>
                      <a:r>
                        <a:rPr lang="en-US" sz="3200" noProof="1"/>
                        <a:t>h</a:t>
                      </a:r>
                    </a:p>
                  </a:txBody>
                  <a:tcPr/>
                </a:tc>
                <a:tc>
                  <a:txBody>
                    <a:bodyPr/>
                    <a:lstStyle/>
                    <a:p>
                      <a:r>
                        <a:rPr lang="en-US" sz="3200" noProof="1"/>
                        <a:t>00111</a:t>
                      </a:r>
                    </a:p>
                  </a:txBody>
                  <a:tcPr/>
                </a:tc>
                <a:tc>
                  <a:txBody>
                    <a:bodyPr/>
                    <a:lstStyle/>
                    <a:p>
                      <a:r>
                        <a:rPr lang="en-US" sz="3200" noProof="1"/>
                        <a:t>u</a:t>
                      </a:r>
                    </a:p>
                  </a:txBody>
                  <a:tcPr/>
                </a:tc>
                <a:tc>
                  <a:txBody>
                    <a:bodyPr/>
                    <a:lstStyle/>
                    <a:p>
                      <a:r>
                        <a:rPr lang="en-US" sz="3200" noProof="1"/>
                        <a:t>10100</a:t>
                      </a:r>
                    </a:p>
                  </a:txBody>
                  <a:tcPr/>
                </a:tc>
                <a:extLst>
                  <a:ext uri="{0D108BD9-81ED-4DB2-BD59-A6C34878D82A}">
                    <a16:rowId xmlns:a16="http://schemas.microsoft.com/office/drawing/2014/main" val="2142515744"/>
                  </a:ext>
                </a:extLst>
              </a:tr>
              <a:tr h="370840">
                <a:tc>
                  <a:txBody>
                    <a:bodyPr/>
                    <a:lstStyle/>
                    <a:p>
                      <a:r>
                        <a:rPr lang="en-US" sz="3200" noProof="1"/>
                        <a:t>i</a:t>
                      </a:r>
                    </a:p>
                  </a:txBody>
                  <a:tcPr/>
                </a:tc>
                <a:tc>
                  <a:txBody>
                    <a:bodyPr/>
                    <a:lstStyle/>
                    <a:p>
                      <a:r>
                        <a:rPr lang="en-US" sz="3200" noProof="1"/>
                        <a:t>01000</a:t>
                      </a:r>
                    </a:p>
                  </a:txBody>
                  <a:tcPr/>
                </a:tc>
                <a:tc>
                  <a:txBody>
                    <a:bodyPr/>
                    <a:lstStyle/>
                    <a:p>
                      <a:r>
                        <a:rPr lang="en-US" sz="3200" noProof="1"/>
                        <a:t>v</a:t>
                      </a:r>
                    </a:p>
                  </a:txBody>
                  <a:tcPr/>
                </a:tc>
                <a:tc>
                  <a:txBody>
                    <a:bodyPr/>
                    <a:lstStyle/>
                    <a:p>
                      <a:r>
                        <a:rPr lang="en-US" sz="3200" noProof="1"/>
                        <a:t>10101</a:t>
                      </a:r>
                    </a:p>
                  </a:txBody>
                  <a:tcPr/>
                </a:tc>
                <a:extLst>
                  <a:ext uri="{0D108BD9-81ED-4DB2-BD59-A6C34878D82A}">
                    <a16:rowId xmlns:a16="http://schemas.microsoft.com/office/drawing/2014/main" val="2580793781"/>
                  </a:ext>
                </a:extLst>
              </a:tr>
              <a:tr h="370840">
                <a:tc>
                  <a:txBody>
                    <a:bodyPr/>
                    <a:lstStyle/>
                    <a:p>
                      <a:r>
                        <a:rPr lang="en-US" sz="3200" noProof="1"/>
                        <a:t>j</a:t>
                      </a:r>
                    </a:p>
                  </a:txBody>
                  <a:tcPr/>
                </a:tc>
                <a:tc>
                  <a:txBody>
                    <a:bodyPr/>
                    <a:lstStyle/>
                    <a:p>
                      <a:r>
                        <a:rPr lang="en-US" sz="3200" noProof="1"/>
                        <a:t>01001</a:t>
                      </a:r>
                    </a:p>
                  </a:txBody>
                  <a:tcPr/>
                </a:tc>
                <a:tc>
                  <a:txBody>
                    <a:bodyPr/>
                    <a:lstStyle/>
                    <a:p>
                      <a:r>
                        <a:rPr lang="en-US" sz="3200" noProof="1"/>
                        <a:t>w</a:t>
                      </a:r>
                    </a:p>
                  </a:txBody>
                  <a:tcPr/>
                </a:tc>
                <a:tc>
                  <a:txBody>
                    <a:bodyPr/>
                    <a:lstStyle/>
                    <a:p>
                      <a:r>
                        <a:rPr lang="en-US" sz="3200" noProof="1"/>
                        <a:t>10110</a:t>
                      </a:r>
                    </a:p>
                  </a:txBody>
                  <a:tcPr/>
                </a:tc>
                <a:extLst>
                  <a:ext uri="{0D108BD9-81ED-4DB2-BD59-A6C34878D82A}">
                    <a16:rowId xmlns:a16="http://schemas.microsoft.com/office/drawing/2014/main" val="137860474"/>
                  </a:ext>
                </a:extLst>
              </a:tr>
              <a:tr h="370840">
                <a:tc>
                  <a:txBody>
                    <a:bodyPr/>
                    <a:lstStyle/>
                    <a:p>
                      <a:r>
                        <a:rPr lang="en-US" sz="3200" noProof="1"/>
                        <a:t>k</a:t>
                      </a:r>
                    </a:p>
                  </a:txBody>
                  <a:tcPr/>
                </a:tc>
                <a:tc>
                  <a:txBody>
                    <a:bodyPr/>
                    <a:lstStyle/>
                    <a:p>
                      <a:r>
                        <a:rPr lang="en-US" sz="3200" noProof="1"/>
                        <a:t>01010</a:t>
                      </a:r>
                    </a:p>
                  </a:txBody>
                  <a:tcPr/>
                </a:tc>
                <a:tc>
                  <a:txBody>
                    <a:bodyPr/>
                    <a:lstStyle/>
                    <a:p>
                      <a:r>
                        <a:rPr lang="en-US" sz="3200" noProof="1"/>
                        <a:t>x</a:t>
                      </a:r>
                    </a:p>
                  </a:txBody>
                  <a:tcPr/>
                </a:tc>
                <a:tc>
                  <a:txBody>
                    <a:bodyPr/>
                    <a:lstStyle/>
                    <a:p>
                      <a:r>
                        <a:rPr lang="en-US" sz="3200" noProof="1"/>
                        <a:t>10111</a:t>
                      </a:r>
                    </a:p>
                  </a:txBody>
                  <a:tcPr/>
                </a:tc>
                <a:extLst>
                  <a:ext uri="{0D108BD9-81ED-4DB2-BD59-A6C34878D82A}">
                    <a16:rowId xmlns:a16="http://schemas.microsoft.com/office/drawing/2014/main" val="4009967379"/>
                  </a:ext>
                </a:extLst>
              </a:tr>
              <a:tr h="370840">
                <a:tc>
                  <a:txBody>
                    <a:bodyPr/>
                    <a:lstStyle/>
                    <a:p>
                      <a:r>
                        <a:rPr lang="en-US" sz="3200" noProof="1"/>
                        <a:t>l</a:t>
                      </a:r>
                    </a:p>
                  </a:txBody>
                  <a:tcPr/>
                </a:tc>
                <a:tc>
                  <a:txBody>
                    <a:bodyPr/>
                    <a:lstStyle/>
                    <a:p>
                      <a:r>
                        <a:rPr lang="en-US" sz="3200" noProof="1"/>
                        <a:t>01011</a:t>
                      </a:r>
                    </a:p>
                  </a:txBody>
                  <a:tcPr/>
                </a:tc>
                <a:tc>
                  <a:txBody>
                    <a:bodyPr/>
                    <a:lstStyle/>
                    <a:p>
                      <a:r>
                        <a:rPr lang="en-US" sz="3200" noProof="1"/>
                        <a:t>y</a:t>
                      </a:r>
                    </a:p>
                  </a:txBody>
                  <a:tcPr/>
                </a:tc>
                <a:tc>
                  <a:txBody>
                    <a:bodyPr/>
                    <a:lstStyle/>
                    <a:p>
                      <a:r>
                        <a:rPr lang="en-US" sz="3200" noProof="1"/>
                        <a:t>11000</a:t>
                      </a:r>
                    </a:p>
                  </a:txBody>
                  <a:tcPr/>
                </a:tc>
                <a:extLst>
                  <a:ext uri="{0D108BD9-81ED-4DB2-BD59-A6C34878D82A}">
                    <a16:rowId xmlns:a16="http://schemas.microsoft.com/office/drawing/2014/main" val="3676845869"/>
                  </a:ext>
                </a:extLst>
              </a:tr>
              <a:tr h="370840">
                <a:tc>
                  <a:txBody>
                    <a:bodyPr/>
                    <a:lstStyle/>
                    <a:p>
                      <a:r>
                        <a:rPr lang="en-US" sz="3200" noProof="1"/>
                        <a:t>m</a:t>
                      </a:r>
                    </a:p>
                  </a:txBody>
                  <a:tcPr/>
                </a:tc>
                <a:tc>
                  <a:txBody>
                    <a:bodyPr/>
                    <a:lstStyle/>
                    <a:p>
                      <a:r>
                        <a:rPr lang="en-US" sz="3200" noProof="1"/>
                        <a:t>01100</a:t>
                      </a:r>
                    </a:p>
                  </a:txBody>
                  <a:tcPr/>
                </a:tc>
                <a:tc>
                  <a:txBody>
                    <a:bodyPr/>
                    <a:lstStyle/>
                    <a:p>
                      <a:r>
                        <a:rPr lang="en-US" sz="3200" noProof="1"/>
                        <a:t>z</a:t>
                      </a:r>
                    </a:p>
                  </a:txBody>
                  <a:tcPr/>
                </a:tc>
                <a:tc>
                  <a:txBody>
                    <a:bodyPr/>
                    <a:lstStyle/>
                    <a:p>
                      <a:r>
                        <a:rPr lang="en-US" sz="3200" noProof="1"/>
                        <a:t>11001</a:t>
                      </a:r>
                    </a:p>
                  </a:txBody>
                  <a:tcPr/>
                </a:tc>
                <a:extLst>
                  <a:ext uri="{0D108BD9-81ED-4DB2-BD59-A6C34878D82A}">
                    <a16:rowId xmlns:a16="http://schemas.microsoft.com/office/drawing/2014/main" val="3816898449"/>
                  </a:ext>
                </a:extLst>
              </a:tr>
            </a:tbl>
          </a:graphicData>
        </a:graphic>
      </p:graphicFrame>
    </p:spTree>
    <p:extLst>
      <p:ext uri="{BB962C8B-B14F-4D97-AF65-F5344CB8AC3E}">
        <p14:creationId xmlns:p14="http://schemas.microsoft.com/office/powerpoint/2010/main" val="932652823"/>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88A2735-ABFF-944F-83F7-07BE7511759A}"/>
              </a:ext>
            </a:extLst>
          </p:cNvPr>
          <p:cNvSpPr txBox="1"/>
          <p:nvPr/>
        </p:nvSpPr>
        <p:spPr>
          <a:xfrm>
            <a:off x="1024980" y="731702"/>
            <a:ext cx="20895220" cy="8412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en-US" sz="4800" noProof="1">
                <a:solidFill>
                  <a:srgbClr val="000000"/>
                </a:solidFill>
              </a:rPr>
              <a:t>Tabel Frekuensi</a:t>
            </a:r>
          </a:p>
        </p:txBody>
      </p:sp>
      <p:graphicFrame>
        <p:nvGraphicFramePr>
          <p:cNvPr id="5" name="Table 3">
            <a:extLst>
              <a:ext uri="{FF2B5EF4-FFF2-40B4-BE49-F238E27FC236}">
                <a16:creationId xmlns:a16="http://schemas.microsoft.com/office/drawing/2014/main" id="{A8F14A3A-0DC8-486A-89AD-1C20B7138FA3}"/>
              </a:ext>
            </a:extLst>
          </p:cNvPr>
          <p:cNvGraphicFramePr>
            <a:graphicFrameLocks noGrp="1"/>
          </p:cNvGraphicFramePr>
          <p:nvPr>
            <p:extLst>
              <p:ext uri="{D42A27DB-BD31-4B8C-83A1-F6EECF244321}">
                <p14:modId xmlns:p14="http://schemas.microsoft.com/office/powerpoint/2010/main" val="1637069306"/>
              </p:ext>
            </p:extLst>
          </p:nvPr>
        </p:nvGraphicFramePr>
        <p:xfrm>
          <a:off x="6324509" y="1560390"/>
          <a:ext cx="9338280" cy="11003280"/>
        </p:xfrm>
        <a:graphic>
          <a:graphicData uri="http://schemas.openxmlformats.org/drawingml/2006/table">
            <a:tbl>
              <a:tblPr firstRow="1" bandRow="1">
                <a:tableStyleId>{F2DE63D5-997A-4646-A377-4702673A728D}</a:tableStyleId>
              </a:tblPr>
              <a:tblGrid>
                <a:gridCol w="3112760">
                  <a:extLst>
                    <a:ext uri="{9D8B030D-6E8A-4147-A177-3AD203B41FA5}">
                      <a16:colId xmlns:a16="http://schemas.microsoft.com/office/drawing/2014/main" val="79999688"/>
                    </a:ext>
                  </a:extLst>
                </a:gridCol>
                <a:gridCol w="3112760">
                  <a:extLst>
                    <a:ext uri="{9D8B030D-6E8A-4147-A177-3AD203B41FA5}">
                      <a16:colId xmlns:a16="http://schemas.microsoft.com/office/drawing/2014/main" val="2731516826"/>
                    </a:ext>
                  </a:extLst>
                </a:gridCol>
                <a:gridCol w="3112760">
                  <a:extLst>
                    <a:ext uri="{9D8B030D-6E8A-4147-A177-3AD203B41FA5}">
                      <a16:colId xmlns:a16="http://schemas.microsoft.com/office/drawing/2014/main" val="3049301914"/>
                    </a:ext>
                  </a:extLst>
                </a:gridCol>
              </a:tblGrid>
              <a:tr h="370840">
                <a:tc>
                  <a:txBody>
                    <a:bodyPr/>
                    <a:lstStyle/>
                    <a:p>
                      <a:r>
                        <a:rPr lang="en-US" sz="3200" noProof="1"/>
                        <a:t>huruf</a:t>
                      </a:r>
                    </a:p>
                  </a:txBody>
                  <a:tcPr/>
                </a:tc>
                <a:tc>
                  <a:txBody>
                    <a:bodyPr/>
                    <a:lstStyle/>
                    <a:p>
                      <a:r>
                        <a:rPr lang="en-US" sz="3200" noProof="1"/>
                        <a:t>Frekuensi</a:t>
                      </a:r>
                    </a:p>
                  </a:txBody>
                  <a:tcPr/>
                </a:tc>
                <a:tc>
                  <a:txBody>
                    <a:bodyPr/>
                    <a:lstStyle/>
                    <a:p>
                      <a:r>
                        <a:rPr lang="en-US" sz="3200" noProof="1"/>
                        <a:t>Probabilitas</a:t>
                      </a:r>
                    </a:p>
                  </a:txBody>
                  <a:tcPr/>
                </a:tc>
                <a:extLst>
                  <a:ext uri="{0D108BD9-81ED-4DB2-BD59-A6C34878D82A}">
                    <a16:rowId xmlns:a16="http://schemas.microsoft.com/office/drawing/2014/main" val="4081365035"/>
                  </a:ext>
                </a:extLst>
              </a:tr>
              <a:tr h="370840">
                <a:tc>
                  <a:txBody>
                    <a:bodyPr/>
                    <a:lstStyle/>
                    <a:p>
                      <a:r>
                        <a:rPr lang="en-US" sz="3200" noProof="1"/>
                        <a:t>a</a:t>
                      </a:r>
                    </a:p>
                  </a:txBody>
                  <a:tcPr/>
                </a:tc>
                <a:tc>
                  <a:txBody>
                    <a:bodyPr/>
                    <a:lstStyle/>
                    <a:p>
                      <a:r>
                        <a:rPr lang="en-US" sz="3200" noProof="1"/>
                        <a:t>10</a:t>
                      </a:r>
                    </a:p>
                  </a:txBody>
                  <a:tcPr/>
                </a:tc>
                <a:tc>
                  <a:txBody>
                    <a:bodyPr/>
                    <a:lstStyle/>
                    <a:p>
                      <a:r>
                        <a:rPr lang="en-US" sz="3200" noProof="1"/>
                        <a:t>10/54 = 0.185</a:t>
                      </a:r>
                    </a:p>
                  </a:txBody>
                  <a:tcPr/>
                </a:tc>
                <a:extLst>
                  <a:ext uri="{0D108BD9-81ED-4DB2-BD59-A6C34878D82A}">
                    <a16:rowId xmlns:a16="http://schemas.microsoft.com/office/drawing/2014/main" val="1085182068"/>
                  </a:ext>
                </a:extLst>
              </a:tr>
              <a:tr h="370840">
                <a:tc>
                  <a:txBody>
                    <a:bodyPr/>
                    <a:lstStyle/>
                    <a:p>
                      <a:r>
                        <a:rPr lang="en-US" sz="3200" noProof="1"/>
                        <a:t>r</a:t>
                      </a:r>
                    </a:p>
                  </a:txBody>
                  <a:tcPr/>
                </a:tc>
                <a:tc>
                  <a:txBody>
                    <a:bodyPr/>
                    <a:lstStyle/>
                    <a:p>
                      <a:r>
                        <a:rPr lang="en-US" sz="3200" noProof="1"/>
                        <a:t>5</a:t>
                      </a:r>
                    </a:p>
                  </a:txBody>
                  <a:tcPr/>
                </a:tc>
                <a:tc>
                  <a:txBody>
                    <a:bodyPr/>
                    <a:lstStyle/>
                    <a:p>
                      <a:r>
                        <a:rPr lang="en-US" sz="3200" noProof="1"/>
                        <a:t>0.093</a:t>
                      </a:r>
                    </a:p>
                  </a:txBody>
                  <a:tcPr/>
                </a:tc>
                <a:extLst>
                  <a:ext uri="{0D108BD9-81ED-4DB2-BD59-A6C34878D82A}">
                    <a16:rowId xmlns:a16="http://schemas.microsoft.com/office/drawing/2014/main" val="93804436"/>
                  </a:ext>
                </a:extLst>
              </a:tr>
              <a:tr h="370840">
                <a:tc>
                  <a:txBody>
                    <a:bodyPr/>
                    <a:lstStyle/>
                    <a:p>
                      <a:r>
                        <a:rPr lang="en-US" sz="3200" noProof="1"/>
                        <a:t>t</a:t>
                      </a:r>
                    </a:p>
                  </a:txBody>
                  <a:tcPr/>
                </a:tc>
                <a:tc>
                  <a:txBody>
                    <a:bodyPr/>
                    <a:lstStyle/>
                    <a:p>
                      <a:r>
                        <a:rPr lang="en-US" sz="3200" noProof="1"/>
                        <a:t>4</a:t>
                      </a:r>
                    </a:p>
                  </a:txBody>
                  <a:tcPr/>
                </a:tc>
                <a:tc>
                  <a:txBody>
                    <a:bodyPr/>
                    <a:lstStyle/>
                    <a:p>
                      <a:r>
                        <a:rPr lang="en-US" sz="3200" noProof="1"/>
                        <a:t>0.074</a:t>
                      </a:r>
                    </a:p>
                  </a:txBody>
                  <a:tcPr/>
                </a:tc>
                <a:extLst>
                  <a:ext uri="{0D108BD9-81ED-4DB2-BD59-A6C34878D82A}">
                    <a16:rowId xmlns:a16="http://schemas.microsoft.com/office/drawing/2014/main" val="955969719"/>
                  </a:ext>
                </a:extLst>
              </a:tr>
              <a:tr h="370840">
                <a:tc>
                  <a:txBody>
                    <a:bodyPr/>
                    <a:lstStyle/>
                    <a:p>
                      <a:r>
                        <a:rPr lang="en-US" sz="3200" noProof="1"/>
                        <a:t>n</a:t>
                      </a:r>
                    </a:p>
                  </a:txBody>
                  <a:tcPr/>
                </a:tc>
                <a:tc>
                  <a:txBody>
                    <a:bodyPr/>
                    <a:lstStyle/>
                    <a:p>
                      <a:r>
                        <a:rPr lang="en-US" sz="3200" noProof="1"/>
                        <a:t>4</a:t>
                      </a:r>
                    </a:p>
                  </a:txBody>
                  <a:tcPr/>
                </a:tc>
                <a:tc>
                  <a:txBody>
                    <a:bodyPr/>
                    <a:lstStyle/>
                    <a:p>
                      <a:r>
                        <a:rPr lang="en-US" sz="3200" noProof="1"/>
                        <a:t>0.074</a:t>
                      </a:r>
                    </a:p>
                  </a:txBody>
                  <a:tcPr/>
                </a:tc>
                <a:extLst>
                  <a:ext uri="{0D108BD9-81ED-4DB2-BD59-A6C34878D82A}">
                    <a16:rowId xmlns:a16="http://schemas.microsoft.com/office/drawing/2014/main" val="1181789234"/>
                  </a:ext>
                </a:extLst>
              </a:tr>
              <a:tr h="370840">
                <a:tc>
                  <a:txBody>
                    <a:bodyPr/>
                    <a:lstStyle/>
                    <a:p>
                      <a:r>
                        <a:rPr lang="en-US" sz="3200" noProof="1"/>
                        <a:t>i</a:t>
                      </a:r>
                    </a:p>
                  </a:txBody>
                  <a:tcPr/>
                </a:tc>
                <a:tc>
                  <a:txBody>
                    <a:bodyPr/>
                    <a:lstStyle/>
                    <a:p>
                      <a:r>
                        <a:rPr lang="en-US" sz="3200" noProof="1"/>
                        <a:t>4</a:t>
                      </a:r>
                    </a:p>
                  </a:txBody>
                  <a:tcPr/>
                </a:tc>
                <a:tc>
                  <a:txBody>
                    <a:bodyPr/>
                    <a:lstStyle/>
                    <a:p>
                      <a:r>
                        <a:rPr lang="en-US" sz="3200" noProof="1"/>
                        <a:t>0.074</a:t>
                      </a:r>
                    </a:p>
                  </a:txBody>
                  <a:tcPr/>
                </a:tc>
                <a:extLst>
                  <a:ext uri="{0D108BD9-81ED-4DB2-BD59-A6C34878D82A}">
                    <a16:rowId xmlns:a16="http://schemas.microsoft.com/office/drawing/2014/main" val="1983412337"/>
                  </a:ext>
                </a:extLst>
              </a:tr>
              <a:tr h="370840">
                <a:tc>
                  <a:txBody>
                    <a:bodyPr/>
                    <a:lstStyle/>
                    <a:p>
                      <a:r>
                        <a:rPr lang="en-US" sz="3200" noProof="1"/>
                        <a:t>d</a:t>
                      </a:r>
                    </a:p>
                  </a:txBody>
                  <a:tcPr/>
                </a:tc>
                <a:tc>
                  <a:txBody>
                    <a:bodyPr/>
                    <a:lstStyle/>
                    <a:p>
                      <a:r>
                        <a:rPr lang="en-US" sz="3200" noProof="1"/>
                        <a:t>4</a:t>
                      </a:r>
                    </a:p>
                  </a:txBody>
                  <a:tcPr/>
                </a:tc>
                <a:tc>
                  <a:txBody>
                    <a:bodyPr/>
                    <a:lstStyle/>
                    <a:p>
                      <a:r>
                        <a:rPr lang="en-US" sz="3200" noProof="1"/>
                        <a:t>0.074</a:t>
                      </a:r>
                    </a:p>
                  </a:txBody>
                  <a:tcPr/>
                </a:tc>
                <a:extLst>
                  <a:ext uri="{0D108BD9-81ED-4DB2-BD59-A6C34878D82A}">
                    <a16:rowId xmlns:a16="http://schemas.microsoft.com/office/drawing/2014/main" val="3543223107"/>
                  </a:ext>
                </a:extLst>
              </a:tr>
              <a:tr h="370840">
                <a:tc>
                  <a:txBody>
                    <a:bodyPr/>
                    <a:lstStyle/>
                    <a:p>
                      <a:r>
                        <a:rPr lang="en-US" sz="3200" noProof="1"/>
                        <a:t>s</a:t>
                      </a:r>
                    </a:p>
                  </a:txBody>
                  <a:tcPr/>
                </a:tc>
                <a:tc>
                  <a:txBody>
                    <a:bodyPr/>
                    <a:lstStyle/>
                    <a:p>
                      <a:r>
                        <a:rPr lang="en-US" sz="3200" noProof="1"/>
                        <a:t>3</a:t>
                      </a:r>
                    </a:p>
                  </a:txBody>
                  <a:tcPr/>
                </a:tc>
                <a:tc>
                  <a:txBody>
                    <a:bodyPr/>
                    <a:lstStyle/>
                    <a:p>
                      <a:r>
                        <a:rPr lang="en-US" sz="3200" noProof="1"/>
                        <a:t>0.055</a:t>
                      </a:r>
                    </a:p>
                  </a:txBody>
                  <a:tcPr/>
                </a:tc>
                <a:extLst>
                  <a:ext uri="{0D108BD9-81ED-4DB2-BD59-A6C34878D82A}">
                    <a16:rowId xmlns:a16="http://schemas.microsoft.com/office/drawing/2014/main" val="4225024470"/>
                  </a:ext>
                </a:extLst>
              </a:tr>
              <a:tr h="370840">
                <a:tc>
                  <a:txBody>
                    <a:bodyPr/>
                    <a:lstStyle/>
                    <a:p>
                      <a:r>
                        <a:rPr lang="en-US" sz="3200" noProof="1"/>
                        <a:t>m</a:t>
                      </a:r>
                    </a:p>
                  </a:txBody>
                  <a:tcPr/>
                </a:tc>
                <a:tc>
                  <a:txBody>
                    <a:bodyPr/>
                    <a:lstStyle/>
                    <a:p>
                      <a:r>
                        <a:rPr lang="en-US" sz="3200" noProof="1"/>
                        <a:t>3</a:t>
                      </a:r>
                    </a:p>
                  </a:txBody>
                  <a:tcPr/>
                </a:tc>
                <a:tc>
                  <a:txBody>
                    <a:bodyPr/>
                    <a:lstStyle/>
                    <a:p>
                      <a:r>
                        <a:rPr lang="en-US" sz="3200" noProof="1"/>
                        <a:t>0.055</a:t>
                      </a:r>
                    </a:p>
                  </a:txBody>
                  <a:tcPr/>
                </a:tc>
                <a:extLst>
                  <a:ext uri="{0D108BD9-81ED-4DB2-BD59-A6C34878D82A}">
                    <a16:rowId xmlns:a16="http://schemas.microsoft.com/office/drawing/2014/main" val="2142515744"/>
                  </a:ext>
                </a:extLst>
              </a:tr>
              <a:tr h="370840">
                <a:tc>
                  <a:txBody>
                    <a:bodyPr/>
                    <a:lstStyle/>
                    <a:p>
                      <a:r>
                        <a:rPr lang="en-US" sz="3200" noProof="1"/>
                        <a:t>l</a:t>
                      </a:r>
                    </a:p>
                  </a:txBody>
                  <a:tcPr/>
                </a:tc>
                <a:tc>
                  <a:txBody>
                    <a:bodyPr/>
                    <a:lstStyle/>
                    <a:p>
                      <a:r>
                        <a:rPr lang="en-US" sz="3200" noProof="1"/>
                        <a:t>3</a:t>
                      </a:r>
                    </a:p>
                  </a:txBody>
                  <a:tcPr/>
                </a:tc>
                <a:tc>
                  <a:txBody>
                    <a:bodyPr/>
                    <a:lstStyle/>
                    <a:p>
                      <a:r>
                        <a:rPr lang="en-US" sz="3200" noProof="1"/>
                        <a:t>0.055</a:t>
                      </a:r>
                    </a:p>
                  </a:txBody>
                  <a:tcPr/>
                </a:tc>
                <a:extLst>
                  <a:ext uri="{0D108BD9-81ED-4DB2-BD59-A6C34878D82A}">
                    <a16:rowId xmlns:a16="http://schemas.microsoft.com/office/drawing/2014/main" val="2580793781"/>
                  </a:ext>
                </a:extLst>
              </a:tr>
              <a:tr h="370840">
                <a:tc>
                  <a:txBody>
                    <a:bodyPr/>
                    <a:lstStyle/>
                    <a:p>
                      <a:r>
                        <a:rPr lang="en-US" sz="3200" noProof="1"/>
                        <a:t>e</a:t>
                      </a:r>
                    </a:p>
                  </a:txBody>
                  <a:tcPr/>
                </a:tc>
                <a:tc>
                  <a:txBody>
                    <a:bodyPr/>
                    <a:lstStyle/>
                    <a:p>
                      <a:r>
                        <a:rPr lang="en-US" sz="3200" noProof="1"/>
                        <a:t>3</a:t>
                      </a:r>
                    </a:p>
                  </a:txBody>
                  <a:tcPr/>
                </a:tc>
                <a:tc>
                  <a:txBody>
                    <a:bodyPr/>
                    <a:lstStyle/>
                    <a:p>
                      <a:r>
                        <a:rPr lang="en-US" sz="3200" noProof="1"/>
                        <a:t>0.055</a:t>
                      </a:r>
                    </a:p>
                  </a:txBody>
                  <a:tcPr/>
                </a:tc>
                <a:extLst>
                  <a:ext uri="{0D108BD9-81ED-4DB2-BD59-A6C34878D82A}">
                    <a16:rowId xmlns:a16="http://schemas.microsoft.com/office/drawing/2014/main" val="137860474"/>
                  </a:ext>
                </a:extLst>
              </a:tr>
              <a:tr h="370840">
                <a:tc>
                  <a:txBody>
                    <a:bodyPr/>
                    <a:lstStyle/>
                    <a:p>
                      <a:r>
                        <a:rPr lang="en-US" sz="3200" noProof="1"/>
                        <a:t>u</a:t>
                      </a:r>
                    </a:p>
                  </a:txBody>
                  <a:tcPr/>
                </a:tc>
                <a:tc>
                  <a:txBody>
                    <a:bodyPr/>
                    <a:lstStyle/>
                    <a:p>
                      <a:r>
                        <a:rPr lang="en-US" sz="3200" noProof="1"/>
                        <a:t>2</a:t>
                      </a:r>
                    </a:p>
                  </a:txBody>
                  <a:tcPr/>
                </a:tc>
                <a:tc>
                  <a:txBody>
                    <a:bodyPr/>
                    <a:lstStyle/>
                    <a:p>
                      <a:r>
                        <a:rPr lang="en-US" sz="3200" noProof="1"/>
                        <a:t>0.037</a:t>
                      </a:r>
                    </a:p>
                  </a:txBody>
                  <a:tcPr/>
                </a:tc>
                <a:extLst>
                  <a:ext uri="{0D108BD9-81ED-4DB2-BD59-A6C34878D82A}">
                    <a16:rowId xmlns:a16="http://schemas.microsoft.com/office/drawing/2014/main" val="4009967379"/>
                  </a:ext>
                </a:extLst>
              </a:tr>
              <a:tr h="370840">
                <a:tc>
                  <a:txBody>
                    <a:bodyPr/>
                    <a:lstStyle/>
                    <a:p>
                      <a:r>
                        <a:rPr lang="en-US" sz="3200" noProof="1"/>
                        <a:t>p</a:t>
                      </a:r>
                    </a:p>
                  </a:txBody>
                  <a:tcPr/>
                </a:tc>
                <a:tc>
                  <a:txBody>
                    <a:bodyPr/>
                    <a:lstStyle/>
                    <a:p>
                      <a:r>
                        <a:rPr lang="en-US" sz="3200" noProof="1"/>
                        <a:t>2</a:t>
                      </a:r>
                    </a:p>
                  </a:txBody>
                  <a:tcPr/>
                </a:tc>
                <a:tc>
                  <a:txBody>
                    <a:bodyPr/>
                    <a:lstStyle/>
                    <a:p>
                      <a:r>
                        <a:rPr lang="en-US" sz="3200" noProof="1"/>
                        <a:t>0.037</a:t>
                      </a:r>
                    </a:p>
                  </a:txBody>
                  <a:tcPr/>
                </a:tc>
                <a:extLst>
                  <a:ext uri="{0D108BD9-81ED-4DB2-BD59-A6C34878D82A}">
                    <a16:rowId xmlns:a16="http://schemas.microsoft.com/office/drawing/2014/main" val="3676845869"/>
                  </a:ext>
                </a:extLst>
              </a:tr>
              <a:tr h="370840">
                <a:tc>
                  <a:txBody>
                    <a:bodyPr/>
                    <a:lstStyle/>
                    <a:p>
                      <a:r>
                        <a:rPr lang="en-US" sz="3200" noProof="1"/>
                        <a:t>g</a:t>
                      </a:r>
                    </a:p>
                  </a:txBody>
                  <a:tcPr/>
                </a:tc>
                <a:tc>
                  <a:txBody>
                    <a:bodyPr/>
                    <a:lstStyle/>
                    <a:p>
                      <a:r>
                        <a:rPr lang="en-US" sz="3200" noProof="1"/>
                        <a:t>2</a:t>
                      </a:r>
                    </a:p>
                  </a:txBody>
                  <a:tcPr/>
                </a:tc>
                <a:tc>
                  <a:txBody>
                    <a:bodyPr/>
                    <a:lstStyle/>
                    <a:p>
                      <a:r>
                        <a:rPr lang="en-US" sz="3200" noProof="1"/>
                        <a:t>0.037</a:t>
                      </a:r>
                    </a:p>
                  </a:txBody>
                  <a:tcPr/>
                </a:tc>
                <a:extLst>
                  <a:ext uri="{0D108BD9-81ED-4DB2-BD59-A6C34878D82A}">
                    <a16:rowId xmlns:a16="http://schemas.microsoft.com/office/drawing/2014/main" val="3816898449"/>
                  </a:ext>
                </a:extLst>
              </a:tr>
              <a:tr h="370840">
                <a:tc>
                  <a:txBody>
                    <a:bodyPr/>
                    <a:lstStyle/>
                    <a:p>
                      <a:r>
                        <a:rPr lang="en-US" sz="3200" noProof="1"/>
                        <a:t>y</a:t>
                      </a:r>
                    </a:p>
                  </a:txBody>
                  <a:tcPr/>
                </a:tc>
                <a:tc>
                  <a:txBody>
                    <a:bodyPr/>
                    <a:lstStyle/>
                    <a:p>
                      <a:r>
                        <a:rPr lang="en-US" sz="3200" noProof="1"/>
                        <a:t>1</a:t>
                      </a:r>
                    </a:p>
                  </a:txBody>
                  <a:tcPr/>
                </a:tc>
                <a:tc>
                  <a:txBody>
                    <a:bodyPr/>
                    <a:lstStyle/>
                    <a:p>
                      <a:r>
                        <a:rPr lang="en-US" sz="3200" noProof="1"/>
                        <a:t>0.019</a:t>
                      </a:r>
                    </a:p>
                  </a:txBody>
                  <a:tcPr/>
                </a:tc>
                <a:extLst>
                  <a:ext uri="{0D108BD9-81ED-4DB2-BD59-A6C34878D82A}">
                    <a16:rowId xmlns:a16="http://schemas.microsoft.com/office/drawing/2014/main" val="2156335261"/>
                  </a:ext>
                </a:extLst>
              </a:tr>
              <a:tr h="370840">
                <a:tc>
                  <a:txBody>
                    <a:bodyPr/>
                    <a:lstStyle/>
                    <a:p>
                      <a:r>
                        <a:rPr lang="en-US" sz="3200" noProof="1"/>
                        <a:t>w</a:t>
                      </a:r>
                    </a:p>
                  </a:txBody>
                  <a:tcPr/>
                </a:tc>
                <a:tc>
                  <a:txBody>
                    <a:bodyPr/>
                    <a:lstStyle/>
                    <a:p>
                      <a:r>
                        <a:rPr lang="en-US" sz="3200" noProof="1"/>
                        <a:t>1</a:t>
                      </a:r>
                    </a:p>
                  </a:txBody>
                  <a:tcPr/>
                </a:tc>
                <a:tc>
                  <a:txBody>
                    <a:bodyPr/>
                    <a:lstStyle/>
                    <a:p>
                      <a:r>
                        <a:rPr lang="en-US" sz="3200" noProof="1"/>
                        <a:t>0.019</a:t>
                      </a:r>
                    </a:p>
                  </a:txBody>
                  <a:tcPr/>
                </a:tc>
                <a:extLst>
                  <a:ext uri="{0D108BD9-81ED-4DB2-BD59-A6C34878D82A}">
                    <a16:rowId xmlns:a16="http://schemas.microsoft.com/office/drawing/2014/main" val="1643704096"/>
                  </a:ext>
                </a:extLst>
              </a:tr>
              <a:tr h="370840">
                <a:tc>
                  <a:txBody>
                    <a:bodyPr/>
                    <a:lstStyle/>
                    <a:p>
                      <a:r>
                        <a:rPr lang="en-US" sz="3200" noProof="1"/>
                        <a:t>o</a:t>
                      </a:r>
                    </a:p>
                  </a:txBody>
                  <a:tcPr/>
                </a:tc>
                <a:tc>
                  <a:txBody>
                    <a:bodyPr/>
                    <a:lstStyle/>
                    <a:p>
                      <a:r>
                        <a:rPr lang="en-US" sz="3200" noProof="1"/>
                        <a:t>1</a:t>
                      </a:r>
                    </a:p>
                  </a:txBody>
                  <a:tcPr/>
                </a:tc>
                <a:tc>
                  <a:txBody>
                    <a:bodyPr/>
                    <a:lstStyle/>
                    <a:p>
                      <a:r>
                        <a:rPr lang="en-US" sz="3200" noProof="1"/>
                        <a:t>0.019</a:t>
                      </a:r>
                    </a:p>
                  </a:txBody>
                  <a:tcPr/>
                </a:tc>
                <a:extLst>
                  <a:ext uri="{0D108BD9-81ED-4DB2-BD59-A6C34878D82A}">
                    <a16:rowId xmlns:a16="http://schemas.microsoft.com/office/drawing/2014/main" val="2420300093"/>
                  </a:ext>
                </a:extLst>
              </a:tr>
              <a:tr h="370840">
                <a:tc>
                  <a:txBody>
                    <a:bodyPr/>
                    <a:lstStyle/>
                    <a:p>
                      <a:r>
                        <a:rPr lang="en-US" sz="3200" noProof="1"/>
                        <a:t>k</a:t>
                      </a:r>
                    </a:p>
                  </a:txBody>
                  <a:tcPr/>
                </a:tc>
                <a:tc>
                  <a:txBody>
                    <a:bodyPr/>
                    <a:lstStyle/>
                    <a:p>
                      <a:r>
                        <a:rPr lang="en-US" sz="3200" noProof="1"/>
                        <a:t>1</a:t>
                      </a:r>
                    </a:p>
                  </a:txBody>
                  <a:tcPr/>
                </a:tc>
                <a:tc>
                  <a:txBody>
                    <a:bodyPr/>
                    <a:lstStyle/>
                    <a:p>
                      <a:r>
                        <a:rPr lang="en-US" sz="3200" noProof="1"/>
                        <a:t>0.019</a:t>
                      </a:r>
                    </a:p>
                  </a:txBody>
                  <a:tcPr/>
                </a:tc>
                <a:extLst>
                  <a:ext uri="{0D108BD9-81ED-4DB2-BD59-A6C34878D82A}">
                    <a16:rowId xmlns:a16="http://schemas.microsoft.com/office/drawing/2014/main" val="1072351212"/>
                  </a:ext>
                </a:extLst>
              </a:tr>
              <a:tr h="370840">
                <a:tc>
                  <a:txBody>
                    <a:bodyPr/>
                    <a:lstStyle/>
                    <a:p>
                      <a:r>
                        <a:rPr lang="en-US" sz="3200" noProof="1"/>
                        <a:t>h</a:t>
                      </a:r>
                    </a:p>
                  </a:txBody>
                  <a:tcPr/>
                </a:tc>
                <a:tc>
                  <a:txBody>
                    <a:bodyPr/>
                    <a:lstStyle/>
                    <a:p>
                      <a:r>
                        <a:rPr lang="en-US" sz="3200" noProof="1"/>
                        <a:t>1</a:t>
                      </a:r>
                    </a:p>
                  </a:txBody>
                  <a:tcPr/>
                </a:tc>
                <a:tc>
                  <a:txBody>
                    <a:bodyPr/>
                    <a:lstStyle/>
                    <a:p>
                      <a:r>
                        <a:rPr lang="en-US" sz="3200" noProof="1"/>
                        <a:t>0.019</a:t>
                      </a:r>
                    </a:p>
                  </a:txBody>
                  <a:tcPr/>
                </a:tc>
                <a:extLst>
                  <a:ext uri="{0D108BD9-81ED-4DB2-BD59-A6C34878D82A}">
                    <a16:rowId xmlns:a16="http://schemas.microsoft.com/office/drawing/2014/main" val="1462323256"/>
                  </a:ext>
                </a:extLst>
              </a:tr>
            </a:tbl>
          </a:graphicData>
        </a:graphic>
      </p:graphicFrame>
    </p:spTree>
    <p:extLst>
      <p:ext uri="{BB962C8B-B14F-4D97-AF65-F5344CB8AC3E}">
        <p14:creationId xmlns:p14="http://schemas.microsoft.com/office/powerpoint/2010/main" val="1278331108"/>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88A2735-ABFF-944F-83F7-07BE7511759A}"/>
              </a:ext>
            </a:extLst>
          </p:cNvPr>
          <p:cNvSpPr txBox="1"/>
          <p:nvPr/>
        </p:nvSpPr>
        <p:spPr>
          <a:xfrm>
            <a:off x="1024980" y="731702"/>
            <a:ext cx="20895220" cy="8412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en-US" sz="4800" noProof="1">
                <a:solidFill>
                  <a:srgbClr val="000000"/>
                </a:solidFill>
              </a:rPr>
              <a:t>Tabel Frekuensi</a:t>
            </a:r>
          </a:p>
        </p:txBody>
      </p:sp>
      <p:sp>
        <p:nvSpPr>
          <p:cNvPr id="4" name="TextBox 3">
            <a:extLst>
              <a:ext uri="{FF2B5EF4-FFF2-40B4-BE49-F238E27FC236}">
                <a16:creationId xmlns:a16="http://schemas.microsoft.com/office/drawing/2014/main" id="{95824C3D-A18C-4375-BE0B-90D097675510}"/>
              </a:ext>
            </a:extLst>
          </p:cNvPr>
          <p:cNvSpPr txBox="1"/>
          <p:nvPr/>
        </p:nvSpPr>
        <p:spPr>
          <a:xfrm>
            <a:off x="1732902" y="2048634"/>
            <a:ext cx="13003399" cy="995144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en-US" sz="3200" noProof="1">
                <a:solidFill>
                  <a:srgbClr val="000000"/>
                </a:solidFill>
              </a:rPr>
              <a:t>h 0.019</a:t>
            </a:r>
          </a:p>
          <a:p>
            <a:pPr algn="l"/>
            <a:r>
              <a:rPr lang="en-US" sz="3200" noProof="1">
                <a:solidFill>
                  <a:srgbClr val="000000"/>
                </a:solidFill>
              </a:rPr>
              <a:t>k 0.019</a:t>
            </a:r>
          </a:p>
          <a:p>
            <a:pPr algn="l"/>
            <a:r>
              <a:rPr lang="en-US" sz="3200" noProof="1">
                <a:solidFill>
                  <a:srgbClr val="000000"/>
                </a:solidFill>
              </a:rPr>
              <a:t>o 0.019</a:t>
            </a:r>
          </a:p>
          <a:p>
            <a:pPr algn="l"/>
            <a:r>
              <a:rPr lang="en-US" sz="3200" noProof="1">
                <a:solidFill>
                  <a:srgbClr val="000000"/>
                </a:solidFill>
              </a:rPr>
              <a:t>w 0.019</a:t>
            </a:r>
          </a:p>
          <a:p>
            <a:pPr algn="l"/>
            <a:r>
              <a:rPr lang="en-US" sz="3200" noProof="1">
                <a:solidFill>
                  <a:srgbClr val="000000"/>
                </a:solidFill>
              </a:rPr>
              <a:t>y 0.019</a:t>
            </a:r>
          </a:p>
          <a:p>
            <a:pPr algn="l"/>
            <a:r>
              <a:rPr lang="en-US" sz="3200" noProof="1">
                <a:solidFill>
                  <a:srgbClr val="000000"/>
                </a:solidFill>
              </a:rPr>
              <a:t>g 0.037</a:t>
            </a:r>
          </a:p>
          <a:p>
            <a:pPr algn="l"/>
            <a:r>
              <a:rPr lang="en-US" sz="3200" noProof="1">
                <a:solidFill>
                  <a:srgbClr val="000000"/>
                </a:solidFill>
              </a:rPr>
              <a:t>p 0.037</a:t>
            </a:r>
          </a:p>
          <a:p>
            <a:pPr algn="l"/>
            <a:r>
              <a:rPr lang="en-US" sz="3200" noProof="1">
                <a:solidFill>
                  <a:srgbClr val="000000"/>
                </a:solidFill>
              </a:rPr>
              <a:t>u 0.037</a:t>
            </a:r>
          </a:p>
          <a:p>
            <a:pPr algn="l"/>
            <a:r>
              <a:rPr lang="en-US" sz="3200" noProof="1">
                <a:solidFill>
                  <a:srgbClr val="000000"/>
                </a:solidFill>
              </a:rPr>
              <a:t>e 0.055</a:t>
            </a:r>
          </a:p>
          <a:p>
            <a:pPr algn="l"/>
            <a:r>
              <a:rPr lang="en-US" sz="3200" noProof="1">
                <a:solidFill>
                  <a:srgbClr val="000000"/>
                </a:solidFill>
              </a:rPr>
              <a:t>l 0.055</a:t>
            </a:r>
          </a:p>
          <a:p>
            <a:pPr algn="l"/>
            <a:r>
              <a:rPr lang="en-US" sz="3200" noProof="1">
                <a:solidFill>
                  <a:srgbClr val="000000"/>
                </a:solidFill>
              </a:rPr>
              <a:t>m 0.055</a:t>
            </a:r>
          </a:p>
          <a:p>
            <a:pPr algn="l"/>
            <a:r>
              <a:rPr lang="en-US" sz="3200" noProof="1">
                <a:solidFill>
                  <a:srgbClr val="000000"/>
                </a:solidFill>
              </a:rPr>
              <a:t>s 0.055</a:t>
            </a:r>
          </a:p>
          <a:p>
            <a:pPr algn="l"/>
            <a:r>
              <a:rPr lang="en-US" sz="3200" noProof="1">
                <a:solidFill>
                  <a:srgbClr val="000000"/>
                </a:solidFill>
              </a:rPr>
              <a:t>d 0.074</a:t>
            </a:r>
          </a:p>
          <a:p>
            <a:pPr algn="l"/>
            <a:r>
              <a:rPr lang="en-US" sz="3200" noProof="1">
                <a:solidFill>
                  <a:srgbClr val="000000"/>
                </a:solidFill>
              </a:rPr>
              <a:t>i 0.074</a:t>
            </a:r>
          </a:p>
          <a:p>
            <a:pPr algn="l"/>
            <a:r>
              <a:rPr lang="en-US" sz="3200" noProof="1">
                <a:solidFill>
                  <a:srgbClr val="000000"/>
                </a:solidFill>
              </a:rPr>
              <a:t>n 0.074</a:t>
            </a:r>
          </a:p>
          <a:p>
            <a:pPr algn="l"/>
            <a:r>
              <a:rPr lang="en-US" sz="3200" noProof="1">
                <a:solidFill>
                  <a:srgbClr val="000000"/>
                </a:solidFill>
              </a:rPr>
              <a:t>t 0.074</a:t>
            </a:r>
          </a:p>
          <a:p>
            <a:pPr algn="l"/>
            <a:r>
              <a:rPr lang="en-US" sz="3200" noProof="1">
                <a:solidFill>
                  <a:srgbClr val="000000"/>
                </a:solidFill>
              </a:rPr>
              <a:t>r 0.093</a:t>
            </a:r>
          </a:p>
          <a:p>
            <a:pPr algn="l"/>
            <a:r>
              <a:rPr lang="en-US" sz="3200" noProof="1">
                <a:solidFill>
                  <a:srgbClr val="000000"/>
                </a:solidFill>
              </a:rPr>
              <a:t>a 0.185</a:t>
            </a:r>
          </a:p>
          <a:p>
            <a:pPr algn="l"/>
            <a:endParaRPr lang="en-US" sz="3200" noProof="1">
              <a:solidFill>
                <a:srgbClr val="000000"/>
              </a:solidFill>
            </a:endParaRPr>
          </a:p>
          <a:p>
            <a:pPr algn="l"/>
            <a:endParaRPr lang="en-US" sz="3200" noProof="1">
              <a:solidFill>
                <a:srgbClr val="000000"/>
              </a:solidFill>
            </a:endParaRPr>
          </a:p>
        </p:txBody>
      </p:sp>
      <p:cxnSp>
        <p:nvCxnSpPr>
          <p:cNvPr id="3" name="Straight Connector 2">
            <a:extLst>
              <a:ext uri="{FF2B5EF4-FFF2-40B4-BE49-F238E27FC236}">
                <a16:creationId xmlns:a16="http://schemas.microsoft.com/office/drawing/2014/main" id="{2FFDC608-8CF1-4FB1-93CE-357F6E4A3BA3}"/>
              </a:ext>
            </a:extLst>
          </p:cNvPr>
          <p:cNvCxnSpPr/>
          <p:nvPr/>
        </p:nvCxnSpPr>
        <p:spPr>
          <a:xfrm>
            <a:off x="3244645" y="2330245"/>
            <a:ext cx="1474839" cy="0"/>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8" name="Straight Connector 7">
            <a:extLst>
              <a:ext uri="{FF2B5EF4-FFF2-40B4-BE49-F238E27FC236}">
                <a16:creationId xmlns:a16="http://schemas.microsoft.com/office/drawing/2014/main" id="{AB824862-62EC-4129-A5C9-B7D1AB09A135}"/>
              </a:ext>
            </a:extLst>
          </p:cNvPr>
          <p:cNvCxnSpPr/>
          <p:nvPr/>
        </p:nvCxnSpPr>
        <p:spPr>
          <a:xfrm flipV="1">
            <a:off x="3244645" y="2330245"/>
            <a:ext cx="1474839" cy="589936"/>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10" name="Straight Connector 9">
            <a:extLst>
              <a:ext uri="{FF2B5EF4-FFF2-40B4-BE49-F238E27FC236}">
                <a16:creationId xmlns:a16="http://schemas.microsoft.com/office/drawing/2014/main" id="{57B72974-4D1E-43DD-A361-42149A56C21E}"/>
              </a:ext>
            </a:extLst>
          </p:cNvPr>
          <p:cNvCxnSpPr/>
          <p:nvPr/>
        </p:nvCxnSpPr>
        <p:spPr>
          <a:xfrm>
            <a:off x="3244645" y="3303639"/>
            <a:ext cx="1474839" cy="0"/>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12" name="Straight Connector 11">
            <a:extLst>
              <a:ext uri="{FF2B5EF4-FFF2-40B4-BE49-F238E27FC236}">
                <a16:creationId xmlns:a16="http://schemas.microsoft.com/office/drawing/2014/main" id="{E9998DBC-FAC1-4A02-9CDB-71467E6B5B47}"/>
              </a:ext>
            </a:extLst>
          </p:cNvPr>
          <p:cNvCxnSpPr/>
          <p:nvPr/>
        </p:nvCxnSpPr>
        <p:spPr>
          <a:xfrm flipV="1">
            <a:off x="3244645" y="3303639"/>
            <a:ext cx="1474839" cy="560438"/>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sp>
        <p:nvSpPr>
          <p:cNvPr id="13" name="TextBox 12">
            <a:extLst>
              <a:ext uri="{FF2B5EF4-FFF2-40B4-BE49-F238E27FC236}">
                <a16:creationId xmlns:a16="http://schemas.microsoft.com/office/drawing/2014/main" id="{3963BFE4-EF5A-4F5C-8508-E3948A6F5A84}"/>
              </a:ext>
            </a:extLst>
          </p:cNvPr>
          <p:cNvSpPr txBox="1"/>
          <p:nvPr/>
        </p:nvSpPr>
        <p:spPr>
          <a:xfrm>
            <a:off x="4461420" y="2032727"/>
            <a:ext cx="1887794" cy="59503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rgbClr val="5E5E5E"/>
                </a:solidFill>
                <a:effectLst/>
                <a:uFillTx/>
                <a:latin typeface="+mn-lt"/>
                <a:ea typeface="+mn-ea"/>
                <a:cs typeface="+mn-cs"/>
                <a:sym typeface="Helvetica Neue"/>
              </a:rPr>
              <a:t>0.038</a:t>
            </a:r>
            <a:endParaRPr kumimoji="0" lang="en-ID" sz="3200" b="0" i="0" u="none" strike="noStrike" cap="none" spc="0" normalizeH="0" baseline="0" dirty="0">
              <a:ln>
                <a:noFill/>
              </a:ln>
              <a:solidFill>
                <a:srgbClr val="5E5E5E"/>
              </a:solidFill>
              <a:effectLst/>
              <a:uFillTx/>
              <a:latin typeface="+mn-lt"/>
              <a:ea typeface="+mn-ea"/>
              <a:cs typeface="+mn-cs"/>
              <a:sym typeface="Helvetica Neue"/>
            </a:endParaRPr>
          </a:p>
        </p:txBody>
      </p:sp>
      <p:sp>
        <p:nvSpPr>
          <p:cNvPr id="14" name="TextBox 13">
            <a:extLst>
              <a:ext uri="{FF2B5EF4-FFF2-40B4-BE49-F238E27FC236}">
                <a16:creationId xmlns:a16="http://schemas.microsoft.com/office/drawing/2014/main" id="{D988647B-09E5-41C7-8988-B7572359B37F}"/>
              </a:ext>
            </a:extLst>
          </p:cNvPr>
          <p:cNvSpPr txBox="1"/>
          <p:nvPr/>
        </p:nvSpPr>
        <p:spPr>
          <a:xfrm>
            <a:off x="4372930" y="3006121"/>
            <a:ext cx="1887794" cy="59503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rgbClr val="5E5E5E"/>
                </a:solidFill>
                <a:effectLst/>
                <a:uFillTx/>
                <a:latin typeface="+mn-lt"/>
                <a:ea typeface="+mn-ea"/>
                <a:cs typeface="+mn-cs"/>
                <a:sym typeface="Helvetica Neue"/>
              </a:rPr>
              <a:t>0.038</a:t>
            </a:r>
            <a:endParaRPr kumimoji="0" lang="en-ID" sz="3200" b="0" i="0" u="none" strike="noStrike" cap="none" spc="0" normalizeH="0" baseline="0" dirty="0">
              <a:ln>
                <a:noFill/>
              </a:ln>
              <a:solidFill>
                <a:srgbClr val="5E5E5E"/>
              </a:solidFill>
              <a:effectLst/>
              <a:uFillTx/>
              <a:latin typeface="+mn-lt"/>
              <a:ea typeface="+mn-ea"/>
              <a:cs typeface="+mn-cs"/>
              <a:sym typeface="Helvetica Neue"/>
            </a:endParaRPr>
          </a:p>
        </p:txBody>
      </p:sp>
      <p:cxnSp>
        <p:nvCxnSpPr>
          <p:cNvPr id="16" name="Straight Connector 15">
            <a:extLst>
              <a:ext uri="{FF2B5EF4-FFF2-40B4-BE49-F238E27FC236}">
                <a16:creationId xmlns:a16="http://schemas.microsoft.com/office/drawing/2014/main" id="{93AF1703-2467-4A5C-828E-C160CB32715A}"/>
              </a:ext>
            </a:extLst>
          </p:cNvPr>
          <p:cNvCxnSpPr/>
          <p:nvPr/>
        </p:nvCxnSpPr>
        <p:spPr>
          <a:xfrm>
            <a:off x="3244645" y="4339753"/>
            <a:ext cx="1474839" cy="0"/>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18" name="Straight Connector 17">
            <a:extLst>
              <a:ext uri="{FF2B5EF4-FFF2-40B4-BE49-F238E27FC236}">
                <a16:creationId xmlns:a16="http://schemas.microsoft.com/office/drawing/2014/main" id="{B040C306-A8E6-4034-A22C-3E49DB1DC27D}"/>
              </a:ext>
            </a:extLst>
          </p:cNvPr>
          <p:cNvCxnSpPr/>
          <p:nvPr/>
        </p:nvCxnSpPr>
        <p:spPr>
          <a:xfrm flipV="1">
            <a:off x="3244645" y="4339753"/>
            <a:ext cx="1474839" cy="438724"/>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20" name="Straight Connector 19">
            <a:extLst>
              <a:ext uri="{FF2B5EF4-FFF2-40B4-BE49-F238E27FC236}">
                <a16:creationId xmlns:a16="http://schemas.microsoft.com/office/drawing/2014/main" id="{84EA2BBE-165E-4583-95EE-362F4392A8C4}"/>
              </a:ext>
            </a:extLst>
          </p:cNvPr>
          <p:cNvCxnSpPr>
            <a:cxnSpLocks/>
          </p:cNvCxnSpPr>
          <p:nvPr/>
        </p:nvCxnSpPr>
        <p:spPr>
          <a:xfrm>
            <a:off x="3185651" y="5279923"/>
            <a:ext cx="1474839" cy="0"/>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23" name="Straight Connector 22">
            <a:extLst>
              <a:ext uri="{FF2B5EF4-FFF2-40B4-BE49-F238E27FC236}">
                <a16:creationId xmlns:a16="http://schemas.microsoft.com/office/drawing/2014/main" id="{D8376BE5-7D4B-419E-AE25-29884D85A11F}"/>
              </a:ext>
            </a:extLst>
          </p:cNvPr>
          <p:cNvCxnSpPr>
            <a:cxnSpLocks/>
          </p:cNvCxnSpPr>
          <p:nvPr/>
        </p:nvCxnSpPr>
        <p:spPr>
          <a:xfrm flipV="1">
            <a:off x="3185651" y="5279923"/>
            <a:ext cx="1474839" cy="560438"/>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sp>
        <p:nvSpPr>
          <p:cNvPr id="25" name="TextBox 24">
            <a:extLst>
              <a:ext uri="{FF2B5EF4-FFF2-40B4-BE49-F238E27FC236}">
                <a16:creationId xmlns:a16="http://schemas.microsoft.com/office/drawing/2014/main" id="{E0065E8F-7696-461F-A13B-4974726E362D}"/>
              </a:ext>
            </a:extLst>
          </p:cNvPr>
          <p:cNvSpPr txBox="1"/>
          <p:nvPr/>
        </p:nvSpPr>
        <p:spPr>
          <a:xfrm>
            <a:off x="4406131" y="4043608"/>
            <a:ext cx="1887794" cy="59503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rgbClr val="5E5E5E"/>
                </a:solidFill>
                <a:effectLst/>
                <a:uFillTx/>
                <a:latin typeface="+mn-lt"/>
                <a:ea typeface="+mn-ea"/>
                <a:cs typeface="+mn-cs"/>
                <a:sym typeface="Helvetica Neue"/>
              </a:rPr>
              <a:t>0.056</a:t>
            </a:r>
            <a:endParaRPr kumimoji="0" lang="en-ID" sz="3200" b="0" i="0" u="none" strike="noStrike" cap="none" spc="0" normalizeH="0" baseline="0" dirty="0">
              <a:ln>
                <a:noFill/>
              </a:ln>
              <a:solidFill>
                <a:srgbClr val="5E5E5E"/>
              </a:solidFill>
              <a:effectLst/>
              <a:uFillTx/>
              <a:latin typeface="+mn-lt"/>
              <a:ea typeface="+mn-ea"/>
              <a:cs typeface="+mn-cs"/>
              <a:sym typeface="Helvetica Neue"/>
            </a:endParaRPr>
          </a:p>
        </p:txBody>
      </p:sp>
      <p:sp>
        <p:nvSpPr>
          <p:cNvPr id="26" name="TextBox 25">
            <a:extLst>
              <a:ext uri="{FF2B5EF4-FFF2-40B4-BE49-F238E27FC236}">
                <a16:creationId xmlns:a16="http://schemas.microsoft.com/office/drawing/2014/main" id="{9DF298F5-F49F-4707-9049-3725B5BD36F4}"/>
              </a:ext>
            </a:extLst>
          </p:cNvPr>
          <p:cNvSpPr txBox="1"/>
          <p:nvPr/>
        </p:nvSpPr>
        <p:spPr>
          <a:xfrm>
            <a:off x="4372930" y="5048493"/>
            <a:ext cx="1887794" cy="59503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rgbClr val="5E5E5E"/>
                </a:solidFill>
                <a:effectLst/>
                <a:uFillTx/>
                <a:latin typeface="+mn-lt"/>
                <a:ea typeface="+mn-ea"/>
                <a:cs typeface="+mn-cs"/>
                <a:sym typeface="Helvetica Neue"/>
              </a:rPr>
              <a:t>0.074</a:t>
            </a:r>
            <a:endParaRPr kumimoji="0" lang="en-ID" sz="3200" b="0" i="0" u="none" strike="noStrike" cap="none" spc="0" normalizeH="0" baseline="0" dirty="0">
              <a:ln>
                <a:noFill/>
              </a:ln>
              <a:solidFill>
                <a:srgbClr val="5E5E5E"/>
              </a:solidFill>
              <a:effectLst/>
              <a:uFillTx/>
              <a:latin typeface="+mn-lt"/>
              <a:ea typeface="+mn-ea"/>
              <a:cs typeface="+mn-cs"/>
              <a:sym typeface="Helvetica Neue"/>
            </a:endParaRPr>
          </a:p>
        </p:txBody>
      </p:sp>
      <p:cxnSp>
        <p:nvCxnSpPr>
          <p:cNvPr id="28" name="Straight Connector 27">
            <a:extLst>
              <a:ext uri="{FF2B5EF4-FFF2-40B4-BE49-F238E27FC236}">
                <a16:creationId xmlns:a16="http://schemas.microsoft.com/office/drawing/2014/main" id="{CDC34D33-BCD6-4BAF-B3D9-AD638F618E28}"/>
              </a:ext>
            </a:extLst>
          </p:cNvPr>
          <p:cNvCxnSpPr/>
          <p:nvPr/>
        </p:nvCxnSpPr>
        <p:spPr>
          <a:xfrm>
            <a:off x="6017342" y="2330244"/>
            <a:ext cx="1327355" cy="0"/>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30" name="Straight Connector 29">
            <a:extLst>
              <a:ext uri="{FF2B5EF4-FFF2-40B4-BE49-F238E27FC236}">
                <a16:creationId xmlns:a16="http://schemas.microsoft.com/office/drawing/2014/main" id="{EBB94539-4F63-4BED-89B4-3118D1A839F7}"/>
              </a:ext>
            </a:extLst>
          </p:cNvPr>
          <p:cNvCxnSpPr/>
          <p:nvPr/>
        </p:nvCxnSpPr>
        <p:spPr>
          <a:xfrm flipV="1">
            <a:off x="6017342" y="2330245"/>
            <a:ext cx="1327355" cy="973394"/>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32" name="Straight Connector 31">
            <a:extLst>
              <a:ext uri="{FF2B5EF4-FFF2-40B4-BE49-F238E27FC236}">
                <a16:creationId xmlns:a16="http://schemas.microsoft.com/office/drawing/2014/main" id="{B92063C2-EB6E-433F-8ED9-96F146C85F1F}"/>
              </a:ext>
            </a:extLst>
          </p:cNvPr>
          <p:cNvCxnSpPr>
            <a:cxnSpLocks/>
          </p:cNvCxnSpPr>
          <p:nvPr/>
        </p:nvCxnSpPr>
        <p:spPr>
          <a:xfrm>
            <a:off x="3215148" y="6341806"/>
            <a:ext cx="1246272" cy="0"/>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35" name="Straight Connector 34">
            <a:extLst>
              <a:ext uri="{FF2B5EF4-FFF2-40B4-BE49-F238E27FC236}">
                <a16:creationId xmlns:a16="http://schemas.microsoft.com/office/drawing/2014/main" id="{B411F4D3-CF20-46EF-A77F-E6CF55D9D0F7}"/>
              </a:ext>
            </a:extLst>
          </p:cNvPr>
          <p:cNvCxnSpPr/>
          <p:nvPr/>
        </p:nvCxnSpPr>
        <p:spPr>
          <a:xfrm flipV="1">
            <a:off x="3185651" y="6341806"/>
            <a:ext cx="1275769" cy="516194"/>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sp>
        <p:nvSpPr>
          <p:cNvPr id="36" name="TextBox 35">
            <a:extLst>
              <a:ext uri="{FF2B5EF4-FFF2-40B4-BE49-F238E27FC236}">
                <a16:creationId xmlns:a16="http://schemas.microsoft.com/office/drawing/2014/main" id="{6B47CAAB-CA88-4C5F-BBCA-7F90A8E1FF21}"/>
              </a:ext>
            </a:extLst>
          </p:cNvPr>
          <p:cNvSpPr txBox="1"/>
          <p:nvPr/>
        </p:nvSpPr>
        <p:spPr>
          <a:xfrm>
            <a:off x="7160441" y="2036856"/>
            <a:ext cx="1887794" cy="59503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rgbClr val="5E5E5E"/>
                </a:solidFill>
                <a:effectLst/>
                <a:uFillTx/>
                <a:latin typeface="+mn-lt"/>
                <a:ea typeface="+mn-ea"/>
                <a:cs typeface="+mn-cs"/>
                <a:sym typeface="Helvetica Neue"/>
              </a:rPr>
              <a:t>0.076</a:t>
            </a:r>
            <a:endParaRPr kumimoji="0" lang="en-ID" sz="3200" b="0" i="0" u="none" strike="noStrike" cap="none" spc="0" normalizeH="0" baseline="0" dirty="0">
              <a:ln>
                <a:noFill/>
              </a:ln>
              <a:solidFill>
                <a:srgbClr val="5E5E5E"/>
              </a:solidFill>
              <a:effectLst/>
              <a:uFillTx/>
              <a:latin typeface="+mn-lt"/>
              <a:ea typeface="+mn-ea"/>
              <a:cs typeface="+mn-cs"/>
              <a:sym typeface="Helvetica Neue"/>
            </a:endParaRPr>
          </a:p>
        </p:txBody>
      </p:sp>
      <p:cxnSp>
        <p:nvCxnSpPr>
          <p:cNvPr id="38" name="Straight Connector 37">
            <a:extLst>
              <a:ext uri="{FF2B5EF4-FFF2-40B4-BE49-F238E27FC236}">
                <a16:creationId xmlns:a16="http://schemas.microsoft.com/office/drawing/2014/main" id="{D0C12DC3-207B-42BC-AB3D-FC4200175DF7}"/>
              </a:ext>
            </a:extLst>
          </p:cNvPr>
          <p:cNvCxnSpPr>
            <a:cxnSpLocks/>
          </p:cNvCxnSpPr>
          <p:nvPr/>
        </p:nvCxnSpPr>
        <p:spPr>
          <a:xfrm>
            <a:off x="3303639" y="7289826"/>
            <a:ext cx="1157781" cy="0"/>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41" name="Straight Connector 40">
            <a:extLst>
              <a:ext uri="{FF2B5EF4-FFF2-40B4-BE49-F238E27FC236}">
                <a16:creationId xmlns:a16="http://schemas.microsoft.com/office/drawing/2014/main" id="{3F9D637D-06C6-48D6-BE4B-42644D617DD3}"/>
              </a:ext>
            </a:extLst>
          </p:cNvPr>
          <p:cNvCxnSpPr/>
          <p:nvPr/>
        </p:nvCxnSpPr>
        <p:spPr>
          <a:xfrm flipV="1">
            <a:off x="3215148" y="7289826"/>
            <a:ext cx="1246272" cy="497322"/>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sp>
        <p:nvSpPr>
          <p:cNvPr id="42" name="TextBox 41">
            <a:extLst>
              <a:ext uri="{FF2B5EF4-FFF2-40B4-BE49-F238E27FC236}">
                <a16:creationId xmlns:a16="http://schemas.microsoft.com/office/drawing/2014/main" id="{D53E917F-BFA0-482F-B094-642EBD80BC45}"/>
              </a:ext>
            </a:extLst>
          </p:cNvPr>
          <p:cNvSpPr txBox="1"/>
          <p:nvPr/>
        </p:nvSpPr>
        <p:spPr>
          <a:xfrm>
            <a:off x="4372930" y="6119204"/>
            <a:ext cx="1887794" cy="59503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rgbClr val="5E5E5E"/>
                </a:solidFill>
                <a:effectLst/>
                <a:uFillTx/>
                <a:latin typeface="+mn-lt"/>
                <a:ea typeface="+mn-ea"/>
                <a:cs typeface="+mn-cs"/>
                <a:sym typeface="Helvetica Neue"/>
              </a:rPr>
              <a:t>0.110</a:t>
            </a:r>
            <a:endParaRPr kumimoji="0" lang="en-ID" sz="3200" b="0" i="0" u="none" strike="noStrike" cap="none" spc="0" normalizeH="0" baseline="0" dirty="0">
              <a:ln>
                <a:noFill/>
              </a:ln>
              <a:solidFill>
                <a:srgbClr val="5E5E5E"/>
              </a:solidFill>
              <a:effectLst/>
              <a:uFillTx/>
              <a:latin typeface="+mn-lt"/>
              <a:ea typeface="+mn-ea"/>
              <a:cs typeface="+mn-cs"/>
              <a:sym typeface="Helvetica Neue"/>
            </a:endParaRPr>
          </a:p>
        </p:txBody>
      </p:sp>
      <p:sp>
        <p:nvSpPr>
          <p:cNvPr id="43" name="TextBox 42">
            <a:extLst>
              <a:ext uri="{FF2B5EF4-FFF2-40B4-BE49-F238E27FC236}">
                <a16:creationId xmlns:a16="http://schemas.microsoft.com/office/drawing/2014/main" id="{75284F6E-B973-42B7-A2A4-8A9EF009DB6B}"/>
              </a:ext>
            </a:extLst>
          </p:cNvPr>
          <p:cNvSpPr txBox="1"/>
          <p:nvPr/>
        </p:nvSpPr>
        <p:spPr>
          <a:xfrm>
            <a:off x="4372930" y="7005504"/>
            <a:ext cx="1887794" cy="59503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rgbClr val="5E5E5E"/>
                </a:solidFill>
                <a:effectLst/>
                <a:uFillTx/>
                <a:latin typeface="+mn-lt"/>
                <a:ea typeface="+mn-ea"/>
                <a:cs typeface="+mn-cs"/>
                <a:sym typeface="Helvetica Neue"/>
              </a:rPr>
              <a:t>0.110</a:t>
            </a:r>
            <a:endParaRPr kumimoji="0" lang="en-ID" sz="3200" b="0" i="0" u="none" strike="noStrike" cap="none" spc="0" normalizeH="0" baseline="0" dirty="0">
              <a:ln>
                <a:noFill/>
              </a:ln>
              <a:solidFill>
                <a:srgbClr val="5E5E5E"/>
              </a:solidFill>
              <a:effectLst/>
              <a:uFillTx/>
              <a:latin typeface="+mn-lt"/>
              <a:ea typeface="+mn-ea"/>
              <a:cs typeface="+mn-cs"/>
              <a:sym typeface="Helvetica Neue"/>
            </a:endParaRPr>
          </a:p>
        </p:txBody>
      </p:sp>
      <p:cxnSp>
        <p:nvCxnSpPr>
          <p:cNvPr id="45" name="Straight Connector 44">
            <a:extLst>
              <a:ext uri="{FF2B5EF4-FFF2-40B4-BE49-F238E27FC236}">
                <a16:creationId xmlns:a16="http://schemas.microsoft.com/office/drawing/2014/main" id="{72F25C88-C970-4745-96E5-E151F7D174CD}"/>
              </a:ext>
            </a:extLst>
          </p:cNvPr>
          <p:cNvCxnSpPr/>
          <p:nvPr/>
        </p:nvCxnSpPr>
        <p:spPr>
          <a:xfrm>
            <a:off x="6017342" y="4339753"/>
            <a:ext cx="1143099" cy="0"/>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47" name="Straight Connector 46">
            <a:extLst>
              <a:ext uri="{FF2B5EF4-FFF2-40B4-BE49-F238E27FC236}">
                <a16:creationId xmlns:a16="http://schemas.microsoft.com/office/drawing/2014/main" id="{EBC420A2-EC89-4DAB-BC8F-92B34C4BFDF2}"/>
              </a:ext>
            </a:extLst>
          </p:cNvPr>
          <p:cNvCxnSpPr/>
          <p:nvPr/>
        </p:nvCxnSpPr>
        <p:spPr>
          <a:xfrm flipV="1">
            <a:off x="6017342" y="4339753"/>
            <a:ext cx="1143099" cy="1006257"/>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sp>
        <p:nvSpPr>
          <p:cNvPr id="48" name="TextBox 47">
            <a:extLst>
              <a:ext uri="{FF2B5EF4-FFF2-40B4-BE49-F238E27FC236}">
                <a16:creationId xmlns:a16="http://schemas.microsoft.com/office/drawing/2014/main" id="{80922261-C51F-4454-A068-6C956AAD7051}"/>
              </a:ext>
            </a:extLst>
          </p:cNvPr>
          <p:cNvSpPr txBox="1"/>
          <p:nvPr/>
        </p:nvSpPr>
        <p:spPr>
          <a:xfrm>
            <a:off x="6917059" y="4045876"/>
            <a:ext cx="1887794" cy="59503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rgbClr val="5E5E5E"/>
                </a:solidFill>
                <a:effectLst/>
                <a:uFillTx/>
                <a:latin typeface="+mn-lt"/>
                <a:ea typeface="+mn-ea"/>
                <a:cs typeface="+mn-cs"/>
                <a:sym typeface="Helvetica Neue"/>
              </a:rPr>
              <a:t>0.13</a:t>
            </a:r>
            <a:endParaRPr kumimoji="0" lang="en-ID" sz="3200" b="0" i="0" u="none" strike="noStrike" cap="none" spc="0" normalizeH="0" baseline="0" dirty="0">
              <a:ln>
                <a:noFill/>
              </a:ln>
              <a:solidFill>
                <a:srgbClr val="5E5E5E"/>
              </a:solidFill>
              <a:effectLst/>
              <a:uFillTx/>
              <a:latin typeface="+mn-lt"/>
              <a:ea typeface="+mn-ea"/>
              <a:cs typeface="+mn-cs"/>
              <a:sym typeface="Helvetica Neue"/>
            </a:endParaRPr>
          </a:p>
        </p:txBody>
      </p:sp>
      <p:cxnSp>
        <p:nvCxnSpPr>
          <p:cNvPr id="50" name="Straight Connector 49">
            <a:extLst>
              <a:ext uri="{FF2B5EF4-FFF2-40B4-BE49-F238E27FC236}">
                <a16:creationId xmlns:a16="http://schemas.microsoft.com/office/drawing/2014/main" id="{3D9B6640-628D-4D47-9B53-9644208BEE7E}"/>
              </a:ext>
            </a:extLst>
          </p:cNvPr>
          <p:cNvCxnSpPr/>
          <p:nvPr/>
        </p:nvCxnSpPr>
        <p:spPr>
          <a:xfrm>
            <a:off x="3215148" y="8170606"/>
            <a:ext cx="1190983" cy="0"/>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52" name="Straight Connector 51">
            <a:extLst>
              <a:ext uri="{FF2B5EF4-FFF2-40B4-BE49-F238E27FC236}">
                <a16:creationId xmlns:a16="http://schemas.microsoft.com/office/drawing/2014/main" id="{F8FFAC60-BC4D-48B5-BEB4-BCF29F3C1FDA}"/>
              </a:ext>
            </a:extLst>
          </p:cNvPr>
          <p:cNvCxnSpPr/>
          <p:nvPr/>
        </p:nvCxnSpPr>
        <p:spPr>
          <a:xfrm flipV="1">
            <a:off x="3185651" y="8170606"/>
            <a:ext cx="1275769" cy="619433"/>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54" name="Straight Connector 53">
            <a:extLst>
              <a:ext uri="{FF2B5EF4-FFF2-40B4-BE49-F238E27FC236}">
                <a16:creationId xmlns:a16="http://schemas.microsoft.com/office/drawing/2014/main" id="{5C282F4F-8101-4E16-8F60-CEBFFD46B074}"/>
              </a:ext>
            </a:extLst>
          </p:cNvPr>
          <p:cNvCxnSpPr/>
          <p:nvPr/>
        </p:nvCxnSpPr>
        <p:spPr>
          <a:xfrm>
            <a:off x="3274142" y="9205557"/>
            <a:ext cx="1098788" cy="0"/>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56" name="Straight Connector 55">
            <a:extLst>
              <a:ext uri="{FF2B5EF4-FFF2-40B4-BE49-F238E27FC236}">
                <a16:creationId xmlns:a16="http://schemas.microsoft.com/office/drawing/2014/main" id="{E5488D48-9677-47D5-A349-00C043B8BB66}"/>
              </a:ext>
            </a:extLst>
          </p:cNvPr>
          <p:cNvCxnSpPr/>
          <p:nvPr/>
        </p:nvCxnSpPr>
        <p:spPr>
          <a:xfrm flipV="1">
            <a:off x="3185651" y="9205557"/>
            <a:ext cx="1275769" cy="528378"/>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sp>
        <p:nvSpPr>
          <p:cNvPr id="57" name="TextBox 56">
            <a:extLst>
              <a:ext uri="{FF2B5EF4-FFF2-40B4-BE49-F238E27FC236}">
                <a16:creationId xmlns:a16="http://schemas.microsoft.com/office/drawing/2014/main" id="{B07CFA57-DC50-46B5-9751-6BC059FCB647}"/>
              </a:ext>
            </a:extLst>
          </p:cNvPr>
          <p:cNvSpPr txBox="1"/>
          <p:nvPr/>
        </p:nvSpPr>
        <p:spPr>
          <a:xfrm>
            <a:off x="4719484" y="8114177"/>
            <a:ext cx="1190983" cy="59503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endParaRPr kumimoji="0" lang="en-ID" sz="2400" b="0" i="0" u="none" strike="noStrike" cap="none" spc="0" normalizeH="0" baseline="0" dirty="0">
              <a:ln>
                <a:noFill/>
              </a:ln>
              <a:solidFill>
                <a:srgbClr val="5E5E5E"/>
              </a:solidFill>
              <a:effectLst/>
              <a:uFillTx/>
              <a:latin typeface="+mn-lt"/>
              <a:ea typeface="+mn-ea"/>
              <a:cs typeface="+mn-cs"/>
              <a:sym typeface="Helvetica Neue"/>
            </a:endParaRPr>
          </a:p>
        </p:txBody>
      </p:sp>
      <p:sp>
        <p:nvSpPr>
          <p:cNvPr id="58" name="TextBox 57">
            <a:extLst>
              <a:ext uri="{FF2B5EF4-FFF2-40B4-BE49-F238E27FC236}">
                <a16:creationId xmlns:a16="http://schemas.microsoft.com/office/drawing/2014/main" id="{1C72B4CB-944C-4EA6-8272-81C7AC47876B}"/>
              </a:ext>
            </a:extLst>
          </p:cNvPr>
          <p:cNvSpPr txBox="1"/>
          <p:nvPr/>
        </p:nvSpPr>
        <p:spPr>
          <a:xfrm>
            <a:off x="4371078" y="7979715"/>
            <a:ext cx="1887794" cy="59503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rgbClr val="5E5E5E"/>
                </a:solidFill>
                <a:effectLst/>
                <a:uFillTx/>
                <a:latin typeface="+mn-lt"/>
                <a:ea typeface="+mn-ea"/>
                <a:cs typeface="+mn-cs"/>
                <a:sym typeface="Helvetica Neue"/>
              </a:rPr>
              <a:t>0.148</a:t>
            </a:r>
            <a:endParaRPr kumimoji="0" lang="en-ID" sz="3200" b="0" i="0" u="none" strike="noStrike" cap="none" spc="0" normalizeH="0" baseline="0" dirty="0">
              <a:ln>
                <a:noFill/>
              </a:ln>
              <a:solidFill>
                <a:srgbClr val="5E5E5E"/>
              </a:solidFill>
              <a:effectLst/>
              <a:uFillTx/>
              <a:latin typeface="+mn-lt"/>
              <a:ea typeface="+mn-ea"/>
              <a:cs typeface="+mn-cs"/>
              <a:sym typeface="Helvetica Neue"/>
            </a:endParaRPr>
          </a:p>
        </p:txBody>
      </p:sp>
      <p:sp>
        <p:nvSpPr>
          <p:cNvPr id="59" name="TextBox 58">
            <a:extLst>
              <a:ext uri="{FF2B5EF4-FFF2-40B4-BE49-F238E27FC236}">
                <a16:creationId xmlns:a16="http://schemas.microsoft.com/office/drawing/2014/main" id="{3627E55E-72C8-41D9-A233-11D2CAAA86F6}"/>
              </a:ext>
            </a:extLst>
          </p:cNvPr>
          <p:cNvSpPr txBox="1"/>
          <p:nvPr/>
        </p:nvSpPr>
        <p:spPr>
          <a:xfrm>
            <a:off x="4371078" y="8900086"/>
            <a:ext cx="1887794" cy="59503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rgbClr val="5E5E5E"/>
                </a:solidFill>
                <a:effectLst/>
                <a:uFillTx/>
                <a:latin typeface="+mn-lt"/>
                <a:ea typeface="+mn-ea"/>
                <a:cs typeface="+mn-cs"/>
                <a:sym typeface="Helvetica Neue"/>
              </a:rPr>
              <a:t>0.148</a:t>
            </a:r>
            <a:endParaRPr kumimoji="0" lang="en-ID" sz="3200" b="0" i="0" u="none" strike="noStrike" cap="none" spc="0" normalizeH="0" baseline="0" dirty="0">
              <a:ln>
                <a:noFill/>
              </a:ln>
              <a:solidFill>
                <a:srgbClr val="5E5E5E"/>
              </a:solidFill>
              <a:effectLst/>
              <a:uFillTx/>
              <a:latin typeface="+mn-lt"/>
              <a:ea typeface="+mn-ea"/>
              <a:cs typeface="+mn-cs"/>
              <a:sym typeface="Helvetica Neue"/>
            </a:endParaRPr>
          </a:p>
        </p:txBody>
      </p:sp>
      <p:sp>
        <p:nvSpPr>
          <p:cNvPr id="60" name="TextBox 59">
            <a:extLst>
              <a:ext uri="{FF2B5EF4-FFF2-40B4-BE49-F238E27FC236}">
                <a16:creationId xmlns:a16="http://schemas.microsoft.com/office/drawing/2014/main" id="{5A257B49-E38B-4E7A-AD4B-FC8BD30EA042}"/>
              </a:ext>
            </a:extLst>
          </p:cNvPr>
          <p:cNvSpPr txBox="1"/>
          <p:nvPr/>
        </p:nvSpPr>
        <p:spPr>
          <a:xfrm>
            <a:off x="7160441" y="3025931"/>
            <a:ext cx="1887794" cy="59503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rgbClr val="5E5E5E"/>
                </a:solidFill>
                <a:effectLst/>
                <a:uFillTx/>
                <a:latin typeface="+mn-lt"/>
                <a:ea typeface="+mn-ea"/>
                <a:cs typeface="+mn-cs"/>
                <a:sym typeface="Helvetica Neue"/>
              </a:rPr>
              <a:t>r 0.093</a:t>
            </a:r>
            <a:endParaRPr kumimoji="0" lang="en-ID" sz="3200" b="0" i="0" u="none" strike="noStrike" cap="none" spc="0" normalizeH="0" baseline="0" dirty="0">
              <a:ln>
                <a:noFill/>
              </a:ln>
              <a:solidFill>
                <a:srgbClr val="5E5E5E"/>
              </a:solidFill>
              <a:effectLst/>
              <a:uFillTx/>
              <a:latin typeface="+mn-lt"/>
              <a:ea typeface="+mn-ea"/>
              <a:cs typeface="+mn-cs"/>
              <a:sym typeface="Helvetica Neue"/>
            </a:endParaRPr>
          </a:p>
        </p:txBody>
      </p:sp>
      <p:cxnSp>
        <p:nvCxnSpPr>
          <p:cNvPr id="63" name="Straight Connector 62">
            <a:extLst>
              <a:ext uri="{FF2B5EF4-FFF2-40B4-BE49-F238E27FC236}">
                <a16:creationId xmlns:a16="http://schemas.microsoft.com/office/drawing/2014/main" id="{0954E748-9E09-471C-A15D-E36E8B75FF4C}"/>
              </a:ext>
            </a:extLst>
          </p:cNvPr>
          <p:cNvCxnSpPr/>
          <p:nvPr/>
        </p:nvCxnSpPr>
        <p:spPr>
          <a:xfrm>
            <a:off x="8804853" y="2330245"/>
            <a:ext cx="1548515" cy="0"/>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65" name="Straight Connector 64">
            <a:extLst>
              <a:ext uri="{FF2B5EF4-FFF2-40B4-BE49-F238E27FC236}">
                <a16:creationId xmlns:a16="http://schemas.microsoft.com/office/drawing/2014/main" id="{1D88EE59-3F85-46EF-8965-306EF17F317B}"/>
              </a:ext>
            </a:extLst>
          </p:cNvPr>
          <p:cNvCxnSpPr/>
          <p:nvPr/>
        </p:nvCxnSpPr>
        <p:spPr>
          <a:xfrm flipV="1">
            <a:off x="8804853" y="2330245"/>
            <a:ext cx="1548515" cy="973394"/>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sp>
        <p:nvSpPr>
          <p:cNvPr id="66" name="TextBox 65">
            <a:extLst>
              <a:ext uri="{FF2B5EF4-FFF2-40B4-BE49-F238E27FC236}">
                <a16:creationId xmlns:a16="http://schemas.microsoft.com/office/drawing/2014/main" id="{E3AC761E-C518-4C16-AD2D-B37FAAD1CB81}"/>
              </a:ext>
            </a:extLst>
          </p:cNvPr>
          <p:cNvSpPr txBox="1"/>
          <p:nvPr/>
        </p:nvSpPr>
        <p:spPr>
          <a:xfrm>
            <a:off x="10176652" y="2048634"/>
            <a:ext cx="1887794" cy="59503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rgbClr val="5E5E5E"/>
                </a:solidFill>
                <a:effectLst/>
                <a:uFillTx/>
                <a:latin typeface="+mn-lt"/>
                <a:ea typeface="+mn-ea"/>
                <a:cs typeface="+mn-cs"/>
                <a:sym typeface="Helvetica Neue"/>
              </a:rPr>
              <a:t>0.169</a:t>
            </a:r>
            <a:endParaRPr kumimoji="0" lang="en-ID" sz="3200" b="0" i="0" u="none" strike="noStrike" cap="none" spc="0" normalizeH="0" baseline="0" dirty="0">
              <a:ln>
                <a:noFill/>
              </a:ln>
              <a:solidFill>
                <a:srgbClr val="5E5E5E"/>
              </a:solidFill>
              <a:effectLst/>
              <a:uFillTx/>
              <a:latin typeface="+mn-lt"/>
              <a:ea typeface="+mn-ea"/>
              <a:cs typeface="+mn-cs"/>
              <a:sym typeface="Helvetica Neue"/>
            </a:endParaRPr>
          </a:p>
        </p:txBody>
      </p:sp>
      <p:cxnSp>
        <p:nvCxnSpPr>
          <p:cNvPr id="68" name="Straight Connector 67">
            <a:extLst>
              <a:ext uri="{FF2B5EF4-FFF2-40B4-BE49-F238E27FC236}">
                <a16:creationId xmlns:a16="http://schemas.microsoft.com/office/drawing/2014/main" id="{FD76AE59-1CA8-440F-B876-588511678A2F}"/>
              </a:ext>
            </a:extLst>
          </p:cNvPr>
          <p:cNvCxnSpPr/>
          <p:nvPr/>
        </p:nvCxnSpPr>
        <p:spPr>
          <a:xfrm>
            <a:off x="6017342" y="6416721"/>
            <a:ext cx="1143099" cy="0"/>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70" name="Straight Connector 69">
            <a:extLst>
              <a:ext uri="{FF2B5EF4-FFF2-40B4-BE49-F238E27FC236}">
                <a16:creationId xmlns:a16="http://schemas.microsoft.com/office/drawing/2014/main" id="{C7090111-135B-4E3D-BF57-2B9F52B2B3CD}"/>
              </a:ext>
            </a:extLst>
          </p:cNvPr>
          <p:cNvCxnSpPr/>
          <p:nvPr/>
        </p:nvCxnSpPr>
        <p:spPr>
          <a:xfrm flipV="1">
            <a:off x="5910467" y="6416721"/>
            <a:ext cx="1249974" cy="886300"/>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sp>
        <p:nvSpPr>
          <p:cNvPr id="71" name="TextBox 70">
            <a:extLst>
              <a:ext uri="{FF2B5EF4-FFF2-40B4-BE49-F238E27FC236}">
                <a16:creationId xmlns:a16="http://schemas.microsoft.com/office/drawing/2014/main" id="{626918C5-B16B-4254-8D37-9966F6727C06}"/>
              </a:ext>
            </a:extLst>
          </p:cNvPr>
          <p:cNvSpPr txBox="1"/>
          <p:nvPr/>
        </p:nvSpPr>
        <p:spPr>
          <a:xfrm>
            <a:off x="6917059" y="6119204"/>
            <a:ext cx="1887794" cy="59503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lang="en-US" sz="3200" dirty="0"/>
              <a:t>0.22</a:t>
            </a:r>
            <a:endParaRPr kumimoji="0" lang="en-ID" sz="3200" b="0" i="0" u="none" strike="noStrike" cap="none" spc="0" normalizeH="0" baseline="0" dirty="0">
              <a:ln>
                <a:noFill/>
              </a:ln>
              <a:solidFill>
                <a:srgbClr val="5E5E5E"/>
              </a:solidFill>
              <a:effectLst/>
              <a:uFillTx/>
              <a:latin typeface="+mn-lt"/>
              <a:ea typeface="+mn-ea"/>
              <a:cs typeface="+mn-cs"/>
              <a:sym typeface="Helvetica Neue"/>
            </a:endParaRPr>
          </a:p>
        </p:txBody>
      </p:sp>
      <p:sp>
        <p:nvSpPr>
          <p:cNvPr id="72" name="TextBox 71">
            <a:extLst>
              <a:ext uri="{FF2B5EF4-FFF2-40B4-BE49-F238E27FC236}">
                <a16:creationId xmlns:a16="http://schemas.microsoft.com/office/drawing/2014/main" id="{6690B2F6-04FE-49D5-A621-C12FE82292F2}"/>
              </a:ext>
            </a:extLst>
          </p:cNvPr>
          <p:cNvSpPr txBox="1"/>
          <p:nvPr/>
        </p:nvSpPr>
        <p:spPr>
          <a:xfrm>
            <a:off x="6681217" y="4977292"/>
            <a:ext cx="1887794" cy="59503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rgbClr val="5E5E5E"/>
                </a:solidFill>
                <a:effectLst/>
                <a:uFillTx/>
                <a:latin typeface="+mn-lt"/>
                <a:ea typeface="+mn-ea"/>
                <a:cs typeface="+mn-cs"/>
                <a:sym typeface="Helvetica Neue"/>
              </a:rPr>
              <a:t>d-</a:t>
            </a:r>
            <a:r>
              <a:rPr kumimoji="0" lang="en-US" sz="3200" b="0" i="0" u="none" strike="noStrike" cap="none" spc="0" normalizeH="0" baseline="0" dirty="0" err="1">
                <a:ln>
                  <a:noFill/>
                </a:ln>
                <a:solidFill>
                  <a:srgbClr val="5E5E5E"/>
                </a:solidFill>
                <a:effectLst/>
                <a:uFillTx/>
                <a:latin typeface="+mn-lt"/>
                <a:ea typeface="+mn-ea"/>
                <a:cs typeface="+mn-cs"/>
                <a:sym typeface="Helvetica Neue"/>
              </a:rPr>
              <a:t>i</a:t>
            </a:r>
            <a:r>
              <a:rPr kumimoji="0" lang="en-US" sz="3200" b="0" i="0" u="none" strike="noStrike" cap="none" spc="0" normalizeH="0" baseline="0" dirty="0">
                <a:ln>
                  <a:noFill/>
                </a:ln>
                <a:solidFill>
                  <a:srgbClr val="5E5E5E"/>
                </a:solidFill>
                <a:effectLst/>
                <a:uFillTx/>
                <a:latin typeface="+mn-lt"/>
                <a:ea typeface="+mn-ea"/>
                <a:cs typeface="+mn-cs"/>
                <a:sym typeface="Helvetica Neue"/>
              </a:rPr>
              <a:t> 0.148</a:t>
            </a:r>
            <a:endParaRPr kumimoji="0" lang="en-ID" sz="3200" b="0" i="0" u="none" strike="noStrike" cap="none" spc="0" normalizeH="0" baseline="0" dirty="0">
              <a:ln>
                <a:noFill/>
              </a:ln>
              <a:solidFill>
                <a:srgbClr val="5E5E5E"/>
              </a:solidFill>
              <a:effectLst/>
              <a:uFillTx/>
              <a:latin typeface="+mn-lt"/>
              <a:ea typeface="+mn-ea"/>
              <a:cs typeface="+mn-cs"/>
              <a:sym typeface="Helvetica Neue"/>
            </a:endParaRPr>
          </a:p>
        </p:txBody>
      </p:sp>
      <p:cxnSp>
        <p:nvCxnSpPr>
          <p:cNvPr id="74" name="Straight Connector 73">
            <a:extLst>
              <a:ext uri="{FF2B5EF4-FFF2-40B4-BE49-F238E27FC236}">
                <a16:creationId xmlns:a16="http://schemas.microsoft.com/office/drawing/2014/main" id="{C71EADA0-88BB-4D0F-B109-50874E9F3028}"/>
              </a:ext>
            </a:extLst>
          </p:cNvPr>
          <p:cNvCxnSpPr/>
          <p:nvPr/>
        </p:nvCxnSpPr>
        <p:spPr>
          <a:xfrm>
            <a:off x="8458299" y="4255240"/>
            <a:ext cx="1546175" cy="0"/>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77" name="Straight Connector 76">
            <a:extLst>
              <a:ext uri="{FF2B5EF4-FFF2-40B4-BE49-F238E27FC236}">
                <a16:creationId xmlns:a16="http://schemas.microsoft.com/office/drawing/2014/main" id="{3F0C1557-943C-4A8C-848B-BB9717569699}"/>
              </a:ext>
            </a:extLst>
          </p:cNvPr>
          <p:cNvCxnSpPr>
            <a:stCxn id="72" idx="3"/>
          </p:cNvCxnSpPr>
          <p:nvPr/>
        </p:nvCxnSpPr>
        <p:spPr>
          <a:xfrm flipV="1">
            <a:off x="8569011" y="4255240"/>
            <a:ext cx="1435463" cy="1019570"/>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sp>
        <p:nvSpPr>
          <p:cNvPr id="78" name="TextBox 77">
            <a:extLst>
              <a:ext uri="{FF2B5EF4-FFF2-40B4-BE49-F238E27FC236}">
                <a16:creationId xmlns:a16="http://schemas.microsoft.com/office/drawing/2014/main" id="{10981D9B-412C-4846-B02E-1148D1283F23}"/>
              </a:ext>
            </a:extLst>
          </p:cNvPr>
          <p:cNvSpPr txBox="1"/>
          <p:nvPr/>
        </p:nvSpPr>
        <p:spPr>
          <a:xfrm>
            <a:off x="10048918" y="3957722"/>
            <a:ext cx="1887794" cy="59503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rgbClr val="5E5E5E"/>
                </a:solidFill>
                <a:effectLst/>
                <a:uFillTx/>
                <a:latin typeface="+mn-lt"/>
                <a:ea typeface="+mn-ea"/>
                <a:cs typeface="+mn-cs"/>
                <a:sym typeface="Helvetica Neue"/>
              </a:rPr>
              <a:t>0.278</a:t>
            </a:r>
            <a:endParaRPr kumimoji="0" lang="en-ID" sz="3200" b="0" i="0" u="none" strike="noStrike" cap="none" spc="0" normalizeH="0" baseline="0" dirty="0">
              <a:ln>
                <a:noFill/>
              </a:ln>
              <a:solidFill>
                <a:srgbClr val="5E5E5E"/>
              </a:solidFill>
              <a:effectLst/>
              <a:uFillTx/>
              <a:latin typeface="+mn-lt"/>
              <a:ea typeface="+mn-ea"/>
              <a:cs typeface="+mn-cs"/>
              <a:sym typeface="Helvetica Neue"/>
            </a:endParaRPr>
          </a:p>
        </p:txBody>
      </p:sp>
      <p:cxnSp>
        <p:nvCxnSpPr>
          <p:cNvPr id="82" name="Straight Connector 81">
            <a:extLst>
              <a:ext uri="{FF2B5EF4-FFF2-40B4-BE49-F238E27FC236}">
                <a16:creationId xmlns:a16="http://schemas.microsoft.com/office/drawing/2014/main" id="{ADE01834-D2E4-49B4-9408-D7DA80091DAB}"/>
              </a:ext>
            </a:extLst>
          </p:cNvPr>
          <p:cNvCxnSpPr/>
          <p:nvPr/>
        </p:nvCxnSpPr>
        <p:spPr>
          <a:xfrm flipV="1">
            <a:off x="3303639" y="9205557"/>
            <a:ext cx="4321475" cy="1531269"/>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84" name="Straight Connector 83">
            <a:extLst>
              <a:ext uri="{FF2B5EF4-FFF2-40B4-BE49-F238E27FC236}">
                <a16:creationId xmlns:a16="http://schemas.microsoft.com/office/drawing/2014/main" id="{3680C844-053C-4809-BA08-8F2976091138}"/>
              </a:ext>
            </a:extLst>
          </p:cNvPr>
          <p:cNvCxnSpPr>
            <a:cxnSpLocks/>
          </p:cNvCxnSpPr>
          <p:nvPr/>
        </p:nvCxnSpPr>
        <p:spPr>
          <a:xfrm>
            <a:off x="6017342" y="9205557"/>
            <a:ext cx="1607772" cy="0"/>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sp>
        <p:nvSpPr>
          <p:cNvPr id="86" name="TextBox 85">
            <a:extLst>
              <a:ext uri="{FF2B5EF4-FFF2-40B4-BE49-F238E27FC236}">
                <a16:creationId xmlns:a16="http://schemas.microsoft.com/office/drawing/2014/main" id="{FB56EF9B-2DAA-4EF5-B3B8-4981B97538DC}"/>
              </a:ext>
            </a:extLst>
          </p:cNvPr>
          <p:cNvSpPr txBox="1"/>
          <p:nvPr/>
        </p:nvSpPr>
        <p:spPr>
          <a:xfrm>
            <a:off x="7315333" y="8865746"/>
            <a:ext cx="1887794" cy="59503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rgbClr val="5E5E5E"/>
                </a:solidFill>
                <a:effectLst/>
                <a:uFillTx/>
                <a:latin typeface="+mn-lt"/>
                <a:ea typeface="+mn-ea"/>
                <a:cs typeface="+mn-cs"/>
                <a:sym typeface="Helvetica Neue"/>
              </a:rPr>
              <a:t>0.333</a:t>
            </a:r>
            <a:endParaRPr kumimoji="0" lang="en-ID" sz="3200" b="0" i="0" u="none" strike="noStrike" cap="none" spc="0" normalizeH="0" baseline="0" dirty="0">
              <a:ln>
                <a:noFill/>
              </a:ln>
              <a:solidFill>
                <a:srgbClr val="5E5E5E"/>
              </a:solidFill>
              <a:effectLst/>
              <a:uFillTx/>
              <a:latin typeface="+mn-lt"/>
              <a:ea typeface="+mn-ea"/>
              <a:cs typeface="+mn-cs"/>
              <a:sym typeface="Helvetica Neue"/>
            </a:endParaRPr>
          </a:p>
        </p:txBody>
      </p:sp>
      <p:sp>
        <p:nvSpPr>
          <p:cNvPr id="87" name="TextBox 86">
            <a:extLst>
              <a:ext uri="{FF2B5EF4-FFF2-40B4-BE49-F238E27FC236}">
                <a16:creationId xmlns:a16="http://schemas.microsoft.com/office/drawing/2014/main" id="{E271EE9E-8511-4DCC-802B-1EEC373DC0D8}"/>
              </a:ext>
            </a:extLst>
          </p:cNvPr>
          <p:cNvSpPr txBox="1"/>
          <p:nvPr/>
        </p:nvSpPr>
        <p:spPr>
          <a:xfrm>
            <a:off x="9500367" y="2967649"/>
            <a:ext cx="2691633" cy="59503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rgbClr val="5E5E5E"/>
                </a:solidFill>
                <a:effectLst/>
                <a:uFillTx/>
                <a:latin typeface="+mn-lt"/>
                <a:ea typeface="+mn-ea"/>
                <a:cs typeface="+mn-cs"/>
                <a:sym typeface="Helvetica Neue"/>
              </a:rPr>
              <a:t>e-l-m-s 0.22</a:t>
            </a:r>
            <a:endParaRPr kumimoji="0" lang="en-ID" sz="3200" b="0" i="0" u="none" strike="noStrike" cap="none" spc="0" normalizeH="0" baseline="0" dirty="0">
              <a:ln>
                <a:noFill/>
              </a:ln>
              <a:solidFill>
                <a:srgbClr val="5E5E5E"/>
              </a:solidFill>
              <a:effectLst/>
              <a:uFillTx/>
              <a:latin typeface="+mn-lt"/>
              <a:ea typeface="+mn-ea"/>
              <a:cs typeface="+mn-cs"/>
              <a:sym typeface="Helvetica Neue"/>
            </a:endParaRPr>
          </a:p>
        </p:txBody>
      </p:sp>
      <p:cxnSp>
        <p:nvCxnSpPr>
          <p:cNvPr id="89" name="Straight Connector 88">
            <a:extLst>
              <a:ext uri="{FF2B5EF4-FFF2-40B4-BE49-F238E27FC236}">
                <a16:creationId xmlns:a16="http://schemas.microsoft.com/office/drawing/2014/main" id="{72CA2B2C-983C-48B0-9B20-C8B241B57A71}"/>
              </a:ext>
            </a:extLst>
          </p:cNvPr>
          <p:cNvCxnSpPr/>
          <p:nvPr/>
        </p:nvCxnSpPr>
        <p:spPr>
          <a:xfrm>
            <a:off x="11936712" y="2346151"/>
            <a:ext cx="1779288" cy="0"/>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91" name="Straight Connector 90">
            <a:extLst>
              <a:ext uri="{FF2B5EF4-FFF2-40B4-BE49-F238E27FC236}">
                <a16:creationId xmlns:a16="http://schemas.microsoft.com/office/drawing/2014/main" id="{FAEA70A7-75DE-4806-95A0-20E1735C867D}"/>
              </a:ext>
            </a:extLst>
          </p:cNvPr>
          <p:cNvCxnSpPr/>
          <p:nvPr/>
        </p:nvCxnSpPr>
        <p:spPr>
          <a:xfrm flipV="1">
            <a:off x="12064446" y="2330245"/>
            <a:ext cx="1651554" cy="934921"/>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sp>
        <p:nvSpPr>
          <p:cNvPr id="92" name="TextBox 91">
            <a:extLst>
              <a:ext uri="{FF2B5EF4-FFF2-40B4-BE49-F238E27FC236}">
                <a16:creationId xmlns:a16="http://schemas.microsoft.com/office/drawing/2014/main" id="{D1017AAC-7966-4E48-980F-ABA46F9F46D7}"/>
              </a:ext>
            </a:extLst>
          </p:cNvPr>
          <p:cNvSpPr txBox="1"/>
          <p:nvPr/>
        </p:nvSpPr>
        <p:spPr>
          <a:xfrm>
            <a:off x="13455994" y="2024774"/>
            <a:ext cx="1887794" cy="59503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rgbClr val="5E5E5E"/>
                </a:solidFill>
                <a:effectLst/>
                <a:uFillTx/>
                <a:latin typeface="+mn-lt"/>
                <a:ea typeface="+mn-ea"/>
                <a:cs typeface="+mn-cs"/>
                <a:sym typeface="Helvetica Neue"/>
              </a:rPr>
              <a:t>0.389</a:t>
            </a:r>
            <a:endParaRPr kumimoji="0" lang="en-ID" sz="3200" b="0" i="0" u="none" strike="noStrike" cap="none" spc="0" normalizeH="0" baseline="0" dirty="0">
              <a:ln>
                <a:noFill/>
              </a:ln>
              <a:solidFill>
                <a:srgbClr val="5E5E5E"/>
              </a:solidFill>
              <a:effectLst/>
              <a:uFillTx/>
              <a:latin typeface="+mn-lt"/>
              <a:ea typeface="+mn-ea"/>
              <a:cs typeface="+mn-cs"/>
              <a:sym typeface="Helvetica Neue"/>
            </a:endParaRPr>
          </a:p>
        </p:txBody>
      </p:sp>
      <p:cxnSp>
        <p:nvCxnSpPr>
          <p:cNvPr id="94" name="Straight Connector 93">
            <a:extLst>
              <a:ext uri="{FF2B5EF4-FFF2-40B4-BE49-F238E27FC236}">
                <a16:creationId xmlns:a16="http://schemas.microsoft.com/office/drawing/2014/main" id="{38E2EE7C-146C-4324-8D4E-F3F9F8CD3E4E}"/>
              </a:ext>
            </a:extLst>
          </p:cNvPr>
          <p:cNvCxnSpPr>
            <a:stCxn id="78" idx="3"/>
          </p:cNvCxnSpPr>
          <p:nvPr/>
        </p:nvCxnSpPr>
        <p:spPr>
          <a:xfrm flipV="1">
            <a:off x="11936712" y="4255239"/>
            <a:ext cx="2463179" cy="1"/>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96" name="Straight Connector 95">
            <a:extLst>
              <a:ext uri="{FF2B5EF4-FFF2-40B4-BE49-F238E27FC236}">
                <a16:creationId xmlns:a16="http://schemas.microsoft.com/office/drawing/2014/main" id="{7C5A1805-C840-4E21-819F-D0982336B4C3}"/>
              </a:ext>
            </a:extLst>
          </p:cNvPr>
          <p:cNvCxnSpPr>
            <a:cxnSpLocks/>
          </p:cNvCxnSpPr>
          <p:nvPr/>
        </p:nvCxnSpPr>
        <p:spPr>
          <a:xfrm flipV="1">
            <a:off x="8967154" y="4279099"/>
            <a:ext cx="5432737" cy="4884145"/>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sp>
        <p:nvSpPr>
          <p:cNvPr id="98" name="TextBox 97">
            <a:extLst>
              <a:ext uri="{FF2B5EF4-FFF2-40B4-BE49-F238E27FC236}">
                <a16:creationId xmlns:a16="http://schemas.microsoft.com/office/drawing/2014/main" id="{A581273B-C3AB-408F-A5D2-B102614EF01A}"/>
              </a:ext>
            </a:extLst>
          </p:cNvPr>
          <p:cNvSpPr txBox="1"/>
          <p:nvPr/>
        </p:nvSpPr>
        <p:spPr>
          <a:xfrm>
            <a:off x="14080096" y="3951195"/>
            <a:ext cx="1887794" cy="59503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rgbClr val="5E5E5E"/>
                </a:solidFill>
                <a:effectLst/>
                <a:uFillTx/>
                <a:latin typeface="+mn-lt"/>
                <a:ea typeface="+mn-ea"/>
                <a:cs typeface="+mn-cs"/>
                <a:sym typeface="Helvetica Neue"/>
              </a:rPr>
              <a:t>0.611</a:t>
            </a:r>
            <a:endParaRPr kumimoji="0" lang="en-ID" sz="3200" b="0" i="0" u="none" strike="noStrike" cap="none" spc="0" normalizeH="0" baseline="0" dirty="0">
              <a:ln>
                <a:noFill/>
              </a:ln>
              <a:solidFill>
                <a:srgbClr val="5E5E5E"/>
              </a:solidFill>
              <a:effectLst/>
              <a:uFillTx/>
              <a:latin typeface="+mn-lt"/>
              <a:ea typeface="+mn-ea"/>
              <a:cs typeface="+mn-cs"/>
              <a:sym typeface="Helvetica Neue"/>
            </a:endParaRPr>
          </a:p>
        </p:txBody>
      </p:sp>
      <p:cxnSp>
        <p:nvCxnSpPr>
          <p:cNvPr id="100" name="Straight Connector 99">
            <a:extLst>
              <a:ext uri="{FF2B5EF4-FFF2-40B4-BE49-F238E27FC236}">
                <a16:creationId xmlns:a16="http://schemas.microsoft.com/office/drawing/2014/main" id="{AD786067-FCEB-45D9-891B-36E3264B9ECA}"/>
              </a:ext>
            </a:extLst>
          </p:cNvPr>
          <p:cNvCxnSpPr/>
          <p:nvPr/>
        </p:nvCxnSpPr>
        <p:spPr>
          <a:xfrm>
            <a:off x="15023993" y="2289373"/>
            <a:ext cx="1519021" cy="0"/>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102" name="Straight Connector 101">
            <a:extLst>
              <a:ext uri="{FF2B5EF4-FFF2-40B4-BE49-F238E27FC236}">
                <a16:creationId xmlns:a16="http://schemas.microsoft.com/office/drawing/2014/main" id="{502BBB11-9DBC-4D2D-9910-8000EAE3DA89}"/>
              </a:ext>
            </a:extLst>
          </p:cNvPr>
          <p:cNvCxnSpPr>
            <a:cxnSpLocks/>
          </p:cNvCxnSpPr>
          <p:nvPr/>
        </p:nvCxnSpPr>
        <p:spPr>
          <a:xfrm flipV="1">
            <a:off x="15721781" y="2289373"/>
            <a:ext cx="801612" cy="1989726"/>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sp>
        <p:nvSpPr>
          <p:cNvPr id="104" name="TextBox 103">
            <a:extLst>
              <a:ext uri="{FF2B5EF4-FFF2-40B4-BE49-F238E27FC236}">
                <a16:creationId xmlns:a16="http://schemas.microsoft.com/office/drawing/2014/main" id="{763D207C-778E-453C-95ED-B6B3266B6DA8}"/>
              </a:ext>
            </a:extLst>
          </p:cNvPr>
          <p:cNvSpPr txBox="1"/>
          <p:nvPr/>
        </p:nvSpPr>
        <p:spPr>
          <a:xfrm>
            <a:off x="16319645" y="2048634"/>
            <a:ext cx="1887794" cy="59503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rgbClr val="5E5E5E"/>
                </a:solidFill>
                <a:effectLst/>
                <a:uFillTx/>
                <a:latin typeface="+mn-lt"/>
                <a:ea typeface="+mn-ea"/>
                <a:cs typeface="+mn-cs"/>
                <a:sym typeface="Helvetica Neue"/>
              </a:rPr>
              <a:t>1</a:t>
            </a:r>
            <a:endParaRPr kumimoji="0" lang="en-ID" sz="3200" b="0" i="0" u="none" strike="noStrike" cap="none" spc="0" normalizeH="0" baseline="0" dirty="0">
              <a:ln>
                <a:noFill/>
              </a:ln>
              <a:solidFill>
                <a:srgbClr val="5E5E5E"/>
              </a:solidFill>
              <a:effectLst/>
              <a:uFillTx/>
              <a:latin typeface="+mn-lt"/>
              <a:ea typeface="+mn-ea"/>
              <a:cs typeface="+mn-cs"/>
              <a:sym typeface="Helvetica Neue"/>
            </a:endParaRPr>
          </a:p>
        </p:txBody>
      </p:sp>
      <p:graphicFrame>
        <p:nvGraphicFramePr>
          <p:cNvPr id="105" name="Table 3">
            <a:extLst>
              <a:ext uri="{FF2B5EF4-FFF2-40B4-BE49-F238E27FC236}">
                <a16:creationId xmlns:a16="http://schemas.microsoft.com/office/drawing/2014/main" id="{6DACFEB5-2C2D-4B50-8B78-2A0356B6BDA5}"/>
              </a:ext>
            </a:extLst>
          </p:cNvPr>
          <p:cNvGraphicFramePr>
            <a:graphicFrameLocks noGrp="1"/>
          </p:cNvGraphicFramePr>
          <p:nvPr>
            <p:extLst>
              <p:ext uri="{D42A27DB-BD31-4B8C-83A1-F6EECF244321}">
                <p14:modId xmlns:p14="http://schemas.microsoft.com/office/powerpoint/2010/main" val="1834368722"/>
              </p:ext>
            </p:extLst>
          </p:nvPr>
        </p:nvGraphicFramePr>
        <p:xfrm>
          <a:off x="16175165" y="3923777"/>
          <a:ext cx="5246226" cy="8686800"/>
        </p:xfrm>
        <a:graphic>
          <a:graphicData uri="http://schemas.openxmlformats.org/drawingml/2006/table">
            <a:tbl>
              <a:tblPr firstRow="1" bandRow="1">
                <a:tableStyleId>{F2DE63D5-997A-4646-A377-4702673A728D}</a:tableStyleId>
              </a:tblPr>
              <a:tblGrid>
                <a:gridCol w="2623113">
                  <a:extLst>
                    <a:ext uri="{9D8B030D-6E8A-4147-A177-3AD203B41FA5}">
                      <a16:colId xmlns:a16="http://schemas.microsoft.com/office/drawing/2014/main" val="79999688"/>
                    </a:ext>
                  </a:extLst>
                </a:gridCol>
                <a:gridCol w="2623113">
                  <a:extLst>
                    <a:ext uri="{9D8B030D-6E8A-4147-A177-3AD203B41FA5}">
                      <a16:colId xmlns:a16="http://schemas.microsoft.com/office/drawing/2014/main" val="2731516826"/>
                    </a:ext>
                  </a:extLst>
                </a:gridCol>
              </a:tblGrid>
              <a:tr h="422431">
                <a:tc>
                  <a:txBody>
                    <a:bodyPr/>
                    <a:lstStyle/>
                    <a:p>
                      <a:r>
                        <a:rPr lang="en-US" sz="2400" noProof="1"/>
                        <a:t>huruf</a:t>
                      </a:r>
                    </a:p>
                  </a:txBody>
                  <a:tcPr/>
                </a:tc>
                <a:tc>
                  <a:txBody>
                    <a:bodyPr/>
                    <a:lstStyle/>
                    <a:p>
                      <a:r>
                        <a:rPr lang="en-US" sz="2400" noProof="1"/>
                        <a:t>Huffman</a:t>
                      </a:r>
                    </a:p>
                  </a:txBody>
                  <a:tcPr/>
                </a:tc>
                <a:extLst>
                  <a:ext uri="{0D108BD9-81ED-4DB2-BD59-A6C34878D82A}">
                    <a16:rowId xmlns:a16="http://schemas.microsoft.com/office/drawing/2014/main" val="4081365035"/>
                  </a:ext>
                </a:extLst>
              </a:tr>
              <a:tr h="422431">
                <a:tc>
                  <a:txBody>
                    <a:bodyPr/>
                    <a:lstStyle/>
                    <a:p>
                      <a:r>
                        <a:rPr lang="en-US" sz="2400" noProof="1"/>
                        <a:t>a</a:t>
                      </a:r>
                    </a:p>
                  </a:txBody>
                  <a:tcPr/>
                </a:tc>
                <a:tc>
                  <a:txBody>
                    <a:bodyPr/>
                    <a:lstStyle/>
                    <a:p>
                      <a:r>
                        <a:rPr lang="en-US" sz="2400" noProof="1"/>
                        <a:t>000</a:t>
                      </a:r>
                    </a:p>
                  </a:txBody>
                  <a:tcPr/>
                </a:tc>
                <a:extLst>
                  <a:ext uri="{0D108BD9-81ED-4DB2-BD59-A6C34878D82A}">
                    <a16:rowId xmlns:a16="http://schemas.microsoft.com/office/drawing/2014/main" val="1085182068"/>
                  </a:ext>
                </a:extLst>
              </a:tr>
              <a:tr h="422431">
                <a:tc>
                  <a:txBody>
                    <a:bodyPr/>
                    <a:lstStyle/>
                    <a:p>
                      <a:r>
                        <a:rPr lang="en-US" sz="2400" noProof="1"/>
                        <a:t>r</a:t>
                      </a:r>
                    </a:p>
                  </a:txBody>
                  <a:tcPr/>
                </a:tc>
                <a:tc>
                  <a:txBody>
                    <a:bodyPr/>
                    <a:lstStyle/>
                    <a:p>
                      <a:r>
                        <a:rPr lang="en-US" sz="2400" noProof="1"/>
                        <a:t>110</a:t>
                      </a:r>
                    </a:p>
                  </a:txBody>
                  <a:tcPr/>
                </a:tc>
                <a:extLst>
                  <a:ext uri="{0D108BD9-81ED-4DB2-BD59-A6C34878D82A}">
                    <a16:rowId xmlns:a16="http://schemas.microsoft.com/office/drawing/2014/main" val="93804436"/>
                  </a:ext>
                </a:extLst>
              </a:tr>
              <a:tr h="422431">
                <a:tc>
                  <a:txBody>
                    <a:bodyPr/>
                    <a:lstStyle/>
                    <a:p>
                      <a:r>
                        <a:rPr lang="en-US" sz="2400" noProof="1"/>
                        <a:t>t</a:t>
                      </a:r>
                    </a:p>
                  </a:txBody>
                  <a:tcPr/>
                </a:tc>
                <a:tc>
                  <a:txBody>
                    <a:bodyPr/>
                    <a:lstStyle/>
                    <a:p>
                      <a:r>
                        <a:rPr lang="en-US" sz="2400" noProof="1"/>
                        <a:t>0010</a:t>
                      </a:r>
                    </a:p>
                  </a:txBody>
                  <a:tcPr/>
                </a:tc>
                <a:extLst>
                  <a:ext uri="{0D108BD9-81ED-4DB2-BD59-A6C34878D82A}">
                    <a16:rowId xmlns:a16="http://schemas.microsoft.com/office/drawing/2014/main" val="955969719"/>
                  </a:ext>
                </a:extLst>
              </a:tr>
              <a:tr h="422431">
                <a:tc>
                  <a:txBody>
                    <a:bodyPr/>
                    <a:lstStyle/>
                    <a:p>
                      <a:r>
                        <a:rPr lang="en-US" sz="2400" noProof="1"/>
                        <a:t>n</a:t>
                      </a:r>
                    </a:p>
                  </a:txBody>
                  <a:tcPr/>
                </a:tc>
                <a:tc>
                  <a:txBody>
                    <a:bodyPr/>
                    <a:lstStyle/>
                    <a:p>
                      <a:r>
                        <a:rPr lang="en-US" sz="2400" noProof="1"/>
                        <a:t>0010</a:t>
                      </a:r>
                    </a:p>
                  </a:txBody>
                  <a:tcPr/>
                </a:tc>
                <a:extLst>
                  <a:ext uri="{0D108BD9-81ED-4DB2-BD59-A6C34878D82A}">
                    <a16:rowId xmlns:a16="http://schemas.microsoft.com/office/drawing/2014/main" val="1181789234"/>
                  </a:ext>
                </a:extLst>
              </a:tr>
              <a:tr h="422431">
                <a:tc>
                  <a:txBody>
                    <a:bodyPr/>
                    <a:lstStyle/>
                    <a:p>
                      <a:r>
                        <a:rPr lang="en-US" sz="2400" noProof="1"/>
                        <a:t>i</a:t>
                      </a:r>
                    </a:p>
                  </a:txBody>
                  <a:tcPr/>
                </a:tc>
                <a:tc>
                  <a:txBody>
                    <a:bodyPr/>
                    <a:lstStyle/>
                    <a:p>
                      <a:r>
                        <a:rPr lang="en-US" sz="2400" noProof="1"/>
                        <a:t>0100</a:t>
                      </a:r>
                    </a:p>
                  </a:txBody>
                  <a:tcPr/>
                </a:tc>
                <a:extLst>
                  <a:ext uri="{0D108BD9-81ED-4DB2-BD59-A6C34878D82A}">
                    <a16:rowId xmlns:a16="http://schemas.microsoft.com/office/drawing/2014/main" val="1983412337"/>
                  </a:ext>
                </a:extLst>
              </a:tr>
              <a:tr h="422431">
                <a:tc>
                  <a:txBody>
                    <a:bodyPr/>
                    <a:lstStyle/>
                    <a:p>
                      <a:r>
                        <a:rPr lang="en-US" sz="2400" noProof="1"/>
                        <a:t>d</a:t>
                      </a:r>
                    </a:p>
                  </a:txBody>
                  <a:tcPr/>
                </a:tc>
                <a:tc>
                  <a:txBody>
                    <a:bodyPr/>
                    <a:lstStyle/>
                    <a:p>
                      <a:r>
                        <a:rPr lang="en-US" sz="2400" noProof="1"/>
                        <a:t>0101</a:t>
                      </a:r>
                    </a:p>
                  </a:txBody>
                  <a:tcPr/>
                </a:tc>
                <a:extLst>
                  <a:ext uri="{0D108BD9-81ED-4DB2-BD59-A6C34878D82A}">
                    <a16:rowId xmlns:a16="http://schemas.microsoft.com/office/drawing/2014/main" val="3543223107"/>
                  </a:ext>
                </a:extLst>
              </a:tr>
              <a:tr h="422431">
                <a:tc>
                  <a:txBody>
                    <a:bodyPr/>
                    <a:lstStyle/>
                    <a:p>
                      <a:r>
                        <a:rPr lang="en-US" sz="2400" noProof="1"/>
                        <a:t>s</a:t>
                      </a:r>
                    </a:p>
                  </a:txBody>
                  <a:tcPr/>
                </a:tc>
                <a:tc>
                  <a:txBody>
                    <a:bodyPr/>
                    <a:lstStyle/>
                    <a:p>
                      <a:r>
                        <a:rPr lang="en-US" sz="2400" noProof="1"/>
                        <a:t>1000</a:t>
                      </a:r>
                    </a:p>
                  </a:txBody>
                  <a:tcPr/>
                </a:tc>
                <a:extLst>
                  <a:ext uri="{0D108BD9-81ED-4DB2-BD59-A6C34878D82A}">
                    <a16:rowId xmlns:a16="http://schemas.microsoft.com/office/drawing/2014/main" val="4225024470"/>
                  </a:ext>
                </a:extLst>
              </a:tr>
              <a:tr h="422431">
                <a:tc>
                  <a:txBody>
                    <a:bodyPr/>
                    <a:lstStyle/>
                    <a:p>
                      <a:r>
                        <a:rPr lang="en-US" sz="2400" noProof="1"/>
                        <a:t>m</a:t>
                      </a:r>
                    </a:p>
                  </a:txBody>
                  <a:tcPr/>
                </a:tc>
                <a:tc>
                  <a:txBody>
                    <a:bodyPr/>
                    <a:lstStyle/>
                    <a:p>
                      <a:r>
                        <a:rPr lang="en-US" sz="2400" noProof="1"/>
                        <a:t>1001</a:t>
                      </a:r>
                    </a:p>
                  </a:txBody>
                  <a:tcPr/>
                </a:tc>
                <a:extLst>
                  <a:ext uri="{0D108BD9-81ED-4DB2-BD59-A6C34878D82A}">
                    <a16:rowId xmlns:a16="http://schemas.microsoft.com/office/drawing/2014/main" val="2142515744"/>
                  </a:ext>
                </a:extLst>
              </a:tr>
              <a:tr h="422431">
                <a:tc>
                  <a:txBody>
                    <a:bodyPr/>
                    <a:lstStyle/>
                    <a:p>
                      <a:r>
                        <a:rPr lang="en-US" sz="2400" noProof="1"/>
                        <a:t>l</a:t>
                      </a:r>
                    </a:p>
                  </a:txBody>
                  <a:tcPr/>
                </a:tc>
                <a:tc>
                  <a:txBody>
                    <a:bodyPr/>
                    <a:lstStyle/>
                    <a:p>
                      <a:r>
                        <a:rPr lang="en-US" sz="2400" noProof="1"/>
                        <a:t>1010</a:t>
                      </a:r>
                    </a:p>
                  </a:txBody>
                  <a:tcPr/>
                </a:tc>
                <a:extLst>
                  <a:ext uri="{0D108BD9-81ED-4DB2-BD59-A6C34878D82A}">
                    <a16:rowId xmlns:a16="http://schemas.microsoft.com/office/drawing/2014/main" val="2580793781"/>
                  </a:ext>
                </a:extLst>
              </a:tr>
              <a:tr h="422431">
                <a:tc>
                  <a:txBody>
                    <a:bodyPr/>
                    <a:lstStyle/>
                    <a:p>
                      <a:r>
                        <a:rPr lang="en-US" sz="2400" noProof="1"/>
                        <a:t>e</a:t>
                      </a:r>
                    </a:p>
                  </a:txBody>
                  <a:tcPr/>
                </a:tc>
                <a:tc>
                  <a:txBody>
                    <a:bodyPr/>
                    <a:lstStyle/>
                    <a:p>
                      <a:r>
                        <a:rPr lang="en-US" sz="2400" noProof="1"/>
                        <a:t>1011</a:t>
                      </a:r>
                    </a:p>
                  </a:txBody>
                  <a:tcPr/>
                </a:tc>
                <a:extLst>
                  <a:ext uri="{0D108BD9-81ED-4DB2-BD59-A6C34878D82A}">
                    <a16:rowId xmlns:a16="http://schemas.microsoft.com/office/drawing/2014/main" val="137860474"/>
                  </a:ext>
                </a:extLst>
              </a:tr>
              <a:tr h="422431">
                <a:tc>
                  <a:txBody>
                    <a:bodyPr/>
                    <a:lstStyle/>
                    <a:p>
                      <a:r>
                        <a:rPr lang="en-US" sz="2400" noProof="1"/>
                        <a:t>u</a:t>
                      </a:r>
                    </a:p>
                  </a:txBody>
                  <a:tcPr/>
                </a:tc>
                <a:tc>
                  <a:txBody>
                    <a:bodyPr/>
                    <a:lstStyle/>
                    <a:p>
                      <a:r>
                        <a:rPr lang="en-US" sz="2400" noProof="1"/>
                        <a:t>01100</a:t>
                      </a:r>
                    </a:p>
                  </a:txBody>
                  <a:tcPr/>
                </a:tc>
                <a:extLst>
                  <a:ext uri="{0D108BD9-81ED-4DB2-BD59-A6C34878D82A}">
                    <a16:rowId xmlns:a16="http://schemas.microsoft.com/office/drawing/2014/main" val="4009967379"/>
                  </a:ext>
                </a:extLst>
              </a:tr>
              <a:tr h="422431">
                <a:tc>
                  <a:txBody>
                    <a:bodyPr/>
                    <a:lstStyle/>
                    <a:p>
                      <a:r>
                        <a:rPr lang="en-US" sz="2400" noProof="1"/>
                        <a:t>p</a:t>
                      </a:r>
                    </a:p>
                  </a:txBody>
                  <a:tcPr/>
                </a:tc>
                <a:tc>
                  <a:txBody>
                    <a:bodyPr/>
                    <a:lstStyle/>
                    <a:p>
                      <a:r>
                        <a:rPr lang="en-US" sz="2400" noProof="1"/>
                        <a:t>01101</a:t>
                      </a:r>
                    </a:p>
                  </a:txBody>
                  <a:tcPr/>
                </a:tc>
                <a:extLst>
                  <a:ext uri="{0D108BD9-81ED-4DB2-BD59-A6C34878D82A}">
                    <a16:rowId xmlns:a16="http://schemas.microsoft.com/office/drawing/2014/main" val="3676845869"/>
                  </a:ext>
                </a:extLst>
              </a:tr>
              <a:tr h="422431">
                <a:tc>
                  <a:txBody>
                    <a:bodyPr/>
                    <a:lstStyle/>
                    <a:p>
                      <a:r>
                        <a:rPr lang="en-US" sz="2400" noProof="1"/>
                        <a:t>g</a:t>
                      </a:r>
                    </a:p>
                  </a:txBody>
                  <a:tcPr/>
                </a:tc>
                <a:tc>
                  <a:txBody>
                    <a:bodyPr/>
                    <a:lstStyle/>
                    <a:p>
                      <a:r>
                        <a:rPr lang="en-US" sz="2400" noProof="1"/>
                        <a:t>01110</a:t>
                      </a:r>
                    </a:p>
                  </a:txBody>
                  <a:tcPr/>
                </a:tc>
                <a:extLst>
                  <a:ext uri="{0D108BD9-81ED-4DB2-BD59-A6C34878D82A}">
                    <a16:rowId xmlns:a16="http://schemas.microsoft.com/office/drawing/2014/main" val="3816898449"/>
                  </a:ext>
                </a:extLst>
              </a:tr>
              <a:tr h="422431">
                <a:tc>
                  <a:txBody>
                    <a:bodyPr/>
                    <a:lstStyle/>
                    <a:p>
                      <a:r>
                        <a:rPr lang="en-US" sz="2400" noProof="1"/>
                        <a:t>y</a:t>
                      </a:r>
                    </a:p>
                  </a:txBody>
                  <a:tcPr/>
                </a:tc>
                <a:tc>
                  <a:txBody>
                    <a:bodyPr/>
                    <a:lstStyle/>
                    <a:p>
                      <a:r>
                        <a:rPr lang="en-US" sz="2400" noProof="1"/>
                        <a:t>01111</a:t>
                      </a:r>
                    </a:p>
                  </a:txBody>
                  <a:tcPr/>
                </a:tc>
                <a:extLst>
                  <a:ext uri="{0D108BD9-81ED-4DB2-BD59-A6C34878D82A}">
                    <a16:rowId xmlns:a16="http://schemas.microsoft.com/office/drawing/2014/main" val="2156335261"/>
                  </a:ext>
                </a:extLst>
              </a:tr>
              <a:tr h="422431">
                <a:tc>
                  <a:txBody>
                    <a:bodyPr/>
                    <a:lstStyle/>
                    <a:p>
                      <a:r>
                        <a:rPr lang="en-US" sz="2400" noProof="1"/>
                        <a:t>w</a:t>
                      </a:r>
                    </a:p>
                  </a:txBody>
                  <a:tcPr/>
                </a:tc>
                <a:tc>
                  <a:txBody>
                    <a:bodyPr/>
                    <a:lstStyle/>
                    <a:p>
                      <a:r>
                        <a:rPr lang="en-US" sz="2400" noProof="1"/>
                        <a:t>11100</a:t>
                      </a:r>
                    </a:p>
                  </a:txBody>
                  <a:tcPr/>
                </a:tc>
                <a:extLst>
                  <a:ext uri="{0D108BD9-81ED-4DB2-BD59-A6C34878D82A}">
                    <a16:rowId xmlns:a16="http://schemas.microsoft.com/office/drawing/2014/main" val="1643704096"/>
                  </a:ext>
                </a:extLst>
              </a:tr>
              <a:tr h="422431">
                <a:tc>
                  <a:txBody>
                    <a:bodyPr/>
                    <a:lstStyle/>
                    <a:p>
                      <a:r>
                        <a:rPr lang="en-US" sz="2400" noProof="1"/>
                        <a:t>o</a:t>
                      </a:r>
                    </a:p>
                  </a:txBody>
                  <a:tcPr/>
                </a:tc>
                <a:tc>
                  <a:txBody>
                    <a:bodyPr/>
                    <a:lstStyle/>
                    <a:p>
                      <a:r>
                        <a:rPr lang="en-US" sz="2400" noProof="1"/>
                        <a:t>11101</a:t>
                      </a:r>
                    </a:p>
                  </a:txBody>
                  <a:tcPr/>
                </a:tc>
                <a:extLst>
                  <a:ext uri="{0D108BD9-81ED-4DB2-BD59-A6C34878D82A}">
                    <a16:rowId xmlns:a16="http://schemas.microsoft.com/office/drawing/2014/main" val="2420300093"/>
                  </a:ext>
                </a:extLst>
              </a:tr>
              <a:tr h="422431">
                <a:tc>
                  <a:txBody>
                    <a:bodyPr/>
                    <a:lstStyle/>
                    <a:p>
                      <a:r>
                        <a:rPr lang="en-US" sz="2400" noProof="1"/>
                        <a:t>k</a:t>
                      </a:r>
                    </a:p>
                  </a:txBody>
                  <a:tcPr/>
                </a:tc>
                <a:tc>
                  <a:txBody>
                    <a:bodyPr/>
                    <a:lstStyle/>
                    <a:p>
                      <a:r>
                        <a:rPr lang="en-US" sz="2400" noProof="1"/>
                        <a:t>11110</a:t>
                      </a:r>
                    </a:p>
                  </a:txBody>
                  <a:tcPr/>
                </a:tc>
                <a:extLst>
                  <a:ext uri="{0D108BD9-81ED-4DB2-BD59-A6C34878D82A}">
                    <a16:rowId xmlns:a16="http://schemas.microsoft.com/office/drawing/2014/main" val="1072351212"/>
                  </a:ext>
                </a:extLst>
              </a:tr>
              <a:tr h="422431">
                <a:tc>
                  <a:txBody>
                    <a:bodyPr/>
                    <a:lstStyle/>
                    <a:p>
                      <a:r>
                        <a:rPr lang="en-US" sz="2400" noProof="1"/>
                        <a:t>h</a:t>
                      </a:r>
                    </a:p>
                  </a:txBody>
                  <a:tcPr/>
                </a:tc>
                <a:tc>
                  <a:txBody>
                    <a:bodyPr/>
                    <a:lstStyle/>
                    <a:p>
                      <a:r>
                        <a:rPr lang="en-US" sz="2400" noProof="1"/>
                        <a:t>11111</a:t>
                      </a:r>
                    </a:p>
                  </a:txBody>
                  <a:tcPr/>
                </a:tc>
                <a:extLst>
                  <a:ext uri="{0D108BD9-81ED-4DB2-BD59-A6C34878D82A}">
                    <a16:rowId xmlns:a16="http://schemas.microsoft.com/office/drawing/2014/main" val="1462323256"/>
                  </a:ext>
                </a:extLst>
              </a:tr>
            </a:tbl>
          </a:graphicData>
        </a:graphic>
      </p:graphicFrame>
      <p:sp>
        <p:nvSpPr>
          <p:cNvPr id="106" name="TextBox 105">
            <a:extLst>
              <a:ext uri="{FF2B5EF4-FFF2-40B4-BE49-F238E27FC236}">
                <a16:creationId xmlns:a16="http://schemas.microsoft.com/office/drawing/2014/main" id="{2899B558-EDAD-4AA6-96F8-51E2B3720388}"/>
              </a:ext>
            </a:extLst>
          </p:cNvPr>
          <p:cNvSpPr txBox="1"/>
          <p:nvPr/>
        </p:nvSpPr>
        <p:spPr>
          <a:xfrm>
            <a:off x="1489102" y="11294621"/>
            <a:ext cx="20895220" cy="90281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en-US" sz="2800" noProof="1">
                <a:solidFill>
                  <a:srgbClr val="000000"/>
                </a:solidFill>
              </a:rPr>
              <a:t>Average bit = 3 * 0.185 + 3 * 0.093 + 4 * 4 * 0.074 + 4 * 4 * 0.055 + 5 *3 *0.37 + 5 * 5 * 0.019</a:t>
            </a:r>
          </a:p>
          <a:p>
            <a:pPr algn="l"/>
            <a:r>
              <a:rPr lang="en-US" noProof="1">
                <a:solidFill>
                  <a:srgbClr val="000000"/>
                </a:solidFill>
              </a:rPr>
              <a:t>Average bit = 8.923</a:t>
            </a:r>
          </a:p>
        </p:txBody>
      </p:sp>
    </p:spTree>
    <p:extLst>
      <p:ext uri="{BB962C8B-B14F-4D97-AF65-F5344CB8AC3E}">
        <p14:creationId xmlns:p14="http://schemas.microsoft.com/office/powerpoint/2010/main" val="316561644"/>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5" name="Table 3">
            <a:extLst>
              <a:ext uri="{FF2B5EF4-FFF2-40B4-BE49-F238E27FC236}">
                <a16:creationId xmlns:a16="http://schemas.microsoft.com/office/drawing/2014/main" id="{6DACFEB5-2C2D-4B50-8B78-2A0356B6BDA5}"/>
              </a:ext>
            </a:extLst>
          </p:cNvPr>
          <p:cNvGraphicFramePr>
            <a:graphicFrameLocks noGrp="1"/>
          </p:cNvGraphicFramePr>
          <p:nvPr>
            <p:extLst>
              <p:ext uri="{D42A27DB-BD31-4B8C-83A1-F6EECF244321}">
                <p14:modId xmlns:p14="http://schemas.microsoft.com/office/powerpoint/2010/main" val="1415962389"/>
              </p:ext>
            </p:extLst>
          </p:nvPr>
        </p:nvGraphicFramePr>
        <p:xfrm>
          <a:off x="16175165" y="3923777"/>
          <a:ext cx="5246226" cy="8686800"/>
        </p:xfrm>
        <a:graphic>
          <a:graphicData uri="http://schemas.openxmlformats.org/drawingml/2006/table">
            <a:tbl>
              <a:tblPr firstRow="1" bandRow="1">
                <a:tableStyleId>{F2DE63D5-997A-4646-A377-4702673A728D}</a:tableStyleId>
              </a:tblPr>
              <a:tblGrid>
                <a:gridCol w="2623113">
                  <a:extLst>
                    <a:ext uri="{9D8B030D-6E8A-4147-A177-3AD203B41FA5}">
                      <a16:colId xmlns:a16="http://schemas.microsoft.com/office/drawing/2014/main" val="79999688"/>
                    </a:ext>
                  </a:extLst>
                </a:gridCol>
                <a:gridCol w="2623113">
                  <a:extLst>
                    <a:ext uri="{9D8B030D-6E8A-4147-A177-3AD203B41FA5}">
                      <a16:colId xmlns:a16="http://schemas.microsoft.com/office/drawing/2014/main" val="2731516826"/>
                    </a:ext>
                  </a:extLst>
                </a:gridCol>
              </a:tblGrid>
              <a:tr h="422431">
                <a:tc>
                  <a:txBody>
                    <a:bodyPr/>
                    <a:lstStyle/>
                    <a:p>
                      <a:r>
                        <a:rPr lang="en-US" sz="2400" noProof="1"/>
                        <a:t>huruf</a:t>
                      </a:r>
                    </a:p>
                  </a:txBody>
                  <a:tcPr/>
                </a:tc>
                <a:tc>
                  <a:txBody>
                    <a:bodyPr/>
                    <a:lstStyle/>
                    <a:p>
                      <a:r>
                        <a:rPr lang="en-US" sz="2400" noProof="1"/>
                        <a:t>Huffman</a:t>
                      </a:r>
                    </a:p>
                  </a:txBody>
                  <a:tcPr/>
                </a:tc>
                <a:extLst>
                  <a:ext uri="{0D108BD9-81ED-4DB2-BD59-A6C34878D82A}">
                    <a16:rowId xmlns:a16="http://schemas.microsoft.com/office/drawing/2014/main" val="4081365035"/>
                  </a:ext>
                </a:extLst>
              </a:tr>
              <a:tr h="422431">
                <a:tc>
                  <a:txBody>
                    <a:bodyPr/>
                    <a:lstStyle/>
                    <a:p>
                      <a:r>
                        <a:rPr lang="en-US" sz="2400" noProof="1"/>
                        <a:t>a</a:t>
                      </a:r>
                    </a:p>
                  </a:txBody>
                  <a:tcPr/>
                </a:tc>
                <a:tc>
                  <a:txBody>
                    <a:bodyPr/>
                    <a:lstStyle/>
                    <a:p>
                      <a:r>
                        <a:rPr lang="en-US" sz="2400" noProof="1"/>
                        <a:t>000</a:t>
                      </a:r>
                    </a:p>
                  </a:txBody>
                  <a:tcPr/>
                </a:tc>
                <a:extLst>
                  <a:ext uri="{0D108BD9-81ED-4DB2-BD59-A6C34878D82A}">
                    <a16:rowId xmlns:a16="http://schemas.microsoft.com/office/drawing/2014/main" val="1085182068"/>
                  </a:ext>
                </a:extLst>
              </a:tr>
              <a:tr h="422431">
                <a:tc>
                  <a:txBody>
                    <a:bodyPr/>
                    <a:lstStyle/>
                    <a:p>
                      <a:r>
                        <a:rPr lang="en-US" sz="2400" noProof="1"/>
                        <a:t>r</a:t>
                      </a:r>
                    </a:p>
                  </a:txBody>
                  <a:tcPr/>
                </a:tc>
                <a:tc>
                  <a:txBody>
                    <a:bodyPr/>
                    <a:lstStyle/>
                    <a:p>
                      <a:r>
                        <a:rPr lang="en-US" sz="2400" noProof="1"/>
                        <a:t>110</a:t>
                      </a:r>
                    </a:p>
                  </a:txBody>
                  <a:tcPr/>
                </a:tc>
                <a:extLst>
                  <a:ext uri="{0D108BD9-81ED-4DB2-BD59-A6C34878D82A}">
                    <a16:rowId xmlns:a16="http://schemas.microsoft.com/office/drawing/2014/main" val="93804436"/>
                  </a:ext>
                </a:extLst>
              </a:tr>
              <a:tr h="422431">
                <a:tc>
                  <a:txBody>
                    <a:bodyPr/>
                    <a:lstStyle/>
                    <a:p>
                      <a:r>
                        <a:rPr lang="en-US" sz="2400" noProof="1"/>
                        <a:t>t</a:t>
                      </a:r>
                    </a:p>
                  </a:txBody>
                  <a:tcPr/>
                </a:tc>
                <a:tc>
                  <a:txBody>
                    <a:bodyPr/>
                    <a:lstStyle/>
                    <a:p>
                      <a:r>
                        <a:rPr lang="en-US" sz="2400" noProof="1"/>
                        <a:t>0010</a:t>
                      </a:r>
                    </a:p>
                  </a:txBody>
                  <a:tcPr/>
                </a:tc>
                <a:extLst>
                  <a:ext uri="{0D108BD9-81ED-4DB2-BD59-A6C34878D82A}">
                    <a16:rowId xmlns:a16="http://schemas.microsoft.com/office/drawing/2014/main" val="955969719"/>
                  </a:ext>
                </a:extLst>
              </a:tr>
              <a:tr h="422431">
                <a:tc>
                  <a:txBody>
                    <a:bodyPr/>
                    <a:lstStyle/>
                    <a:p>
                      <a:r>
                        <a:rPr lang="en-US" sz="2400" noProof="1"/>
                        <a:t>n</a:t>
                      </a:r>
                    </a:p>
                  </a:txBody>
                  <a:tcPr/>
                </a:tc>
                <a:tc>
                  <a:txBody>
                    <a:bodyPr/>
                    <a:lstStyle/>
                    <a:p>
                      <a:r>
                        <a:rPr lang="en-US" sz="2400" noProof="1"/>
                        <a:t>0011</a:t>
                      </a:r>
                    </a:p>
                  </a:txBody>
                  <a:tcPr/>
                </a:tc>
                <a:extLst>
                  <a:ext uri="{0D108BD9-81ED-4DB2-BD59-A6C34878D82A}">
                    <a16:rowId xmlns:a16="http://schemas.microsoft.com/office/drawing/2014/main" val="1181789234"/>
                  </a:ext>
                </a:extLst>
              </a:tr>
              <a:tr h="422431">
                <a:tc>
                  <a:txBody>
                    <a:bodyPr/>
                    <a:lstStyle/>
                    <a:p>
                      <a:r>
                        <a:rPr lang="en-US" sz="2400" noProof="1"/>
                        <a:t>i</a:t>
                      </a:r>
                    </a:p>
                  </a:txBody>
                  <a:tcPr/>
                </a:tc>
                <a:tc>
                  <a:txBody>
                    <a:bodyPr/>
                    <a:lstStyle/>
                    <a:p>
                      <a:r>
                        <a:rPr lang="en-US" sz="2400" noProof="1"/>
                        <a:t>0100</a:t>
                      </a:r>
                    </a:p>
                  </a:txBody>
                  <a:tcPr/>
                </a:tc>
                <a:extLst>
                  <a:ext uri="{0D108BD9-81ED-4DB2-BD59-A6C34878D82A}">
                    <a16:rowId xmlns:a16="http://schemas.microsoft.com/office/drawing/2014/main" val="1983412337"/>
                  </a:ext>
                </a:extLst>
              </a:tr>
              <a:tr h="422431">
                <a:tc>
                  <a:txBody>
                    <a:bodyPr/>
                    <a:lstStyle/>
                    <a:p>
                      <a:r>
                        <a:rPr lang="en-US" sz="2400" noProof="1"/>
                        <a:t>d</a:t>
                      </a:r>
                    </a:p>
                  </a:txBody>
                  <a:tcPr/>
                </a:tc>
                <a:tc>
                  <a:txBody>
                    <a:bodyPr/>
                    <a:lstStyle/>
                    <a:p>
                      <a:r>
                        <a:rPr lang="en-US" sz="2400" noProof="1"/>
                        <a:t>0101</a:t>
                      </a:r>
                    </a:p>
                  </a:txBody>
                  <a:tcPr/>
                </a:tc>
                <a:extLst>
                  <a:ext uri="{0D108BD9-81ED-4DB2-BD59-A6C34878D82A}">
                    <a16:rowId xmlns:a16="http://schemas.microsoft.com/office/drawing/2014/main" val="3543223107"/>
                  </a:ext>
                </a:extLst>
              </a:tr>
              <a:tr h="422431">
                <a:tc>
                  <a:txBody>
                    <a:bodyPr/>
                    <a:lstStyle/>
                    <a:p>
                      <a:r>
                        <a:rPr lang="en-US" sz="2400" noProof="1"/>
                        <a:t>s</a:t>
                      </a:r>
                    </a:p>
                  </a:txBody>
                  <a:tcPr/>
                </a:tc>
                <a:tc>
                  <a:txBody>
                    <a:bodyPr/>
                    <a:lstStyle/>
                    <a:p>
                      <a:r>
                        <a:rPr lang="en-US" sz="2400" noProof="1"/>
                        <a:t>1000</a:t>
                      </a:r>
                    </a:p>
                  </a:txBody>
                  <a:tcPr/>
                </a:tc>
                <a:extLst>
                  <a:ext uri="{0D108BD9-81ED-4DB2-BD59-A6C34878D82A}">
                    <a16:rowId xmlns:a16="http://schemas.microsoft.com/office/drawing/2014/main" val="4225024470"/>
                  </a:ext>
                </a:extLst>
              </a:tr>
              <a:tr h="422431">
                <a:tc>
                  <a:txBody>
                    <a:bodyPr/>
                    <a:lstStyle/>
                    <a:p>
                      <a:r>
                        <a:rPr lang="en-US" sz="2400" noProof="1"/>
                        <a:t>m</a:t>
                      </a:r>
                    </a:p>
                  </a:txBody>
                  <a:tcPr/>
                </a:tc>
                <a:tc>
                  <a:txBody>
                    <a:bodyPr/>
                    <a:lstStyle/>
                    <a:p>
                      <a:r>
                        <a:rPr lang="en-US" sz="2400" noProof="1"/>
                        <a:t>1001</a:t>
                      </a:r>
                    </a:p>
                  </a:txBody>
                  <a:tcPr/>
                </a:tc>
                <a:extLst>
                  <a:ext uri="{0D108BD9-81ED-4DB2-BD59-A6C34878D82A}">
                    <a16:rowId xmlns:a16="http://schemas.microsoft.com/office/drawing/2014/main" val="2142515744"/>
                  </a:ext>
                </a:extLst>
              </a:tr>
              <a:tr h="422431">
                <a:tc>
                  <a:txBody>
                    <a:bodyPr/>
                    <a:lstStyle/>
                    <a:p>
                      <a:r>
                        <a:rPr lang="en-US" sz="2400" noProof="1"/>
                        <a:t>l</a:t>
                      </a:r>
                    </a:p>
                  </a:txBody>
                  <a:tcPr/>
                </a:tc>
                <a:tc>
                  <a:txBody>
                    <a:bodyPr/>
                    <a:lstStyle/>
                    <a:p>
                      <a:r>
                        <a:rPr lang="en-US" sz="2400" noProof="1"/>
                        <a:t>1010</a:t>
                      </a:r>
                    </a:p>
                  </a:txBody>
                  <a:tcPr/>
                </a:tc>
                <a:extLst>
                  <a:ext uri="{0D108BD9-81ED-4DB2-BD59-A6C34878D82A}">
                    <a16:rowId xmlns:a16="http://schemas.microsoft.com/office/drawing/2014/main" val="2580793781"/>
                  </a:ext>
                </a:extLst>
              </a:tr>
              <a:tr h="422431">
                <a:tc>
                  <a:txBody>
                    <a:bodyPr/>
                    <a:lstStyle/>
                    <a:p>
                      <a:r>
                        <a:rPr lang="en-US" sz="2400" noProof="1"/>
                        <a:t>e</a:t>
                      </a:r>
                    </a:p>
                  </a:txBody>
                  <a:tcPr/>
                </a:tc>
                <a:tc>
                  <a:txBody>
                    <a:bodyPr/>
                    <a:lstStyle/>
                    <a:p>
                      <a:r>
                        <a:rPr lang="en-US" sz="2400" noProof="1"/>
                        <a:t>1011</a:t>
                      </a:r>
                    </a:p>
                  </a:txBody>
                  <a:tcPr/>
                </a:tc>
                <a:extLst>
                  <a:ext uri="{0D108BD9-81ED-4DB2-BD59-A6C34878D82A}">
                    <a16:rowId xmlns:a16="http://schemas.microsoft.com/office/drawing/2014/main" val="137860474"/>
                  </a:ext>
                </a:extLst>
              </a:tr>
              <a:tr h="422431">
                <a:tc>
                  <a:txBody>
                    <a:bodyPr/>
                    <a:lstStyle/>
                    <a:p>
                      <a:r>
                        <a:rPr lang="en-US" sz="2400" noProof="1"/>
                        <a:t>u</a:t>
                      </a:r>
                    </a:p>
                  </a:txBody>
                  <a:tcPr/>
                </a:tc>
                <a:tc>
                  <a:txBody>
                    <a:bodyPr/>
                    <a:lstStyle/>
                    <a:p>
                      <a:r>
                        <a:rPr lang="en-US" sz="2400" noProof="1"/>
                        <a:t>01100</a:t>
                      </a:r>
                    </a:p>
                  </a:txBody>
                  <a:tcPr/>
                </a:tc>
                <a:extLst>
                  <a:ext uri="{0D108BD9-81ED-4DB2-BD59-A6C34878D82A}">
                    <a16:rowId xmlns:a16="http://schemas.microsoft.com/office/drawing/2014/main" val="4009967379"/>
                  </a:ext>
                </a:extLst>
              </a:tr>
              <a:tr h="422431">
                <a:tc>
                  <a:txBody>
                    <a:bodyPr/>
                    <a:lstStyle/>
                    <a:p>
                      <a:r>
                        <a:rPr lang="en-US" sz="2400" noProof="1"/>
                        <a:t>p</a:t>
                      </a:r>
                    </a:p>
                  </a:txBody>
                  <a:tcPr/>
                </a:tc>
                <a:tc>
                  <a:txBody>
                    <a:bodyPr/>
                    <a:lstStyle/>
                    <a:p>
                      <a:r>
                        <a:rPr lang="en-US" sz="2400" noProof="1"/>
                        <a:t>01101</a:t>
                      </a:r>
                    </a:p>
                  </a:txBody>
                  <a:tcPr/>
                </a:tc>
                <a:extLst>
                  <a:ext uri="{0D108BD9-81ED-4DB2-BD59-A6C34878D82A}">
                    <a16:rowId xmlns:a16="http://schemas.microsoft.com/office/drawing/2014/main" val="3676845869"/>
                  </a:ext>
                </a:extLst>
              </a:tr>
              <a:tr h="422431">
                <a:tc>
                  <a:txBody>
                    <a:bodyPr/>
                    <a:lstStyle/>
                    <a:p>
                      <a:r>
                        <a:rPr lang="en-US" sz="2400" noProof="1"/>
                        <a:t>g</a:t>
                      </a:r>
                    </a:p>
                  </a:txBody>
                  <a:tcPr/>
                </a:tc>
                <a:tc>
                  <a:txBody>
                    <a:bodyPr/>
                    <a:lstStyle/>
                    <a:p>
                      <a:r>
                        <a:rPr lang="en-US" sz="2400" noProof="1"/>
                        <a:t>01110</a:t>
                      </a:r>
                    </a:p>
                  </a:txBody>
                  <a:tcPr/>
                </a:tc>
                <a:extLst>
                  <a:ext uri="{0D108BD9-81ED-4DB2-BD59-A6C34878D82A}">
                    <a16:rowId xmlns:a16="http://schemas.microsoft.com/office/drawing/2014/main" val="3816898449"/>
                  </a:ext>
                </a:extLst>
              </a:tr>
              <a:tr h="422431">
                <a:tc>
                  <a:txBody>
                    <a:bodyPr/>
                    <a:lstStyle/>
                    <a:p>
                      <a:r>
                        <a:rPr lang="en-US" sz="2400" noProof="1"/>
                        <a:t>y</a:t>
                      </a:r>
                    </a:p>
                  </a:txBody>
                  <a:tcPr/>
                </a:tc>
                <a:tc>
                  <a:txBody>
                    <a:bodyPr/>
                    <a:lstStyle/>
                    <a:p>
                      <a:r>
                        <a:rPr lang="en-US" sz="2400" noProof="1"/>
                        <a:t>01111</a:t>
                      </a:r>
                    </a:p>
                  </a:txBody>
                  <a:tcPr/>
                </a:tc>
                <a:extLst>
                  <a:ext uri="{0D108BD9-81ED-4DB2-BD59-A6C34878D82A}">
                    <a16:rowId xmlns:a16="http://schemas.microsoft.com/office/drawing/2014/main" val="2156335261"/>
                  </a:ext>
                </a:extLst>
              </a:tr>
              <a:tr h="422431">
                <a:tc>
                  <a:txBody>
                    <a:bodyPr/>
                    <a:lstStyle/>
                    <a:p>
                      <a:r>
                        <a:rPr lang="en-US" sz="2400" noProof="1"/>
                        <a:t>w</a:t>
                      </a:r>
                    </a:p>
                  </a:txBody>
                  <a:tcPr/>
                </a:tc>
                <a:tc>
                  <a:txBody>
                    <a:bodyPr/>
                    <a:lstStyle/>
                    <a:p>
                      <a:r>
                        <a:rPr lang="en-US" sz="2400" noProof="1"/>
                        <a:t>11100</a:t>
                      </a:r>
                    </a:p>
                  </a:txBody>
                  <a:tcPr/>
                </a:tc>
                <a:extLst>
                  <a:ext uri="{0D108BD9-81ED-4DB2-BD59-A6C34878D82A}">
                    <a16:rowId xmlns:a16="http://schemas.microsoft.com/office/drawing/2014/main" val="1643704096"/>
                  </a:ext>
                </a:extLst>
              </a:tr>
              <a:tr h="422431">
                <a:tc>
                  <a:txBody>
                    <a:bodyPr/>
                    <a:lstStyle/>
                    <a:p>
                      <a:r>
                        <a:rPr lang="en-US" sz="2400" noProof="1"/>
                        <a:t>o</a:t>
                      </a:r>
                    </a:p>
                  </a:txBody>
                  <a:tcPr/>
                </a:tc>
                <a:tc>
                  <a:txBody>
                    <a:bodyPr/>
                    <a:lstStyle/>
                    <a:p>
                      <a:r>
                        <a:rPr lang="en-US" sz="2400" noProof="1"/>
                        <a:t>11101</a:t>
                      </a:r>
                    </a:p>
                  </a:txBody>
                  <a:tcPr/>
                </a:tc>
                <a:extLst>
                  <a:ext uri="{0D108BD9-81ED-4DB2-BD59-A6C34878D82A}">
                    <a16:rowId xmlns:a16="http://schemas.microsoft.com/office/drawing/2014/main" val="2420300093"/>
                  </a:ext>
                </a:extLst>
              </a:tr>
              <a:tr h="422431">
                <a:tc>
                  <a:txBody>
                    <a:bodyPr/>
                    <a:lstStyle/>
                    <a:p>
                      <a:r>
                        <a:rPr lang="en-US" sz="2400" noProof="1"/>
                        <a:t>k</a:t>
                      </a:r>
                    </a:p>
                  </a:txBody>
                  <a:tcPr/>
                </a:tc>
                <a:tc>
                  <a:txBody>
                    <a:bodyPr/>
                    <a:lstStyle/>
                    <a:p>
                      <a:r>
                        <a:rPr lang="en-US" sz="2400" noProof="1"/>
                        <a:t>11110</a:t>
                      </a:r>
                    </a:p>
                  </a:txBody>
                  <a:tcPr/>
                </a:tc>
                <a:extLst>
                  <a:ext uri="{0D108BD9-81ED-4DB2-BD59-A6C34878D82A}">
                    <a16:rowId xmlns:a16="http://schemas.microsoft.com/office/drawing/2014/main" val="1072351212"/>
                  </a:ext>
                </a:extLst>
              </a:tr>
              <a:tr h="422431">
                <a:tc>
                  <a:txBody>
                    <a:bodyPr/>
                    <a:lstStyle/>
                    <a:p>
                      <a:r>
                        <a:rPr lang="en-US" sz="2400" noProof="1"/>
                        <a:t>h</a:t>
                      </a:r>
                    </a:p>
                  </a:txBody>
                  <a:tcPr/>
                </a:tc>
                <a:tc>
                  <a:txBody>
                    <a:bodyPr/>
                    <a:lstStyle/>
                    <a:p>
                      <a:r>
                        <a:rPr lang="en-US" sz="2400" noProof="1"/>
                        <a:t>11111</a:t>
                      </a:r>
                    </a:p>
                  </a:txBody>
                  <a:tcPr/>
                </a:tc>
                <a:extLst>
                  <a:ext uri="{0D108BD9-81ED-4DB2-BD59-A6C34878D82A}">
                    <a16:rowId xmlns:a16="http://schemas.microsoft.com/office/drawing/2014/main" val="1462323256"/>
                  </a:ext>
                </a:extLst>
              </a:tr>
            </a:tbl>
          </a:graphicData>
        </a:graphic>
      </p:graphicFrame>
      <p:sp>
        <p:nvSpPr>
          <p:cNvPr id="61" name="TextBox 60">
            <a:extLst>
              <a:ext uri="{FF2B5EF4-FFF2-40B4-BE49-F238E27FC236}">
                <a16:creationId xmlns:a16="http://schemas.microsoft.com/office/drawing/2014/main" id="{042B8C04-1CF5-4C8F-9945-7A7A66CE7CAB}"/>
              </a:ext>
            </a:extLst>
          </p:cNvPr>
          <p:cNvSpPr txBox="1"/>
          <p:nvPr/>
        </p:nvSpPr>
        <p:spPr>
          <a:xfrm>
            <a:off x="1024980" y="731702"/>
            <a:ext cx="20895220" cy="8412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en-US" sz="4800" noProof="1">
                <a:solidFill>
                  <a:srgbClr val="000000"/>
                </a:solidFill>
              </a:rPr>
              <a:t>Hasil Encode menggunakan huffman</a:t>
            </a:r>
          </a:p>
        </p:txBody>
      </p:sp>
      <p:sp>
        <p:nvSpPr>
          <p:cNvPr id="62" name="TextBox 61">
            <a:extLst>
              <a:ext uri="{FF2B5EF4-FFF2-40B4-BE49-F238E27FC236}">
                <a16:creationId xmlns:a16="http://schemas.microsoft.com/office/drawing/2014/main" id="{4779A545-89EF-47A6-BFC8-DDF8E6914113}"/>
              </a:ext>
            </a:extLst>
          </p:cNvPr>
          <p:cNvSpPr txBox="1"/>
          <p:nvPr/>
        </p:nvSpPr>
        <p:spPr>
          <a:xfrm>
            <a:off x="1024980" y="1902577"/>
            <a:ext cx="13003399" cy="527323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en-US" sz="4800" noProof="1">
                <a:solidFill>
                  <a:srgbClr val="000000"/>
                </a:solidFill>
              </a:rPr>
              <a:t>1000 1011 1001 01100 000 01101 000 1000 1000 11100 11101 110 0101 1010 01100 11110 1001 000 0011 0010 1011 110 0101 0100 110 0100 0101 000 110 0100 0010 1011 1001 01101 000 0010 0101 000 0011 0010 000 0011 01110 01110 000 1010 1010 000 11111 0100 110 0011 01111 000</a:t>
            </a:r>
            <a:endParaRPr kumimoji="0" lang="id-ID" sz="4800" b="0" i="0" u="none" strike="noStrike" cap="none" spc="0" normalizeH="0" baseline="0" noProof="1">
              <a:ln>
                <a:noFill/>
              </a:ln>
              <a:solidFill>
                <a:srgbClr val="000000"/>
              </a:solidFill>
              <a:effectLst/>
              <a:uFillTx/>
              <a:latin typeface="+mn-lt"/>
              <a:ea typeface="+mn-ea"/>
              <a:cs typeface="+mn-cs"/>
              <a:sym typeface="Helvetica Neue"/>
            </a:endParaRPr>
          </a:p>
        </p:txBody>
      </p:sp>
    </p:spTree>
    <p:extLst>
      <p:ext uri="{BB962C8B-B14F-4D97-AF65-F5344CB8AC3E}">
        <p14:creationId xmlns:p14="http://schemas.microsoft.com/office/powerpoint/2010/main" val="3588153723"/>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88A2735-ABFF-944F-83F7-07BE7511759A}"/>
              </a:ext>
            </a:extLst>
          </p:cNvPr>
          <p:cNvSpPr txBox="1"/>
          <p:nvPr/>
        </p:nvSpPr>
        <p:spPr>
          <a:xfrm>
            <a:off x="1024980" y="1571906"/>
            <a:ext cx="20895220" cy="231858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id-ID" sz="4800" noProof="1">
                <a:solidFill>
                  <a:srgbClr val="000000"/>
                </a:solidFill>
              </a:rPr>
              <a:t>1. </a:t>
            </a:r>
            <a:r>
              <a:rPr lang="en-US" sz="4800" noProof="1">
                <a:solidFill>
                  <a:srgbClr val="000000"/>
                </a:solidFill>
              </a:rPr>
              <a:t>Dengan algorithm Dijkstra, bandingkan jarak yang perlu ditempuh   </a:t>
            </a:r>
          </a:p>
          <a:p>
            <a:pPr algn="l"/>
            <a:r>
              <a:rPr lang="en-US" sz="4800" noProof="1">
                <a:solidFill>
                  <a:srgbClr val="000000"/>
                </a:solidFill>
              </a:rPr>
              <a:t>    seseorang dari depok ke kuningan, dan dari subang ke   </a:t>
            </a:r>
          </a:p>
          <a:p>
            <a:pPr algn="l"/>
            <a:r>
              <a:rPr lang="en-US" sz="4800" noProof="1">
                <a:solidFill>
                  <a:srgbClr val="000000"/>
                </a:solidFill>
              </a:rPr>
              <a:t>    pangandaran, sertakan pula pseudocodenya.</a:t>
            </a:r>
            <a:endParaRPr kumimoji="0" lang="id-ID" sz="4800" b="0" i="0" u="none" strike="noStrike" cap="none" spc="0" normalizeH="0" baseline="0" noProof="1">
              <a:ln>
                <a:noFill/>
              </a:ln>
              <a:solidFill>
                <a:srgbClr val="000000"/>
              </a:solidFill>
              <a:effectLst/>
              <a:uFillTx/>
              <a:latin typeface="+mn-lt"/>
              <a:ea typeface="+mn-ea"/>
              <a:cs typeface="+mn-cs"/>
              <a:sym typeface="Helvetica Neue"/>
            </a:endParaRPr>
          </a:p>
        </p:txBody>
      </p:sp>
      <p:pic>
        <p:nvPicPr>
          <p:cNvPr id="3" name="Picture 2">
            <a:extLst>
              <a:ext uri="{FF2B5EF4-FFF2-40B4-BE49-F238E27FC236}">
                <a16:creationId xmlns:a16="http://schemas.microsoft.com/office/drawing/2014/main" id="{2D0DB996-3E3C-4B67-8BE2-7262670AE9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3319" y="4450722"/>
            <a:ext cx="20657361" cy="7407903"/>
          </a:xfrm>
          <a:prstGeom prst="rect">
            <a:avLst/>
          </a:prstGeom>
        </p:spPr>
      </p:pic>
      <p:sp>
        <p:nvSpPr>
          <p:cNvPr id="4" name="TextBox 3">
            <a:extLst>
              <a:ext uri="{FF2B5EF4-FFF2-40B4-BE49-F238E27FC236}">
                <a16:creationId xmlns:a16="http://schemas.microsoft.com/office/drawing/2014/main" id="{553DF3F7-C441-442C-A6F1-A4A69D64F37C}"/>
              </a:ext>
            </a:extLst>
          </p:cNvPr>
          <p:cNvSpPr txBox="1"/>
          <p:nvPr/>
        </p:nvSpPr>
        <p:spPr>
          <a:xfrm flipH="1">
            <a:off x="9865993" y="12331323"/>
            <a:ext cx="4652012"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kumimoji="0" lang="en-US" sz="2400" b="0" i="0" u="none" strike="noStrike" cap="none" spc="0" normalizeH="0" baseline="0" dirty="0">
                <a:ln>
                  <a:noFill/>
                </a:ln>
                <a:solidFill>
                  <a:schemeClr val="tx1"/>
                </a:solidFill>
                <a:effectLst/>
                <a:uFillTx/>
                <a:latin typeface="+mn-lt"/>
                <a:ea typeface="+mn-ea"/>
                <a:cs typeface="+mn-cs"/>
                <a:sym typeface="Helvetica Neue"/>
              </a:rPr>
              <a:t>Data from google map </a:t>
            </a:r>
            <a:endParaRPr kumimoji="0" lang="en-ID" sz="2400" b="0" i="0" u="none" strike="noStrike" cap="none" spc="0" normalizeH="0" baseline="0" dirty="0">
              <a:ln>
                <a:noFill/>
              </a:ln>
              <a:solidFill>
                <a:schemeClr val="tx1"/>
              </a:solidFill>
              <a:effectLst/>
              <a:uFillTx/>
              <a:latin typeface="+mn-lt"/>
              <a:ea typeface="+mn-ea"/>
              <a:cs typeface="+mn-cs"/>
              <a:sym typeface="Helvetica Neue"/>
            </a:endParaRPr>
          </a:p>
        </p:txBody>
      </p:sp>
    </p:spTree>
    <p:extLst>
      <p:ext uri="{BB962C8B-B14F-4D97-AF65-F5344CB8AC3E}">
        <p14:creationId xmlns:p14="http://schemas.microsoft.com/office/powerpoint/2010/main" val="3716607195"/>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88A2735-ABFF-944F-83F7-07BE7511759A}"/>
              </a:ext>
            </a:extLst>
          </p:cNvPr>
          <p:cNvSpPr txBox="1"/>
          <p:nvPr/>
        </p:nvSpPr>
        <p:spPr>
          <a:xfrm>
            <a:off x="1863319" y="1469313"/>
            <a:ext cx="20895220" cy="8412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en-US" sz="4800" noProof="1">
                <a:solidFill>
                  <a:srgbClr val="000000"/>
                </a:solidFill>
              </a:rPr>
              <a:t>Depok ke Kuningan</a:t>
            </a:r>
            <a:endParaRPr kumimoji="0" lang="id-ID" sz="4800" b="0" i="0" u="none" strike="noStrike" cap="none" spc="0" normalizeH="0" baseline="0" noProof="1">
              <a:ln>
                <a:noFill/>
              </a:ln>
              <a:solidFill>
                <a:srgbClr val="000000"/>
              </a:solidFill>
              <a:effectLst/>
              <a:uFillTx/>
              <a:latin typeface="+mn-lt"/>
              <a:ea typeface="+mn-ea"/>
              <a:cs typeface="+mn-cs"/>
              <a:sym typeface="Helvetica Neue"/>
            </a:endParaRPr>
          </a:p>
        </p:txBody>
      </p:sp>
      <p:pic>
        <p:nvPicPr>
          <p:cNvPr id="3" name="Picture 2">
            <a:extLst>
              <a:ext uri="{FF2B5EF4-FFF2-40B4-BE49-F238E27FC236}">
                <a16:creationId xmlns:a16="http://schemas.microsoft.com/office/drawing/2014/main" id="{2D0DB996-3E3C-4B67-8BE2-7262670AE9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3318" y="3154048"/>
            <a:ext cx="20657361" cy="7407903"/>
          </a:xfrm>
          <a:prstGeom prst="rect">
            <a:avLst/>
          </a:prstGeom>
        </p:spPr>
      </p:pic>
      <p:sp>
        <p:nvSpPr>
          <p:cNvPr id="4" name="TextBox 3">
            <a:extLst>
              <a:ext uri="{FF2B5EF4-FFF2-40B4-BE49-F238E27FC236}">
                <a16:creationId xmlns:a16="http://schemas.microsoft.com/office/drawing/2014/main" id="{553DF3F7-C441-442C-A6F1-A4A69D64F37C}"/>
              </a:ext>
            </a:extLst>
          </p:cNvPr>
          <p:cNvSpPr txBox="1"/>
          <p:nvPr/>
        </p:nvSpPr>
        <p:spPr>
          <a:xfrm flipH="1">
            <a:off x="9865993" y="12331323"/>
            <a:ext cx="4652012"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kumimoji="0" lang="en-US" sz="2400" b="0" i="0" u="none" strike="noStrike" cap="none" spc="0" normalizeH="0" baseline="0" dirty="0">
                <a:ln>
                  <a:noFill/>
                </a:ln>
                <a:solidFill>
                  <a:schemeClr val="tx1"/>
                </a:solidFill>
                <a:effectLst/>
                <a:uFillTx/>
                <a:latin typeface="+mn-lt"/>
                <a:ea typeface="+mn-ea"/>
                <a:cs typeface="+mn-cs"/>
                <a:sym typeface="Helvetica Neue"/>
              </a:rPr>
              <a:t>Data from google map </a:t>
            </a:r>
            <a:endParaRPr kumimoji="0" lang="en-ID" sz="2400" b="0" i="0" u="none" strike="noStrike" cap="none" spc="0" normalizeH="0" baseline="0" dirty="0">
              <a:ln>
                <a:noFill/>
              </a:ln>
              <a:solidFill>
                <a:schemeClr val="tx1"/>
              </a:solidFill>
              <a:effectLst/>
              <a:uFillTx/>
              <a:latin typeface="+mn-lt"/>
              <a:ea typeface="+mn-ea"/>
              <a:cs typeface="+mn-cs"/>
              <a:sym typeface="Helvetica Neue"/>
            </a:endParaRPr>
          </a:p>
        </p:txBody>
      </p:sp>
      <p:sp>
        <p:nvSpPr>
          <p:cNvPr id="2" name="Oval 1">
            <a:extLst>
              <a:ext uri="{FF2B5EF4-FFF2-40B4-BE49-F238E27FC236}">
                <a16:creationId xmlns:a16="http://schemas.microsoft.com/office/drawing/2014/main" id="{B37CB0C1-03EB-4F8D-81A8-16B0019CB139}"/>
              </a:ext>
            </a:extLst>
          </p:cNvPr>
          <p:cNvSpPr/>
          <p:nvPr/>
        </p:nvSpPr>
        <p:spPr>
          <a:xfrm>
            <a:off x="1863317" y="3154048"/>
            <a:ext cx="2232000" cy="1481014"/>
          </a:xfrm>
          <a:prstGeom prst="ellipse">
            <a:avLst/>
          </a:prstGeom>
          <a:noFill/>
          <a:ln w="12700" cap="flat">
            <a:solidFill>
              <a:srgbClr val="FF0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ID"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9" name="Oval 8">
            <a:extLst>
              <a:ext uri="{FF2B5EF4-FFF2-40B4-BE49-F238E27FC236}">
                <a16:creationId xmlns:a16="http://schemas.microsoft.com/office/drawing/2014/main" id="{EF91848B-2EAC-49F1-A6BB-37D6D678CFFD}"/>
              </a:ext>
            </a:extLst>
          </p:cNvPr>
          <p:cNvSpPr/>
          <p:nvPr/>
        </p:nvSpPr>
        <p:spPr>
          <a:xfrm>
            <a:off x="20288679" y="3163033"/>
            <a:ext cx="2232000" cy="1481014"/>
          </a:xfrm>
          <a:prstGeom prst="ellipse">
            <a:avLst/>
          </a:prstGeom>
          <a:noFill/>
          <a:ln w="12700" cap="flat">
            <a:solidFill>
              <a:srgbClr val="FF0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ID"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Tree>
    <p:extLst>
      <p:ext uri="{BB962C8B-B14F-4D97-AF65-F5344CB8AC3E}">
        <p14:creationId xmlns:p14="http://schemas.microsoft.com/office/powerpoint/2010/main" val="3294897676"/>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88A2735-ABFF-944F-83F7-07BE7511759A}"/>
              </a:ext>
            </a:extLst>
          </p:cNvPr>
          <p:cNvSpPr txBox="1"/>
          <p:nvPr/>
        </p:nvSpPr>
        <p:spPr>
          <a:xfrm>
            <a:off x="1863319" y="1469313"/>
            <a:ext cx="20895220" cy="8412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en-US" sz="4800" noProof="1">
                <a:solidFill>
                  <a:srgbClr val="000000"/>
                </a:solidFill>
              </a:rPr>
              <a:t>Depok ke Kuningan (Hasil Pemetaan Algoritma Dijkstra)</a:t>
            </a:r>
            <a:endParaRPr kumimoji="0" lang="id-ID" sz="4800" b="0" i="0" u="none" strike="noStrike" cap="none" spc="0" normalizeH="0" baseline="0" noProof="1">
              <a:ln>
                <a:noFill/>
              </a:ln>
              <a:solidFill>
                <a:srgbClr val="000000"/>
              </a:solidFill>
              <a:effectLst/>
              <a:uFillTx/>
              <a:latin typeface="+mn-lt"/>
              <a:ea typeface="+mn-ea"/>
              <a:cs typeface="+mn-cs"/>
              <a:sym typeface="Helvetica Neue"/>
            </a:endParaRPr>
          </a:p>
        </p:txBody>
      </p:sp>
      <p:pic>
        <p:nvPicPr>
          <p:cNvPr id="3" name="Picture 2">
            <a:extLst>
              <a:ext uri="{FF2B5EF4-FFF2-40B4-BE49-F238E27FC236}">
                <a16:creationId xmlns:a16="http://schemas.microsoft.com/office/drawing/2014/main" id="{2D0DB996-3E3C-4B67-8BE2-7262670AE9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3318" y="3154048"/>
            <a:ext cx="20657361" cy="7407903"/>
          </a:xfrm>
          <a:prstGeom prst="rect">
            <a:avLst/>
          </a:prstGeom>
        </p:spPr>
      </p:pic>
      <p:sp>
        <p:nvSpPr>
          <p:cNvPr id="4" name="TextBox 3">
            <a:extLst>
              <a:ext uri="{FF2B5EF4-FFF2-40B4-BE49-F238E27FC236}">
                <a16:creationId xmlns:a16="http://schemas.microsoft.com/office/drawing/2014/main" id="{553DF3F7-C441-442C-A6F1-A4A69D64F37C}"/>
              </a:ext>
            </a:extLst>
          </p:cNvPr>
          <p:cNvSpPr txBox="1"/>
          <p:nvPr/>
        </p:nvSpPr>
        <p:spPr>
          <a:xfrm flipH="1">
            <a:off x="9865993" y="12331323"/>
            <a:ext cx="4652012"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kumimoji="0" lang="en-US" sz="2400" b="0" i="0" u="none" strike="noStrike" cap="none" spc="0" normalizeH="0" baseline="0" dirty="0">
                <a:ln>
                  <a:noFill/>
                </a:ln>
                <a:solidFill>
                  <a:schemeClr val="tx1"/>
                </a:solidFill>
                <a:effectLst/>
                <a:uFillTx/>
                <a:latin typeface="+mn-lt"/>
                <a:ea typeface="+mn-ea"/>
                <a:cs typeface="+mn-cs"/>
                <a:sym typeface="Helvetica Neue"/>
              </a:rPr>
              <a:t>Data from google map </a:t>
            </a:r>
            <a:endParaRPr kumimoji="0" lang="en-ID" sz="2400" b="0" i="0" u="none" strike="noStrike" cap="none" spc="0" normalizeH="0" baseline="0" dirty="0">
              <a:ln>
                <a:noFill/>
              </a:ln>
              <a:solidFill>
                <a:schemeClr val="tx1"/>
              </a:solidFill>
              <a:effectLst/>
              <a:uFillTx/>
              <a:latin typeface="+mn-lt"/>
              <a:ea typeface="+mn-ea"/>
              <a:cs typeface="+mn-cs"/>
              <a:sym typeface="Helvetica Neue"/>
            </a:endParaRPr>
          </a:p>
        </p:txBody>
      </p:sp>
      <p:sp>
        <p:nvSpPr>
          <p:cNvPr id="2" name="Oval 1">
            <a:extLst>
              <a:ext uri="{FF2B5EF4-FFF2-40B4-BE49-F238E27FC236}">
                <a16:creationId xmlns:a16="http://schemas.microsoft.com/office/drawing/2014/main" id="{B37CB0C1-03EB-4F8D-81A8-16B0019CB139}"/>
              </a:ext>
            </a:extLst>
          </p:cNvPr>
          <p:cNvSpPr/>
          <p:nvPr/>
        </p:nvSpPr>
        <p:spPr>
          <a:xfrm>
            <a:off x="1863317" y="3154048"/>
            <a:ext cx="2232000" cy="1481014"/>
          </a:xfrm>
          <a:prstGeom prst="ellipse">
            <a:avLst/>
          </a:prstGeom>
          <a:noFill/>
          <a:ln w="12700" cap="flat">
            <a:solidFill>
              <a:srgbClr val="FF0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ID"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7" name="Oval 6">
            <a:extLst>
              <a:ext uri="{FF2B5EF4-FFF2-40B4-BE49-F238E27FC236}">
                <a16:creationId xmlns:a16="http://schemas.microsoft.com/office/drawing/2014/main" id="{E45B3A57-B43C-46D8-BE67-A82435004EA1}"/>
              </a:ext>
            </a:extLst>
          </p:cNvPr>
          <p:cNvSpPr/>
          <p:nvPr/>
        </p:nvSpPr>
        <p:spPr>
          <a:xfrm>
            <a:off x="5525833" y="3133536"/>
            <a:ext cx="2232000" cy="1481014"/>
          </a:xfrm>
          <a:prstGeom prst="ellipse">
            <a:avLst/>
          </a:prstGeom>
          <a:noFill/>
          <a:ln w="12700" cap="flat">
            <a:solidFill>
              <a:srgbClr val="FF0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ID"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8" name="Oval 7">
            <a:extLst>
              <a:ext uri="{FF2B5EF4-FFF2-40B4-BE49-F238E27FC236}">
                <a16:creationId xmlns:a16="http://schemas.microsoft.com/office/drawing/2014/main" id="{91E023E0-2636-4B3B-B273-45455E062C12}"/>
              </a:ext>
            </a:extLst>
          </p:cNvPr>
          <p:cNvSpPr/>
          <p:nvPr/>
        </p:nvSpPr>
        <p:spPr>
          <a:xfrm>
            <a:off x="1833820" y="6087995"/>
            <a:ext cx="2232000" cy="1481014"/>
          </a:xfrm>
          <a:prstGeom prst="ellipse">
            <a:avLst/>
          </a:prstGeom>
          <a:noFill/>
          <a:ln w="12700" cap="flat">
            <a:solidFill>
              <a:srgbClr val="FF0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ID"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cxnSp>
        <p:nvCxnSpPr>
          <p:cNvPr id="9" name="Straight Arrow Connector 8">
            <a:extLst>
              <a:ext uri="{FF2B5EF4-FFF2-40B4-BE49-F238E27FC236}">
                <a16:creationId xmlns:a16="http://schemas.microsoft.com/office/drawing/2014/main" id="{CE6E31F0-2910-42B4-8564-CC230B30E5FA}"/>
              </a:ext>
            </a:extLst>
          </p:cNvPr>
          <p:cNvCxnSpPr>
            <a:cxnSpLocks/>
          </p:cNvCxnSpPr>
          <p:nvPr/>
        </p:nvCxnSpPr>
        <p:spPr>
          <a:xfrm flipV="1">
            <a:off x="4095317" y="3893574"/>
            <a:ext cx="1450077" cy="981"/>
          </a:xfrm>
          <a:prstGeom prst="straightConnector1">
            <a:avLst/>
          </a:prstGeom>
          <a:noFill/>
          <a:ln w="25400" cap="flat">
            <a:solidFill>
              <a:srgbClr val="FF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10" name="Straight Arrow Connector 9">
            <a:extLst>
              <a:ext uri="{FF2B5EF4-FFF2-40B4-BE49-F238E27FC236}">
                <a16:creationId xmlns:a16="http://schemas.microsoft.com/office/drawing/2014/main" id="{9BE57811-E014-48A8-8F79-AD8A0273937D}"/>
              </a:ext>
            </a:extLst>
          </p:cNvPr>
          <p:cNvCxnSpPr>
            <a:stCxn id="2" idx="4"/>
            <a:endCxn id="8" idx="0"/>
          </p:cNvCxnSpPr>
          <p:nvPr/>
        </p:nvCxnSpPr>
        <p:spPr>
          <a:xfrm flipH="1">
            <a:off x="2949820" y="4635062"/>
            <a:ext cx="29497" cy="1452933"/>
          </a:xfrm>
          <a:prstGeom prst="straightConnector1">
            <a:avLst/>
          </a:prstGeom>
          <a:noFill/>
          <a:ln w="25400" cap="flat">
            <a:solidFill>
              <a:srgbClr val="FF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11" name="Oval 10">
            <a:extLst>
              <a:ext uri="{FF2B5EF4-FFF2-40B4-BE49-F238E27FC236}">
                <a16:creationId xmlns:a16="http://schemas.microsoft.com/office/drawing/2014/main" id="{B4D4DFB7-E9B0-4D42-9392-C42F127CFED0}"/>
              </a:ext>
            </a:extLst>
          </p:cNvPr>
          <p:cNvSpPr/>
          <p:nvPr/>
        </p:nvSpPr>
        <p:spPr>
          <a:xfrm>
            <a:off x="5525833" y="6087995"/>
            <a:ext cx="2232000" cy="1481014"/>
          </a:xfrm>
          <a:prstGeom prst="ellipse">
            <a:avLst/>
          </a:prstGeom>
          <a:noFill/>
          <a:ln w="12700" cap="flat">
            <a:solidFill>
              <a:srgbClr val="FF0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ID"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cxnSp>
        <p:nvCxnSpPr>
          <p:cNvPr id="12" name="Straight Arrow Connector 11">
            <a:extLst>
              <a:ext uri="{FF2B5EF4-FFF2-40B4-BE49-F238E27FC236}">
                <a16:creationId xmlns:a16="http://schemas.microsoft.com/office/drawing/2014/main" id="{ED7B6C38-33C5-43A7-98E2-72B7E83CF90A}"/>
              </a:ext>
            </a:extLst>
          </p:cNvPr>
          <p:cNvCxnSpPr>
            <a:stCxn id="7" idx="4"/>
          </p:cNvCxnSpPr>
          <p:nvPr/>
        </p:nvCxnSpPr>
        <p:spPr>
          <a:xfrm>
            <a:off x="6641833" y="4614550"/>
            <a:ext cx="0" cy="1473445"/>
          </a:xfrm>
          <a:prstGeom prst="straightConnector1">
            <a:avLst/>
          </a:prstGeom>
          <a:noFill/>
          <a:ln w="25400" cap="flat">
            <a:solidFill>
              <a:srgbClr val="FF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13" name="Oval 12">
            <a:extLst>
              <a:ext uri="{FF2B5EF4-FFF2-40B4-BE49-F238E27FC236}">
                <a16:creationId xmlns:a16="http://schemas.microsoft.com/office/drawing/2014/main" id="{101043E7-53BB-4578-9DE8-FF892472AC8C}"/>
              </a:ext>
            </a:extLst>
          </p:cNvPr>
          <p:cNvSpPr/>
          <p:nvPr/>
        </p:nvSpPr>
        <p:spPr>
          <a:xfrm>
            <a:off x="5525833" y="9042454"/>
            <a:ext cx="2232000" cy="1481014"/>
          </a:xfrm>
          <a:prstGeom prst="ellipse">
            <a:avLst/>
          </a:prstGeom>
          <a:noFill/>
          <a:ln w="12700" cap="flat">
            <a:solidFill>
              <a:srgbClr val="FF0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ID"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cxnSp>
        <p:nvCxnSpPr>
          <p:cNvPr id="16" name="Straight Arrow Connector 15">
            <a:extLst>
              <a:ext uri="{FF2B5EF4-FFF2-40B4-BE49-F238E27FC236}">
                <a16:creationId xmlns:a16="http://schemas.microsoft.com/office/drawing/2014/main" id="{CC03597C-35A2-435D-ADF7-34112BE9F84B}"/>
              </a:ext>
            </a:extLst>
          </p:cNvPr>
          <p:cNvCxnSpPr>
            <a:stCxn id="8" idx="5"/>
            <a:endCxn id="13" idx="1"/>
          </p:cNvCxnSpPr>
          <p:nvPr/>
        </p:nvCxnSpPr>
        <p:spPr>
          <a:xfrm>
            <a:off x="3738951" y="7352120"/>
            <a:ext cx="2113751" cy="1907223"/>
          </a:xfrm>
          <a:prstGeom prst="straightConnector1">
            <a:avLst/>
          </a:prstGeom>
          <a:noFill/>
          <a:ln w="25400" cap="flat">
            <a:solidFill>
              <a:srgbClr val="FF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17" name="Oval 16">
            <a:extLst>
              <a:ext uri="{FF2B5EF4-FFF2-40B4-BE49-F238E27FC236}">
                <a16:creationId xmlns:a16="http://schemas.microsoft.com/office/drawing/2014/main" id="{B0597709-31C7-4266-8EF4-602C842C6519}"/>
              </a:ext>
            </a:extLst>
          </p:cNvPr>
          <p:cNvSpPr/>
          <p:nvPr/>
        </p:nvSpPr>
        <p:spPr>
          <a:xfrm>
            <a:off x="1848568" y="9019978"/>
            <a:ext cx="2232000" cy="1481014"/>
          </a:xfrm>
          <a:prstGeom prst="ellipse">
            <a:avLst/>
          </a:prstGeom>
          <a:noFill/>
          <a:ln w="12700" cap="flat">
            <a:solidFill>
              <a:srgbClr val="FF0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ID"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cxnSp>
        <p:nvCxnSpPr>
          <p:cNvPr id="19" name="Straight Arrow Connector 18">
            <a:extLst>
              <a:ext uri="{FF2B5EF4-FFF2-40B4-BE49-F238E27FC236}">
                <a16:creationId xmlns:a16="http://schemas.microsoft.com/office/drawing/2014/main" id="{36045D03-2217-4144-8F1A-157B2E6AA946}"/>
              </a:ext>
            </a:extLst>
          </p:cNvPr>
          <p:cNvCxnSpPr>
            <a:stCxn id="8" idx="4"/>
          </p:cNvCxnSpPr>
          <p:nvPr/>
        </p:nvCxnSpPr>
        <p:spPr>
          <a:xfrm>
            <a:off x="2949820" y="7569009"/>
            <a:ext cx="29497" cy="1450969"/>
          </a:xfrm>
          <a:prstGeom prst="straightConnector1">
            <a:avLst/>
          </a:prstGeom>
          <a:noFill/>
          <a:ln w="25400" cap="flat">
            <a:solidFill>
              <a:srgbClr val="FF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20" name="Oval 19">
            <a:extLst>
              <a:ext uri="{FF2B5EF4-FFF2-40B4-BE49-F238E27FC236}">
                <a16:creationId xmlns:a16="http://schemas.microsoft.com/office/drawing/2014/main" id="{6EECCBB9-1D70-4D2A-8BD6-578458930EF5}"/>
              </a:ext>
            </a:extLst>
          </p:cNvPr>
          <p:cNvSpPr/>
          <p:nvPr/>
        </p:nvSpPr>
        <p:spPr>
          <a:xfrm>
            <a:off x="9188349" y="6087995"/>
            <a:ext cx="2232000" cy="1481014"/>
          </a:xfrm>
          <a:prstGeom prst="ellipse">
            <a:avLst/>
          </a:prstGeom>
          <a:noFill/>
          <a:ln w="12700" cap="flat">
            <a:solidFill>
              <a:srgbClr val="FF0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ID"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21" name="Oval 20">
            <a:extLst>
              <a:ext uri="{FF2B5EF4-FFF2-40B4-BE49-F238E27FC236}">
                <a16:creationId xmlns:a16="http://schemas.microsoft.com/office/drawing/2014/main" id="{70B298AD-67AC-4B34-A525-11F2D537DAAF}"/>
              </a:ext>
            </a:extLst>
          </p:cNvPr>
          <p:cNvSpPr/>
          <p:nvPr/>
        </p:nvSpPr>
        <p:spPr>
          <a:xfrm>
            <a:off x="9188348" y="3140008"/>
            <a:ext cx="2232000" cy="1481014"/>
          </a:xfrm>
          <a:prstGeom prst="ellipse">
            <a:avLst/>
          </a:prstGeom>
          <a:noFill/>
          <a:ln w="12700" cap="flat">
            <a:solidFill>
              <a:srgbClr val="FF0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ID"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22" name="Oval 21">
            <a:extLst>
              <a:ext uri="{FF2B5EF4-FFF2-40B4-BE49-F238E27FC236}">
                <a16:creationId xmlns:a16="http://schemas.microsoft.com/office/drawing/2014/main" id="{39AB1B74-74D9-43B2-BB99-1E5B4F002602}"/>
              </a:ext>
            </a:extLst>
          </p:cNvPr>
          <p:cNvSpPr/>
          <p:nvPr/>
        </p:nvSpPr>
        <p:spPr>
          <a:xfrm>
            <a:off x="12880359" y="3162292"/>
            <a:ext cx="2232000" cy="1481014"/>
          </a:xfrm>
          <a:prstGeom prst="ellipse">
            <a:avLst/>
          </a:prstGeom>
          <a:noFill/>
          <a:ln w="12700" cap="flat">
            <a:solidFill>
              <a:srgbClr val="FF0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ID"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23" name="Oval 22">
            <a:extLst>
              <a:ext uri="{FF2B5EF4-FFF2-40B4-BE49-F238E27FC236}">
                <a16:creationId xmlns:a16="http://schemas.microsoft.com/office/drawing/2014/main" id="{6F6FA953-A3A4-4E9E-8E0A-F376B08FE3B4}"/>
              </a:ext>
            </a:extLst>
          </p:cNvPr>
          <p:cNvSpPr/>
          <p:nvPr/>
        </p:nvSpPr>
        <p:spPr>
          <a:xfrm>
            <a:off x="12850862" y="6085591"/>
            <a:ext cx="2232000" cy="1481014"/>
          </a:xfrm>
          <a:prstGeom prst="ellipse">
            <a:avLst/>
          </a:prstGeom>
          <a:noFill/>
          <a:ln w="12700" cap="flat">
            <a:solidFill>
              <a:srgbClr val="FF0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ID"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24" name="Oval 23">
            <a:extLst>
              <a:ext uri="{FF2B5EF4-FFF2-40B4-BE49-F238E27FC236}">
                <a16:creationId xmlns:a16="http://schemas.microsoft.com/office/drawing/2014/main" id="{EA0200F9-3AA1-4E25-B07F-9ED2EFE82F28}"/>
              </a:ext>
            </a:extLst>
          </p:cNvPr>
          <p:cNvSpPr/>
          <p:nvPr/>
        </p:nvSpPr>
        <p:spPr>
          <a:xfrm>
            <a:off x="16542873" y="3133536"/>
            <a:ext cx="2232000" cy="1481014"/>
          </a:xfrm>
          <a:prstGeom prst="ellipse">
            <a:avLst/>
          </a:prstGeom>
          <a:noFill/>
          <a:ln w="12700" cap="flat">
            <a:solidFill>
              <a:srgbClr val="FF0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ID"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25" name="Oval 24">
            <a:extLst>
              <a:ext uri="{FF2B5EF4-FFF2-40B4-BE49-F238E27FC236}">
                <a16:creationId xmlns:a16="http://schemas.microsoft.com/office/drawing/2014/main" id="{071502F9-7B98-44D1-B006-45D1A2F32E5F}"/>
              </a:ext>
            </a:extLst>
          </p:cNvPr>
          <p:cNvSpPr/>
          <p:nvPr/>
        </p:nvSpPr>
        <p:spPr>
          <a:xfrm>
            <a:off x="16569770" y="6085591"/>
            <a:ext cx="2232000" cy="1481014"/>
          </a:xfrm>
          <a:prstGeom prst="ellipse">
            <a:avLst/>
          </a:prstGeom>
          <a:noFill/>
          <a:ln w="12700" cap="flat">
            <a:solidFill>
              <a:srgbClr val="FF0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ID"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26" name="Oval 25">
            <a:extLst>
              <a:ext uri="{FF2B5EF4-FFF2-40B4-BE49-F238E27FC236}">
                <a16:creationId xmlns:a16="http://schemas.microsoft.com/office/drawing/2014/main" id="{80B37A51-0BED-40A9-81D4-198C91154ED1}"/>
              </a:ext>
            </a:extLst>
          </p:cNvPr>
          <p:cNvSpPr/>
          <p:nvPr/>
        </p:nvSpPr>
        <p:spPr>
          <a:xfrm>
            <a:off x="12880359" y="9069962"/>
            <a:ext cx="2232000" cy="1481014"/>
          </a:xfrm>
          <a:prstGeom prst="ellipse">
            <a:avLst/>
          </a:prstGeom>
          <a:noFill/>
          <a:ln w="12700" cap="flat">
            <a:solidFill>
              <a:srgbClr val="FF0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ID"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27" name="Oval 26">
            <a:extLst>
              <a:ext uri="{FF2B5EF4-FFF2-40B4-BE49-F238E27FC236}">
                <a16:creationId xmlns:a16="http://schemas.microsoft.com/office/drawing/2014/main" id="{0F3B2F5B-54AD-4D63-B219-E481CD2DC1B7}"/>
              </a:ext>
            </a:extLst>
          </p:cNvPr>
          <p:cNvSpPr/>
          <p:nvPr/>
        </p:nvSpPr>
        <p:spPr>
          <a:xfrm>
            <a:off x="9222760" y="9045240"/>
            <a:ext cx="2232000" cy="1481014"/>
          </a:xfrm>
          <a:prstGeom prst="ellipse">
            <a:avLst/>
          </a:prstGeom>
          <a:noFill/>
          <a:ln w="12700" cap="flat">
            <a:solidFill>
              <a:srgbClr val="FF0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ID"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28" name="Oval 27">
            <a:extLst>
              <a:ext uri="{FF2B5EF4-FFF2-40B4-BE49-F238E27FC236}">
                <a16:creationId xmlns:a16="http://schemas.microsoft.com/office/drawing/2014/main" id="{7AB5330B-92E7-4758-A7EC-EB2E70172CA8}"/>
              </a:ext>
            </a:extLst>
          </p:cNvPr>
          <p:cNvSpPr/>
          <p:nvPr/>
        </p:nvSpPr>
        <p:spPr>
          <a:xfrm>
            <a:off x="16543269" y="9044560"/>
            <a:ext cx="2232000" cy="1481014"/>
          </a:xfrm>
          <a:prstGeom prst="ellipse">
            <a:avLst/>
          </a:prstGeom>
          <a:noFill/>
          <a:ln w="12700" cap="flat">
            <a:solidFill>
              <a:srgbClr val="FF0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ID"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29" name="Oval 28">
            <a:extLst>
              <a:ext uri="{FF2B5EF4-FFF2-40B4-BE49-F238E27FC236}">
                <a16:creationId xmlns:a16="http://schemas.microsoft.com/office/drawing/2014/main" id="{47768F4C-BCA4-4D67-B146-9E3547BBBC3D}"/>
              </a:ext>
            </a:extLst>
          </p:cNvPr>
          <p:cNvSpPr/>
          <p:nvPr/>
        </p:nvSpPr>
        <p:spPr>
          <a:xfrm>
            <a:off x="20259182" y="9018779"/>
            <a:ext cx="2232000" cy="1481014"/>
          </a:xfrm>
          <a:prstGeom prst="ellipse">
            <a:avLst/>
          </a:prstGeom>
          <a:noFill/>
          <a:ln w="12700" cap="flat">
            <a:solidFill>
              <a:srgbClr val="FF0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ID"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30" name="Oval 29">
            <a:extLst>
              <a:ext uri="{FF2B5EF4-FFF2-40B4-BE49-F238E27FC236}">
                <a16:creationId xmlns:a16="http://schemas.microsoft.com/office/drawing/2014/main" id="{0215C5B1-A8C1-4235-8FC7-6DFFF994C5D8}"/>
              </a:ext>
            </a:extLst>
          </p:cNvPr>
          <p:cNvSpPr/>
          <p:nvPr/>
        </p:nvSpPr>
        <p:spPr>
          <a:xfrm>
            <a:off x="20259182" y="6117492"/>
            <a:ext cx="2232000" cy="1481014"/>
          </a:xfrm>
          <a:prstGeom prst="ellipse">
            <a:avLst/>
          </a:prstGeom>
          <a:noFill/>
          <a:ln w="12700" cap="flat">
            <a:solidFill>
              <a:srgbClr val="FF0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ID"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31" name="Oval 30">
            <a:extLst>
              <a:ext uri="{FF2B5EF4-FFF2-40B4-BE49-F238E27FC236}">
                <a16:creationId xmlns:a16="http://schemas.microsoft.com/office/drawing/2014/main" id="{37CD064F-8C91-4CE7-9AB5-33F0EEDA2CEE}"/>
              </a:ext>
            </a:extLst>
          </p:cNvPr>
          <p:cNvSpPr/>
          <p:nvPr/>
        </p:nvSpPr>
        <p:spPr>
          <a:xfrm>
            <a:off x="20259182" y="3147325"/>
            <a:ext cx="2232000" cy="1481014"/>
          </a:xfrm>
          <a:prstGeom prst="ellipse">
            <a:avLst/>
          </a:prstGeom>
          <a:noFill/>
          <a:ln w="12700" cap="flat">
            <a:solidFill>
              <a:srgbClr val="FF0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ID"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cxnSp>
        <p:nvCxnSpPr>
          <p:cNvPr id="33" name="Straight Arrow Connector 32">
            <a:extLst>
              <a:ext uri="{FF2B5EF4-FFF2-40B4-BE49-F238E27FC236}">
                <a16:creationId xmlns:a16="http://schemas.microsoft.com/office/drawing/2014/main" id="{72BC47A4-471E-4C60-B8B4-6C4DDEA50911}"/>
              </a:ext>
            </a:extLst>
          </p:cNvPr>
          <p:cNvCxnSpPr>
            <a:stCxn id="11" idx="6"/>
          </p:cNvCxnSpPr>
          <p:nvPr/>
        </p:nvCxnSpPr>
        <p:spPr>
          <a:xfrm>
            <a:off x="7757833" y="6828502"/>
            <a:ext cx="1430515" cy="29497"/>
          </a:xfrm>
          <a:prstGeom prst="straightConnector1">
            <a:avLst/>
          </a:prstGeom>
          <a:noFill/>
          <a:ln w="25400" cap="flat">
            <a:solidFill>
              <a:srgbClr val="FF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35" name="Straight Arrow Connector 34">
            <a:extLst>
              <a:ext uri="{FF2B5EF4-FFF2-40B4-BE49-F238E27FC236}">
                <a16:creationId xmlns:a16="http://schemas.microsoft.com/office/drawing/2014/main" id="{4E55AF23-66E4-4066-82F8-026AD6C80CB3}"/>
              </a:ext>
            </a:extLst>
          </p:cNvPr>
          <p:cNvCxnSpPr>
            <a:stCxn id="11" idx="7"/>
            <a:endCxn id="21" idx="3"/>
          </p:cNvCxnSpPr>
          <p:nvPr/>
        </p:nvCxnSpPr>
        <p:spPr>
          <a:xfrm flipV="1">
            <a:off x="7430964" y="4404133"/>
            <a:ext cx="2084253" cy="1900751"/>
          </a:xfrm>
          <a:prstGeom prst="straightConnector1">
            <a:avLst/>
          </a:prstGeom>
          <a:noFill/>
          <a:ln w="25400" cap="flat">
            <a:solidFill>
              <a:srgbClr val="FF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37" name="Straight Arrow Connector 36">
            <a:extLst>
              <a:ext uri="{FF2B5EF4-FFF2-40B4-BE49-F238E27FC236}">
                <a16:creationId xmlns:a16="http://schemas.microsoft.com/office/drawing/2014/main" id="{D788E335-ADF4-454E-81B7-B1DA46474B20}"/>
              </a:ext>
            </a:extLst>
          </p:cNvPr>
          <p:cNvCxnSpPr>
            <a:stCxn id="13" idx="6"/>
            <a:endCxn id="27" idx="2"/>
          </p:cNvCxnSpPr>
          <p:nvPr/>
        </p:nvCxnSpPr>
        <p:spPr>
          <a:xfrm>
            <a:off x="7757833" y="9782961"/>
            <a:ext cx="1464927" cy="2786"/>
          </a:xfrm>
          <a:prstGeom prst="straightConnector1">
            <a:avLst/>
          </a:prstGeom>
          <a:noFill/>
          <a:ln w="25400" cap="flat">
            <a:solidFill>
              <a:srgbClr val="FF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39" name="Straight Arrow Connector 38">
            <a:extLst>
              <a:ext uri="{FF2B5EF4-FFF2-40B4-BE49-F238E27FC236}">
                <a16:creationId xmlns:a16="http://schemas.microsoft.com/office/drawing/2014/main" id="{17BBFAAF-61BE-4483-917C-DA3D33848108}"/>
              </a:ext>
            </a:extLst>
          </p:cNvPr>
          <p:cNvCxnSpPr>
            <a:stCxn id="21" idx="6"/>
          </p:cNvCxnSpPr>
          <p:nvPr/>
        </p:nvCxnSpPr>
        <p:spPr>
          <a:xfrm>
            <a:off x="11420348" y="3880515"/>
            <a:ext cx="1430514" cy="22284"/>
          </a:xfrm>
          <a:prstGeom prst="straightConnector1">
            <a:avLst/>
          </a:prstGeom>
          <a:noFill/>
          <a:ln w="25400" cap="flat">
            <a:solidFill>
              <a:srgbClr val="FF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43" name="Straight Arrow Connector 42">
            <a:extLst>
              <a:ext uri="{FF2B5EF4-FFF2-40B4-BE49-F238E27FC236}">
                <a16:creationId xmlns:a16="http://schemas.microsoft.com/office/drawing/2014/main" id="{12666396-7B13-4B39-BC1F-7648CFB1AEDE}"/>
              </a:ext>
            </a:extLst>
          </p:cNvPr>
          <p:cNvCxnSpPr>
            <a:stCxn id="22" idx="6"/>
          </p:cNvCxnSpPr>
          <p:nvPr/>
        </p:nvCxnSpPr>
        <p:spPr>
          <a:xfrm>
            <a:off x="15112359" y="3902799"/>
            <a:ext cx="1430514" cy="0"/>
          </a:xfrm>
          <a:prstGeom prst="straightConnector1">
            <a:avLst/>
          </a:prstGeom>
          <a:noFill/>
          <a:ln w="25400" cap="flat">
            <a:solidFill>
              <a:srgbClr val="FF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45" name="Straight Arrow Connector 44">
            <a:extLst>
              <a:ext uri="{FF2B5EF4-FFF2-40B4-BE49-F238E27FC236}">
                <a16:creationId xmlns:a16="http://schemas.microsoft.com/office/drawing/2014/main" id="{66E37980-304F-4AF9-8F9C-9ECBEB002286}"/>
              </a:ext>
            </a:extLst>
          </p:cNvPr>
          <p:cNvCxnSpPr>
            <a:stCxn id="24" idx="6"/>
          </p:cNvCxnSpPr>
          <p:nvPr/>
        </p:nvCxnSpPr>
        <p:spPr>
          <a:xfrm>
            <a:off x="18774873" y="3874043"/>
            <a:ext cx="1484309" cy="28756"/>
          </a:xfrm>
          <a:prstGeom prst="straightConnector1">
            <a:avLst/>
          </a:prstGeom>
          <a:noFill/>
          <a:ln w="25400" cap="flat">
            <a:solidFill>
              <a:srgbClr val="FF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47" name="Straight Arrow Connector 46">
            <a:extLst>
              <a:ext uri="{FF2B5EF4-FFF2-40B4-BE49-F238E27FC236}">
                <a16:creationId xmlns:a16="http://schemas.microsoft.com/office/drawing/2014/main" id="{AEF7FA95-8CEA-481F-B660-ED65C89E9343}"/>
              </a:ext>
            </a:extLst>
          </p:cNvPr>
          <p:cNvCxnSpPr>
            <a:cxnSpLocks/>
            <a:stCxn id="27" idx="7"/>
            <a:endCxn id="23" idx="3"/>
          </p:cNvCxnSpPr>
          <p:nvPr/>
        </p:nvCxnSpPr>
        <p:spPr>
          <a:xfrm flipV="1">
            <a:off x="11127891" y="7349716"/>
            <a:ext cx="2049840" cy="1912413"/>
          </a:xfrm>
          <a:prstGeom prst="straightConnector1">
            <a:avLst/>
          </a:prstGeom>
          <a:noFill/>
          <a:ln w="25400" cap="flat">
            <a:solidFill>
              <a:srgbClr val="FF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50" name="Straight Arrow Connector 49">
            <a:extLst>
              <a:ext uri="{FF2B5EF4-FFF2-40B4-BE49-F238E27FC236}">
                <a16:creationId xmlns:a16="http://schemas.microsoft.com/office/drawing/2014/main" id="{BFFA972B-FECD-4C38-B94E-DE2B4FDF7341}"/>
              </a:ext>
            </a:extLst>
          </p:cNvPr>
          <p:cNvCxnSpPr/>
          <p:nvPr/>
        </p:nvCxnSpPr>
        <p:spPr>
          <a:xfrm flipV="1">
            <a:off x="11454760" y="9785747"/>
            <a:ext cx="1396102" cy="24722"/>
          </a:xfrm>
          <a:prstGeom prst="straightConnector1">
            <a:avLst/>
          </a:prstGeom>
          <a:noFill/>
          <a:ln w="25400" cap="flat">
            <a:solidFill>
              <a:srgbClr val="FF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52" name="Straight Arrow Connector 51">
            <a:extLst>
              <a:ext uri="{FF2B5EF4-FFF2-40B4-BE49-F238E27FC236}">
                <a16:creationId xmlns:a16="http://schemas.microsoft.com/office/drawing/2014/main" id="{3E11D1CE-7863-43BC-B0AB-8AD569A951EE}"/>
              </a:ext>
            </a:extLst>
          </p:cNvPr>
          <p:cNvCxnSpPr>
            <a:stCxn id="26" idx="6"/>
            <a:endCxn id="28" idx="2"/>
          </p:cNvCxnSpPr>
          <p:nvPr/>
        </p:nvCxnSpPr>
        <p:spPr>
          <a:xfrm flipV="1">
            <a:off x="15112359" y="9785067"/>
            <a:ext cx="1430910" cy="25402"/>
          </a:xfrm>
          <a:prstGeom prst="straightConnector1">
            <a:avLst/>
          </a:prstGeom>
          <a:noFill/>
          <a:ln w="25400" cap="flat">
            <a:solidFill>
              <a:srgbClr val="FF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54" name="Straight Arrow Connector 53">
            <a:extLst>
              <a:ext uri="{FF2B5EF4-FFF2-40B4-BE49-F238E27FC236}">
                <a16:creationId xmlns:a16="http://schemas.microsoft.com/office/drawing/2014/main" id="{ABE6ABC0-4B56-41E9-A5D0-BB88870C2D3B}"/>
              </a:ext>
            </a:extLst>
          </p:cNvPr>
          <p:cNvCxnSpPr>
            <a:stCxn id="28" idx="7"/>
            <a:endCxn id="30" idx="3"/>
          </p:cNvCxnSpPr>
          <p:nvPr/>
        </p:nvCxnSpPr>
        <p:spPr>
          <a:xfrm flipV="1">
            <a:off x="18448400" y="7381617"/>
            <a:ext cx="2137651" cy="1879832"/>
          </a:xfrm>
          <a:prstGeom prst="straightConnector1">
            <a:avLst/>
          </a:prstGeom>
          <a:noFill/>
          <a:ln w="25400" cap="flat">
            <a:solidFill>
              <a:srgbClr val="FF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56" name="Straight Arrow Connector 55">
            <a:extLst>
              <a:ext uri="{FF2B5EF4-FFF2-40B4-BE49-F238E27FC236}">
                <a16:creationId xmlns:a16="http://schemas.microsoft.com/office/drawing/2014/main" id="{EBEBF371-E262-4E54-B42A-9C36C4C6ACC8}"/>
              </a:ext>
            </a:extLst>
          </p:cNvPr>
          <p:cNvCxnSpPr>
            <a:stCxn id="30" idx="4"/>
          </p:cNvCxnSpPr>
          <p:nvPr/>
        </p:nvCxnSpPr>
        <p:spPr>
          <a:xfrm>
            <a:off x="21375182" y="7598506"/>
            <a:ext cx="0" cy="1420273"/>
          </a:xfrm>
          <a:prstGeom prst="straightConnector1">
            <a:avLst/>
          </a:prstGeom>
          <a:noFill/>
          <a:ln w="25400" cap="flat">
            <a:solidFill>
              <a:srgbClr val="FF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62" name="Straight Arrow Connector 61">
            <a:extLst>
              <a:ext uri="{FF2B5EF4-FFF2-40B4-BE49-F238E27FC236}">
                <a16:creationId xmlns:a16="http://schemas.microsoft.com/office/drawing/2014/main" id="{8EAB308B-160A-45BB-AC79-609F67520EF5}"/>
              </a:ext>
            </a:extLst>
          </p:cNvPr>
          <p:cNvCxnSpPr>
            <a:stCxn id="23" idx="6"/>
            <a:endCxn id="25" idx="2"/>
          </p:cNvCxnSpPr>
          <p:nvPr/>
        </p:nvCxnSpPr>
        <p:spPr>
          <a:xfrm>
            <a:off x="15082862" y="6826098"/>
            <a:ext cx="1486908" cy="0"/>
          </a:xfrm>
          <a:prstGeom prst="straightConnector1">
            <a:avLst/>
          </a:prstGeom>
          <a:noFill/>
          <a:ln w="25400" cap="flat">
            <a:solidFill>
              <a:srgbClr val="FF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77" name="Straight Arrow Connector 76">
            <a:extLst>
              <a:ext uri="{FF2B5EF4-FFF2-40B4-BE49-F238E27FC236}">
                <a16:creationId xmlns:a16="http://schemas.microsoft.com/office/drawing/2014/main" id="{3200FD2B-3A7F-4C97-88E4-0351EDDD9311}"/>
              </a:ext>
            </a:extLst>
          </p:cNvPr>
          <p:cNvCxnSpPr>
            <a:stCxn id="25" idx="7"/>
            <a:endCxn id="31" idx="3"/>
          </p:cNvCxnSpPr>
          <p:nvPr/>
        </p:nvCxnSpPr>
        <p:spPr>
          <a:xfrm flipV="1">
            <a:off x="18474901" y="4411450"/>
            <a:ext cx="2111150" cy="1891030"/>
          </a:xfrm>
          <a:prstGeom prst="straightConnector1">
            <a:avLst/>
          </a:prstGeom>
          <a:noFill/>
          <a:ln w="25400" cap="flat">
            <a:solidFill>
              <a:srgbClr val="FF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79" name="Straight Arrow Connector 78">
            <a:extLst>
              <a:ext uri="{FF2B5EF4-FFF2-40B4-BE49-F238E27FC236}">
                <a16:creationId xmlns:a16="http://schemas.microsoft.com/office/drawing/2014/main" id="{845CBE85-92BF-4EB7-B4A5-2CFC31D7F1B7}"/>
              </a:ext>
            </a:extLst>
          </p:cNvPr>
          <p:cNvCxnSpPr>
            <a:cxnSpLocks/>
            <a:stCxn id="30" idx="0"/>
            <a:endCxn id="31" idx="4"/>
          </p:cNvCxnSpPr>
          <p:nvPr/>
        </p:nvCxnSpPr>
        <p:spPr>
          <a:xfrm flipV="1">
            <a:off x="21375182" y="4628339"/>
            <a:ext cx="0" cy="1489153"/>
          </a:xfrm>
          <a:prstGeom prst="straightConnector1">
            <a:avLst/>
          </a:prstGeom>
          <a:noFill/>
          <a:ln w="25400" cap="flat">
            <a:solidFill>
              <a:srgbClr val="FF0000"/>
            </a:solidFill>
            <a:prstDash val="solid"/>
            <a:miter lim="400000"/>
            <a:tailEnd type="triangle"/>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3898297293"/>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 name="Picture 43">
            <a:extLst>
              <a:ext uri="{FF2B5EF4-FFF2-40B4-BE49-F238E27FC236}">
                <a16:creationId xmlns:a16="http://schemas.microsoft.com/office/drawing/2014/main" id="{BBB68B28-01CA-4FBF-8ECD-F53CA4AB42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3318" y="3154048"/>
            <a:ext cx="20657361" cy="7407903"/>
          </a:xfrm>
          <a:prstGeom prst="rect">
            <a:avLst/>
          </a:prstGeom>
        </p:spPr>
      </p:pic>
      <p:sp>
        <p:nvSpPr>
          <p:cNvPr id="6" name="TextBox 5">
            <a:extLst>
              <a:ext uri="{FF2B5EF4-FFF2-40B4-BE49-F238E27FC236}">
                <a16:creationId xmlns:a16="http://schemas.microsoft.com/office/drawing/2014/main" id="{A88A2735-ABFF-944F-83F7-07BE7511759A}"/>
              </a:ext>
            </a:extLst>
          </p:cNvPr>
          <p:cNvSpPr txBox="1"/>
          <p:nvPr/>
        </p:nvSpPr>
        <p:spPr>
          <a:xfrm>
            <a:off x="1863319" y="1469313"/>
            <a:ext cx="20895220" cy="8412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en-US" sz="4800" noProof="1">
                <a:solidFill>
                  <a:sysClr val="windowText" lastClr="000000"/>
                </a:solidFill>
              </a:rPr>
              <a:t>Depok ke Kuningan (Shortest Path Algoritma Dijkstra) dengan Jarak 37980</a:t>
            </a:r>
            <a:endParaRPr kumimoji="0" lang="id-ID" sz="4800" b="0" i="0" u="none" strike="noStrike" cap="none" spc="0" normalizeH="0" baseline="0" noProof="1">
              <a:ln>
                <a:noFill/>
              </a:ln>
              <a:solidFill>
                <a:sysClr val="windowText" lastClr="000000"/>
              </a:solidFill>
              <a:effectLst/>
              <a:uFillTx/>
              <a:latin typeface="+mn-lt"/>
              <a:ea typeface="+mn-ea"/>
              <a:cs typeface="+mn-cs"/>
              <a:sym typeface="Helvetica Neue"/>
            </a:endParaRPr>
          </a:p>
        </p:txBody>
      </p:sp>
      <p:sp>
        <p:nvSpPr>
          <p:cNvPr id="4" name="TextBox 3">
            <a:extLst>
              <a:ext uri="{FF2B5EF4-FFF2-40B4-BE49-F238E27FC236}">
                <a16:creationId xmlns:a16="http://schemas.microsoft.com/office/drawing/2014/main" id="{553DF3F7-C441-442C-A6F1-A4A69D64F37C}"/>
              </a:ext>
            </a:extLst>
          </p:cNvPr>
          <p:cNvSpPr txBox="1"/>
          <p:nvPr/>
        </p:nvSpPr>
        <p:spPr>
          <a:xfrm flipH="1">
            <a:off x="9865993" y="12331323"/>
            <a:ext cx="4652012"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kumimoji="0" lang="en-US" sz="2400" b="0" i="0" u="none" strike="noStrike" cap="none" spc="0" normalizeH="0" baseline="0" dirty="0">
                <a:ln>
                  <a:noFill/>
                </a:ln>
                <a:solidFill>
                  <a:sysClr val="windowText" lastClr="000000"/>
                </a:solidFill>
                <a:effectLst/>
                <a:uFillTx/>
                <a:latin typeface="+mn-lt"/>
                <a:ea typeface="+mn-ea"/>
                <a:cs typeface="+mn-cs"/>
                <a:sym typeface="Helvetica Neue"/>
              </a:rPr>
              <a:t>Data from google map </a:t>
            </a:r>
            <a:endParaRPr kumimoji="0" lang="en-ID" sz="2400" b="0" i="0" u="none" strike="noStrike" cap="none" spc="0" normalizeH="0" baseline="0" dirty="0">
              <a:ln>
                <a:noFill/>
              </a:ln>
              <a:solidFill>
                <a:sysClr val="windowText" lastClr="000000"/>
              </a:solidFill>
              <a:effectLst/>
              <a:uFillTx/>
              <a:latin typeface="+mn-lt"/>
              <a:ea typeface="+mn-ea"/>
              <a:cs typeface="+mn-cs"/>
              <a:sym typeface="Helvetica Neue"/>
            </a:endParaRPr>
          </a:p>
        </p:txBody>
      </p:sp>
      <p:sp>
        <p:nvSpPr>
          <p:cNvPr id="2" name="Oval 1">
            <a:extLst>
              <a:ext uri="{FF2B5EF4-FFF2-40B4-BE49-F238E27FC236}">
                <a16:creationId xmlns:a16="http://schemas.microsoft.com/office/drawing/2014/main" id="{B37CB0C1-03EB-4F8D-81A8-16B0019CB139}"/>
              </a:ext>
            </a:extLst>
          </p:cNvPr>
          <p:cNvSpPr/>
          <p:nvPr/>
        </p:nvSpPr>
        <p:spPr>
          <a:xfrm>
            <a:off x="1863317" y="3129956"/>
            <a:ext cx="2232000" cy="1529199"/>
          </a:xfrm>
          <a:prstGeom prst="ellipse">
            <a:avLst/>
          </a:prstGeom>
          <a:solidFill>
            <a:schemeClr val="bg1"/>
          </a:solidFill>
          <a:ln w="12700" cap="flat">
            <a:solidFill>
              <a:srgbClr val="FF0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ysClr val="windowText" lastClr="000000"/>
                </a:solidFill>
                <a:effectLst/>
                <a:uFillTx/>
                <a:latin typeface="Helvetica Neue Medium"/>
                <a:ea typeface="Helvetica Neue Medium"/>
                <a:cs typeface="Helvetica Neue Medium"/>
                <a:sym typeface="Helvetica Neue Medium"/>
              </a:rPr>
              <a:t>Depok (0)</a:t>
            </a:r>
            <a:endParaRPr kumimoji="0" lang="en-ID" sz="3200" b="0" i="0" u="none" strike="noStrike" cap="none" spc="0" normalizeH="0" baseline="0" dirty="0">
              <a:ln>
                <a:noFill/>
              </a:ln>
              <a:solidFill>
                <a:sysClr val="windowText" lastClr="000000"/>
              </a:solidFill>
              <a:effectLst/>
              <a:uFillTx/>
              <a:latin typeface="Helvetica Neue Medium"/>
              <a:ea typeface="Helvetica Neue Medium"/>
              <a:cs typeface="Helvetica Neue Medium"/>
              <a:sym typeface="Helvetica Neue Medium"/>
            </a:endParaRPr>
          </a:p>
        </p:txBody>
      </p:sp>
      <p:sp>
        <p:nvSpPr>
          <p:cNvPr id="7" name="Oval 6">
            <a:extLst>
              <a:ext uri="{FF2B5EF4-FFF2-40B4-BE49-F238E27FC236}">
                <a16:creationId xmlns:a16="http://schemas.microsoft.com/office/drawing/2014/main" id="{E45B3A57-B43C-46D8-BE67-A82435004EA1}"/>
              </a:ext>
            </a:extLst>
          </p:cNvPr>
          <p:cNvSpPr/>
          <p:nvPr/>
        </p:nvSpPr>
        <p:spPr>
          <a:xfrm>
            <a:off x="5525833" y="3109444"/>
            <a:ext cx="2232000" cy="1529199"/>
          </a:xfrm>
          <a:prstGeom prst="ellipse">
            <a:avLst/>
          </a:prstGeom>
          <a:solidFill>
            <a:schemeClr val="bg1"/>
          </a:solidFill>
          <a:ln w="12700" cap="flat">
            <a:solidFill>
              <a:srgbClr val="FF0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ysClr val="windowText" lastClr="000000"/>
                </a:solidFill>
                <a:effectLst/>
                <a:uFillTx/>
                <a:latin typeface="Helvetica Neue Medium"/>
                <a:ea typeface="Helvetica Neue Medium"/>
                <a:cs typeface="Helvetica Neue Medium"/>
                <a:sym typeface="Helvetica Neue Medium"/>
              </a:rPr>
              <a:t>Bekasi (4360)</a:t>
            </a:r>
            <a:endParaRPr kumimoji="0" lang="en-ID" sz="3200" b="0" i="0" u="none" strike="noStrike" cap="none" spc="0" normalizeH="0" baseline="0" dirty="0">
              <a:ln>
                <a:noFill/>
              </a:ln>
              <a:solidFill>
                <a:sysClr val="windowText" lastClr="000000"/>
              </a:solidFill>
              <a:effectLst/>
              <a:uFillTx/>
              <a:latin typeface="Helvetica Neue Medium"/>
              <a:ea typeface="Helvetica Neue Medium"/>
              <a:cs typeface="Helvetica Neue Medium"/>
              <a:sym typeface="Helvetica Neue Medium"/>
            </a:endParaRPr>
          </a:p>
        </p:txBody>
      </p:sp>
      <p:cxnSp>
        <p:nvCxnSpPr>
          <p:cNvPr id="9" name="Straight Arrow Connector 8">
            <a:extLst>
              <a:ext uri="{FF2B5EF4-FFF2-40B4-BE49-F238E27FC236}">
                <a16:creationId xmlns:a16="http://schemas.microsoft.com/office/drawing/2014/main" id="{CE6E31F0-2910-42B4-8564-CC230B30E5FA}"/>
              </a:ext>
            </a:extLst>
          </p:cNvPr>
          <p:cNvCxnSpPr>
            <a:cxnSpLocks/>
          </p:cNvCxnSpPr>
          <p:nvPr/>
        </p:nvCxnSpPr>
        <p:spPr>
          <a:xfrm flipV="1">
            <a:off x="4095317" y="3893574"/>
            <a:ext cx="1450077" cy="981"/>
          </a:xfrm>
          <a:prstGeom prst="straightConnector1">
            <a:avLst/>
          </a:prstGeom>
          <a:noFill/>
          <a:ln w="25400" cap="flat">
            <a:solidFill>
              <a:srgbClr val="FF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11" name="Oval 10">
            <a:extLst>
              <a:ext uri="{FF2B5EF4-FFF2-40B4-BE49-F238E27FC236}">
                <a16:creationId xmlns:a16="http://schemas.microsoft.com/office/drawing/2014/main" id="{B4D4DFB7-E9B0-4D42-9392-C42F127CFED0}"/>
              </a:ext>
            </a:extLst>
          </p:cNvPr>
          <p:cNvSpPr/>
          <p:nvPr/>
        </p:nvSpPr>
        <p:spPr>
          <a:xfrm>
            <a:off x="5545394" y="5930869"/>
            <a:ext cx="2232000" cy="1961991"/>
          </a:xfrm>
          <a:prstGeom prst="ellipse">
            <a:avLst/>
          </a:prstGeom>
          <a:solidFill>
            <a:schemeClr val="bg1"/>
          </a:solidFill>
          <a:ln w="12700" cap="flat">
            <a:solidFill>
              <a:srgbClr val="FF0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sz="2800" b="0" i="0" u="none" strike="noStrike" cap="none" spc="0" normalizeH="0" baseline="0" dirty="0" err="1">
                <a:ln>
                  <a:noFill/>
                </a:ln>
                <a:solidFill>
                  <a:sysClr val="windowText" lastClr="000000"/>
                </a:solidFill>
                <a:effectLst/>
                <a:uFillTx/>
                <a:latin typeface="Helvetica Neue Medium"/>
                <a:ea typeface="Helvetica Neue Medium"/>
                <a:cs typeface="Helvetica Neue Medium"/>
                <a:sym typeface="Helvetica Neue Medium"/>
              </a:rPr>
              <a:t>Karawang</a:t>
            </a:r>
            <a:r>
              <a:rPr lang="en-US" sz="2800" dirty="0">
                <a:solidFill>
                  <a:sysClr val="windowText" lastClr="000000"/>
                </a:solidFill>
                <a:latin typeface="Helvetica Neue Medium"/>
                <a:ea typeface="Helvetica Neue Medium"/>
                <a:cs typeface="Helvetica Neue Medium"/>
                <a:sym typeface="Helvetica Neue Medium"/>
              </a:rPr>
              <a:t> (10150)</a:t>
            </a:r>
            <a:endParaRPr kumimoji="0" lang="en-ID" sz="2800" b="0" i="0" u="none" strike="noStrike" cap="none" spc="0" normalizeH="0" baseline="0" dirty="0">
              <a:ln>
                <a:noFill/>
              </a:ln>
              <a:solidFill>
                <a:sysClr val="windowText" lastClr="000000"/>
              </a:solidFill>
              <a:effectLst/>
              <a:uFillTx/>
              <a:latin typeface="Helvetica Neue Medium"/>
              <a:ea typeface="Helvetica Neue Medium"/>
              <a:cs typeface="Helvetica Neue Medium"/>
              <a:sym typeface="Helvetica Neue Medium"/>
            </a:endParaRPr>
          </a:p>
        </p:txBody>
      </p:sp>
      <p:cxnSp>
        <p:nvCxnSpPr>
          <p:cNvPr id="12" name="Straight Arrow Connector 11">
            <a:extLst>
              <a:ext uri="{FF2B5EF4-FFF2-40B4-BE49-F238E27FC236}">
                <a16:creationId xmlns:a16="http://schemas.microsoft.com/office/drawing/2014/main" id="{ED7B6C38-33C5-43A7-98E2-72B7E83CF90A}"/>
              </a:ext>
            </a:extLst>
          </p:cNvPr>
          <p:cNvCxnSpPr>
            <a:cxnSpLocks/>
            <a:stCxn id="7" idx="4"/>
            <a:endCxn id="11" idx="0"/>
          </p:cNvCxnSpPr>
          <p:nvPr/>
        </p:nvCxnSpPr>
        <p:spPr>
          <a:xfrm>
            <a:off x="6641833" y="4638643"/>
            <a:ext cx="19561" cy="1292226"/>
          </a:xfrm>
          <a:prstGeom prst="straightConnector1">
            <a:avLst/>
          </a:prstGeom>
          <a:noFill/>
          <a:ln w="25400" cap="flat">
            <a:solidFill>
              <a:srgbClr val="FF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21" name="Oval 20">
            <a:extLst>
              <a:ext uri="{FF2B5EF4-FFF2-40B4-BE49-F238E27FC236}">
                <a16:creationId xmlns:a16="http://schemas.microsoft.com/office/drawing/2014/main" id="{70B298AD-67AC-4B34-A525-11F2D537DAAF}"/>
              </a:ext>
            </a:extLst>
          </p:cNvPr>
          <p:cNvSpPr/>
          <p:nvPr/>
        </p:nvSpPr>
        <p:spPr>
          <a:xfrm>
            <a:off x="9188348" y="3115916"/>
            <a:ext cx="2232000" cy="1529199"/>
          </a:xfrm>
          <a:prstGeom prst="ellipse">
            <a:avLst/>
          </a:prstGeom>
          <a:solidFill>
            <a:schemeClr val="bg1"/>
          </a:solidFill>
          <a:ln w="12700" cap="flat">
            <a:solidFill>
              <a:srgbClr val="FF0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ysClr val="windowText" lastClr="000000"/>
                </a:solidFill>
                <a:effectLst/>
                <a:uFillTx/>
                <a:latin typeface="Helvetica Neue Medium"/>
                <a:ea typeface="Helvetica Neue Medium"/>
                <a:cs typeface="Helvetica Neue Medium"/>
                <a:sym typeface="Helvetica Neue Medium"/>
              </a:rPr>
              <a:t>Subang (17170)</a:t>
            </a:r>
            <a:endParaRPr kumimoji="0" lang="en-ID" sz="3200" b="0" i="0" u="none" strike="noStrike" cap="none" spc="0" normalizeH="0" baseline="0" dirty="0">
              <a:ln>
                <a:noFill/>
              </a:ln>
              <a:solidFill>
                <a:sysClr val="windowText" lastClr="000000"/>
              </a:solidFill>
              <a:effectLst/>
              <a:uFillTx/>
              <a:latin typeface="Helvetica Neue Medium"/>
              <a:ea typeface="Helvetica Neue Medium"/>
              <a:cs typeface="Helvetica Neue Medium"/>
              <a:sym typeface="Helvetica Neue Medium"/>
            </a:endParaRPr>
          </a:p>
        </p:txBody>
      </p:sp>
      <p:sp>
        <p:nvSpPr>
          <p:cNvPr id="22" name="Oval 21">
            <a:extLst>
              <a:ext uri="{FF2B5EF4-FFF2-40B4-BE49-F238E27FC236}">
                <a16:creationId xmlns:a16="http://schemas.microsoft.com/office/drawing/2014/main" id="{39AB1B74-74D9-43B2-BB99-1E5B4F002602}"/>
              </a:ext>
            </a:extLst>
          </p:cNvPr>
          <p:cNvSpPr/>
          <p:nvPr/>
        </p:nvSpPr>
        <p:spPr>
          <a:xfrm>
            <a:off x="12880359" y="2921804"/>
            <a:ext cx="2232000" cy="1961991"/>
          </a:xfrm>
          <a:prstGeom prst="ellipse">
            <a:avLst/>
          </a:prstGeom>
          <a:solidFill>
            <a:schemeClr val="bg1"/>
          </a:solidFill>
          <a:ln w="12700" cap="flat">
            <a:solidFill>
              <a:srgbClr val="FF0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sz="2800" b="0" i="0" u="none" strike="noStrike" cap="none" spc="0" normalizeH="0" baseline="0" dirty="0" err="1">
                <a:ln>
                  <a:noFill/>
                </a:ln>
                <a:solidFill>
                  <a:sysClr val="windowText" lastClr="000000"/>
                </a:solidFill>
                <a:effectLst/>
                <a:uFillTx/>
                <a:latin typeface="Helvetica Neue Medium"/>
                <a:ea typeface="Helvetica Neue Medium"/>
                <a:cs typeface="Helvetica Neue Medium"/>
                <a:sym typeface="Helvetica Neue Medium"/>
              </a:rPr>
              <a:t>Indramayu</a:t>
            </a:r>
            <a:r>
              <a:rPr kumimoji="0" lang="en-US" sz="2800" b="0" i="0" u="none" strike="noStrike" cap="none" spc="0" normalizeH="0" baseline="0" dirty="0">
                <a:ln>
                  <a:noFill/>
                </a:ln>
                <a:solidFill>
                  <a:sysClr val="windowText" lastClr="000000"/>
                </a:solidFill>
                <a:effectLst/>
                <a:uFillTx/>
                <a:latin typeface="Helvetica Neue Medium"/>
                <a:ea typeface="Helvetica Neue Medium"/>
                <a:cs typeface="Helvetica Neue Medium"/>
                <a:sym typeface="Helvetica Neue Medium"/>
              </a:rPr>
              <a:t> (28240)</a:t>
            </a:r>
            <a:endParaRPr kumimoji="0" lang="en-ID" sz="2800" b="0" i="0" u="none" strike="noStrike" cap="none" spc="0" normalizeH="0" baseline="0" dirty="0">
              <a:ln>
                <a:noFill/>
              </a:ln>
              <a:solidFill>
                <a:sysClr val="windowText" lastClr="000000"/>
              </a:solidFill>
              <a:effectLst/>
              <a:uFillTx/>
              <a:latin typeface="Helvetica Neue Medium"/>
              <a:ea typeface="Helvetica Neue Medium"/>
              <a:cs typeface="Helvetica Neue Medium"/>
              <a:sym typeface="Helvetica Neue Medium"/>
            </a:endParaRPr>
          </a:p>
        </p:txBody>
      </p:sp>
      <p:sp>
        <p:nvSpPr>
          <p:cNvPr id="24" name="Oval 23">
            <a:extLst>
              <a:ext uri="{FF2B5EF4-FFF2-40B4-BE49-F238E27FC236}">
                <a16:creationId xmlns:a16="http://schemas.microsoft.com/office/drawing/2014/main" id="{EA0200F9-3AA1-4E25-B07F-9ED2EFE82F28}"/>
              </a:ext>
            </a:extLst>
          </p:cNvPr>
          <p:cNvSpPr/>
          <p:nvPr/>
        </p:nvSpPr>
        <p:spPr>
          <a:xfrm>
            <a:off x="16542873" y="3109444"/>
            <a:ext cx="2232000" cy="1529199"/>
          </a:xfrm>
          <a:prstGeom prst="ellipse">
            <a:avLst/>
          </a:prstGeom>
          <a:solidFill>
            <a:schemeClr val="bg1"/>
          </a:solidFill>
          <a:ln w="12700" cap="flat">
            <a:solidFill>
              <a:srgbClr val="FF0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ysClr val="windowText" lastClr="000000"/>
                </a:solidFill>
                <a:effectLst/>
                <a:uFillTx/>
                <a:latin typeface="Helvetica Neue Medium"/>
                <a:ea typeface="Helvetica Neue Medium"/>
                <a:cs typeface="Helvetica Neue Medium"/>
                <a:sym typeface="Helvetica Neue Medium"/>
              </a:rPr>
              <a:t>Cirebon (33710)</a:t>
            </a:r>
            <a:endParaRPr kumimoji="0" lang="en-ID" sz="3200" b="0" i="0" u="none" strike="noStrike" cap="none" spc="0" normalizeH="0" baseline="0" dirty="0">
              <a:ln>
                <a:noFill/>
              </a:ln>
              <a:solidFill>
                <a:sysClr val="windowText" lastClr="000000"/>
              </a:solidFill>
              <a:effectLst/>
              <a:uFillTx/>
              <a:latin typeface="Helvetica Neue Medium"/>
              <a:ea typeface="Helvetica Neue Medium"/>
              <a:cs typeface="Helvetica Neue Medium"/>
              <a:sym typeface="Helvetica Neue Medium"/>
            </a:endParaRPr>
          </a:p>
        </p:txBody>
      </p:sp>
      <p:sp>
        <p:nvSpPr>
          <p:cNvPr id="31" name="Oval 30">
            <a:extLst>
              <a:ext uri="{FF2B5EF4-FFF2-40B4-BE49-F238E27FC236}">
                <a16:creationId xmlns:a16="http://schemas.microsoft.com/office/drawing/2014/main" id="{37CD064F-8C91-4CE7-9AB5-33F0EEDA2CEE}"/>
              </a:ext>
            </a:extLst>
          </p:cNvPr>
          <p:cNvSpPr/>
          <p:nvPr/>
        </p:nvSpPr>
        <p:spPr>
          <a:xfrm>
            <a:off x="20259182" y="2906837"/>
            <a:ext cx="2232000" cy="1961991"/>
          </a:xfrm>
          <a:prstGeom prst="ellipse">
            <a:avLst/>
          </a:prstGeom>
          <a:solidFill>
            <a:schemeClr val="bg1"/>
          </a:solidFill>
          <a:ln w="12700" cap="flat">
            <a:solidFill>
              <a:srgbClr val="FF0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sz="2800" b="0" i="0" u="none" strike="noStrike" cap="none" spc="0" normalizeH="0" baseline="0" dirty="0" err="1">
                <a:ln>
                  <a:noFill/>
                </a:ln>
                <a:solidFill>
                  <a:sysClr val="windowText" lastClr="000000"/>
                </a:solidFill>
                <a:effectLst/>
                <a:uFillTx/>
                <a:latin typeface="Helvetica Neue Medium"/>
                <a:ea typeface="Helvetica Neue Medium"/>
                <a:cs typeface="Helvetica Neue Medium"/>
                <a:sym typeface="Helvetica Neue Medium"/>
              </a:rPr>
              <a:t>Kuningan</a:t>
            </a:r>
            <a:r>
              <a:rPr kumimoji="0" lang="en-US" sz="2800" b="0" i="0" u="none" strike="noStrike" cap="none" spc="0" normalizeH="0" baseline="0" dirty="0">
                <a:ln>
                  <a:noFill/>
                </a:ln>
                <a:solidFill>
                  <a:sysClr val="windowText" lastClr="000000"/>
                </a:solidFill>
                <a:effectLst/>
                <a:uFillTx/>
                <a:latin typeface="Helvetica Neue Medium"/>
                <a:ea typeface="Helvetica Neue Medium"/>
                <a:cs typeface="Helvetica Neue Medium"/>
                <a:sym typeface="Helvetica Neue Medium"/>
              </a:rPr>
              <a:t> (37980)</a:t>
            </a:r>
            <a:endParaRPr kumimoji="0" lang="en-ID" sz="2800" b="0" i="0" u="none" strike="noStrike" cap="none" spc="0" normalizeH="0" baseline="0" dirty="0">
              <a:ln>
                <a:noFill/>
              </a:ln>
              <a:solidFill>
                <a:sysClr val="windowText" lastClr="000000"/>
              </a:solidFill>
              <a:effectLst/>
              <a:uFillTx/>
              <a:latin typeface="Helvetica Neue Medium"/>
              <a:ea typeface="Helvetica Neue Medium"/>
              <a:cs typeface="Helvetica Neue Medium"/>
              <a:sym typeface="Helvetica Neue Medium"/>
            </a:endParaRPr>
          </a:p>
        </p:txBody>
      </p:sp>
      <p:cxnSp>
        <p:nvCxnSpPr>
          <p:cNvPr id="35" name="Straight Arrow Connector 34">
            <a:extLst>
              <a:ext uri="{FF2B5EF4-FFF2-40B4-BE49-F238E27FC236}">
                <a16:creationId xmlns:a16="http://schemas.microsoft.com/office/drawing/2014/main" id="{4E55AF23-66E4-4066-82F8-026AD6C80CB3}"/>
              </a:ext>
            </a:extLst>
          </p:cNvPr>
          <p:cNvCxnSpPr>
            <a:cxnSpLocks/>
            <a:stCxn id="11" idx="7"/>
            <a:endCxn id="21" idx="3"/>
          </p:cNvCxnSpPr>
          <p:nvPr/>
        </p:nvCxnSpPr>
        <p:spPr>
          <a:xfrm flipV="1">
            <a:off x="7450525" y="4421169"/>
            <a:ext cx="2064692" cy="1797027"/>
          </a:xfrm>
          <a:prstGeom prst="straightConnector1">
            <a:avLst/>
          </a:prstGeom>
          <a:noFill/>
          <a:ln w="25400" cap="flat">
            <a:solidFill>
              <a:srgbClr val="FF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39" name="Straight Arrow Connector 38">
            <a:extLst>
              <a:ext uri="{FF2B5EF4-FFF2-40B4-BE49-F238E27FC236}">
                <a16:creationId xmlns:a16="http://schemas.microsoft.com/office/drawing/2014/main" id="{17BBFAAF-61BE-4483-917C-DA3D33848108}"/>
              </a:ext>
            </a:extLst>
          </p:cNvPr>
          <p:cNvCxnSpPr>
            <a:stCxn id="21" idx="6"/>
          </p:cNvCxnSpPr>
          <p:nvPr/>
        </p:nvCxnSpPr>
        <p:spPr>
          <a:xfrm>
            <a:off x="11420348" y="3880516"/>
            <a:ext cx="1430514" cy="22283"/>
          </a:xfrm>
          <a:prstGeom prst="straightConnector1">
            <a:avLst/>
          </a:prstGeom>
          <a:noFill/>
          <a:ln w="25400" cap="flat">
            <a:solidFill>
              <a:srgbClr val="FF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43" name="Straight Arrow Connector 42">
            <a:extLst>
              <a:ext uri="{FF2B5EF4-FFF2-40B4-BE49-F238E27FC236}">
                <a16:creationId xmlns:a16="http://schemas.microsoft.com/office/drawing/2014/main" id="{12666396-7B13-4B39-BC1F-7648CFB1AEDE}"/>
              </a:ext>
            </a:extLst>
          </p:cNvPr>
          <p:cNvCxnSpPr>
            <a:stCxn id="22" idx="6"/>
          </p:cNvCxnSpPr>
          <p:nvPr/>
        </p:nvCxnSpPr>
        <p:spPr>
          <a:xfrm flipV="1">
            <a:off x="15112359" y="3902799"/>
            <a:ext cx="1430514" cy="1"/>
          </a:xfrm>
          <a:prstGeom prst="straightConnector1">
            <a:avLst/>
          </a:prstGeom>
          <a:noFill/>
          <a:ln w="25400" cap="flat">
            <a:solidFill>
              <a:srgbClr val="FF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45" name="Straight Arrow Connector 44">
            <a:extLst>
              <a:ext uri="{FF2B5EF4-FFF2-40B4-BE49-F238E27FC236}">
                <a16:creationId xmlns:a16="http://schemas.microsoft.com/office/drawing/2014/main" id="{66E37980-304F-4AF9-8F9C-9ECBEB002286}"/>
              </a:ext>
            </a:extLst>
          </p:cNvPr>
          <p:cNvCxnSpPr>
            <a:stCxn id="24" idx="6"/>
          </p:cNvCxnSpPr>
          <p:nvPr/>
        </p:nvCxnSpPr>
        <p:spPr>
          <a:xfrm>
            <a:off x="18774873" y="3874044"/>
            <a:ext cx="1484309" cy="28755"/>
          </a:xfrm>
          <a:prstGeom prst="straightConnector1">
            <a:avLst/>
          </a:prstGeom>
          <a:noFill/>
          <a:ln w="25400" cap="flat">
            <a:solidFill>
              <a:srgbClr val="FF0000"/>
            </a:solidFill>
            <a:prstDash val="solid"/>
            <a:miter lim="400000"/>
            <a:tailEnd type="triangle"/>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92584840"/>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88A2735-ABFF-944F-83F7-07BE7511759A}"/>
              </a:ext>
            </a:extLst>
          </p:cNvPr>
          <p:cNvSpPr txBox="1"/>
          <p:nvPr/>
        </p:nvSpPr>
        <p:spPr>
          <a:xfrm>
            <a:off x="1863319" y="1469313"/>
            <a:ext cx="20895220" cy="8412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en-US" sz="4800" noProof="1">
                <a:solidFill>
                  <a:srgbClr val="000000"/>
                </a:solidFill>
              </a:rPr>
              <a:t>Subang ke Pangandaran</a:t>
            </a:r>
            <a:endParaRPr kumimoji="0" lang="id-ID" sz="4800" b="0" i="0" u="none" strike="noStrike" cap="none" spc="0" normalizeH="0" baseline="0" noProof="1">
              <a:ln>
                <a:noFill/>
              </a:ln>
              <a:solidFill>
                <a:srgbClr val="000000"/>
              </a:solidFill>
              <a:effectLst/>
              <a:uFillTx/>
              <a:latin typeface="+mn-lt"/>
              <a:ea typeface="+mn-ea"/>
              <a:cs typeface="+mn-cs"/>
              <a:sym typeface="Helvetica Neue"/>
            </a:endParaRPr>
          </a:p>
        </p:txBody>
      </p:sp>
      <p:pic>
        <p:nvPicPr>
          <p:cNvPr id="3" name="Picture 2">
            <a:extLst>
              <a:ext uri="{FF2B5EF4-FFF2-40B4-BE49-F238E27FC236}">
                <a16:creationId xmlns:a16="http://schemas.microsoft.com/office/drawing/2014/main" id="{2D0DB996-3E3C-4B67-8BE2-7262670AE9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3318" y="3154048"/>
            <a:ext cx="20657361" cy="7407903"/>
          </a:xfrm>
          <a:prstGeom prst="rect">
            <a:avLst/>
          </a:prstGeom>
        </p:spPr>
      </p:pic>
      <p:sp>
        <p:nvSpPr>
          <p:cNvPr id="4" name="TextBox 3">
            <a:extLst>
              <a:ext uri="{FF2B5EF4-FFF2-40B4-BE49-F238E27FC236}">
                <a16:creationId xmlns:a16="http://schemas.microsoft.com/office/drawing/2014/main" id="{553DF3F7-C441-442C-A6F1-A4A69D64F37C}"/>
              </a:ext>
            </a:extLst>
          </p:cNvPr>
          <p:cNvSpPr txBox="1"/>
          <p:nvPr/>
        </p:nvSpPr>
        <p:spPr>
          <a:xfrm flipH="1">
            <a:off x="9865993" y="12331323"/>
            <a:ext cx="4652012"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kumimoji="0" lang="en-US" sz="2400" b="0" i="0" u="none" strike="noStrike" cap="none" spc="0" normalizeH="0" baseline="0" dirty="0">
                <a:ln>
                  <a:noFill/>
                </a:ln>
                <a:solidFill>
                  <a:schemeClr val="tx1"/>
                </a:solidFill>
                <a:effectLst/>
                <a:uFillTx/>
                <a:latin typeface="+mn-lt"/>
                <a:ea typeface="+mn-ea"/>
                <a:cs typeface="+mn-cs"/>
                <a:sym typeface="Helvetica Neue"/>
              </a:rPr>
              <a:t>Data from google map </a:t>
            </a:r>
            <a:endParaRPr kumimoji="0" lang="en-ID" sz="2400" b="0" i="0" u="none" strike="noStrike" cap="none" spc="0" normalizeH="0" baseline="0" dirty="0">
              <a:ln>
                <a:noFill/>
              </a:ln>
              <a:solidFill>
                <a:schemeClr val="tx1"/>
              </a:solidFill>
              <a:effectLst/>
              <a:uFillTx/>
              <a:latin typeface="+mn-lt"/>
              <a:ea typeface="+mn-ea"/>
              <a:cs typeface="+mn-cs"/>
              <a:sym typeface="Helvetica Neue"/>
            </a:endParaRPr>
          </a:p>
        </p:txBody>
      </p:sp>
      <p:sp>
        <p:nvSpPr>
          <p:cNvPr id="2" name="Oval 1">
            <a:extLst>
              <a:ext uri="{FF2B5EF4-FFF2-40B4-BE49-F238E27FC236}">
                <a16:creationId xmlns:a16="http://schemas.microsoft.com/office/drawing/2014/main" id="{B37CB0C1-03EB-4F8D-81A8-16B0019CB139}"/>
              </a:ext>
            </a:extLst>
          </p:cNvPr>
          <p:cNvSpPr/>
          <p:nvPr/>
        </p:nvSpPr>
        <p:spPr>
          <a:xfrm>
            <a:off x="9208014" y="3163033"/>
            <a:ext cx="2232000" cy="1481014"/>
          </a:xfrm>
          <a:prstGeom prst="ellipse">
            <a:avLst/>
          </a:prstGeom>
          <a:noFill/>
          <a:ln w="12700" cap="flat">
            <a:solidFill>
              <a:srgbClr val="FF0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ID"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14" name="Oval 13">
            <a:extLst>
              <a:ext uri="{FF2B5EF4-FFF2-40B4-BE49-F238E27FC236}">
                <a16:creationId xmlns:a16="http://schemas.microsoft.com/office/drawing/2014/main" id="{A2A9AFE6-9F66-4A2B-8BA6-D80909A106E4}"/>
              </a:ext>
            </a:extLst>
          </p:cNvPr>
          <p:cNvSpPr/>
          <p:nvPr/>
        </p:nvSpPr>
        <p:spPr>
          <a:xfrm>
            <a:off x="20288679" y="9042456"/>
            <a:ext cx="2232000" cy="1481014"/>
          </a:xfrm>
          <a:prstGeom prst="ellipse">
            <a:avLst/>
          </a:prstGeom>
          <a:noFill/>
          <a:ln w="12700" cap="flat">
            <a:solidFill>
              <a:srgbClr val="FF0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ID"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Tree>
    <p:extLst>
      <p:ext uri="{BB962C8B-B14F-4D97-AF65-F5344CB8AC3E}">
        <p14:creationId xmlns:p14="http://schemas.microsoft.com/office/powerpoint/2010/main" val="564443149"/>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88A2735-ABFF-944F-83F7-07BE7511759A}"/>
              </a:ext>
            </a:extLst>
          </p:cNvPr>
          <p:cNvSpPr txBox="1"/>
          <p:nvPr/>
        </p:nvSpPr>
        <p:spPr>
          <a:xfrm>
            <a:off x="1863319" y="1469313"/>
            <a:ext cx="20895220" cy="8412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en-US" sz="4800" noProof="1">
                <a:solidFill>
                  <a:srgbClr val="000000"/>
                </a:solidFill>
              </a:rPr>
              <a:t>Subang ke Pangandaran  (Hasil Pemetaan Algoritma Dijkstra)</a:t>
            </a:r>
            <a:endParaRPr kumimoji="0" lang="id-ID" sz="4800" b="0" i="0" u="none" strike="noStrike" cap="none" spc="0" normalizeH="0" baseline="0" noProof="1">
              <a:ln>
                <a:noFill/>
              </a:ln>
              <a:solidFill>
                <a:srgbClr val="000000"/>
              </a:solidFill>
              <a:effectLst/>
              <a:uFillTx/>
              <a:latin typeface="+mn-lt"/>
              <a:ea typeface="+mn-ea"/>
              <a:cs typeface="+mn-cs"/>
              <a:sym typeface="Helvetica Neue"/>
            </a:endParaRPr>
          </a:p>
        </p:txBody>
      </p:sp>
      <p:pic>
        <p:nvPicPr>
          <p:cNvPr id="3" name="Picture 2">
            <a:extLst>
              <a:ext uri="{FF2B5EF4-FFF2-40B4-BE49-F238E27FC236}">
                <a16:creationId xmlns:a16="http://schemas.microsoft.com/office/drawing/2014/main" id="{2D0DB996-3E3C-4B67-8BE2-7262670AE9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3318" y="3154048"/>
            <a:ext cx="20657361" cy="7407903"/>
          </a:xfrm>
          <a:prstGeom prst="rect">
            <a:avLst/>
          </a:prstGeom>
        </p:spPr>
      </p:pic>
      <p:sp>
        <p:nvSpPr>
          <p:cNvPr id="4" name="TextBox 3">
            <a:extLst>
              <a:ext uri="{FF2B5EF4-FFF2-40B4-BE49-F238E27FC236}">
                <a16:creationId xmlns:a16="http://schemas.microsoft.com/office/drawing/2014/main" id="{553DF3F7-C441-442C-A6F1-A4A69D64F37C}"/>
              </a:ext>
            </a:extLst>
          </p:cNvPr>
          <p:cNvSpPr txBox="1"/>
          <p:nvPr/>
        </p:nvSpPr>
        <p:spPr>
          <a:xfrm flipH="1">
            <a:off x="9865993" y="12331323"/>
            <a:ext cx="4652012"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kumimoji="0" lang="en-US" sz="2400" b="0" i="0" u="none" strike="noStrike" cap="none" spc="0" normalizeH="0" baseline="0" dirty="0">
                <a:ln>
                  <a:noFill/>
                </a:ln>
                <a:solidFill>
                  <a:schemeClr val="tx1"/>
                </a:solidFill>
                <a:effectLst/>
                <a:uFillTx/>
                <a:latin typeface="+mn-lt"/>
                <a:ea typeface="+mn-ea"/>
                <a:cs typeface="+mn-cs"/>
                <a:sym typeface="Helvetica Neue"/>
              </a:rPr>
              <a:t>Data from google map </a:t>
            </a:r>
            <a:endParaRPr kumimoji="0" lang="en-ID" sz="2400" b="0" i="0" u="none" strike="noStrike" cap="none" spc="0" normalizeH="0" baseline="0" dirty="0">
              <a:ln>
                <a:noFill/>
              </a:ln>
              <a:solidFill>
                <a:schemeClr val="tx1"/>
              </a:solidFill>
              <a:effectLst/>
              <a:uFillTx/>
              <a:latin typeface="+mn-lt"/>
              <a:ea typeface="+mn-ea"/>
              <a:cs typeface="+mn-cs"/>
              <a:sym typeface="Helvetica Neue"/>
            </a:endParaRPr>
          </a:p>
        </p:txBody>
      </p:sp>
      <p:sp>
        <p:nvSpPr>
          <p:cNvPr id="2" name="Oval 1">
            <a:extLst>
              <a:ext uri="{FF2B5EF4-FFF2-40B4-BE49-F238E27FC236}">
                <a16:creationId xmlns:a16="http://schemas.microsoft.com/office/drawing/2014/main" id="{B37CB0C1-03EB-4F8D-81A8-16B0019CB139}"/>
              </a:ext>
            </a:extLst>
          </p:cNvPr>
          <p:cNvSpPr/>
          <p:nvPr/>
        </p:nvSpPr>
        <p:spPr>
          <a:xfrm>
            <a:off x="9208014" y="3163033"/>
            <a:ext cx="2232000" cy="1481014"/>
          </a:xfrm>
          <a:prstGeom prst="ellipse">
            <a:avLst/>
          </a:prstGeom>
          <a:noFill/>
          <a:ln w="12700" cap="flat">
            <a:solidFill>
              <a:srgbClr val="FF0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ID"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9" name="Oval 8">
            <a:extLst>
              <a:ext uri="{FF2B5EF4-FFF2-40B4-BE49-F238E27FC236}">
                <a16:creationId xmlns:a16="http://schemas.microsoft.com/office/drawing/2014/main" id="{EF91848B-2EAC-49F1-A6BB-37D6D678CFFD}"/>
              </a:ext>
            </a:extLst>
          </p:cNvPr>
          <p:cNvSpPr/>
          <p:nvPr/>
        </p:nvSpPr>
        <p:spPr>
          <a:xfrm>
            <a:off x="20288679" y="3163033"/>
            <a:ext cx="2232000" cy="1481014"/>
          </a:xfrm>
          <a:prstGeom prst="ellipse">
            <a:avLst/>
          </a:prstGeom>
          <a:noFill/>
          <a:ln w="12700" cap="flat">
            <a:solidFill>
              <a:srgbClr val="FF0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ID"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7" name="Oval 6">
            <a:extLst>
              <a:ext uri="{FF2B5EF4-FFF2-40B4-BE49-F238E27FC236}">
                <a16:creationId xmlns:a16="http://schemas.microsoft.com/office/drawing/2014/main" id="{65E72488-F5F1-478A-9B73-4E4519A2CD44}"/>
              </a:ext>
            </a:extLst>
          </p:cNvPr>
          <p:cNvSpPr/>
          <p:nvPr/>
        </p:nvSpPr>
        <p:spPr>
          <a:xfrm>
            <a:off x="9213606" y="9042456"/>
            <a:ext cx="2232000" cy="1481014"/>
          </a:xfrm>
          <a:prstGeom prst="ellipse">
            <a:avLst/>
          </a:prstGeom>
          <a:noFill/>
          <a:ln w="12700" cap="flat">
            <a:solidFill>
              <a:srgbClr val="FF0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ID"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8" name="Oval 7">
            <a:extLst>
              <a:ext uri="{FF2B5EF4-FFF2-40B4-BE49-F238E27FC236}">
                <a16:creationId xmlns:a16="http://schemas.microsoft.com/office/drawing/2014/main" id="{1E1DFAFC-2F65-4211-A9A9-67B2DED690D6}"/>
              </a:ext>
            </a:extLst>
          </p:cNvPr>
          <p:cNvSpPr/>
          <p:nvPr/>
        </p:nvSpPr>
        <p:spPr>
          <a:xfrm>
            <a:off x="12895502" y="3126078"/>
            <a:ext cx="2232000" cy="1481014"/>
          </a:xfrm>
          <a:prstGeom prst="ellipse">
            <a:avLst/>
          </a:prstGeom>
          <a:noFill/>
          <a:ln w="12700" cap="flat">
            <a:solidFill>
              <a:srgbClr val="FF0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ID"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10" name="Oval 9">
            <a:extLst>
              <a:ext uri="{FF2B5EF4-FFF2-40B4-BE49-F238E27FC236}">
                <a16:creationId xmlns:a16="http://schemas.microsoft.com/office/drawing/2014/main" id="{87DDC23C-F2B3-4439-9D75-B6516D8B6C14}"/>
              </a:ext>
            </a:extLst>
          </p:cNvPr>
          <p:cNvSpPr/>
          <p:nvPr/>
        </p:nvSpPr>
        <p:spPr>
          <a:xfrm>
            <a:off x="9208014" y="6117493"/>
            <a:ext cx="2232000" cy="1481014"/>
          </a:xfrm>
          <a:prstGeom prst="ellipse">
            <a:avLst/>
          </a:prstGeom>
          <a:noFill/>
          <a:ln w="12700" cap="flat">
            <a:solidFill>
              <a:srgbClr val="FF0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ID"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11" name="Oval 10">
            <a:extLst>
              <a:ext uri="{FF2B5EF4-FFF2-40B4-BE49-F238E27FC236}">
                <a16:creationId xmlns:a16="http://schemas.microsoft.com/office/drawing/2014/main" id="{229E6695-9F24-4FD5-A915-96FC06D7B738}"/>
              </a:ext>
            </a:extLst>
          </p:cNvPr>
          <p:cNvSpPr/>
          <p:nvPr/>
        </p:nvSpPr>
        <p:spPr>
          <a:xfrm>
            <a:off x="16563894" y="9042456"/>
            <a:ext cx="2232000" cy="1481014"/>
          </a:xfrm>
          <a:prstGeom prst="ellipse">
            <a:avLst/>
          </a:prstGeom>
          <a:noFill/>
          <a:ln w="12700" cap="flat">
            <a:solidFill>
              <a:srgbClr val="FF0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ID"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12" name="Oval 11">
            <a:extLst>
              <a:ext uri="{FF2B5EF4-FFF2-40B4-BE49-F238E27FC236}">
                <a16:creationId xmlns:a16="http://schemas.microsoft.com/office/drawing/2014/main" id="{720A692B-D6E9-4712-82B8-1604D189C7E1}"/>
              </a:ext>
            </a:extLst>
          </p:cNvPr>
          <p:cNvSpPr/>
          <p:nvPr/>
        </p:nvSpPr>
        <p:spPr>
          <a:xfrm>
            <a:off x="12875795" y="6105965"/>
            <a:ext cx="2232000" cy="1481014"/>
          </a:xfrm>
          <a:prstGeom prst="ellipse">
            <a:avLst/>
          </a:prstGeom>
          <a:noFill/>
          <a:ln w="12700" cap="flat">
            <a:solidFill>
              <a:srgbClr val="FF0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ID"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13" name="Oval 12">
            <a:extLst>
              <a:ext uri="{FF2B5EF4-FFF2-40B4-BE49-F238E27FC236}">
                <a16:creationId xmlns:a16="http://schemas.microsoft.com/office/drawing/2014/main" id="{B3120306-BA83-4295-9ED1-865FF115FB94}"/>
              </a:ext>
            </a:extLst>
          </p:cNvPr>
          <p:cNvSpPr/>
          <p:nvPr/>
        </p:nvSpPr>
        <p:spPr>
          <a:xfrm>
            <a:off x="12875795" y="9010997"/>
            <a:ext cx="2232000" cy="1481014"/>
          </a:xfrm>
          <a:prstGeom prst="ellipse">
            <a:avLst/>
          </a:prstGeom>
          <a:noFill/>
          <a:ln w="12700" cap="flat">
            <a:solidFill>
              <a:srgbClr val="FF0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ID"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14" name="Oval 13">
            <a:extLst>
              <a:ext uri="{FF2B5EF4-FFF2-40B4-BE49-F238E27FC236}">
                <a16:creationId xmlns:a16="http://schemas.microsoft.com/office/drawing/2014/main" id="{A2A9AFE6-9F66-4A2B-8BA6-D80909A106E4}"/>
              </a:ext>
            </a:extLst>
          </p:cNvPr>
          <p:cNvSpPr/>
          <p:nvPr/>
        </p:nvSpPr>
        <p:spPr>
          <a:xfrm>
            <a:off x="20288679" y="9042456"/>
            <a:ext cx="2232000" cy="1481014"/>
          </a:xfrm>
          <a:prstGeom prst="ellipse">
            <a:avLst/>
          </a:prstGeom>
          <a:noFill/>
          <a:ln w="12700" cap="flat">
            <a:solidFill>
              <a:srgbClr val="FF0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ID"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15" name="Oval 14">
            <a:extLst>
              <a:ext uri="{FF2B5EF4-FFF2-40B4-BE49-F238E27FC236}">
                <a16:creationId xmlns:a16="http://schemas.microsoft.com/office/drawing/2014/main" id="{C0899ECD-1C2C-4106-BBB2-A0E90E2828FC}"/>
              </a:ext>
            </a:extLst>
          </p:cNvPr>
          <p:cNvSpPr/>
          <p:nvPr/>
        </p:nvSpPr>
        <p:spPr>
          <a:xfrm>
            <a:off x="16582237" y="6104766"/>
            <a:ext cx="2232000" cy="1481014"/>
          </a:xfrm>
          <a:prstGeom prst="ellipse">
            <a:avLst/>
          </a:prstGeom>
          <a:noFill/>
          <a:ln w="12700" cap="flat">
            <a:solidFill>
              <a:srgbClr val="FF0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ID"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16" name="Oval 15">
            <a:extLst>
              <a:ext uri="{FF2B5EF4-FFF2-40B4-BE49-F238E27FC236}">
                <a16:creationId xmlns:a16="http://schemas.microsoft.com/office/drawing/2014/main" id="{775977F6-65CB-4A17-B7C4-473708FEBAB9}"/>
              </a:ext>
            </a:extLst>
          </p:cNvPr>
          <p:cNvSpPr/>
          <p:nvPr/>
        </p:nvSpPr>
        <p:spPr>
          <a:xfrm>
            <a:off x="20249988" y="6102744"/>
            <a:ext cx="2232000" cy="1481014"/>
          </a:xfrm>
          <a:prstGeom prst="ellipse">
            <a:avLst/>
          </a:prstGeom>
          <a:noFill/>
          <a:ln w="12700" cap="flat">
            <a:solidFill>
              <a:srgbClr val="FF0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ID"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17" name="Oval 16">
            <a:extLst>
              <a:ext uri="{FF2B5EF4-FFF2-40B4-BE49-F238E27FC236}">
                <a16:creationId xmlns:a16="http://schemas.microsoft.com/office/drawing/2014/main" id="{3B7DBCDD-1FE4-4FE4-B258-6A35F0B114F7}"/>
              </a:ext>
            </a:extLst>
          </p:cNvPr>
          <p:cNvSpPr/>
          <p:nvPr/>
        </p:nvSpPr>
        <p:spPr>
          <a:xfrm>
            <a:off x="16601191" y="3163033"/>
            <a:ext cx="2232000" cy="1481014"/>
          </a:xfrm>
          <a:prstGeom prst="ellipse">
            <a:avLst/>
          </a:prstGeom>
          <a:noFill/>
          <a:ln w="12700" cap="flat">
            <a:solidFill>
              <a:srgbClr val="FF0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ID"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cxnSp>
        <p:nvCxnSpPr>
          <p:cNvPr id="18" name="Straight Arrow Connector 17">
            <a:extLst>
              <a:ext uri="{FF2B5EF4-FFF2-40B4-BE49-F238E27FC236}">
                <a16:creationId xmlns:a16="http://schemas.microsoft.com/office/drawing/2014/main" id="{67BCAD82-7879-4582-B687-6458406F5AC7}"/>
              </a:ext>
            </a:extLst>
          </p:cNvPr>
          <p:cNvCxnSpPr>
            <a:stCxn id="2" idx="6"/>
          </p:cNvCxnSpPr>
          <p:nvPr/>
        </p:nvCxnSpPr>
        <p:spPr>
          <a:xfrm>
            <a:off x="11440014" y="3903540"/>
            <a:ext cx="1435781" cy="0"/>
          </a:xfrm>
          <a:prstGeom prst="straightConnector1">
            <a:avLst/>
          </a:prstGeom>
          <a:noFill/>
          <a:ln w="25400" cap="flat">
            <a:solidFill>
              <a:srgbClr val="FF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20" name="Straight Arrow Connector 19">
            <a:extLst>
              <a:ext uri="{FF2B5EF4-FFF2-40B4-BE49-F238E27FC236}">
                <a16:creationId xmlns:a16="http://schemas.microsoft.com/office/drawing/2014/main" id="{041F1900-4AC8-4EA4-B619-F1DC7FEE1D50}"/>
              </a:ext>
            </a:extLst>
          </p:cNvPr>
          <p:cNvCxnSpPr>
            <a:stCxn id="2" idx="4"/>
            <a:endCxn id="10" idx="0"/>
          </p:cNvCxnSpPr>
          <p:nvPr/>
        </p:nvCxnSpPr>
        <p:spPr>
          <a:xfrm>
            <a:off x="10324014" y="4644047"/>
            <a:ext cx="0" cy="1473446"/>
          </a:xfrm>
          <a:prstGeom prst="straightConnector1">
            <a:avLst/>
          </a:prstGeom>
          <a:noFill/>
          <a:ln w="25400" cap="flat">
            <a:solidFill>
              <a:srgbClr val="FF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23" name="Freeform: Shape 22">
            <a:extLst>
              <a:ext uri="{FF2B5EF4-FFF2-40B4-BE49-F238E27FC236}">
                <a16:creationId xmlns:a16="http://schemas.microsoft.com/office/drawing/2014/main" id="{29909985-9948-4B5E-9A8F-15B414461BEA}"/>
              </a:ext>
            </a:extLst>
          </p:cNvPr>
          <p:cNvSpPr/>
          <p:nvPr/>
        </p:nvSpPr>
        <p:spPr>
          <a:xfrm>
            <a:off x="10873168" y="4376849"/>
            <a:ext cx="792806" cy="4907848"/>
          </a:xfrm>
          <a:custGeom>
            <a:avLst/>
            <a:gdLst>
              <a:gd name="connsiteX0" fmla="*/ 217619 w 792806"/>
              <a:gd name="connsiteY0" fmla="*/ 18170 h 4907848"/>
              <a:gd name="connsiteX1" fmla="*/ 719064 w 792806"/>
              <a:gd name="connsiteY1" fmla="*/ 77164 h 4907848"/>
              <a:gd name="connsiteX2" fmla="*/ 719064 w 792806"/>
              <a:gd name="connsiteY2" fmla="*/ 608106 h 4907848"/>
              <a:gd name="connsiteX3" fmla="*/ 778058 w 792806"/>
              <a:gd name="connsiteY3" fmla="*/ 2377912 h 4907848"/>
              <a:gd name="connsiteX4" fmla="*/ 719064 w 792806"/>
              <a:gd name="connsiteY4" fmla="*/ 3764261 h 4907848"/>
              <a:gd name="connsiteX5" fmla="*/ 70135 w 792806"/>
              <a:gd name="connsiteY5" fmla="*/ 3882248 h 4907848"/>
              <a:gd name="connsiteX6" fmla="*/ 11142 w 792806"/>
              <a:gd name="connsiteY6" fmla="*/ 4826145 h 4907848"/>
              <a:gd name="connsiteX7" fmla="*/ 11142 w 792806"/>
              <a:gd name="connsiteY7" fmla="*/ 4796648 h 4907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2806" h="4907848">
                <a:moveTo>
                  <a:pt x="217619" y="18170"/>
                </a:moveTo>
                <a:cubicBezTo>
                  <a:pt x="426554" y="-6411"/>
                  <a:pt x="635490" y="-21159"/>
                  <a:pt x="719064" y="77164"/>
                </a:cubicBezTo>
                <a:cubicBezTo>
                  <a:pt x="802638" y="175487"/>
                  <a:pt x="709232" y="224648"/>
                  <a:pt x="719064" y="608106"/>
                </a:cubicBezTo>
                <a:cubicBezTo>
                  <a:pt x="728896" y="991564"/>
                  <a:pt x="778058" y="1851886"/>
                  <a:pt x="778058" y="2377912"/>
                </a:cubicBezTo>
                <a:cubicBezTo>
                  <a:pt x="778058" y="2903938"/>
                  <a:pt x="837051" y="3513538"/>
                  <a:pt x="719064" y="3764261"/>
                </a:cubicBezTo>
                <a:cubicBezTo>
                  <a:pt x="601077" y="4014984"/>
                  <a:pt x="188122" y="3705267"/>
                  <a:pt x="70135" y="3882248"/>
                </a:cubicBezTo>
                <a:cubicBezTo>
                  <a:pt x="-47852" y="4059229"/>
                  <a:pt x="20974" y="4673745"/>
                  <a:pt x="11142" y="4826145"/>
                </a:cubicBezTo>
                <a:cubicBezTo>
                  <a:pt x="1310" y="4978545"/>
                  <a:pt x="6226" y="4887596"/>
                  <a:pt x="11142" y="4796648"/>
                </a:cubicBezTo>
              </a:path>
            </a:pathLst>
          </a:custGeom>
          <a:noFill/>
          <a:ln w="12700" cap="flat">
            <a:solidFill>
              <a:srgbClr val="FF0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en-ID" sz="1800" b="0" i="0" u="none" strike="noStrike" cap="none" spc="0" normalizeH="0" baseline="0">
              <a:ln>
                <a:noFill/>
              </a:ln>
              <a:solidFill>
                <a:srgbClr val="000000"/>
              </a:solidFill>
              <a:effectLst/>
              <a:uFillTx/>
            </a:endParaRPr>
          </a:p>
        </p:txBody>
      </p:sp>
      <p:cxnSp>
        <p:nvCxnSpPr>
          <p:cNvPr id="31" name="Straight Arrow Connector 30">
            <a:extLst>
              <a:ext uri="{FF2B5EF4-FFF2-40B4-BE49-F238E27FC236}">
                <a16:creationId xmlns:a16="http://schemas.microsoft.com/office/drawing/2014/main" id="{A71809C6-9F8C-4AA2-9D41-F468354FEDD5}"/>
              </a:ext>
            </a:extLst>
          </p:cNvPr>
          <p:cNvCxnSpPr>
            <a:cxnSpLocks/>
            <a:stCxn id="7" idx="7"/>
            <a:endCxn id="12" idx="3"/>
          </p:cNvCxnSpPr>
          <p:nvPr/>
        </p:nvCxnSpPr>
        <p:spPr>
          <a:xfrm flipV="1">
            <a:off x="11118737" y="7370090"/>
            <a:ext cx="2083927" cy="1889255"/>
          </a:xfrm>
          <a:prstGeom prst="straightConnector1">
            <a:avLst/>
          </a:prstGeom>
          <a:noFill/>
          <a:ln w="25400" cap="flat">
            <a:solidFill>
              <a:srgbClr val="FF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34" name="Straight Arrow Connector 33">
            <a:extLst>
              <a:ext uri="{FF2B5EF4-FFF2-40B4-BE49-F238E27FC236}">
                <a16:creationId xmlns:a16="http://schemas.microsoft.com/office/drawing/2014/main" id="{022B95D2-A983-4721-9668-3B0EF4671DD7}"/>
              </a:ext>
            </a:extLst>
          </p:cNvPr>
          <p:cNvCxnSpPr>
            <a:stCxn id="7" idx="6"/>
            <a:endCxn id="13" idx="2"/>
          </p:cNvCxnSpPr>
          <p:nvPr/>
        </p:nvCxnSpPr>
        <p:spPr>
          <a:xfrm flipV="1">
            <a:off x="11445606" y="9751504"/>
            <a:ext cx="1430189" cy="31459"/>
          </a:xfrm>
          <a:prstGeom prst="straightConnector1">
            <a:avLst/>
          </a:prstGeom>
          <a:noFill/>
          <a:ln w="25400" cap="flat">
            <a:solidFill>
              <a:srgbClr val="FF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36" name="Straight Arrow Connector 35">
            <a:extLst>
              <a:ext uri="{FF2B5EF4-FFF2-40B4-BE49-F238E27FC236}">
                <a16:creationId xmlns:a16="http://schemas.microsoft.com/office/drawing/2014/main" id="{5C274408-C20A-4DF7-B9AF-725E079CB647}"/>
              </a:ext>
            </a:extLst>
          </p:cNvPr>
          <p:cNvCxnSpPr>
            <a:stCxn id="12" idx="6"/>
            <a:endCxn id="15" idx="2"/>
          </p:cNvCxnSpPr>
          <p:nvPr/>
        </p:nvCxnSpPr>
        <p:spPr>
          <a:xfrm flipV="1">
            <a:off x="15107795" y="6845273"/>
            <a:ext cx="1474442" cy="1199"/>
          </a:xfrm>
          <a:prstGeom prst="straightConnector1">
            <a:avLst/>
          </a:prstGeom>
          <a:noFill/>
          <a:ln w="25400" cap="flat">
            <a:solidFill>
              <a:srgbClr val="FF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38" name="Straight Arrow Connector 37">
            <a:extLst>
              <a:ext uri="{FF2B5EF4-FFF2-40B4-BE49-F238E27FC236}">
                <a16:creationId xmlns:a16="http://schemas.microsoft.com/office/drawing/2014/main" id="{3F428D14-CEC3-459A-90F4-86286EE5CBC6}"/>
              </a:ext>
            </a:extLst>
          </p:cNvPr>
          <p:cNvCxnSpPr>
            <a:stCxn id="8" idx="6"/>
            <a:endCxn id="17" idx="2"/>
          </p:cNvCxnSpPr>
          <p:nvPr/>
        </p:nvCxnSpPr>
        <p:spPr>
          <a:xfrm>
            <a:off x="15127502" y="3866585"/>
            <a:ext cx="1473689" cy="36955"/>
          </a:xfrm>
          <a:prstGeom prst="straightConnector1">
            <a:avLst/>
          </a:prstGeom>
          <a:noFill/>
          <a:ln w="25400" cap="flat">
            <a:solidFill>
              <a:srgbClr val="FF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40" name="Straight Arrow Connector 39">
            <a:extLst>
              <a:ext uri="{FF2B5EF4-FFF2-40B4-BE49-F238E27FC236}">
                <a16:creationId xmlns:a16="http://schemas.microsoft.com/office/drawing/2014/main" id="{7E32F9BD-DC7E-4121-B4A6-02BFB90BA588}"/>
              </a:ext>
            </a:extLst>
          </p:cNvPr>
          <p:cNvCxnSpPr>
            <a:stCxn id="17" idx="6"/>
            <a:endCxn id="9" idx="2"/>
          </p:cNvCxnSpPr>
          <p:nvPr/>
        </p:nvCxnSpPr>
        <p:spPr>
          <a:xfrm>
            <a:off x="18833191" y="3903540"/>
            <a:ext cx="1455488" cy="0"/>
          </a:xfrm>
          <a:prstGeom prst="straightConnector1">
            <a:avLst/>
          </a:prstGeom>
          <a:noFill/>
          <a:ln w="25400" cap="flat">
            <a:solidFill>
              <a:srgbClr val="FF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42" name="Straight Arrow Connector 41">
            <a:extLst>
              <a:ext uri="{FF2B5EF4-FFF2-40B4-BE49-F238E27FC236}">
                <a16:creationId xmlns:a16="http://schemas.microsoft.com/office/drawing/2014/main" id="{104E3217-0D9C-4FB5-8618-7E65F6DA0C69}"/>
              </a:ext>
            </a:extLst>
          </p:cNvPr>
          <p:cNvCxnSpPr>
            <a:stCxn id="15" idx="6"/>
            <a:endCxn id="16" idx="2"/>
          </p:cNvCxnSpPr>
          <p:nvPr/>
        </p:nvCxnSpPr>
        <p:spPr>
          <a:xfrm flipV="1">
            <a:off x="18814237" y="6843251"/>
            <a:ext cx="1435751" cy="2022"/>
          </a:xfrm>
          <a:prstGeom prst="straightConnector1">
            <a:avLst/>
          </a:prstGeom>
          <a:noFill/>
          <a:ln w="25400" cap="flat">
            <a:solidFill>
              <a:srgbClr val="FF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44" name="Straight Arrow Connector 43">
            <a:extLst>
              <a:ext uri="{FF2B5EF4-FFF2-40B4-BE49-F238E27FC236}">
                <a16:creationId xmlns:a16="http://schemas.microsoft.com/office/drawing/2014/main" id="{B0525CD4-ECC7-479B-9FB9-47697D7B6D08}"/>
              </a:ext>
            </a:extLst>
          </p:cNvPr>
          <p:cNvCxnSpPr>
            <a:stCxn id="16" idx="4"/>
            <a:endCxn id="14" idx="0"/>
          </p:cNvCxnSpPr>
          <p:nvPr/>
        </p:nvCxnSpPr>
        <p:spPr>
          <a:xfrm>
            <a:off x="21365988" y="7583758"/>
            <a:ext cx="38691" cy="1458698"/>
          </a:xfrm>
          <a:prstGeom prst="straightConnector1">
            <a:avLst/>
          </a:prstGeom>
          <a:noFill/>
          <a:ln w="25400" cap="flat">
            <a:solidFill>
              <a:srgbClr val="FF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46" name="Straight Arrow Connector 45">
            <a:extLst>
              <a:ext uri="{FF2B5EF4-FFF2-40B4-BE49-F238E27FC236}">
                <a16:creationId xmlns:a16="http://schemas.microsoft.com/office/drawing/2014/main" id="{8A909D56-664E-4F3B-A093-AE783D1BA106}"/>
              </a:ext>
            </a:extLst>
          </p:cNvPr>
          <p:cNvCxnSpPr>
            <a:cxnSpLocks/>
            <a:stCxn id="11" idx="7"/>
            <a:endCxn id="16" idx="3"/>
          </p:cNvCxnSpPr>
          <p:nvPr/>
        </p:nvCxnSpPr>
        <p:spPr>
          <a:xfrm flipV="1">
            <a:off x="18469025" y="7366869"/>
            <a:ext cx="2107832" cy="1892476"/>
          </a:xfrm>
          <a:prstGeom prst="straightConnector1">
            <a:avLst/>
          </a:prstGeom>
          <a:noFill/>
          <a:ln w="25400" cap="flat">
            <a:solidFill>
              <a:srgbClr val="FF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49" name="Straight Arrow Connector 48">
            <a:extLst>
              <a:ext uri="{FF2B5EF4-FFF2-40B4-BE49-F238E27FC236}">
                <a16:creationId xmlns:a16="http://schemas.microsoft.com/office/drawing/2014/main" id="{183FC8B0-BC04-4562-9ADE-CBDDAADAD72A}"/>
              </a:ext>
            </a:extLst>
          </p:cNvPr>
          <p:cNvCxnSpPr>
            <a:endCxn id="11" idx="2"/>
          </p:cNvCxnSpPr>
          <p:nvPr/>
        </p:nvCxnSpPr>
        <p:spPr>
          <a:xfrm flipV="1">
            <a:off x="15127502" y="9782963"/>
            <a:ext cx="1436392" cy="4043"/>
          </a:xfrm>
          <a:prstGeom prst="straightConnector1">
            <a:avLst/>
          </a:prstGeom>
          <a:noFill/>
          <a:ln w="25400" cap="flat">
            <a:solidFill>
              <a:srgbClr val="FF0000"/>
            </a:solidFill>
            <a:prstDash val="solid"/>
            <a:miter lim="400000"/>
            <a:tailEnd type="triangle"/>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2339019903"/>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88A2735-ABFF-944F-83F7-07BE7511759A}"/>
              </a:ext>
            </a:extLst>
          </p:cNvPr>
          <p:cNvSpPr txBox="1"/>
          <p:nvPr/>
        </p:nvSpPr>
        <p:spPr>
          <a:xfrm>
            <a:off x="1863319" y="1099981"/>
            <a:ext cx="20895220" cy="15799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en-US" sz="4800" noProof="1">
                <a:solidFill>
                  <a:srgbClr val="000000"/>
                </a:solidFill>
              </a:rPr>
              <a:t>Subang ke Pangandaran (Shortest Path Algoritma Dijkstra) dengan jarak 24570</a:t>
            </a:r>
            <a:endParaRPr kumimoji="0" lang="id-ID" sz="4800" b="0" i="0" u="none" strike="noStrike" cap="none" spc="0" normalizeH="0" baseline="0" noProof="1">
              <a:ln>
                <a:noFill/>
              </a:ln>
              <a:solidFill>
                <a:srgbClr val="000000"/>
              </a:solidFill>
              <a:effectLst/>
              <a:uFillTx/>
              <a:latin typeface="+mn-lt"/>
              <a:ea typeface="+mn-ea"/>
              <a:cs typeface="+mn-cs"/>
              <a:sym typeface="Helvetica Neue"/>
            </a:endParaRPr>
          </a:p>
        </p:txBody>
      </p:sp>
      <p:sp>
        <p:nvSpPr>
          <p:cNvPr id="4" name="TextBox 3">
            <a:extLst>
              <a:ext uri="{FF2B5EF4-FFF2-40B4-BE49-F238E27FC236}">
                <a16:creationId xmlns:a16="http://schemas.microsoft.com/office/drawing/2014/main" id="{553DF3F7-C441-442C-A6F1-A4A69D64F37C}"/>
              </a:ext>
            </a:extLst>
          </p:cNvPr>
          <p:cNvSpPr txBox="1"/>
          <p:nvPr/>
        </p:nvSpPr>
        <p:spPr>
          <a:xfrm flipH="1">
            <a:off x="9865993" y="12331323"/>
            <a:ext cx="4652012"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kumimoji="0" lang="en-US" sz="2400" b="0" i="0" u="none" strike="noStrike" cap="none" spc="0" normalizeH="0" baseline="0" dirty="0">
                <a:ln>
                  <a:noFill/>
                </a:ln>
                <a:solidFill>
                  <a:schemeClr val="tx1"/>
                </a:solidFill>
                <a:effectLst/>
                <a:uFillTx/>
                <a:latin typeface="+mn-lt"/>
                <a:ea typeface="+mn-ea"/>
                <a:cs typeface="+mn-cs"/>
                <a:sym typeface="Helvetica Neue"/>
              </a:rPr>
              <a:t>Data from google map </a:t>
            </a:r>
            <a:endParaRPr kumimoji="0" lang="en-ID" sz="2400" b="0" i="0" u="none" strike="noStrike" cap="none" spc="0" normalizeH="0" baseline="0" dirty="0">
              <a:ln>
                <a:noFill/>
              </a:ln>
              <a:solidFill>
                <a:schemeClr val="tx1"/>
              </a:solidFill>
              <a:effectLst/>
              <a:uFillTx/>
              <a:latin typeface="+mn-lt"/>
              <a:ea typeface="+mn-ea"/>
              <a:cs typeface="+mn-cs"/>
              <a:sym typeface="Helvetica Neue"/>
            </a:endParaRPr>
          </a:p>
        </p:txBody>
      </p:sp>
      <p:sp>
        <p:nvSpPr>
          <p:cNvPr id="2" name="Oval 1">
            <a:extLst>
              <a:ext uri="{FF2B5EF4-FFF2-40B4-BE49-F238E27FC236}">
                <a16:creationId xmlns:a16="http://schemas.microsoft.com/office/drawing/2014/main" id="{B37CB0C1-03EB-4F8D-81A8-16B0019CB139}"/>
              </a:ext>
            </a:extLst>
          </p:cNvPr>
          <p:cNvSpPr/>
          <p:nvPr/>
        </p:nvSpPr>
        <p:spPr>
          <a:xfrm>
            <a:off x="9208014" y="3138941"/>
            <a:ext cx="2232000" cy="1529199"/>
          </a:xfrm>
          <a:prstGeom prst="ellipse">
            <a:avLst/>
          </a:prstGeom>
          <a:noFill/>
          <a:ln w="12700" cap="flat">
            <a:solidFill>
              <a:srgbClr val="FF0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ysClr val="windowText" lastClr="000000"/>
                </a:solidFill>
                <a:effectLst/>
                <a:uFillTx/>
                <a:latin typeface="Helvetica Neue Medium"/>
                <a:ea typeface="Helvetica Neue Medium"/>
                <a:cs typeface="Helvetica Neue Medium"/>
                <a:sym typeface="Helvetica Neue Medium"/>
              </a:rPr>
              <a:t>Subang (0)</a:t>
            </a:r>
            <a:endParaRPr kumimoji="0" lang="en-ID" sz="3200" b="0" i="0" u="none" strike="noStrike" cap="none" spc="0" normalizeH="0" baseline="0" dirty="0">
              <a:ln>
                <a:noFill/>
              </a:ln>
              <a:solidFill>
                <a:sysClr val="windowText" lastClr="000000"/>
              </a:solidFill>
              <a:effectLst/>
              <a:uFillTx/>
              <a:latin typeface="Helvetica Neue Medium"/>
              <a:ea typeface="Helvetica Neue Medium"/>
              <a:cs typeface="Helvetica Neue Medium"/>
              <a:sym typeface="Helvetica Neue Medium"/>
            </a:endParaRPr>
          </a:p>
        </p:txBody>
      </p:sp>
      <p:sp>
        <p:nvSpPr>
          <p:cNvPr id="7" name="Oval 6">
            <a:extLst>
              <a:ext uri="{FF2B5EF4-FFF2-40B4-BE49-F238E27FC236}">
                <a16:creationId xmlns:a16="http://schemas.microsoft.com/office/drawing/2014/main" id="{65E72488-F5F1-478A-9B73-4E4519A2CD44}"/>
              </a:ext>
            </a:extLst>
          </p:cNvPr>
          <p:cNvSpPr/>
          <p:nvPr/>
        </p:nvSpPr>
        <p:spPr>
          <a:xfrm>
            <a:off x="9213606" y="9104922"/>
            <a:ext cx="2232000" cy="1356082"/>
          </a:xfrm>
          <a:prstGeom prst="ellipse">
            <a:avLst/>
          </a:prstGeom>
          <a:noFill/>
          <a:ln w="12700" cap="flat">
            <a:solidFill>
              <a:srgbClr val="FF0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sz="2800" b="0" i="0" u="none" strike="noStrike" cap="none" spc="0" normalizeH="0" baseline="0" dirty="0">
                <a:ln>
                  <a:noFill/>
                </a:ln>
                <a:solidFill>
                  <a:sysClr val="windowText" lastClr="000000"/>
                </a:solidFill>
                <a:effectLst/>
                <a:uFillTx/>
                <a:latin typeface="Helvetica Neue Medium"/>
                <a:ea typeface="Helvetica Neue Medium"/>
                <a:cs typeface="Helvetica Neue Medium"/>
                <a:sym typeface="Helvetica Neue Medium"/>
              </a:rPr>
              <a:t>Bandung (5870)</a:t>
            </a:r>
            <a:endParaRPr kumimoji="0" lang="en-ID" sz="2800" b="0" i="0" u="none" strike="noStrike" cap="none" spc="0" normalizeH="0" baseline="0" dirty="0">
              <a:ln>
                <a:noFill/>
              </a:ln>
              <a:solidFill>
                <a:sysClr val="windowText" lastClr="000000"/>
              </a:solidFill>
              <a:effectLst/>
              <a:uFillTx/>
              <a:latin typeface="Helvetica Neue Medium"/>
              <a:ea typeface="Helvetica Neue Medium"/>
              <a:cs typeface="Helvetica Neue Medium"/>
              <a:sym typeface="Helvetica Neue Medium"/>
            </a:endParaRPr>
          </a:p>
        </p:txBody>
      </p:sp>
      <p:sp>
        <p:nvSpPr>
          <p:cNvPr id="11" name="Oval 10">
            <a:extLst>
              <a:ext uri="{FF2B5EF4-FFF2-40B4-BE49-F238E27FC236}">
                <a16:creationId xmlns:a16="http://schemas.microsoft.com/office/drawing/2014/main" id="{229E6695-9F24-4FD5-A915-96FC06D7B738}"/>
              </a:ext>
            </a:extLst>
          </p:cNvPr>
          <p:cNvSpPr/>
          <p:nvPr/>
        </p:nvSpPr>
        <p:spPr>
          <a:xfrm>
            <a:off x="16563894" y="8801968"/>
            <a:ext cx="2232000" cy="1961991"/>
          </a:xfrm>
          <a:prstGeom prst="ellipse">
            <a:avLst/>
          </a:prstGeom>
          <a:noFill/>
          <a:ln w="12700" cap="flat">
            <a:solidFill>
              <a:srgbClr val="FF0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sz="2800" b="0" i="0" u="none" strike="noStrike" cap="none" spc="0" normalizeH="0" baseline="0" dirty="0" err="1">
                <a:ln>
                  <a:noFill/>
                </a:ln>
                <a:solidFill>
                  <a:sysClr val="windowText" lastClr="000000"/>
                </a:solidFill>
                <a:effectLst/>
                <a:uFillTx/>
                <a:latin typeface="Helvetica Neue Medium"/>
                <a:ea typeface="Helvetica Neue Medium"/>
                <a:cs typeface="Helvetica Neue Medium"/>
                <a:sym typeface="Helvetica Neue Medium"/>
              </a:rPr>
              <a:t>Tasikmalaya</a:t>
            </a:r>
            <a:r>
              <a:rPr kumimoji="0" lang="en-US" sz="2800" b="0" i="0" u="none" strike="noStrike" cap="none" spc="0" normalizeH="0" baseline="0" dirty="0">
                <a:ln>
                  <a:noFill/>
                </a:ln>
                <a:solidFill>
                  <a:sysClr val="windowText" lastClr="000000"/>
                </a:solidFill>
                <a:effectLst/>
                <a:uFillTx/>
                <a:latin typeface="Helvetica Neue Medium"/>
                <a:ea typeface="Helvetica Neue Medium"/>
                <a:cs typeface="Helvetica Neue Medium"/>
                <a:sym typeface="Helvetica Neue Medium"/>
              </a:rPr>
              <a:t> (18100)</a:t>
            </a:r>
            <a:endParaRPr kumimoji="0" lang="en-ID" sz="2800" b="0" i="0" u="none" strike="noStrike" cap="none" spc="0" normalizeH="0" baseline="0" dirty="0">
              <a:ln>
                <a:noFill/>
              </a:ln>
              <a:solidFill>
                <a:sysClr val="windowText" lastClr="000000"/>
              </a:solidFill>
              <a:effectLst/>
              <a:uFillTx/>
              <a:latin typeface="Helvetica Neue Medium"/>
              <a:ea typeface="Helvetica Neue Medium"/>
              <a:cs typeface="Helvetica Neue Medium"/>
              <a:sym typeface="Helvetica Neue Medium"/>
            </a:endParaRPr>
          </a:p>
        </p:txBody>
      </p:sp>
      <p:sp>
        <p:nvSpPr>
          <p:cNvPr id="13" name="Oval 12">
            <a:extLst>
              <a:ext uri="{FF2B5EF4-FFF2-40B4-BE49-F238E27FC236}">
                <a16:creationId xmlns:a16="http://schemas.microsoft.com/office/drawing/2014/main" id="{B3120306-BA83-4295-9ED1-865FF115FB94}"/>
              </a:ext>
            </a:extLst>
          </p:cNvPr>
          <p:cNvSpPr/>
          <p:nvPr/>
        </p:nvSpPr>
        <p:spPr>
          <a:xfrm>
            <a:off x="12875795" y="8986905"/>
            <a:ext cx="2232000" cy="1529199"/>
          </a:xfrm>
          <a:prstGeom prst="ellipse">
            <a:avLst/>
          </a:prstGeom>
          <a:noFill/>
          <a:ln w="12700" cap="flat">
            <a:solidFill>
              <a:srgbClr val="FF0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err="1">
                <a:ln>
                  <a:noFill/>
                </a:ln>
                <a:solidFill>
                  <a:sysClr val="windowText" lastClr="000000"/>
                </a:solidFill>
                <a:effectLst/>
                <a:uFillTx/>
                <a:latin typeface="Helvetica Neue Medium"/>
                <a:ea typeface="Helvetica Neue Medium"/>
                <a:cs typeface="Helvetica Neue Medium"/>
                <a:sym typeface="Helvetica Neue Medium"/>
              </a:rPr>
              <a:t>Garut</a:t>
            </a:r>
            <a:r>
              <a:rPr kumimoji="0" lang="en-US" sz="3200" b="0" i="0" u="none" strike="noStrike" cap="none" spc="0" normalizeH="0" baseline="0" dirty="0">
                <a:ln>
                  <a:noFill/>
                </a:ln>
                <a:solidFill>
                  <a:sysClr val="windowText" lastClr="000000"/>
                </a:solidFill>
                <a:effectLst/>
                <a:uFillTx/>
                <a:latin typeface="Helvetica Neue Medium"/>
                <a:ea typeface="Helvetica Neue Medium"/>
                <a:cs typeface="Helvetica Neue Medium"/>
                <a:sym typeface="Helvetica Neue Medium"/>
              </a:rPr>
              <a:t> (12820)</a:t>
            </a:r>
            <a:endParaRPr kumimoji="0" lang="en-ID" sz="3200" b="0" i="0" u="none" strike="noStrike" cap="none" spc="0" normalizeH="0" baseline="0" dirty="0">
              <a:ln>
                <a:noFill/>
              </a:ln>
              <a:solidFill>
                <a:sysClr val="windowText" lastClr="000000"/>
              </a:solidFill>
              <a:effectLst/>
              <a:uFillTx/>
              <a:latin typeface="Helvetica Neue Medium"/>
              <a:ea typeface="Helvetica Neue Medium"/>
              <a:cs typeface="Helvetica Neue Medium"/>
              <a:sym typeface="Helvetica Neue Medium"/>
            </a:endParaRPr>
          </a:p>
        </p:txBody>
      </p:sp>
      <p:sp>
        <p:nvSpPr>
          <p:cNvPr id="14" name="Oval 13">
            <a:extLst>
              <a:ext uri="{FF2B5EF4-FFF2-40B4-BE49-F238E27FC236}">
                <a16:creationId xmlns:a16="http://schemas.microsoft.com/office/drawing/2014/main" id="{A2A9AFE6-9F66-4A2B-8BA6-D80909A106E4}"/>
              </a:ext>
            </a:extLst>
          </p:cNvPr>
          <p:cNvSpPr/>
          <p:nvPr/>
        </p:nvSpPr>
        <p:spPr>
          <a:xfrm>
            <a:off x="20288679" y="8801968"/>
            <a:ext cx="2232000" cy="1961991"/>
          </a:xfrm>
          <a:prstGeom prst="ellipse">
            <a:avLst/>
          </a:prstGeom>
          <a:noFill/>
          <a:ln w="12700" cap="flat">
            <a:solidFill>
              <a:srgbClr val="FF0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sz="2800" b="0" i="0" u="none" strike="noStrike" cap="none" spc="0" normalizeH="0" baseline="0" dirty="0" err="1">
                <a:ln>
                  <a:noFill/>
                </a:ln>
                <a:solidFill>
                  <a:sysClr val="windowText" lastClr="000000"/>
                </a:solidFill>
                <a:effectLst/>
                <a:uFillTx/>
                <a:latin typeface="Helvetica Neue Medium"/>
                <a:ea typeface="Helvetica Neue Medium"/>
                <a:cs typeface="Helvetica Neue Medium"/>
                <a:sym typeface="Helvetica Neue Medium"/>
              </a:rPr>
              <a:t>Pangandaran</a:t>
            </a:r>
            <a:r>
              <a:rPr kumimoji="0" lang="en-US" sz="2800" b="0" i="0" u="none" strike="noStrike" cap="none" spc="0" normalizeH="0" baseline="0" dirty="0">
                <a:ln>
                  <a:noFill/>
                </a:ln>
                <a:solidFill>
                  <a:sysClr val="windowText" lastClr="000000"/>
                </a:solidFill>
                <a:effectLst/>
                <a:uFillTx/>
                <a:latin typeface="Helvetica Neue Medium"/>
                <a:ea typeface="Helvetica Neue Medium"/>
                <a:cs typeface="Helvetica Neue Medium"/>
                <a:sym typeface="Helvetica Neue Medium"/>
              </a:rPr>
              <a:t> (24570)</a:t>
            </a:r>
            <a:endParaRPr kumimoji="0" lang="en-ID" sz="2800" b="0" i="0" u="none" strike="noStrike" cap="none" spc="0" normalizeH="0" baseline="0" dirty="0">
              <a:ln>
                <a:noFill/>
              </a:ln>
              <a:solidFill>
                <a:sysClr val="windowText" lastClr="000000"/>
              </a:solidFill>
              <a:effectLst/>
              <a:uFillTx/>
              <a:latin typeface="Helvetica Neue Medium"/>
              <a:ea typeface="Helvetica Neue Medium"/>
              <a:cs typeface="Helvetica Neue Medium"/>
              <a:sym typeface="Helvetica Neue Medium"/>
            </a:endParaRPr>
          </a:p>
        </p:txBody>
      </p:sp>
      <p:sp>
        <p:nvSpPr>
          <p:cNvPr id="16" name="Oval 15">
            <a:extLst>
              <a:ext uri="{FF2B5EF4-FFF2-40B4-BE49-F238E27FC236}">
                <a16:creationId xmlns:a16="http://schemas.microsoft.com/office/drawing/2014/main" id="{775977F6-65CB-4A17-B7C4-473708FEBAB9}"/>
              </a:ext>
            </a:extLst>
          </p:cNvPr>
          <p:cNvSpPr/>
          <p:nvPr/>
        </p:nvSpPr>
        <p:spPr>
          <a:xfrm>
            <a:off x="20249988" y="6078652"/>
            <a:ext cx="2232000" cy="1529199"/>
          </a:xfrm>
          <a:prstGeom prst="ellipse">
            <a:avLst/>
          </a:prstGeom>
          <a:noFill/>
          <a:ln w="12700" cap="flat">
            <a:solidFill>
              <a:srgbClr val="FF0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err="1">
                <a:ln>
                  <a:noFill/>
                </a:ln>
                <a:solidFill>
                  <a:sysClr val="windowText" lastClr="000000"/>
                </a:solidFill>
                <a:effectLst/>
                <a:uFillTx/>
                <a:latin typeface="Helvetica Neue Medium"/>
                <a:ea typeface="Helvetica Neue Medium"/>
                <a:cs typeface="Helvetica Neue Medium"/>
                <a:sym typeface="Helvetica Neue Medium"/>
              </a:rPr>
              <a:t>Ciamis</a:t>
            </a:r>
            <a:r>
              <a:rPr kumimoji="0" lang="en-US" sz="3200" b="0" i="0" u="none" strike="noStrike" cap="none" spc="0" normalizeH="0" baseline="0" dirty="0">
                <a:ln>
                  <a:noFill/>
                </a:ln>
                <a:solidFill>
                  <a:sysClr val="windowText" lastClr="000000"/>
                </a:solidFill>
                <a:effectLst/>
                <a:uFillTx/>
                <a:latin typeface="Helvetica Neue Medium"/>
                <a:ea typeface="Helvetica Neue Medium"/>
                <a:cs typeface="Helvetica Neue Medium"/>
                <a:sym typeface="Helvetica Neue Medium"/>
              </a:rPr>
              <a:t> (19860)</a:t>
            </a:r>
            <a:endParaRPr kumimoji="0" lang="en-ID" sz="3200" b="0" i="0" u="none" strike="noStrike" cap="none" spc="0" normalizeH="0" baseline="0" dirty="0">
              <a:ln>
                <a:noFill/>
              </a:ln>
              <a:solidFill>
                <a:sysClr val="windowText" lastClr="000000"/>
              </a:solidFill>
              <a:effectLst/>
              <a:uFillTx/>
              <a:latin typeface="Helvetica Neue Medium"/>
              <a:ea typeface="Helvetica Neue Medium"/>
              <a:cs typeface="Helvetica Neue Medium"/>
              <a:sym typeface="Helvetica Neue Medium"/>
            </a:endParaRPr>
          </a:p>
        </p:txBody>
      </p:sp>
      <p:sp>
        <p:nvSpPr>
          <p:cNvPr id="23" name="Freeform: Shape 22">
            <a:extLst>
              <a:ext uri="{FF2B5EF4-FFF2-40B4-BE49-F238E27FC236}">
                <a16:creationId xmlns:a16="http://schemas.microsoft.com/office/drawing/2014/main" id="{29909985-9948-4B5E-9A8F-15B414461BEA}"/>
              </a:ext>
            </a:extLst>
          </p:cNvPr>
          <p:cNvSpPr/>
          <p:nvPr/>
        </p:nvSpPr>
        <p:spPr>
          <a:xfrm>
            <a:off x="10873168" y="4376849"/>
            <a:ext cx="792806" cy="4907848"/>
          </a:xfrm>
          <a:custGeom>
            <a:avLst/>
            <a:gdLst>
              <a:gd name="connsiteX0" fmla="*/ 217619 w 792806"/>
              <a:gd name="connsiteY0" fmla="*/ 18170 h 4907848"/>
              <a:gd name="connsiteX1" fmla="*/ 719064 w 792806"/>
              <a:gd name="connsiteY1" fmla="*/ 77164 h 4907848"/>
              <a:gd name="connsiteX2" fmla="*/ 719064 w 792806"/>
              <a:gd name="connsiteY2" fmla="*/ 608106 h 4907848"/>
              <a:gd name="connsiteX3" fmla="*/ 778058 w 792806"/>
              <a:gd name="connsiteY3" fmla="*/ 2377912 h 4907848"/>
              <a:gd name="connsiteX4" fmla="*/ 719064 w 792806"/>
              <a:gd name="connsiteY4" fmla="*/ 3764261 h 4907848"/>
              <a:gd name="connsiteX5" fmla="*/ 70135 w 792806"/>
              <a:gd name="connsiteY5" fmla="*/ 3882248 h 4907848"/>
              <a:gd name="connsiteX6" fmla="*/ 11142 w 792806"/>
              <a:gd name="connsiteY6" fmla="*/ 4826145 h 4907848"/>
              <a:gd name="connsiteX7" fmla="*/ 11142 w 792806"/>
              <a:gd name="connsiteY7" fmla="*/ 4796648 h 4907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2806" h="4907848">
                <a:moveTo>
                  <a:pt x="217619" y="18170"/>
                </a:moveTo>
                <a:cubicBezTo>
                  <a:pt x="426554" y="-6411"/>
                  <a:pt x="635490" y="-21159"/>
                  <a:pt x="719064" y="77164"/>
                </a:cubicBezTo>
                <a:cubicBezTo>
                  <a:pt x="802638" y="175487"/>
                  <a:pt x="709232" y="224648"/>
                  <a:pt x="719064" y="608106"/>
                </a:cubicBezTo>
                <a:cubicBezTo>
                  <a:pt x="728896" y="991564"/>
                  <a:pt x="778058" y="1851886"/>
                  <a:pt x="778058" y="2377912"/>
                </a:cubicBezTo>
                <a:cubicBezTo>
                  <a:pt x="778058" y="2903938"/>
                  <a:pt x="837051" y="3513538"/>
                  <a:pt x="719064" y="3764261"/>
                </a:cubicBezTo>
                <a:cubicBezTo>
                  <a:pt x="601077" y="4014984"/>
                  <a:pt x="188122" y="3705267"/>
                  <a:pt x="70135" y="3882248"/>
                </a:cubicBezTo>
                <a:cubicBezTo>
                  <a:pt x="-47852" y="4059229"/>
                  <a:pt x="20974" y="4673745"/>
                  <a:pt x="11142" y="4826145"/>
                </a:cubicBezTo>
                <a:cubicBezTo>
                  <a:pt x="1310" y="4978545"/>
                  <a:pt x="6226" y="4887596"/>
                  <a:pt x="11142" y="4796648"/>
                </a:cubicBezTo>
              </a:path>
            </a:pathLst>
          </a:custGeom>
          <a:noFill/>
          <a:ln w="12700" cap="flat">
            <a:solidFill>
              <a:srgbClr val="FF0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en-ID" sz="1800" b="0" i="0" u="none" strike="noStrike" cap="none" spc="0" normalizeH="0" baseline="0">
              <a:ln>
                <a:noFill/>
              </a:ln>
              <a:solidFill>
                <a:sysClr val="windowText" lastClr="000000"/>
              </a:solidFill>
              <a:effectLst/>
              <a:uFillTx/>
            </a:endParaRPr>
          </a:p>
        </p:txBody>
      </p:sp>
      <p:cxnSp>
        <p:nvCxnSpPr>
          <p:cNvPr id="34" name="Straight Arrow Connector 33">
            <a:extLst>
              <a:ext uri="{FF2B5EF4-FFF2-40B4-BE49-F238E27FC236}">
                <a16:creationId xmlns:a16="http://schemas.microsoft.com/office/drawing/2014/main" id="{022B95D2-A983-4721-9668-3B0EF4671DD7}"/>
              </a:ext>
            </a:extLst>
          </p:cNvPr>
          <p:cNvCxnSpPr>
            <a:stCxn id="7" idx="6"/>
            <a:endCxn id="13" idx="2"/>
          </p:cNvCxnSpPr>
          <p:nvPr/>
        </p:nvCxnSpPr>
        <p:spPr>
          <a:xfrm flipV="1">
            <a:off x="11445606" y="9751505"/>
            <a:ext cx="1430189" cy="31458"/>
          </a:xfrm>
          <a:prstGeom prst="straightConnector1">
            <a:avLst/>
          </a:prstGeom>
          <a:noFill/>
          <a:ln w="25400" cap="flat">
            <a:solidFill>
              <a:srgbClr val="FF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44" name="Straight Arrow Connector 43">
            <a:extLst>
              <a:ext uri="{FF2B5EF4-FFF2-40B4-BE49-F238E27FC236}">
                <a16:creationId xmlns:a16="http://schemas.microsoft.com/office/drawing/2014/main" id="{B0525CD4-ECC7-479B-9FB9-47697D7B6D08}"/>
              </a:ext>
            </a:extLst>
          </p:cNvPr>
          <p:cNvCxnSpPr>
            <a:stCxn id="16" idx="4"/>
            <a:endCxn id="14" idx="0"/>
          </p:cNvCxnSpPr>
          <p:nvPr/>
        </p:nvCxnSpPr>
        <p:spPr>
          <a:xfrm>
            <a:off x="21365988" y="7607851"/>
            <a:ext cx="38691" cy="1194117"/>
          </a:xfrm>
          <a:prstGeom prst="straightConnector1">
            <a:avLst/>
          </a:prstGeom>
          <a:noFill/>
          <a:ln w="25400" cap="flat">
            <a:solidFill>
              <a:srgbClr val="FF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46" name="Straight Arrow Connector 45">
            <a:extLst>
              <a:ext uri="{FF2B5EF4-FFF2-40B4-BE49-F238E27FC236}">
                <a16:creationId xmlns:a16="http://schemas.microsoft.com/office/drawing/2014/main" id="{8A909D56-664E-4F3B-A093-AE783D1BA106}"/>
              </a:ext>
            </a:extLst>
          </p:cNvPr>
          <p:cNvCxnSpPr>
            <a:cxnSpLocks/>
            <a:stCxn id="11" idx="7"/>
            <a:endCxn id="16" idx="3"/>
          </p:cNvCxnSpPr>
          <p:nvPr/>
        </p:nvCxnSpPr>
        <p:spPr>
          <a:xfrm flipV="1">
            <a:off x="18469025" y="7383905"/>
            <a:ext cx="2107832" cy="1705390"/>
          </a:xfrm>
          <a:prstGeom prst="straightConnector1">
            <a:avLst/>
          </a:prstGeom>
          <a:noFill/>
          <a:ln w="25400" cap="flat">
            <a:solidFill>
              <a:srgbClr val="FF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49" name="Straight Arrow Connector 48">
            <a:extLst>
              <a:ext uri="{FF2B5EF4-FFF2-40B4-BE49-F238E27FC236}">
                <a16:creationId xmlns:a16="http://schemas.microsoft.com/office/drawing/2014/main" id="{183FC8B0-BC04-4562-9ADE-CBDDAADAD72A}"/>
              </a:ext>
            </a:extLst>
          </p:cNvPr>
          <p:cNvCxnSpPr>
            <a:endCxn id="11" idx="2"/>
          </p:cNvCxnSpPr>
          <p:nvPr/>
        </p:nvCxnSpPr>
        <p:spPr>
          <a:xfrm flipV="1">
            <a:off x="15127502" y="9782964"/>
            <a:ext cx="1436392" cy="4042"/>
          </a:xfrm>
          <a:prstGeom prst="straightConnector1">
            <a:avLst/>
          </a:prstGeom>
          <a:noFill/>
          <a:ln w="25400" cap="flat">
            <a:solidFill>
              <a:srgbClr val="FF0000"/>
            </a:solidFill>
            <a:prstDash val="solid"/>
            <a:miter lim="400000"/>
            <a:tailEnd type="triangle"/>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911371324"/>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88A2735-ABFF-944F-83F7-07BE7511759A}"/>
              </a:ext>
            </a:extLst>
          </p:cNvPr>
          <p:cNvSpPr txBox="1"/>
          <p:nvPr/>
        </p:nvSpPr>
        <p:spPr>
          <a:xfrm>
            <a:off x="1218364" y="6068040"/>
            <a:ext cx="20895220" cy="15799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en-US" sz="4800" noProof="1">
                <a:solidFill>
                  <a:srgbClr val="000000"/>
                </a:solidFill>
              </a:rPr>
              <a:t>Jarak yang perlu ditempuh dari Subang ke Pangandaran jauh lebih dekat dibandingkan dari Depok ke Kuningan</a:t>
            </a:r>
            <a:endParaRPr kumimoji="0" lang="id-ID" sz="4800" b="0" i="0" u="none" strike="noStrike" cap="none" spc="0" normalizeH="0" baseline="0" noProof="1">
              <a:ln>
                <a:noFill/>
              </a:ln>
              <a:solidFill>
                <a:srgbClr val="000000"/>
              </a:solidFill>
              <a:effectLst/>
              <a:uFillTx/>
              <a:latin typeface="+mn-lt"/>
              <a:ea typeface="+mn-ea"/>
              <a:cs typeface="+mn-cs"/>
              <a:sym typeface="Helvetica Neue"/>
            </a:endParaRPr>
          </a:p>
        </p:txBody>
      </p:sp>
      <p:sp>
        <p:nvSpPr>
          <p:cNvPr id="4" name="TextBox 3">
            <a:extLst>
              <a:ext uri="{FF2B5EF4-FFF2-40B4-BE49-F238E27FC236}">
                <a16:creationId xmlns:a16="http://schemas.microsoft.com/office/drawing/2014/main" id="{553DF3F7-C441-442C-A6F1-A4A69D64F37C}"/>
              </a:ext>
            </a:extLst>
          </p:cNvPr>
          <p:cNvSpPr txBox="1"/>
          <p:nvPr/>
        </p:nvSpPr>
        <p:spPr>
          <a:xfrm flipH="1">
            <a:off x="9865993" y="12331323"/>
            <a:ext cx="4652012"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kumimoji="0" lang="en-US" sz="2400" b="0" i="0" u="none" strike="noStrike" cap="none" spc="0" normalizeH="0" baseline="0" dirty="0">
                <a:ln>
                  <a:noFill/>
                </a:ln>
                <a:solidFill>
                  <a:schemeClr val="tx1"/>
                </a:solidFill>
                <a:effectLst/>
                <a:uFillTx/>
                <a:latin typeface="+mn-lt"/>
                <a:ea typeface="+mn-ea"/>
                <a:cs typeface="+mn-cs"/>
                <a:sym typeface="Helvetica Neue"/>
              </a:rPr>
              <a:t>Data from google map </a:t>
            </a:r>
            <a:endParaRPr kumimoji="0" lang="en-ID" sz="2400" b="0" i="0" u="none" strike="noStrike" cap="none" spc="0" normalizeH="0" baseline="0" dirty="0">
              <a:ln>
                <a:noFill/>
              </a:ln>
              <a:solidFill>
                <a:schemeClr val="tx1"/>
              </a:solidFill>
              <a:effectLst/>
              <a:uFillTx/>
              <a:latin typeface="+mn-lt"/>
              <a:ea typeface="+mn-ea"/>
              <a:cs typeface="+mn-cs"/>
              <a:sym typeface="Helvetica Neue"/>
            </a:endParaRPr>
          </a:p>
        </p:txBody>
      </p:sp>
    </p:spTree>
    <p:extLst>
      <p:ext uri="{BB962C8B-B14F-4D97-AF65-F5344CB8AC3E}">
        <p14:creationId xmlns:p14="http://schemas.microsoft.com/office/powerpoint/2010/main" val="495149271"/>
      </p:ext>
    </p:extLst>
  </p:cSld>
  <p:clrMapOvr>
    <a:masterClrMapping/>
  </p:clrMapOvr>
  <p:transition spd="med"/>
</p:sld>
</file>

<file path=ppt/theme/theme1.xml><?xml version="1.0" encoding="utf-8"?>
<a:theme xmlns:a="http://schemas.openxmlformats.org/drawingml/2006/main" name="21_BasicWhite">
  <a:themeElements>
    <a:clrScheme name="21_BasicWhite">
      <a:dk1>
        <a:srgbClr val="5E5E5E"/>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C95E54C855EC78418D00BFDBA37285E2" ma:contentTypeVersion="10" ma:contentTypeDescription="Create a new document." ma:contentTypeScope="" ma:versionID="6f573b1a45794110d2113225073deebc">
  <xsd:schema xmlns:xsd="http://www.w3.org/2001/XMLSchema" xmlns:xs="http://www.w3.org/2001/XMLSchema" xmlns:p="http://schemas.microsoft.com/office/2006/metadata/properties" xmlns:ns2="e5222402-7b9f-4113-8b8c-ea94d66e8e91" xmlns:ns3="77543c93-e606-407f-9220-765fca0937f2" targetNamespace="http://schemas.microsoft.com/office/2006/metadata/properties" ma:root="true" ma:fieldsID="09add58877d63566cf6918206b064d01" ns2:_="" ns3:_="">
    <xsd:import namespace="e5222402-7b9f-4113-8b8c-ea94d66e8e91"/>
    <xsd:import namespace="77543c93-e606-407f-9220-765fca0937f2"/>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LengthInSeconds" minOccurs="0"/>
                <xsd:element ref="ns3:SharedWithUsers" minOccurs="0"/>
                <xsd:element ref="ns3:SharedWithDetail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5222402-7b9f-4113-8b8c-ea94d66e8e9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LengthInSeconds" ma:index="12" nillable="true" ma:displayName="MediaLengthInSeconds" ma:hidden="true" ma:internalName="MediaLengthInSeconds" ma:readOnly="true">
      <xsd:simpleType>
        <xsd:restriction base="dms:Unknown"/>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7543c93-e606-407f-9220-765fca0937f2"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B24D49F-F276-498D-A24D-B13464F5F0FE}">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EF189A91-6186-401E-99D4-B55CF2D4C04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5222402-7b9f-4113-8b8c-ea94d66e8e91"/>
    <ds:schemaRef ds:uri="77543c93-e606-407f-9220-765fca0937f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DF2CD51-6DB2-48C4-8BB2-FE46CBA753F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1617</TotalTime>
  <Words>746</Words>
  <Application>Microsoft Office PowerPoint</Application>
  <PresentationFormat>Custom</PresentationFormat>
  <Paragraphs>336</Paragraphs>
  <Slides>14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Helvetica Neue</vt:lpstr>
      <vt:lpstr>Helvetica Neue Medium</vt:lpstr>
      <vt:lpstr>21_BasicWhite</vt:lpstr>
      <vt:lpstr>Tugas 4</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Algoritma Bubble Sort Algorithm</dc:title>
  <cp:lastModifiedBy>MHanif</cp:lastModifiedBy>
  <cp:revision>80</cp:revision>
  <dcterms:modified xsi:type="dcterms:W3CDTF">2022-02-22T08:05:31Z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0x010100C95E54C855EC78418D00BFDBA37285E2</vt:lpwstr>
  </property>
</Properties>
</file>