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9" r:id="rId7"/>
    <p:sldId id="264" r:id="rId8"/>
    <p:sldId id="274" r:id="rId9"/>
    <p:sldId id="266" r:id="rId10"/>
    <p:sldId id="267" r:id="rId11"/>
    <p:sldId id="268" r:id="rId12"/>
    <p:sldId id="269" r:id="rId13"/>
    <p:sldId id="258" r:id="rId14"/>
    <p:sldId id="270" r:id="rId15"/>
    <p:sldId id="271" r:id="rId16"/>
    <p:sldId id="272" r:id="rId17"/>
    <p:sldId id="273"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3969" autoAdjust="0"/>
  </p:normalViewPr>
  <p:slideViewPr>
    <p:cSldViewPr snapToGrid="0" snapToObjects="1">
      <p:cViewPr varScale="1">
        <p:scale>
          <a:sx n="33" d="100"/>
          <a:sy n="33"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 Gusti Bagus Baskara Nugraha"/>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rPr lang="en-US" dirty="0"/>
              <a:t>Muhammad Hanif Hibatullah (13220051)</a:t>
            </a:r>
            <a:endParaRPr dirty="0"/>
          </a:p>
        </p:txBody>
      </p:sp>
      <p:sp>
        <p:nvSpPr>
          <p:cNvPr id="152" name="Algoritma…"/>
          <p:cNvSpPr txBox="1">
            <a:spLocks noGrp="1"/>
          </p:cNvSpPr>
          <p:nvPr>
            <p:ph type="ctrTitle"/>
          </p:nvPr>
        </p:nvSpPr>
        <p:spPr>
          <a:prstGeom prst="rect">
            <a:avLst/>
          </a:prstGeom>
        </p:spPr>
        <p:txBody>
          <a:bodyPr/>
          <a:lstStyle/>
          <a:p>
            <a:r>
              <a:rPr lang="en-US" noProof="1"/>
              <a:t>Tugas 4</a:t>
            </a:r>
          </a:p>
        </p:txBody>
      </p:sp>
      <p:sp>
        <p:nvSpPr>
          <p:cNvPr id="153" name="II2110 Matematika STI"/>
          <p:cNvSpPr txBox="1">
            <a:spLocks noGrp="1"/>
          </p:cNvSpPr>
          <p:nvPr>
            <p:ph type="subTitle" sz="quarter" idx="1"/>
          </p:nvPr>
        </p:nvSpPr>
        <p:spPr>
          <a:prstGeom prst="rect">
            <a:avLst/>
          </a:prstGeom>
        </p:spPr>
        <p:txBody>
          <a:bodyPr/>
          <a:lstStyle/>
          <a:p>
            <a:r>
              <a:rPr lang="en-US" noProof="1"/>
              <a:t>Teori Graf dan </a:t>
            </a:r>
            <a:r>
              <a:rPr lang="en-US" i="1" noProof="1"/>
              <a:t>Tree</a:t>
            </a:r>
            <a:r>
              <a:rPr lang="en-US" noProof="1"/>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7"/>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2</a:t>
            </a:r>
            <a:r>
              <a:rPr lang="id-ID" sz="4800" noProof="1">
                <a:solidFill>
                  <a:srgbClr val="000000"/>
                </a:solidFill>
              </a:rPr>
              <a:t>. </a:t>
            </a:r>
            <a:r>
              <a:rPr lang="en-US" sz="4800" noProof="1">
                <a:solidFill>
                  <a:srgbClr val="000000"/>
                </a:solidFill>
              </a:rPr>
              <a:t>Pesan yang diencode dengan bantuan tabel dibawah dirasa kurang</a:t>
            </a:r>
          </a:p>
          <a:p>
            <a:pPr algn="l"/>
            <a:r>
              <a:rPr lang="en-US" sz="4800" noProof="1">
                <a:solidFill>
                  <a:srgbClr val="000000"/>
                </a:solidFill>
              </a:rPr>
              <a:t>    efisien, dengan Teknik Huffman code susunlah Kembali pesan yang harus</a:t>
            </a:r>
          </a:p>
          <a:p>
            <a:pPr algn="l"/>
            <a:r>
              <a:rPr lang="en-US" sz="4800" noProof="1">
                <a:solidFill>
                  <a:srgbClr val="000000"/>
                </a:solidFill>
              </a:rPr>
              <a:t>    dikirim (sertakan Huffman tree nya,) tentukan pula </a:t>
            </a:r>
            <a:r>
              <a:rPr lang="en-US" sz="4800" i="1" noProof="1">
                <a:solidFill>
                  <a:srgbClr val="000000"/>
                </a:solidFill>
              </a:rPr>
              <a:t>average bit length</a:t>
            </a:r>
            <a:r>
              <a:rPr lang="en-US" sz="4800" noProof="1">
                <a:solidFill>
                  <a:srgbClr val="000000"/>
                </a:solidFill>
              </a:rPr>
              <a:t> nya!</a:t>
            </a:r>
          </a:p>
        </p:txBody>
      </p:sp>
      <p:sp>
        <p:nvSpPr>
          <p:cNvPr id="7" name="TextBox 6">
            <a:extLst>
              <a:ext uri="{FF2B5EF4-FFF2-40B4-BE49-F238E27FC236}">
                <a16:creationId xmlns:a16="http://schemas.microsoft.com/office/drawing/2014/main" id="{320D9967-9A8D-5A4F-9E49-C39E5F3AC2DE}"/>
              </a:ext>
            </a:extLst>
          </p:cNvPr>
          <p:cNvSpPr txBox="1"/>
          <p:nvPr/>
        </p:nvSpPr>
        <p:spPr>
          <a:xfrm>
            <a:off x="1715491" y="4656261"/>
            <a:ext cx="13309734" cy="601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4800" noProof="1">
                <a:solidFill>
                  <a:srgbClr val="000000"/>
                </a:solidFill>
              </a:rPr>
              <a:t>10010 00100 01100 10100 00000 01111 00000 </a:t>
            </a:r>
          </a:p>
          <a:p>
            <a:pPr algn="l"/>
            <a:r>
              <a:rPr lang="en-US" sz="4800" noProof="1">
                <a:solidFill>
                  <a:srgbClr val="000000"/>
                </a:solidFill>
              </a:rPr>
              <a:t>10010 10010 10110 01110 10001 00011 01011</a:t>
            </a:r>
          </a:p>
          <a:p>
            <a:pPr algn="l"/>
            <a:r>
              <a:rPr lang="en-US" sz="4800" noProof="1">
                <a:solidFill>
                  <a:srgbClr val="000000"/>
                </a:solidFill>
              </a:rPr>
              <a:t>10100 01010 01100 00000 01101 10011 00100 </a:t>
            </a:r>
          </a:p>
          <a:p>
            <a:pPr algn="l"/>
            <a:r>
              <a:rPr lang="en-US" sz="4800" noProof="1">
                <a:solidFill>
                  <a:srgbClr val="000000"/>
                </a:solidFill>
              </a:rPr>
              <a:t>10001 00011 01000 10001 01000 00011 00000 </a:t>
            </a:r>
          </a:p>
          <a:p>
            <a:pPr algn="l"/>
            <a:r>
              <a:rPr lang="en-US" sz="4800" noProof="1">
                <a:solidFill>
                  <a:srgbClr val="000000"/>
                </a:solidFill>
              </a:rPr>
              <a:t>10001 01000 10011 00100 01100 01111 00000 </a:t>
            </a:r>
          </a:p>
          <a:p>
            <a:pPr algn="l"/>
            <a:r>
              <a:rPr lang="en-US" sz="4800" noProof="1">
                <a:solidFill>
                  <a:srgbClr val="000000"/>
                </a:solidFill>
              </a:rPr>
              <a:t>10011 00011 00000 01101 10011 00000 01101 </a:t>
            </a:r>
          </a:p>
          <a:p>
            <a:pPr algn="l"/>
            <a:r>
              <a:rPr lang="en-US" sz="4800" noProof="1">
                <a:solidFill>
                  <a:srgbClr val="000000"/>
                </a:solidFill>
              </a:rPr>
              <a:t>00110 00110 00000 01011 01011 00000 00111 </a:t>
            </a:r>
          </a:p>
          <a:p>
            <a:pPr algn="l"/>
            <a:r>
              <a:rPr lang="en-US" sz="4800" noProof="1">
                <a:solidFill>
                  <a:srgbClr val="000000"/>
                </a:solidFill>
              </a:rPr>
              <a:t>01000 10001 01101 11000 00000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3" name="Table 3">
            <a:extLst>
              <a:ext uri="{FF2B5EF4-FFF2-40B4-BE49-F238E27FC236}">
                <a16:creationId xmlns:a16="http://schemas.microsoft.com/office/drawing/2014/main" id="{381D9FC1-16D0-4DFB-9AA0-15A9459771EB}"/>
              </a:ext>
            </a:extLst>
          </p:cNvPr>
          <p:cNvGraphicFramePr>
            <a:graphicFrameLocks noGrp="1"/>
          </p:cNvGraphicFramePr>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21961161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2310570"/>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Hasil Decode berdasarkan table </a:t>
            </a:r>
          </a:p>
        </p:txBody>
      </p:sp>
      <p:sp>
        <p:nvSpPr>
          <p:cNvPr id="7" name="TextBox 6">
            <a:extLst>
              <a:ext uri="{FF2B5EF4-FFF2-40B4-BE49-F238E27FC236}">
                <a16:creationId xmlns:a16="http://schemas.microsoft.com/office/drawing/2014/main" id="{320D9967-9A8D-5A4F-9E49-C39E5F3AC2DE}"/>
              </a:ext>
            </a:extLst>
          </p:cNvPr>
          <p:cNvSpPr txBox="1"/>
          <p:nvPr/>
        </p:nvSpPr>
        <p:spPr>
          <a:xfrm>
            <a:off x="1024980" y="4884861"/>
            <a:ext cx="13003399"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 e m u a p a s s w o r d l u k m a n t e r d i r i d a r i t e m p a t d a n t a n g g a l l a h i r n y 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5" name="Table 3">
            <a:extLst>
              <a:ext uri="{FF2B5EF4-FFF2-40B4-BE49-F238E27FC236}">
                <a16:creationId xmlns:a16="http://schemas.microsoft.com/office/drawing/2014/main" id="{A8F14A3A-0DC8-486A-89AD-1C20B7138FA3}"/>
              </a:ext>
            </a:extLst>
          </p:cNvPr>
          <p:cNvGraphicFramePr>
            <a:graphicFrameLocks noGrp="1"/>
          </p:cNvGraphicFramePr>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9326528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Tabel Frekuensi</a:t>
            </a:r>
          </a:p>
        </p:txBody>
      </p:sp>
      <p:graphicFrame>
        <p:nvGraphicFramePr>
          <p:cNvPr id="5" name="Table 3">
            <a:extLst>
              <a:ext uri="{FF2B5EF4-FFF2-40B4-BE49-F238E27FC236}">
                <a16:creationId xmlns:a16="http://schemas.microsoft.com/office/drawing/2014/main" id="{A8F14A3A-0DC8-486A-89AD-1C20B7138FA3}"/>
              </a:ext>
            </a:extLst>
          </p:cNvPr>
          <p:cNvGraphicFramePr>
            <a:graphicFrameLocks noGrp="1"/>
          </p:cNvGraphicFramePr>
          <p:nvPr>
            <p:extLst>
              <p:ext uri="{D42A27DB-BD31-4B8C-83A1-F6EECF244321}">
                <p14:modId xmlns:p14="http://schemas.microsoft.com/office/powerpoint/2010/main" val="1637069306"/>
              </p:ext>
            </p:extLst>
          </p:nvPr>
        </p:nvGraphicFramePr>
        <p:xfrm>
          <a:off x="6324509" y="1560390"/>
          <a:ext cx="9338280" cy="11003280"/>
        </p:xfrm>
        <a:graphic>
          <a:graphicData uri="http://schemas.openxmlformats.org/drawingml/2006/table">
            <a:tbl>
              <a:tblPr firstRow="1" bandRow="1">
                <a:tableStyleId>{F2DE63D5-997A-4646-A377-4702673A728D}</a:tableStyleId>
              </a:tblPr>
              <a:tblGrid>
                <a:gridCol w="3112760">
                  <a:extLst>
                    <a:ext uri="{9D8B030D-6E8A-4147-A177-3AD203B41FA5}">
                      <a16:colId xmlns:a16="http://schemas.microsoft.com/office/drawing/2014/main" val="79999688"/>
                    </a:ext>
                  </a:extLst>
                </a:gridCol>
                <a:gridCol w="3112760">
                  <a:extLst>
                    <a:ext uri="{9D8B030D-6E8A-4147-A177-3AD203B41FA5}">
                      <a16:colId xmlns:a16="http://schemas.microsoft.com/office/drawing/2014/main" val="2731516826"/>
                    </a:ext>
                  </a:extLst>
                </a:gridCol>
                <a:gridCol w="3112760">
                  <a:extLst>
                    <a:ext uri="{9D8B030D-6E8A-4147-A177-3AD203B41FA5}">
                      <a16:colId xmlns:a16="http://schemas.microsoft.com/office/drawing/2014/main" val="3049301914"/>
                    </a:ext>
                  </a:extLst>
                </a:gridCol>
              </a:tblGrid>
              <a:tr h="370840">
                <a:tc>
                  <a:txBody>
                    <a:bodyPr/>
                    <a:lstStyle/>
                    <a:p>
                      <a:r>
                        <a:rPr lang="en-US" sz="3200" noProof="1"/>
                        <a:t>huruf</a:t>
                      </a:r>
                    </a:p>
                  </a:txBody>
                  <a:tcPr/>
                </a:tc>
                <a:tc>
                  <a:txBody>
                    <a:bodyPr/>
                    <a:lstStyle/>
                    <a:p>
                      <a:r>
                        <a:rPr lang="en-US" sz="3200" noProof="1"/>
                        <a:t>Frekuensi</a:t>
                      </a:r>
                    </a:p>
                  </a:txBody>
                  <a:tcPr/>
                </a:tc>
                <a:tc>
                  <a:txBody>
                    <a:bodyPr/>
                    <a:lstStyle/>
                    <a:p>
                      <a:r>
                        <a:rPr lang="en-US" sz="3200" noProof="1"/>
                        <a:t>Probabilitas</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10</a:t>
                      </a:r>
                    </a:p>
                  </a:txBody>
                  <a:tcPr/>
                </a:tc>
                <a:tc>
                  <a:txBody>
                    <a:bodyPr/>
                    <a:lstStyle/>
                    <a:p>
                      <a:r>
                        <a:rPr lang="en-US" sz="3200" noProof="1"/>
                        <a:t>10/54 = 0.185</a:t>
                      </a:r>
                    </a:p>
                  </a:txBody>
                  <a:tcPr/>
                </a:tc>
                <a:extLst>
                  <a:ext uri="{0D108BD9-81ED-4DB2-BD59-A6C34878D82A}">
                    <a16:rowId xmlns:a16="http://schemas.microsoft.com/office/drawing/2014/main" val="1085182068"/>
                  </a:ext>
                </a:extLst>
              </a:tr>
              <a:tr h="370840">
                <a:tc>
                  <a:txBody>
                    <a:bodyPr/>
                    <a:lstStyle/>
                    <a:p>
                      <a:r>
                        <a:rPr lang="en-US" sz="3200" noProof="1"/>
                        <a:t>r</a:t>
                      </a:r>
                    </a:p>
                  </a:txBody>
                  <a:tcPr/>
                </a:tc>
                <a:tc>
                  <a:txBody>
                    <a:bodyPr/>
                    <a:lstStyle/>
                    <a:p>
                      <a:r>
                        <a:rPr lang="en-US" sz="3200" noProof="1"/>
                        <a:t>5</a:t>
                      </a:r>
                    </a:p>
                  </a:txBody>
                  <a:tcPr/>
                </a:tc>
                <a:tc>
                  <a:txBody>
                    <a:bodyPr/>
                    <a:lstStyle/>
                    <a:p>
                      <a:r>
                        <a:rPr lang="en-US" sz="3200" noProof="1"/>
                        <a:t>0.093</a:t>
                      </a:r>
                    </a:p>
                  </a:txBody>
                  <a:tcPr/>
                </a:tc>
                <a:extLst>
                  <a:ext uri="{0D108BD9-81ED-4DB2-BD59-A6C34878D82A}">
                    <a16:rowId xmlns:a16="http://schemas.microsoft.com/office/drawing/2014/main" val="93804436"/>
                  </a:ext>
                </a:extLst>
              </a:tr>
              <a:tr h="370840">
                <a:tc>
                  <a:txBody>
                    <a:bodyPr/>
                    <a:lstStyle/>
                    <a:p>
                      <a:r>
                        <a:rPr lang="en-US" sz="3200" noProof="1"/>
                        <a:t>t</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955969719"/>
                  </a:ext>
                </a:extLst>
              </a:tr>
              <a:tr h="370840">
                <a:tc>
                  <a:txBody>
                    <a:bodyPr/>
                    <a:lstStyle/>
                    <a:p>
                      <a:r>
                        <a:rPr lang="en-US" sz="3200" noProof="1"/>
                        <a:t>n</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1181789234"/>
                  </a:ext>
                </a:extLst>
              </a:tr>
              <a:tr h="370840">
                <a:tc>
                  <a:txBody>
                    <a:bodyPr/>
                    <a:lstStyle/>
                    <a:p>
                      <a:r>
                        <a:rPr lang="en-US" sz="3200" noProof="1"/>
                        <a:t>i</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1983412337"/>
                  </a:ext>
                </a:extLst>
              </a:tr>
              <a:tr h="370840">
                <a:tc>
                  <a:txBody>
                    <a:bodyPr/>
                    <a:lstStyle/>
                    <a:p>
                      <a:r>
                        <a:rPr lang="en-US" sz="3200" noProof="1"/>
                        <a:t>d</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3543223107"/>
                  </a:ext>
                </a:extLst>
              </a:tr>
              <a:tr h="370840">
                <a:tc>
                  <a:txBody>
                    <a:bodyPr/>
                    <a:lstStyle/>
                    <a:p>
                      <a:r>
                        <a:rPr lang="en-US" sz="3200" noProof="1"/>
                        <a:t>s</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4225024470"/>
                  </a:ext>
                </a:extLst>
              </a:tr>
              <a:tr h="370840">
                <a:tc>
                  <a:txBody>
                    <a:bodyPr/>
                    <a:lstStyle/>
                    <a:p>
                      <a:r>
                        <a:rPr lang="en-US" sz="3200" noProof="1"/>
                        <a:t>m</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2142515744"/>
                  </a:ext>
                </a:extLst>
              </a:tr>
              <a:tr h="370840">
                <a:tc>
                  <a:txBody>
                    <a:bodyPr/>
                    <a:lstStyle/>
                    <a:p>
                      <a:r>
                        <a:rPr lang="en-US" sz="3200" noProof="1"/>
                        <a:t>l</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2580793781"/>
                  </a:ext>
                </a:extLst>
              </a:tr>
              <a:tr h="370840">
                <a:tc>
                  <a:txBody>
                    <a:bodyPr/>
                    <a:lstStyle/>
                    <a:p>
                      <a:r>
                        <a:rPr lang="en-US" sz="3200" noProof="1"/>
                        <a:t>e</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137860474"/>
                  </a:ext>
                </a:extLst>
              </a:tr>
              <a:tr h="370840">
                <a:tc>
                  <a:txBody>
                    <a:bodyPr/>
                    <a:lstStyle/>
                    <a:p>
                      <a:r>
                        <a:rPr lang="en-US" sz="3200" noProof="1"/>
                        <a:t>u</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4009967379"/>
                  </a:ext>
                </a:extLst>
              </a:tr>
              <a:tr h="370840">
                <a:tc>
                  <a:txBody>
                    <a:bodyPr/>
                    <a:lstStyle/>
                    <a:p>
                      <a:r>
                        <a:rPr lang="en-US" sz="3200" noProof="1"/>
                        <a:t>p</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3676845869"/>
                  </a:ext>
                </a:extLst>
              </a:tr>
              <a:tr h="370840">
                <a:tc>
                  <a:txBody>
                    <a:bodyPr/>
                    <a:lstStyle/>
                    <a:p>
                      <a:r>
                        <a:rPr lang="en-US" sz="3200" noProof="1"/>
                        <a:t>g</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3816898449"/>
                  </a:ext>
                </a:extLst>
              </a:tr>
              <a:tr h="370840">
                <a:tc>
                  <a:txBody>
                    <a:bodyPr/>
                    <a:lstStyle/>
                    <a:p>
                      <a:r>
                        <a:rPr lang="en-US" sz="3200" noProof="1"/>
                        <a:t>y</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2156335261"/>
                  </a:ext>
                </a:extLst>
              </a:tr>
              <a:tr h="370840">
                <a:tc>
                  <a:txBody>
                    <a:bodyPr/>
                    <a:lstStyle/>
                    <a:p>
                      <a:r>
                        <a:rPr lang="en-US" sz="3200" noProof="1"/>
                        <a:t>w</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643704096"/>
                  </a:ext>
                </a:extLst>
              </a:tr>
              <a:tr h="370840">
                <a:tc>
                  <a:txBody>
                    <a:bodyPr/>
                    <a:lstStyle/>
                    <a:p>
                      <a:r>
                        <a:rPr lang="en-US" sz="3200" noProof="1"/>
                        <a:t>o</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2420300093"/>
                  </a:ext>
                </a:extLst>
              </a:tr>
              <a:tr h="370840">
                <a:tc>
                  <a:txBody>
                    <a:bodyPr/>
                    <a:lstStyle/>
                    <a:p>
                      <a:r>
                        <a:rPr lang="en-US" sz="3200" noProof="1"/>
                        <a:t>k</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072351212"/>
                  </a:ext>
                </a:extLst>
              </a:tr>
              <a:tr h="370840">
                <a:tc>
                  <a:txBody>
                    <a:bodyPr/>
                    <a:lstStyle/>
                    <a:p>
                      <a:r>
                        <a:rPr lang="en-US" sz="3200" noProof="1"/>
                        <a:t>h</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462323256"/>
                  </a:ext>
                </a:extLst>
              </a:tr>
            </a:tbl>
          </a:graphicData>
        </a:graphic>
      </p:graphicFrame>
    </p:spTree>
    <p:extLst>
      <p:ext uri="{BB962C8B-B14F-4D97-AF65-F5344CB8AC3E}">
        <p14:creationId xmlns:p14="http://schemas.microsoft.com/office/powerpoint/2010/main" val="12783311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Tabel Frekuensi</a:t>
            </a:r>
          </a:p>
        </p:txBody>
      </p:sp>
      <p:sp>
        <p:nvSpPr>
          <p:cNvPr id="4" name="TextBox 3">
            <a:extLst>
              <a:ext uri="{FF2B5EF4-FFF2-40B4-BE49-F238E27FC236}">
                <a16:creationId xmlns:a16="http://schemas.microsoft.com/office/drawing/2014/main" id="{95824C3D-A18C-4375-BE0B-90D097675510}"/>
              </a:ext>
            </a:extLst>
          </p:cNvPr>
          <p:cNvSpPr txBox="1"/>
          <p:nvPr/>
        </p:nvSpPr>
        <p:spPr>
          <a:xfrm>
            <a:off x="1732902" y="2048634"/>
            <a:ext cx="13003399" cy="99514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3200" noProof="1">
                <a:solidFill>
                  <a:srgbClr val="000000"/>
                </a:solidFill>
              </a:rPr>
              <a:t>h 0.019</a:t>
            </a:r>
          </a:p>
          <a:p>
            <a:pPr algn="l"/>
            <a:r>
              <a:rPr lang="en-US" sz="3200" noProof="1">
                <a:solidFill>
                  <a:srgbClr val="000000"/>
                </a:solidFill>
              </a:rPr>
              <a:t>k 0.019</a:t>
            </a:r>
          </a:p>
          <a:p>
            <a:pPr algn="l"/>
            <a:r>
              <a:rPr lang="en-US" sz="3200" noProof="1">
                <a:solidFill>
                  <a:srgbClr val="000000"/>
                </a:solidFill>
              </a:rPr>
              <a:t>o 0.019</a:t>
            </a:r>
          </a:p>
          <a:p>
            <a:pPr algn="l"/>
            <a:r>
              <a:rPr lang="en-US" sz="3200" noProof="1">
                <a:solidFill>
                  <a:srgbClr val="000000"/>
                </a:solidFill>
              </a:rPr>
              <a:t>w 0.019</a:t>
            </a:r>
          </a:p>
          <a:p>
            <a:pPr algn="l"/>
            <a:r>
              <a:rPr lang="en-US" sz="3200" noProof="1">
                <a:solidFill>
                  <a:srgbClr val="000000"/>
                </a:solidFill>
              </a:rPr>
              <a:t>y 0.019</a:t>
            </a:r>
          </a:p>
          <a:p>
            <a:pPr algn="l"/>
            <a:r>
              <a:rPr lang="en-US" sz="3200" noProof="1">
                <a:solidFill>
                  <a:srgbClr val="000000"/>
                </a:solidFill>
              </a:rPr>
              <a:t>g 0.037</a:t>
            </a:r>
          </a:p>
          <a:p>
            <a:pPr algn="l"/>
            <a:r>
              <a:rPr lang="en-US" sz="3200" noProof="1">
                <a:solidFill>
                  <a:srgbClr val="000000"/>
                </a:solidFill>
              </a:rPr>
              <a:t>p 0.037</a:t>
            </a:r>
          </a:p>
          <a:p>
            <a:pPr algn="l"/>
            <a:r>
              <a:rPr lang="en-US" sz="3200" noProof="1">
                <a:solidFill>
                  <a:srgbClr val="000000"/>
                </a:solidFill>
              </a:rPr>
              <a:t>u 0.037</a:t>
            </a:r>
          </a:p>
          <a:p>
            <a:pPr algn="l"/>
            <a:r>
              <a:rPr lang="en-US" sz="3200" noProof="1">
                <a:solidFill>
                  <a:srgbClr val="000000"/>
                </a:solidFill>
              </a:rPr>
              <a:t>e 0.055</a:t>
            </a:r>
          </a:p>
          <a:p>
            <a:pPr algn="l"/>
            <a:r>
              <a:rPr lang="en-US" sz="3200" noProof="1">
                <a:solidFill>
                  <a:srgbClr val="000000"/>
                </a:solidFill>
              </a:rPr>
              <a:t>l 0.055</a:t>
            </a:r>
          </a:p>
          <a:p>
            <a:pPr algn="l"/>
            <a:r>
              <a:rPr lang="en-US" sz="3200" noProof="1">
                <a:solidFill>
                  <a:srgbClr val="000000"/>
                </a:solidFill>
              </a:rPr>
              <a:t>m 0.055</a:t>
            </a:r>
          </a:p>
          <a:p>
            <a:pPr algn="l"/>
            <a:r>
              <a:rPr lang="en-US" sz="3200" noProof="1">
                <a:solidFill>
                  <a:srgbClr val="000000"/>
                </a:solidFill>
              </a:rPr>
              <a:t>s 0.055</a:t>
            </a:r>
          </a:p>
          <a:p>
            <a:pPr algn="l"/>
            <a:r>
              <a:rPr lang="en-US" sz="3200" noProof="1">
                <a:solidFill>
                  <a:srgbClr val="000000"/>
                </a:solidFill>
              </a:rPr>
              <a:t>d 0.074</a:t>
            </a:r>
          </a:p>
          <a:p>
            <a:pPr algn="l"/>
            <a:r>
              <a:rPr lang="en-US" sz="3200" noProof="1">
                <a:solidFill>
                  <a:srgbClr val="000000"/>
                </a:solidFill>
              </a:rPr>
              <a:t>i 0.074</a:t>
            </a:r>
          </a:p>
          <a:p>
            <a:pPr algn="l"/>
            <a:r>
              <a:rPr lang="en-US" sz="3200" noProof="1">
                <a:solidFill>
                  <a:srgbClr val="000000"/>
                </a:solidFill>
              </a:rPr>
              <a:t>n 0.074</a:t>
            </a:r>
          </a:p>
          <a:p>
            <a:pPr algn="l"/>
            <a:r>
              <a:rPr lang="en-US" sz="3200" noProof="1">
                <a:solidFill>
                  <a:srgbClr val="000000"/>
                </a:solidFill>
              </a:rPr>
              <a:t>t 0.074</a:t>
            </a:r>
          </a:p>
          <a:p>
            <a:pPr algn="l"/>
            <a:r>
              <a:rPr lang="en-US" sz="3200" noProof="1">
                <a:solidFill>
                  <a:srgbClr val="000000"/>
                </a:solidFill>
              </a:rPr>
              <a:t>r 0.093</a:t>
            </a:r>
          </a:p>
          <a:p>
            <a:pPr algn="l"/>
            <a:r>
              <a:rPr lang="en-US" sz="3200" noProof="1">
                <a:solidFill>
                  <a:srgbClr val="000000"/>
                </a:solidFill>
              </a:rPr>
              <a:t>a 0.185</a:t>
            </a:r>
          </a:p>
          <a:p>
            <a:pPr algn="l"/>
            <a:endParaRPr lang="en-US" sz="3200" noProof="1">
              <a:solidFill>
                <a:srgbClr val="000000"/>
              </a:solidFill>
            </a:endParaRPr>
          </a:p>
          <a:p>
            <a:pPr algn="l"/>
            <a:endParaRPr lang="en-US" sz="3200" noProof="1">
              <a:solidFill>
                <a:srgbClr val="000000"/>
              </a:solidFill>
            </a:endParaRPr>
          </a:p>
        </p:txBody>
      </p:sp>
      <p:cxnSp>
        <p:nvCxnSpPr>
          <p:cNvPr id="3" name="Straight Connector 2">
            <a:extLst>
              <a:ext uri="{FF2B5EF4-FFF2-40B4-BE49-F238E27FC236}">
                <a16:creationId xmlns:a16="http://schemas.microsoft.com/office/drawing/2014/main" id="{2FFDC608-8CF1-4FB1-93CE-357F6E4A3BA3}"/>
              </a:ext>
            </a:extLst>
          </p:cNvPr>
          <p:cNvCxnSpPr/>
          <p:nvPr/>
        </p:nvCxnSpPr>
        <p:spPr>
          <a:xfrm>
            <a:off x="3244645" y="2330245"/>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AB824862-62EC-4129-A5C9-B7D1AB09A135}"/>
              </a:ext>
            </a:extLst>
          </p:cNvPr>
          <p:cNvCxnSpPr/>
          <p:nvPr/>
        </p:nvCxnSpPr>
        <p:spPr>
          <a:xfrm flipV="1">
            <a:off x="3244645" y="2330245"/>
            <a:ext cx="1474839" cy="58993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 name="Straight Connector 9">
            <a:extLst>
              <a:ext uri="{FF2B5EF4-FFF2-40B4-BE49-F238E27FC236}">
                <a16:creationId xmlns:a16="http://schemas.microsoft.com/office/drawing/2014/main" id="{57B72974-4D1E-43DD-A361-42149A56C21E}"/>
              </a:ext>
            </a:extLst>
          </p:cNvPr>
          <p:cNvCxnSpPr/>
          <p:nvPr/>
        </p:nvCxnSpPr>
        <p:spPr>
          <a:xfrm>
            <a:off x="3244645" y="3303639"/>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E9998DBC-FAC1-4A02-9CDB-71467E6B5B47}"/>
              </a:ext>
            </a:extLst>
          </p:cNvPr>
          <p:cNvCxnSpPr/>
          <p:nvPr/>
        </p:nvCxnSpPr>
        <p:spPr>
          <a:xfrm flipV="1">
            <a:off x="3244645" y="3303639"/>
            <a:ext cx="1474839" cy="56043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3963BFE4-EF5A-4F5C-8508-E3948A6F5A84}"/>
              </a:ext>
            </a:extLst>
          </p:cNvPr>
          <p:cNvSpPr txBox="1"/>
          <p:nvPr/>
        </p:nvSpPr>
        <p:spPr>
          <a:xfrm>
            <a:off x="4461420" y="2032727"/>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0.038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4" name="TextBox 13">
            <a:extLst>
              <a:ext uri="{FF2B5EF4-FFF2-40B4-BE49-F238E27FC236}">
                <a16:creationId xmlns:a16="http://schemas.microsoft.com/office/drawing/2014/main" id="{D988647B-09E5-41C7-8988-B7572359B37F}"/>
              </a:ext>
            </a:extLst>
          </p:cNvPr>
          <p:cNvSpPr txBox="1"/>
          <p:nvPr/>
        </p:nvSpPr>
        <p:spPr>
          <a:xfrm>
            <a:off x="4372930" y="3006121"/>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0.038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16" name="Straight Connector 15">
            <a:extLst>
              <a:ext uri="{FF2B5EF4-FFF2-40B4-BE49-F238E27FC236}">
                <a16:creationId xmlns:a16="http://schemas.microsoft.com/office/drawing/2014/main" id="{93AF1703-2467-4A5C-828E-C160CB32715A}"/>
              </a:ext>
            </a:extLst>
          </p:cNvPr>
          <p:cNvCxnSpPr/>
          <p:nvPr/>
        </p:nvCxnSpPr>
        <p:spPr>
          <a:xfrm>
            <a:off x="3244645" y="4339753"/>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B040C306-A8E6-4034-A22C-3E49DB1DC27D}"/>
              </a:ext>
            </a:extLst>
          </p:cNvPr>
          <p:cNvCxnSpPr/>
          <p:nvPr/>
        </p:nvCxnSpPr>
        <p:spPr>
          <a:xfrm flipV="1">
            <a:off x="3244645" y="4339753"/>
            <a:ext cx="1474839" cy="43872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84EA2BBE-165E-4583-95EE-362F4392A8C4}"/>
              </a:ext>
            </a:extLst>
          </p:cNvPr>
          <p:cNvCxnSpPr>
            <a:cxnSpLocks/>
          </p:cNvCxnSpPr>
          <p:nvPr/>
        </p:nvCxnSpPr>
        <p:spPr>
          <a:xfrm>
            <a:off x="3185651" y="5279923"/>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Straight Connector 22">
            <a:extLst>
              <a:ext uri="{FF2B5EF4-FFF2-40B4-BE49-F238E27FC236}">
                <a16:creationId xmlns:a16="http://schemas.microsoft.com/office/drawing/2014/main" id="{D8376BE5-7D4B-419E-AE25-29884D85A11F}"/>
              </a:ext>
            </a:extLst>
          </p:cNvPr>
          <p:cNvCxnSpPr>
            <a:cxnSpLocks/>
          </p:cNvCxnSpPr>
          <p:nvPr/>
        </p:nvCxnSpPr>
        <p:spPr>
          <a:xfrm flipV="1">
            <a:off x="3185651" y="5279923"/>
            <a:ext cx="1474839" cy="56043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E0065E8F-7696-461F-A13B-4974726E362D}"/>
              </a:ext>
            </a:extLst>
          </p:cNvPr>
          <p:cNvSpPr txBox="1"/>
          <p:nvPr/>
        </p:nvSpPr>
        <p:spPr>
          <a:xfrm>
            <a:off x="4406131" y="4043608"/>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0.056</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26" name="TextBox 25">
            <a:extLst>
              <a:ext uri="{FF2B5EF4-FFF2-40B4-BE49-F238E27FC236}">
                <a16:creationId xmlns:a16="http://schemas.microsoft.com/office/drawing/2014/main" id="{9DF298F5-F49F-4707-9049-3725B5BD36F4}"/>
              </a:ext>
            </a:extLst>
          </p:cNvPr>
          <p:cNvSpPr txBox="1"/>
          <p:nvPr/>
        </p:nvSpPr>
        <p:spPr>
          <a:xfrm>
            <a:off x="4372930" y="5048493"/>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0.074</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28" name="Straight Connector 27">
            <a:extLst>
              <a:ext uri="{FF2B5EF4-FFF2-40B4-BE49-F238E27FC236}">
                <a16:creationId xmlns:a16="http://schemas.microsoft.com/office/drawing/2014/main" id="{CDC34D33-BCD6-4BAF-B3D9-AD638F618E28}"/>
              </a:ext>
            </a:extLst>
          </p:cNvPr>
          <p:cNvCxnSpPr/>
          <p:nvPr/>
        </p:nvCxnSpPr>
        <p:spPr>
          <a:xfrm>
            <a:off x="6017342" y="2330244"/>
            <a:ext cx="132735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EBB94539-4F63-4BED-89B4-3118D1A839F7}"/>
              </a:ext>
            </a:extLst>
          </p:cNvPr>
          <p:cNvCxnSpPr/>
          <p:nvPr/>
        </p:nvCxnSpPr>
        <p:spPr>
          <a:xfrm flipV="1">
            <a:off x="6017342" y="2330245"/>
            <a:ext cx="1327355" cy="9733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B92063C2-EB6E-433F-8ED9-96F146C85F1F}"/>
              </a:ext>
            </a:extLst>
          </p:cNvPr>
          <p:cNvCxnSpPr>
            <a:cxnSpLocks/>
          </p:cNvCxnSpPr>
          <p:nvPr/>
        </p:nvCxnSpPr>
        <p:spPr>
          <a:xfrm>
            <a:off x="3215148" y="6341806"/>
            <a:ext cx="124627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B411F4D3-CF20-46EF-A77F-E6CF55D9D0F7}"/>
              </a:ext>
            </a:extLst>
          </p:cNvPr>
          <p:cNvCxnSpPr/>
          <p:nvPr/>
        </p:nvCxnSpPr>
        <p:spPr>
          <a:xfrm flipV="1">
            <a:off x="3185651" y="6341806"/>
            <a:ext cx="1275769" cy="5161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6" name="TextBox 35">
            <a:extLst>
              <a:ext uri="{FF2B5EF4-FFF2-40B4-BE49-F238E27FC236}">
                <a16:creationId xmlns:a16="http://schemas.microsoft.com/office/drawing/2014/main" id="{6B47CAAB-CA88-4C5F-BBCA-7F90A8E1FF21}"/>
              </a:ext>
            </a:extLst>
          </p:cNvPr>
          <p:cNvSpPr txBox="1"/>
          <p:nvPr/>
        </p:nvSpPr>
        <p:spPr>
          <a:xfrm>
            <a:off x="7160441" y="203685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0.076</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38" name="Straight Connector 37">
            <a:extLst>
              <a:ext uri="{FF2B5EF4-FFF2-40B4-BE49-F238E27FC236}">
                <a16:creationId xmlns:a16="http://schemas.microsoft.com/office/drawing/2014/main" id="{D0C12DC3-207B-42BC-AB3D-FC4200175DF7}"/>
              </a:ext>
            </a:extLst>
          </p:cNvPr>
          <p:cNvCxnSpPr>
            <a:cxnSpLocks/>
          </p:cNvCxnSpPr>
          <p:nvPr/>
        </p:nvCxnSpPr>
        <p:spPr>
          <a:xfrm>
            <a:off x="3303639" y="7289826"/>
            <a:ext cx="115778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3F9D637D-06C6-48D6-BE4B-42644D617DD3}"/>
              </a:ext>
            </a:extLst>
          </p:cNvPr>
          <p:cNvCxnSpPr/>
          <p:nvPr/>
        </p:nvCxnSpPr>
        <p:spPr>
          <a:xfrm flipV="1">
            <a:off x="3215148" y="7289826"/>
            <a:ext cx="1246272" cy="49732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2" name="TextBox 41">
            <a:extLst>
              <a:ext uri="{FF2B5EF4-FFF2-40B4-BE49-F238E27FC236}">
                <a16:creationId xmlns:a16="http://schemas.microsoft.com/office/drawing/2014/main" id="{D53E917F-BFA0-482F-B094-642EBD80BC45}"/>
              </a:ext>
            </a:extLst>
          </p:cNvPr>
          <p:cNvSpPr txBox="1"/>
          <p:nvPr/>
        </p:nvSpPr>
        <p:spPr>
          <a:xfrm>
            <a:off x="4372930" y="61192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0.110</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3" name="TextBox 42">
            <a:extLst>
              <a:ext uri="{FF2B5EF4-FFF2-40B4-BE49-F238E27FC236}">
                <a16:creationId xmlns:a16="http://schemas.microsoft.com/office/drawing/2014/main" id="{75284F6E-B973-42B7-A2A4-8A9EF009DB6B}"/>
              </a:ext>
            </a:extLst>
          </p:cNvPr>
          <p:cNvSpPr txBox="1"/>
          <p:nvPr/>
        </p:nvSpPr>
        <p:spPr>
          <a:xfrm>
            <a:off x="4372930" y="70055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0.110</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45" name="Straight Connector 44">
            <a:extLst>
              <a:ext uri="{FF2B5EF4-FFF2-40B4-BE49-F238E27FC236}">
                <a16:creationId xmlns:a16="http://schemas.microsoft.com/office/drawing/2014/main" id="{72F25C88-C970-4745-96E5-E151F7D174CD}"/>
              </a:ext>
            </a:extLst>
          </p:cNvPr>
          <p:cNvCxnSpPr/>
          <p:nvPr/>
        </p:nvCxnSpPr>
        <p:spPr>
          <a:xfrm>
            <a:off x="6017342" y="4339753"/>
            <a:ext cx="114309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7" name="Straight Connector 46">
            <a:extLst>
              <a:ext uri="{FF2B5EF4-FFF2-40B4-BE49-F238E27FC236}">
                <a16:creationId xmlns:a16="http://schemas.microsoft.com/office/drawing/2014/main" id="{EBC420A2-EC89-4DAB-BC8F-92B34C4BFDF2}"/>
              </a:ext>
            </a:extLst>
          </p:cNvPr>
          <p:cNvCxnSpPr/>
          <p:nvPr/>
        </p:nvCxnSpPr>
        <p:spPr>
          <a:xfrm flipV="1">
            <a:off x="6017342" y="4339753"/>
            <a:ext cx="1143099" cy="100625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80922261-C51F-4454-A068-6C956AAD7051}"/>
              </a:ext>
            </a:extLst>
          </p:cNvPr>
          <p:cNvSpPr txBox="1"/>
          <p:nvPr/>
        </p:nvSpPr>
        <p:spPr>
          <a:xfrm>
            <a:off x="6917059" y="404587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50" name="Straight Connector 49">
            <a:extLst>
              <a:ext uri="{FF2B5EF4-FFF2-40B4-BE49-F238E27FC236}">
                <a16:creationId xmlns:a16="http://schemas.microsoft.com/office/drawing/2014/main" id="{3D9B6640-628D-4D47-9B53-9644208BEE7E}"/>
              </a:ext>
            </a:extLst>
          </p:cNvPr>
          <p:cNvCxnSpPr/>
          <p:nvPr/>
        </p:nvCxnSpPr>
        <p:spPr>
          <a:xfrm>
            <a:off x="3215148" y="8170606"/>
            <a:ext cx="1190983"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2" name="Straight Connector 51">
            <a:extLst>
              <a:ext uri="{FF2B5EF4-FFF2-40B4-BE49-F238E27FC236}">
                <a16:creationId xmlns:a16="http://schemas.microsoft.com/office/drawing/2014/main" id="{F8FFAC60-BC4D-48B5-BEB4-BCF29F3C1FDA}"/>
              </a:ext>
            </a:extLst>
          </p:cNvPr>
          <p:cNvCxnSpPr/>
          <p:nvPr/>
        </p:nvCxnSpPr>
        <p:spPr>
          <a:xfrm flipV="1">
            <a:off x="3185651" y="8170606"/>
            <a:ext cx="1275769" cy="61943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5C282F4F-8101-4E16-8F60-CEBFFD46B074}"/>
              </a:ext>
            </a:extLst>
          </p:cNvPr>
          <p:cNvCxnSpPr/>
          <p:nvPr/>
        </p:nvCxnSpPr>
        <p:spPr>
          <a:xfrm>
            <a:off x="3274142" y="9205557"/>
            <a:ext cx="109878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6" name="Straight Connector 55">
            <a:extLst>
              <a:ext uri="{FF2B5EF4-FFF2-40B4-BE49-F238E27FC236}">
                <a16:creationId xmlns:a16="http://schemas.microsoft.com/office/drawing/2014/main" id="{E5488D48-9677-47D5-A349-00C043B8BB66}"/>
              </a:ext>
            </a:extLst>
          </p:cNvPr>
          <p:cNvCxnSpPr/>
          <p:nvPr/>
        </p:nvCxnSpPr>
        <p:spPr>
          <a:xfrm flipV="1">
            <a:off x="3185651" y="9205557"/>
            <a:ext cx="1275769" cy="5283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7" name="TextBox 56">
            <a:extLst>
              <a:ext uri="{FF2B5EF4-FFF2-40B4-BE49-F238E27FC236}">
                <a16:creationId xmlns:a16="http://schemas.microsoft.com/office/drawing/2014/main" id="{B07CFA57-DC50-46B5-9751-6BC059FCB647}"/>
              </a:ext>
            </a:extLst>
          </p:cNvPr>
          <p:cNvSpPr txBox="1"/>
          <p:nvPr/>
        </p:nvSpPr>
        <p:spPr>
          <a:xfrm>
            <a:off x="4719484" y="8114177"/>
            <a:ext cx="1190983" cy="595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ID"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58" name="TextBox 57">
            <a:extLst>
              <a:ext uri="{FF2B5EF4-FFF2-40B4-BE49-F238E27FC236}">
                <a16:creationId xmlns:a16="http://schemas.microsoft.com/office/drawing/2014/main" id="{1C72B4CB-944C-4EA6-8272-81C7AC47876B}"/>
              </a:ext>
            </a:extLst>
          </p:cNvPr>
          <p:cNvSpPr txBox="1"/>
          <p:nvPr/>
        </p:nvSpPr>
        <p:spPr>
          <a:xfrm>
            <a:off x="4371078" y="7979715"/>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59" name="TextBox 58">
            <a:extLst>
              <a:ext uri="{FF2B5EF4-FFF2-40B4-BE49-F238E27FC236}">
                <a16:creationId xmlns:a16="http://schemas.microsoft.com/office/drawing/2014/main" id="{3627E55E-72C8-41D9-A233-11D2CAAA86F6}"/>
              </a:ext>
            </a:extLst>
          </p:cNvPr>
          <p:cNvSpPr txBox="1"/>
          <p:nvPr/>
        </p:nvSpPr>
        <p:spPr>
          <a:xfrm>
            <a:off x="4371078" y="890008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0" name="TextBox 59">
            <a:extLst>
              <a:ext uri="{FF2B5EF4-FFF2-40B4-BE49-F238E27FC236}">
                <a16:creationId xmlns:a16="http://schemas.microsoft.com/office/drawing/2014/main" id="{5A257B49-E38B-4E7A-AD4B-FC8BD30EA042}"/>
              </a:ext>
            </a:extLst>
          </p:cNvPr>
          <p:cNvSpPr txBox="1"/>
          <p:nvPr/>
        </p:nvSpPr>
        <p:spPr>
          <a:xfrm>
            <a:off x="7160441" y="3025931"/>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r 0.093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63" name="Straight Connector 62">
            <a:extLst>
              <a:ext uri="{FF2B5EF4-FFF2-40B4-BE49-F238E27FC236}">
                <a16:creationId xmlns:a16="http://schemas.microsoft.com/office/drawing/2014/main" id="{0954E748-9E09-471C-A15D-E36E8B75FF4C}"/>
              </a:ext>
            </a:extLst>
          </p:cNvPr>
          <p:cNvCxnSpPr/>
          <p:nvPr/>
        </p:nvCxnSpPr>
        <p:spPr>
          <a:xfrm>
            <a:off x="8804853" y="2330245"/>
            <a:ext cx="154851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5" name="Straight Connector 64">
            <a:extLst>
              <a:ext uri="{FF2B5EF4-FFF2-40B4-BE49-F238E27FC236}">
                <a16:creationId xmlns:a16="http://schemas.microsoft.com/office/drawing/2014/main" id="{1D88EE59-3F85-46EF-8965-306EF17F317B}"/>
              </a:ext>
            </a:extLst>
          </p:cNvPr>
          <p:cNvCxnSpPr/>
          <p:nvPr/>
        </p:nvCxnSpPr>
        <p:spPr>
          <a:xfrm flipV="1">
            <a:off x="8804853" y="2330245"/>
            <a:ext cx="1548515" cy="9733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6" name="TextBox 65">
            <a:extLst>
              <a:ext uri="{FF2B5EF4-FFF2-40B4-BE49-F238E27FC236}">
                <a16:creationId xmlns:a16="http://schemas.microsoft.com/office/drawing/2014/main" id="{E3AC761E-C518-4C16-AD2D-B37FAAD1CB81}"/>
              </a:ext>
            </a:extLst>
          </p:cNvPr>
          <p:cNvSpPr txBox="1"/>
          <p:nvPr/>
        </p:nvSpPr>
        <p:spPr>
          <a:xfrm>
            <a:off x="10176652" y="204863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0.169</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68" name="Straight Connector 67">
            <a:extLst>
              <a:ext uri="{FF2B5EF4-FFF2-40B4-BE49-F238E27FC236}">
                <a16:creationId xmlns:a16="http://schemas.microsoft.com/office/drawing/2014/main" id="{FD76AE59-1CA8-440F-B876-588511678A2F}"/>
              </a:ext>
            </a:extLst>
          </p:cNvPr>
          <p:cNvCxnSpPr/>
          <p:nvPr/>
        </p:nvCxnSpPr>
        <p:spPr>
          <a:xfrm>
            <a:off x="6017342" y="6416721"/>
            <a:ext cx="114309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0" name="Straight Connector 69">
            <a:extLst>
              <a:ext uri="{FF2B5EF4-FFF2-40B4-BE49-F238E27FC236}">
                <a16:creationId xmlns:a16="http://schemas.microsoft.com/office/drawing/2014/main" id="{C7090111-135B-4E3D-BF57-2B9F52B2B3CD}"/>
              </a:ext>
            </a:extLst>
          </p:cNvPr>
          <p:cNvCxnSpPr/>
          <p:nvPr/>
        </p:nvCxnSpPr>
        <p:spPr>
          <a:xfrm flipV="1">
            <a:off x="5910467" y="6416721"/>
            <a:ext cx="1249974" cy="8863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1" name="TextBox 70">
            <a:extLst>
              <a:ext uri="{FF2B5EF4-FFF2-40B4-BE49-F238E27FC236}">
                <a16:creationId xmlns:a16="http://schemas.microsoft.com/office/drawing/2014/main" id="{626918C5-B16B-4254-8D37-9966F6727C06}"/>
              </a:ext>
            </a:extLst>
          </p:cNvPr>
          <p:cNvSpPr txBox="1"/>
          <p:nvPr/>
        </p:nvSpPr>
        <p:spPr>
          <a:xfrm>
            <a:off x="6917059" y="61192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3200" dirty="0"/>
              <a:t>0.22</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2" name="TextBox 71">
            <a:extLst>
              <a:ext uri="{FF2B5EF4-FFF2-40B4-BE49-F238E27FC236}">
                <a16:creationId xmlns:a16="http://schemas.microsoft.com/office/drawing/2014/main" id="{6690B2F6-04FE-49D5-A621-C12FE82292F2}"/>
              </a:ext>
            </a:extLst>
          </p:cNvPr>
          <p:cNvSpPr txBox="1"/>
          <p:nvPr/>
        </p:nvSpPr>
        <p:spPr>
          <a:xfrm>
            <a:off x="6681217" y="4977292"/>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d-</a:t>
            </a:r>
            <a:r>
              <a:rPr kumimoji="0" lang="en-US" sz="3200" b="0" i="0" u="none" strike="noStrike" cap="none" spc="0" normalizeH="0" baseline="0" dirty="0" err="1">
                <a:ln>
                  <a:noFill/>
                </a:ln>
                <a:solidFill>
                  <a:srgbClr val="5E5E5E"/>
                </a:solidFill>
                <a:effectLst/>
                <a:uFillTx/>
                <a:latin typeface="+mn-lt"/>
                <a:ea typeface="+mn-ea"/>
                <a:cs typeface="+mn-cs"/>
                <a:sym typeface="Helvetica Neue"/>
              </a:rPr>
              <a:t>i</a:t>
            </a:r>
            <a:r>
              <a:rPr kumimoji="0" lang="en-US" sz="3200" b="0" i="0" u="none" strike="noStrike" cap="none" spc="0" normalizeH="0" baseline="0" dirty="0">
                <a:ln>
                  <a:noFill/>
                </a:ln>
                <a:solidFill>
                  <a:srgbClr val="5E5E5E"/>
                </a:solidFill>
                <a:effectLst/>
                <a:uFillTx/>
                <a:latin typeface="+mn-lt"/>
                <a:ea typeface="+mn-ea"/>
                <a:cs typeface="+mn-cs"/>
                <a:sym typeface="Helvetica Neue"/>
              </a:rPr>
              <a:t> 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74" name="Straight Connector 73">
            <a:extLst>
              <a:ext uri="{FF2B5EF4-FFF2-40B4-BE49-F238E27FC236}">
                <a16:creationId xmlns:a16="http://schemas.microsoft.com/office/drawing/2014/main" id="{C71EADA0-88BB-4D0F-B109-50874E9F3028}"/>
              </a:ext>
            </a:extLst>
          </p:cNvPr>
          <p:cNvCxnSpPr/>
          <p:nvPr/>
        </p:nvCxnSpPr>
        <p:spPr>
          <a:xfrm>
            <a:off x="8458299" y="4255240"/>
            <a:ext cx="154617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7" name="Straight Connector 76">
            <a:extLst>
              <a:ext uri="{FF2B5EF4-FFF2-40B4-BE49-F238E27FC236}">
                <a16:creationId xmlns:a16="http://schemas.microsoft.com/office/drawing/2014/main" id="{3F0C1557-943C-4A8C-848B-BB9717569699}"/>
              </a:ext>
            </a:extLst>
          </p:cNvPr>
          <p:cNvCxnSpPr>
            <a:stCxn id="72" idx="3"/>
          </p:cNvCxnSpPr>
          <p:nvPr/>
        </p:nvCxnSpPr>
        <p:spPr>
          <a:xfrm flipV="1">
            <a:off x="8569011" y="4255240"/>
            <a:ext cx="1435463" cy="101957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8" name="TextBox 77">
            <a:extLst>
              <a:ext uri="{FF2B5EF4-FFF2-40B4-BE49-F238E27FC236}">
                <a16:creationId xmlns:a16="http://schemas.microsoft.com/office/drawing/2014/main" id="{10981D9B-412C-4846-B02E-1148D1283F23}"/>
              </a:ext>
            </a:extLst>
          </p:cNvPr>
          <p:cNvSpPr txBox="1"/>
          <p:nvPr/>
        </p:nvSpPr>
        <p:spPr>
          <a:xfrm>
            <a:off x="10048918" y="3957722"/>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0.278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82" name="Straight Connector 81">
            <a:extLst>
              <a:ext uri="{FF2B5EF4-FFF2-40B4-BE49-F238E27FC236}">
                <a16:creationId xmlns:a16="http://schemas.microsoft.com/office/drawing/2014/main" id="{ADE01834-D2E4-49B4-9408-D7DA80091DAB}"/>
              </a:ext>
            </a:extLst>
          </p:cNvPr>
          <p:cNvCxnSpPr/>
          <p:nvPr/>
        </p:nvCxnSpPr>
        <p:spPr>
          <a:xfrm flipV="1">
            <a:off x="3303639" y="9205557"/>
            <a:ext cx="4321475" cy="153126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4" name="Straight Connector 83">
            <a:extLst>
              <a:ext uri="{FF2B5EF4-FFF2-40B4-BE49-F238E27FC236}">
                <a16:creationId xmlns:a16="http://schemas.microsoft.com/office/drawing/2014/main" id="{3680C844-053C-4809-BA08-8F2976091138}"/>
              </a:ext>
            </a:extLst>
          </p:cNvPr>
          <p:cNvCxnSpPr>
            <a:cxnSpLocks/>
          </p:cNvCxnSpPr>
          <p:nvPr/>
        </p:nvCxnSpPr>
        <p:spPr>
          <a:xfrm>
            <a:off x="6017342" y="9205557"/>
            <a:ext cx="160777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6" name="TextBox 85">
            <a:extLst>
              <a:ext uri="{FF2B5EF4-FFF2-40B4-BE49-F238E27FC236}">
                <a16:creationId xmlns:a16="http://schemas.microsoft.com/office/drawing/2014/main" id="{FB56EF9B-2DAA-4EF5-B3B8-4981B97538DC}"/>
              </a:ext>
            </a:extLst>
          </p:cNvPr>
          <p:cNvSpPr txBox="1"/>
          <p:nvPr/>
        </p:nvSpPr>
        <p:spPr>
          <a:xfrm>
            <a:off x="7315333" y="886574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0.333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7" name="TextBox 86">
            <a:extLst>
              <a:ext uri="{FF2B5EF4-FFF2-40B4-BE49-F238E27FC236}">
                <a16:creationId xmlns:a16="http://schemas.microsoft.com/office/drawing/2014/main" id="{E271EE9E-8511-4DCC-802B-1EEC373DC0D8}"/>
              </a:ext>
            </a:extLst>
          </p:cNvPr>
          <p:cNvSpPr txBox="1"/>
          <p:nvPr/>
        </p:nvSpPr>
        <p:spPr>
          <a:xfrm>
            <a:off x="9500367" y="2967649"/>
            <a:ext cx="2691633"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e-l-m-s 0.22</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89" name="Straight Connector 88">
            <a:extLst>
              <a:ext uri="{FF2B5EF4-FFF2-40B4-BE49-F238E27FC236}">
                <a16:creationId xmlns:a16="http://schemas.microsoft.com/office/drawing/2014/main" id="{72CA2B2C-983C-48B0-9B20-C8B241B57A71}"/>
              </a:ext>
            </a:extLst>
          </p:cNvPr>
          <p:cNvCxnSpPr/>
          <p:nvPr/>
        </p:nvCxnSpPr>
        <p:spPr>
          <a:xfrm>
            <a:off x="11936712" y="2346151"/>
            <a:ext cx="177928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1" name="Straight Connector 90">
            <a:extLst>
              <a:ext uri="{FF2B5EF4-FFF2-40B4-BE49-F238E27FC236}">
                <a16:creationId xmlns:a16="http://schemas.microsoft.com/office/drawing/2014/main" id="{FAEA70A7-75DE-4806-95A0-20E1735C867D}"/>
              </a:ext>
            </a:extLst>
          </p:cNvPr>
          <p:cNvCxnSpPr/>
          <p:nvPr/>
        </p:nvCxnSpPr>
        <p:spPr>
          <a:xfrm flipV="1">
            <a:off x="12064446" y="2330245"/>
            <a:ext cx="1651554" cy="93492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2" name="TextBox 91">
            <a:extLst>
              <a:ext uri="{FF2B5EF4-FFF2-40B4-BE49-F238E27FC236}">
                <a16:creationId xmlns:a16="http://schemas.microsoft.com/office/drawing/2014/main" id="{D1017AAC-7966-4E48-980F-ABA46F9F46D7}"/>
              </a:ext>
            </a:extLst>
          </p:cNvPr>
          <p:cNvSpPr txBox="1"/>
          <p:nvPr/>
        </p:nvSpPr>
        <p:spPr>
          <a:xfrm>
            <a:off x="13455994" y="202477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0.389</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94" name="Straight Connector 93">
            <a:extLst>
              <a:ext uri="{FF2B5EF4-FFF2-40B4-BE49-F238E27FC236}">
                <a16:creationId xmlns:a16="http://schemas.microsoft.com/office/drawing/2014/main" id="{38E2EE7C-146C-4324-8D4E-F3F9F8CD3E4E}"/>
              </a:ext>
            </a:extLst>
          </p:cNvPr>
          <p:cNvCxnSpPr>
            <a:stCxn id="78" idx="3"/>
          </p:cNvCxnSpPr>
          <p:nvPr/>
        </p:nvCxnSpPr>
        <p:spPr>
          <a:xfrm flipV="1">
            <a:off x="11936712" y="4255239"/>
            <a:ext cx="2463179" cy="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6" name="Straight Connector 95">
            <a:extLst>
              <a:ext uri="{FF2B5EF4-FFF2-40B4-BE49-F238E27FC236}">
                <a16:creationId xmlns:a16="http://schemas.microsoft.com/office/drawing/2014/main" id="{7C5A1805-C840-4E21-819F-D0982336B4C3}"/>
              </a:ext>
            </a:extLst>
          </p:cNvPr>
          <p:cNvCxnSpPr>
            <a:cxnSpLocks/>
          </p:cNvCxnSpPr>
          <p:nvPr/>
        </p:nvCxnSpPr>
        <p:spPr>
          <a:xfrm flipV="1">
            <a:off x="8967154" y="4279099"/>
            <a:ext cx="5432737" cy="488414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8" name="TextBox 97">
            <a:extLst>
              <a:ext uri="{FF2B5EF4-FFF2-40B4-BE49-F238E27FC236}">
                <a16:creationId xmlns:a16="http://schemas.microsoft.com/office/drawing/2014/main" id="{A581273B-C3AB-408F-A5D2-B102614EF01A}"/>
              </a:ext>
            </a:extLst>
          </p:cNvPr>
          <p:cNvSpPr txBox="1"/>
          <p:nvPr/>
        </p:nvSpPr>
        <p:spPr>
          <a:xfrm>
            <a:off x="14080096" y="3951195"/>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0.611</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100" name="Straight Connector 99">
            <a:extLst>
              <a:ext uri="{FF2B5EF4-FFF2-40B4-BE49-F238E27FC236}">
                <a16:creationId xmlns:a16="http://schemas.microsoft.com/office/drawing/2014/main" id="{AD786067-FCEB-45D9-891B-36E3264B9ECA}"/>
              </a:ext>
            </a:extLst>
          </p:cNvPr>
          <p:cNvCxnSpPr/>
          <p:nvPr/>
        </p:nvCxnSpPr>
        <p:spPr>
          <a:xfrm>
            <a:off x="15023993" y="2289373"/>
            <a:ext cx="151902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2" name="Straight Connector 101">
            <a:extLst>
              <a:ext uri="{FF2B5EF4-FFF2-40B4-BE49-F238E27FC236}">
                <a16:creationId xmlns:a16="http://schemas.microsoft.com/office/drawing/2014/main" id="{502BBB11-9DBC-4D2D-9910-8000EAE3DA89}"/>
              </a:ext>
            </a:extLst>
          </p:cNvPr>
          <p:cNvCxnSpPr>
            <a:cxnSpLocks/>
          </p:cNvCxnSpPr>
          <p:nvPr/>
        </p:nvCxnSpPr>
        <p:spPr>
          <a:xfrm flipV="1">
            <a:off x="15721781" y="2289373"/>
            <a:ext cx="801612" cy="198972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04" name="TextBox 103">
            <a:extLst>
              <a:ext uri="{FF2B5EF4-FFF2-40B4-BE49-F238E27FC236}">
                <a16:creationId xmlns:a16="http://schemas.microsoft.com/office/drawing/2014/main" id="{763D207C-778E-453C-95ED-B6B3266B6DA8}"/>
              </a:ext>
            </a:extLst>
          </p:cNvPr>
          <p:cNvSpPr txBox="1"/>
          <p:nvPr/>
        </p:nvSpPr>
        <p:spPr>
          <a:xfrm>
            <a:off x="16319645" y="204863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1</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graphicFrame>
        <p:nvGraphicFramePr>
          <p:cNvPr id="105" name="Table 3">
            <a:extLst>
              <a:ext uri="{FF2B5EF4-FFF2-40B4-BE49-F238E27FC236}">
                <a16:creationId xmlns:a16="http://schemas.microsoft.com/office/drawing/2014/main" id="{6DACFEB5-2C2D-4B50-8B78-2A0356B6BDA5}"/>
              </a:ext>
            </a:extLst>
          </p:cNvPr>
          <p:cNvGraphicFramePr>
            <a:graphicFrameLocks noGrp="1"/>
          </p:cNvGraphicFramePr>
          <p:nvPr>
            <p:extLst>
              <p:ext uri="{D42A27DB-BD31-4B8C-83A1-F6EECF244321}">
                <p14:modId xmlns:p14="http://schemas.microsoft.com/office/powerpoint/2010/main" val="1834368722"/>
              </p:ext>
            </p:extLst>
          </p:nvPr>
        </p:nvGraphicFramePr>
        <p:xfrm>
          <a:off x="16175165" y="3923777"/>
          <a:ext cx="5246226" cy="8686800"/>
        </p:xfrm>
        <a:graphic>
          <a:graphicData uri="http://schemas.openxmlformats.org/drawingml/2006/table">
            <a:tbl>
              <a:tblPr firstRow="1" bandRow="1">
                <a:tableStyleId>{F2DE63D5-997A-4646-A377-4702673A728D}</a:tableStyleId>
              </a:tblPr>
              <a:tblGrid>
                <a:gridCol w="2623113">
                  <a:extLst>
                    <a:ext uri="{9D8B030D-6E8A-4147-A177-3AD203B41FA5}">
                      <a16:colId xmlns:a16="http://schemas.microsoft.com/office/drawing/2014/main" val="79999688"/>
                    </a:ext>
                  </a:extLst>
                </a:gridCol>
                <a:gridCol w="2623113">
                  <a:extLst>
                    <a:ext uri="{9D8B030D-6E8A-4147-A177-3AD203B41FA5}">
                      <a16:colId xmlns:a16="http://schemas.microsoft.com/office/drawing/2014/main" val="2731516826"/>
                    </a:ext>
                  </a:extLst>
                </a:gridCol>
              </a:tblGrid>
              <a:tr h="422431">
                <a:tc>
                  <a:txBody>
                    <a:bodyPr/>
                    <a:lstStyle/>
                    <a:p>
                      <a:r>
                        <a:rPr lang="en-US" sz="2400" noProof="1"/>
                        <a:t>huruf</a:t>
                      </a:r>
                    </a:p>
                  </a:txBody>
                  <a:tcPr/>
                </a:tc>
                <a:tc>
                  <a:txBody>
                    <a:bodyPr/>
                    <a:lstStyle/>
                    <a:p>
                      <a:r>
                        <a:rPr lang="en-US" sz="2400" noProof="1"/>
                        <a:t>Huffman</a:t>
                      </a:r>
                    </a:p>
                  </a:txBody>
                  <a:tcPr/>
                </a:tc>
                <a:extLst>
                  <a:ext uri="{0D108BD9-81ED-4DB2-BD59-A6C34878D82A}">
                    <a16:rowId xmlns:a16="http://schemas.microsoft.com/office/drawing/2014/main" val="4081365035"/>
                  </a:ext>
                </a:extLst>
              </a:tr>
              <a:tr h="422431">
                <a:tc>
                  <a:txBody>
                    <a:bodyPr/>
                    <a:lstStyle/>
                    <a:p>
                      <a:r>
                        <a:rPr lang="en-US" sz="2400" noProof="1"/>
                        <a:t>a</a:t>
                      </a:r>
                    </a:p>
                  </a:txBody>
                  <a:tcPr/>
                </a:tc>
                <a:tc>
                  <a:txBody>
                    <a:bodyPr/>
                    <a:lstStyle/>
                    <a:p>
                      <a:r>
                        <a:rPr lang="en-US" sz="2400" noProof="1"/>
                        <a:t>000</a:t>
                      </a:r>
                    </a:p>
                  </a:txBody>
                  <a:tcPr/>
                </a:tc>
                <a:extLst>
                  <a:ext uri="{0D108BD9-81ED-4DB2-BD59-A6C34878D82A}">
                    <a16:rowId xmlns:a16="http://schemas.microsoft.com/office/drawing/2014/main" val="1085182068"/>
                  </a:ext>
                </a:extLst>
              </a:tr>
              <a:tr h="422431">
                <a:tc>
                  <a:txBody>
                    <a:bodyPr/>
                    <a:lstStyle/>
                    <a:p>
                      <a:r>
                        <a:rPr lang="en-US" sz="2400" noProof="1"/>
                        <a:t>r</a:t>
                      </a:r>
                    </a:p>
                  </a:txBody>
                  <a:tcPr/>
                </a:tc>
                <a:tc>
                  <a:txBody>
                    <a:bodyPr/>
                    <a:lstStyle/>
                    <a:p>
                      <a:r>
                        <a:rPr lang="en-US" sz="2400" noProof="1"/>
                        <a:t>110</a:t>
                      </a:r>
                    </a:p>
                  </a:txBody>
                  <a:tcPr/>
                </a:tc>
                <a:extLst>
                  <a:ext uri="{0D108BD9-81ED-4DB2-BD59-A6C34878D82A}">
                    <a16:rowId xmlns:a16="http://schemas.microsoft.com/office/drawing/2014/main" val="93804436"/>
                  </a:ext>
                </a:extLst>
              </a:tr>
              <a:tr h="422431">
                <a:tc>
                  <a:txBody>
                    <a:bodyPr/>
                    <a:lstStyle/>
                    <a:p>
                      <a:r>
                        <a:rPr lang="en-US" sz="2400" noProof="1"/>
                        <a:t>t</a:t>
                      </a:r>
                    </a:p>
                  </a:txBody>
                  <a:tcPr/>
                </a:tc>
                <a:tc>
                  <a:txBody>
                    <a:bodyPr/>
                    <a:lstStyle/>
                    <a:p>
                      <a:r>
                        <a:rPr lang="en-US" sz="2400" noProof="1"/>
                        <a:t>0010</a:t>
                      </a:r>
                    </a:p>
                  </a:txBody>
                  <a:tcPr/>
                </a:tc>
                <a:extLst>
                  <a:ext uri="{0D108BD9-81ED-4DB2-BD59-A6C34878D82A}">
                    <a16:rowId xmlns:a16="http://schemas.microsoft.com/office/drawing/2014/main" val="955969719"/>
                  </a:ext>
                </a:extLst>
              </a:tr>
              <a:tr h="422431">
                <a:tc>
                  <a:txBody>
                    <a:bodyPr/>
                    <a:lstStyle/>
                    <a:p>
                      <a:r>
                        <a:rPr lang="en-US" sz="2400" noProof="1"/>
                        <a:t>n</a:t>
                      </a:r>
                    </a:p>
                  </a:txBody>
                  <a:tcPr/>
                </a:tc>
                <a:tc>
                  <a:txBody>
                    <a:bodyPr/>
                    <a:lstStyle/>
                    <a:p>
                      <a:r>
                        <a:rPr lang="en-US" sz="2400" noProof="1"/>
                        <a:t>0010</a:t>
                      </a:r>
                    </a:p>
                  </a:txBody>
                  <a:tcPr/>
                </a:tc>
                <a:extLst>
                  <a:ext uri="{0D108BD9-81ED-4DB2-BD59-A6C34878D82A}">
                    <a16:rowId xmlns:a16="http://schemas.microsoft.com/office/drawing/2014/main" val="1181789234"/>
                  </a:ext>
                </a:extLst>
              </a:tr>
              <a:tr h="422431">
                <a:tc>
                  <a:txBody>
                    <a:bodyPr/>
                    <a:lstStyle/>
                    <a:p>
                      <a:r>
                        <a:rPr lang="en-US" sz="2400" noProof="1"/>
                        <a:t>i</a:t>
                      </a:r>
                    </a:p>
                  </a:txBody>
                  <a:tcPr/>
                </a:tc>
                <a:tc>
                  <a:txBody>
                    <a:bodyPr/>
                    <a:lstStyle/>
                    <a:p>
                      <a:r>
                        <a:rPr lang="en-US" sz="2400" noProof="1"/>
                        <a:t>0100</a:t>
                      </a:r>
                    </a:p>
                  </a:txBody>
                  <a:tcPr/>
                </a:tc>
                <a:extLst>
                  <a:ext uri="{0D108BD9-81ED-4DB2-BD59-A6C34878D82A}">
                    <a16:rowId xmlns:a16="http://schemas.microsoft.com/office/drawing/2014/main" val="1983412337"/>
                  </a:ext>
                </a:extLst>
              </a:tr>
              <a:tr h="422431">
                <a:tc>
                  <a:txBody>
                    <a:bodyPr/>
                    <a:lstStyle/>
                    <a:p>
                      <a:r>
                        <a:rPr lang="en-US" sz="2400" noProof="1"/>
                        <a:t>d</a:t>
                      </a:r>
                    </a:p>
                  </a:txBody>
                  <a:tcPr/>
                </a:tc>
                <a:tc>
                  <a:txBody>
                    <a:bodyPr/>
                    <a:lstStyle/>
                    <a:p>
                      <a:r>
                        <a:rPr lang="en-US" sz="2400" noProof="1"/>
                        <a:t>0101</a:t>
                      </a:r>
                    </a:p>
                  </a:txBody>
                  <a:tcPr/>
                </a:tc>
                <a:extLst>
                  <a:ext uri="{0D108BD9-81ED-4DB2-BD59-A6C34878D82A}">
                    <a16:rowId xmlns:a16="http://schemas.microsoft.com/office/drawing/2014/main" val="3543223107"/>
                  </a:ext>
                </a:extLst>
              </a:tr>
              <a:tr h="422431">
                <a:tc>
                  <a:txBody>
                    <a:bodyPr/>
                    <a:lstStyle/>
                    <a:p>
                      <a:r>
                        <a:rPr lang="en-US" sz="2400" noProof="1"/>
                        <a:t>s</a:t>
                      </a:r>
                    </a:p>
                  </a:txBody>
                  <a:tcPr/>
                </a:tc>
                <a:tc>
                  <a:txBody>
                    <a:bodyPr/>
                    <a:lstStyle/>
                    <a:p>
                      <a:r>
                        <a:rPr lang="en-US" sz="2400" noProof="1"/>
                        <a:t>1000</a:t>
                      </a:r>
                    </a:p>
                  </a:txBody>
                  <a:tcPr/>
                </a:tc>
                <a:extLst>
                  <a:ext uri="{0D108BD9-81ED-4DB2-BD59-A6C34878D82A}">
                    <a16:rowId xmlns:a16="http://schemas.microsoft.com/office/drawing/2014/main" val="4225024470"/>
                  </a:ext>
                </a:extLst>
              </a:tr>
              <a:tr h="422431">
                <a:tc>
                  <a:txBody>
                    <a:bodyPr/>
                    <a:lstStyle/>
                    <a:p>
                      <a:r>
                        <a:rPr lang="en-US" sz="2400" noProof="1"/>
                        <a:t>m</a:t>
                      </a:r>
                    </a:p>
                  </a:txBody>
                  <a:tcPr/>
                </a:tc>
                <a:tc>
                  <a:txBody>
                    <a:bodyPr/>
                    <a:lstStyle/>
                    <a:p>
                      <a:r>
                        <a:rPr lang="en-US" sz="2400" noProof="1"/>
                        <a:t>1001</a:t>
                      </a:r>
                    </a:p>
                  </a:txBody>
                  <a:tcPr/>
                </a:tc>
                <a:extLst>
                  <a:ext uri="{0D108BD9-81ED-4DB2-BD59-A6C34878D82A}">
                    <a16:rowId xmlns:a16="http://schemas.microsoft.com/office/drawing/2014/main" val="2142515744"/>
                  </a:ext>
                </a:extLst>
              </a:tr>
              <a:tr h="422431">
                <a:tc>
                  <a:txBody>
                    <a:bodyPr/>
                    <a:lstStyle/>
                    <a:p>
                      <a:r>
                        <a:rPr lang="en-US" sz="2400" noProof="1"/>
                        <a:t>l</a:t>
                      </a:r>
                    </a:p>
                  </a:txBody>
                  <a:tcPr/>
                </a:tc>
                <a:tc>
                  <a:txBody>
                    <a:bodyPr/>
                    <a:lstStyle/>
                    <a:p>
                      <a:r>
                        <a:rPr lang="en-US" sz="2400" noProof="1"/>
                        <a:t>1010</a:t>
                      </a:r>
                    </a:p>
                  </a:txBody>
                  <a:tcPr/>
                </a:tc>
                <a:extLst>
                  <a:ext uri="{0D108BD9-81ED-4DB2-BD59-A6C34878D82A}">
                    <a16:rowId xmlns:a16="http://schemas.microsoft.com/office/drawing/2014/main" val="2580793781"/>
                  </a:ext>
                </a:extLst>
              </a:tr>
              <a:tr h="422431">
                <a:tc>
                  <a:txBody>
                    <a:bodyPr/>
                    <a:lstStyle/>
                    <a:p>
                      <a:r>
                        <a:rPr lang="en-US" sz="2400" noProof="1"/>
                        <a:t>e</a:t>
                      </a:r>
                    </a:p>
                  </a:txBody>
                  <a:tcPr/>
                </a:tc>
                <a:tc>
                  <a:txBody>
                    <a:bodyPr/>
                    <a:lstStyle/>
                    <a:p>
                      <a:r>
                        <a:rPr lang="en-US" sz="2400" noProof="1"/>
                        <a:t>1011</a:t>
                      </a:r>
                    </a:p>
                  </a:txBody>
                  <a:tcPr/>
                </a:tc>
                <a:extLst>
                  <a:ext uri="{0D108BD9-81ED-4DB2-BD59-A6C34878D82A}">
                    <a16:rowId xmlns:a16="http://schemas.microsoft.com/office/drawing/2014/main" val="137860474"/>
                  </a:ext>
                </a:extLst>
              </a:tr>
              <a:tr h="422431">
                <a:tc>
                  <a:txBody>
                    <a:bodyPr/>
                    <a:lstStyle/>
                    <a:p>
                      <a:r>
                        <a:rPr lang="en-US" sz="2400" noProof="1"/>
                        <a:t>u</a:t>
                      </a:r>
                    </a:p>
                  </a:txBody>
                  <a:tcPr/>
                </a:tc>
                <a:tc>
                  <a:txBody>
                    <a:bodyPr/>
                    <a:lstStyle/>
                    <a:p>
                      <a:r>
                        <a:rPr lang="en-US" sz="2400" noProof="1"/>
                        <a:t>01100</a:t>
                      </a:r>
                    </a:p>
                  </a:txBody>
                  <a:tcPr/>
                </a:tc>
                <a:extLst>
                  <a:ext uri="{0D108BD9-81ED-4DB2-BD59-A6C34878D82A}">
                    <a16:rowId xmlns:a16="http://schemas.microsoft.com/office/drawing/2014/main" val="4009967379"/>
                  </a:ext>
                </a:extLst>
              </a:tr>
              <a:tr h="422431">
                <a:tc>
                  <a:txBody>
                    <a:bodyPr/>
                    <a:lstStyle/>
                    <a:p>
                      <a:r>
                        <a:rPr lang="en-US" sz="2400" noProof="1"/>
                        <a:t>p</a:t>
                      </a:r>
                    </a:p>
                  </a:txBody>
                  <a:tcPr/>
                </a:tc>
                <a:tc>
                  <a:txBody>
                    <a:bodyPr/>
                    <a:lstStyle/>
                    <a:p>
                      <a:r>
                        <a:rPr lang="en-US" sz="2400" noProof="1"/>
                        <a:t>01101</a:t>
                      </a:r>
                    </a:p>
                  </a:txBody>
                  <a:tcPr/>
                </a:tc>
                <a:extLst>
                  <a:ext uri="{0D108BD9-81ED-4DB2-BD59-A6C34878D82A}">
                    <a16:rowId xmlns:a16="http://schemas.microsoft.com/office/drawing/2014/main" val="3676845869"/>
                  </a:ext>
                </a:extLst>
              </a:tr>
              <a:tr h="422431">
                <a:tc>
                  <a:txBody>
                    <a:bodyPr/>
                    <a:lstStyle/>
                    <a:p>
                      <a:r>
                        <a:rPr lang="en-US" sz="2400" noProof="1"/>
                        <a:t>g</a:t>
                      </a:r>
                    </a:p>
                  </a:txBody>
                  <a:tcPr/>
                </a:tc>
                <a:tc>
                  <a:txBody>
                    <a:bodyPr/>
                    <a:lstStyle/>
                    <a:p>
                      <a:r>
                        <a:rPr lang="en-US" sz="2400" noProof="1"/>
                        <a:t>01110</a:t>
                      </a:r>
                    </a:p>
                  </a:txBody>
                  <a:tcPr/>
                </a:tc>
                <a:extLst>
                  <a:ext uri="{0D108BD9-81ED-4DB2-BD59-A6C34878D82A}">
                    <a16:rowId xmlns:a16="http://schemas.microsoft.com/office/drawing/2014/main" val="3816898449"/>
                  </a:ext>
                </a:extLst>
              </a:tr>
              <a:tr h="422431">
                <a:tc>
                  <a:txBody>
                    <a:bodyPr/>
                    <a:lstStyle/>
                    <a:p>
                      <a:r>
                        <a:rPr lang="en-US" sz="2400" noProof="1"/>
                        <a:t>y</a:t>
                      </a:r>
                    </a:p>
                  </a:txBody>
                  <a:tcPr/>
                </a:tc>
                <a:tc>
                  <a:txBody>
                    <a:bodyPr/>
                    <a:lstStyle/>
                    <a:p>
                      <a:r>
                        <a:rPr lang="en-US" sz="2400" noProof="1"/>
                        <a:t>01111</a:t>
                      </a:r>
                    </a:p>
                  </a:txBody>
                  <a:tcPr/>
                </a:tc>
                <a:extLst>
                  <a:ext uri="{0D108BD9-81ED-4DB2-BD59-A6C34878D82A}">
                    <a16:rowId xmlns:a16="http://schemas.microsoft.com/office/drawing/2014/main" val="2156335261"/>
                  </a:ext>
                </a:extLst>
              </a:tr>
              <a:tr h="422431">
                <a:tc>
                  <a:txBody>
                    <a:bodyPr/>
                    <a:lstStyle/>
                    <a:p>
                      <a:r>
                        <a:rPr lang="en-US" sz="2400" noProof="1"/>
                        <a:t>w</a:t>
                      </a:r>
                    </a:p>
                  </a:txBody>
                  <a:tcPr/>
                </a:tc>
                <a:tc>
                  <a:txBody>
                    <a:bodyPr/>
                    <a:lstStyle/>
                    <a:p>
                      <a:r>
                        <a:rPr lang="en-US" sz="2400" noProof="1"/>
                        <a:t>11100</a:t>
                      </a:r>
                    </a:p>
                  </a:txBody>
                  <a:tcPr/>
                </a:tc>
                <a:extLst>
                  <a:ext uri="{0D108BD9-81ED-4DB2-BD59-A6C34878D82A}">
                    <a16:rowId xmlns:a16="http://schemas.microsoft.com/office/drawing/2014/main" val="1643704096"/>
                  </a:ext>
                </a:extLst>
              </a:tr>
              <a:tr h="422431">
                <a:tc>
                  <a:txBody>
                    <a:bodyPr/>
                    <a:lstStyle/>
                    <a:p>
                      <a:r>
                        <a:rPr lang="en-US" sz="2400" noProof="1"/>
                        <a:t>o</a:t>
                      </a:r>
                    </a:p>
                  </a:txBody>
                  <a:tcPr/>
                </a:tc>
                <a:tc>
                  <a:txBody>
                    <a:bodyPr/>
                    <a:lstStyle/>
                    <a:p>
                      <a:r>
                        <a:rPr lang="en-US" sz="2400" noProof="1"/>
                        <a:t>11101</a:t>
                      </a:r>
                    </a:p>
                  </a:txBody>
                  <a:tcPr/>
                </a:tc>
                <a:extLst>
                  <a:ext uri="{0D108BD9-81ED-4DB2-BD59-A6C34878D82A}">
                    <a16:rowId xmlns:a16="http://schemas.microsoft.com/office/drawing/2014/main" val="2420300093"/>
                  </a:ext>
                </a:extLst>
              </a:tr>
              <a:tr h="422431">
                <a:tc>
                  <a:txBody>
                    <a:bodyPr/>
                    <a:lstStyle/>
                    <a:p>
                      <a:r>
                        <a:rPr lang="en-US" sz="2400" noProof="1"/>
                        <a:t>k</a:t>
                      </a:r>
                    </a:p>
                  </a:txBody>
                  <a:tcPr/>
                </a:tc>
                <a:tc>
                  <a:txBody>
                    <a:bodyPr/>
                    <a:lstStyle/>
                    <a:p>
                      <a:r>
                        <a:rPr lang="en-US" sz="2400" noProof="1"/>
                        <a:t>11110</a:t>
                      </a:r>
                    </a:p>
                  </a:txBody>
                  <a:tcPr/>
                </a:tc>
                <a:extLst>
                  <a:ext uri="{0D108BD9-81ED-4DB2-BD59-A6C34878D82A}">
                    <a16:rowId xmlns:a16="http://schemas.microsoft.com/office/drawing/2014/main" val="1072351212"/>
                  </a:ext>
                </a:extLst>
              </a:tr>
              <a:tr h="422431">
                <a:tc>
                  <a:txBody>
                    <a:bodyPr/>
                    <a:lstStyle/>
                    <a:p>
                      <a:r>
                        <a:rPr lang="en-US" sz="2400" noProof="1"/>
                        <a:t>h</a:t>
                      </a:r>
                    </a:p>
                  </a:txBody>
                  <a:tcPr/>
                </a:tc>
                <a:tc>
                  <a:txBody>
                    <a:bodyPr/>
                    <a:lstStyle/>
                    <a:p>
                      <a:r>
                        <a:rPr lang="en-US" sz="2400" noProof="1"/>
                        <a:t>11111</a:t>
                      </a:r>
                    </a:p>
                  </a:txBody>
                  <a:tcPr/>
                </a:tc>
                <a:extLst>
                  <a:ext uri="{0D108BD9-81ED-4DB2-BD59-A6C34878D82A}">
                    <a16:rowId xmlns:a16="http://schemas.microsoft.com/office/drawing/2014/main" val="1462323256"/>
                  </a:ext>
                </a:extLst>
              </a:tr>
            </a:tbl>
          </a:graphicData>
        </a:graphic>
      </p:graphicFrame>
      <p:sp>
        <p:nvSpPr>
          <p:cNvPr id="106" name="TextBox 105">
            <a:extLst>
              <a:ext uri="{FF2B5EF4-FFF2-40B4-BE49-F238E27FC236}">
                <a16:creationId xmlns:a16="http://schemas.microsoft.com/office/drawing/2014/main" id="{2899B558-EDAD-4AA6-96F8-51E2B3720388}"/>
              </a:ext>
            </a:extLst>
          </p:cNvPr>
          <p:cNvSpPr txBox="1"/>
          <p:nvPr/>
        </p:nvSpPr>
        <p:spPr>
          <a:xfrm>
            <a:off x="1489102" y="11294621"/>
            <a:ext cx="20895220"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noProof="1">
                <a:solidFill>
                  <a:srgbClr val="000000"/>
                </a:solidFill>
              </a:rPr>
              <a:t>Average bit = 3 * 0.185 + 3 * 0.093 + 4 * 4 * 0.074 + 4 * 4 * 0.055 + 5 *3 *0.037 + 5 * 5 * 0.019</a:t>
            </a:r>
          </a:p>
          <a:p>
            <a:pPr algn="l"/>
            <a:r>
              <a:rPr lang="en-US" noProof="1">
                <a:solidFill>
                  <a:srgbClr val="000000"/>
                </a:solidFill>
              </a:rPr>
              <a:t>Average bit = 3.928</a:t>
            </a:r>
          </a:p>
        </p:txBody>
      </p:sp>
    </p:spTree>
    <p:extLst>
      <p:ext uri="{BB962C8B-B14F-4D97-AF65-F5344CB8AC3E}">
        <p14:creationId xmlns:p14="http://schemas.microsoft.com/office/powerpoint/2010/main" val="316561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3">
            <a:extLst>
              <a:ext uri="{FF2B5EF4-FFF2-40B4-BE49-F238E27FC236}">
                <a16:creationId xmlns:a16="http://schemas.microsoft.com/office/drawing/2014/main" id="{6DACFEB5-2C2D-4B50-8B78-2A0356B6BDA5}"/>
              </a:ext>
            </a:extLst>
          </p:cNvPr>
          <p:cNvGraphicFramePr>
            <a:graphicFrameLocks noGrp="1"/>
          </p:cNvGraphicFramePr>
          <p:nvPr>
            <p:extLst>
              <p:ext uri="{D42A27DB-BD31-4B8C-83A1-F6EECF244321}">
                <p14:modId xmlns:p14="http://schemas.microsoft.com/office/powerpoint/2010/main" val="1415962389"/>
              </p:ext>
            </p:extLst>
          </p:nvPr>
        </p:nvGraphicFramePr>
        <p:xfrm>
          <a:off x="16175165" y="3923777"/>
          <a:ext cx="5246226" cy="8686800"/>
        </p:xfrm>
        <a:graphic>
          <a:graphicData uri="http://schemas.openxmlformats.org/drawingml/2006/table">
            <a:tbl>
              <a:tblPr firstRow="1" bandRow="1">
                <a:tableStyleId>{F2DE63D5-997A-4646-A377-4702673A728D}</a:tableStyleId>
              </a:tblPr>
              <a:tblGrid>
                <a:gridCol w="2623113">
                  <a:extLst>
                    <a:ext uri="{9D8B030D-6E8A-4147-A177-3AD203B41FA5}">
                      <a16:colId xmlns:a16="http://schemas.microsoft.com/office/drawing/2014/main" val="79999688"/>
                    </a:ext>
                  </a:extLst>
                </a:gridCol>
                <a:gridCol w="2623113">
                  <a:extLst>
                    <a:ext uri="{9D8B030D-6E8A-4147-A177-3AD203B41FA5}">
                      <a16:colId xmlns:a16="http://schemas.microsoft.com/office/drawing/2014/main" val="2731516826"/>
                    </a:ext>
                  </a:extLst>
                </a:gridCol>
              </a:tblGrid>
              <a:tr h="422431">
                <a:tc>
                  <a:txBody>
                    <a:bodyPr/>
                    <a:lstStyle/>
                    <a:p>
                      <a:r>
                        <a:rPr lang="en-US" sz="2400" noProof="1"/>
                        <a:t>huruf</a:t>
                      </a:r>
                    </a:p>
                  </a:txBody>
                  <a:tcPr/>
                </a:tc>
                <a:tc>
                  <a:txBody>
                    <a:bodyPr/>
                    <a:lstStyle/>
                    <a:p>
                      <a:r>
                        <a:rPr lang="en-US" sz="2400" noProof="1"/>
                        <a:t>Huffman</a:t>
                      </a:r>
                    </a:p>
                  </a:txBody>
                  <a:tcPr/>
                </a:tc>
                <a:extLst>
                  <a:ext uri="{0D108BD9-81ED-4DB2-BD59-A6C34878D82A}">
                    <a16:rowId xmlns:a16="http://schemas.microsoft.com/office/drawing/2014/main" val="4081365035"/>
                  </a:ext>
                </a:extLst>
              </a:tr>
              <a:tr h="422431">
                <a:tc>
                  <a:txBody>
                    <a:bodyPr/>
                    <a:lstStyle/>
                    <a:p>
                      <a:r>
                        <a:rPr lang="en-US" sz="2400" noProof="1"/>
                        <a:t>a</a:t>
                      </a:r>
                    </a:p>
                  </a:txBody>
                  <a:tcPr/>
                </a:tc>
                <a:tc>
                  <a:txBody>
                    <a:bodyPr/>
                    <a:lstStyle/>
                    <a:p>
                      <a:r>
                        <a:rPr lang="en-US" sz="2400" noProof="1"/>
                        <a:t>000</a:t>
                      </a:r>
                    </a:p>
                  </a:txBody>
                  <a:tcPr/>
                </a:tc>
                <a:extLst>
                  <a:ext uri="{0D108BD9-81ED-4DB2-BD59-A6C34878D82A}">
                    <a16:rowId xmlns:a16="http://schemas.microsoft.com/office/drawing/2014/main" val="1085182068"/>
                  </a:ext>
                </a:extLst>
              </a:tr>
              <a:tr h="422431">
                <a:tc>
                  <a:txBody>
                    <a:bodyPr/>
                    <a:lstStyle/>
                    <a:p>
                      <a:r>
                        <a:rPr lang="en-US" sz="2400" noProof="1"/>
                        <a:t>r</a:t>
                      </a:r>
                    </a:p>
                  </a:txBody>
                  <a:tcPr/>
                </a:tc>
                <a:tc>
                  <a:txBody>
                    <a:bodyPr/>
                    <a:lstStyle/>
                    <a:p>
                      <a:r>
                        <a:rPr lang="en-US" sz="2400" noProof="1"/>
                        <a:t>110</a:t>
                      </a:r>
                    </a:p>
                  </a:txBody>
                  <a:tcPr/>
                </a:tc>
                <a:extLst>
                  <a:ext uri="{0D108BD9-81ED-4DB2-BD59-A6C34878D82A}">
                    <a16:rowId xmlns:a16="http://schemas.microsoft.com/office/drawing/2014/main" val="93804436"/>
                  </a:ext>
                </a:extLst>
              </a:tr>
              <a:tr h="422431">
                <a:tc>
                  <a:txBody>
                    <a:bodyPr/>
                    <a:lstStyle/>
                    <a:p>
                      <a:r>
                        <a:rPr lang="en-US" sz="2400" noProof="1"/>
                        <a:t>t</a:t>
                      </a:r>
                    </a:p>
                  </a:txBody>
                  <a:tcPr/>
                </a:tc>
                <a:tc>
                  <a:txBody>
                    <a:bodyPr/>
                    <a:lstStyle/>
                    <a:p>
                      <a:r>
                        <a:rPr lang="en-US" sz="2400" noProof="1"/>
                        <a:t>0010</a:t>
                      </a:r>
                    </a:p>
                  </a:txBody>
                  <a:tcPr/>
                </a:tc>
                <a:extLst>
                  <a:ext uri="{0D108BD9-81ED-4DB2-BD59-A6C34878D82A}">
                    <a16:rowId xmlns:a16="http://schemas.microsoft.com/office/drawing/2014/main" val="955969719"/>
                  </a:ext>
                </a:extLst>
              </a:tr>
              <a:tr h="422431">
                <a:tc>
                  <a:txBody>
                    <a:bodyPr/>
                    <a:lstStyle/>
                    <a:p>
                      <a:r>
                        <a:rPr lang="en-US" sz="2400" noProof="1"/>
                        <a:t>n</a:t>
                      </a:r>
                    </a:p>
                  </a:txBody>
                  <a:tcPr/>
                </a:tc>
                <a:tc>
                  <a:txBody>
                    <a:bodyPr/>
                    <a:lstStyle/>
                    <a:p>
                      <a:r>
                        <a:rPr lang="en-US" sz="2400" noProof="1"/>
                        <a:t>0011</a:t>
                      </a:r>
                    </a:p>
                  </a:txBody>
                  <a:tcPr/>
                </a:tc>
                <a:extLst>
                  <a:ext uri="{0D108BD9-81ED-4DB2-BD59-A6C34878D82A}">
                    <a16:rowId xmlns:a16="http://schemas.microsoft.com/office/drawing/2014/main" val="1181789234"/>
                  </a:ext>
                </a:extLst>
              </a:tr>
              <a:tr h="422431">
                <a:tc>
                  <a:txBody>
                    <a:bodyPr/>
                    <a:lstStyle/>
                    <a:p>
                      <a:r>
                        <a:rPr lang="en-US" sz="2400" noProof="1"/>
                        <a:t>i</a:t>
                      </a:r>
                    </a:p>
                  </a:txBody>
                  <a:tcPr/>
                </a:tc>
                <a:tc>
                  <a:txBody>
                    <a:bodyPr/>
                    <a:lstStyle/>
                    <a:p>
                      <a:r>
                        <a:rPr lang="en-US" sz="2400" noProof="1"/>
                        <a:t>0100</a:t>
                      </a:r>
                    </a:p>
                  </a:txBody>
                  <a:tcPr/>
                </a:tc>
                <a:extLst>
                  <a:ext uri="{0D108BD9-81ED-4DB2-BD59-A6C34878D82A}">
                    <a16:rowId xmlns:a16="http://schemas.microsoft.com/office/drawing/2014/main" val="1983412337"/>
                  </a:ext>
                </a:extLst>
              </a:tr>
              <a:tr h="422431">
                <a:tc>
                  <a:txBody>
                    <a:bodyPr/>
                    <a:lstStyle/>
                    <a:p>
                      <a:r>
                        <a:rPr lang="en-US" sz="2400" noProof="1"/>
                        <a:t>d</a:t>
                      </a:r>
                    </a:p>
                  </a:txBody>
                  <a:tcPr/>
                </a:tc>
                <a:tc>
                  <a:txBody>
                    <a:bodyPr/>
                    <a:lstStyle/>
                    <a:p>
                      <a:r>
                        <a:rPr lang="en-US" sz="2400" noProof="1"/>
                        <a:t>0101</a:t>
                      </a:r>
                    </a:p>
                  </a:txBody>
                  <a:tcPr/>
                </a:tc>
                <a:extLst>
                  <a:ext uri="{0D108BD9-81ED-4DB2-BD59-A6C34878D82A}">
                    <a16:rowId xmlns:a16="http://schemas.microsoft.com/office/drawing/2014/main" val="3543223107"/>
                  </a:ext>
                </a:extLst>
              </a:tr>
              <a:tr h="422431">
                <a:tc>
                  <a:txBody>
                    <a:bodyPr/>
                    <a:lstStyle/>
                    <a:p>
                      <a:r>
                        <a:rPr lang="en-US" sz="2400" noProof="1"/>
                        <a:t>s</a:t>
                      </a:r>
                    </a:p>
                  </a:txBody>
                  <a:tcPr/>
                </a:tc>
                <a:tc>
                  <a:txBody>
                    <a:bodyPr/>
                    <a:lstStyle/>
                    <a:p>
                      <a:r>
                        <a:rPr lang="en-US" sz="2400" noProof="1"/>
                        <a:t>1000</a:t>
                      </a:r>
                    </a:p>
                  </a:txBody>
                  <a:tcPr/>
                </a:tc>
                <a:extLst>
                  <a:ext uri="{0D108BD9-81ED-4DB2-BD59-A6C34878D82A}">
                    <a16:rowId xmlns:a16="http://schemas.microsoft.com/office/drawing/2014/main" val="4225024470"/>
                  </a:ext>
                </a:extLst>
              </a:tr>
              <a:tr h="422431">
                <a:tc>
                  <a:txBody>
                    <a:bodyPr/>
                    <a:lstStyle/>
                    <a:p>
                      <a:r>
                        <a:rPr lang="en-US" sz="2400" noProof="1"/>
                        <a:t>m</a:t>
                      </a:r>
                    </a:p>
                  </a:txBody>
                  <a:tcPr/>
                </a:tc>
                <a:tc>
                  <a:txBody>
                    <a:bodyPr/>
                    <a:lstStyle/>
                    <a:p>
                      <a:r>
                        <a:rPr lang="en-US" sz="2400" noProof="1"/>
                        <a:t>1001</a:t>
                      </a:r>
                    </a:p>
                  </a:txBody>
                  <a:tcPr/>
                </a:tc>
                <a:extLst>
                  <a:ext uri="{0D108BD9-81ED-4DB2-BD59-A6C34878D82A}">
                    <a16:rowId xmlns:a16="http://schemas.microsoft.com/office/drawing/2014/main" val="2142515744"/>
                  </a:ext>
                </a:extLst>
              </a:tr>
              <a:tr h="422431">
                <a:tc>
                  <a:txBody>
                    <a:bodyPr/>
                    <a:lstStyle/>
                    <a:p>
                      <a:r>
                        <a:rPr lang="en-US" sz="2400" noProof="1"/>
                        <a:t>l</a:t>
                      </a:r>
                    </a:p>
                  </a:txBody>
                  <a:tcPr/>
                </a:tc>
                <a:tc>
                  <a:txBody>
                    <a:bodyPr/>
                    <a:lstStyle/>
                    <a:p>
                      <a:r>
                        <a:rPr lang="en-US" sz="2400" noProof="1"/>
                        <a:t>1010</a:t>
                      </a:r>
                    </a:p>
                  </a:txBody>
                  <a:tcPr/>
                </a:tc>
                <a:extLst>
                  <a:ext uri="{0D108BD9-81ED-4DB2-BD59-A6C34878D82A}">
                    <a16:rowId xmlns:a16="http://schemas.microsoft.com/office/drawing/2014/main" val="2580793781"/>
                  </a:ext>
                </a:extLst>
              </a:tr>
              <a:tr h="422431">
                <a:tc>
                  <a:txBody>
                    <a:bodyPr/>
                    <a:lstStyle/>
                    <a:p>
                      <a:r>
                        <a:rPr lang="en-US" sz="2400" noProof="1"/>
                        <a:t>e</a:t>
                      </a:r>
                    </a:p>
                  </a:txBody>
                  <a:tcPr/>
                </a:tc>
                <a:tc>
                  <a:txBody>
                    <a:bodyPr/>
                    <a:lstStyle/>
                    <a:p>
                      <a:r>
                        <a:rPr lang="en-US" sz="2400" noProof="1"/>
                        <a:t>1011</a:t>
                      </a:r>
                    </a:p>
                  </a:txBody>
                  <a:tcPr/>
                </a:tc>
                <a:extLst>
                  <a:ext uri="{0D108BD9-81ED-4DB2-BD59-A6C34878D82A}">
                    <a16:rowId xmlns:a16="http://schemas.microsoft.com/office/drawing/2014/main" val="137860474"/>
                  </a:ext>
                </a:extLst>
              </a:tr>
              <a:tr h="422431">
                <a:tc>
                  <a:txBody>
                    <a:bodyPr/>
                    <a:lstStyle/>
                    <a:p>
                      <a:r>
                        <a:rPr lang="en-US" sz="2400" noProof="1"/>
                        <a:t>u</a:t>
                      </a:r>
                    </a:p>
                  </a:txBody>
                  <a:tcPr/>
                </a:tc>
                <a:tc>
                  <a:txBody>
                    <a:bodyPr/>
                    <a:lstStyle/>
                    <a:p>
                      <a:r>
                        <a:rPr lang="en-US" sz="2400" noProof="1"/>
                        <a:t>01100</a:t>
                      </a:r>
                    </a:p>
                  </a:txBody>
                  <a:tcPr/>
                </a:tc>
                <a:extLst>
                  <a:ext uri="{0D108BD9-81ED-4DB2-BD59-A6C34878D82A}">
                    <a16:rowId xmlns:a16="http://schemas.microsoft.com/office/drawing/2014/main" val="4009967379"/>
                  </a:ext>
                </a:extLst>
              </a:tr>
              <a:tr h="422431">
                <a:tc>
                  <a:txBody>
                    <a:bodyPr/>
                    <a:lstStyle/>
                    <a:p>
                      <a:r>
                        <a:rPr lang="en-US" sz="2400" noProof="1"/>
                        <a:t>p</a:t>
                      </a:r>
                    </a:p>
                  </a:txBody>
                  <a:tcPr/>
                </a:tc>
                <a:tc>
                  <a:txBody>
                    <a:bodyPr/>
                    <a:lstStyle/>
                    <a:p>
                      <a:r>
                        <a:rPr lang="en-US" sz="2400" noProof="1"/>
                        <a:t>01101</a:t>
                      </a:r>
                    </a:p>
                  </a:txBody>
                  <a:tcPr/>
                </a:tc>
                <a:extLst>
                  <a:ext uri="{0D108BD9-81ED-4DB2-BD59-A6C34878D82A}">
                    <a16:rowId xmlns:a16="http://schemas.microsoft.com/office/drawing/2014/main" val="3676845869"/>
                  </a:ext>
                </a:extLst>
              </a:tr>
              <a:tr h="422431">
                <a:tc>
                  <a:txBody>
                    <a:bodyPr/>
                    <a:lstStyle/>
                    <a:p>
                      <a:r>
                        <a:rPr lang="en-US" sz="2400" noProof="1"/>
                        <a:t>g</a:t>
                      </a:r>
                    </a:p>
                  </a:txBody>
                  <a:tcPr/>
                </a:tc>
                <a:tc>
                  <a:txBody>
                    <a:bodyPr/>
                    <a:lstStyle/>
                    <a:p>
                      <a:r>
                        <a:rPr lang="en-US" sz="2400" noProof="1"/>
                        <a:t>01110</a:t>
                      </a:r>
                    </a:p>
                  </a:txBody>
                  <a:tcPr/>
                </a:tc>
                <a:extLst>
                  <a:ext uri="{0D108BD9-81ED-4DB2-BD59-A6C34878D82A}">
                    <a16:rowId xmlns:a16="http://schemas.microsoft.com/office/drawing/2014/main" val="3816898449"/>
                  </a:ext>
                </a:extLst>
              </a:tr>
              <a:tr h="422431">
                <a:tc>
                  <a:txBody>
                    <a:bodyPr/>
                    <a:lstStyle/>
                    <a:p>
                      <a:r>
                        <a:rPr lang="en-US" sz="2400" noProof="1"/>
                        <a:t>y</a:t>
                      </a:r>
                    </a:p>
                  </a:txBody>
                  <a:tcPr/>
                </a:tc>
                <a:tc>
                  <a:txBody>
                    <a:bodyPr/>
                    <a:lstStyle/>
                    <a:p>
                      <a:r>
                        <a:rPr lang="en-US" sz="2400" noProof="1"/>
                        <a:t>01111</a:t>
                      </a:r>
                    </a:p>
                  </a:txBody>
                  <a:tcPr/>
                </a:tc>
                <a:extLst>
                  <a:ext uri="{0D108BD9-81ED-4DB2-BD59-A6C34878D82A}">
                    <a16:rowId xmlns:a16="http://schemas.microsoft.com/office/drawing/2014/main" val="2156335261"/>
                  </a:ext>
                </a:extLst>
              </a:tr>
              <a:tr h="422431">
                <a:tc>
                  <a:txBody>
                    <a:bodyPr/>
                    <a:lstStyle/>
                    <a:p>
                      <a:r>
                        <a:rPr lang="en-US" sz="2400" noProof="1"/>
                        <a:t>w</a:t>
                      </a:r>
                    </a:p>
                  </a:txBody>
                  <a:tcPr/>
                </a:tc>
                <a:tc>
                  <a:txBody>
                    <a:bodyPr/>
                    <a:lstStyle/>
                    <a:p>
                      <a:r>
                        <a:rPr lang="en-US" sz="2400" noProof="1"/>
                        <a:t>11100</a:t>
                      </a:r>
                    </a:p>
                  </a:txBody>
                  <a:tcPr/>
                </a:tc>
                <a:extLst>
                  <a:ext uri="{0D108BD9-81ED-4DB2-BD59-A6C34878D82A}">
                    <a16:rowId xmlns:a16="http://schemas.microsoft.com/office/drawing/2014/main" val="1643704096"/>
                  </a:ext>
                </a:extLst>
              </a:tr>
              <a:tr h="422431">
                <a:tc>
                  <a:txBody>
                    <a:bodyPr/>
                    <a:lstStyle/>
                    <a:p>
                      <a:r>
                        <a:rPr lang="en-US" sz="2400" noProof="1"/>
                        <a:t>o</a:t>
                      </a:r>
                    </a:p>
                  </a:txBody>
                  <a:tcPr/>
                </a:tc>
                <a:tc>
                  <a:txBody>
                    <a:bodyPr/>
                    <a:lstStyle/>
                    <a:p>
                      <a:r>
                        <a:rPr lang="en-US" sz="2400" noProof="1"/>
                        <a:t>11101</a:t>
                      </a:r>
                    </a:p>
                  </a:txBody>
                  <a:tcPr/>
                </a:tc>
                <a:extLst>
                  <a:ext uri="{0D108BD9-81ED-4DB2-BD59-A6C34878D82A}">
                    <a16:rowId xmlns:a16="http://schemas.microsoft.com/office/drawing/2014/main" val="2420300093"/>
                  </a:ext>
                </a:extLst>
              </a:tr>
              <a:tr h="422431">
                <a:tc>
                  <a:txBody>
                    <a:bodyPr/>
                    <a:lstStyle/>
                    <a:p>
                      <a:r>
                        <a:rPr lang="en-US" sz="2400" noProof="1"/>
                        <a:t>k</a:t>
                      </a:r>
                    </a:p>
                  </a:txBody>
                  <a:tcPr/>
                </a:tc>
                <a:tc>
                  <a:txBody>
                    <a:bodyPr/>
                    <a:lstStyle/>
                    <a:p>
                      <a:r>
                        <a:rPr lang="en-US" sz="2400" noProof="1"/>
                        <a:t>11110</a:t>
                      </a:r>
                    </a:p>
                  </a:txBody>
                  <a:tcPr/>
                </a:tc>
                <a:extLst>
                  <a:ext uri="{0D108BD9-81ED-4DB2-BD59-A6C34878D82A}">
                    <a16:rowId xmlns:a16="http://schemas.microsoft.com/office/drawing/2014/main" val="1072351212"/>
                  </a:ext>
                </a:extLst>
              </a:tr>
              <a:tr h="422431">
                <a:tc>
                  <a:txBody>
                    <a:bodyPr/>
                    <a:lstStyle/>
                    <a:p>
                      <a:r>
                        <a:rPr lang="en-US" sz="2400" noProof="1"/>
                        <a:t>h</a:t>
                      </a:r>
                    </a:p>
                  </a:txBody>
                  <a:tcPr/>
                </a:tc>
                <a:tc>
                  <a:txBody>
                    <a:bodyPr/>
                    <a:lstStyle/>
                    <a:p>
                      <a:r>
                        <a:rPr lang="en-US" sz="2400" noProof="1"/>
                        <a:t>11111</a:t>
                      </a:r>
                    </a:p>
                  </a:txBody>
                  <a:tcPr/>
                </a:tc>
                <a:extLst>
                  <a:ext uri="{0D108BD9-81ED-4DB2-BD59-A6C34878D82A}">
                    <a16:rowId xmlns:a16="http://schemas.microsoft.com/office/drawing/2014/main" val="1462323256"/>
                  </a:ext>
                </a:extLst>
              </a:tr>
            </a:tbl>
          </a:graphicData>
        </a:graphic>
      </p:graphicFrame>
      <p:sp>
        <p:nvSpPr>
          <p:cNvPr id="61" name="TextBox 60">
            <a:extLst>
              <a:ext uri="{FF2B5EF4-FFF2-40B4-BE49-F238E27FC236}">
                <a16:creationId xmlns:a16="http://schemas.microsoft.com/office/drawing/2014/main" id="{042B8C04-1CF5-4C8F-9945-7A7A66CE7CAB}"/>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Hasil Encode menggunakan huffman</a:t>
            </a:r>
          </a:p>
        </p:txBody>
      </p:sp>
      <p:sp>
        <p:nvSpPr>
          <p:cNvPr id="62" name="TextBox 61">
            <a:extLst>
              <a:ext uri="{FF2B5EF4-FFF2-40B4-BE49-F238E27FC236}">
                <a16:creationId xmlns:a16="http://schemas.microsoft.com/office/drawing/2014/main" id="{4779A545-89EF-47A6-BFC8-DDF8E6914113}"/>
              </a:ext>
            </a:extLst>
          </p:cNvPr>
          <p:cNvSpPr txBox="1"/>
          <p:nvPr/>
        </p:nvSpPr>
        <p:spPr>
          <a:xfrm>
            <a:off x="1024980" y="1902577"/>
            <a:ext cx="13003399" cy="5273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1000 1011 1001 01100 000 01101 000 1000 1000 11100 11101 110 0101 1010 01100 11110 1001 000 0011 0010 1011 110 0101 0100 110 0100 0101 000 110 0100 0010 1011 1001 01101 000 0010 0101 000 0011 0010 000 0011 01110 01110 000 1010 1010 000 11111 0100 110 0011 01111 000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Tree>
    <p:extLst>
      <p:ext uri="{BB962C8B-B14F-4D97-AF65-F5344CB8AC3E}">
        <p14:creationId xmlns:p14="http://schemas.microsoft.com/office/powerpoint/2010/main" val="35881537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37166071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Depok ke Kuningan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5404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Oval 8">
            <a:extLst>
              <a:ext uri="{FF2B5EF4-FFF2-40B4-BE49-F238E27FC236}">
                <a16:creationId xmlns:a16="http://schemas.microsoft.com/office/drawing/2014/main" id="{EF91848B-2EAC-49F1-A6BB-37D6D678CFFD}"/>
              </a:ext>
            </a:extLst>
          </p:cNvPr>
          <p:cNvSpPr/>
          <p:nvPr/>
        </p:nvSpPr>
        <p:spPr>
          <a:xfrm>
            <a:off x="20288679"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29489767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Depok ke Kuningan (Hasil Pemetaan Algoritma Dijkstra)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5404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E45B3A57-B43C-46D8-BE67-A82435004EA1}"/>
              </a:ext>
            </a:extLst>
          </p:cNvPr>
          <p:cNvSpPr/>
          <p:nvPr/>
        </p:nvSpPr>
        <p:spPr>
          <a:xfrm>
            <a:off x="5525833" y="313353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91E023E0-2636-4B3B-B273-45455E062C12}"/>
              </a:ext>
            </a:extLst>
          </p:cNvPr>
          <p:cNvSpPr/>
          <p:nvPr/>
        </p:nvSpPr>
        <p:spPr>
          <a:xfrm>
            <a:off x="1833820"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9" name="Straight Arrow Connector 8">
            <a:extLst>
              <a:ext uri="{FF2B5EF4-FFF2-40B4-BE49-F238E27FC236}">
                <a16:creationId xmlns:a16="http://schemas.microsoft.com/office/drawing/2014/main" id="{CE6E31F0-2910-42B4-8564-CC230B30E5FA}"/>
              </a:ext>
            </a:extLst>
          </p:cNvPr>
          <p:cNvCxnSpPr>
            <a:cxnSpLocks/>
          </p:cNvCxnSpPr>
          <p:nvPr/>
        </p:nvCxnSpPr>
        <p:spPr>
          <a:xfrm flipV="1">
            <a:off x="4095317" y="3893574"/>
            <a:ext cx="1450077" cy="98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9BE57811-E014-48A8-8F79-AD8A0273937D}"/>
              </a:ext>
            </a:extLst>
          </p:cNvPr>
          <p:cNvCxnSpPr>
            <a:stCxn id="2" idx="4"/>
            <a:endCxn id="8" idx="0"/>
          </p:cNvCxnSpPr>
          <p:nvPr/>
        </p:nvCxnSpPr>
        <p:spPr>
          <a:xfrm flipH="1">
            <a:off x="2949820" y="4635062"/>
            <a:ext cx="29497" cy="145293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Oval 10">
            <a:extLst>
              <a:ext uri="{FF2B5EF4-FFF2-40B4-BE49-F238E27FC236}">
                <a16:creationId xmlns:a16="http://schemas.microsoft.com/office/drawing/2014/main" id="{B4D4DFB7-E9B0-4D42-9392-C42F127CFED0}"/>
              </a:ext>
            </a:extLst>
          </p:cNvPr>
          <p:cNvSpPr/>
          <p:nvPr/>
        </p:nvSpPr>
        <p:spPr>
          <a:xfrm>
            <a:off x="5525833"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2" name="Straight Arrow Connector 11">
            <a:extLst>
              <a:ext uri="{FF2B5EF4-FFF2-40B4-BE49-F238E27FC236}">
                <a16:creationId xmlns:a16="http://schemas.microsoft.com/office/drawing/2014/main" id="{ED7B6C38-33C5-43A7-98E2-72B7E83CF90A}"/>
              </a:ext>
            </a:extLst>
          </p:cNvPr>
          <p:cNvCxnSpPr>
            <a:stCxn id="7" idx="4"/>
          </p:cNvCxnSpPr>
          <p:nvPr/>
        </p:nvCxnSpPr>
        <p:spPr>
          <a:xfrm>
            <a:off x="6641833" y="4614550"/>
            <a:ext cx="0" cy="147344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Oval 12">
            <a:extLst>
              <a:ext uri="{FF2B5EF4-FFF2-40B4-BE49-F238E27FC236}">
                <a16:creationId xmlns:a16="http://schemas.microsoft.com/office/drawing/2014/main" id="{101043E7-53BB-4578-9DE8-FF892472AC8C}"/>
              </a:ext>
            </a:extLst>
          </p:cNvPr>
          <p:cNvSpPr/>
          <p:nvPr/>
        </p:nvSpPr>
        <p:spPr>
          <a:xfrm>
            <a:off x="5525833" y="9042454"/>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6" name="Straight Arrow Connector 15">
            <a:extLst>
              <a:ext uri="{FF2B5EF4-FFF2-40B4-BE49-F238E27FC236}">
                <a16:creationId xmlns:a16="http://schemas.microsoft.com/office/drawing/2014/main" id="{CC03597C-35A2-435D-ADF7-34112BE9F84B}"/>
              </a:ext>
            </a:extLst>
          </p:cNvPr>
          <p:cNvCxnSpPr>
            <a:stCxn id="8" idx="5"/>
            <a:endCxn id="13" idx="1"/>
          </p:cNvCxnSpPr>
          <p:nvPr/>
        </p:nvCxnSpPr>
        <p:spPr>
          <a:xfrm>
            <a:off x="3738951" y="7352120"/>
            <a:ext cx="2113751" cy="190722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Oval 16">
            <a:extLst>
              <a:ext uri="{FF2B5EF4-FFF2-40B4-BE49-F238E27FC236}">
                <a16:creationId xmlns:a16="http://schemas.microsoft.com/office/drawing/2014/main" id="{B0597709-31C7-4266-8EF4-602C842C6519}"/>
              </a:ext>
            </a:extLst>
          </p:cNvPr>
          <p:cNvSpPr/>
          <p:nvPr/>
        </p:nvSpPr>
        <p:spPr>
          <a:xfrm>
            <a:off x="1848568" y="901997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9" name="Straight Arrow Connector 18">
            <a:extLst>
              <a:ext uri="{FF2B5EF4-FFF2-40B4-BE49-F238E27FC236}">
                <a16:creationId xmlns:a16="http://schemas.microsoft.com/office/drawing/2014/main" id="{36045D03-2217-4144-8F1A-157B2E6AA946}"/>
              </a:ext>
            </a:extLst>
          </p:cNvPr>
          <p:cNvCxnSpPr>
            <a:stCxn id="8" idx="4"/>
          </p:cNvCxnSpPr>
          <p:nvPr/>
        </p:nvCxnSpPr>
        <p:spPr>
          <a:xfrm>
            <a:off x="2949820" y="7569009"/>
            <a:ext cx="29497" cy="145096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6EECCBB9-1D70-4D2A-8BD6-578458930EF5}"/>
              </a:ext>
            </a:extLst>
          </p:cNvPr>
          <p:cNvSpPr/>
          <p:nvPr/>
        </p:nvSpPr>
        <p:spPr>
          <a:xfrm>
            <a:off x="9188349"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1" name="Oval 20">
            <a:extLst>
              <a:ext uri="{FF2B5EF4-FFF2-40B4-BE49-F238E27FC236}">
                <a16:creationId xmlns:a16="http://schemas.microsoft.com/office/drawing/2014/main" id="{70B298AD-67AC-4B34-A525-11F2D537DAAF}"/>
              </a:ext>
            </a:extLst>
          </p:cNvPr>
          <p:cNvSpPr/>
          <p:nvPr/>
        </p:nvSpPr>
        <p:spPr>
          <a:xfrm>
            <a:off x="9188348" y="314000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2" name="Oval 21">
            <a:extLst>
              <a:ext uri="{FF2B5EF4-FFF2-40B4-BE49-F238E27FC236}">
                <a16:creationId xmlns:a16="http://schemas.microsoft.com/office/drawing/2014/main" id="{39AB1B74-74D9-43B2-BB99-1E5B4F002602}"/>
              </a:ext>
            </a:extLst>
          </p:cNvPr>
          <p:cNvSpPr/>
          <p:nvPr/>
        </p:nvSpPr>
        <p:spPr>
          <a:xfrm>
            <a:off x="12880359" y="316229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3" name="Oval 22">
            <a:extLst>
              <a:ext uri="{FF2B5EF4-FFF2-40B4-BE49-F238E27FC236}">
                <a16:creationId xmlns:a16="http://schemas.microsoft.com/office/drawing/2014/main" id="{6F6FA953-A3A4-4E9E-8E0A-F376B08FE3B4}"/>
              </a:ext>
            </a:extLst>
          </p:cNvPr>
          <p:cNvSpPr/>
          <p:nvPr/>
        </p:nvSpPr>
        <p:spPr>
          <a:xfrm>
            <a:off x="12850862" y="6085591"/>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4" name="Oval 23">
            <a:extLst>
              <a:ext uri="{FF2B5EF4-FFF2-40B4-BE49-F238E27FC236}">
                <a16:creationId xmlns:a16="http://schemas.microsoft.com/office/drawing/2014/main" id="{EA0200F9-3AA1-4E25-B07F-9ED2EFE82F28}"/>
              </a:ext>
            </a:extLst>
          </p:cNvPr>
          <p:cNvSpPr/>
          <p:nvPr/>
        </p:nvSpPr>
        <p:spPr>
          <a:xfrm>
            <a:off x="16542873" y="313353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5" name="Oval 24">
            <a:extLst>
              <a:ext uri="{FF2B5EF4-FFF2-40B4-BE49-F238E27FC236}">
                <a16:creationId xmlns:a16="http://schemas.microsoft.com/office/drawing/2014/main" id="{071502F9-7B98-44D1-B006-45D1A2F32E5F}"/>
              </a:ext>
            </a:extLst>
          </p:cNvPr>
          <p:cNvSpPr/>
          <p:nvPr/>
        </p:nvSpPr>
        <p:spPr>
          <a:xfrm>
            <a:off x="16569770" y="6085591"/>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6" name="Oval 25">
            <a:extLst>
              <a:ext uri="{FF2B5EF4-FFF2-40B4-BE49-F238E27FC236}">
                <a16:creationId xmlns:a16="http://schemas.microsoft.com/office/drawing/2014/main" id="{80B37A51-0BED-40A9-81D4-198C91154ED1}"/>
              </a:ext>
            </a:extLst>
          </p:cNvPr>
          <p:cNvSpPr/>
          <p:nvPr/>
        </p:nvSpPr>
        <p:spPr>
          <a:xfrm>
            <a:off x="12880359" y="906996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7" name="Oval 26">
            <a:extLst>
              <a:ext uri="{FF2B5EF4-FFF2-40B4-BE49-F238E27FC236}">
                <a16:creationId xmlns:a16="http://schemas.microsoft.com/office/drawing/2014/main" id="{0F3B2F5B-54AD-4D63-B219-E481CD2DC1B7}"/>
              </a:ext>
            </a:extLst>
          </p:cNvPr>
          <p:cNvSpPr/>
          <p:nvPr/>
        </p:nvSpPr>
        <p:spPr>
          <a:xfrm>
            <a:off x="9222760" y="9045240"/>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8" name="Oval 27">
            <a:extLst>
              <a:ext uri="{FF2B5EF4-FFF2-40B4-BE49-F238E27FC236}">
                <a16:creationId xmlns:a16="http://schemas.microsoft.com/office/drawing/2014/main" id="{7AB5330B-92E7-4758-A7EC-EB2E70172CA8}"/>
              </a:ext>
            </a:extLst>
          </p:cNvPr>
          <p:cNvSpPr/>
          <p:nvPr/>
        </p:nvSpPr>
        <p:spPr>
          <a:xfrm>
            <a:off x="16543269" y="9044560"/>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0" name="Oval 29">
            <a:extLst>
              <a:ext uri="{FF2B5EF4-FFF2-40B4-BE49-F238E27FC236}">
                <a16:creationId xmlns:a16="http://schemas.microsoft.com/office/drawing/2014/main" id="{0215C5B1-A8C1-4235-8FC7-6DFFF994C5D8}"/>
              </a:ext>
            </a:extLst>
          </p:cNvPr>
          <p:cNvSpPr/>
          <p:nvPr/>
        </p:nvSpPr>
        <p:spPr>
          <a:xfrm>
            <a:off x="20259182" y="611749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1" name="Oval 30">
            <a:extLst>
              <a:ext uri="{FF2B5EF4-FFF2-40B4-BE49-F238E27FC236}">
                <a16:creationId xmlns:a16="http://schemas.microsoft.com/office/drawing/2014/main" id="{37CD064F-8C91-4CE7-9AB5-33F0EEDA2CEE}"/>
              </a:ext>
            </a:extLst>
          </p:cNvPr>
          <p:cNvSpPr/>
          <p:nvPr/>
        </p:nvSpPr>
        <p:spPr>
          <a:xfrm>
            <a:off x="20259182" y="314732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33" name="Straight Arrow Connector 32">
            <a:extLst>
              <a:ext uri="{FF2B5EF4-FFF2-40B4-BE49-F238E27FC236}">
                <a16:creationId xmlns:a16="http://schemas.microsoft.com/office/drawing/2014/main" id="{72BC47A4-471E-4C60-B8B4-6C4DDEA50911}"/>
              </a:ext>
            </a:extLst>
          </p:cNvPr>
          <p:cNvCxnSpPr>
            <a:stCxn id="11" idx="6"/>
          </p:cNvCxnSpPr>
          <p:nvPr/>
        </p:nvCxnSpPr>
        <p:spPr>
          <a:xfrm>
            <a:off x="7757833" y="6828502"/>
            <a:ext cx="1430515" cy="2949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4E55AF23-66E4-4066-82F8-026AD6C80CB3}"/>
              </a:ext>
            </a:extLst>
          </p:cNvPr>
          <p:cNvCxnSpPr>
            <a:stCxn id="11" idx="7"/>
            <a:endCxn id="21" idx="3"/>
          </p:cNvCxnSpPr>
          <p:nvPr/>
        </p:nvCxnSpPr>
        <p:spPr>
          <a:xfrm flipV="1">
            <a:off x="7430964" y="4404133"/>
            <a:ext cx="2084253" cy="190075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D788E335-ADF4-454E-81B7-B1DA46474B20}"/>
              </a:ext>
            </a:extLst>
          </p:cNvPr>
          <p:cNvCxnSpPr>
            <a:stCxn id="13" idx="6"/>
            <a:endCxn id="27" idx="2"/>
          </p:cNvCxnSpPr>
          <p:nvPr/>
        </p:nvCxnSpPr>
        <p:spPr>
          <a:xfrm>
            <a:off x="7757833" y="9782961"/>
            <a:ext cx="1464927" cy="278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7BBFAAF-61BE-4483-917C-DA3D33848108}"/>
              </a:ext>
            </a:extLst>
          </p:cNvPr>
          <p:cNvCxnSpPr>
            <a:stCxn id="21" idx="6"/>
          </p:cNvCxnSpPr>
          <p:nvPr/>
        </p:nvCxnSpPr>
        <p:spPr>
          <a:xfrm>
            <a:off x="11420348" y="3880515"/>
            <a:ext cx="1430514" cy="22284"/>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12666396-7B13-4B39-BC1F-7648CFB1AEDE}"/>
              </a:ext>
            </a:extLst>
          </p:cNvPr>
          <p:cNvCxnSpPr>
            <a:stCxn id="22" idx="6"/>
          </p:cNvCxnSpPr>
          <p:nvPr/>
        </p:nvCxnSpPr>
        <p:spPr>
          <a:xfrm>
            <a:off x="15112359" y="3902799"/>
            <a:ext cx="1430514"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AEF7FA95-8CEA-481F-B660-ED65C89E9343}"/>
              </a:ext>
            </a:extLst>
          </p:cNvPr>
          <p:cNvCxnSpPr>
            <a:cxnSpLocks/>
            <a:stCxn id="27" idx="7"/>
            <a:endCxn id="23" idx="3"/>
          </p:cNvCxnSpPr>
          <p:nvPr/>
        </p:nvCxnSpPr>
        <p:spPr>
          <a:xfrm flipV="1">
            <a:off x="11127891" y="7349716"/>
            <a:ext cx="2049840" cy="191241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BFFA972B-FECD-4C38-B94E-DE2B4FDF7341}"/>
              </a:ext>
            </a:extLst>
          </p:cNvPr>
          <p:cNvCxnSpPr/>
          <p:nvPr/>
        </p:nvCxnSpPr>
        <p:spPr>
          <a:xfrm flipV="1">
            <a:off x="11454760" y="9785747"/>
            <a:ext cx="1396102" cy="2472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3E11D1CE-7863-43BC-B0AB-8AD569A951EE}"/>
              </a:ext>
            </a:extLst>
          </p:cNvPr>
          <p:cNvCxnSpPr>
            <a:stCxn id="26" idx="6"/>
            <a:endCxn id="28" idx="2"/>
          </p:cNvCxnSpPr>
          <p:nvPr/>
        </p:nvCxnSpPr>
        <p:spPr>
          <a:xfrm flipV="1">
            <a:off x="15112359" y="9785067"/>
            <a:ext cx="1430910" cy="2540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ABE6ABC0-4B56-41E9-A5D0-BB88870C2D3B}"/>
              </a:ext>
            </a:extLst>
          </p:cNvPr>
          <p:cNvCxnSpPr>
            <a:stCxn id="28" idx="7"/>
            <a:endCxn id="30" idx="3"/>
          </p:cNvCxnSpPr>
          <p:nvPr/>
        </p:nvCxnSpPr>
        <p:spPr>
          <a:xfrm flipV="1">
            <a:off x="18448400" y="7381617"/>
            <a:ext cx="2137651" cy="187983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8EAB308B-160A-45BB-AC79-609F67520EF5}"/>
              </a:ext>
            </a:extLst>
          </p:cNvPr>
          <p:cNvCxnSpPr>
            <a:stCxn id="23" idx="6"/>
            <a:endCxn id="25" idx="2"/>
          </p:cNvCxnSpPr>
          <p:nvPr/>
        </p:nvCxnSpPr>
        <p:spPr>
          <a:xfrm>
            <a:off x="15082862" y="6826098"/>
            <a:ext cx="148690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FDE2F7-D459-49D9-8368-CEF3C916C709}"/>
              </a:ext>
            </a:extLst>
          </p:cNvPr>
          <p:cNvCxnSpPr>
            <a:stCxn id="25" idx="7"/>
            <a:endCxn id="31" idx="3"/>
          </p:cNvCxnSpPr>
          <p:nvPr/>
        </p:nvCxnSpPr>
        <p:spPr>
          <a:xfrm flipV="1">
            <a:off x="18474901" y="4411450"/>
            <a:ext cx="2111150" cy="189103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982972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29956"/>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Depok (0)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91E023E0-2636-4B3B-B273-45455E062C12}"/>
              </a:ext>
            </a:extLst>
          </p:cNvPr>
          <p:cNvSpPr/>
          <p:nvPr/>
        </p:nvSpPr>
        <p:spPr>
          <a:xfrm>
            <a:off x="1833820" y="6063903"/>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Bogor (4370)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10" name="Straight Arrow Connector 9">
            <a:extLst>
              <a:ext uri="{FF2B5EF4-FFF2-40B4-BE49-F238E27FC236}">
                <a16:creationId xmlns:a16="http://schemas.microsoft.com/office/drawing/2014/main" id="{9BE57811-E014-48A8-8F79-AD8A0273937D}"/>
              </a:ext>
            </a:extLst>
          </p:cNvPr>
          <p:cNvCxnSpPr>
            <a:stCxn id="2" idx="4"/>
            <a:endCxn id="8" idx="0"/>
          </p:cNvCxnSpPr>
          <p:nvPr/>
        </p:nvCxnSpPr>
        <p:spPr>
          <a:xfrm flipH="1">
            <a:off x="2949820" y="4659155"/>
            <a:ext cx="29497" cy="140474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Oval 12">
            <a:extLst>
              <a:ext uri="{FF2B5EF4-FFF2-40B4-BE49-F238E27FC236}">
                <a16:creationId xmlns:a16="http://schemas.microsoft.com/office/drawing/2014/main" id="{101043E7-53BB-4578-9DE8-FF892472AC8C}"/>
              </a:ext>
            </a:extLst>
          </p:cNvPr>
          <p:cNvSpPr/>
          <p:nvPr/>
        </p:nvSpPr>
        <p:spPr>
          <a:xfrm>
            <a:off x="5525833" y="9018362"/>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Cianjur</a:t>
            </a:r>
            <a:r>
              <a:rPr lang="en-US" sz="3200" dirty="0">
                <a:solidFill>
                  <a:sysClr val="windowText" lastClr="000000"/>
                </a:solidFill>
                <a:latin typeface="Helvetica Neue Medium"/>
                <a:ea typeface="Helvetica Neue Medium"/>
                <a:cs typeface="Helvetica Neue Medium"/>
                <a:sym typeface="Helvetica Neue Medium"/>
              </a:rPr>
              <a:t> (10680)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16" name="Straight Arrow Connector 15">
            <a:extLst>
              <a:ext uri="{FF2B5EF4-FFF2-40B4-BE49-F238E27FC236}">
                <a16:creationId xmlns:a16="http://schemas.microsoft.com/office/drawing/2014/main" id="{CC03597C-35A2-435D-ADF7-34112BE9F84B}"/>
              </a:ext>
            </a:extLst>
          </p:cNvPr>
          <p:cNvCxnSpPr>
            <a:stCxn id="8" idx="5"/>
            <a:endCxn id="13" idx="1"/>
          </p:cNvCxnSpPr>
          <p:nvPr/>
        </p:nvCxnSpPr>
        <p:spPr>
          <a:xfrm>
            <a:off x="3738951" y="7369156"/>
            <a:ext cx="2113751" cy="187315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Oval 22">
            <a:extLst>
              <a:ext uri="{FF2B5EF4-FFF2-40B4-BE49-F238E27FC236}">
                <a16:creationId xmlns:a16="http://schemas.microsoft.com/office/drawing/2014/main" id="{6F6FA953-A3A4-4E9E-8E0A-F376B08FE3B4}"/>
              </a:ext>
            </a:extLst>
          </p:cNvPr>
          <p:cNvSpPr/>
          <p:nvPr/>
        </p:nvSpPr>
        <p:spPr>
          <a:xfrm>
            <a:off x="12850862" y="6234616"/>
            <a:ext cx="2232000" cy="1182965"/>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Sumedang</a:t>
            </a:r>
            <a:r>
              <a:rPr kumimoji="0" lang="en-US"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(21830)</a:t>
            </a:r>
            <a:endParaRPr kumimoji="0" lang="en-ID"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5" name="Oval 24">
            <a:extLst>
              <a:ext uri="{FF2B5EF4-FFF2-40B4-BE49-F238E27FC236}">
                <a16:creationId xmlns:a16="http://schemas.microsoft.com/office/drawing/2014/main" id="{071502F9-7B98-44D1-B006-45D1A2F32E5F}"/>
              </a:ext>
            </a:extLst>
          </p:cNvPr>
          <p:cNvSpPr/>
          <p:nvPr/>
        </p:nvSpPr>
        <p:spPr>
          <a:xfrm>
            <a:off x="16569770" y="6234616"/>
            <a:ext cx="2232000" cy="1182965"/>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Majalengka</a:t>
            </a:r>
            <a:r>
              <a:rPr kumimoji="0" lang="en-US"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(26990)</a:t>
            </a:r>
            <a:endParaRPr kumimoji="0" lang="en-ID"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7" name="Oval 26">
            <a:extLst>
              <a:ext uri="{FF2B5EF4-FFF2-40B4-BE49-F238E27FC236}">
                <a16:creationId xmlns:a16="http://schemas.microsoft.com/office/drawing/2014/main" id="{0F3B2F5B-54AD-4D63-B219-E481CD2DC1B7}"/>
              </a:ext>
            </a:extLst>
          </p:cNvPr>
          <p:cNvSpPr/>
          <p:nvPr/>
        </p:nvSpPr>
        <p:spPr>
          <a:xfrm>
            <a:off x="9222760" y="9107706"/>
            <a:ext cx="2232000" cy="1356082"/>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Bandung (17180)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31" name="Oval 30">
            <a:extLst>
              <a:ext uri="{FF2B5EF4-FFF2-40B4-BE49-F238E27FC236}">
                <a16:creationId xmlns:a16="http://schemas.microsoft.com/office/drawing/2014/main" id="{37CD064F-8C91-4CE7-9AB5-33F0EEDA2CEE}"/>
              </a:ext>
            </a:extLst>
          </p:cNvPr>
          <p:cNvSpPr/>
          <p:nvPr/>
        </p:nvSpPr>
        <p:spPr>
          <a:xfrm>
            <a:off x="20259182" y="3296350"/>
            <a:ext cx="2232000" cy="1182965"/>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Kuningan</a:t>
            </a:r>
            <a:r>
              <a:rPr kumimoji="0" lang="en-US"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(33560)</a:t>
            </a:r>
            <a:endParaRPr kumimoji="0" lang="en-ID"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37" name="Straight Arrow Connector 36">
            <a:extLst>
              <a:ext uri="{FF2B5EF4-FFF2-40B4-BE49-F238E27FC236}">
                <a16:creationId xmlns:a16="http://schemas.microsoft.com/office/drawing/2014/main" id="{D788E335-ADF4-454E-81B7-B1DA46474B20}"/>
              </a:ext>
            </a:extLst>
          </p:cNvPr>
          <p:cNvCxnSpPr>
            <a:stCxn id="13" idx="6"/>
            <a:endCxn id="27" idx="2"/>
          </p:cNvCxnSpPr>
          <p:nvPr/>
        </p:nvCxnSpPr>
        <p:spPr>
          <a:xfrm>
            <a:off x="7757833" y="9782962"/>
            <a:ext cx="1464927" cy="278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AEF7FA95-8CEA-481F-B660-ED65C89E9343}"/>
              </a:ext>
            </a:extLst>
          </p:cNvPr>
          <p:cNvCxnSpPr>
            <a:cxnSpLocks/>
            <a:stCxn id="27" idx="7"/>
            <a:endCxn id="23" idx="3"/>
          </p:cNvCxnSpPr>
          <p:nvPr/>
        </p:nvCxnSpPr>
        <p:spPr>
          <a:xfrm flipV="1">
            <a:off x="11127891" y="7244340"/>
            <a:ext cx="2049840" cy="206196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8EAB308B-160A-45BB-AC79-609F67520EF5}"/>
              </a:ext>
            </a:extLst>
          </p:cNvPr>
          <p:cNvCxnSpPr>
            <a:stCxn id="23" idx="6"/>
            <a:endCxn id="25" idx="2"/>
          </p:cNvCxnSpPr>
          <p:nvPr/>
        </p:nvCxnSpPr>
        <p:spPr>
          <a:xfrm>
            <a:off x="15082862" y="6826099"/>
            <a:ext cx="148690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FDE2F7-D459-49D9-8368-CEF3C916C709}"/>
              </a:ext>
            </a:extLst>
          </p:cNvPr>
          <p:cNvCxnSpPr>
            <a:stCxn id="25" idx="7"/>
            <a:endCxn id="31" idx="3"/>
          </p:cNvCxnSpPr>
          <p:nvPr/>
        </p:nvCxnSpPr>
        <p:spPr>
          <a:xfrm flipV="1">
            <a:off x="18474901" y="4306074"/>
            <a:ext cx="2111150" cy="210178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1" name="TextBox 40">
            <a:extLst>
              <a:ext uri="{FF2B5EF4-FFF2-40B4-BE49-F238E27FC236}">
                <a16:creationId xmlns:a16="http://schemas.microsoft.com/office/drawing/2014/main" id="{D60848B7-C99F-4496-946A-4E7389E6D7E7}"/>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ysClr val="windowText" lastClr="000000"/>
                </a:solidFill>
              </a:rPr>
              <a:t>Depok ke Kuningan (Shortest Path Algoritma Dijkstra) dengan Jarak 33560</a:t>
            </a:r>
            <a:endParaRPr kumimoji="0" lang="id-ID" sz="4800" b="0" i="0" u="none" strike="noStrike" cap="none" spc="0" normalizeH="0" baseline="0" noProof="1">
              <a:ln>
                <a:noFill/>
              </a:ln>
              <a:solidFill>
                <a:sysClr val="windowText" lastClr="000000"/>
              </a:solidFill>
              <a:effectLst/>
              <a:uFillTx/>
              <a:latin typeface="+mn-lt"/>
              <a:ea typeface="+mn-ea"/>
              <a:cs typeface="+mn-cs"/>
              <a:sym typeface="Helvetica Neue"/>
            </a:endParaRPr>
          </a:p>
        </p:txBody>
      </p:sp>
    </p:spTree>
    <p:extLst>
      <p:ext uri="{BB962C8B-B14F-4D97-AF65-F5344CB8AC3E}">
        <p14:creationId xmlns:p14="http://schemas.microsoft.com/office/powerpoint/2010/main" val="17881930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644431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  (Hasil Pemetaan Algoritma Dijkstra)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Oval 8">
            <a:extLst>
              <a:ext uri="{FF2B5EF4-FFF2-40B4-BE49-F238E27FC236}">
                <a16:creationId xmlns:a16="http://schemas.microsoft.com/office/drawing/2014/main" id="{EF91848B-2EAC-49F1-A6BB-37D6D678CFFD}"/>
              </a:ext>
            </a:extLst>
          </p:cNvPr>
          <p:cNvSpPr/>
          <p:nvPr/>
        </p:nvSpPr>
        <p:spPr>
          <a:xfrm>
            <a:off x="20288679"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65E72488-F5F1-478A-9B73-4E4519A2CD44}"/>
              </a:ext>
            </a:extLst>
          </p:cNvPr>
          <p:cNvSpPr/>
          <p:nvPr/>
        </p:nvSpPr>
        <p:spPr>
          <a:xfrm>
            <a:off x="9213606"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1E1DFAFC-2F65-4211-A9A9-67B2DED690D6}"/>
              </a:ext>
            </a:extLst>
          </p:cNvPr>
          <p:cNvSpPr/>
          <p:nvPr/>
        </p:nvSpPr>
        <p:spPr>
          <a:xfrm>
            <a:off x="12895502" y="312607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Oval 9">
            <a:extLst>
              <a:ext uri="{FF2B5EF4-FFF2-40B4-BE49-F238E27FC236}">
                <a16:creationId xmlns:a16="http://schemas.microsoft.com/office/drawing/2014/main" id="{87DDC23C-F2B3-4439-9D75-B6516D8B6C14}"/>
              </a:ext>
            </a:extLst>
          </p:cNvPr>
          <p:cNvSpPr/>
          <p:nvPr/>
        </p:nvSpPr>
        <p:spPr>
          <a:xfrm>
            <a:off x="9208014" y="611749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229E6695-9F24-4FD5-A915-96FC06D7B738}"/>
              </a:ext>
            </a:extLst>
          </p:cNvPr>
          <p:cNvSpPr/>
          <p:nvPr/>
        </p:nvSpPr>
        <p:spPr>
          <a:xfrm>
            <a:off x="16563894"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Oval 11">
            <a:extLst>
              <a:ext uri="{FF2B5EF4-FFF2-40B4-BE49-F238E27FC236}">
                <a16:creationId xmlns:a16="http://schemas.microsoft.com/office/drawing/2014/main" id="{720A692B-D6E9-4712-82B8-1604D189C7E1}"/>
              </a:ext>
            </a:extLst>
          </p:cNvPr>
          <p:cNvSpPr/>
          <p:nvPr/>
        </p:nvSpPr>
        <p:spPr>
          <a:xfrm>
            <a:off x="12875795" y="610596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Oval 12">
            <a:extLst>
              <a:ext uri="{FF2B5EF4-FFF2-40B4-BE49-F238E27FC236}">
                <a16:creationId xmlns:a16="http://schemas.microsoft.com/office/drawing/2014/main" id="{B3120306-BA83-4295-9ED1-865FF115FB94}"/>
              </a:ext>
            </a:extLst>
          </p:cNvPr>
          <p:cNvSpPr/>
          <p:nvPr/>
        </p:nvSpPr>
        <p:spPr>
          <a:xfrm>
            <a:off x="12875795" y="9010997"/>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5" name="Oval 14">
            <a:extLst>
              <a:ext uri="{FF2B5EF4-FFF2-40B4-BE49-F238E27FC236}">
                <a16:creationId xmlns:a16="http://schemas.microsoft.com/office/drawing/2014/main" id="{C0899ECD-1C2C-4106-BBB2-A0E90E2828FC}"/>
              </a:ext>
            </a:extLst>
          </p:cNvPr>
          <p:cNvSpPr/>
          <p:nvPr/>
        </p:nvSpPr>
        <p:spPr>
          <a:xfrm>
            <a:off x="16582237" y="610476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Oval 15">
            <a:extLst>
              <a:ext uri="{FF2B5EF4-FFF2-40B4-BE49-F238E27FC236}">
                <a16:creationId xmlns:a16="http://schemas.microsoft.com/office/drawing/2014/main" id="{775977F6-65CB-4A17-B7C4-473708FEBAB9}"/>
              </a:ext>
            </a:extLst>
          </p:cNvPr>
          <p:cNvSpPr/>
          <p:nvPr/>
        </p:nvSpPr>
        <p:spPr>
          <a:xfrm>
            <a:off x="20249988" y="6102744"/>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Oval 16">
            <a:extLst>
              <a:ext uri="{FF2B5EF4-FFF2-40B4-BE49-F238E27FC236}">
                <a16:creationId xmlns:a16="http://schemas.microsoft.com/office/drawing/2014/main" id="{3B7DBCDD-1FE4-4FE4-B258-6A35F0B114F7}"/>
              </a:ext>
            </a:extLst>
          </p:cNvPr>
          <p:cNvSpPr/>
          <p:nvPr/>
        </p:nvSpPr>
        <p:spPr>
          <a:xfrm>
            <a:off x="16601191"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8" name="Straight Arrow Connector 17">
            <a:extLst>
              <a:ext uri="{FF2B5EF4-FFF2-40B4-BE49-F238E27FC236}">
                <a16:creationId xmlns:a16="http://schemas.microsoft.com/office/drawing/2014/main" id="{67BCAD82-7879-4582-B687-6458406F5AC7}"/>
              </a:ext>
            </a:extLst>
          </p:cNvPr>
          <p:cNvCxnSpPr>
            <a:stCxn id="2" idx="6"/>
          </p:cNvCxnSpPr>
          <p:nvPr/>
        </p:nvCxnSpPr>
        <p:spPr>
          <a:xfrm>
            <a:off x="11440014" y="3903540"/>
            <a:ext cx="1435781"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041F1900-4AC8-4EA4-B619-F1DC7FEE1D50}"/>
              </a:ext>
            </a:extLst>
          </p:cNvPr>
          <p:cNvCxnSpPr>
            <a:stCxn id="2" idx="4"/>
            <a:endCxn id="10" idx="0"/>
          </p:cNvCxnSpPr>
          <p:nvPr/>
        </p:nvCxnSpPr>
        <p:spPr>
          <a:xfrm>
            <a:off x="10324014" y="4644047"/>
            <a:ext cx="0" cy="147344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Freeform: Shape 22">
            <a:extLst>
              <a:ext uri="{FF2B5EF4-FFF2-40B4-BE49-F238E27FC236}">
                <a16:creationId xmlns:a16="http://schemas.microsoft.com/office/drawing/2014/main" id="{29909985-9948-4B5E-9A8F-15B414461BEA}"/>
              </a:ext>
            </a:extLst>
          </p:cNvPr>
          <p:cNvSpPr/>
          <p:nvPr/>
        </p:nvSpPr>
        <p:spPr>
          <a:xfrm>
            <a:off x="10873168" y="4376849"/>
            <a:ext cx="792806" cy="4907848"/>
          </a:xfrm>
          <a:custGeom>
            <a:avLst/>
            <a:gdLst>
              <a:gd name="connsiteX0" fmla="*/ 217619 w 792806"/>
              <a:gd name="connsiteY0" fmla="*/ 18170 h 4907848"/>
              <a:gd name="connsiteX1" fmla="*/ 719064 w 792806"/>
              <a:gd name="connsiteY1" fmla="*/ 77164 h 4907848"/>
              <a:gd name="connsiteX2" fmla="*/ 719064 w 792806"/>
              <a:gd name="connsiteY2" fmla="*/ 608106 h 4907848"/>
              <a:gd name="connsiteX3" fmla="*/ 778058 w 792806"/>
              <a:gd name="connsiteY3" fmla="*/ 2377912 h 4907848"/>
              <a:gd name="connsiteX4" fmla="*/ 719064 w 792806"/>
              <a:gd name="connsiteY4" fmla="*/ 3764261 h 4907848"/>
              <a:gd name="connsiteX5" fmla="*/ 70135 w 792806"/>
              <a:gd name="connsiteY5" fmla="*/ 3882248 h 4907848"/>
              <a:gd name="connsiteX6" fmla="*/ 11142 w 792806"/>
              <a:gd name="connsiteY6" fmla="*/ 4826145 h 4907848"/>
              <a:gd name="connsiteX7" fmla="*/ 11142 w 792806"/>
              <a:gd name="connsiteY7" fmla="*/ 4796648 h 490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806" h="4907848">
                <a:moveTo>
                  <a:pt x="217619" y="18170"/>
                </a:moveTo>
                <a:cubicBezTo>
                  <a:pt x="426554" y="-6411"/>
                  <a:pt x="635490" y="-21159"/>
                  <a:pt x="719064" y="77164"/>
                </a:cubicBezTo>
                <a:cubicBezTo>
                  <a:pt x="802638" y="175487"/>
                  <a:pt x="709232" y="224648"/>
                  <a:pt x="719064" y="608106"/>
                </a:cubicBezTo>
                <a:cubicBezTo>
                  <a:pt x="728896" y="991564"/>
                  <a:pt x="778058" y="1851886"/>
                  <a:pt x="778058" y="2377912"/>
                </a:cubicBezTo>
                <a:cubicBezTo>
                  <a:pt x="778058" y="2903938"/>
                  <a:pt x="837051" y="3513538"/>
                  <a:pt x="719064" y="3764261"/>
                </a:cubicBezTo>
                <a:cubicBezTo>
                  <a:pt x="601077" y="4014984"/>
                  <a:pt x="188122" y="3705267"/>
                  <a:pt x="70135" y="3882248"/>
                </a:cubicBezTo>
                <a:cubicBezTo>
                  <a:pt x="-47852" y="4059229"/>
                  <a:pt x="20974" y="4673745"/>
                  <a:pt x="11142" y="4826145"/>
                </a:cubicBezTo>
                <a:cubicBezTo>
                  <a:pt x="1310" y="4978545"/>
                  <a:pt x="6226" y="4887596"/>
                  <a:pt x="11142" y="4796648"/>
                </a:cubicBezTo>
              </a:path>
            </a:pathLst>
          </a:cu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D" sz="1800" b="0" i="0" u="none" strike="noStrike" cap="none" spc="0" normalizeH="0" baseline="0">
              <a:ln>
                <a:noFill/>
              </a:ln>
              <a:solidFill>
                <a:srgbClr val="000000"/>
              </a:solidFill>
              <a:effectLst/>
              <a:uFillTx/>
            </a:endParaRPr>
          </a:p>
        </p:txBody>
      </p:sp>
      <p:cxnSp>
        <p:nvCxnSpPr>
          <p:cNvPr id="31" name="Straight Arrow Connector 30">
            <a:extLst>
              <a:ext uri="{FF2B5EF4-FFF2-40B4-BE49-F238E27FC236}">
                <a16:creationId xmlns:a16="http://schemas.microsoft.com/office/drawing/2014/main" id="{A71809C6-9F8C-4AA2-9D41-F468354FEDD5}"/>
              </a:ext>
            </a:extLst>
          </p:cNvPr>
          <p:cNvCxnSpPr>
            <a:cxnSpLocks/>
            <a:stCxn id="7" idx="7"/>
            <a:endCxn id="12" idx="3"/>
          </p:cNvCxnSpPr>
          <p:nvPr/>
        </p:nvCxnSpPr>
        <p:spPr>
          <a:xfrm flipV="1">
            <a:off x="11118737" y="7370090"/>
            <a:ext cx="2083927" cy="18892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022B95D2-A983-4721-9668-3B0EF4671DD7}"/>
              </a:ext>
            </a:extLst>
          </p:cNvPr>
          <p:cNvCxnSpPr>
            <a:stCxn id="7" idx="6"/>
            <a:endCxn id="13" idx="2"/>
          </p:cNvCxnSpPr>
          <p:nvPr/>
        </p:nvCxnSpPr>
        <p:spPr>
          <a:xfrm flipV="1">
            <a:off x="11445606" y="9751504"/>
            <a:ext cx="1430189" cy="3145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5C274408-C20A-4DF7-B9AF-725E079CB647}"/>
              </a:ext>
            </a:extLst>
          </p:cNvPr>
          <p:cNvCxnSpPr>
            <a:stCxn id="12" idx="6"/>
            <a:endCxn id="15" idx="2"/>
          </p:cNvCxnSpPr>
          <p:nvPr/>
        </p:nvCxnSpPr>
        <p:spPr>
          <a:xfrm flipV="1">
            <a:off x="15107795" y="6845273"/>
            <a:ext cx="1474442" cy="119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3F428D14-CEC3-459A-90F4-86286EE5CBC6}"/>
              </a:ext>
            </a:extLst>
          </p:cNvPr>
          <p:cNvCxnSpPr>
            <a:stCxn id="8" idx="6"/>
            <a:endCxn id="17" idx="2"/>
          </p:cNvCxnSpPr>
          <p:nvPr/>
        </p:nvCxnSpPr>
        <p:spPr>
          <a:xfrm>
            <a:off x="15127502" y="3866585"/>
            <a:ext cx="1473689" cy="369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7E32F9BD-DC7E-4121-B4A6-02BFB90BA588}"/>
              </a:ext>
            </a:extLst>
          </p:cNvPr>
          <p:cNvCxnSpPr>
            <a:stCxn id="17" idx="6"/>
            <a:endCxn id="9" idx="2"/>
          </p:cNvCxnSpPr>
          <p:nvPr/>
        </p:nvCxnSpPr>
        <p:spPr>
          <a:xfrm>
            <a:off x="18833191" y="3903540"/>
            <a:ext cx="145548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104E3217-0D9C-4FB5-8618-7E65F6DA0C69}"/>
              </a:ext>
            </a:extLst>
          </p:cNvPr>
          <p:cNvCxnSpPr>
            <a:stCxn id="15" idx="6"/>
            <a:endCxn id="16" idx="2"/>
          </p:cNvCxnSpPr>
          <p:nvPr/>
        </p:nvCxnSpPr>
        <p:spPr>
          <a:xfrm flipV="1">
            <a:off x="18814237" y="6843251"/>
            <a:ext cx="1435751" cy="202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B0525CD4-ECC7-479B-9FB9-47697D7B6D08}"/>
              </a:ext>
            </a:extLst>
          </p:cNvPr>
          <p:cNvCxnSpPr>
            <a:stCxn id="16" idx="4"/>
            <a:endCxn id="14" idx="0"/>
          </p:cNvCxnSpPr>
          <p:nvPr/>
        </p:nvCxnSpPr>
        <p:spPr>
          <a:xfrm>
            <a:off x="21365988" y="7583758"/>
            <a:ext cx="38691" cy="145869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8A909D56-664E-4F3B-A093-AE783D1BA106}"/>
              </a:ext>
            </a:extLst>
          </p:cNvPr>
          <p:cNvCxnSpPr>
            <a:cxnSpLocks/>
            <a:stCxn id="11" idx="7"/>
            <a:endCxn id="16" idx="3"/>
          </p:cNvCxnSpPr>
          <p:nvPr/>
        </p:nvCxnSpPr>
        <p:spPr>
          <a:xfrm flipV="1">
            <a:off x="18469025" y="7366869"/>
            <a:ext cx="2107832" cy="189247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83FC8B0-BC04-4562-9ADE-CBDDAADAD72A}"/>
              </a:ext>
            </a:extLst>
          </p:cNvPr>
          <p:cNvCxnSpPr>
            <a:endCxn id="11" idx="2"/>
          </p:cNvCxnSpPr>
          <p:nvPr/>
        </p:nvCxnSpPr>
        <p:spPr>
          <a:xfrm flipV="1">
            <a:off x="15127502" y="9782963"/>
            <a:ext cx="1436392" cy="404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390199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099981"/>
            <a:ext cx="2089522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 (Shortest Path Algoritma Dijkstra) dengan jarak 24570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38941"/>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Subang (0)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65E72488-F5F1-478A-9B73-4E4519A2CD44}"/>
              </a:ext>
            </a:extLst>
          </p:cNvPr>
          <p:cNvSpPr/>
          <p:nvPr/>
        </p:nvSpPr>
        <p:spPr>
          <a:xfrm>
            <a:off x="9213606" y="9104922"/>
            <a:ext cx="2232000" cy="1356082"/>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Bandung (5870)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229E6695-9F24-4FD5-A915-96FC06D7B738}"/>
              </a:ext>
            </a:extLst>
          </p:cNvPr>
          <p:cNvSpPr/>
          <p:nvPr/>
        </p:nvSpPr>
        <p:spPr>
          <a:xfrm>
            <a:off x="16563894" y="8801968"/>
            <a:ext cx="2232000" cy="1961991"/>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Tasikmalaya</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(18100)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3" name="Oval 12">
            <a:extLst>
              <a:ext uri="{FF2B5EF4-FFF2-40B4-BE49-F238E27FC236}">
                <a16:creationId xmlns:a16="http://schemas.microsoft.com/office/drawing/2014/main" id="{B3120306-BA83-4295-9ED1-865FF115FB94}"/>
              </a:ext>
            </a:extLst>
          </p:cNvPr>
          <p:cNvSpPr/>
          <p:nvPr/>
        </p:nvSpPr>
        <p:spPr>
          <a:xfrm>
            <a:off x="12875795" y="8986905"/>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Garut</a:t>
            </a: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(12820)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8801968"/>
            <a:ext cx="2232000" cy="1961991"/>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Pangandaran</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(24570)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6" name="Oval 15">
            <a:extLst>
              <a:ext uri="{FF2B5EF4-FFF2-40B4-BE49-F238E27FC236}">
                <a16:creationId xmlns:a16="http://schemas.microsoft.com/office/drawing/2014/main" id="{775977F6-65CB-4A17-B7C4-473708FEBAB9}"/>
              </a:ext>
            </a:extLst>
          </p:cNvPr>
          <p:cNvSpPr/>
          <p:nvPr/>
        </p:nvSpPr>
        <p:spPr>
          <a:xfrm>
            <a:off x="20249988" y="6078652"/>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Ciamis</a:t>
            </a: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(19860)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3" name="Freeform: Shape 22">
            <a:extLst>
              <a:ext uri="{FF2B5EF4-FFF2-40B4-BE49-F238E27FC236}">
                <a16:creationId xmlns:a16="http://schemas.microsoft.com/office/drawing/2014/main" id="{29909985-9948-4B5E-9A8F-15B414461BEA}"/>
              </a:ext>
            </a:extLst>
          </p:cNvPr>
          <p:cNvSpPr/>
          <p:nvPr/>
        </p:nvSpPr>
        <p:spPr>
          <a:xfrm>
            <a:off x="10873168" y="4376849"/>
            <a:ext cx="792806" cy="4907848"/>
          </a:xfrm>
          <a:custGeom>
            <a:avLst/>
            <a:gdLst>
              <a:gd name="connsiteX0" fmla="*/ 217619 w 792806"/>
              <a:gd name="connsiteY0" fmla="*/ 18170 h 4907848"/>
              <a:gd name="connsiteX1" fmla="*/ 719064 w 792806"/>
              <a:gd name="connsiteY1" fmla="*/ 77164 h 4907848"/>
              <a:gd name="connsiteX2" fmla="*/ 719064 w 792806"/>
              <a:gd name="connsiteY2" fmla="*/ 608106 h 4907848"/>
              <a:gd name="connsiteX3" fmla="*/ 778058 w 792806"/>
              <a:gd name="connsiteY3" fmla="*/ 2377912 h 4907848"/>
              <a:gd name="connsiteX4" fmla="*/ 719064 w 792806"/>
              <a:gd name="connsiteY4" fmla="*/ 3764261 h 4907848"/>
              <a:gd name="connsiteX5" fmla="*/ 70135 w 792806"/>
              <a:gd name="connsiteY5" fmla="*/ 3882248 h 4907848"/>
              <a:gd name="connsiteX6" fmla="*/ 11142 w 792806"/>
              <a:gd name="connsiteY6" fmla="*/ 4826145 h 4907848"/>
              <a:gd name="connsiteX7" fmla="*/ 11142 w 792806"/>
              <a:gd name="connsiteY7" fmla="*/ 4796648 h 490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806" h="4907848">
                <a:moveTo>
                  <a:pt x="217619" y="18170"/>
                </a:moveTo>
                <a:cubicBezTo>
                  <a:pt x="426554" y="-6411"/>
                  <a:pt x="635490" y="-21159"/>
                  <a:pt x="719064" y="77164"/>
                </a:cubicBezTo>
                <a:cubicBezTo>
                  <a:pt x="802638" y="175487"/>
                  <a:pt x="709232" y="224648"/>
                  <a:pt x="719064" y="608106"/>
                </a:cubicBezTo>
                <a:cubicBezTo>
                  <a:pt x="728896" y="991564"/>
                  <a:pt x="778058" y="1851886"/>
                  <a:pt x="778058" y="2377912"/>
                </a:cubicBezTo>
                <a:cubicBezTo>
                  <a:pt x="778058" y="2903938"/>
                  <a:pt x="837051" y="3513538"/>
                  <a:pt x="719064" y="3764261"/>
                </a:cubicBezTo>
                <a:cubicBezTo>
                  <a:pt x="601077" y="4014984"/>
                  <a:pt x="188122" y="3705267"/>
                  <a:pt x="70135" y="3882248"/>
                </a:cubicBezTo>
                <a:cubicBezTo>
                  <a:pt x="-47852" y="4059229"/>
                  <a:pt x="20974" y="4673745"/>
                  <a:pt x="11142" y="4826145"/>
                </a:cubicBezTo>
                <a:cubicBezTo>
                  <a:pt x="1310" y="4978545"/>
                  <a:pt x="6226" y="4887596"/>
                  <a:pt x="11142" y="4796648"/>
                </a:cubicBezTo>
              </a:path>
            </a:pathLst>
          </a:cu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D" sz="1800" b="0" i="0" u="none" strike="noStrike" cap="none" spc="0" normalizeH="0" baseline="0">
              <a:ln>
                <a:noFill/>
              </a:ln>
              <a:solidFill>
                <a:sysClr val="windowText" lastClr="000000"/>
              </a:solidFill>
              <a:effectLst/>
              <a:uFillTx/>
            </a:endParaRPr>
          </a:p>
        </p:txBody>
      </p:sp>
      <p:cxnSp>
        <p:nvCxnSpPr>
          <p:cNvPr id="34" name="Straight Arrow Connector 33">
            <a:extLst>
              <a:ext uri="{FF2B5EF4-FFF2-40B4-BE49-F238E27FC236}">
                <a16:creationId xmlns:a16="http://schemas.microsoft.com/office/drawing/2014/main" id="{022B95D2-A983-4721-9668-3B0EF4671DD7}"/>
              </a:ext>
            </a:extLst>
          </p:cNvPr>
          <p:cNvCxnSpPr>
            <a:stCxn id="7" idx="6"/>
            <a:endCxn id="13" idx="2"/>
          </p:cNvCxnSpPr>
          <p:nvPr/>
        </p:nvCxnSpPr>
        <p:spPr>
          <a:xfrm flipV="1">
            <a:off x="11445606" y="9751505"/>
            <a:ext cx="1430189" cy="3145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B0525CD4-ECC7-479B-9FB9-47697D7B6D08}"/>
              </a:ext>
            </a:extLst>
          </p:cNvPr>
          <p:cNvCxnSpPr>
            <a:stCxn id="16" idx="4"/>
            <a:endCxn id="14" idx="0"/>
          </p:cNvCxnSpPr>
          <p:nvPr/>
        </p:nvCxnSpPr>
        <p:spPr>
          <a:xfrm>
            <a:off x="21365988" y="7607851"/>
            <a:ext cx="38691" cy="119411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8A909D56-664E-4F3B-A093-AE783D1BA106}"/>
              </a:ext>
            </a:extLst>
          </p:cNvPr>
          <p:cNvCxnSpPr>
            <a:cxnSpLocks/>
            <a:stCxn id="11" idx="7"/>
            <a:endCxn id="16" idx="3"/>
          </p:cNvCxnSpPr>
          <p:nvPr/>
        </p:nvCxnSpPr>
        <p:spPr>
          <a:xfrm flipV="1">
            <a:off x="18469025" y="7383905"/>
            <a:ext cx="2107832" cy="170539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83FC8B0-BC04-4562-9ADE-CBDDAADAD72A}"/>
              </a:ext>
            </a:extLst>
          </p:cNvPr>
          <p:cNvCxnSpPr>
            <a:endCxn id="11" idx="2"/>
          </p:cNvCxnSpPr>
          <p:nvPr/>
        </p:nvCxnSpPr>
        <p:spPr>
          <a:xfrm flipV="1">
            <a:off x="15127502" y="9782964"/>
            <a:ext cx="1436392" cy="404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1137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218364" y="6068040"/>
            <a:ext cx="2089522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Jarak yang perlu ditempuh dari Subang ke Pangandaran jauh lebih dekat dibandingkan dari Depok ke Kuningan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495149271"/>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5E54C855EC78418D00BFDBA37285E2" ma:contentTypeVersion="10" ma:contentTypeDescription="Create a new document." ma:contentTypeScope="" ma:versionID="6f573b1a45794110d2113225073deebc">
  <xsd:schema xmlns:xsd="http://www.w3.org/2001/XMLSchema" xmlns:xs="http://www.w3.org/2001/XMLSchema" xmlns:p="http://schemas.microsoft.com/office/2006/metadata/properties" xmlns:ns2="e5222402-7b9f-4113-8b8c-ea94d66e8e91" xmlns:ns3="77543c93-e606-407f-9220-765fca0937f2" targetNamespace="http://schemas.microsoft.com/office/2006/metadata/properties" ma:root="true" ma:fieldsID="09add58877d63566cf6918206b064d01" ns2:_="" ns3:_="">
    <xsd:import namespace="e5222402-7b9f-4113-8b8c-ea94d66e8e91"/>
    <xsd:import namespace="77543c93-e606-407f-9220-765fca0937f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22402-7b9f-4113-8b8c-ea94d66e8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543c93-e606-407f-9220-765fca0937f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189A91-6186-401E-99D4-B55CF2D4C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222402-7b9f-4113-8b8c-ea94d66e8e91"/>
    <ds:schemaRef ds:uri="77543c93-e606-407f-9220-765fca0937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24D49F-F276-498D-A24D-B13464F5F0FE}">
  <ds:schemaRefs>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77543c93-e606-407f-9220-765fca0937f2"/>
    <ds:schemaRef ds:uri="e5222402-7b9f-4113-8b8c-ea94d66e8e91"/>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7DF2CD51-6DB2-48C4-8BB2-FE46CBA753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1660</TotalTime>
  <Words>746</Words>
  <Application>Microsoft Office PowerPoint</Application>
  <PresentationFormat>Custom</PresentationFormat>
  <Paragraphs>336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Helvetica Neue</vt:lpstr>
      <vt:lpstr>Helvetica Neue Medium</vt:lpstr>
      <vt:lpstr>21_BasicWhite</vt:lpstr>
      <vt:lpstr>Tugas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Bubble Sort Algorithm</dc:title>
  <cp:lastModifiedBy>MHanif</cp:lastModifiedBy>
  <cp:revision>84</cp:revision>
  <dcterms:modified xsi:type="dcterms:W3CDTF">2022-02-24T04:58:17Z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0x010100C95E54C855EC78418D00BFDBA37285E2</vt:lpwstr>
  </property>
</Properties>
</file>