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E0A001-8116-4814-96E1-B3131C98E54A}" v="18" dt="2022-08-03T05:18:20.097"/>
    <p1510:client id="{C0C3DA56-E8D2-4F8A-8D3A-51B966EA854C}" v="18" dt="2022-08-03T05:26:12.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632" autoAdjust="0"/>
  </p:normalViewPr>
  <p:slideViewPr>
    <p:cSldViewPr snapToGrid="0">
      <p:cViewPr varScale="1">
        <p:scale>
          <a:sx n="74" d="100"/>
          <a:sy n="74" d="100"/>
        </p:scale>
        <p:origin x="85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E9EB1A-7439-431F-AECA-21F976D29845}"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495ECD01-46D9-40D0-B773-3BE33241B0A4}">
      <dgm:prSet/>
      <dgm:spPr/>
      <dgm:t>
        <a:bodyPr/>
        <a:lstStyle/>
        <a:p>
          <a:r>
            <a:rPr lang="en-US" baseline="0"/>
            <a:t>Deletion of rows containing null values.</a:t>
          </a:r>
          <a:endParaRPr lang="en-US"/>
        </a:p>
      </dgm:t>
    </dgm:pt>
    <dgm:pt modelId="{1D40BF34-4790-4C15-8D7A-81071C0F54E1}" type="parTrans" cxnId="{A72F56CC-D595-4E50-9D8A-A793D7F0442B}">
      <dgm:prSet/>
      <dgm:spPr/>
      <dgm:t>
        <a:bodyPr/>
        <a:lstStyle/>
        <a:p>
          <a:endParaRPr lang="en-US"/>
        </a:p>
      </dgm:t>
    </dgm:pt>
    <dgm:pt modelId="{FC747B47-C632-4A16-938C-0189307742A7}" type="sibTrans" cxnId="{A72F56CC-D595-4E50-9D8A-A793D7F0442B}">
      <dgm:prSet/>
      <dgm:spPr/>
      <dgm:t>
        <a:bodyPr/>
        <a:lstStyle/>
        <a:p>
          <a:endParaRPr lang="en-US"/>
        </a:p>
      </dgm:t>
    </dgm:pt>
    <dgm:pt modelId="{756EF38B-5E9F-4137-8DDE-B18A05635698}">
      <dgm:prSet/>
      <dgm:spPr/>
      <dgm:t>
        <a:bodyPr/>
        <a:lstStyle/>
        <a:p>
          <a:r>
            <a:rPr lang="en-US" baseline="0"/>
            <a:t>Usage of is.na() and na.omit().</a:t>
          </a:r>
          <a:endParaRPr lang="en-US"/>
        </a:p>
      </dgm:t>
    </dgm:pt>
    <dgm:pt modelId="{41FE5993-AF58-452E-8D01-F2E47DA145C5}" type="parTrans" cxnId="{F4FDE263-8B51-48BE-B6E7-6AE25EC6C010}">
      <dgm:prSet/>
      <dgm:spPr/>
      <dgm:t>
        <a:bodyPr/>
        <a:lstStyle/>
        <a:p>
          <a:endParaRPr lang="en-US"/>
        </a:p>
      </dgm:t>
    </dgm:pt>
    <dgm:pt modelId="{89C30417-CEE6-40B8-89D3-5CDCA03E243A}" type="sibTrans" cxnId="{F4FDE263-8B51-48BE-B6E7-6AE25EC6C010}">
      <dgm:prSet/>
      <dgm:spPr/>
      <dgm:t>
        <a:bodyPr/>
        <a:lstStyle/>
        <a:p>
          <a:endParaRPr lang="en-US"/>
        </a:p>
      </dgm:t>
    </dgm:pt>
    <dgm:pt modelId="{77894AB3-8BD1-4B72-9F58-2FC4F01C3160}">
      <dgm:prSet/>
      <dgm:spPr/>
      <dgm:t>
        <a:bodyPr/>
        <a:lstStyle/>
        <a:p>
          <a:r>
            <a:rPr lang="en-US" baseline="0" dirty="0"/>
            <a:t>Converting to numeric factors.</a:t>
          </a:r>
          <a:endParaRPr lang="en-US" dirty="0"/>
        </a:p>
      </dgm:t>
    </dgm:pt>
    <dgm:pt modelId="{13E00398-004A-495A-9E57-353386961217}" type="parTrans" cxnId="{B7F1460C-F898-44DE-815B-0C62A62BFC08}">
      <dgm:prSet/>
      <dgm:spPr/>
      <dgm:t>
        <a:bodyPr/>
        <a:lstStyle/>
        <a:p>
          <a:endParaRPr lang="en-US"/>
        </a:p>
      </dgm:t>
    </dgm:pt>
    <dgm:pt modelId="{F600875F-4F61-4B85-A6BE-3CF5144DB491}" type="sibTrans" cxnId="{B7F1460C-F898-44DE-815B-0C62A62BFC08}">
      <dgm:prSet/>
      <dgm:spPr/>
      <dgm:t>
        <a:bodyPr/>
        <a:lstStyle/>
        <a:p>
          <a:endParaRPr lang="en-US"/>
        </a:p>
      </dgm:t>
    </dgm:pt>
    <dgm:pt modelId="{8A62AE99-075B-4DC2-AF77-F264D2657426}">
      <dgm:prSet/>
      <dgm:spPr/>
      <dgm:t>
        <a:bodyPr/>
        <a:lstStyle/>
        <a:p>
          <a:r>
            <a:rPr lang="en-US" baseline="0"/>
            <a:t>Shuffling the data.</a:t>
          </a:r>
          <a:endParaRPr lang="en-US"/>
        </a:p>
      </dgm:t>
    </dgm:pt>
    <dgm:pt modelId="{FACB69AF-1213-4AFB-8F07-8A8ABBC500A0}" type="parTrans" cxnId="{D6C81701-C913-4B92-A2CF-7A9DC6C51E5E}">
      <dgm:prSet/>
      <dgm:spPr/>
      <dgm:t>
        <a:bodyPr/>
        <a:lstStyle/>
        <a:p>
          <a:endParaRPr lang="en-US"/>
        </a:p>
      </dgm:t>
    </dgm:pt>
    <dgm:pt modelId="{F868A9F1-917D-4A32-94E1-7FB628819B4A}" type="sibTrans" cxnId="{D6C81701-C913-4B92-A2CF-7A9DC6C51E5E}">
      <dgm:prSet/>
      <dgm:spPr/>
      <dgm:t>
        <a:bodyPr/>
        <a:lstStyle/>
        <a:p>
          <a:endParaRPr lang="en-US"/>
        </a:p>
      </dgm:t>
    </dgm:pt>
    <dgm:pt modelId="{4911EE99-5577-41E1-A113-18FDBBF42502}" type="pres">
      <dgm:prSet presAssocID="{BAE9EB1A-7439-431F-AECA-21F976D29845}" presName="diagram" presStyleCnt="0">
        <dgm:presLayoutVars>
          <dgm:dir/>
          <dgm:resizeHandles val="exact"/>
        </dgm:presLayoutVars>
      </dgm:prSet>
      <dgm:spPr/>
    </dgm:pt>
    <dgm:pt modelId="{9021D804-20CF-4075-A155-1D5346267D40}" type="pres">
      <dgm:prSet presAssocID="{495ECD01-46D9-40D0-B773-3BE33241B0A4}" presName="node" presStyleLbl="node1" presStyleIdx="0" presStyleCnt="4">
        <dgm:presLayoutVars>
          <dgm:bulletEnabled val="1"/>
        </dgm:presLayoutVars>
      </dgm:prSet>
      <dgm:spPr/>
    </dgm:pt>
    <dgm:pt modelId="{CEB0352A-AA84-4388-8E89-4126A32FC66B}" type="pres">
      <dgm:prSet presAssocID="{FC747B47-C632-4A16-938C-0189307742A7}" presName="sibTrans" presStyleLbl="sibTrans2D1" presStyleIdx="0" presStyleCnt="3"/>
      <dgm:spPr/>
    </dgm:pt>
    <dgm:pt modelId="{3AA8AFCA-EA58-4890-AB43-2D79B0617997}" type="pres">
      <dgm:prSet presAssocID="{FC747B47-C632-4A16-938C-0189307742A7}" presName="connectorText" presStyleLbl="sibTrans2D1" presStyleIdx="0" presStyleCnt="3"/>
      <dgm:spPr/>
    </dgm:pt>
    <dgm:pt modelId="{C1EA82BA-D196-4084-9714-2342C542FA46}" type="pres">
      <dgm:prSet presAssocID="{756EF38B-5E9F-4137-8DDE-B18A05635698}" presName="node" presStyleLbl="node1" presStyleIdx="1" presStyleCnt="4">
        <dgm:presLayoutVars>
          <dgm:bulletEnabled val="1"/>
        </dgm:presLayoutVars>
      </dgm:prSet>
      <dgm:spPr/>
    </dgm:pt>
    <dgm:pt modelId="{DB5AB3F1-E552-43C5-8083-D21BD2D9F71E}" type="pres">
      <dgm:prSet presAssocID="{89C30417-CEE6-40B8-89D3-5CDCA03E243A}" presName="sibTrans" presStyleLbl="sibTrans2D1" presStyleIdx="1" presStyleCnt="3"/>
      <dgm:spPr/>
    </dgm:pt>
    <dgm:pt modelId="{2E951160-1201-4409-8F82-DB879E69F23E}" type="pres">
      <dgm:prSet presAssocID="{89C30417-CEE6-40B8-89D3-5CDCA03E243A}" presName="connectorText" presStyleLbl="sibTrans2D1" presStyleIdx="1" presStyleCnt="3"/>
      <dgm:spPr/>
    </dgm:pt>
    <dgm:pt modelId="{72D04C24-71CA-425C-97D6-78BC4793CDD2}" type="pres">
      <dgm:prSet presAssocID="{77894AB3-8BD1-4B72-9F58-2FC4F01C3160}" presName="node" presStyleLbl="node1" presStyleIdx="2" presStyleCnt="4">
        <dgm:presLayoutVars>
          <dgm:bulletEnabled val="1"/>
        </dgm:presLayoutVars>
      </dgm:prSet>
      <dgm:spPr/>
    </dgm:pt>
    <dgm:pt modelId="{90347EE8-ED6D-46EC-897F-8E662FEBF717}" type="pres">
      <dgm:prSet presAssocID="{F600875F-4F61-4B85-A6BE-3CF5144DB491}" presName="sibTrans" presStyleLbl="sibTrans2D1" presStyleIdx="2" presStyleCnt="3"/>
      <dgm:spPr/>
    </dgm:pt>
    <dgm:pt modelId="{9549F704-9032-48FA-8636-ADFF2B090C05}" type="pres">
      <dgm:prSet presAssocID="{F600875F-4F61-4B85-A6BE-3CF5144DB491}" presName="connectorText" presStyleLbl="sibTrans2D1" presStyleIdx="2" presStyleCnt="3"/>
      <dgm:spPr/>
    </dgm:pt>
    <dgm:pt modelId="{17712E93-B2E7-448F-8E28-94E34AD07335}" type="pres">
      <dgm:prSet presAssocID="{8A62AE99-075B-4DC2-AF77-F264D2657426}" presName="node" presStyleLbl="node1" presStyleIdx="3" presStyleCnt="4">
        <dgm:presLayoutVars>
          <dgm:bulletEnabled val="1"/>
        </dgm:presLayoutVars>
      </dgm:prSet>
      <dgm:spPr/>
    </dgm:pt>
  </dgm:ptLst>
  <dgm:cxnLst>
    <dgm:cxn modelId="{D6C81701-C913-4B92-A2CF-7A9DC6C51E5E}" srcId="{BAE9EB1A-7439-431F-AECA-21F976D29845}" destId="{8A62AE99-075B-4DC2-AF77-F264D2657426}" srcOrd="3" destOrd="0" parTransId="{FACB69AF-1213-4AFB-8F07-8A8ABBC500A0}" sibTransId="{F868A9F1-917D-4A32-94E1-7FB628819B4A}"/>
    <dgm:cxn modelId="{B7F1460C-F898-44DE-815B-0C62A62BFC08}" srcId="{BAE9EB1A-7439-431F-AECA-21F976D29845}" destId="{77894AB3-8BD1-4B72-9F58-2FC4F01C3160}" srcOrd="2" destOrd="0" parTransId="{13E00398-004A-495A-9E57-353386961217}" sibTransId="{F600875F-4F61-4B85-A6BE-3CF5144DB491}"/>
    <dgm:cxn modelId="{FEA97113-34EE-44FF-984B-677768B34421}" type="presOf" srcId="{77894AB3-8BD1-4B72-9F58-2FC4F01C3160}" destId="{72D04C24-71CA-425C-97D6-78BC4793CDD2}" srcOrd="0" destOrd="0" presId="urn:microsoft.com/office/officeart/2005/8/layout/process5"/>
    <dgm:cxn modelId="{76C2CF61-1373-49DB-87E4-7BA8E475AFFA}" type="presOf" srcId="{F600875F-4F61-4B85-A6BE-3CF5144DB491}" destId="{9549F704-9032-48FA-8636-ADFF2B090C05}" srcOrd="1" destOrd="0" presId="urn:microsoft.com/office/officeart/2005/8/layout/process5"/>
    <dgm:cxn modelId="{F4FDE263-8B51-48BE-B6E7-6AE25EC6C010}" srcId="{BAE9EB1A-7439-431F-AECA-21F976D29845}" destId="{756EF38B-5E9F-4137-8DDE-B18A05635698}" srcOrd="1" destOrd="0" parTransId="{41FE5993-AF58-452E-8D01-F2E47DA145C5}" sibTransId="{89C30417-CEE6-40B8-89D3-5CDCA03E243A}"/>
    <dgm:cxn modelId="{F6B5914B-AB34-4CF1-8932-DAB6CF4ADFA4}" type="presOf" srcId="{BAE9EB1A-7439-431F-AECA-21F976D29845}" destId="{4911EE99-5577-41E1-A113-18FDBBF42502}" srcOrd="0" destOrd="0" presId="urn:microsoft.com/office/officeart/2005/8/layout/process5"/>
    <dgm:cxn modelId="{E779B74F-CA0E-4ECD-88EA-691AD0509E72}" type="presOf" srcId="{FC747B47-C632-4A16-938C-0189307742A7}" destId="{CEB0352A-AA84-4388-8E89-4126A32FC66B}" srcOrd="0" destOrd="0" presId="urn:microsoft.com/office/officeart/2005/8/layout/process5"/>
    <dgm:cxn modelId="{7A595D73-4861-4BA9-84EA-21DCE1CBCA5E}" type="presOf" srcId="{FC747B47-C632-4A16-938C-0189307742A7}" destId="{3AA8AFCA-EA58-4890-AB43-2D79B0617997}" srcOrd="1" destOrd="0" presId="urn:microsoft.com/office/officeart/2005/8/layout/process5"/>
    <dgm:cxn modelId="{B0F5217C-E8FC-4511-BFB6-2D739E9E61C1}" type="presOf" srcId="{89C30417-CEE6-40B8-89D3-5CDCA03E243A}" destId="{DB5AB3F1-E552-43C5-8083-D21BD2D9F71E}" srcOrd="0" destOrd="0" presId="urn:microsoft.com/office/officeart/2005/8/layout/process5"/>
    <dgm:cxn modelId="{F573709B-D732-4334-A32E-1635562BBF68}" type="presOf" srcId="{89C30417-CEE6-40B8-89D3-5CDCA03E243A}" destId="{2E951160-1201-4409-8F82-DB879E69F23E}" srcOrd="1" destOrd="0" presId="urn:microsoft.com/office/officeart/2005/8/layout/process5"/>
    <dgm:cxn modelId="{B3B6ADBA-9285-4C13-BA9C-1122EA291703}" type="presOf" srcId="{F600875F-4F61-4B85-A6BE-3CF5144DB491}" destId="{90347EE8-ED6D-46EC-897F-8E662FEBF717}" srcOrd="0" destOrd="0" presId="urn:microsoft.com/office/officeart/2005/8/layout/process5"/>
    <dgm:cxn modelId="{A72F56CC-D595-4E50-9D8A-A793D7F0442B}" srcId="{BAE9EB1A-7439-431F-AECA-21F976D29845}" destId="{495ECD01-46D9-40D0-B773-3BE33241B0A4}" srcOrd="0" destOrd="0" parTransId="{1D40BF34-4790-4C15-8D7A-81071C0F54E1}" sibTransId="{FC747B47-C632-4A16-938C-0189307742A7}"/>
    <dgm:cxn modelId="{11E944DB-6514-4ABA-B58B-743D7106535D}" type="presOf" srcId="{756EF38B-5E9F-4137-8DDE-B18A05635698}" destId="{C1EA82BA-D196-4084-9714-2342C542FA46}" srcOrd="0" destOrd="0" presId="urn:microsoft.com/office/officeart/2005/8/layout/process5"/>
    <dgm:cxn modelId="{70460CDC-6BD4-4E84-93DB-71057239A41C}" type="presOf" srcId="{8A62AE99-075B-4DC2-AF77-F264D2657426}" destId="{17712E93-B2E7-448F-8E28-94E34AD07335}" srcOrd="0" destOrd="0" presId="urn:microsoft.com/office/officeart/2005/8/layout/process5"/>
    <dgm:cxn modelId="{32198ADC-BBD0-4029-B84E-90DC36CDCEC9}" type="presOf" srcId="{495ECD01-46D9-40D0-B773-3BE33241B0A4}" destId="{9021D804-20CF-4075-A155-1D5346267D40}" srcOrd="0" destOrd="0" presId="urn:microsoft.com/office/officeart/2005/8/layout/process5"/>
    <dgm:cxn modelId="{CABF3D0A-EB77-4B2F-BD7D-88B580B585C0}" type="presParOf" srcId="{4911EE99-5577-41E1-A113-18FDBBF42502}" destId="{9021D804-20CF-4075-A155-1D5346267D40}" srcOrd="0" destOrd="0" presId="urn:microsoft.com/office/officeart/2005/8/layout/process5"/>
    <dgm:cxn modelId="{A16DC755-BB5F-4C8A-8EA2-E36F810D57B8}" type="presParOf" srcId="{4911EE99-5577-41E1-A113-18FDBBF42502}" destId="{CEB0352A-AA84-4388-8E89-4126A32FC66B}" srcOrd="1" destOrd="0" presId="urn:microsoft.com/office/officeart/2005/8/layout/process5"/>
    <dgm:cxn modelId="{2344C731-5BF1-4F66-B1CF-C6F1B9DB9F02}" type="presParOf" srcId="{CEB0352A-AA84-4388-8E89-4126A32FC66B}" destId="{3AA8AFCA-EA58-4890-AB43-2D79B0617997}" srcOrd="0" destOrd="0" presId="urn:microsoft.com/office/officeart/2005/8/layout/process5"/>
    <dgm:cxn modelId="{FFD46DF3-E683-4602-BB2F-09BA34996FDD}" type="presParOf" srcId="{4911EE99-5577-41E1-A113-18FDBBF42502}" destId="{C1EA82BA-D196-4084-9714-2342C542FA46}" srcOrd="2" destOrd="0" presId="urn:microsoft.com/office/officeart/2005/8/layout/process5"/>
    <dgm:cxn modelId="{7988526B-C76D-4B4C-B9F9-E84B5223BF20}" type="presParOf" srcId="{4911EE99-5577-41E1-A113-18FDBBF42502}" destId="{DB5AB3F1-E552-43C5-8083-D21BD2D9F71E}" srcOrd="3" destOrd="0" presId="urn:microsoft.com/office/officeart/2005/8/layout/process5"/>
    <dgm:cxn modelId="{1E113A43-1EC4-46E2-8568-6BCACA5A7EEA}" type="presParOf" srcId="{DB5AB3F1-E552-43C5-8083-D21BD2D9F71E}" destId="{2E951160-1201-4409-8F82-DB879E69F23E}" srcOrd="0" destOrd="0" presId="urn:microsoft.com/office/officeart/2005/8/layout/process5"/>
    <dgm:cxn modelId="{3F82A965-7214-465D-8A0B-9D8EA77AE647}" type="presParOf" srcId="{4911EE99-5577-41E1-A113-18FDBBF42502}" destId="{72D04C24-71CA-425C-97D6-78BC4793CDD2}" srcOrd="4" destOrd="0" presId="urn:microsoft.com/office/officeart/2005/8/layout/process5"/>
    <dgm:cxn modelId="{18C4F357-5E9A-48B5-BEB4-ADFBDDB2EB3A}" type="presParOf" srcId="{4911EE99-5577-41E1-A113-18FDBBF42502}" destId="{90347EE8-ED6D-46EC-897F-8E662FEBF717}" srcOrd="5" destOrd="0" presId="urn:microsoft.com/office/officeart/2005/8/layout/process5"/>
    <dgm:cxn modelId="{A08BE000-A134-407A-B99C-7AFD9CBDB3BF}" type="presParOf" srcId="{90347EE8-ED6D-46EC-897F-8E662FEBF717}" destId="{9549F704-9032-48FA-8636-ADFF2B090C05}" srcOrd="0" destOrd="0" presId="urn:microsoft.com/office/officeart/2005/8/layout/process5"/>
    <dgm:cxn modelId="{8A95D749-6A18-4BCB-92D6-8F39DFC66504}" type="presParOf" srcId="{4911EE99-5577-41E1-A113-18FDBBF42502}" destId="{17712E93-B2E7-448F-8E28-94E34AD07335}" srcOrd="6" destOrd="0" presId="urn:microsoft.com/office/officeart/2005/8/layout/process5"/>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1D804-20CF-4075-A155-1D5346267D40}">
      <dsp:nvSpPr>
        <dsp:cNvPr id="0" name=""/>
        <dsp:cNvSpPr/>
      </dsp:nvSpPr>
      <dsp:spPr>
        <a:xfrm>
          <a:off x="133960" y="2173"/>
          <a:ext cx="2046728" cy="1228037"/>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a:t>Deletion of rows containing null values.</a:t>
          </a:r>
          <a:endParaRPr lang="en-US" sz="1900" kern="1200"/>
        </a:p>
      </dsp:txBody>
      <dsp:txXfrm>
        <a:off x="169928" y="38141"/>
        <a:ext cx="1974792" cy="1156101"/>
      </dsp:txXfrm>
    </dsp:sp>
    <dsp:sp modelId="{CEB0352A-AA84-4388-8E89-4126A32FC66B}">
      <dsp:nvSpPr>
        <dsp:cNvPr id="0" name=""/>
        <dsp:cNvSpPr/>
      </dsp:nvSpPr>
      <dsp:spPr>
        <a:xfrm>
          <a:off x="2360801" y="362398"/>
          <a:ext cx="433906" cy="5075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360801" y="463916"/>
        <a:ext cx="303734" cy="304552"/>
      </dsp:txXfrm>
    </dsp:sp>
    <dsp:sp modelId="{C1EA82BA-D196-4084-9714-2342C542FA46}">
      <dsp:nvSpPr>
        <dsp:cNvPr id="0" name=""/>
        <dsp:cNvSpPr/>
      </dsp:nvSpPr>
      <dsp:spPr>
        <a:xfrm>
          <a:off x="2999381" y="2173"/>
          <a:ext cx="2046728" cy="1228037"/>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a:t>Usage of is.na() and na.omit().</a:t>
          </a:r>
          <a:endParaRPr lang="en-US" sz="1900" kern="1200"/>
        </a:p>
      </dsp:txBody>
      <dsp:txXfrm>
        <a:off x="3035349" y="38141"/>
        <a:ext cx="1974792" cy="1156101"/>
      </dsp:txXfrm>
    </dsp:sp>
    <dsp:sp modelId="{DB5AB3F1-E552-43C5-8083-D21BD2D9F71E}">
      <dsp:nvSpPr>
        <dsp:cNvPr id="0" name=""/>
        <dsp:cNvSpPr/>
      </dsp:nvSpPr>
      <dsp:spPr>
        <a:xfrm>
          <a:off x="5226222" y="362398"/>
          <a:ext cx="433906" cy="5075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226222" y="463916"/>
        <a:ext cx="303734" cy="304552"/>
      </dsp:txXfrm>
    </dsp:sp>
    <dsp:sp modelId="{72D04C24-71CA-425C-97D6-78BC4793CDD2}">
      <dsp:nvSpPr>
        <dsp:cNvPr id="0" name=""/>
        <dsp:cNvSpPr/>
      </dsp:nvSpPr>
      <dsp:spPr>
        <a:xfrm>
          <a:off x="5864801" y="2173"/>
          <a:ext cx="2046728" cy="1228037"/>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dirty="0"/>
            <a:t>Converting to numeric factors.</a:t>
          </a:r>
          <a:endParaRPr lang="en-US" sz="1900" kern="1200" dirty="0"/>
        </a:p>
      </dsp:txBody>
      <dsp:txXfrm>
        <a:off x="5900769" y="38141"/>
        <a:ext cx="1974792" cy="1156101"/>
      </dsp:txXfrm>
    </dsp:sp>
    <dsp:sp modelId="{90347EE8-ED6D-46EC-897F-8E662FEBF717}">
      <dsp:nvSpPr>
        <dsp:cNvPr id="0" name=""/>
        <dsp:cNvSpPr/>
      </dsp:nvSpPr>
      <dsp:spPr>
        <a:xfrm rot="5400000">
          <a:off x="6671212" y="1373482"/>
          <a:ext cx="433906" cy="5075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6735889" y="1410323"/>
        <a:ext cx="304552" cy="303734"/>
      </dsp:txXfrm>
    </dsp:sp>
    <dsp:sp modelId="{17712E93-B2E7-448F-8E28-94E34AD07335}">
      <dsp:nvSpPr>
        <dsp:cNvPr id="0" name=""/>
        <dsp:cNvSpPr/>
      </dsp:nvSpPr>
      <dsp:spPr>
        <a:xfrm>
          <a:off x="5864801" y="2048902"/>
          <a:ext cx="2046728" cy="1228037"/>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a:t>Shuffling the data.</a:t>
          </a:r>
          <a:endParaRPr lang="en-US" sz="1900" kern="1200"/>
        </a:p>
      </dsp:txBody>
      <dsp:txXfrm>
        <a:off x="5900769" y="2084870"/>
        <a:ext cx="1974792" cy="11561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Greetings. This is Hanif Lumsden, presenting my research on predicting patron patterns for the San Francisco Public Library System.</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3fd63201b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3fd63201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At the start of the root node, the probability that the patron is 25 to 34 years is 9 percent. If the patron is not labeled as a staff, senior, welcome or young adult, juvenile, or patron definition type less than 9, the node goes to the correct node, where guest and adults are between the ranges 25 to 34, which in turn predicts year patron registered and amounts to a very low value. For confirmed patron definition type over 9, 35 percent of patrons with a type definition over 9 are 25 percent likely between the ages of 10 to 19. The type code is predicted. It is determined that the majority of patrons that were kids that registered past 2012 are between the ages of 0 to 9, and before 2012 were between the ages of 10 to 19. The patron type code being more significant than 3 means that the patron is an adult. It is determined that patron type definition greater than 13 or comprising of staff and young adults are between the ages of 25 to 34 on a scale of 3 percent.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fd63201b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3fd63201b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much more detailed decision tree considering the supervisor district or patrons' location. Initial prediction that 6 percent of patrons will remain outside the county. From then on, home library definition and code are emphasized or the description where the patron is registered originally registered in home library definition, then home library code which can change depending on when the patron wants to adjust their destination library. Essentially, a predictor based on location is displayed with many potential outcomes. The decision tree is a better fit for the library circulation data</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3fd632019f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3fd632019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0" rtl="0">
              <a:spcBef>
                <a:spcPts val="0"/>
              </a:spcBef>
              <a:spcAft>
                <a:spcPts val="0"/>
              </a:spcAft>
              <a:buNone/>
            </a:pPr>
            <a:r>
              <a:rPr lang="en-US" sz="1800" b="0" i="0" u="none" strike="noStrike" dirty="0">
                <a:solidFill>
                  <a:srgbClr val="000000"/>
                </a:solidFill>
                <a:effectLst/>
                <a:latin typeface="Times New Roman" panose="02020603050405020304" pitchFamily="18" charset="0"/>
              </a:rPr>
              <a:t>The decision tree model fits the data better. Consider a dependent and independent variable in supervisor district and age range, respectively. The accuracy amounted to 48.04 percent for the age range decision tree and 51.8 percent for the supervisor district decision tree as opposed to accuracy being below 20 percent for the multiple linear regression model.</a:t>
            </a:r>
            <a:endParaRPr lang="en-US" sz="1100" b="0" i="0" u="none" strike="noStrike" dirty="0">
              <a:solidFill>
                <a:srgbClr val="000000"/>
              </a:solidFill>
              <a:effectLst/>
              <a:latin typeface="Arial"/>
            </a:endParaRPr>
          </a:p>
          <a:p>
            <a:pPr marL="457200" indent="0" rtl="0">
              <a:spcBef>
                <a:spcPts val="0"/>
              </a:spcBef>
              <a:spcAft>
                <a:spcPts val="0"/>
              </a:spcAft>
              <a:buNone/>
            </a:pPr>
            <a:r>
              <a:rPr lang="en-US" sz="1800" b="0" i="0" u="none" strike="noStrike" dirty="0">
                <a:solidFill>
                  <a:srgbClr val="000000"/>
                </a:solidFill>
                <a:effectLst/>
                <a:latin typeface="Times New Roman" panose="02020603050405020304" pitchFamily="18" charset="0"/>
              </a:rPr>
              <a:t>The two methods used while analyzing the entire data set amounted to very slow performance on an 8 GB ram computer. When handling this data set, the majority of data should be deleted. Doing this will lead to better performance and potentially better accuracy.</a:t>
            </a:r>
            <a:endParaRPr lang="en-US" dirty="0">
              <a:effectLst/>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Ansari et al. (2020) predicted behavioral models using neural networks and decision trees among others. For comparison, decision trees are inquired about. Ansari et al. (2020) used the decision tree algorithm to predict loan period, referrals, and user delays, ranging from 59.3 percent to 90 percent. The neural network algorithm produced the greatest accuracy rates, up to 99 percent, close to the actual library behavioral patterns (Ansari et al., 2020). The decision tree model done for the San Francisco library amount to around 50 percent, which is around 10 percent less than the least accurate run for Ansari et al. (2020) though we were modeling different attributes and data. The range of accuracy for Ansari et al. (2020) shows that while a decision tree can be an effective model for library circulation data, neural network algorithms that assess the same data produce a more accurate model and depiction of actual user behavior.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Han et al. (2022) utilize an algorithm entitled ‘fast update’ or FUP. The FUP will scan the database once and produce a computation to increase library operation efficiency (Han et al., 2022). Hans uses association rule mining and, with high accuracy, determines borrowing behavior. The FUP algorithm will likely better fit the borrowing behavior for the San Francisco library circulation data over multiple linear regression analysis.</a:t>
            </a: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3fd632019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3fd632019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Decision tree fits better for library circulation data. </a:t>
            </a:r>
            <a:r>
              <a:rPr lang="en-US" sz="1800" b="0" i="0" u="none" strike="noStrike" dirty="0">
                <a:solidFill>
                  <a:srgbClr val="000000"/>
                </a:solidFill>
                <a:effectLst/>
                <a:latin typeface="Times New Roman" panose="02020603050405020304" pitchFamily="18" charset="0"/>
              </a:rPr>
              <a:t> More accurate models will likely be produced if most data is first randomized and deleted. This will have a significant effect on performance as well. Regardless, the decision tree model is a better fit when compared with the multiple linear regression model based on the accuracy produced. It is determined through a literature review that neural networks are a better fit for library circulation data. Analysts should consider this paper and neural network algorithms when dealing with library circulation data.</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3fd632019f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3fd632019f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following are the references. Thank you for listening to my presentation.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fd632019f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fd632019f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public library system for San Francisco library circulation system is chosen. Data is taken from the library’s website, as it is an open comma-separated-value file for download, and </a:t>
            </a:r>
            <a:r>
              <a:rPr lang="en-US" sz="1800" b="0" i="0" u="none" strike="noStrike" dirty="0">
                <a:solidFill>
                  <a:srgbClr val="000000"/>
                </a:solidFill>
                <a:effectLst/>
                <a:latin typeface="Times New Roman" panose="02020603050405020304" pitchFamily="18" charset="0"/>
              </a:rPr>
              <a:t>contains bibliographic records of items, patrons, and circulation data from the years 2003 to 2016 and has a total of over 420,000 records. Data mining classification and predictive techniques multiple linear regression and decision tree is used for this project.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fd632019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3fd632019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importance comes in finding the best model for the library data. Different mining techniques will be more suitable for different types of data. In this report, only two types are executed due to the system constraints, but the results are compared with Ansari et al (2020) and Han et al. (2022). Analysts should consider this report and how applicable different algorithms are when assessing library circulation data in the future. In terms of analytical results use-value, libraries can better suit patrons if they understand them better.</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fd632019f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3fd632019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Times New Roman" panose="02020603050405020304" pitchFamily="18" charset="0"/>
              </a:rPr>
              <a:t>This library data is provided by the San Francisco publishing department of the public library, representing the use of inventoried items (</a:t>
            </a:r>
            <a:r>
              <a:rPr lang="en-US" sz="1800" b="0" i="0" u="none" strike="noStrike" dirty="0" err="1">
                <a:solidFill>
                  <a:srgbClr val="000000"/>
                </a:solidFill>
                <a:effectLst/>
                <a:latin typeface="Times New Roman" panose="02020603050405020304" pitchFamily="18" charset="0"/>
              </a:rPr>
              <a:t>DataSF</a:t>
            </a:r>
            <a:r>
              <a:rPr lang="en-US" sz="1800" b="0" i="0" u="none" strike="noStrike" dirty="0">
                <a:solidFill>
                  <a:srgbClr val="000000"/>
                </a:solidFill>
                <a:effectLst/>
                <a:latin typeface="Times New Roman" panose="02020603050405020304" pitchFamily="18" charset="0"/>
              </a:rPr>
              <a:t>, 2019). Columns consist of a patron type code where patrons are assigned a categorical number for records-sake; patron type definition that describes the patron type number; total checkouts and total renewal columns representing a total number of checkouts and renewals made by the patron; age range is a string column of the from 0 to 75 and over but separated by decade or age group; home library code which is an alphanumeric identifier and home library definition which defines said identifier and is based on location; circulation active month and year columns are when the patron was last active; notice preference and definition is the code and preferred contact information; provided email address is a </a:t>
            </a:r>
            <a:r>
              <a:rPr lang="en-US" sz="1800" b="0" i="0" u="none" strike="noStrike" dirty="0" err="1">
                <a:solidFill>
                  <a:srgbClr val="000000"/>
                </a:solidFill>
                <a:effectLst/>
                <a:latin typeface="Times New Roman" panose="02020603050405020304" pitchFamily="18" charset="0"/>
              </a:rPr>
              <a:t>boolean</a:t>
            </a:r>
            <a:r>
              <a:rPr lang="en-US" sz="1800" b="0" i="0" u="none" strike="noStrike" dirty="0">
                <a:solidFill>
                  <a:srgbClr val="000000"/>
                </a:solidFill>
                <a:effectLst/>
                <a:latin typeface="Times New Roman" panose="02020603050405020304" pitchFamily="18" charset="0"/>
              </a:rPr>
              <a:t> attribute; year patron registered; outside of the county is another </a:t>
            </a:r>
            <a:r>
              <a:rPr lang="en-US" sz="1800" b="0" i="0" u="none" strike="noStrike" dirty="0" err="1">
                <a:solidFill>
                  <a:srgbClr val="000000"/>
                </a:solidFill>
                <a:effectLst/>
                <a:latin typeface="Times New Roman" panose="02020603050405020304" pitchFamily="18" charset="0"/>
              </a:rPr>
              <a:t>boolean</a:t>
            </a:r>
            <a:r>
              <a:rPr lang="en-US" sz="1800" b="0" i="0" u="none" strike="noStrike" dirty="0">
                <a:solidFill>
                  <a:srgbClr val="000000"/>
                </a:solidFill>
                <a:effectLst/>
                <a:latin typeface="Times New Roman" panose="02020603050405020304" pitchFamily="18" charset="0"/>
              </a:rPr>
              <a:t> attribute; and supervisor district is a number that corresponds with the district number (</a:t>
            </a:r>
            <a:r>
              <a:rPr lang="en-US" sz="1800" b="0" i="0" u="none" strike="noStrike" dirty="0" err="1">
                <a:solidFill>
                  <a:srgbClr val="000000"/>
                </a:solidFill>
                <a:effectLst/>
                <a:latin typeface="Times New Roman" panose="02020603050405020304" pitchFamily="18" charset="0"/>
              </a:rPr>
              <a:t>DataSF</a:t>
            </a:r>
            <a:r>
              <a:rPr lang="en-US" sz="1800" b="0" i="0" u="none" strike="noStrike" dirty="0">
                <a:solidFill>
                  <a:srgbClr val="000000"/>
                </a:solidFill>
                <a:effectLst/>
                <a:latin typeface="Times New Roman" panose="02020603050405020304" pitchFamily="18" charset="0"/>
              </a:rPr>
              <a:t>, 2019).</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3fd632019f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3fd632019f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Multiple linear model regression will be used for registration and checkout as dependent variable by year and decision tree for predicting patron behavior by age as well as likely patron type and behavior based on location (Ansari et al., 2020)</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3fd632019f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3fd632019f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Missing data values from the Supervisor District column are replaced with 0. Any row containing a null value is deleted. Using the is.na() function, the data frame is checked for not applicable values. Values are deleted using the </a:t>
            </a:r>
            <a:r>
              <a:rPr lang="en-US" dirty="0" err="1"/>
              <a:t>na.omit</a:t>
            </a:r>
            <a:r>
              <a:rPr lang="en-US" dirty="0"/>
              <a:t>() function. For multiple linear model regression and decision tree analysis, the data attributes where the data type is a string or non-numeric are converted to a numeric factor. This includes patron type definition, age range, library code and definition, circulation month and year, preference code and definition, email address, and outside of the county. For the decision tree, the data is shuffled using the sample function.</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3fd632019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3fd632019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Dependent data variables total checkout and renewals are identified for multiple linear models. The model shows all attributes are dependent variables except age range, such that all dependent variable attributes have a p-value less than 0.05. The dataset has over 400000 attributes, so the model factoring in renewals has an accuracy of 36.02 percent, and the modeling factoring in checkouts has an accuracy of 17.18 percent. These are very low in accuracy in general.</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3fd632019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3fd632019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Based on practice, p-values less than 0.05 are considered for the minimum adequate model. The only difference between the minimum adequate model and the initial multiple linear regression model is not factoring in the age range this test run. </a:t>
            </a:r>
            <a:r>
              <a:rPr lang="en-US" sz="1800" b="0" i="0" u="none" strike="noStrike" dirty="0">
                <a:solidFill>
                  <a:srgbClr val="000000"/>
                </a:solidFill>
                <a:effectLst/>
                <a:latin typeface="Times New Roman" panose="02020603050405020304" pitchFamily="18" charset="0"/>
              </a:rPr>
              <a:t>Most attributes are dependent variables, so accuracy does not increase; it decreases. There is a decrease in accuracy due to the contradiction in the purpose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3fd63201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3fd63201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Clear from these two graphs, the majority of the activity happened during the year 2003 when this particular patron dataset was first gathered. Activity decreases over time. It is assumed that technology is particular a factor in the decrease. </a:t>
            </a:r>
          </a:p>
          <a:p>
            <a:pPr marL="0" lvl="0" indent="0" algn="l" rtl="0">
              <a:spcBef>
                <a:spcPts val="0"/>
              </a:spcBef>
              <a:spcAft>
                <a:spcPts val="0"/>
              </a:spcAft>
              <a:buNone/>
            </a:pPr>
            <a:r>
              <a:rPr lang="en-US" dirty="0"/>
              <a:t>It must be emphasized that the distance between two points. According to the predictive model, the majority of values are clustered along the fit, and both summaries share the same general regression behavior. There are many outliers, however, and this is very indicative of the accuracy model or inaccuracy.</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569214"/>
            <a:ext cx="7063740" cy="3031236"/>
          </a:xfrm>
        </p:spPr>
        <p:txBody>
          <a:bodyPr anchor="b">
            <a:normAutofit/>
          </a:bodyPr>
          <a:lstStyle>
            <a:lvl1pPr algn="l">
              <a:lnSpc>
                <a:spcPct val="85000"/>
              </a:lnSpc>
              <a:defRPr sz="54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3600450"/>
            <a:ext cx="7063740" cy="1268730"/>
          </a:xfrm>
        </p:spPr>
        <p:txBody>
          <a:bodyPr>
            <a:normAutofit/>
          </a:bodyPr>
          <a:lstStyle>
            <a:lvl1pPr marL="0" indent="0" algn="l">
              <a:buNone/>
              <a:defRPr sz="1650" baseline="0">
                <a:solidFill>
                  <a:schemeClr val="tx1">
                    <a:lumMod val="75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AB3A824-1A51-4B26-AD58-A6D8E14F6C04}" type="datetimeFigureOut">
              <a:rPr lang="en-US" smtClean="0"/>
              <a:t>8/3/2022</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
              </a:t>
            </a:r>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683163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8/3/2022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57668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0"/>
            <a:ext cx="1857375" cy="44231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285750"/>
            <a:ext cx="5800725" cy="44231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8/3/2022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538638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95093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8/3/2022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725475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5400" b="0"/>
            </a:lvl1pPr>
          </a:lstStyle>
          <a:p>
            <a:r>
              <a:rPr lang="en-US"/>
              <a:t>Click to edit Master title style</a:t>
            </a:r>
            <a:endParaRPr lang="en-US" dirty="0"/>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6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8/3/2022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23655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8/3/2022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037082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285241"/>
            <a:ext cx="3360420" cy="548640"/>
          </a:xfrm>
        </p:spPr>
        <p:txBody>
          <a:bodyPr anchor="b">
            <a:normAutofit/>
          </a:bodyPr>
          <a:lstStyle>
            <a:lvl1pPr marL="0" indent="0">
              <a:spcBef>
                <a:spcPts val="0"/>
              </a:spcBef>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6404"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94860" y="1285241"/>
            <a:ext cx="3360420" cy="548640"/>
          </a:xfrm>
        </p:spPr>
        <p:txBody>
          <a:bodyPr anchor="b">
            <a:normAutofit/>
          </a:bodyPr>
          <a:lstStyle>
            <a:lvl1pPr marL="0" indent="0">
              <a:lnSpc>
                <a:spcPct val="95000"/>
              </a:lnSpc>
              <a:spcBef>
                <a:spcPts val="0"/>
              </a:spcBef>
              <a:buNone/>
              <a:defRPr lang="en-US" sz="1500" b="0" kern="1200" dirty="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500"/>
              </a:spcBef>
              <a:buFontTx/>
              <a:buNone/>
            </a:pPr>
            <a:r>
              <a:rPr lang="en-US"/>
              <a:t>Click to edit Master text styles</a:t>
            </a:r>
          </a:p>
        </p:txBody>
      </p:sp>
      <p:sp>
        <p:nvSpPr>
          <p:cNvPr id="6" name="Content Placeholder 5"/>
          <p:cNvSpPr>
            <a:spLocks noGrp="1"/>
          </p:cNvSpPr>
          <p:nvPr>
            <p:ph sz="quarter" idx="4"/>
          </p:nvPr>
        </p:nvSpPr>
        <p:spPr>
          <a:xfrm>
            <a:off x="4594860"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8/3/2022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2122621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8/3/2022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7684384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8/3/2022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8787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400300" cy="1200148"/>
          </a:xfrm>
        </p:spPr>
        <p:txBody>
          <a:bodyPr anchor="b">
            <a:normAutofit/>
          </a:bodyPr>
          <a:lstStyle>
            <a:lvl1pPr>
              <a:defRPr sz="2400" b="0" baseline="0"/>
            </a:lvl1pPr>
          </a:lstStyle>
          <a:p>
            <a:r>
              <a:rPr lang="en-US"/>
              <a:t>Click to edit Master title style</a:t>
            </a:r>
            <a:endParaRPr lang="en-US" dirty="0"/>
          </a:p>
        </p:txBody>
      </p:sp>
      <p:sp>
        <p:nvSpPr>
          <p:cNvPr id="3" name="Content Placeholder 2"/>
          <p:cNvSpPr>
            <a:spLocks noGrp="1"/>
          </p:cNvSpPr>
          <p:nvPr>
            <p:ph idx="1"/>
          </p:nvPr>
        </p:nvSpPr>
        <p:spPr>
          <a:xfrm>
            <a:off x="3378200" y="514350"/>
            <a:ext cx="4559300" cy="411480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1574801"/>
            <a:ext cx="2400300" cy="2857501"/>
          </a:xfrm>
        </p:spPr>
        <p:txBody>
          <a:bodyPr>
            <a:normAutofit/>
          </a:bodyPr>
          <a:lstStyle>
            <a:lvl1pPr marL="0" indent="0">
              <a:lnSpc>
                <a:spcPct val="114000"/>
              </a:lnSpc>
              <a:spcBef>
                <a:spcPts val="600"/>
              </a:spcBef>
              <a:buNone/>
              <a:defRPr sz="9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8/3/2022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71711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3846692"/>
          </a:xfrm>
          <a:solidFill>
            <a:schemeClr val="accent1"/>
          </a:solidFill>
        </p:spPr>
        <p:txBody>
          <a:bodyPr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800" y="4581442"/>
            <a:ext cx="7486650" cy="447758"/>
          </a:xfrm>
        </p:spPr>
        <p:txBody>
          <a:bodyPr>
            <a:normAutofit/>
          </a:bodyPr>
          <a:lstStyle>
            <a:lvl1pPr marL="0" indent="0">
              <a:lnSpc>
                <a:spcPct val="100000"/>
              </a:lnSpc>
              <a:spcBef>
                <a:spcPts val="600"/>
              </a:spcBef>
              <a:buNone/>
              <a:defRPr sz="975">
                <a:solidFill>
                  <a:schemeClr val="bg1">
                    <a:lumMod val="8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8/3/2022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128549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274320"/>
            <a:ext cx="7269480" cy="99417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371600"/>
            <a:ext cx="6446520" cy="3263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8098157" y="748903"/>
            <a:ext cx="1428749" cy="273844"/>
          </a:xfrm>
          <a:prstGeom prst="rect">
            <a:avLst/>
          </a:prstGeom>
        </p:spPr>
        <p:txBody>
          <a:bodyPr vert="horz" lIns="91440" tIns="45720" rIns="91440" bIns="45720" rtlCol="0" anchor="ctr"/>
          <a:lstStyle>
            <a:lvl1pPr algn="r">
              <a:defRPr sz="788" b="0">
                <a:solidFill>
                  <a:schemeClr val="tx2">
                    <a:lumMod val="20000"/>
                    <a:lumOff val="80000"/>
                  </a:schemeClr>
                </a:solidFill>
              </a:defRPr>
            </a:lvl1pPr>
          </a:lstStyle>
          <a:p>
            <a:fld id="{3CBC1C18-307B-4F68-A007-B5B542270E8D}" type="datetimeFigureOut">
              <a:rPr lang="en-US" smtClean="0"/>
              <a:t>8/3/2022</a:t>
            </a:fld>
            <a:endParaRPr lang="en-US" dirty="0"/>
          </a:p>
        </p:txBody>
      </p:sp>
      <p:sp>
        <p:nvSpPr>
          <p:cNvPr id="5" name="Footer Placeholder 4"/>
          <p:cNvSpPr>
            <a:spLocks noGrp="1"/>
          </p:cNvSpPr>
          <p:nvPr>
            <p:ph type="ftr" sz="quarter" idx="3"/>
          </p:nvPr>
        </p:nvSpPr>
        <p:spPr>
          <a:xfrm rot="16200000">
            <a:off x="7469506" y="3034903"/>
            <a:ext cx="2686050" cy="273844"/>
          </a:xfrm>
          <a:prstGeom prst="rect">
            <a:avLst/>
          </a:prstGeom>
        </p:spPr>
        <p:txBody>
          <a:bodyPr vert="horz" lIns="91440" tIns="45720" rIns="91440" bIns="45720" rtlCol="0" anchor="ctr"/>
          <a:lstStyle>
            <a:lvl1pPr algn="l">
              <a:defRPr sz="788">
                <a:solidFill>
                  <a:schemeClr val="tx2">
                    <a:lumMod val="20000"/>
                    <a:lumOff val="8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469630" y="4629150"/>
            <a:ext cx="685800" cy="445294"/>
          </a:xfrm>
          <a:prstGeom prst="rect">
            <a:avLst/>
          </a:prstGeom>
        </p:spPr>
        <p:txBody>
          <a:bodyPr vert="horz" lIns="45720" tIns="45720" rIns="45720" bIns="45720" rtlCol="0" anchor="ctr">
            <a:normAutofit/>
          </a:bodyPr>
          <a:lstStyle>
            <a:lvl1pPr algn="ctr">
              <a:defRPr sz="2700">
                <a:solidFill>
                  <a:schemeClr val="tx2">
                    <a:lumMod val="60000"/>
                    <a:lumOff val="4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8156407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350" kern="1200" spc="8" baseline="0">
          <a:solidFill>
            <a:schemeClr val="tx1"/>
          </a:solidFill>
          <a:latin typeface="+mn-lt"/>
          <a:ea typeface="+mn-ea"/>
          <a:cs typeface="+mn-cs"/>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85000"/>
              <a:lumOff val="15000"/>
            </a:schemeClr>
          </a:solidFill>
          <a:latin typeface="+mn-lt"/>
          <a:ea typeface="+mn-ea"/>
          <a:cs typeface="+mn-cs"/>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diagramQuickStyle" Target="../diagrams/quickStyle1.xml"/><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diagramLayout" Target="../diagrams/layout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2.svg"/><Relationship Id="rId11" Type="http://schemas.openxmlformats.org/officeDocument/2006/relationships/diagramData" Target="../diagrams/data1.xml"/><Relationship Id="rId5" Type="http://schemas.openxmlformats.org/officeDocument/2006/relationships/image" Target="../media/image21.png"/><Relationship Id="rId15" Type="http://schemas.microsoft.com/office/2007/relationships/diagramDrawing" Target="../diagrams/drawing1.xml"/><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Predicting Patron Patterns for the San Francisco Public Library System</a:t>
            </a:r>
          </a:p>
        </p:txBody>
      </p:sp>
      <p:sp>
        <p:nvSpPr>
          <p:cNvPr id="55" name="Google Shape;55;p13"/>
          <p:cNvSpPr txBox="1">
            <a:spLocks noGrp="1"/>
          </p:cNvSpPr>
          <p:nvPr>
            <p:ph type="subTitle" idx="1"/>
          </p:nvPr>
        </p:nvSpPr>
        <p:spPr>
          <a:xfrm>
            <a:off x="2562900" y="3704126"/>
            <a:ext cx="4018200" cy="87016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solidFill>
                  <a:schemeClr val="tx1"/>
                </a:solidFill>
              </a:rPr>
              <a:t>By Hanif Lumsden</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7"/>
        <p:cNvGrpSpPr/>
        <p:nvPr/>
      </p:nvGrpSpPr>
      <p:grpSpPr>
        <a:xfrm>
          <a:off x="0" y="0"/>
          <a:ext cx="0" cy="0"/>
          <a:chOff x="0" y="0"/>
          <a:chExt cx="0" cy="0"/>
        </a:xfrm>
      </p:grpSpPr>
      <p:sp>
        <p:nvSpPr>
          <p:cNvPr id="116" name="Rectangle 113">
            <a:extLst>
              <a:ext uri="{FF2B5EF4-FFF2-40B4-BE49-F238E27FC236}">
                <a16:creationId xmlns:a16="http://schemas.microsoft.com/office/drawing/2014/main" id="{6FA0A1AD-DEE2-4598-8D3B-C1F65F315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Google Shape;108;p22"/>
          <p:cNvSpPr txBox="1">
            <a:spLocks noGrp="1"/>
          </p:cNvSpPr>
          <p:nvPr>
            <p:ph type="title"/>
          </p:nvPr>
        </p:nvSpPr>
        <p:spPr>
          <a:xfrm>
            <a:off x="482873" y="480060"/>
            <a:ext cx="2767819" cy="1022508"/>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2400" spc="-50"/>
              <a:t>Decision Tree #1</a:t>
            </a:r>
          </a:p>
        </p:txBody>
      </p:sp>
      <p:sp>
        <p:nvSpPr>
          <p:cNvPr id="109" name="Google Shape;109;p22"/>
          <p:cNvSpPr txBox="1">
            <a:spLocks noGrp="1"/>
          </p:cNvSpPr>
          <p:nvPr>
            <p:ph type="body" idx="1"/>
          </p:nvPr>
        </p:nvSpPr>
        <p:spPr>
          <a:xfrm>
            <a:off x="482873" y="1743867"/>
            <a:ext cx="2767819" cy="2891235"/>
          </a:xfrm>
          <a:prstGeom prst="rect">
            <a:avLst/>
          </a:prstGeom>
        </p:spPr>
        <p:txBody>
          <a:bodyPr spcFirstLastPara="1" vert="horz" lIns="91440" tIns="45720" rIns="91440" bIns="45720" rtlCol="0" anchorCtr="0">
            <a:normAutofit/>
          </a:bodyPr>
          <a:lstStyle/>
          <a:p>
            <a:pPr marL="285750" indent="-182880" defTabSz="914400">
              <a:spcAft>
                <a:spcPts val="1200"/>
              </a:spcAft>
            </a:pPr>
            <a:r>
              <a:rPr lang="en-US" sz="1200"/>
              <a:t>Predicts patron type based on age.</a:t>
            </a:r>
          </a:p>
          <a:p>
            <a:pPr marL="285750" indent="-182880" defTabSz="914400">
              <a:spcAft>
                <a:spcPts val="1200"/>
              </a:spcAft>
            </a:pPr>
            <a:r>
              <a:rPr lang="en-US" sz="1200"/>
              <a:t>Predicts registration based on age.</a:t>
            </a:r>
          </a:p>
        </p:txBody>
      </p:sp>
      <p:pic>
        <p:nvPicPr>
          <p:cNvPr id="3" name="Picture 2" descr="Diagram&#10;&#10;Description automatically generated">
            <a:extLst>
              <a:ext uri="{FF2B5EF4-FFF2-40B4-BE49-F238E27FC236}">
                <a16:creationId xmlns:a16="http://schemas.microsoft.com/office/drawing/2014/main" id="{32FD3D37-8281-5062-F6E8-8DE901EF9E0C}"/>
              </a:ext>
            </a:extLst>
          </p:cNvPr>
          <p:cNvPicPr>
            <a:picLocks noChangeAspect="1"/>
          </p:cNvPicPr>
          <p:nvPr/>
        </p:nvPicPr>
        <p:blipFill>
          <a:blip r:embed="rId3"/>
          <a:stretch>
            <a:fillRect/>
          </a:stretch>
        </p:blipFill>
        <p:spPr>
          <a:xfrm>
            <a:off x="3490722" y="1115534"/>
            <a:ext cx="4616802" cy="29201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3"/>
        <p:cNvGrpSpPr/>
        <p:nvPr/>
      </p:nvGrpSpPr>
      <p:grpSpPr>
        <a:xfrm>
          <a:off x="0" y="0"/>
          <a:ext cx="0" cy="0"/>
          <a:chOff x="0" y="0"/>
          <a:chExt cx="0" cy="0"/>
        </a:xfrm>
      </p:grpSpPr>
      <p:sp>
        <p:nvSpPr>
          <p:cNvPr id="124" name="Rectangle 119">
            <a:extLst>
              <a:ext uri="{FF2B5EF4-FFF2-40B4-BE49-F238E27FC236}">
                <a16:creationId xmlns:a16="http://schemas.microsoft.com/office/drawing/2014/main" id="{6FA0A1AD-DEE2-4598-8D3B-C1F65F315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Google Shape;114;p23"/>
          <p:cNvSpPr txBox="1">
            <a:spLocks noGrp="1"/>
          </p:cNvSpPr>
          <p:nvPr>
            <p:ph type="title"/>
          </p:nvPr>
        </p:nvSpPr>
        <p:spPr>
          <a:xfrm>
            <a:off x="5909006" y="480059"/>
            <a:ext cx="2306877" cy="1024606"/>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2400" spc="-50"/>
              <a:t>Decision Tree #2</a:t>
            </a:r>
          </a:p>
        </p:txBody>
      </p:sp>
      <p:pic>
        <p:nvPicPr>
          <p:cNvPr id="3" name="Picture 2" descr="A picture containing text, sky, map, traveling&#10;&#10;Description automatically generated">
            <a:extLst>
              <a:ext uri="{FF2B5EF4-FFF2-40B4-BE49-F238E27FC236}">
                <a16:creationId xmlns:a16="http://schemas.microsoft.com/office/drawing/2014/main" id="{FBE3D7F4-FBFC-6446-07F1-99B9B493F83B}"/>
              </a:ext>
            </a:extLst>
          </p:cNvPr>
          <p:cNvPicPr>
            <a:picLocks noChangeAspect="1"/>
          </p:cNvPicPr>
          <p:nvPr/>
        </p:nvPicPr>
        <p:blipFill>
          <a:blip r:embed="rId3"/>
          <a:stretch>
            <a:fillRect/>
          </a:stretch>
        </p:blipFill>
        <p:spPr>
          <a:xfrm>
            <a:off x="184747" y="927743"/>
            <a:ext cx="5794666" cy="3245012"/>
          </a:xfrm>
          <a:prstGeom prst="rect">
            <a:avLst/>
          </a:prstGeom>
        </p:spPr>
      </p:pic>
      <p:sp>
        <p:nvSpPr>
          <p:cNvPr id="115" name="Google Shape;115;p23"/>
          <p:cNvSpPr txBox="1">
            <a:spLocks noGrp="1"/>
          </p:cNvSpPr>
          <p:nvPr>
            <p:ph type="body" idx="1"/>
          </p:nvPr>
        </p:nvSpPr>
        <p:spPr>
          <a:xfrm>
            <a:off x="5909006" y="1743867"/>
            <a:ext cx="2306877" cy="2891235"/>
          </a:xfrm>
          <a:prstGeom prst="rect">
            <a:avLst/>
          </a:prstGeom>
        </p:spPr>
        <p:txBody>
          <a:bodyPr spcFirstLastPara="1" vert="horz" lIns="91440" tIns="45720" rIns="91440" bIns="45720" rtlCol="0" anchorCtr="0">
            <a:normAutofit/>
          </a:bodyPr>
          <a:lstStyle/>
          <a:p>
            <a:pPr marL="285750" indent="-182880" defTabSz="914400">
              <a:spcAft>
                <a:spcPts val="1200"/>
              </a:spcAft>
            </a:pPr>
            <a:r>
              <a:rPr lang="en-US" sz="1200"/>
              <a:t>Regarding patron location using supervisor district.</a:t>
            </a:r>
          </a:p>
          <a:p>
            <a:pPr marL="285750" indent="-182880" defTabSz="914400">
              <a:spcAft>
                <a:spcPts val="1200"/>
              </a:spcAft>
            </a:pPr>
            <a:r>
              <a:rPr lang="en-US" sz="1200"/>
              <a:t>Library definition and code are emphasized.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9"/>
        <p:cNvGrpSpPr/>
        <p:nvPr/>
      </p:nvGrpSpPr>
      <p:grpSpPr>
        <a:xfrm>
          <a:off x="0" y="0"/>
          <a:ext cx="0" cy="0"/>
          <a:chOff x="0" y="0"/>
          <a:chExt cx="0" cy="0"/>
        </a:xfrm>
      </p:grpSpPr>
      <p:sp>
        <p:nvSpPr>
          <p:cNvPr id="126" name="Rectangle 125">
            <a:extLst>
              <a:ext uri="{FF2B5EF4-FFF2-40B4-BE49-F238E27FC236}">
                <a16:creationId xmlns:a16="http://schemas.microsoft.com/office/drawing/2014/main" id="{344C5F8A-F34F-401A-A9CA-A9F426356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0" name="Google Shape;120;p24"/>
          <p:cNvSpPr txBox="1">
            <a:spLocks noGrp="1"/>
          </p:cNvSpPr>
          <p:nvPr>
            <p:ph type="title"/>
          </p:nvPr>
        </p:nvSpPr>
        <p:spPr>
          <a:xfrm>
            <a:off x="355202" y="480797"/>
            <a:ext cx="2790806" cy="417969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700" spc="-50"/>
              <a:t>Discussions</a:t>
            </a:r>
          </a:p>
        </p:txBody>
      </p:sp>
      <p:sp>
        <p:nvSpPr>
          <p:cNvPr id="121" name="Google Shape;121;p24"/>
          <p:cNvSpPr txBox="1">
            <a:spLocks noGrp="1"/>
          </p:cNvSpPr>
          <p:nvPr>
            <p:ph type="body" idx="1"/>
          </p:nvPr>
        </p:nvSpPr>
        <p:spPr>
          <a:xfrm>
            <a:off x="3529420" y="480798"/>
            <a:ext cx="4714928" cy="2638485"/>
          </a:xfrm>
          <a:prstGeom prst="rect">
            <a:avLst/>
          </a:prstGeom>
        </p:spPr>
        <p:txBody>
          <a:bodyPr spcFirstLastPara="1" vert="horz" lIns="91440" tIns="45720" rIns="91440" bIns="45720" rtlCol="0" anchorCtr="0">
            <a:normAutofit/>
          </a:bodyPr>
          <a:lstStyle/>
          <a:p>
            <a:pPr marL="285750" indent="-182880" defTabSz="914400">
              <a:spcAft>
                <a:spcPts val="1200"/>
              </a:spcAft>
            </a:pPr>
            <a:r>
              <a:rPr lang="en-US" sz="1200" dirty="0"/>
              <a:t>Decision tree modeling: 48 and 51 percent accurate compared to MLR which was 33 to 11 percent accurate.</a:t>
            </a:r>
          </a:p>
          <a:p>
            <a:pPr marL="285750" indent="-182880" defTabSz="914400">
              <a:spcAft>
                <a:spcPts val="1200"/>
              </a:spcAft>
            </a:pPr>
            <a:r>
              <a:rPr lang="en-US" sz="1200" dirty="0"/>
              <a:t>Based on literature review by Ansari et al. (2020) and Han et al. (2022), neural networks and fast update algorithms are closer to predicting actual behavior.</a:t>
            </a:r>
          </a:p>
        </p:txBody>
      </p:sp>
      <p:sp>
        <p:nvSpPr>
          <p:cNvPr id="128" name="Rectangle 127">
            <a:extLst>
              <a:ext uri="{FF2B5EF4-FFF2-40B4-BE49-F238E27FC236}">
                <a16:creationId xmlns:a16="http://schemas.microsoft.com/office/drawing/2014/main" id="{D145DDC0-FC95-4FD9-BE44-C08BBD64E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Graphic 2" descr="Brain with solid fill">
            <a:extLst>
              <a:ext uri="{FF2B5EF4-FFF2-40B4-BE49-F238E27FC236}">
                <a16:creationId xmlns:a16="http://schemas.microsoft.com/office/drawing/2014/main" id="{9ACD7DF2-FE34-6E71-2075-8F7A69D148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9607" y="3311013"/>
            <a:ext cx="1353585" cy="1353585"/>
          </a:xfrm>
          <a:prstGeom prst="rect">
            <a:avLst/>
          </a:prstGeom>
        </p:spPr>
      </p:pic>
      <p:pic>
        <p:nvPicPr>
          <p:cNvPr id="5" name="Graphic 4" descr="Meeting with solid fill">
            <a:extLst>
              <a:ext uri="{FF2B5EF4-FFF2-40B4-BE49-F238E27FC236}">
                <a16:creationId xmlns:a16="http://schemas.microsoft.com/office/drawing/2014/main" id="{0736721E-2067-A753-8809-A783B94AFB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81186" y="3311013"/>
            <a:ext cx="1318137" cy="13181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27" name="Google Shape;127;p25"/>
          <p:cNvSpPr txBox="1">
            <a:spLocks noGrp="1"/>
          </p:cNvSpPr>
          <p:nvPr>
            <p:ph type="body" idx="1"/>
          </p:nvPr>
        </p:nvSpPr>
        <p:spPr>
          <a:xfrm>
            <a:off x="311700" y="1152475"/>
            <a:ext cx="8149720" cy="3416400"/>
          </a:xfrm>
          <a:prstGeom prst="rect">
            <a:avLst/>
          </a:prstGeom>
        </p:spPr>
        <p:txBody>
          <a:bodyPr spcFirstLastPara="1" wrap="square" lIns="91425" tIns="91425" rIns="91425" bIns="91425" anchor="t" anchorCtr="0">
            <a:normAutofit/>
          </a:bodyPr>
          <a:lstStyle/>
          <a:p>
            <a:pPr marL="285750" indent="-182880" defTabSz="914400">
              <a:spcAft>
                <a:spcPts val="1200"/>
              </a:spcAft>
            </a:pPr>
            <a:r>
              <a:rPr lang="en-US" sz="1400" dirty="0"/>
              <a:t>Cutting down data may lead to more accurate results and better performance</a:t>
            </a:r>
          </a:p>
          <a:p>
            <a:pPr marL="285750" indent="-182880" defTabSz="914400">
              <a:spcAft>
                <a:spcPts val="1200"/>
              </a:spcAft>
            </a:pPr>
            <a:r>
              <a:rPr lang="en-US" sz="1400" dirty="0"/>
              <a:t>Decision tree determined to be more accurate model for library circulation data.</a:t>
            </a:r>
          </a:p>
          <a:p>
            <a:pPr marL="0" lvl="0" indent="0" algn="l" rtl="0">
              <a:spcBef>
                <a:spcPts val="0"/>
              </a:spcBef>
              <a:spcAft>
                <a:spcPts val="12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33" name="Google Shape;133;p26"/>
          <p:cNvSpPr txBox="1">
            <a:spLocks noGrp="1"/>
          </p:cNvSpPr>
          <p:nvPr>
            <p:ph type="body" idx="1"/>
          </p:nvPr>
        </p:nvSpPr>
        <p:spPr>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US" dirty="0"/>
              <a:t>Ansari, N., </a:t>
            </a:r>
            <a:r>
              <a:rPr lang="en-US" dirty="0" err="1"/>
              <a:t>Vakilimofrad</a:t>
            </a:r>
            <a:r>
              <a:rPr lang="en-US" dirty="0"/>
              <a:t>, H., </a:t>
            </a:r>
            <a:r>
              <a:rPr lang="en-US" dirty="0" err="1"/>
              <a:t>Mansoorizadeh</a:t>
            </a:r>
            <a:r>
              <a:rPr lang="en-US" dirty="0"/>
              <a:t>, M., &amp; Amiri, M. R. (2020). Using data mining techniques to predict user’s behavior and create recommender systems in the libraries and information centers. Global Knowledge, Memory and Communication, 70(6/7), 538-557. https://doi.org/10.1108/gkmc-04-2020-0058</a:t>
            </a:r>
          </a:p>
          <a:p>
            <a:pPr marL="0" lvl="0" indent="0" algn="l" rtl="0">
              <a:spcBef>
                <a:spcPts val="0"/>
              </a:spcBef>
              <a:spcAft>
                <a:spcPts val="1200"/>
              </a:spcAft>
              <a:buNone/>
            </a:pPr>
            <a:r>
              <a:rPr lang="en-US" dirty="0" err="1"/>
              <a:t>DataSF</a:t>
            </a:r>
            <a:r>
              <a:rPr lang="en-US" dirty="0"/>
              <a:t>. (2016). San Francisco library usage. Kaggle. https://www.kaggle.com/datasets/datasf/sf-library-usage-data</a:t>
            </a:r>
          </a:p>
          <a:p>
            <a:pPr marL="0" lvl="0" indent="0" algn="l" rtl="0">
              <a:spcBef>
                <a:spcPts val="0"/>
              </a:spcBef>
              <a:spcAft>
                <a:spcPts val="1200"/>
              </a:spcAft>
              <a:buNone/>
            </a:pPr>
            <a:r>
              <a:rPr lang="en-US" dirty="0" err="1"/>
              <a:t>DataSF</a:t>
            </a:r>
            <a:r>
              <a:rPr lang="en-US" dirty="0"/>
              <a:t>. (2019). Library usage. San Francisco Open Data. https://data.sfgov.org/Culture-and-Recreation/Library-Usage/qzz6-2jup</a:t>
            </a:r>
          </a:p>
          <a:p>
            <a:pPr marL="0" lvl="0" indent="0" algn="l" rtl="0">
              <a:spcBef>
                <a:spcPts val="0"/>
              </a:spcBef>
              <a:spcAft>
                <a:spcPts val="1200"/>
              </a:spcAft>
              <a:buNone/>
            </a:pPr>
            <a:r>
              <a:rPr lang="en-US" dirty="0"/>
              <a:t>Han, C., Yu, W., Li, X., Lin, H., &amp; Zhao, H. (2022). A new fast algorithm for library circulation data mining based on FUP. Scientific Programming, 2022, 1-8. https://doi.org/10.1155/2022/1683099</a:t>
            </a:r>
          </a:p>
          <a:p>
            <a:pPr marL="0" lvl="0" indent="0" algn="l" rtl="0">
              <a:spcBef>
                <a:spcPts val="0"/>
              </a:spcBef>
              <a:spcAft>
                <a:spcPts val="1200"/>
              </a:spcAft>
              <a:buNone/>
            </a:pPr>
            <a:r>
              <a:rPr lang="en-US" dirty="0"/>
              <a:t>San Francisco Public Library. (n.d.). Guidelines for library use. https://sfpl.org/about-us/guidelines-library-use</a:t>
            </a:r>
          </a:p>
          <a:p>
            <a:pPr marL="0" lvl="0" indent="0" algn="l" rtl="0">
              <a:spcBef>
                <a:spcPts val="0"/>
              </a:spcBef>
              <a:spcAft>
                <a:spcPts val="1200"/>
              </a:spcAft>
              <a:buNone/>
            </a:pPr>
            <a:r>
              <a:rPr lang="en-US" dirty="0"/>
              <a:t>Wittmann, R., </a:t>
            </a:r>
            <a:r>
              <a:rPr lang="en-US" dirty="0" err="1"/>
              <a:t>Neatrour</a:t>
            </a:r>
            <a:r>
              <a:rPr lang="en-US" dirty="0"/>
              <a:t>, A., Cummings, R., &amp; </a:t>
            </a:r>
            <a:r>
              <a:rPr lang="en-US" dirty="0" err="1"/>
              <a:t>Myntti</a:t>
            </a:r>
            <a:r>
              <a:rPr lang="en-US" dirty="0"/>
              <a:t>, J. (2019). From Digital Library to Open Datasets: Embracing a “Collections as Data” Framework. Information Technology and Libraries, 38(4), 49-61. https://doi.org/10.6017/ital.v38i4.11101</a:t>
            </a:r>
          </a:p>
          <a:p>
            <a:pPr marL="0" lvl="0" indent="0" algn="l" rtl="0">
              <a:spcBef>
                <a:spcPts val="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p:nvSpPr>
          <p:cNvPr id="66" name="Rectangle 65">
            <a:extLst>
              <a:ext uri="{FF2B5EF4-FFF2-40B4-BE49-F238E27FC236}">
                <a16:creationId xmlns:a16="http://schemas.microsoft.com/office/drawing/2014/main" id="{87594380-7025-4997-AD15-9AB8A811A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8" name="Rectangle 67">
            <a:extLst>
              <a:ext uri="{FF2B5EF4-FFF2-40B4-BE49-F238E27FC236}">
                <a16:creationId xmlns:a16="http://schemas.microsoft.com/office/drawing/2014/main" id="{FF19E647-F6F0-4ABE-B7B9-F27F45A45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6963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14"/>
          <p:cNvSpPr txBox="1">
            <a:spLocks noGrp="1"/>
          </p:cNvSpPr>
          <p:nvPr>
            <p:ph type="title"/>
          </p:nvPr>
        </p:nvSpPr>
        <p:spPr>
          <a:xfrm>
            <a:off x="592889" y="449826"/>
            <a:ext cx="2897833" cy="1924662"/>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4100" spc="-50"/>
              <a:t>Topic Description</a:t>
            </a:r>
          </a:p>
        </p:txBody>
      </p:sp>
      <p:cxnSp>
        <p:nvCxnSpPr>
          <p:cNvPr id="70" name="Straight Connector 69">
            <a:extLst>
              <a:ext uri="{FF2B5EF4-FFF2-40B4-BE49-F238E27FC236}">
                <a16:creationId xmlns:a16="http://schemas.microsoft.com/office/drawing/2014/main" id="{92BFA6EF-C8B5-4562-9718-3167CB1C9C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29864" y="932097"/>
            <a:ext cx="0" cy="9601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1" name="Google Shape;61;p14"/>
          <p:cNvSpPr txBox="1">
            <a:spLocks noGrp="1"/>
          </p:cNvSpPr>
          <p:nvPr>
            <p:ph type="body" idx="1"/>
          </p:nvPr>
        </p:nvSpPr>
        <p:spPr>
          <a:xfrm>
            <a:off x="3993777" y="449826"/>
            <a:ext cx="4169452" cy="1924662"/>
          </a:xfrm>
          <a:prstGeom prst="rect">
            <a:avLst/>
          </a:prstGeom>
        </p:spPr>
        <p:txBody>
          <a:bodyPr spcFirstLastPara="1" vert="horz" lIns="91440" tIns="45720" rIns="91440" bIns="45720" rtlCol="0" anchor="ctr" anchorCtr="0">
            <a:normAutofit/>
          </a:bodyPr>
          <a:lstStyle/>
          <a:p>
            <a:pPr marL="285750" indent="-182880" defTabSz="914400">
              <a:spcAft>
                <a:spcPts val="1200"/>
              </a:spcAft>
            </a:pPr>
            <a:r>
              <a:rPr lang="en-US" dirty="0"/>
              <a:t>This topic centers around the dataset for the San Francisco library circulation system regarding patron data.</a:t>
            </a:r>
          </a:p>
          <a:p>
            <a:pPr marL="285750" indent="-182880" defTabSz="914400">
              <a:spcAft>
                <a:spcPts val="1200"/>
              </a:spcAft>
            </a:pPr>
            <a:r>
              <a:rPr lang="en-US" dirty="0"/>
              <a:t>Ranging from years 2003 to 2016.</a:t>
            </a:r>
          </a:p>
          <a:p>
            <a:pPr marL="285750" indent="-182880" defTabSz="914400">
              <a:spcAft>
                <a:spcPts val="1200"/>
              </a:spcAft>
            </a:pPr>
            <a:r>
              <a:rPr lang="en-US" dirty="0"/>
              <a:t>Composed of 420000 records analyzed using data mining classification techniques.</a:t>
            </a:r>
          </a:p>
        </p:txBody>
      </p:sp>
      <p:sp>
        <p:nvSpPr>
          <p:cNvPr id="72" name="Rectangle 71">
            <a:extLst>
              <a:ext uri="{FF2B5EF4-FFF2-40B4-BE49-F238E27FC236}">
                <a16:creationId xmlns:a16="http://schemas.microsoft.com/office/drawing/2014/main" id="{FA2289DB-F4F2-44AA-8ED3-0141E331B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763" y="2656195"/>
            <a:ext cx="2285881" cy="2151394"/>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Group of men with solid fill">
            <a:extLst>
              <a:ext uri="{FF2B5EF4-FFF2-40B4-BE49-F238E27FC236}">
                <a16:creationId xmlns:a16="http://schemas.microsoft.com/office/drawing/2014/main" id="{D71D4EF1-9012-F746-8F93-BFBA64F1E9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4141" y="2841114"/>
            <a:ext cx="1799124" cy="1799124"/>
          </a:xfrm>
          <a:prstGeom prst="rect">
            <a:avLst/>
          </a:prstGeom>
        </p:spPr>
      </p:pic>
      <p:sp>
        <p:nvSpPr>
          <p:cNvPr id="74" name="Rectangle 73">
            <a:extLst>
              <a:ext uri="{FF2B5EF4-FFF2-40B4-BE49-F238E27FC236}">
                <a16:creationId xmlns:a16="http://schemas.microsoft.com/office/drawing/2014/main" id="{44C115A1-A2B9-496D-8FC5-3B6AA2BC9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52916" y="2656195"/>
            <a:ext cx="2285880" cy="2153954"/>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Books on shelf with solid fill">
            <a:extLst>
              <a:ext uri="{FF2B5EF4-FFF2-40B4-BE49-F238E27FC236}">
                <a16:creationId xmlns:a16="http://schemas.microsoft.com/office/drawing/2014/main" id="{BD507923-F380-E1E3-1FD4-5BB4CD8EB4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99190" y="2846907"/>
            <a:ext cx="1793330" cy="1793330"/>
          </a:xfrm>
          <a:prstGeom prst="rect">
            <a:avLst/>
          </a:prstGeom>
        </p:spPr>
      </p:pic>
      <p:sp>
        <p:nvSpPr>
          <p:cNvPr id="76" name="Rectangle 75">
            <a:extLst>
              <a:ext uri="{FF2B5EF4-FFF2-40B4-BE49-F238E27FC236}">
                <a16:creationId xmlns:a16="http://schemas.microsoft.com/office/drawing/2014/main" id="{29FA7D49-FB1E-4C96-AD88-49252278D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067" y="2656195"/>
            <a:ext cx="2285881" cy="2153954"/>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Open book with solid fill">
            <a:extLst>
              <a:ext uri="{FF2B5EF4-FFF2-40B4-BE49-F238E27FC236}">
                <a16:creationId xmlns:a16="http://schemas.microsoft.com/office/drawing/2014/main" id="{EFE861BE-4291-E01A-56B9-2FD93EADAE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53888" y="2860911"/>
            <a:ext cx="1768239" cy="17682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sp>
        <p:nvSpPr>
          <p:cNvPr id="79" name="Rectangle 78">
            <a:extLst>
              <a:ext uri="{FF2B5EF4-FFF2-40B4-BE49-F238E27FC236}">
                <a16:creationId xmlns:a16="http://schemas.microsoft.com/office/drawing/2014/main" id="{87594380-7025-4997-AD15-9AB8A811A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Google Shape;66;p15"/>
          <p:cNvSpPr txBox="1">
            <a:spLocks noGrp="1"/>
          </p:cNvSpPr>
          <p:nvPr>
            <p:ph type="title"/>
          </p:nvPr>
        </p:nvSpPr>
        <p:spPr>
          <a:xfrm>
            <a:off x="4933559" y="274320"/>
            <a:ext cx="3330366" cy="1354455"/>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000" spc="-50"/>
              <a:t>Topic Importance</a:t>
            </a:r>
          </a:p>
        </p:txBody>
      </p:sp>
      <p:sp>
        <p:nvSpPr>
          <p:cNvPr id="81" name="Rectangle 80">
            <a:extLst>
              <a:ext uri="{FF2B5EF4-FFF2-40B4-BE49-F238E27FC236}">
                <a16:creationId xmlns:a16="http://schemas.microsoft.com/office/drawing/2014/main" id="{7CBFFB10-5F3C-45A5-9821-92FB368A3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58612"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F2D1D0DF-B556-464D-8B70-C84F513E5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4948" y="179289"/>
            <a:ext cx="2364660" cy="28123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ining tools with solid fill">
            <a:extLst>
              <a:ext uri="{FF2B5EF4-FFF2-40B4-BE49-F238E27FC236}">
                <a16:creationId xmlns:a16="http://schemas.microsoft.com/office/drawing/2014/main" id="{534B8C18-A349-0422-76C2-45C0DF028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7717" y="525916"/>
            <a:ext cx="2119122" cy="2119122"/>
          </a:xfrm>
          <a:prstGeom prst="rect">
            <a:avLst/>
          </a:prstGeom>
        </p:spPr>
      </p:pic>
      <p:sp>
        <p:nvSpPr>
          <p:cNvPr id="85" name="Rectangle 84">
            <a:extLst>
              <a:ext uri="{FF2B5EF4-FFF2-40B4-BE49-F238E27FC236}">
                <a16:creationId xmlns:a16="http://schemas.microsoft.com/office/drawing/2014/main" id="{812316E4-8A32-4D31-BCBA-DA0E40A9B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5344" y="179289"/>
            <a:ext cx="1936656" cy="18562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7CD16D11-6E07-4936-9174-D33F9D88E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4948" y="3116020"/>
            <a:ext cx="2364660" cy="185253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Presentation with org chart with solid fill">
            <a:extLst>
              <a:ext uri="{FF2B5EF4-FFF2-40B4-BE49-F238E27FC236}">
                <a16:creationId xmlns:a16="http://schemas.microsoft.com/office/drawing/2014/main" id="{3AADA9F7-28DD-726A-C95B-CEEEF9796F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4037" y="3250148"/>
            <a:ext cx="1590320" cy="1590320"/>
          </a:xfrm>
          <a:prstGeom prst="rect">
            <a:avLst/>
          </a:prstGeom>
        </p:spPr>
      </p:pic>
      <p:sp>
        <p:nvSpPr>
          <p:cNvPr id="89" name="Rectangle 88">
            <a:extLst>
              <a:ext uri="{FF2B5EF4-FFF2-40B4-BE49-F238E27FC236}">
                <a16:creationId xmlns:a16="http://schemas.microsoft.com/office/drawing/2014/main" id="{6FAC2A80-44B3-424E-9614-534D5F430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8571" y="2156173"/>
            <a:ext cx="1933429" cy="281237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Body builder with solid fill">
            <a:extLst>
              <a:ext uri="{FF2B5EF4-FFF2-40B4-BE49-F238E27FC236}">
                <a16:creationId xmlns:a16="http://schemas.microsoft.com/office/drawing/2014/main" id="{79CCF403-FEB0-DC04-196A-A530BDEE49E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61752" y="2718828"/>
            <a:ext cx="1687068" cy="1687068"/>
          </a:xfrm>
          <a:prstGeom prst="rect">
            <a:avLst/>
          </a:prstGeom>
        </p:spPr>
      </p:pic>
      <p:sp>
        <p:nvSpPr>
          <p:cNvPr id="67" name="Google Shape;67;p15"/>
          <p:cNvSpPr txBox="1">
            <a:spLocks noGrp="1"/>
          </p:cNvSpPr>
          <p:nvPr>
            <p:ph type="body" idx="1"/>
          </p:nvPr>
        </p:nvSpPr>
        <p:spPr>
          <a:xfrm>
            <a:off x="4933559" y="1870074"/>
            <a:ext cx="3322091" cy="3033764"/>
          </a:xfrm>
          <a:prstGeom prst="rect">
            <a:avLst/>
          </a:prstGeom>
        </p:spPr>
        <p:txBody>
          <a:bodyPr spcFirstLastPara="1" vert="horz" lIns="91440" tIns="45720" rIns="91440" bIns="45720" rtlCol="0" anchorCtr="0">
            <a:normAutofit/>
          </a:bodyPr>
          <a:lstStyle/>
          <a:p>
            <a:pPr marL="285750" indent="-182880" defTabSz="914400">
              <a:spcAft>
                <a:spcPts val="1200"/>
              </a:spcAft>
            </a:pPr>
            <a:r>
              <a:rPr lang="en-US" dirty="0"/>
              <a:t>Determining best fit for particular types of data.</a:t>
            </a:r>
            <a:endParaRPr lang="en-US"/>
          </a:p>
          <a:p>
            <a:pPr marL="285750" indent="-182880" defTabSz="914400">
              <a:spcAft>
                <a:spcPts val="1200"/>
              </a:spcAft>
            </a:pPr>
            <a:r>
              <a:rPr lang="en-US" dirty="0"/>
              <a:t>Data provides insight into patron behavior.</a:t>
            </a:r>
            <a:endParaRPr lang="en-US"/>
          </a:p>
          <a:p>
            <a:pPr marL="285750" indent="-182880" defTabSz="914400">
              <a:spcAft>
                <a:spcPts val="1200"/>
              </a:spcAft>
            </a:pPr>
            <a:r>
              <a:rPr lang="en-US" dirty="0"/>
              <a:t>Best approach for analyzing library circulation data.</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Dataset Selection</a:t>
            </a:r>
            <a:endParaRPr dirty="0"/>
          </a:p>
        </p:txBody>
      </p:sp>
      <p:pic>
        <p:nvPicPr>
          <p:cNvPr id="3" name="Picture 2" descr="Graphical user interface, application&#10;&#10;Description automatically generated">
            <a:extLst>
              <a:ext uri="{FF2B5EF4-FFF2-40B4-BE49-F238E27FC236}">
                <a16:creationId xmlns:a16="http://schemas.microsoft.com/office/drawing/2014/main" id="{B2E32F0D-AD9E-76F9-2B2E-E8222D26B33F}"/>
              </a:ext>
            </a:extLst>
          </p:cNvPr>
          <p:cNvPicPr>
            <a:picLocks noChangeAspect="1"/>
          </p:cNvPicPr>
          <p:nvPr/>
        </p:nvPicPr>
        <p:blipFill>
          <a:blip r:embed="rId3"/>
          <a:stretch>
            <a:fillRect/>
          </a:stretch>
        </p:blipFill>
        <p:spPr>
          <a:xfrm>
            <a:off x="134213" y="1488029"/>
            <a:ext cx="8272368" cy="1521512"/>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CCE565D6-0E97-EE85-1291-63E3C2F7DDB2}"/>
              </a:ext>
            </a:extLst>
          </p:cNvPr>
          <p:cNvPicPr>
            <a:picLocks noChangeAspect="1"/>
          </p:cNvPicPr>
          <p:nvPr/>
        </p:nvPicPr>
        <p:blipFill>
          <a:blip r:embed="rId4"/>
          <a:stretch>
            <a:fillRect/>
          </a:stretch>
        </p:blipFill>
        <p:spPr>
          <a:xfrm>
            <a:off x="134213" y="3147686"/>
            <a:ext cx="8272368" cy="19958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sp>
        <p:nvSpPr>
          <p:cNvPr id="84" name="Rectangle 83">
            <a:extLst>
              <a:ext uri="{FF2B5EF4-FFF2-40B4-BE49-F238E27FC236}">
                <a16:creationId xmlns:a16="http://schemas.microsoft.com/office/drawing/2014/main" id="{344C5F8A-F34F-401A-A9CA-A9F426356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6" name="Rectangle 85">
            <a:extLst>
              <a:ext uri="{FF2B5EF4-FFF2-40B4-BE49-F238E27FC236}">
                <a16:creationId xmlns:a16="http://schemas.microsoft.com/office/drawing/2014/main" id="{E53F4E5A-C9EE-4859-B46B-F018F7D73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6963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7"/>
          <p:cNvSpPr txBox="1">
            <a:spLocks noGrp="1"/>
          </p:cNvSpPr>
          <p:nvPr>
            <p:ph type="title"/>
          </p:nvPr>
        </p:nvSpPr>
        <p:spPr>
          <a:xfrm>
            <a:off x="482601" y="3423505"/>
            <a:ext cx="3008115" cy="1211596"/>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400" spc="-50" dirty="0"/>
              <a:t>Method</a:t>
            </a:r>
          </a:p>
        </p:txBody>
      </p:sp>
      <p:pic>
        <p:nvPicPr>
          <p:cNvPr id="3" name="Graphic 2" descr="Decision chart with solid fill">
            <a:extLst>
              <a:ext uri="{FF2B5EF4-FFF2-40B4-BE49-F238E27FC236}">
                <a16:creationId xmlns:a16="http://schemas.microsoft.com/office/drawing/2014/main" id="{8C924DBA-A628-90B1-DC80-FE1F73B428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1206" y="482600"/>
            <a:ext cx="2690905" cy="2690905"/>
          </a:xfrm>
          <a:prstGeom prst="rect">
            <a:avLst/>
          </a:prstGeom>
        </p:spPr>
      </p:pic>
      <p:pic>
        <p:nvPicPr>
          <p:cNvPr id="5" name="Graphic 4" descr="Linear Graph with solid fill">
            <a:extLst>
              <a:ext uri="{FF2B5EF4-FFF2-40B4-BE49-F238E27FC236}">
                <a16:creationId xmlns:a16="http://schemas.microsoft.com/office/drawing/2014/main" id="{C8EF6487-1E3F-4D2B-1E9B-AB2CF279FC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27884" y="482600"/>
            <a:ext cx="2690905" cy="2690905"/>
          </a:xfrm>
          <a:prstGeom prst="rect">
            <a:avLst/>
          </a:prstGeom>
        </p:spPr>
      </p:pic>
      <p:cxnSp>
        <p:nvCxnSpPr>
          <p:cNvPr id="88" name="Straight Connector 87">
            <a:extLst>
              <a:ext uri="{FF2B5EF4-FFF2-40B4-BE49-F238E27FC236}">
                <a16:creationId xmlns:a16="http://schemas.microsoft.com/office/drawing/2014/main" id="{041A955B-D579-48FD-A51C-51B0C0B69F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14750" y="3610203"/>
            <a:ext cx="0" cy="8382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9" name="Google Shape;79;p17"/>
          <p:cNvSpPr txBox="1">
            <a:spLocks noGrp="1"/>
          </p:cNvSpPr>
          <p:nvPr>
            <p:ph type="body" idx="1"/>
          </p:nvPr>
        </p:nvSpPr>
        <p:spPr>
          <a:xfrm>
            <a:off x="3966480" y="3423504"/>
            <a:ext cx="4017132" cy="1211598"/>
          </a:xfrm>
          <a:prstGeom prst="rect">
            <a:avLst/>
          </a:prstGeom>
        </p:spPr>
        <p:txBody>
          <a:bodyPr spcFirstLastPara="1" vert="horz" lIns="91440" tIns="45720" rIns="91440" bIns="45720" rtlCol="0" anchor="ctr" anchorCtr="0">
            <a:normAutofit/>
          </a:bodyPr>
          <a:lstStyle/>
          <a:p>
            <a:pPr marL="0" indent="-182880" defTabSz="914400">
              <a:spcAft>
                <a:spcPts val="1200"/>
              </a:spcAft>
            </a:pPr>
            <a:r>
              <a:rPr lang="en-US" sz="1200" dirty="0"/>
              <a:t>MLR model considering registration and checkout by year. </a:t>
            </a:r>
          </a:p>
          <a:p>
            <a:pPr marL="0" indent="-182880" defTabSz="914400">
              <a:spcAft>
                <a:spcPts val="1200"/>
              </a:spcAft>
            </a:pPr>
            <a:r>
              <a:rPr lang="en-US" sz="1200" dirty="0"/>
              <a:t>Decision tree for predicting patron behavior by age and supervisor district.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Preprocessing</a:t>
            </a:r>
            <a:endParaRPr dirty="0"/>
          </a:p>
        </p:txBody>
      </p:sp>
      <p:pic>
        <p:nvPicPr>
          <p:cNvPr id="3" name="Graphic 2" descr="Playing card with solid fill">
            <a:extLst>
              <a:ext uri="{FF2B5EF4-FFF2-40B4-BE49-F238E27FC236}">
                <a16:creationId xmlns:a16="http://schemas.microsoft.com/office/drawing/2014/main" id="{B06C8E4B-2D94-A34A-7EF1-8B8F8609B0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65682" y="3557944"/>
            <a:ext cx="914400" cy="914400"/>
          </a:xfrm>
          <a:prstGeom prst="rect">
            <a:avLst/>
          </a:prstGeom>
        </p:spPr>
      </p:pic>
      <p:pic>
        <p:nvPicPr>
          <p:cNvPr id="5" name="Graphic 4" descr="Hashtag with solid fill">
            <a:extLst>
              <a:ext uri="{FF2B5EF4-FFF2-40B4-BE49-F238E27FC236}">
                <a16:creationId xmlns:a16="http://schemas.microsoft.com/office/drawing/2014/main" id="{C28314AF-FF02-B78F-1E78-F21624FEEE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94938" y="239343"/>
            <a:ext cx="914400" cy="914400"/>
          </a:xfrm>
          <a:prstGeom prst="rect">
            <a:avLst/>
          </a:prstGeom>
        </p:spPr>
      </p:pic>
      <p:pic>
        <p:nvPicPr>
          <p:cNvPr id="7" name="Graphic 6" descr="Mop and bucket with solid fill">
            <a:extLst>
              <a:ext uri="{FF2B5EF4-FFF2-40B4-BE49-F238E27FC236}">
                <a16:creationId xmlns:a16="http://schemas.microsoft.com/office/drawing/2014/main" id="{70AF70CA-1EDE-4133-54A6-047F20EDD27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57600" y="2643544"/>
            <a:ext cx="914400" cy="914400"/>
          </a:xfrm>
          <a:prstGeom prst="rect">
            <a:avLst/>
          </a:prstGeom>
        </p:spPr>
      </p:pic>
      <p:pic>
        <p:nvPicPr>
          <p:cNvPr id="9" name="Graphic 8" descr="Close with solid fill">
            <a:extLst>
              <a:ext uri="{FF2B5EF4-FFF2-40B4-BE49-F238E27FC236}">
                <a16:creationId xmlns:a16="http://schemas.microsoft.com/office/drawing/2014/main" id="{16AB4AC0-68DC-4CFD-4C68-AB11601A6C1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86809" y="2797564"/>
            <a:ext cx="914400" cy="914400"/>
          </a:xfrm>
          <a:prstGeom prst="rect">
            <a:avLst/>
          </a:prstGeom>
        </p:spPr>
      </p:pic>
      <p:graphicFrame>
        <p:nvGraphicFramePr>
          <p:cNvPr id="87" name="Google Shape;85;p18">
            <a:extLst>
              <a:ext uri="{FF2B5EF4-FFF2-40B4-BE49-F238E27FC236}">
                <a16:creationId xmlns:a16="http://schemas.microsoft.com/office/drawing/2014/main" id="{EF0D123A-D930-D633-7CCA-C904907C969A}"/>
              </a:ext>
            </a:extLst>
          </p:cNvPr>
          <p:cNvGraphicFramePr/>
          <p:nvPr>
            <p:extLst>
              <p:ext uri="{D42A27DB-BD31-4B8C-83A1-F6EECF244321}">
                <p14:modId xmlns:p14="http://schemas.microsoft.com/office/powerpoint/2010/main" val="1745044819"/>
              </p:ext>
            </p:extLst>
          </p:nvPr>
        </p:nvGraphicFramePr>
        <p:xfrm>
          <a:off x="311700" y="1289761"/>
          <a:ext cx="8045491" cy="3279114"/>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sp>
        <p:nvSpPr>
          <p:cNvPr id="96" name="Rectangle 95">
            <a:extLst>
              <a:ext uri="{FF2B5EF4-FFF2-40B4-BE49-F238E27FC236}">
                <a16:creationId xmlns:a16="http://schemas.microsoft.com/office/drawing/2014/main" id="{344C5F8A-F34F-401A-A9CA-A9F426356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98" name="Rectangle 97">
            <a:extLst>
              <a:ext uri="{FF2B5EF4-FFF2-40B4-BE49-F238E27FC236}">
                <a16:creationId xmlns:a16="http://schemas.microsoft.com/office/drawing/2014/main" id="{E53F4E5A-C9EE-4859-B46B-F018F7D73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6963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9"/>
          <p:cNvSpPr txBox="1">
            <a:spLocks noGrp="1"/>
          </p:cNvSpPr>
          <p:nvPr>
            <p:ph type="title"/>
          </p:nvPr>
        </p:nvSpPr>
        <p:spPr>
          <a:xfrm>
            <a:off x="482601" y="3423505"/>
            <a:ext cx="3008115" cy="1211596"/>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400" spc="-50" dirty="0"/>
              <a:t>Multiple Linear Regression Model #1</a:t>
            </a:r>
          </a:p>
        </p:txBody>
      </p:sp>
      <p:pic>
        <p:nvPicPr>
          <p:cNvPr id="5" name="Picture 4" descr="Text&#10;&#10;Description automatically generated">
            <a:extLst>
              <a:ext uri="{FF2B5EF4-FFF2-40B4-BE49-F238E27FC236}">
                <a16:creationId xmlns:a16="http://schemas.microsoft.com/office/drawing/2014/main" id="{45B9D439-2381-8AB1-B5ED-23177741929D}"/>
              </a:ext>
            </a:extLst>
          </p:cNvPr>
          <p:cNvPicPr>
            <a:picLocks noChangeAspect="1"/>
          </p:cNvPicPr>
          <p:nvPr/>
        </p:nvPicPr>
        <p:blipFill>
          <a:blip r:embed="rId3"/>
          <a:stretch>
            <a:fillRect/>
          </a:stretch>
        </p:blipFill>
        <p:spPr>
          <a:xfrm>
            <a:off x="482601" y="573372"/>
            <a:ext cx="3008115" cy="2509360"/>
          </a:xfrm>
          <a:prstGeom prst="rect">
            <a:avLst/>
          </a:prstGeom>
        </p:spPr>
      </p:pic>
      <p:pic>
        <p:nvPicPr>
          <p:cNvPr id="3" name="Picture 2" descr="Table&#10;&#10;Description automatically generated">
            <a:extLst>
              <a:ext uri="{FF2B5EF4-FFF2-40B4-BE49-F238E27FC236}">
                <a16:creationId xmlns:a16="http://schemas.microsoft.com/office/drawing/2014/main" id="{19137DD4-2E06-0C92-D2DA-41BACA1ED09A}"/>
              </a:ext>
            </a:extLst>
          </p:cNvPr>
          <p:cNvPicPr>
            <a:picLocks noChangeAspect="1"/>
          </p:cNvPicPr>
          <p:nvPr/>
        </p:nvPicPr>
        <p:blipFill>
          <a:blip r:embed="rId4"/>
          <a:stretch>
            <a:fillRect/>
          </a:stretch>
        </p:blipFill>
        <p:spPr>
          <a:xfrm>
            <a:off x="4306455" y="482600"/>
            <a:ext cx="3333763" cy="2690905"/>
          </a:xfrm>
          <a:prstGeom prst="rect">
            <a:avLst/>
          </a:prstGeom>
        </p:spPr>
      </p:pic>
      <p:cxnSp>
        <p:nvCxnSpPr>
          <p:cNvPr id="100" name="Straight Connector 99">
            <a:extLst>
              <a:ext uri="{FF2B5EF4-FFF2-40B4-BE49-F238E27FC236}">
                <a16:creationId xmlns:a16="http://schemas.microsoft.com/office/drawing/2014/main" id="{041A955B-D579-48FD-A51C-51B0C0B69F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14750" y="3610203"/>
            <a:ext cx="0" cy="8382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1" name="Google Shape;91;p19"/>
          <p:cNvSpPr txBox="1">
            <a:spLocks noGrp="1"/>
          </p:cNvSpPr>
          <p:nvPr>
            <p:ph type="body" idx="1"/>
          </p:nvPr>
        </p:nvSpPr>
        <p:spPr>
          <a:xfrm>
            <a:off x="3966480" y="3423504"/>
            <a:ext cx="4017132" cy="1211598"/>
          </a:xfrm>
          <a:prstGeom prst="rect">
            <a:avLst/>
          </a:prstGeom>
        </p:spPr>
        <p:txBody>
          <a:bodyPr spcFirstLastPara="1" vert="horz" lIns="91440" tIns="45720" rIns="91440" bIns="45720" rtlCol="0" anchor="ctr" anchorCtr="0">
            <a:normAutofit/>
          </a:bodyPr>
          <a:lstStyle/>
          <a:p>
            <a:pPr marL="285750" indent="-182880" defTabSz="914400">
              <a:spcAft>
                <a:spcPts val="1200"/>
              </a:spcAft>
            </a:pPr>
            <a:r>
              <a:rPr lang="en-US" sz="1100"/>
              <a:t>All attributes are dependent values outside of age range in accordance to the p-value.</a:t>
            </a:r>
          </a:p>
          <a:p>
            <a:pPr marL="285750" indent="-182880" defTabSz="914400">
              <a:spcAft>
                <a:spcPts val="1200"/>
              </a:spcAft>
            </a:pPr>
            <a:r>
              <a:rPr lang="en-US" sz="1100"/>
              <a:t>Considering renewal has accuracy of 36.02 percent and checkouts has accuracy of 17.18 percent.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Shape 95"/>
        <p:cNvGrpSpPr/>
        <p:nvPr/>
      </p:nvGrpSpPr>
      <p:grpSpPr>
        <a:xfrm>
          <a:off x="0" y="0"/>
          <a:ext cx="0" cy="0"/>
          <a:chOff x="0" y="0"/>
          <a:chExt cx="0" cy="0"/>
        </a:xfrm>
      </p:grpSpPr>
      <p:sp>
        <p:nvSpPr>
          <p:cNvPr id="124" name="Rectangle 110">
            <a:extLst>
              <a:ext uri="{FF2B5EF4-FFF2-40B4-BE49-F238E27FC236}">
                <a16:creationId xmlns:a16="http://schemas.microsoft.com/office/drawing/2014/main" id="{87594380-7025-4997-AD15-9AB8A811A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5" name="Rectangle 112">
            <a:extLst>
              <a:ext uri="{FF2B5EF4-FFF2-40B4-BE49-F238E27FC236}">
                <a16:creationId xmlns:a16="http://schemas.microsoft.com/office/drawing/2014/main" id="{98D62611-BF00-4B6D-B2F2-69B5FF3C9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6963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Google Shape;96;p20"/>
          <p:cNvSpPr txBox="1">
            <a:spLocks noGrp="1"/>
          </p:cNvSpPr>
          <p:nvPr>
            <p:ph type="title"/>
          </p:nvPr>
        </p:nvSpPr>
        <p:spPr>
          <a:xfrm>
            <a:off x="592889" y="3413277"/>
            <a:ext cx="2897833" cy="1378471"/>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2800" spc="-50"/>
              <a:t>Multiple Linear Regression Model #2</a:t>
            </a:r>
          </a:p>
        </p:txBody>
      </p:sp>
      <p:pic>
        <p:nvPicPr>
          <p:cNvPr id="9" name="Picture 8" descr="A picture containing text, newspaper, screenshot, document&#10;&#10;Description automatically generated">
            <a:extLst>
              <a:ext uri="{FF2B5EF4-FFF2-40B4-BE49-F238E27FC236}">
                <a16:creationId xmlns:a16="http://schemas.microsoft.com/office/drawing/2014/main" id="{369C11FB-1052-3E67-94AF-870B8D162E18}"/>
              </a:ext>
            </a:extLst>
          </p:cNvPr>
          <p:cNvPicPr>
            <a:picLocks noChangeAspect="1"/>
          </p:cNvPicPr>
          <p:nvPr/>
        </p:nvPicPr>
        <p:blipFill>
          <a:blip r:embed="rId3"/>
          <a:stretch>
            <a:fillRect/>
          </a:stretch>
        </p:blipFill>
        <p:spPr>
          <a:xfrm>
            <a:off x="241299" y="426892"/>
            <a:ext cx="2447441" cy="2562765"/>
          </a:xfrm>
          <a:prstGeom prst="rect">
            <a:avLst/>
          </a:prstGeom>
        </p:spPr>
      </p:pic>
      <p:pic>
        <p:nvPicPr>
          <p:cNvPr id="7" name="Graphic 6" descr="Search Inventory with solid fill">
            <a:extLst>
              <a:ext uri="{FF2B5EF4-FFF2-40B4-BE49-F238E27FC236}">
                <a16:creationId xmlns:a16="http://schemas.microsoft.com/office/drawing/2014/main" id="{316C7F25-9E76-6852-E79C-CCFFFA8B88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30040" y="402424"/>
            <a:ext cx="2602378" cy="2602378"/>
          </a:xfrm>
          <a:prstGeom prst="rect">
            <a:avLst/>
          </a:prstGeom>
        </p:spPr>
      </p:pic>
      <p:pic>
        <p:nvPicPr>
          <p:cNvPr id="11" name="Picture 10" descr="A screenshot of a computer&#10;&#10;Description automatically generated with low confidence">
            <a:extLst>
              <a:ext uri="{FF2B5EF4-FFF2-40B4-BE49-F238E27FC236}">
                <a16:creationId xmlns:a16="http://schemas.microsoft.com/office/drawing/2014/main" id="{A5322B85-B21D-1F96-94EB-035C28E4B07F}"/>
              </a:ext>
            </a:extLst>
          </p:cNvPr>
          <p:cNvPicPr>
            <a:picLocks noChangeAspect="1"/>
          </p:cNvPicPr>
          <p:nvPr/>
        </p:nvPicPr>
        <p:blipFill>
          <a:blip r:embed="rId6"/>
          <a:stretch>
            <a:fillRect/>
          </a:stretch>
        </p:blipFill>
        <p:spPr>
          <a:xfrm>
            <a:off x="5773718" y="430824"/>
            <a:ext cx="2454605" cy="2550238"/>
          </a:xfrm>
          <a:prstGeom prst="rect">
            <a:avLst/>
          </a:prstGeom>
        </p:spPr>
      </p:pic>
      <p:cxnSp>
        <p:nvCxnSpPr>
          <p:cNvPr id="126" name="Straight Connector 114">
            <a:extLst>
              <a:ext uri="{FF2B5EF4-FFF2-40B4-BE49-F238E27FC236}">
                <a16:creationId xmlns:a16="http://schemas.microsoft.com/office/drawing/2014/main" id="{92BFA6EF-C8B5-4562-9718-3167CB1C9C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29864" y="3693245"/>
            <a:ext cx="0" cy="81853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7" name="Google Shape;97;p20"/>
          <p:cNvSpPr txBox="1">
            <a:spLocks noGrp="1"/>
          </p:cNvSpPr>
          <p:nvPr>
            <p:ph type="body" idx="1"/>
          </p:nvPr>
        </p:nvSpPr>
        <p:spPr>
          <a:xfrm>
            <a:off x="3993777" y="3413277"/>
            <a:ext cx="4169452" cy="1378471"/>
          </a:xfrm>
          <a:prstGeom prst="rect">
            <a:avLst/>
          </a:prstGeom>
        </p:spPr>
        <p:txBody>
          <a:bodyPr spcFirstLastPara="1" vert="horz" lIns="91440" tIns="45720" rIns="91440" bIns="45720" rtlCol="0" anchor="ctr" anchorCtr="0">
            <a:normAutofit/>
          </a:bodyPr>
          <a:lstStyle/>
          <a:p>
            <a:pPr marL="285750" indent="-182880" defTabSz="914400">
              <a:spcAft>
                <a:spcPts val="1200"/>
              </a:spcAft>
            </a:pPr>
            <a:r>
              <a:rPr lang="en-US" sz="1100"/>
              <a:t>Minimum adequate model amounts to lower accuracy.</a:t>
            </a:r>
          </a:p>
          <a:p>
            <a:pPr marL="285750" indent="-182880" defTabSz="914400">
              <a:spcAft>
                <a:spcPts val="1200"/>
              </a:spcAft>
            </a:pPr>
            <a:r>
              <a:rPr lang="en-US" sz="1100"/>
              <a:t>Accuracy amounts to 17.22 for renewal consideration and 11.34 for checkout consideration.</a:t>
            </a:r>
          </a:p>
          <a:p>
            <a:pPr marL="285750" indent="-182880" defTabSz="914400">
              <a:spcAft>
                <a:spcPts val="1200"/>
              </a:spcAft>
            </a:pPr>
            <a:r>
              <a:rPr lang="en-US" sz="1100"/>
              <a:t>Akaike Information Criterion value is useless for this test.</a:t>
            </a:r>
          </a:p>
        </p:txBody>
      </p:sp>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Shape 101"/>
        <p:cNvGrpSpPr/>
        <p:nvPr/>
      </p:nvGrpSpPr>
      <p:grpSpPr>
        <a:xfrm>
          <a:off x="0" y="0"/>
          <a:ext cx="0" cy="0"/>
          <a:chOff x="0" y="0"/>
          <a:chExt cx="0" cy="0"/>
        </a:xfrm>
      </p:grpSpPr>
      <p:sp>
        <p:nvSpPr>
          <p:cNvPr id="108" name="Rectangle 107">
            <a:extLst>
              <a:ext uri="{FF2B5EF4-FFF2-40B4-BE49-F238E27FC236}">
                <a16:creationId xmlns:a16="http://schemas.microsoft.com/office/drawing/2014/main" id="{E89AC15A-E0FD-4F8B-9A31-38F33DDC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Google Shape;102;p21"/>
          <p:cNvSpPr txBox="1">
            <a:spLocks noGrp="1"/>
          </p:cNvSpPr>
          <p:nvPr>
            <p:ph type="title"/>
          </p:nvPr>
        </p:nvSpPr>
        <p:spPr>
          <a:xfrm>
            <a:off x="5872447" y="233760"/>
            <a:ext cx="2343436" cy="1638769"/>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2700" spc="-50"/>
              <a:t>Multiple Linear Regression Model #3 </a:t>
            </a:r>
          </a:p>
        </p:txBody>
      </p:sp>
      <p:sp>
        <p:nvSpPr>
          <p:cNvPr id="110" name="Rectangle 109">
            <a:extLst>
              <a:ext uri="{FF2B5EF4-FFF2-40B4-BE49-F238E27FC236}">
                <a16:creationId xmlns:a16="http://schemas.microsoft.com/office/drawing/2014/main" id="{D72D86B8-F8FA-4152-BB97-1E86BF5C3C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0"/>
            <a:ext cx="2593719" cy="3154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scatter chart&#10;&#10;Description automatically generated">
            <a:extLst>
              <a:ext uri="{FF2B5EF4-FFF2-40B4-BE49-F238E27FC236}">
                <a16:creationId xmlns:a16="http://schemas.microsoft.com/office/drawing/2014/main" id="{2E32124B-7B20-C2F1-2167-E6A1D0DAA91C}"/>
              </a:ext>
            </a:extLst>
          </p:cNvPr>
          <p:cNvPicPr>
            <a:picLocks noChangeAspect="1"/>
          </p:cNvPicPr>
          <p:nvPr/>
        </p:nvPicPr>
        <p:blipFill>
          <a:blip r:embed="rId3"/>
          <a:stretch>
            <a:fillRect/>
          </a:stretch>
        </p:blipFill>
        <p:spPr>
          <a:xfrm>
            <a:off x="584200" y="770079"/>
            <a:ext cx="2124851" cy="1631664"/>
          </a:xfrm>
          <a:prstGeom prst="rect">
            <a:avLst/>
          </a:prstGeom>
        </p:spPr>
      </p:pic>
      <p:sp>
        <p:nvSpPr>
          <p:cNvPr id="112" name="Rectangle 111">
            <a:extLst>
              <a:ext uri="{FF2B5EF4-FFF2-40B4-BE49-F238E27FC236}">
                <a16:creationId xmlns:a16="http://schemas.microsoft.com/office/drawing/2014/main" id="{1E9F5D63-18D2-44EE-9BF4-F99E145C8D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5047" y="4359"/>
            <a:ext cx="2564892" cy="186817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histogram&#10;&#10;Description automatically generated">
            <a:extLst>
              <a:ext uri="{FF2B5EF4-FFF2-40B4-BE49-F238E27FC236}">
                <a16:creationId xmlns:a16="http://schemas.microsoft.com/office/drawing/2014/main" id="{BCBA7E37-7313-8C2D-3DF5-68ED65CE0A75}"/>
              </a:ext>
            </a:extLst>
          </p:cNvPr>
          <p:cNvPicPr>
            <a:picLocks noChangeAspect="1"/>
          </p:cNvPicPr>
          <p:nvPr/>
        </p:nvPicPr>
        <p:blipFill>
          <a:blip r:embed="rId4"/>
          <a:stretch>
            <a:fillRect/>
          </a:stretch>
        </p:blipFill>
        <p:spPr>
          <a:xfrm>
            <a:off x="3447635" y="233760"/>
            <a:ext cx="1779458" cy="1366439"/>
          </a:xfrm>
          <a:prstGeom prst="rect">
            <a:avLst/>
          </a:prstGeom>
        </p:spPr>
      </p:pic>
      <p:sp>
        <p:nvSpPr>
          <p:cNvPr id="114" name="Rectangle 113">
            <a:extLst>
              <a:ext uri="{FF2B5EF4-FFF2-40B4-BE49-F238E27FC236}">
                <a16:creationId xmlns:a16="http://schemas.microsoft.com/office/drawing/2014/main" id="{75FB676B-0487-4FE6-A64F-7AA4C2693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3275330"/>
            <a:ext cx="2593719" cy="186817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10;&#10;Description automatically generated">
            <a:extLst>
              <a:ext uri="{FF2B5EF4-FFF2-40B4-BE49-F238E27FC236}">
                <a16:creationId xmlns:a16="http://schemas.microsoft.com/office/drawing/2014/main" id="{76EF4BBF-0525-B943-F373-1EFB6FD559CC}"/>
              </a:ext>
            </a:extLst>
          </p:cNvPr>
          <p:cNvPicPr>
            <a:picLocks noChangeAspect="1"/>
          </p:cNvPicPr>
          <p:nvPr/>
        </p:nvPicPr>
        <p:blipFill>
          <a:blip r:embed="rId5"/>
          <a:stretch>
            <a:fillRect/>
          </a:stretch>
        </p:blipFill>
        <p:spPr>
          <a:xfrm>
            <a:off x="591411" y="3523399"/>
            <a:ext cx="2124850" cy="1381272"/>
          </a:xfrm>
          <a:prstGeom prst="rect">
            <a:avLst/>
          </a:prstGeom>
        </p:spPr>
      </p:pic>
      <p:sp>
        <p:nvSpPr>
          <p:cNvPr id="116" name="Rectangle 115">
            <a:extLst>
              <a:ext uri="{FF2B5EF4-FFF2-40B4-BE49-F238E27FC236}">
                <a16:creationId xmlns:a16="http://schemas.microsoft.com/office/drawing/2014/main" id="{F04C8A62-F20F-437D-B6E7-D2C4777D4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5047" y="1988820"/>
            <a:ext cx="2567252" cy="3154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bar chart&#10;&#10;Description automatically generated">
            <a:extLst>
              <a:ext uri="{FF2B5EF4-FFF2-40B4-BE49-F238E27FC236}">
                <a16:creationId xmlns:a16="http://schemas.microsoft.com/office/drawing/2014/main" id="{53470C29-2DF1-747E-164C-051EF798A017}"/>
              </a:ext>
            </a:extLst>
          </p:cNvPr>
          <p:cNvPicPr>
            <a:picLocks noChangeAspect="1"/>
          </p:cNvPicPr>
          <p:nvPr/>
        </p:nvPicPr>
        <p:blipFill>
          <a:blip r:embed="rId6"/>
          <a:stretch>
            <a:fillRect/>
          </a:stretch>
        </p:blipFill>
        <p:spPr>
          <a:xfrm>
            <a:off x="3307555" y="2752528"/>
            <a:ext cx="2080654" cy="1626088"/>
          </a:xfrm>
          <a:prstGeom prst="rect">
            <a:avLst/>
          </a:prstGeom>
        </p:spPr>
      </p:pic>
      <p:sp>
        <p:nvSpPr>
          <p:cNvPr id="103" name="Google Shape;103;p21"/>
          <p:cNvSpPr txBox="1">
            <a:spLocks noGrp="1"/>
          </p:cNvSpPr>
          <p:nvPr>
            <p:ph type="body" idx="1"/>
          </p:nvPr>
        </p:nvSpPr>
        <p:spPr>
          <a:xfrm>
            <a:off x="5872447" y="2109469"/>
            <a:ext cx="2363093" cy="2800270"/>
          </a:xfrm>
          <a:prstGeom prst="rect">
            <a:avLst/>
          </a:prstGeom>
        </p:spPr>
        <p:txBody>
          <a:bodyPr spcFirstLastPara="1" vert="horz" lIns="91440" tIns="45720" rIns="91440" bIns="45720" rtlCol="0" anchorCtr="0">
            <a:normAutofit/>
          </a:bodyPr>
          <a:lstStyle/>
          <a:p>
            <a:pPr marL="285750" indent="-182880" defTabSz="914400">
              <a:spcAft>
                <a:spcPts val="1200"/>
              </a:spcAft>
            </a:pPr>
            <a:r>
              <a:rPr lang="en-US" dirty="0"/>
              <a:t>Using a conventional plot, it is gathered that 2003 had peak activity.</a:t>
            </a:r>
            <a:endParaRPr lang="en-US"/>
          </a:p>
          <a:p>
            <a:pPr marL="285750" indent="-182880" defTabSz="914400">
              <a:spcAft>
                <a:spcPts val="1200"/>
              </a:spcAft>
            </a:pPr>
            <a:r>
              <a:rPr lang="en-US" dirty="0"/>
              <a:t>There is large disparities in values along the fit.</a:t>
            </a:r>
            <a:endParaRPr lang="en-US"/>
          </a:p>
          <a:p>
            <a:pPr marL="285750" indent="-182880" defTabSz="914400">
              <a:spcAft>
                <a:spcPts val="1200"/>
              </a:spcAft>
            </a:pPr>
            <a:r>
              <a:rPr lang="en-US" dirty="0"/>
              <a:t>Many outliers are seen</a:t>
            </a:r>
            <a:endParaRPr lang="en-US"/>
          </a:p>
        </p:txBody>
      </p:sp>
      <p:sp>
        <p:nvSpPr>
          <p:cNvPr id="10" name="TextBox 9">
            <a:extLst>
              <a:ext uri="{FF2B5EF4-FFF2-40B4-BE49-F238E27FC236}">
                <a16:creationId xmlns:a16="http://schemas.microsoft.com/office/drawing/2014/main" id="{CDCDBCDA-23B8-0189-F610-2CA021F47C12}"/>
              </a:ext>
            </a:extLst>
          </p:cNvPr>
          <p:cNvSpPr txBox="1"/>
          <p:nvPr/>
        </p:nvSpPr>
        <p:spPr>
          <a:xfrm>
            <a:off x="919602" y="531249"/>
            <a:ext cx="1586206" cy="369332"/>
          </a:xfrm>
          <a:prstGeom prst="rect">
            <a:avLst/>
          </a:prstGeom>
          <a:noFill/>
        </p:spPr>
        <p:txBody>
          <a:bodyPr wrap="square" rtlCol="0">
            <a:spAutoFit/>
          </a:bodyPr>
          <a:lstStyle/>
          <a:p>
            <a:r>
              <a:rPr lang="en-US" dirty="0">
                <a:solidFill>
                  <a:schemeClr val="bg1"/>
                </a:solidFill>
              </a:rPr>
              <a:t>Renewal</a:t>
            </a:r>
          </a:p>
        </p:txBody>
      </p:sp>
      <p:sp>
        <p:nvSpPr>
          <p:cNvPr id="18" name="TextBox 17">
            <a:extLst>
              <a:ext uri="{FF2B5EF4-FFF2-40B4-BE49-F238E27FC236}">
                <a16:creationId xmlns:a16="http://schemas.microsoft.com/office/drawing/2014/main" id="{32466144-1F5E-7CAB-002E-BC2B55359CA5}"/>
              </a:ext>
            </a:extLst>
          </p:cNvPr>
          <p:cNvSpPr txBox="1"/>
          <p:nvPr/>
        </p:nvSpPr>
        <p:spPr>
          <a:xfrm>
            <a:off x="3759315" y="49094"/>
            <a:ext cx="1586206" cy="369332"/>
          </a:xfrm>
          <a:prstGeom prst="rect">
            <a:avLst/>
          </a:prstGeom>
          <a:noFill/>
        </p:spPr>
        <p:txBody>
          <a:bodyPr wrap="square" rtlCol="0">
            <a:spAutoFit/>
          </a:bodyPr>
          <a:lstStyle/>
          <a:p>
            <a:r>
              <a:rPr lang="en-US" dirty="0">
                <a:solidFill>
                  <a:schemeClr val="bg1"/>
                </a:solidFill>
              </a:rPr>
              <a:t>Checkout</a:t>
            </a:r>
          </a:p>
        </p:txBody>
      </p:sp>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5</TotalTime>
  <Words>2176</Words>
  <Application>Microsoft Office PowerPoint</Application>
  <PresentationFormat>On-screen Show (16:9)</PresentationFormat>
  <Paragraphs>72</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Schoolbook</vt:lpstr>
      <vt:lpstr>Times New Roman</vt:lpstr>
      <vt:lpstr>Wingdings 2</vt:lpstr>
      <vt:lpstr>View</vt:lpstr>
      <vt:lpstr>Predicting Patron Patterns for the San Francisco Public Library System</vt:lpstr>
      <vt:lpstr>Topic Description</vt:lpstr>
      <vt:lpstr>Topic Importance</vt:lpstr>
      <vt:lpstr>Dataset Selection</vt:lpstr>
      <vt:lpstr>Method</vt:lpstr>
      <vt:lpstr>Data Preprocessing</vt:lpstr>
      <vt:lpstr>Multiple Linear Regression Model #1</vt:lpstr>
      <vt:lpstr>Multiple Linear Regression Model #2</vt:lpstr>
      <vt:lpstr>Multiple Linear Regression Model #3 </vt:lpstr>
      <vt:lpstr>Decision Tree #1</vt:lpstr>
      <vt:lpstr>Decision Tree #2</vt:lpstr>
      <vt:lpstr>Discussions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Patron Patterns for the San Francisco Public Library System</dc:title>
  <dc:creator>User</dc:creator>
  <cp:lastModifiedBy>Hanif Lumsden</cp:lastModifiedBy>
  <cp:revision>1</cp:revision>
  <dcterms:modified xsi:type="dcterms:W3CDTF">2022-08-03T05:26:21Z</dcterms:modified>
</cp:coreProperties>
</file>