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64" r:id="rId4"/>
    <p:sldId id="265" r:id="rId5"/>
    <p:sldId id="258" r:id="rId6"/>
    <p:sldId id="266" r:id="rId7"/>
    <p:sldId id="267" r:id="rId8"/>
    <p:sldId id="259" r:id="rId9"/>
    <p:sldId id="263" r:id="rId10"/>
    <p:sldId id="260" r:id="rId11"/>
    <p:sldId id="261" r:id="rId12"/>
    <p:sldId id="262" r:id="rId13"/>
    <p:sldId id="268" r:id="rId1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9253" autoAdjust="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3823B-E07E-4EA4-9AD2-142F1B56EF4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A32CB-F122-4059-BAA5-C94307D0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39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 smtClean="0"/>
              <a:t>Jumlah</a:t>
            </a:r>
            <a:r>
              <a:rPr lang="en-ID" baseline="0" dirty="0" smtClean="0"/>
              <a:t> </a:t>
            </a:r>
            <a:r>
              <a:rPr lang="en-ID" baseline="0" dirty="0" err="1" smtClean="0"/>
              <a:t>tujuan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penelitian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disesuaikan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dengan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rumusan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masalah</a:t>
            </a:r>
            <a:r>
              <a:rPr lang="en-ID" baseline="0" dirty="0" smtClean="0"/>
              <a:t> </a:t>
            </a:r>
            <a:r>
              <a:rPr lang="en-ID" baseline="0" dirty="0" err="1" smtClean="0"/>
              <a:t>yg</a:t>
            </a:r>
            <a:r>
              <a:rPr lang="en-ID" baseline="0" dirty="0" smtClean="0"/>
              <a:t> </a:t>
            </a:r>
            <a:r>
              <a:rPr lang="en-ID" baseline="0" dirty="0" err="1" smtClean="0"/>
              <a:t>kita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buat</a:t>
            </a:r>
            <a:r>
              <a:rPr lang="en-ID" baseline="0" dirty="0" smtClean="0"/>
              <a:t>.</a:t>
            </a:r>
          </a:p>
          <a:p>
            <a:r>
              <a:rPr lang="en-ID" baseline="0" dirty="0" err="1" smtClean="0"/>
              <a:t>Dalam</a:t>
            </a:r>
            <a:r>
              <a:rPr lang="en-ID" baseline="0" dirty="0" smtClean="0"/>
              <a:t> </a:t>
            </a:r>
            <a:r>
              <a:rPr lang="en-ID" baseline="0" dirty="0" err="1" smtClean="0"/>
              <a:t>tujuan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penelitian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muncul</a:t>
            </a:r>
            <a:r>
              <a:rPr lang="en-ID" baseline="0" dirty="0" smtClean="0"/>
              <a:t> </a:t>
            </a:r>
            <a:r>
              <a:rPr lang="en-ID" baseline="0" dirty="0" err="1" smtClean="0"/>
              <a:t>variabel</a:t>
            </a:r>
            <a:r>
              <a:rPr lang="en-ID" baseline="0" dirty="0" smtClean="0"/>
              <a:t>, </a:t>
            </a:r>
            <a:r>
              <a:rPr lang="en-ID" baseline="0" dirty="0" err="1" smtClean="0"/>
              <a:t>muncul</a:t>
            </a:r>
            <a:r>
              <a:rPr lang="en-ID" baseline="0" dirty="0" smtClean="0"/>
              <a:t> </a:t>
            </a:r>
            <a:r>
              <a:rPr lang="en-ID" baseline="0" dirty="0" err="1" smtClean="0"/>
              <a:t>responden</a:t>
            </a:r>
            <a:r>
              <a:rPr lang="en-ID" baseline="0" dirty="0" smtClean="0"/>
              <a:t>,</a:t>
            </a:r>
          </a:p>
          <a:p>
            <a:endParaRPr lang="en-ID" baseline="0" dirty="0" smtClean="0"/>
          </a:p>
          <a:p>
            <a:r>
              <a:rPr lang="en-ID" baseline="0" dirty="0" err="1" smtClean="0"/>
              <a:t>Judul</a:t>
            </a:r>
            <a:r>
              <a:rPr lang="en-ID" baseline="0" dirty="0" smtClean="0"/>
              <a:t> yang </a:t>
            </a:r>
            <a:r>
              <a:rPr lang="en-ID" baseline="0" dirty="0" err="1" smtClean="0"/>
              <a:t>baik</a:t>
            </a:r>
            <a:r>
              <a:rPr lang="en-ID" baseline="0" dirty="0" smtClean="0"/>
              <a:t> </a:t>
            </a:r>
            <a:r>
              <a:rPr lang="en-ID" baseline="0" dirty="0" err="1" smtClean="0"/>
              <a:t>itu</a:t>
            </a:r>
            <a:r>
              <a:rPr lang="en-ID" baseline="0" dirty="0" smtClean="0"/>
              <a:t> : </a:t>
            </a:r>
            <a:r>
              <a:rPr lang="en-ID" baseline="0" dirty="0" err="1" smtClean="0"/>
              <a:t>memiliki</a:t>
            </a:r>
            <a:r>
              <a:rPr lang="en-ID" baseline="0" dirty="0" smtClean="0"/>
              <a:t> </a:t>
            </a:r>
            <a:r>
              <a:rPr lang="en-ID" baseline="0" dirty="0" err="1" smtClean="0"/>
              <a:t>variabel</a:t>
            </a:r>
            <a:r>
              <a:rPr lang="en-ID" baseline="0" dirty="0" smtClean="0"/>
              <a:t>, </a:t>
            </a:r>
            <a:r>
              <a:rPr lang="en-ID" baseline="0" dirty="0" err="1" smtClean="0"/>
              <a:t>responden</a:t>
            </a:r>
            <a:r>
              <a:rPr lang="en-ID" baseline="0" dirty="0" smtClean="0"/>
              <a:t>, </a:t>
            </a:r>
            <a:r>
              <a:rPr lang="en-ID" baseline="0" dirty="0" err="1" smtClean="0"/>
              <a:t>dan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lokasinya</a:t>
            </a:r>
            <a:r>
              <a:rPr lang="en-ID" baseline="0" dirty="0" smtClean="0"/>
              <a:t>.</a:t>
            </a:r>
          </a:p>
          <a:p>
            <a:endParaRPr lang="en-ID" dirty="0" smtClean="0"/>
          </a:p>
          <a:p>
            <a:r>
              <a:rPr lang="en-ID" dirty="0" err="1" smtClean="0"/>
              <a:t>Pengaruh</a:t>
            </a:r>
            <a:r>
              <a:rPr lang="en-ID" dirty="0" smtClean="0"/>
              <a:t> </a:t>
            </a:r>
            <a:r>
              <a:rPr lang="en-ID" dirty="0" err="1" smtClean="0"/>
              <a:t>penggunaan</a:t>
            </a:r>
            <a:r>
              <a:rPr lang="en-ID" dirty="0" smtClean="0"/>
              <a:t> </a:t>
            </a:r>
            <a:r>
              <a:rPr lang="en-ID" dirty="0" err="1" smtClean="0"/>
              <a:t>youtube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memenuhi</a:t>
            </a:r>
            <a:r>
              <a:rPr lang="en-ID" baseline="0" dirty="0" smtClean="0"/>
              <a:t> </a:t>
            </a:r>
            <a:r>
              <a:rPr lang="en-ID" baseline="0" dirty="0" err="1" smtClean="0"/>
              <a:t>kebutuhan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informasi</a:t>
            </a:r>
            <a:r>
              <a:rPr lang="en-ID" baseline="0" dirty="0" smtClean="0"/>
              <a:t> di </a:t>
            </a:r>
            <a:r>
              <a:rPr lang="en-ID" baseline="0" dirty="0" err="1" smtClean="0"/>
              <a:t>kalangan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mahasiswa</a:t>
            </a:r>
            <a:endParaRPr lang="en-ID" baseline="0" smtClean="0"/>
          </a:p>
          <a:p>
            <a:r>
              <a:rPr lang="en-ID" baseline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A32CB-F122-4059-BAA5-C94307D00B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50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 smtClean="0"/>
              <a:t>Sikap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masyarakat</a:t>
            </a:r>
            <a:r>
              <a:rPr lang="en-ID" baseline="0" dirty="0" smtClean="0"/>
              <a:t> : </a:t>
            </a:r>
            <a:r>
              <a:rPr lang="en-ID" baseline="0" dirty="0" err="1" smtClean="0"/>
              <a:t>variabel</a:t>
            </a:r>
            <a:endParaRPr lang="en-ID" baseline="0" dirty="0" smtClean="0"/>
          </a:p>
          <a:p>
            <a:endParaRPr lang="en-ID" baseline="0" dirty="0" smtClean="0"/>
          </a:p>
          <a:p>
            <a:r>
              <a:rPr lang="en-ID" baseline="0" dirty="0" err="1" smtClean="0"/>
              <a:t>Biasanya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masalah</a:t>
            </a:r>
            <a:r>
              <a:rPr lang="en-ID" baseline="0" dirty="0" smtClean="0"/>
              <a:t> </a:t>
            </a:r>
            <a:r>
              <a:rPr lang="en-ID" baseline="0" dirty="0" err="1" smtClean="0"/>
              <a:t>deskriptif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menggunakan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pertanyaan</a:t>
            </a:r>
            <a:r>
              <a:rPr lang="en-ID" baseline="0" dirty="0" smtClean="0"/>
              <a:t> 5w+1h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A32CB-F122-4059-BAA5-C94307D00B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04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 smtClean="0"/>
              <a:t>Kelompok</a:t>
            </a:r>
            <a:r>
              <a:rPr lang="en-ID" dirty="0" smtClean="0"/>
              <a:t> </a:t>
            </a:r>
            <a:r>
              <a:rPr lang="en-ID" dirty="0" err="1" smtClean="0"/>
              <a:t>masyarakat</a:t>
            </a:r>
            <a:r>
              <a:rPr lang="en-ID" dirty="0" smtClean="0"/>
              <a:t> </a:t>
            </a:r>
            <a:r>
              <a:rPr lang="en-ID" dirty="0" err="1" smtClean="0"/>
              <a:t>bisa</a:t>
            </a:r>
            <a:r>
              <a:rPr lang="en-ID" dirty="0" smtClean="0"/>
              <a:t> </a:t>
            </a:r>
            <a:r>
              <a:rPr lang="en-ID" dirty="0" err="1" smtClean="0"/>
              <a:t>banyak</a:t>
            </a:r>
            <a:r>
              <a:rPr lang="en-ID" dirty="0" smtClean="0"/>
              <a:t>, </a:t>
            </a:r>
            <a:r>
              <a:rPr lang="en-ID" dirty="0" err="1" smtClean="0"/>
              <a:t>ada</a:t>
            </a:r>
            <a:r>
              <a:rPr lang="en-ID" dirty="0" smtClean="0"/>
              <a:t> yang </a:t>
            </a:r>
            <a:r>
              <a:rPr lang="en-ID" dirty="0" err="1" smtClean="0"/>
              <a:t>kelas</a:t>
            </a:r>
            <a:r>
              <a:rPr lang="en-ID" dirty="0" smtClean="0"/>
              <a:t> </a:t>
            </a:r>
            <a:r>
              <a:rPr lang="en-ID" dirty="0" err="1" smtClean="0"/>
              <a:t>menengah</a:t>
            </a:r>
            <a:r>
              <a:rPr lang="en-ID" dirty="0" smtClean="0"/>
              <a:t>, </a:t>
            </a:r>
            <a:r>
              <a:rPr lang="en-ID" dirty="0" err="1" smtClean="0"/>
              <a:t>tenga</a:t>
            </a:r>
            <a:r>
              <a:rPr lang="en-ID" dirty="0" smtClean="0"/>
              <a:t>,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atas</a:t>
            </a:r>
            <a:endParaRPr lang="en-ID" dirty="0" smtClean="0"/>
          </a:p>
          <a:p>
            <a:endParaRPr lang="en-ID" dirty="0" smtClean="0"/>
          </a:p>
          <a:p>
            <a:r>
              <a:rPr lang="en-ID" dirty="0" err="1" smtClean="0"/>
              <a:t>Waktu</a:t>
            </a:r>
            <a:r>
              <a:rPr lang="en-ID" dirty="0" smtClean="0"/>
              <a:t> yang </a:t>
            </a:r>
            <a:r>
              <a:rPr lang="en-ID" dirty="0" err="1" smtClean="0"/>
              <a:t>berbeda</a:t>
            </a:r>
            <a:r>
              <a:rPr lang="en-ID" baseline="0" dirty="0" smtClean="0"/>
              <a:t> , ex : </a:t>
            </a:r>
            <a:r>
              <a:rPr lang="en-ID" baseline="0" dirty="0" err="1" smtClean="0"/>
              <a:t>adakah</a:t>
            </a:r>
            <a:r>
              <a:rPr lang="en-ID" baseline="0" dirty="0" smtClean="0"/>
              <a:t> </a:t>
            </a:r>
            <a:r>
              <a:rPr lang="en-ID" baseline="0" dirty="0" err="1" smtClean="0"/>
              <a:t>perbedaan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produk</a:t>
            </a:r>
            <a:r>
              <a:rPr lang="en-ID" baseline="0" dirty="0" smtClean="0"/>
              <a:t>………………BUMN </a:t>
            </a:r>
            <a:r>
              <a:rPr lang="en-ID" baseline="0" dirty="0" err="1" smtClean="0"/>
              <a:t>dan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Swasta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pada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bulan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lalu</a:t>
            </a:r>
            <a:r>
              <a:rPr lang="en-ID" baseline="0" dirty="0" smtClean="0"/>
              <a:t> </a:t>
            </a:r>
            <a:r>
              <a:rPr lang="en-ID" baseline="0" dirty="0" err="1" smtClean="0"/>
              <a:t>dan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bulan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sekarang</a:t>
            </a:r>
            <a:r>
              <a:rPr lang="en-ID" baseline="0" dirty="0" smtClean="0"/>
              <a:t>?</a:t>
            </a:r>
          </a:p>
          <a:p>
            <a:endParaRPr lang="en-ID" baseline="0" dirty="0" smtClean="0"/>
          </a:p>
          <a:p>
            <a:r>
              <a:rPr lang="en-ID" baseline="0" dirty="0" err="1" smtClean="0"/>
              <a:t>Contoh</a:t>
            </a:r>
            <a:r>
              <a:rPr lang="en-ID" baseline="0" dirty="0" smtClean="0"/>
              <a:t> </a:t>
            </a:r>
            <a:r>
              <a:rPr lang="en-ID" baseline="0" dirty="0" err="1" smtClean="0"/>
              <a:t>tujuan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penelitian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dari</a:t>
            </a:r>
            <a:r>
              <a:rPr lang="en-ID" baseline="0" dirty="0" smtClean="0"/>
              <a:t> </a:t>
            </a:r>
            <a:r>
              <a:rPr lang="en-ID" baseline="0" dirty="0" err="1" smtClean="0"/>
              <a:t>rumusan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masalah</a:t>
            </a:r>
            <a:r>
              <a:rPr lang="en-ID" baseline="0" dirty="0" smtClean="0"/>
              <a:t> </a:t>
            </a:r>
            <a:r>
              <a:rPr lang="en-ID" baseline="0" dirty="0" err="1" smtClean="0"/>
              <a:t>yg</a:t>
            </a:r>
            <a:r>
              <a:rPr lang="en-ID" baseline="0" dirty="0" smtClean="0"/>
              <a:t> </a:t>
            </a:r>
            <a:r>
              <a:rPr lang="en-ID" baseline="0" dirty="0" err="1" smtClean="0"/>
              <a:t>ada</a:t>
            </a:r>
            <a:r>
              <a:rPr lang="en-ID" baseline="0" dirty="0" smtClean="0"/>
              <a:t> :</a:t>
            </a:r>
          </a:p>
          <a:p>
            <a:pPr marL="228600" indent="-228600">
              <a:buAutoNum type="arabicPeriod"/>
            </a:pPr>
            <a:r>
              <a:rPr lang="en-ID" baseline="0" dirty="0" smtClean="0"/>
              <a:t>a. </a:t>
            </a:r>
            <a:r>
              <a:rPr lang="en-ID" baseline="0" dirty="0" err="1" smtClean="0"/>
              <a:t>untuk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mengetahui</a:t>
            </a:r>
            <a:r>
              <a:rPr lang="en-ID" baseline="0" dirty="0" smtClean="0"/>
              <a:t> </a:t>
            </a:r>
            <a:r>
              <a:rPr lang="en-ID" baseline="0" dirty="0" err="1" smtClean="0"/>
              <a:t>produktivitas</a:t>
            </a:r>
            <a:r>
              <a:rPr lang="en-ID" baseline="0" dirty="0" smtClean="0"/>
              <a:t> </a:t>
            </a:r>
            <a:r>
              <a:rPr lang="en-ID" baseline="0" dirty="0" err="1" smtClean="0"/>
              <a:t>kerja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antara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pegawai</a:t>
            </a:r>
            <a:r>
              <a:rPr lang="en-ID" baseline="0" dirty="0" smtClean="0"/>
              <a:t> </a:t>
            </a:r>
            <a:r>
              <a:rPr lang="en-ID" baseline="0" dirty="0" err="1" smtClean="0"/>
              <a:t>negeri</a:t>
            </a:r>
            <a:endParaRPr lang="en-ID" baseline="0" dirty="0" smtClean="0"/>
          </a:p>
          <a:p>
            <a:pPr marL="0" indent="0">
              <a:buNone/>
            </a:pPr>
            <a:r>
              <a:rPr lang="en-ID" baseline="0" dirty="0" smtClean="0"/>
              <a:t>b.</a:t>
            </a:r>
            <a:r>
              <a:rPr lang="en-ID" baseline="0" dirty="0" smtClean="0"/>
              <a:t> </a:t>
            </a:r>
            <a:r>
              <a:rPr lang="en-ID" baseline="0" dirty="0" err="1" smtClean="0"/>
              <a:t>untuk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mengetahui</a:t>
            </a:r>
            <a:r>
              <a:rPr lang="en-ID" baseline="0" dirty="0" smtClean="0"/>
              <a:t> </a:t>
            </a:r>
            <a:r>
              <a:rPr lang="en-ID" baseline="0" dirty="0" err="1" smtClean="0"/>
              <a:t>produktivitas</a:t>
            </a:r>
            <a:r>
              <a:rPr lang="en-ID" baseline="0" dirty="0" smtClean="0"/>
              <a:t> </a:t>
            </a:r>
            <a:r>
              <a:rPr lang="en-ID" baseline="0" dirty="0" err="1" smtClean="0"/>
              <a:t>kerja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antara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pegawai</a:t>
            </a:r>
            <a:r>
              <a:rPr lang="en-ID" baseline="0" dirty="0" smtClean="0"/>
              <a:t> BUMN, </a:t>
            </a:r>
            <a:r>
              <a:rPr lang="en-ID" baseline="0" dirty="0" err="1" smtClean="0"/>
              <a:t>dstt</a:t>
            </a:r>
            <a:endParaRPr lang="en-ID" baseline="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A32CB-F122-4059-BAA5-C94307D00B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10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 smtClean="0"/>
              <a:t>Manfaat</a:t>
            </a:r>
            <a:r>
              <a:rPr lang="en-ID" dirty="0" smtClean="0"/>
              <a:t> </a:t>
            </a:r>
            <a:r>
              <a:rPr lang="en-ID" dirty="0" err="1" smtClean="0"/>
              <a:t>penelitian</a:t>
            </a:r>
            <a:r>
              <a:rPr lang="en-ID" dirty="0" smtClean="0"/>
              <a:t> </a:t>
            </a:r>
            <a:r>
              <a:rPr lang="en-ID" dirty="0" err="1" smtClean="0"/>
              <a:t>berkaitan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rekomendasi</a:t>
            </a:r>
            <a:r>
              <a:rPr lang="en-ID" dirty="0" smtClean="0"/>
              <a:t>/saran</a:t>
            </a:r>
          </a:p>
          <a:p>
            <a:endParaRPr lang="en-ID" dirty="0" smtClean="0"/>
          </a:p>
          <a:p>
            <a:r>
              <a:rPr lang="en-ID" dirty="0" err="1" smtClean="0"/>
              <a:t>Rekomendasi</a:t>
            </a:r>
            <a:r>
              <a:rPr lang="en-ID" dirty="0" smtClean="0"/>
              <a:t>/saran </a:t>
            </a:r>
            <a:r>
              <a:rPr lang="en-ID" dirty="0" err="1" smtClean="0"/>
              <a:t>didapatkan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manfaat</a:t>
            </a:r>
            <a:r>
              <a:rPr lang="en-ID" dirty="0" smtClean="0"/>
              <a:t> </a:t>
            </a:r>
            <a:r>
              <a:rPr lang="en-ID" dirty="0" err="1" smtClean="0"/>
              <a:t>penelitian</a:t>
            </a:r>
            <a:r>
              <a:rPr lang="en-ID" dirty="0" smtClean="0"/>
              <a:t>. </a:t>
            </a:r>
            <a:r>
              <a:rPr lang="en-ID" dirty="0" err="1" smtClean="0"/>
              <a:t>Sehingga</a:t>
            </a:r>
            <a:r>
              <a:rPr lang="en-ID" dirty="0" smtClean="0"/>
              <a:t> </a:t>
            </a:r>
            <a:r>
              <a:rPr lang="en-ID" dirty="0" err="1" smtClean="0"/>
              <a:t>harus</a:t>
            </a:r>
            <a:r>
              <a:rPr lang="en-ID" dirty="0" smtClean="0"/>
              <a:t> match/linier.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A32CB-F122-4059-BAA5-C94307D00B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81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4F7C-B327-4CF7-8F17-6AE405521958}" type="datetimeFigureOut">
              <a:rPr lang="id-ID" smtClean="0"/>
              <a:pPr/>
              <a:t>01/10/2020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DFFE-2030-4982-B1A9-B5E7BE5491E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4F7C-B327-4CF7-8F17-6AE405521958}" type="datetimeFigureOut">
              <a:rPr lang="id-ID" smtClean="0"/>
              <a:pPr/>
              <a:t>01/10/2020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DFFE-2030-4982-B1A9-B5E7BE5491E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4F7C-B327-4CF7-8F17-6AE405521958}" type="datetimeFigureOut">
              <a:rPr lang="id-ID" smtClean="0"/>
              <a:pPr/>
              <a:t>01/10/2020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DFFE-2030-4982-B1A9-B5E7BE5491E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4F7C-B327-4CF7-8F17-6AE405521958}" type="datetimeFigureOut">
              <a:rPr lang="id-ID" smtClean="0"/>
              <a:pPr/>
              <a:t>01/10/2020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DFFE-2030-4982-B1A9-B5E7BE5491E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4F7C-B327-4CF7-8F17-6AE405521958}" type="datetimeFigureOut">
              <a:rPr lang="id-ID" smtClean="0"/>
              <a:pPr/>
              <a:t>01/10/2020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DFFE-2030-4982-B1A9-B5E7BE5491E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4F7C-B327-4CF7-8F17-6AE405521958}" type="datetimeFigureOut">
              <a:rPr lang="id-ID" smtClean="0"/>
              <a:pPr/>
              <a:t>01/10/2020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DFFE-2030-4982-B1A9-B5E7BE5491E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4F7C-B327-4CF7-8F17-6AE405521958}" type="datetimeFigureOut">
              <a:rPr lang="id-ID" smtClean="0"/>
              <a:pPr/>
              <a:t>01/10/2020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DFFE-2030-4982-B1A9-B5E7BE5491E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4F7C-B327-4CF7-8F17-6AE405521958}" type="datetimeFigureOut">
              <a:rPr lang="id-ID" smtClean="0"/>
              <a:pPr/>
              <a:t>01/10/2020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DFFE-2030-4982-B1A9-B5E7BE5491E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4F7C-B327-4CF7-8F17-6AE405521958}" type="datetimeFigureOut">
              <a:rPr lang="id-ID" smtClean="0"/>
              <a:pPr/>
              <a:t>01/10/2020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DFFE-2030-4982-B1A9-B5E7BE5491E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4F7C-B327-4CF7-8F17-6AE405521958}" type="datetimeFigureOut">
              <a:rPr lang="id-ID" smtClean="0"/>
              <a:pPr/>
              <a:t>01/10/2020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DFFE-2030-4982-B1A9-B5E7BE5491E3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4F7C-B327-4CF7-8F17-6AE405521958}" type="datetimeFigureOut">
              <a:rPr lang="id-ID" smtClean="0"/>
              <a:pPr/>
              <a:t>01/10/2020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94DFFE-2030-4982-B1A9-B5E7BE5491E3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594DFFE-2030-4982-B1A9-B5E7BE5491E3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D374F7C-B327-4CF7-8F17-6AE405521958}" type="datetimeFigureOut">
              <a:rPr lang="id-ID" smtClean="0"/>
              <a:pPr/>
              <a:t>01/10/2020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4267200"/>
          </a:xfrm>
        </p:spPr>
        <p:txBody>
          <a:bodyPr/>
          <a:lstStyle/>
          <a:p>
            <a:r>
              <a:rPr lang="id-ID" sz="6600" dirty="0" smtClean="0"/>
              <a:t>TUJUAN DAN MANFAAT PENELITIAN</a:t>
            </a:r>
            <a:endParaRPr lang="id-ID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(Metode Penelitian Kuantitatif)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02968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Manfaat Penelitian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Manfaat penelitian menjelaskan kegunaan atau manfaat yang diperoleh setelah penelitian ini dilakukan. Isi dari manfaat penelitian menjelaskan manfaat secara teoritis (dari segi keilmuan) maupun secara praktis (penerapannya di masyarakat</a:t>
            </a:r>
            <a:r>
              <a:rPr lang="id-ID" dirty="0" smtClean="0"/>
              <a:t>).</a:t>
            </a:r>
          </a:p>
          <a:p>
            <a:r>
              <a:rPr lang="id-ID" dirty="0" smtClean="0"/>
              <a:t>Manfaat bagi perkembangan ilmu pengetahuan, obyek yang diteliti maupun bagi peneliti yang bersangkutan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57798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Judul </a:t>
            </a:r>
            <a:r>
              <a:rPr lang="id-ID" dirty="0"/>
              <a:t>: Musik </a:t>
            </a:r>
            <a:r>
              <a:rPr lang="id-ID" dirty="0" smtClean="0"/>
              <a:t>Klasik </a:t>
            </a:r>
            <a:r>
              <a:rPr lang="id-ID" dirty="0"/>
              <a:t>sebagai </a:t>
            </a:r>
            <a:r>
              <a:rPr lang="id-ID" dirty="0" smtClean="0"/>
              <a:t>Sarana Pra Penangkapan Ikan</a:t>
            </a:r>
            <a:endParaRPr lang="id-ID" dirty="0" smtClean="0">
              <a:effectLst/>
            </a:endParaRPr>
          </a:p>
          <a:p>
            <a:r>
              <a:rPr lang="id-ID" b="1" dirty="0" smtClean="0"/>
              <a:t>Manfaat </a:t>
            </a:r>
            <a:r>
              <a:rPr lang="id-ID" b="1" dirty="0"/>
              <a:t>Penelitian :</a:t>
            </a:r>
            <a:endParaRPr lang="id-ID" dirty="0" smtClean="0">
              <a:effectLst/>
            </a:endParaRPr>
          </a:p>
          <a:p>
            <a:pPr marL="411480" lvl="1" indent="0">
              <a:buClrTx/>
              <a:buNone/>
            </a:pPr>
            <a:r>
              <a:rPr lang="id-ID" dirty="0"/>
              <a:t>Manfaat penelitian kami adalah :</a:t>
            </a:r>
            <a:endParaRPr lang="id-ID" dirty="0" smtClean="0">
              <a:effectLst/>
            </a:endParaRPr>
          </a:p>
          <a:p>
            <a:pPr marL="868680" lvl="1" indent="-457200">
              <a:buClrTx/>
              <a:buFont typeface="+mj-lt"/>
              <a:buAutoNum type="arabicPeriod"/>
            </a:pPr>
            <a:r>
              <a:rPr lang="id-ID" dirty="0" smtClean="0"/>
              <a:t>Nelayan </a:t>
            </a:r>
            <a:r>
              <a:rPr lang="id-ID" dirty="0"/>
              <a:t>dapat meningkatkan hasil penangkapan ikan</a:t>
            </a:r>
            <a:endParaRPr lang="id-ID" dirty="0" smtClean="0">
              <a:effectLst/>
            </a:endParaRPr>
          </a:p>
          <a:p>
            <a:pPr marL="868680" lvl="1" indent="-457200">
              <a:buClrTx/>
              <a:buFont typeface="+mj-lt"/>
              <a:buAutoNum type="arabicPeriod"/>
            </a:pPr>
            <a:r>
              <a:rPr lang="id-ID" dirty="0" smtClean="0"/>
              <a:t>Dapat </a:t>
            </a:r>
            <a:r>
              <a:rPr lang="id-ID" dirty="0"/>
              <a:t>menghilangkan kejenuhan nelayan pada saat menangkap ikan</a:t>
            </a:r>
            <a:endParaRPr lang="id-ID" dirty="0" smtClean="0">
              <a:effectLst/>
            </a:endParaRPr>
          </a:p>
          <a:p>
            <a:pPr marL="868680" lvl="1" indent="-457200">
              <a:buClrTx/>
              <a:buFont typeface="+mj-lt"/>
              <a:buAutoNum type="arabicPeriod"/>
            </a:pPr>
            <a:r>
              <a:rPr lang="id-ID" dirty="0" smtClean="0"/>
              <a:t>Memanfaatkan </a:t>
            </a:r>
            <a:r>
              <a:rPr lang="id-ID" dirty="0"/>
              <a:t>musik sebagai multi fungsi</a:t>
            </a:r>
            <a:endParaRPr lang="id-ID" dirty="0" smtClean="0">
              <a:effectLst/>
            </a:endParaRPr>
          </a:p>
          <a:p>
            <a:pPr marL="868680" lvl="1" indent="-457200">
              <a:buClrTx/>
              <a:buFont typeface="+mj-lt"/>
              <a:buAutoNum type="arabicPeriod"/>
            </a:pPr>
            <a:r>
              <a:rPr lang="id-ID" dirty="0" smtClean="0"/>
              <a:t>Elektronika </a:t>
            </a:r>
            <a:r>
              <a:rPr lang="id-ID" dirty="0"/>
              <a:t>sebagai media </a:t>
            </a:r>
            <a:r>
              <a:rPr lang="id-ID" dirty="0" smtClean="0"/>
              <a:t>perantara</a:t>
            </a:r>
            <a:endParaRPr lang="id-ID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86577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Judul: </a:t>
            </a:r>
            <a:r>
              <a:rPr lang="id-ID" dirty="0"/>
              <a:t>Sistem Bagi Hasil </a:t>
            </a:r>
            <a:r>
              <a:rPr lang="id-ID" dirty="0" smtClean="0"/>
              <a:t>dalam </a:t>
            </a:r>
            <a:r>
              <a:rPr lang="id-ID" dirty="0"/>
              <a:t>Pertanian Dapat Meningkatkan Kesejahteraan Petani</a:t>
            </a:r>
            <a:endParaRPr lang="id-ID" dirty="0" smtClean="0">
              <a:effectLst/>
            </a:endParaRPr>
          </a:p>
          <a:p>
            <a:r>
              <a:rPr lang="id-ID" b="1" dirty="0" smtClean="0"/>
              <a:t>Manfaat </a:t>
            </a:r>
            <a:r>
              <a:rPr lang="id-ID" b="1" dirty="0"/>
              <a:t>Penelitian :</a:t>
            </a:r>
            <a:endParaRPr lang="id-ID" dirty="0" smtClean="0">
              <a:effectLst/>
            </a:endParaRPr>
          </a:p>
          <a:p>
            <a:pPr marL="868680" lvl="1" indent="-457200">
              <a:buClrTx/>
              <a:buFont typeface="+mj-lt"/>
              <a:buAutoNum type="arabicPeriod"/>
            </a:pPr>
            <a:r>
              <a:rPr lang="id-ID" dirty="0" smtClean="0"/>
              <a:t>Untuk </a:t>
            </a:r>
            <a:r>
              <a:rPr lang="id-ID" dirty="0"/>
              <a:t>menambah wawasan bagi peneliti tentang pertanian</a:t>
            </a:r>
            <a:endParaRPr lang="id-ID" dirty="0" smtClean="0">
              <a:effectLst/>
            </a:endParaRPr>
          </a:p>
          <a:p>
            <a:pPr marL="868680" lvl="1" indent="-457200">
              <a:buClrTx/>
              <a:buFont typeface="+mj-lt"/>
              <a:buAutoNum type="arabicPeriod"/>
            </a:pPr>
            <a:r>
              <a:rPr lang="id-ID" dirty="0" smtClean="0"/>
              <a:t>Memberikan </a:t>
            </a:r>
            <a:r>
              <a:rPr lang="id-ID" dirty="0"/>
              <a:t>informasi kepada petani agar lebih dapat meningkatkan kesejahteraan </a:t>
            </a:r>
            <a:r>
              <a:rPr lang="id-ID" dirty="0" smtClean="0"/>
              <a:t>hidupnya</a:t>
            </a:r>
            <a:endParaRPr lang="id-ID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8747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280920" cy="4800600"/>
          </a:xfrm>
        </p:spPr>
        <p:txBody>
          <a:bodyPr>
            <a:noAutofit/>
          </a:bodyPr>
          <a:lstStyle/>
          <a:p>
            <a:r>
              <a:rPr lang="id-ID" sz="1600" dirty="0" smtClean="0"/>
              <a:t>Judul Penelitian </a:t>
            </a:r>
            <a:endParaRPr lang="en-US" sz="1600" dirty="0" smtClean="0"/>
          </a:p>
          <a:p>
            <a:pPr indent="-1588">
              <a:buNone/>
            </a:pPr>
            <a:r>
              <a:rPr lang="id-ID" sz="1600" dirty="0" smtClean="0"/>
              <a:t>“</a:t>
            </a:r>
            <a:r>
              <a:rPr lang="id-ID" sz="1600" b="1" dirty="0" smtClean="0"/>
              <a:t>PENGARUH KUALITAS WEBSITE REMOTEXS TERHADAP KEPUASAN PENGGUNA LAYANAN </a:t>
            </a:r>
            <a:r>
              <a:rPr lang="id-ID" sz="1600" b="1" i="1" dirty="0" smtClean="0"/>
              <a:t>E-RESOURCES  </a:t>
            </a:r>
            <a:r>
              <a:rPr lang="id-ID" sz="1600" b="1" dirty="0" smtClean="0"/>
              <a:t>PERPUSTAKAAN UNIVERSITAS AIRLANGGA</a:t>
            </a:r>
            <a:r>
              <a:rPr lang="id-ID" sz="1600" dirty="0" smtClean="0"/>
              <a:t>”</a:t>
            </a:r>
            <a:endParaRPr lang="en-US" sz="1600" dirty="0" smtClean="0"/>
          </a:p>
          <a:p>
            <a:r>
              <a:rPr lang="id-ID" sz="1600" b="1" dirty="0" smtClean="0"/>
              <a:t>Manfaat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id-ID" sz="1600" dirty="0" smtClean="0"/>
              <a:t>Penelitian ini diharapkan dapat memberikan manfaat secara akademis dan praktis dengan penjabaran sebagai berikut:</a:t>
            </a:r>
            <a:endParaRPr lang="en-US" sz="1600" dirty="0" smtClean="0"/>
          </a:p>
          <a:p>
            <a:r>
              <a:rPr lang="id-ID" sz="1600" b="1" dirty="0" smtClean="0"/>
              <a:t>Manfaat Akademis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id-ID" sz="1600" dirty="0" smtClean="0"/>
              <a:t>Penelitian ini diharapkan dapat menjadi sumbangsih terhadap perkembangan bidang studi ilmu Informasi dan Perpustakaan, khsusnya mengenai kualitas website perpustakaan dan kaitannya dengan kepuasan pengguna.</a:t>
            </a:r>
            <a:endParaRPr lang="en-US" sz="1600" dirty="0" smtClean="0"/>
          </a:p>
          <a:p>
            <a:r>
              <a:rPr lang="id-ID" sz="1600" b="1" dirty="0" smtClean="0"/>
              <a:t>Manfaat Praktis</a:t>
            </a:r>
            <a:endParaRPr lang="en-US" sz="1600" dirty="0" smtClean="0"/>
          </a:p>
          <a:p>
            <a:pPr lvl="1"/>
            <a:r>
              <a:rPr lang="id-ID" sz="1600" dirty="0" smtClean="0"/>
              <a:t>Bagi Mahasiswa</a:t>
            </a:r>
            <a:endParaRPr lang="en-US" sz="1600" dirty="0" smtClean="0"/>
          </a:p>
          <a:p>
            <a:pPr lvl="2"/>
            <a:r>
              <a:rPr lang="id-ID" sz="1400" dirty="0" smtClean="0"/>
              <a:t>Penelitian ini diharapkan dapat memberikan wawasan baru kepada mahasiswa mengenai pengaruh kualitas website terhadap kepuasan pengguna layanan perpustakaan.</a:t>
            </a:r>
            <a:endParaRPr lang="en-US" sz="1400" dirty="0" smtClean="0"/>
          </a:p>
          <a:p>
            <a:pPr lvl="1"/>
            <a:r>
              <a:rPr lang="id-ID" sz="1600" dirty="0" smtClean="0"/>
              <a:t>Bagi Perpustakaan Universitas Airlangga</a:t>
            </a:r>
            <a:endParaRPr lang="en-US" sz="1600" dirty="0" smtClean="0"/>
          </a:p>
          <a:p>
            <a:pPr lvl="2"/>
            <a:r>
              <a:rPr lang="id-ID" sz="1400" dirty="0" smtClean="0"/>
              <a:t>Dengan adanya penelitian ini diharapkan diperoleh informasi yang dapat memberikan masukan kepada Perpustakaan Universitas Airlangga dalam memberikan layanan </a:t>
            </a:r>
            <a:r>
              <a:rPr lang="id-ID" sz="1400" i="1" dirty="0" smtClean="0"/>
              <a:t>e-resources </a:t>
            </a:r>
            <a:r>
              <a:rPr lang="id-ID" sz="1400" dirty="0" smtClean="0"/>
              <a:t>berbasis web dengan kualitas yang optimal serta mampu mengakomodir kebutuhan dan mewujudkan kepuasan pengguna. Sehingga perpustakaan Universitas Airlangga mampu mempertahankan posisi dan perannya dalam persaingan di era digital.</a:t>
            </a:r>
            <a:endParaRPr lang="en-US" sz="1400" dirty="0" smtClean="0"/>
          </a:p>
          <a:p>
            <a:pPr lvl="1"/>
            <a:r>
              <a:rPr lang="id-ID" sz="1600" dirty="0" smtClean="0"/>
              <a:t>Bagi Penelitian Selanjutnya</a:t>
            </a:r>
            <a:endParaRPr lang="en-US" sz="1600" dirty="0" smtClean="0"/>
          </a:p>
          <a:p>
            <a:pPr lvl="2"/>
            <a:r>
              <a:rPr lang="id-ID" sz="1400" dirty="0" smtClean="0"/>
              <a:t>Hasil penelitian ini diharapkan dapat menjadi bahan kajian dan pengembangan Ilmu Informasi dan Perpustakaan mengenai kualitas website dan kepuasan pengguna di lembaga informasi pada penelitian selanjutnya.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Penelitian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Prinsip dasar: tujuan </a:t>
            </a:r>
            <a:r>
              <a:rPr lang="id-ID" dirty="0"/>
              <a:t>penelitian menjelaskan jawaban atas pertanyaan atau masalah-masalah pokok yang diajukan dalam rumusan masalah. </a:t>
            </a:r>
            <a:endParaRPr lang="id-ID" dirty="0" smtClean="0"/>
          </a:p>
          <a:p>
            <a:r>
              <a:rPr lang="id-ID" dirty="0" smtClean="0"/>
              <a:t>Dalam </a:t>
            </a:r>
            <a:r>
              <a:rPr lang="id-ID" dirty="0"/>
              <a:t>tujuan penelitian </a:t>
            </a:r>
            <a:r>
              <a:rPr lang="id-ID" dirty="0" smtClean="0"/>
              <a:t>peneliti </a:t>
            </a:r>
            <a:r>
              <a:rPr lang="id-ID" dirty="0"/>
              <a:t>harus mengungkapkan sasaran yang ingin dicapai dalam penelitian. </a:t>
            </a:r>
            <a:endParaRPr lang="id-ID" dirty="0" smtClean="0"/>
          </a:p>
          <a:p>
            <a:r>
              <a:rPr lang="id-ID" dirty="0" smtClean="0"/>
              <a:t>Isi </a:t>
            </a:r>
            <a:r>
              <a:rPr lang="id-ID" dirty="0"/>
              <a:t>dan rumusan tujuan penelitian mengacu pada isi dari rumusan masalah. </a:t>
            </a:r>
            <a:endParaRPr lang="id-ID" dirty="0" smtClean="0"/>
          </a:p>
          <a:p>
            <a:pPr lvl="1">
              <a:buFont typeface="Wingdings" pitchFamily="2" charset="2"/>
              <a:buChar char="ü"/>
            </a:pPr>
            <a:r>
              <a:rPr lang="id-ID" dirty="0" smtClean="0"/>
              <a:t>Perbedaan </a:t>
            </a:r>
            <a:r>
              <a:rPr lang="id-ID" dirty="0"/>
              <a:t>antara rumusan masalah dengan tujuan penelitian adalah kalau pada rumusan masalah berbentuk kalimat pertanyaan, sedangkan pada tujuan penelitian berbentuk kalimat pernyataan.</a:t>
            </a:r>
          </a:p>
        </p:txBody>
      </p:sp>
    </p:spTree>
    <p:extLst>
      <p:ext uri="{BB962C8B-B14F-4D97-AF65-F5344CB8AC3E}">
        <p14:creationId xmlns:p14="http://schemas.microsoft.com/office/powerpoint/2010/main" val="238920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Bentuk-Bentuk Rumusan Masalah Penelitian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7620000" cy="4339952"/>
          </a:xfrm>
        </p:spPr>
        <p:txBody>
          <a:bodyPr/>
          <a:lstStyle/>
          <a:p>
            <a:r>
              <a:rPr lang="id-ID" dirty="0" smtClean="0"/>
              <a:t>Berdasar </a:t>
            </a:r>
            <a:r>
              <a:rPr lang="id-ID" i="1" dirty="0" smtClean="0"/>
              <a:t>level of explanation:</a:t>
            </a:r>
          </a:p>
          <a:p>
            <a:pPr lvl="1">
              <a:buFont typeface="Wingdings" pitchFamily="2" charset="2"/>
              <a:buChar char="ü"/>
            </a:pPr>
            <a:r>
              <a:rPr lang="id-ID" dirty="0" smtClean="0"/>
              <a:t>Rumusan Masalah Deskriptif</a:t>
            </a:r>
          </a:p>
          <a:p>
            <a:pPr lvl="1">
              <a:buFont typeface="Wingdings" pitchFamily="2" charset="2"/>
              <a:buChar char="ü"/>
            </a:pPr>
            <a:r>
              <a:rPr lang="id-ID" dirty="0"/>
              <a:t>Rumusan </a:t>
            </a:r>
            <a:r>
              <a:rPr lang="id-ID" dirty="0" smtClean="0"/>
              <a:t>Masalah Komparatif</a:t>
            </a:r>
          </a:p>
          <a:p>
            <a:pPr lvl="1">
              <a:buFont typeface="Wingdings" pitchFamily="2" charset="2"/>
              <a:buChar char="ü"/>
            </a:pPr>
            <a:r>
              <a:rPr lang="id-ID" dirty="0"/>
              <a:t>Rumusan </a:t>
            </a:r>
            <a:r>
              <a:rPr lang="id-ID" dirty="0" smtClean="0"/>
              <a:t>Masalah Asosiatif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3133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Rumusan Masalah Deskriptif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Berdasar pertanyaan terhadap keberadaan variabel mandiri.</a:t>
            </a:r>
          </a:p>
          <a:p>
            <a:r>
              <a:rPr lang="id-ID" dirty="0" smtClean="0"/>
              <a:t>Tidak membuat perbandingan dengan sampel lain atau mencari hubungan dengan variabel yang lain</a:t>
            </a:r>
          </a:p>
          <a:p>
            <a:r>
              <a:rPr lang="id-ID" dirty="0" smtClean="0"/>
              <a:t>Contoh:</a:t>
            </a:r>
          </a:p>
          <a:p>
            <a:pPr lvl="1">
              <a:buFont typeface="Wingdings" pitchFamily="2" charset="2"/>
              <a:buChar char="§"/>
            </a:pPr>
            <a:r>
              <a:rPr lang="id-ID" dirty="0" smtClean="0"/>
              <a:t>Bagaimana </a:t>
            </a:r>
            <a:r>
              <a:rPr lang="id-ID" b="1" dirty="0" smtClean="0"/>
              <a:t>sikap </a:t>
            </a:r>
            <a:r>
              <a:rPr lang="en-US" b="1" dirty="0" err="1" smtClean="0"/>
              <a:t>masyarakat</a:t>
            </a:r>
            <a:r>
              <a:rPr lang="id-ID" dirty="0" smtClean="0"/>
              <a:t> terhadap </a:t>
            </a:r>
            <a:r>
              <a:rPr lang="en-US" dirty="0" err="1" smtClean="0"/>
              <a:t>penerapan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kesehatan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era </a:t>
            </a:r>
            <a:r>
              <a:rPr lang="en-US" dirty="0" err="1" smtClean="0"/>
              <a:t>pandemi</a:t>
            </a:r>
            <a:r>
              <a:rPr lang="id-ID" dirty="0" smtClean="0"/>
              <a:t>?</a:t>
            </a:r>
          </a:p>
          <a:p>
            <a:pPr lvl="1">
              <a:buFont typeface="Wingdings" pitchFamily="2" charset="2"/>
              <a:buChar char="§"/>
            </a:pPr>
            <a:r>
              <a:rPr lang="id-ID" dirty="0" smtClean="0"/>
              <a:t>Seberapa tinggi efektivitas </a:t>
            </a:r>
            <a:r>
              <a:rPr lang="en-US" dirty="0" err="1" smtClean="0"/>
              <a:t>penerapan</a:t>
            </a:r>
            <a:r>
              <a:rPr lang="en-US" dirty="0" smtClean="0"/>
              <a:t> </a:t>
            </a:r>
            <a:r>
              <a:rPr lang="id-ID" dirty="0" smtClean="0"/>
              <a:t>kebijakan </a:t>
            </a:r>
            <a:r>
              <a:rPr lang="en-US" dirty="0" smtClean="0"/>
              <a:t>lockdown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mencegah</a:t>
            </a:r>
            <a:r>
              <a:rPr lang="en-US" dirty="0" smtClean="0"/>
              <a:t> </a:t>
            </a:r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dirty="0" err="1" smtClean="0"/>
              <a:t>penyebaran</a:t>
            </a:r>
            <a:r>
              <a:rPr lang="en-US" dirty="0" smtClean="0"/>
              <a:t> </a:t>
            </a:r>
            <a:r>
              <a:rPr lang="en-US" dirty="0" err="1" smtClean="0"/>
              <a:t>covid</a:t>
            </a:r>
            <a:r>
              <a:rPr lang="en-US" dirty="0" smtClean="0"/>
              <a:t> 19</a:t>
            </a:r>
            <a:r>
              <a:rPr lang="id-ID" dirty="0" smtClean="0"/>
              <a:t>?</a:t>
            </a:r>
          </a:p>
          <a:p>
            <a:pPr lvl="1">
              <a:buFont typeface="Wingdings" pitchFamily="2" charset="2"/>
              <a:buChar char="§"/>
            </a:pPr>
            <a:r>
              <a:rPr lang="id-ID" dirty="0" smtClean="0"/>
              <a:t>Bagaimana </a:t>
            </a:r>
            <a:r>
              <a:rPr lang="id-ID" b="1" dirty="0" smtClean="0"/>
              <a:t>persepsi masyarakat </a:t>
            </a:r>
            <a:r>
              <a:rPr lang="id-ID" dirty="0" smtClean="0"/>
              <a:t>terhadap keberadaan program </a:t>
            </a:r>
            <a:r>
              <a:rPr lang="en-US" dirty="0" err="1" smtClean="0"/>
              <a:t>bantuan</a:t>
            </a: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r>
              <a:rPr lang="en-US" dirty="0" smtClean="0"/>
              <a:t> BLT </a:t>
            </a:r>
            <a:r>
              <a:rPr lang="en-US" dirty="0" err="1" smtClean="0"/>
              <a:t>subsidi</a:t>
            </a:r>
            <a:r>
              <a:rPr lang="en-US" dirty="0" smtClean="0"/>
              <a:t> </a:t>
            </a:r>
            <a:r>
              <a:rPr lang="en-US" dirty="0" err="1" smtClean="0"/>
              <a:t>gaji</a:t>
            </a:r>
            <a:r>
              <a:rPr lang="en-US" dirty="0" smtClean="0"/>
              <a:t> </a:t>
            </a:r>
            <a:r>
              <a:rPr lang="en-US" dirty="0" err="1" smtClean="0"/>
              <a:t>Rp</a:t>
            </a:r>
            <a:r>
              <a:rPr lang="en-US" dirty="0" smtClean="0"/>
              <a:t> 600 </a:t>
            </a:r>
            <a:r>
              <a:rPr lang="en-US" dirty="0" err="1" smtClean="0"/>
              <a:t>ribu</a:t>
            </a:r>
            <a:r>
              <a:rPr lang="id-ID" dirty="0" smtClean="0"/>
              <a:t>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7526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7620000" cy="4627984"/>
          </a:xfrm>
        </p:spPr>
        <p:txBody>
          <a:bodyPr>
            <a:normAutofit/>
          </a:bodyPr>
          <a:lstStyle/>
          <a:p>
            <a:r>
              <a:rPr lang="id-ID" b="1" dirty="0" smtClean="0"/>
              <a:t>Rumusan Masalah</a:t>
            </a:r>
            <a:endParaRPr lang="id-ID" dirty="0" smtClean="0">
              <a:effectLst/>
            </a:endParaRPr>
          </a:p>
          <a:p>
            <a:pPr marL="411480" lvl="1" indent="0">
              <a:buNone/>
            </a:pPr>
            <a:r>
              <a:rPr lang="id-ID" dirty="0" smtClean="0"/>
              <a:t>Bagaimana sikap </a:t>
            </a:r>
            <a:r>
              <a:rPr lang="en-US" dirty="0" err="1" smtClean="0"/>
              <a:t>masyarakat</a:t>
            </a:r>
            <a:r>
              <a:rPr lang="id-ID" dirty="0" smtClean="0"/>
              <a:t> terhadap </a:t>
            </a:r>
            <a:r>
              <a:rPr lang="en-US" dirty="0" err="1" smtClean="0"/>
              <a:t>penerapan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kesehatan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era </a:t>
            </a:r>
            <a:r>
              <a:rPr lang="en-US" dirty="0" err="1" smtClean="0"/>
              <a:t>pandemi</a:t>
            </a:r>
            <a:r>
              <a:rPr lang="id-ID" dirty="0" smtClean="0"/>
              <a:t>?</a:t>
            </a:r>
            <a:endParaRPr lang="id-ID" dirty="0" smtClean="0">
              <a:effectLst/>
            </a:endParaRPr>
          </a:p>
          <a:p>
            <a:r>
              <a:rPr lang="id-ID" b="1" dirty="0" smtClean="0"/>
              <a:t>Tujuan </a:t>
            </a:r>
            <a:r>
              <a:rPr lang="id-ID" b="1" dirty="0"/>
              <a:t>Penelitian</a:t>
            </a:r>
            <a:endParaRPr lang="id-ID" dirty="0" smtClean="0">
              <a:effectLst/>
            </a:endParaRPr>
          </a:p>
          <a:p>
            <a:pPr marL="411480" lvl="1" indent="0">
              <a:buNone/>
            </a:pPr>
            <a:r>
              <a:rPr lang="id-ID" dirty="0" smtClean="0"/>
              <a:t>Untuk mengetahui sikap </a:t>
            </a:r>
            <a:r>
              <a:rPr lang="en-US" dirty="0" err="1" smtClean="0"/>
              <a:t>masyarakat</a:t>
            </a:r>
            <a:r>
              <a:rPr lang="id-ID" dirty="0" smtClean="0"/>
              <a:t> terhadap </a:t>
            </a:r>
            <a:r>
              <a:rPr lang="en-US" dirty="0" err="1" smtClean="0"/>
              <a:t>penerapan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kesehatan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era </a:t>
            </a:r>
            <a:r>
              <a:rPr lang="en-US" dirty="0" err="1" smtClean="0"/>
              <a:t>pandemi</a:t>
            </a:r>
            <a:endParaRPr lang="id-ID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0158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Rumusan Masalah Komparatif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Membandingkan keberadaan satu variabel atau lebih pada dua atau lebih sampel yang berbeda, atau pada waktu yang berbeda</a:t>
            </a:r>
          </a:p>
          <a:p>
            <a:r>
              <a:rPr lang="id-ID" dirty="0" smtClean="0"/>
              <a:t>Contoh:</a:t>
            </a:r>
          </a:p>
          <a:p>
            <a:pPr lvl="1">
              <a:buFont typeface="Wingdings" pitchFamily="2" charset="2"/>
              <a:buChar char="§"/>
            </a:pPr>
            <a:r>
              <a:rPr lang="id-ID" dirty="0" smtClean="0"/>
              <a:t>Adakah perbedaan </a:t>
            </a:r>
            <a:r>
              <a:rPr lang="id-ID" b="1" dirty="0" smtClean="0"/>
              <a:t>produktivitas kerja</a:t>
            </a:r>
            <a:r>
              <a:rPr lang="id-ID" dirty="0" smtClean="0"/>
              <a:t> antara Pegawai Negeri, BUMN dan Swasta? (satu variabel pada tiga sampel)</a:t>
            </a:r>
          </a:p>
          <a:p>
            <a:pPr lvl="1">
              <a:buFont typeface="Wingdings" pitchFamily="2" charset="2"/>
              <a:buChar char="§"/>
            </a:pPr>
            <a:r>
              <a:rPr lang="id-ID" dirty="0" smtClean="0"/>
              <a:t>Adakah perbedaan, </a:t>
            </a:r>
            <a:r>
              <a:rPr lang="id-ID" b="1" dirty="0" smtClean="0"/>
              <a:t>kemampuan</a:t>
            </a:r>
            <a:r>
              <a:rPr lang="id-ID" dirty="0" smtClean="0"/>
              <a:t> dan </a:t>
            </a:r>
            <a:r>
              <a:rPr lang="id-ID" b="1" dirty="0" smtClean="0"/>
              <a:t>disiplin kerja</a:t>
            </a:r>
            <a:r>
              <a:rPr lang="id-ID" dirty="0" smtClean="0"/>
              <a:t> antara PNS dan Pegawai Perusahaan Asing? (dua </a:t>
            </a:r>
            <a:r>
              <a:rPr lang="id-ID" dirty="0"/>
              <a:t>variabel pada </a:t>
            </a:r>
            <a:r>
              <a:rPr lang="id-ID" dirty="0" smtClean="0"/>
              <a:t>dua </a:t>
            </a:r>
            <a:r>
              <a:rPr lang="id-ID" dirty="0"/>
              <a:t>sampel</a:t>
            </a:r>
            <a:r>
              <a:rPr lang="id-ID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id-ID" dirty="0" smtClean="0"/>
              <a:t>Apakah terdapat perbedaan </a:t>
            </a:r>
            <a:r>
              <a:rPr lang="id-ID" b="1" dirty="0" smtClean="0"/>
              <a:t>kenyamanan</a:t>
            </a:r>
            <a:r>
              <a:rPr lang="id-ID" dirty="0" smtClean="0"/>
              <a:t> naik kereta api dengan bus menurut berbagai kelompok masyarakat?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89035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Rumusan Masalah Asosiatif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Sifatnya menanyakan hubungan antara dua variabel atau lebih. Terdapat tiga bentuk hubungan:</a:t>
            </a:r>
          </a:p>
          <a:p>
            <a:pPr marL="868680" lvl="1" indent="-457200">
              <a:buClrTx/>
              <a:buFont typeface="+mj-lt"/>
              <a:buAutoNum type="arabicPeriod"/>
            </a:pPr>
            <a:r>
              <a:rPr lang="id-ID" dirty="0" smtClean="0"/>
              <a:t>Hubungan simetris</a:t>
            </a:r>
          </a:p>
          <a:p>
            <a:pPr lvl="2">
              <a:buClrTx/>
            </a:pPr>
            <a:r>
              <a:rPr lang="id-ID" dirty="0" smtClean="0"/>
              <a:t>Hubungan dua variabel yang kebetulan munculnya bersamaan</a:t>
            </a:r>
          </a:p>
          <a:p>
            <a:pPr lvl="2">
              <a:buClrTx/>
            </a:pPr>
            <a:r>
              <a:rPr lang="id-ID" dirty="0" smtClean="0"/>
              <a:t>Contoh: Adakah hubungan antara jumlah payung yang terjual dengan jumlah kejahatan</a:t>
            </a:r>
          </a:p>
          <a:p>
            <a:pPr marL="868680" lvl="1" indent="-457200">
              <a:buClrTx/>
              <a:buFont typeface="+mj-lt"/>
              <a:buAutoNum type="arabicPeriod"/>
            </a:pPr>
            <a:r>
              <a:rPr lang="id-ID" dirty="0" smtClean="0"/>
              <a:t>Hubungan kausal</a:t>
            </a:r>
          </a:p>
          <a:p>
            <a:pPr lvl="2">
              <a:buClrTx/>
            </a:pPr>
            <a:r>
              <a:rPr lang="id-ID" dirty="0" smtClean="0"/>
              <a:t>Hubungan yang bersifat sebab akibat</a:t>
            </a:r>
          </a:p>
          <a:p>
            <a:pPr lvl="2">
              <a:buClrTx/>
            </a:pPr>
            <a:r>
              <a:rPr lang="id-ID" dirty="0" smtClean="0"/>
              <a:t>Contoh: adakah pengaruh sistem penggajian terhadap prestasi kerja?</a:t>
            </a:r>
          </a:p>
          <a:p>
            <a:pPr marL="868680" lvl="1" indent="-457200">
              <a:buClrTx/>
              <a:buFont typeface="+mj-lt"/>
              <a:buAutoNum type="arabicPeriod"/>
            </a:pPr>
            <a:r>
              <a:rPr lang="id-ID" dirty="0" smtClean="0"/>
              <a:t>Hubungan timbal balik</a:t>
            </a:r>
          </a:p>
          <a:p>
            <a:pPr lvl="2">
              <a:buClrTx/>
            </a:pPr>
            <a:r>
              <a:rPr lang="id-ID" dirty="0" smtClean="0"/>
              <a:t>Hubungan yang saling mempengaruhi, tidak diketahui mana variabel independen dan dependennya</a:t>
            </a:r>
          </a:p>
          <a:p>
            <a:pPr lvl="2">
              <a:buClrTx/>
            </a:pPr>
            <a:r>
              <a:rPr lang="id-ID" dirty="0" smtClean="0"/>
              <a:t>Contoh: Hubungan antara motivasi dan prestasi, Hubungan antara kecerdasan dengan kekayaan</a:t>
            </a:r>
          </a:p>
        </p:txBody>
      </p:sp>
    </p:spTree>
    <p:extLst>
      <p:ext uri="{BB962C8B-B14F-4D97-AF65-F5344CB8AC3E}">
        <p14:creationId xmlns:p14="http://schemas.microsoft.com/office/powerpoint/2010/main" val="67980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7620000" cy="5852120"/>
          </a:xfrm>
        </p:spPr>
        <p:txBody>
          <a:bodyPr>
            <a:normAutofit lnSpcReduction="10000"/>
          </a:bodyPr>
          <a:lstStyle/>
          <a:p>
            <a:r>
              <a:rPr lang="id-ID" dirty="0" smtClean="0"/>
              <a:t>Judul Penelitian </a:t>
            </a:r>
            <a:endParaRPr lang="en-US" dirty="0" smtClean="0"/>
          </a:p>
          <a:p>
            <a:pPr indent="-1588">
              <a:buNone/>
            </a:pPr>
            <a:r>
              <a:rPr lang="id-ID" dirty="0" smtClean="0"/>
              <a:t>“</a:t>
            </a:r>
            <a:r>
              <a:rPr lang="id-ID" b="1" dirty="0" smtClean="0"/>
              <a:t>PENGARUH KUALITAS WEBSITE REMOTEXS TERHADAP KEPUASAN PENGGUNA LAYANAN </a:t>
            </a:r>
            <a:r>
              <a:rPr lang="id-ID" b="1" i="1" dirty="0" smtClean="0"/>
              <a:t>E-RESOURCES  </a:t>
            </a:r>
            <a:r>
              <a:rPr lang="id-ID" b="1" dirty="0" smtClean="0"/>
              <a:t>PERPUSTAKAAN UNIVERSITAS AIRLANGGA</a:t>
            </a:r>
            <a:r>
              <a:rPr lang="id-ID" dirty="0" smtClean="0"/>
              <a:t>” </a:t>
            </a:r>
            <a:endParaRPr lang="id-ID" dirty="0" smtClean="0">
              <a:effectLst/>
            </a:endParaRPr>
          </a:p>
          <a:p>
            <a:pPr marL="114300" indent="0">
              <a:buNone/>
            </a:pPr>
            <a:endParaRPr lang="id-ID" b="1" dirty="0" smtClean="0"/>
          </a:p>
          <a:p>
            <a:r>
              <a:rPr lang="id-ID" b="1" dirty="0" smtClean="0"/>
              <a:t>Rumusan </a:t>
            </a:r>
            <a:r>
              <a:rPr lang="id-ID" b="1" dirty="0"/>
              <a:t>Masalah </a:t>
            </a:r>
            <a:endParaRPr lang="id-ID" dirty="0" smtClean="0">
              <a:effectLst/>
            </a:endParaRPr>
          </a:p>
          <a:p>
            <a:pPr lvl="1"/>
            <a:r>
              <a:rPr lang="id-ID" dirty="0" smtClean="0"/>
              <a:t>Apakah terdapat pengaruh simultan antara kualitas website yang terdiri dari dimensi kualitas kegunaan, kualitas informasi, dan kualitas interaksi layanan terhadap kepuasan pengguna pada website layanan </a:t>
            </a:r>
            <a:r>
              <a:rPr lang="id-ID" i="1" dirty="0" smtClean="0"/>
              <a:t>e-resources </a:t>
            </a:r>
            <a:r>
              <a:rPr lang="id-ID" dirty="0" smtClean="0"/>
              <a:t>RemoteXs perpustakaan Universitas Airlangga?</a:t>
            </a:r>
            <a:endParaRPr lang="en-US" sz="1800" dirty="0" smtClean="0"/>
          </a:p>
          <a:p>
            <a:pPr marL="114300" indent="0">
              <a:buNone/>
            </a:pPr>
            <a:endParaRPr lang="id-ID" b="1" dirty="0" smtClean="0"/>
          </a:p>
          <a:p>
            <a:r>
              <a:rPr lang="id-ID" b="1" dirty="0" smtClean="0"/>
              <a:t>Tujuan </a:t>
            </a:r>
            <a:r>
              <a:rPr lang="id-ID" b="1" dirty="0"/>
              <a:t>Penelitian</a:t>
            </a:r>
            <a:endParaRPr lang="id-ID" dirty="0" smtClean="0">
              <a:effectLst/>
            </a:endParaRPr>
          </a:p>
          <a:p>
            <a:pPr marL="868680" lvl="1" indent="-457200">
              <a:buClrTx/>
            </a:pPr>
            <a:r>
              <a:rPr lang="id-ID" dirty="0" smtClean="0"/>
              <a:t>Untuk mengetahui pengaruh simultan antara kualitas website yang terdiri dari dimensi kualitas kegunaan, kualitas informasi, dan kualitas interaksi layanan terhadap kepuasan pengguna pada website layanan </a:t>
            </a:r>
            <a:r>
              <a:rPr lang="id-ID" i="1" dirty="0" smtClean="0"/>
              <a:t>e-resources </a:t>
            </a:r>
            <a:r>
              <a:rPr lang="id-ID" dirty="0" smtClean="0"/>
              <a:t>RemoteXs perpustakaan Universitas Airlangga</a:t>
            </a:r>
            <a:endParaRPr lang="id-ID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915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Tujuan penelitian di dalam bab pendahuluan tidak sama dengan tujuan penelitian yang ada pada halaman sampul. </a:t>
            </a:r>
            <a:endParaRPr lang="id-ID" dirty="0" smtClean="0"/>
          </a:p>
          <a:p>
            <a:r>
              <a:rPr lang="id-ID" dirty="0" smtClean="0"/>
              <a:t>Tujuan </a:t>
            </a:r>
            <a:r>
              <a:rPr lang="id-ID" dirty="0"/>
              <a:t>penelitian pada bab pendahuluan merupakan keinginan-keinginan peneliti atas hasil penelitiannya, dengan menyampaikan indikator-indikator apa yang hendak di temukan. </a:t>
            </a:r>
            <a:endParaRPr lang="id-ID" dirty="0" smtClean="0"/>
          </a:p>
          <a:p>
            <a:r>
              <a:rPr lang="id-ID" dirty="0" smtClean="0"/>
              <a:t>Sedangkan </a:t>
            </a:r>
            <a:r>
              <a:rPr lang="id-ID" dirty="0"/>
              <a:t>tujuan penelitian yang ada dalam sampul, merupakan alasan mengapa penelitian ini dilakukan (biasanya berisi tujuan formal), untuk apa karya tulis itu dibuat. </a:t>
            </a:r>
          </a:p>
        </p:txBody>
      </p:sp>
    </p:spTree>
    <p:extLst>
      <p:ext uri="{BB962C8B-B14F-4D97-AF65-F5344CB8AC3E}">
        <p14:creationId xmlns:p14="http://schemas.microsoft.com/office/powerpoint/2010/main" val="161960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497</TotalTime>
  <Words>772</Words>
  <Application>Microsoft Office PowerPoint</Application>
  <PresentationFormat>On-screen Show (4:3)</PresentationFormat>
  <Paragraphs>103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TUJUAN DAN MANFAAT PENELITIAN</vt:lpstr>
      <vt:lpstr>Tujuan Penelitian</vt:lpstr>
      <vt:lpstr>Bentuk-Bentuk Rumusan Masalah Penelitian</vt:lpstr>
      <vt:lpstr>Rumusan Masalah Deskriptif</vt:lpstr>
      <vt:lpstr>Contoh</vt:lpstr>
      <vt:lpstr>Rumusan Masalah Komparatif</vt:lpstr>
      <vt:lpstr>Rumusan Masalah Asosiatif</vt:lpstr>
      <vt:lpstr>PowerPoint Presentation</vt:lpstr>
      <vt:lpstr>PowerPoint Presentation</vt:lpstr>
      <vt:lpstr>Manfaat Penelitian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TUJUAN DAN MANFAAT PENELITIAN</dc:title>
  <dc:creator>ismail - [2010]</dc:creator>
  <cp:lastModifiedBy>Hanifah NZ</cp:lastModifiedBy>
  <cp:revision>31</cp:revision>
  <dcterms:created xsi:type="dcterms:W3CDTF">2012-10-03T01:59:55Z</dcterms:created>
  <dcterms:modified xsi:type="dcterms:W3CDTF">2020-10-01T06:01:53Z</dcterms:modified>
</cp:coreProperties>
</file>