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  <a:srgbClr val="EAEAE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0898" autoAdjust="0"/>
    <p:restoredTop sz="94660"/>
  </p:normalViewPr>
  <p:slideViewPr>
    <p:cSldViewPr>
      <p:cViewPr>
        <p:scale>
          <a:sx n="51" d="100"/>
          <a:sy n="51" d="100"/>
        </p:scale>
        <p:origin x="-1758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C150FB-8B25-4193-9280-3FBD9A7383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7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84027-3EE8-44A3-BD08-04A0276A68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C7298-C6F6-42D9-B9B8-64ECEC146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764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769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828EF-0A86-44A7-A78B-4DDE58474A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BCBDA-EE9D-4694-8F78-4CD689B57F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D8812-0ED4-4602-ABC5-DA6DCC376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FC8A8-ADDC-49DB-B085-1E7FF0C58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F258F-E0DB-477E-B081-C9D9B6387C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BCA87-454A-4595-8AC6-13AF38B1CF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29952-9C83-430E-9444-B69FCCFFA7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125F8-1B50-4B0E-ADC5-6A67F0B8F3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E8C35-2197-4604-9689-7260EAF649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81000"/>
            <a:ext cx="693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40A2DF-ED78-4238-A156-A62207EE44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5400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XP</a:t>
            </a:r>
          </a:p>
        </p:txBody>
      </p:sp>
      <p:pic>
        <p:nvPicPr>
          <p:cNvPr id="1043" name="Picture 19" descr="First Cours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6200" y="65088"/>
            <a:ext cx="1905000" cy="1644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9809-29FF-4177-8EDC-580F1D4E3FFF}" type="slidenum">
              <a:rPr lang="en-US"/>
              <a:pPr/>
              <a:t>1</a:t>
            </a:fld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057400" y="381000"/>
            <a:ext cx="693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3200" b="1">
              <a:solidFill>
                <a:schemeClr val="tx2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7772400" cy="1981200"/>
          </a:xfrm>
        </p:spPr>
        <p:txBody>
          <a:bodyPr/>
          <a:lstStyle/>
          <a:p>
            <a:r>
              <a:rPr lang="en-US" sz="4000"/>
              <a:t>Managing Your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5162-E023-46C5-A503-F193134492F0}" type="slidenum">
              <a:rPr lang="en-US"/>
              <a:pPr/>
              <a:t>10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Files and Folders</a:t>
            </a:r>
          </a:p>
        </p:txBody>
      </p:sp>
      <p:pic>
        <p:nvPicPr>
          <p:cNvPr id="129030" name="Picture 6" descr="Fig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7924800" cy="4256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EEB8-6730-4CE4-80A1-749270D7998B}" type="slidenum">
              <a:rPr lang="en-US"/>
              <a:pPr/>
              <a:t>11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Files and Folders</a:t>
            </a:r>
          </a:p>
        </p:txBody>
      </p:sp>
      <p:pic>
        <p:nvPicPr>
          <p:cNvPr id="131078" name="Picture 6" descr="Fig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324600" cy="450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8D9D-6AFD-4DA4-A7E0-D9E3FBEA0AC4}" type="slidenum">
              <a:rPr lang="en-US"/>
              <a:pPr/>
              <a:t>12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Windows Explorer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Documents folder</a:t>
            </a:r>
          </a:p>
        </p:txBody>
      </p:sp>
      <p:pic>
        <p:nvPicPr>
          <p:cNvPr id="133126" name="Picture 6" descr="Fig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667000"/>
            <a:ext cx="6172200" cy="360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E400-492C-44CD-974A-6694D6570A18}" type="slidenum">
              <a:rPr lang="en-US"/>
              <a:pPr/>
              <a:t>13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Your Data Files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file path is a notation that indicates a file’s location on your computer</a:t>
            </a:r>
          </a:p>
          <a:p>
            <a:pPr>
              <a:buFontTx/>
              <a:buNone/>
            </a:pPr>
            <a:r>
              <a:rPr lang="en-US"/>
              <a:t>A:\FM\Tutorial\Holiday.bmp</a:t>
            </a:r>
          </a:p>
          <a:p>
            <a:pPr lvl="1"/>
            <a:r>
              <a:rPr lang="en-US"/>
              <a:t>A: is the drive name</a:t>
            </a:r>
          </a:p>
          <a:p>
            <a:pPr lvl="1"/>
            <a:r>
              <a:rPr lang="en-US"/>
              <a:t>FM is the top-level folder on drive A</a:t>
            </a:r>
          </a:p>
          <a:p>
            <a:pPr lvl="1"/>
            <a:r>
              <a:rPr lang="en-US"/>
              <a:t>Tutorial is a subfolder in the FM folder</a:t>
            </a:r>
          </a:p>
          <a:p>
            <a:pPr lvl="1"/>
            <a:r>
              <a:rPr lang="en-US"/>
              <a:t>Holiday.bmp is the full filename with the file extention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BA27-31C6-498C-A175-B4C5FA14A7A7}" type="slidenum">
              <a:rPr lang="en-US"/>
              <a:pPr/>
              <a:t>14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to Your Data Files</a:t>
            </a:r>
          </a:p>
        </p:txBody>
      </p:sp>
      <p:pic>
        <p:nvPicPr>
          <p:cNvPr id="135179" name="Picture 11" descr="Fig0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1981200"/>
            <a:ext cx="6172200" cy="41941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E591-8C9F-4DF1-882D-C06745133157}" type="slidenum">
              <a:rPr lang="en-US"/>
              <a:pPr/>
              <a:t>15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Folders and Files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Creating Folders using Windows Explorer</a:t>
            </a:r>
          </a:p>
          <a:p>
            <a:pPr lvl="1"/>
            <a:r>
              <a:rPr lang="en-US"/>
              <a:t>Click File on the menu bar, point to New to display the submenu, and then click Folder</a:t>
            </a:r>
          </a:p>
        </p:txBody>
      </p:sp>
      <p:pic>
        <p:nvPicPr>
          <p:cNvPr id="138246" name="Picture 6" descr="Fig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657600"/>
            <a:ext cx="51816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534B-6849-4C93-8C2D-66152F1336B7}" type="slidenum">
              <a:rPr lang="en-US"/>
              <a:pPr/>
              <a:t>16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Folders and Files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Moving and Copying Files and Folders</a:t>
            </a:r>
          </a:p>
          <a:p>
            <a:pPr lvl="1"/>
            <a:r>
              <a:rPr lang="en-US"/>
              <a:t>Moving a file removes it from its current location and places it in a new location you specify</a:t>
            </a:r>
          </a:p>
          <a:p>
            <a:pPr lvl="1"/>
            <a:r>
              <a:rPr lang="en-US"/>
              <a:t>Copying places the file in both locations</a:t>
            </a:r>
          </a:p>
        </p:txBody>
      </p:sp>
      <p:pic>
        <p:nvPicPr>
          <p:cNvPr id="139270" name="Picture 6" descr="Fig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733800"/>
            <a:ext cx="4572000" cy="268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4D1A-4B1E-41D8-B7F8-3DDD7313F44E}" type="slidenum">
              <a:rPr lang="en-US"/>
              <a:pPr/>
              <a:t>17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Folders and Files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Naming and Renaming Files</a:t>
            </a:r>
          </a:p>
          <a:p>
            <a:pPr lvl="1"/>
            <a:r>
              <a:rPr lang="en-US"/>
              <a:t>Filenames provide important information about the file, including its contents and purpose</a:t>
            </a:r>
          </a:p>
          <a:p>
            <a:pPr lvl="2"/>
            <a:r>
              <a:rPr lang="en-US"/>
              <a:t>Main part of the filename</a:t>
            </a:r>
          </a:p>
          <a:p>
            <a:pPr lvl="2"/>
            <a:r>
              <a:rPr lang="en-US"/>
              <a:t>Dot</a:t>
            </a:r>
          </a:p>
          <a:p>
            <a:pPr lvl="2"/>
            <a:r>
              <a:rPr lang="en-US"/>
              <a:t>File extension</a:t>
            </a:r>
          </a:p>
          <a:p>
            <a:pPr lvl="1"/>
            <a:r>
              <a:rPr lang="en-US"/>
              <a:t>A filename extension identifies the file’s type and indicates the program in which the file was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52A4-FBCF-4B09-825D-E71C6A1D0660}" type="slidenum">
              <a:rPr lang="en-US"/>
              <a:pPr/>
              <a:t>18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Folders and Files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Deleting Files and Folders</a:t>
            </a:r>
          </a:p>
          <a:p>
            <a:pPr lvl="1"/>
            <a:r>
              <a:rPr lang="en-US"/>
              <a:t>The Recycle Bin is an area on your hard disk that holds deleted files until you remove them permanently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F5FB-D445-4E74-BF42-D7BF61BE8EAA}" type="slidenum">
              <a:rPr lang="en-US"/>
              <a:pPr/>
              <a:t>19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Compressed Files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Files stored in a compressed (zipped) folder take up less disk space</a:t>
            </a:r>
          </a:p>
          <a:p>
            <a:pPr lvl="1">
              <a:lnSpc>
                <a:spcPct val="90000"/>
              </a:lnSpc>
            </a:pPr>
            <a:r>
              <a:rPr lang="en-US"/>
              <a:t>Allows you to transfer files more quickly</a:t>
            </a:r>
          </a:p>
          <a:p>
            <a:pPr>
              <a:lnSpc>
                <a:spcPct val="90000"/>
              </a:lnSpc>
            </a:pPr>
            <a:r>
              <a:rPr lang="en-US"/>
              <a:t>Extracting a file creates an uncompressed copy of the file in a folder you specify, while the original file remains in the compressed folder</a:t>
            </a:r>
          </a:p>
          <a:p>
            <a:pPr>
              <a:lnSpc>
                <a:spcPct val="90000"/>
              </a:lnSpc>
            </a:pPr>
            <a:r>
              <a:rPr lang="en-US"/>
              <a:t>Compression programs</a:t>
            </a:r>
          </a:p>
          <a:p>
            <a:pPr lvl="1">
              <a:lnSpc>
                <a:spcPct val="90000"/>
              </a:lnSpc>
            </a:pPr>
            <a:r>
              <a:rPr lang="en-US"/>
              <a:t>WinZip</a:t>
            </a:r>
          </a:p>
          <a:p>
            <a:pPr lvl="1">
              <a:lnSpc>
                <a:spcPct val="90000"/>
              </a:lnSpc>
            </a:pPr>
            <a:r>
              <a:rPr lang="en-US"/>
              <a:t>PKZip</a:t>
            </a:r>
          </a:p>
        </p:txBody>
      </p:sp>
      <p:pic>
        <p:nvPicPr>
          <p:cNvPr id="142342" name="Picture 6" descr="Fig11"/>
          <p:cNvPicPr>
            <a:picLocks noChangeAspect="1" noChangeArrowheads="1"/>
          </p:cNvPicPr>
          <p:nvPr/>
        </p:nvPicPr>
        <p:blipFill>
          <a:blip r:embed="rId2"/>
          <a:srcRect t="63637"/>
          <a:stretch>
            <a:fillRect/>
          </a:stretch>
        </p:blipFill>
        <p:spPr bwMode="auto">
          <a:xfrm>
            <a:off x="3352800" y="5029200"/>
            <a:ext cx="5334000" cy="1325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E62C-28B4-464D-B6B9-D11319697FB2}" type="slidenum">
              <a:rPr lang="en-US"/>
              <a:pPr/>
              <a:t>2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 file management strategies</a:t>
            </a:r>
          </a:p>
          <a:p>
            <a:r>
              <a:rPr lang="en-US"/>
              <a:t>Explore files and folders</a:t>
            </a:r>
          </a:p>
          <a:p>
            <a:r>
              <a:rPr lang="en-US"/>
              <a:t>Create, name, copy, move, and delete folders</a:t>
            </a:r>
          </a:p>
          <a:p>
            <a:r>
              <a:rPr lang="en-US"/>
              <a:t>Name, copy, move, and delete files</a:t>
            </a:r>
          </a:p>
          <a:p>
            <a:r>
              <a:rPr lang="en-US"/>
              <a:t>Work with compressed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0F8B-6E0E-44E2-9953-103FE453E11D}" type="slidenum">
              <a:rPr lang="en-US"/>
              <a:pPr/>
              <a:t>3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Organizing Files and Folders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file, or document, is a collection of data that has a name and is stored in a computer</a:t>
            </a:r>
          </a:p>
          <a:p>
            <a:pPr>
              <a:lnSpc>
                <a:spcPct val="90000"/>
              </a:lnSpc>
            </a:pPr>
            <a:r>
              <a:rPr lang="en-US"/>
              <a:t>You organize files by storing them in folders</a:t>
            </a:r>
          </a:p>
          <a:p>
            <a:pPr>
              <a:lnSpc>
                <a:spcPct val="90000"/>
              </a:lnSpc>
            </a:pPr>
            <a:r>
              <a:rPr lang="en-US"/>
              <a:t>Disks contain folders that hold documents, or files</a:t>
            </a:r>
          </a:p>
          <a:p>
            <a:pPr lvl="1">
              <a:lnSpc>
                <a:spcPct val="90000"/>
              </a:lnSpc>
            </a:pPr>
            <a:r>
              <a:rPr lang="en-US"/>
              <a:t>Floppy disks</a:t>
            </a:r>
          </a:p>
          <a:p>
            <a:pPr lvl="1">
              <a:lnSpc>
                <a:spcPct val="90000"/>
              </a:lnSpc>
            </a:pPr>
            <a:r>
              <a:rPr lang="en-US"/>
              <a:t>Zip disks</a:t>
            </a:r>
          </a:p>
          <a:p>
            <a:pPr lvl="1">
              <a:lnSpc>
                <a:spcPct val="90000"/>
              </a:lnSpc>
            </a:pPr>
            <a:r>
              <a:rPr lang="en-US"/>
              <a:t>Compact Discs (CDs)</a:t>
            </a:r>
          </a:p>
          <a:p>
            <a:pPr lvl="1">
              <a:lnSpc>
                <a:spcPct val="90000"/>
              </a:lnSpc>
            </a:pPr>
            <a:r>
              <a:rPr lang="en-US"/>
              <a:t>Hard Disks</a:t>
            </a:r>
          </a:p>
          <a:p>
            <a:pPr>
              <a:lnSpc>
                <a:spcPct val="90000"/>
              </a:lnSpc>
            </a:pPr>
            <a:r>
              <a:rPr lang="en-US"/>
              <a:t>Removable disks are inserted into a drive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13B8-F31C-4E5C-B578-3C6D0D6A5D25}" type="slidenum">
              <a:rPr lang="en-US"/>
              <a:pPr/>
              <a:t>4</a:t>
            </a:fld>
            <a:endParaRPr lang="en-US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Organizing Files and Folders</a:t>
            </a:r>
          </a:p>
        </p:txBody>
      </p:sp>
      <p:pic>
        <p:nvPicPr>
          <p:cNvPr id="118793" name="Picture 9" descr="Fig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400800" cy="4452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E53E-F33B-4ECC-A45C-F4782235270B}" type="slidenum">
              <a:rPr lang="en-US"/>
              <a:pPr/>
              <a:t>5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the Need for Organizing Files and Folders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organizes the folders and files in a hierarchy, or file system</a:t>
            </a:r>
          </a:p>
          <a:p>
            <a:r>
              <a:rPr lang="en-US"/>
              <a:t>Windows stores folders and important files that it needs when you turn on the computer in the root directory</a:t>
            </a:r>
          </a:p>
          <a:p>
            <a:r>
              <a:rPr lang="en-US"/>
              <a:t>Folders stored within other folders are called subfolders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35C7-BA50-4286-82F8-E1881AADF6BA}" type="slidenum">
              <a:rPr lang="en-US"/>
              <a:pPr/>
              <a:t>6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the Need for Organizing Files and Folders</a:t>
            </a:r>
          </a:p>
        </p:txBody>
      </p:sp>
      <p:pic>
        <p:nvPicPr>
          <p:cNvPr id="122886" name="Picture 6" descr="Fig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5000"/>
            <a:ext cx="6172200" cy="4468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07EF-C250-45FF-82A7-1CE339EE58D8}" type="slidenum">
              <a:rPr lang="en-US"/>
              <a:pPr/>
              <a:t>7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Strategies for Organizing Files and Folders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type of disk you use to store files determines how you organize those files</a:t>
            </a:r>
          </a:p>
          <a:p>
            <a:pPr>
              <a:lnSpc>
                <a:spcPct val="90000"/>
              </a:lnSpc>
            </a:pPr>
            <a:r>
              <a:rPr lang="en-US"/>
              <a:t>Storing files on removable media allows you to use simpler organization</a:t>
            </a:r>
          </a:p>
          <a:p>
            <a:pPr>
              <a:lnSpc>
                <a:spcPct val="90000"/>
              </a:lnSpc>
            </a:pPr>
            <a:r>
              <a:rPr lang="en-US"/>
              <a:t>The larger the medium, the more levels of folders you should use</a:t>
            </a:r>
          </a:p>
          <a:p>
            <a:pPr>
              <a:lnSpc>
                <a:spcPct val="90000"/>
              </a:lnSpc>
            </a:pPr>
            <a:r>
              <a:rPr lang="en-US"/>
              <a:t>My Documents folder</a:t>
            </a:r>
          </a:p>
          <a:p>
            <a:pPr>
              <a:lnSpc>
                <a:spcPct val="90000"/>
              </a:lnSpc>
            </a:pPr>
            <a:r>
              <a:rPr lang="en-US"/>
              <a:t>You should have a backup, or duplicate copy, of important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5052-3B5C-4BC2-89B9-C6401D788A8A}" type="slidenum">
              <a:rPr lang="en-US"/>
              <a:pPr/>
              <a:t>8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Strategies for Organizing Files and Folders</a:t>
            </a:r>
          </a:p>
        </p:txBody>
      </p:sp>
      <p:pic>
        <p:nvPicPr>
          <p:cNvPr id="125958" name="Picture 6" descr="Fig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929188" cy="4383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Managing Your Files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BEA-DFD6-4250-BA76-7007BFE3873D}" type="slidenum">
              <a:rPr lang="en-US"/>
              <a:pPr/>
              <a:t>9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Files and Folders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Explorer shows the files, folders, and drives on your computer</a:t>
            </a:r>
          </a:p>
          <a:p>
            <a:pPr lvl="1"/>
            <a:r>
              <a:rPr lang="en-US"/>
              <a:t>Panes</a:t>
            </a:r>
          </a:p>
          <a:p>
            <a:pPr lvl="2"/>
            <a:r>
              <a:rPr lang="en-US"/>
              <a:t>Explorer bar</a:t>
            </a:r>
          </a:p>
          <a:p>
            <a:pPr lvl="2"/>
            <a:r>
              <a:rPr lang="en-US"/>
              <a:t>Folders pane</a:t>
            </a:r>
          </a:p>
          <a:p>
            <a:pPr lvl="1"/>
            <a:r>
              <a:rPr lang="en-US"/>
              <a:t>Expand icon</a:t>
            </a:r>
          </a:p>
          <a:p>
            <a:pPr lvl="1"/>
            <a:r>
              <a:rPr lang="en-US"/>
              <a:t>Collapse icon</a:t>
            </a:r>
          </a:p>
          <a:p>
            <a:r>
              <a:rPr lang="en-US"/>
              <a:t>My Computer shows the drives on your computer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544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Managing Your Files</vt:lpstr>
      <vt:lpstr>Objectives</vt:lpstr>
      <vt:lpstr>Organizing Files and Folders</vt:lpstr>
      <vt:lpstr>Organizing Files and Folders</vt:lpstr>
      <vt:lpstr>Understanding the Need for Organizing Files and Folders</vt:lpstr>
      <vt:lpstr>Understanding the Need for Organizing Files and Folders</vt:lpstr>
      <vt:lpstr>Developing Strategies for Organizing Files and Folders</vt:lpstr>
      <vt:lpstr>Developing Strategies for Organizing Files and Folders</vt:lpstr>
      <vt:lpstr>Exploring Files and Folders</vt:lpstr>
      <vt:lpstr>Exploring Files and Folders</vt:lpstr>
      <vt:lpstr>Exploring Files and Folders</vt:lpstr>
      <vt:lpstr>Using Windows Explorer</vt:lpstr>
      <vt:lpstr>Navigating to Your Data Files</vt:lpstr>
      <vt:lpstr>Navigating to Your Data Files</vt:lpstr>
      <vt:lpstr>Working with Folders and Files</vt:lpstr>
      <vt:lpstr>Working with Folders and Files</vt:lpstr>
      <vt:lpstr>Working with Folders and Files</vt:lpstr>
      <vt:lpstr>Working with Folders and Files</vt:lpstr>
      <vt:lpstr>Working with Compressed Files</vt:lpstr>
    </vt:vector>
  </TitlesOfParts>
  <Company>Course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Hanifah NZ</cp:lastModifiedBy>
  <cp:revision>69</cp:revision>
  <dcterms:created xsi:type="dcterms:W3CDTF">2001-08-29T21:35:42Z</dcterms:created>
  <dcterms:modified xsi:type="dcterms:W3CDTF">2020-10-07T07:11:33Z</dcterms:modified>
</cp:coreProperties>
</file>