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Montserrat"/>
      <p:regular r:id="rId14"/>
      <p:bold r:id="rId15"/>
      <p:italic r:id="rId16"/>
      <p:boldItalic r:id="rId17"/>
    </p:embeddedFont>
    <p:embeddedFont>
      <p:font typeface="Gill Sans"/>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slide" Target="slides/slide1.xml"/><Relationship Id="rId19" Type="http://schemas.openxmlformats.org/officeDocument/2006/relationships/font" Target="fonts/GillSans-bold.fntdata"/><Relationship Id="rId6" Type="http://schemas.openxmlformats.org/officeDocument/2006/relationships/slide" Target="slides/slide2.xml"/><Relationship Id="rId18" Type="http://schemas.openxmlformats.org/officeDocument/2006/relationships/font" Target="fonts/GillSans-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8344b1f4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8344b1f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8344b1f48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98344b1f4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a4c33b479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9a4c33b47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17" name="Google Shape;17;p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0" name="Google Shape;20;p2"/>
          <p:cNvCxnSpPr/>
          <p:nvPr/>
        </p:nvCxnSpPr>
        <p:spPr>
          <a:xfrm>
            <a:off x="1777464" y="2766542"/>
            <a:ext cx="863700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1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1"/>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5" name="Google Shape;85;p1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8" name="Google Shape;88;p11"/>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12"/>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2"/>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2" name="Google Shape;92;p1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5" name="Google Shape;95;p12"/>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4" name="Google Shape;24;p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3"/>
          <p:cNvCxnSpPr/>
          <p:nvPr/>
        </p:nvCxnSpPr>
        <p:spPr>
          <a:xfrm>
            <a:off x="1453896" y="856488"/>
            <a:ext cx="960750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4"/>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1" name="Google Shape;31;p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4" name="Google Shape;34;p4"/>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8" name="Google Shape;38;p5"/>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9" name="Google Shape;39;p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2" name="Google Shape;42;p5"/>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6"/>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6" name="Google Shape;46;p6"/>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7" name="Google Shape;47;p6"/>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8" name="Google Shape;48;p6"/>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9" name="Google Shape;49;p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2" name="Google Shape;52;p6"/>
          <p:cNvCxnSpPr/>
          <p:nvPr/>
        </p:nvCxnSpPr>
        <p:spPr>
          <a:xfrm>
            <a:off x="1453896" y="932688"/>
            <a:ext cx="960750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8" name="Google Shape;58;p7"/>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9"/>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6" name="Google Shape;66;p9"/>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67" name="Google Shape;67;p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0" name="Google Shape;70;p9"/>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grpSp>
        <p:nvGrpSpPr>
          <p:cNvPr id="72" name="Google Shape;72;p10"/>
          <p:cNvGrpSpPr/>
          <p:nvPr/>
        </p:nvGrpSpPr>
        <p:grpSpPr>
          <a:xfrm>
            <a:off x="7477387" y="482170"/>
            <a:ext cx="4074533" cy="5149101"/>
            <a:chOff x="7477387" y="482170"/>
            <a:chExt cx="4074533" cy="5149101"/>
          </a:xfrm>
        </p:grpSpPr>
        <p:sp>
          <p:nvSpPr>
            <p:cNvPr id="73" name="Google Shape;73;p10"/>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0"/>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0"/>
          <p:cNvSpPr/>
          <p:nvPr>
            <p:ph idx="2" type="pic"/>
          </p:nvPr>
        </p:nvSpPr>
        <p:spPr>
          <a:xfrm>
            <a:off x="8124389" y="1122542"/>
            <a:ext cx="2791171" cy="3866327"/>
          </a:xfrm>
          <a:prstGeom prst="rect">
            <a:avLst/>
          </a:prstGeom>
          <a:solidFill>
            <a:srgbClr val="D8D8D8"/>
          </a:solidFill>
          <a:ln>
            <a:noFill/>
          </a:ln>
        </p:spPr>
        <p:txBody>
          <a:bodyPr anchorCtr="0" anchor="t" bIns="45700" lIns="91425" spcFirstLastPara="1" rIns="91425" wrap="square" tIns="45700">
            <a:noAutofit/>
          </a:bodyPr>
          <a:lstStyle>
            <a:lvl1pPr lvl="0" marR="0" rtl="0" algn="ctr">
              <a:lnSpc>
                <a:spcPct val="120000"/>
              </a:lnSpc>
              <a:spcBef>
                <a:spcPts val="1000"/>
              </a:spcBef>
              <a:spcAft>
                <a:spcPts val="0"/>
              </a:spcAft>
              <a:buClr>
                <a:schemeClr val="accent1"/>
              </a:buClr>
              <a:buSzPts val="3200"/>
              <a:buFont typeface="Arial"/>
              <a:buNone/>
              <a:defRPr b="0" i="0" sz="3200" u="none" cap="none" strike="noStrike">
                <a:solidFill>
                  <a:schemeClr val="dk1"/>
                </a:solidFill>
                <a:latin typeface="Gill Sans"/>
                <a:ea typeface="Gill Sans"/>
                <a:cs typeface="Gill Sans"/>
                <a:sym typeface="Gill Sans"/>
              </a:defRPr>
            </a:lvl1pPr>
            <a:lvl2pPr lvl="1" marR="0" rtl="0" algn="l">
              <a:lnSpc>
                <a:spcPct val="120000"/>
              </a:lnSpc>
              <a:spcBef>
                <a:spcPts val="500"/>
              </a:spcBef>
              <a:spcAft>
                <a:spcPts val="0"/>
              </a:spcAft>
              <a:buClr>
                <a:schemeClr val="accent1"/>
              </a:buClr>
              <a:buSzPts val="2800"/>
              <a:buFont typeface="Arial"/>
              <a:buNone/>
              <a:defRPr b="0" i="0" sz="2800" u="none" cap="none" strike="noStrike">
                <a:solidFill>
                  <a:schemeClr val="dk1"/>
                </a:solidFill>
                <a:latin typeface="Gill Sans"/>
                <a:ea typeface="Gill Sans"/>
                <a:cs typeface="Gill Sans"/>
                <a:sym typeface="Gill Sans"/>
              </a:defRPr>
            </a:lvl2pPr>
            <a:lvl3pPr lvl="2" marR="0" rtl="0" algn="l">
              <a:lnSpc>
                <a:spcPct val="120000"/>
              </a:lnSpc>
              <a:spcBef>
                <a:spcPts val="500"/>
              </a:spcBef>
              <a:spcAft>
                <a:spcPts val="0"/>
              </a:spcAft>
              <a:buClr>
                <a:schemeClr val="accent1"/>
              </a:buClr>
              <a:buSzPts val="2400"/>
              <a:buFont typeface="Arial"/>
              <a:buNone/>
              <a:defRPr b="0" i="0" sz="2400" u="none" cap="none" strike="noStrike">
                <a:solidFill>
                  <a:schemeClr val="dk1"/>
                </a:solidFill>
                <a:latin typeface="Gill Sans"/>
                <a:ea typeface="Gill Sans"/>
                <a:cs typeface="Gill Sans"/>
                <a:sym typeface="Gill Sans"/>
              </a:defRPr>
            </a:lvl3pPr>
            <a:lvl4pPr lvl="3"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4pPr>
            <a:lvl5pPr lvl="4"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5pPr>
            <a:lvl6pPr lvl="5"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6pPr>
            <a:lvl7pPr lvl="6"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7pPr>
            <a:lvl8pPr lvl="7"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8pPr>
            <a:lvl9pPr lvl="8" marR="0" rtl="0" algn="l">
              <a:lnSpc>
                <a:spcPct val="120000"/>
              </a:lnSpc>
              <a:spcBef>
                <a:spcPts val="500"/>
              </a:spcBef>
              <a:spcAft>
                <a:spcPts val="0"/>
              </a:spcAft>
              <a:buClr>
                <a:schemeClr val="accent1"/>
              </a:buClr>
              <a:buSzPts val="2000"/>
              <a:buFont typeface="Arial"/>
              <a:buNone/>
              <a:defRPr b="0" i="0" sz="2000" u="none" cap="none" strike="noStrike">
                <a:solidFill>
                  <a:schemeClr val="dk1"/>
                </a:solidFill>
                <a:latin typeface="Gill Sans"/>
                <a:ea typeface="Gill Sans"/>
                <a:cs typeface="Gill Sans"/>
                <a:sym typeface="Gill Sans"/>
              </a:defRPr>
            </a:lvl9pPr>
          </a:lstStyle>
          <a:p/>
        </p:txBody>
      </p:sp>
      <p:sp>
        <p:nvSpPr>
          <p:cNvPr id="77" name="Google Shape;77;p10"/>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8" name="Google Shape;78;p10"/>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1" name="Google Shape;81;p10"/>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 name="Google Shape;7;p1"/>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8" name="Google Shape;8;p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0" name="Google Shape;10;p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 name="Google Shape;11;p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2" name="Google Shape;12;p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3"/>
          <p:cNvSpPr txBox="1"/>
          <p:nvPr>
            <p:ph type="ctrTitle"/>
          </p:nvPr>
        </p:nvSpPr>
        <p:spPr>
          <a:xfrm>
            <a:off x="1777500" y="268898"/>
            <a:ext cx="8637000" cy="2541300"/>
          </a:xfrm>
          <a:prstGeom prst="rect">
            <a:avLst/>
          </a:prstGeom>
          <a:noFill/>
          <a:ln>
            <a:noFill/>
          </a:ln>
        </p:spPr>
        <p:txBody>
          <a:bodyPr anchorCtr="0" anchor="b" bIns="0" lIns="91425" spcFirstLastPara="1" rIns="91425" wrap="square" tIns="45700">
            <a:noAutofit/>
          </a:bodyPr>
          <a:lstStyle/>
          <a:p>
            <a:pPr indent="0" lvl="0" marL="0" rtl="0" algn="l">
              <a:lnSpc>
                <a:spcPct val="90000"/>
              </a:lnSpc>
              <a:spcBef>
                <a:spcPts val="0"/>
              </a:spcBef>
              <a:spcAft>
                <a:spcPts val="0"/>
              </a:spcAft>
              <a:buClr>
                <a:srgbClr val="000000"/>
              </a:buClr>
              <a:buSzPts val="1800"/>
              <a:buFont typeface="Times"/>
              <a:buNone/>
            </a:pPr>
            <a:r>
              <a:rPr b="1" i="0" lang="en-US" sz="2400" u="none" strike="noStrike">
                <a:solidFill>
                  <a:srgbClr val="000000"/>
                </a:solidFill>
                <a:latin typeface="Times"/>
                <a:ea typeface="Times"/>
                <a:cs typeface="Times"/>
                <a:sym typeface="Times"/>
              </a:rPr>
              <a:t>REVIEW ARTIKEL</a:t>
            </a:r>
            <a:br>
              <a:rPr b="0" lang="en-US" sz="7200"/>
            </a:br>
            <a:r>
              <a:rPr b="0" lang="en-US" sz="4100"/>
              <a:t>“</a:t>
            </a:r>
            <a:r>
              <a:rPr i="1" lang="en-US" sz="4100" u="none" strike="noStrike">
                <a:solidFill>
                  <a:srgbClr val="000000"/>
                </a:solidFill>
                <a:latin typeface="Times"/>
                <a:ea typeface="Times"/>
                <a:cs typeface="Times"/>
                <a:sym typeface="Times"/>
              </a:rPr>
              <a:t>PRESERVATION OF LIBRARY MATERIALS AT THE UNIVERSITY OF BOTSWANA LIBRARY”</a:t>
            </a:r>
            <a:endParaRPr sz="7200"/>
          </a:p>
        </p:txBody>
      </p:sp>
      <p:sp>
        <p:nvSpPr>
          <p:cNvPr id="101" name="Google Shape;101;p13"/>
          <p:cNvSpPr txBox="1"/>
          <p:nvPr>
            <p:ph idx="1" type="subTitle"/>
          </p:nvPr>
        </p:nvSpPr>
        <p:spPr>
          <a:xfrm>
            <a:off x="3305100" y="2886400"/>
            <a:ext cx="5581800" cy="3379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SzPts val="1800"/>
              <a:buNone/>
            </a:pPr>
            <a:r>
              <a:rPr lang="en-US" sz="2000">
                <a:latin typeface="Times"/>
                <a:ea typeface="Times"/>
                <a:cs typeface="Times"/>
                <a:sym typeface="Times"/>
              </a:rPr>
              <a:t>Disusun Oleh:</a:t>
            </a:r>
            <a:endParaRPr sz="2000">
              <a:latin typeface="Times"/>
              <a:ea typeface="Times"/>
              <a:cs typeface="Times"/>
              <a:sym typeface="Times"/>
            </a:endParaRPr>
          </a:p>
          <a:p>
            <a:pPr indent="0" lvl="0" marL="0" rtl="0" algn="ctr">
              <a:lnSpc>
                <a:spcPct val="150000"/>
              </a:lnSpc>
              <a:spcBef>
                <a:spcPts val="0"/>
              </a:spcBef>
              <a:spcAft>
                <a:spcPts val="0"/>
              </a:spcAft>
              <a:buSzPts val="1800"/>
              <a:buNone/>
            </a:pPr>
            <a:r>
              <a:rPr lang="en-US" sz="2000">
                <a:latin typeface="Times"/>
                <a:ea typeface="Times"/>
                <a:cs typeface="Times"/>
                <a:sym typeface="Times"/>
              </a:rPr>
              <a:t>K</a:t>
            </a:r>
            <a:r>
              <a:rPr lang="en-US" sz="2000">
                <a:latin typeface="Times"/>
                <a:ea typeface="Times"/>
                <a:cs typeface="Times"/>
                <a:sym typeface="Times"/>
              </a:rPr>
              <a:t>elompok 10</a:t>
            </a:r>
            <a:endParaRPr sz="2000">
              <a:latin typeface="Times"/>
              <a:ea typeface="Times"/>
              <a:cs typeface="Times"/>
              <a:sym typeface="Times"/>
            </a:endParaRPr>
          </a:p>
          <a:p>
            <a:pPr indent="-127000" lvl="0" marL="0" rtl="0" algn="l">
              <a:lnSpc>
                <a:spcPct val="150000"/>
              </a:lnSpc>
              <a:spcBef>
                <a:spcPts val="0"/>
              </a:spcBef>
              <a:spcAft>
                <a:spcPts val="0"/>
              </a:spcAft>
              <a:buSzPts val="2000"/>
              <a:buFont typeface="Times"/>
              <a:buAutoNum type="arabicPeriod"/>
            </a:pPr>
            <a:r>
              <a:rPr lang="en-US" sz="2000">
                <a:solidFill>
                  <a:srgbClr val="000000"/>
                </a:solidFill>
                <a:latin typeface="Times"/>
                <a:ea typeface="Times"/>
                <a:cs typeface="Times"/>
                <a:sym typeface="Times"/>
              </a:rPr>
              <a:t> </a:t>
            </a:r>
            <a:r>
              <a:rPr lang="en-US" sz="2000">
                <a:solidFill>
                  <a:srgbClr val="000000"/>
                </a:solidFill>
                <a:latin typeface="Times"/>
                <a:ea typeface="Times"/>
                <a:cs typeface="Times"/>
                <a:sym typeface="Times"/>
              </a:rPr>
              <a:t>Lailatul Qudroti Islami</a:t>
            </a:r>
            <a:r>
              <a:rPr lang="en-US" sz="2000">
                <a:solidFill>
                  <a:srgbClr val="000000"/>
                </a:solidFill>
                <a:latin typeface="Times"/>
                <a:ea typeface="Times"/>
                <a:cs typeface="Times"/>
                <a:sym typeface="Times"/>
              </a:rPr>
              <a:t>			071911633020</a:t>
            </a:r>
            <a:endParaRPr sz="2000">
              <a:latin typeface="Times"/>
              <a:ea typeface="Times"/>
              <a:cs typeface="Times"/>
              <a:sym typeface="Times"/>
            </a:endParaRPr>
          </a:p>
          <a:p>
            <a:pPr indent="-127000" lvl="0" marL="0" rtl="0" algn="l">
              <a:lnSpc>
                <a:spcPct val="150000"/>
              </a:lnSpc>
              <a:spcBef>
                <a:spcPts val="0"/>
              </a:spcBef>
              <a:spcAft>
                <a:spcPts val="0"/>
              </a:spcAft>
              <a:buSzPts val="2000"/>
              <a:buFont typeface="Times"/>
              <a:buAutoNum type="arabicPeriod"/>
            </a:pPr>
            <a:r>
              <a:rPr lang="en-US" sz="2000">
                <a:solidFill>
                  <a:srgbClr val="000000"/>
                </a:solidFill>
                <a:latin typeface="Times"/>
                <a:ea typeface="Times"/>
                <a:cs typeface="Times"/>
                <a:sym typeface="Times"/>
              </a:rPr>
              <a:t> </a:t>
            </a:r>
            <a:r>
              <a:rPr lang="en-US" sz="2000">
                <a:solidFill>
                  <a:srgbClr val="000000"/>
                </a:solidFill>
                <a:latin typeface="Times"/>
                <a:ea typeface="Times"/>
                <a:cs typeface="Times"/>
                <a:sym typeface="Times"/>
              </a:rPr>
              <a:t>Riski Putri Rahmawati</a:t>
            </a:r>
            <a:r>
              <a:rPr lang="en-US" sz="2000">
                <a:solidFill>
                  <a:srgbClr val="000000"/>
                </a:solidFill>
                <a:latin typeface="Times"/>
                <a:ea typeface="Times"/>
                <a:cs typeface="Times"/>
                <a:sym typeface="Times"/>
              </a:rPr>
              <a:t>			071911633041</a:t>
            </a:r>
            <a:endParaRPr sz="2000">
              <a:latin typeface="Times"/>
              <a:ea typeface="Times"/>
              <a:cs typeface="Times"/>
              <a:sym typeface="Times"/>
            </a:endParaRPr>
          </a:p>
          <a:p>
            <a:pPr indent="-127000" lvl="0" marL="0" rtl="0" algn="l">
              <a:lnSpc>
                <a:spcPct val="150000"/>
              </a:lnSpc>
              <a:spcBef>
                <a:spcPts val="0"/>
              </a:spcBef>
              <a:spcAft>
                <a:spcPts val="0"/>
              </a:spcAft>
              <a:buSzPts val="2000"/>
              <a:buFont typeface="Times"/>
              <a:buAutoNum type="arabicPeriod"/>
            </a:pPr>
            <a:r>
              <a:rPr lang="en-US" sz="2000">
                <a:solidFill>
                  <a:srgbClr val="000000"/>
                </a:solidFill>
                <a:latin typeface="Times"/>
                <a:ea typeface="Times"/>
                <a:cs typeface="Times"/>
                <a:sym typeface="Times"/>
              </a:rPr>
              <a:t> </a:t>
            </a:r>
            <a:r>
              <a:rPr lang="en-US" sz="2000">
                <a:solidFill>
                  <a:srgbClr val="000000"/>
                </a:solidFill>
                <a:latin typeface="Times"/>
                <a:ea typeface="Times"/>
                <a:cs typeface="Times"/>
                <a:sym typeface="Times"/>
              </a:rPr>
              <a:t>Hanifah Nur Zakiyanti</a:t>
            </a:r>
            <a:r>
              <a:rPr lang="en-US" sz="2000">
                <a:solidFill>
                  <a:srgbClr val="000000"/>
                </a:solidFill>
                <a:latin typeface="Times"/>
                <a:ea typeface="Times"/>
                <a:cs typeface="Times"/>
                <a:sym typeface="Times"/>
              </a:rPr>
              <a:t>			071911633067</a:t>
            </a:r>
            <a:endParaRPr sz="2000">
              <a:latin typeface="Times"/>
              <a:ea typeface="Times"/>
              <a:cs typeface="Times"/>
              <a:sym typeface="Times"/>
            </a:endParaRPr>
          </a:p>
          <a:p>
            <a:pPr indent="-127000" lvl="0" marL="0" rtl="0" algn="l">
              <a:lnSpc>
                <a:spcPct val="150000"/>
              </a:lnSpc>
              <a:spcBef>
                <a:spcPts val="0"/>
              </a:spcBef>
              <a:spcAft>
                <a:spcPts val="0"/>
              </a:spcAft>
              <a:buSzPts val="2000"/>
              <a:buFont typeface="Times"/>
              <a:buAutoNum type="arabicPeriod"/>
            </a:pPr>
            <a:r>
              <a:rPr lang="en-US" sz="2000">
                <a:solidFill>
                  <a:srgbClr val="000000"/>
                </a:solidFill>
                <a:latin typeface="Times"/>
                <a:ea typeface="Times"/>
                <a:cs typeface="Times"/>
                <a:sym typeface="Times"/>
              </a:rPr>
              <a:t> </a:t>
            </a:r>
            <a:r>
              <a:rPr lang="en-US" sz="2000">
                <a:solidFill>
                  <a:srgbClr val="000000"/>
                </a:solidFill>
                <a:latin typeface="Times"/>
                <a:ea typeface="Times"/>
                <a:cs typeface="Times"/>
                <a:sym typeface="Times"/>
              </a:rPr>
              <a:t>Nur Afiyah Nurulputri</a:t>
            </a:r>
            <a:r>
              <a:rPr lang="en-US" sz="2000">
                <a:solidFill>
                  <a:srgbClr val="000000"/>
                </a:solidFill>
                <a:latin typeface="Times"/>
                <a:ea typeface="Times"/>
                <a:cs typeface="Times"/>
                <a:sym typeface="Times"/>
              </a:rPr>
              <a:t>			071911633077</a:t>
            </a:r>
            <a:endParaRPr sz="2000">
              <a:latin typeface="Times"/>
              <a:ea typeface="Times"/>
              <a:cs typeface="Times"/>
              <a:sym typeface="Times"/>
            </a:endParaRPr>
          </a:p>
          <a:p>
            <a:pPr indent="-127000" lvl="0" marL="0" rtl="0" algn="l">
              <a:lnSpc>
                <a:spcPct val="150000"/>
              </a:lnSpc>
              <a:spcBef>
                <a:spcPts val="0"/>
              </a:spcBef>
              <a:spcAft>
                <a:spcPts val="0"/>
              </a:spcAft>
              <a:buSzPts val="2000"/>
              <a:buFont typeface="Times"/>
              <a:buAutoNum type="arabicPeriod"/>
            </a:pPr>
            <a:r>
              <a:rPr lang="en-US" sz="2000">
                <a:solidFill>
                  <a:srgbClr val="000000"/>
                </a:solidFill>
                <a:latin typeface="Times"/>
                <a:ea typeface="Times"/>
                <a:cs typeface="Times"/>
                <a:sym typeface="Times"/>
              </a:rPr>
              <a:t> </a:t>
            </a:r>
            <a:r>
              <a:rPr lang="en-US" sz="2000">
                <a:solidFill>
                  <a:srgbClr val="000000"/>
                </a:solidFill>
                <a:latin typeface="Times"/>
                <a:ea typeface="Times"/>
                <a:cs typeface="Times"/>
                <a:sym typeface="Times"/>
              </a:rPr>
              <a:t>Dewa Nyoman Teja Dharmada</a:t>
            </a:r>
            <a:r>
              <a:rPr lang="en-US" sz="2000">
                <a:solidFill>
                  <a:srgbClr val="000000"/>
                </a:solidFill>
                <a:latin typeface="Times"/>
                <a:ea typeface="Times"/>
                <a:cs typeface="Times"/>
                <a:sym typeface="Times"/>
              </a:rPr>
              <a:t>	071911633081</a:t>
            </a:r>
            <a:endParaRPr sz="2000">
              <a:latin typeface="Times"/>
              <a:ea typeface="Times"/>
              <a:cs typeface="Times"/>
              <a:sym typeface="Times"/>
            </a:endParaRPr>
          </a:p>
        </p:txBody>
      </p:sp>
      <p:sp>
        <p:nvSpPr>
          <p:cNvPr id="102" name="Google Shape;102;p13"/>
          <p:cNvSpPr txBox="1"/>
          <p:nvPr/>
        </p:nvSpPr>
        <p:spPr>
          <a:xfrm>
            <a:off x="183700" y="105625"/>
            <a:ext cx="3433200" cy="539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9A765E"/>
                </a:solidFill>
                <a:latin typeface="Montserrat"/>
                <a:ea typeface="Montserrat"/>
                <a:cs typeface="Montserrat"/>
                <a:sym typeface="Montserrat"/>
              </a:rPr>
              <a:t>Mata Kuliah: Preservasi</a:t>
            </a:r>
            <a:endParaRPr sz="1800">
              <a:solidFill>
                <a:srgbClr val="9A765E"/>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500"/>
                                        <p:tgtEl>
                                          <p:spTgt spid="102"/>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anim calcmode="lin" valueType="num">
                                      <p:cBhvr additive="base">
                                        <p:cTn dur="1000"/>
                                        <p:tgtEl>
                                          <p:spTgt spid="100">
                                            <p:txEl>
                                              <p:pRg end="0" st="0"/>
                                            </p:txEl>
                                          </p:spTgt>
                                        </p:tgtEl>
                                        <p:attrNameLst>
                                          <p:attrName>ppt_w</p:attrName>
                                        </p:attrNameLst>
                                      </p:cBhvr>
                                      <p:tavLst>
                                        <p:tav fmla="" tm="0">
                                          <p:val>
                                            <p:strVal val="0"/>
                                          </p:val>
                                        </p:tav>
                                        <p:tav fmla="" tm="100000">
                                          <p:val>
                                            <p:strVal val="#ppt_w"/>
                                          </p:val>
                                        </p:tav>
                                      </p:tavLst>
                                    </p:anim>
                                    <p:anim calcmode="lin" valueType="num">
                                      <p:cBhvr additive="base">
                                        <p:cTn dur="1000"/>
                                        <p:tgtEl>
                                          <p:spTgt spid="100">
                                            <p:txEl>
                                              <p:pRg end="0" st="0"/>
                                            </p:txEl>
                                          </p:spTgt>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animEffect filter="fade" transition="in">
                                      <p:cBhvr>
                                        <p:cTn dur="500"/>
                                        <p:tgtEl>
                                          <p:spTgt spid="101">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animEffect filter="fade" transition="in">
                                      <p:cBhvr>
                                        <p:cTn dur="500"/>
                                        <p:tgtEl>
                                          <p:spTgt spid="101">
                                            <p:txEl>
                                              <p:pRg end="1" st="1"/>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animEffect filter="fade" transition="in">
                                      <p:cBhvr>
                                        <p:cTn dur="500"/>
                                        <p:tgtEl>
                                          <p:spTgt spid="101">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animEffect filter="fade" transition="in">
                                      <p:cBhvr>
                                        <p:cTn dur="500"/>
                                        <p:tgtEl>
                                          <p:spTgt spid="101">
                                            <p:txEl>
                                              <p:pRg end="3" st="3"/>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01">
                                            <p:txEl>
                                              <p:pRg end="4" st="4"/>
                                            </p:txEl>
                                          </p:spTgt>
                                        </p:tgtEl>
                                        <p:attrNameLst>
                                          <p:attrName>style.visibility</p:attrName>
                                        </p:attrNameLst>
                                      </p:cBhvr>
                                      <p:to>
                                        <p:strVal val="visible"/>
                                      </p:to>
                                    </p:set>
                                    <p:animEffect filter="fade" transition="in">
                                      <p:cBhvr>
                                        <p:cTn dur="500"/>
                                        <p:tgtEl>
                                          <p:spTgt spid="101">
                                            <p:txEl>
                                              <p:pRg end="4" st="4"/>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01">
                                            <p:txEl>
                                              <p:pRg end="5" st="5"/>
                                            </p:txEl>
                                          </p:spTgt>
                                        </p:tgtEl>
                                        <p:attrNameLst>
                                          <p:attrName>style.visibility</p:attrName>
                                        </p:attrNameLst>
                                      </p:cBhvr>
                                      <p:to>
                                        <p:strVal val="visible"/>
                                      </p:to>
                                    </p:set>
                                    <p:animEffect filter="fade" transition="in">
                                      <p:cBhvr>
                                        <p:cTn dur="500"/>
                                        <p:tgtEl>
                                          <p:spTgt spid="101">
                                            <p:txEl>
                                              <p:pRg end="5" st="5"/>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01">
                                            <p:txEl>
                                              <p:pRg end="6" st="6"/>
                                            </p:txEl>
                                          </p:spTgt>
                                        </p:tgtEl>
                                        <p:attrNameLst>
                                          <p:attrName>style.visibility</p:attrName>
                                        </p:attrNameLst>
                                      </p:cBhvr>
                                      <p:to>
                                        <p:strVal val="visible"/>
                                      </p:to>
                                    </p:set>
                                    <p:animEffect filter="fade" transition="in">
                                      <p:cBhvr>
                                        <p:cTn dur="500"/>
                                        <p:tgtEl>
                                          <p:spTgt spid="10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4"/>
          <p:cNvSpPr/>
          <p:nvPr/>
        </p:nvSpPr>
        <p:spPr>
          <a:xfrm>
            <a:off x="0" y="0"/>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i="0" lang="en-US" sz="2200" u="none" cap="none" strike="noStrike">
                <a:solidFill>
                  <a:schemeClr val="dk1"/>
                </a:solidFill>
                <a:latin typeface="Times"/>
                <a:ea typeface="Times"/>
                <a:cs typeface="Times"/>
                <a:sym typeface="Times"/>
              </a:rPr>
            </a:br>
            <a:endParaRPr i="0" sz="22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chemeClr val="dk1"/>
              </a:buClr>
              <a:buSzPts val="1800"/>
              <a:buFont typeface="Gill Sans"/>
              <a:buNone/>
            </a:pPr>
            <a:r>
              <a:t/>
            </a:r>
            <a:endParaRPr i="0" sz="2200" u="none" cap="none" strike="noStrike">
              <a:solidFill>
                <a:schemeClr val="dk1"/>
              </a:solidFill>
              <a:latin typeface="Times"/>
              <a:ea typeface="Times"/>
              <a:cs typeface="Times"/>
              <a:sym typeface="Times"/>
            </a:endParaRPr>
          </a:p>
        </p:txBody>
      </p:sp>
      <p:sp>
        <p:nvSpPr>
          <p:cNvPr id="108" name="Google Shape;108;p14"/>
          <p:cNvSpPr/>
          <p:nvPr/>
        </p:nvSpPr>
        <p:spPr>
          <a:xfrm>
            <a:off x="1982400" y="1607225"/>
            <a:ext cx="8227200" cy="1199100"/>
          </a:xfrm>
          <a:prstGeom prst="rect">
            <a:avLst/>
          </a:prstGeom>
          <a:solidFill>
            <a:srgbClr val="B7566D"/>
          </a:solidFill>
          <a:ln cap="flat" cmpd="sng" w="15875">
            <a:solidFill>
              <a:srgbClr val="85153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Times"/>
                <a:ea typeface="Times"/>
                <a:cs typeface="Times"/>
                <a:sym typeface="Times"/>
              </a:rPr>
              <a:t>Judul Artikel:</a:t>
            </a:r>
            <a:endParaRPr sz="2800">
              <a:solidFill>
                <a:schemeClr val="lt1"/>
              </a:solidFill>
              <a:latin typeface="Times"/>
              <a:ea typeface="Times"/>
              <a:cs typeface="Times"/>
              <a:sym typeface="Times"/>
            </a:endParaRPr>
          </a:p>
          <a:p>
            <a:pPr indent="0" lvl="0" marL="0" marR="0" rtl="0" algn="ctr">
              <a:spcBef>
                <a:spcPts val="0"/>
              </a:spcBef>
              <a:spcAft>
                <a:spcPts val="0"/>
              </a:spcAft>
              <a:buNone/>
            </a:pPr>
            <a:r>
              <a:rPr b="1" i="1" lang="en-US" sz="2600" u="none" strike="noStrike">
                <a:solidFill>
                  <a:schemeClr val="lt1"/>
                </a:solidFill>
                <a:latin typeface="Times"/>
                <a:ea typeface="Times"/>
                <a:cs typeface="Times"/>
                <a:sym typeface="Times"/>
              </a:rPr>
              <a:t>Preservation of Library Materials at the University of Botswana Library</a:t>
            </a:r>
            <a:endParaRPr b="1" sz="2600">
              <a:solidFill>
                <a:schemeClr val="lt1"/>
              </a:solidFill>
              <a:latin typeface="Times"/>
              <a:ea typeface="Times"/>
              <a:cs typeface="Times"/>
              <a:sym typeface="Times"/>
            </a:endParaRPr>
          </a:p>
        </p:txBody>
      </p:sp>
      <p:sp>
        <p:nvSpPr>
          <p:cNvPr id="109" name="Google Shape;109;p14"/>
          <p:cNvSpPr/>
          <p:nvPr/>
        </p:nvSpPr>
        <p:spPr>
          <a:xfrm>
            <a:off x="377202" y="3249863"/>
            <a:ext cx="5574000" cy="741600"/>
          </a:xfrm>
          <a:prstGeom prst="rect">
            <a:avLst/>
          </a:prstGeom>
          <a:solidFill>
            <a:srgbClr val="B7566D"/>
          </a:solidFill>
          <a:ln cap="flat" cmpd="sng" w="15875">
            <a:solidFill>
              <a:srgbClr val="85153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a:ea typeface="Times"/>
                <a:cs typeface="Times"/>
                <a:sym typeface="Times"/>
              </a:rPr>
              <a:t>Jurnal: </a:t>
            </a:r>
            <a:r>
              <a:rPr b="1" i="0" lang="en-US" sz="2200" u="none" strike="noStrike">
                <a:solidFill>
                  <a:schemeClr val="lt1"/>
                </a:solidFill>
                <a:latin typeface="Times"/>
                <a:ea typeface="Times"/>
                <a:cs typeface="Times"/>
                <a:sym typeface="Times"/>
              </a:rPr>
              <a:t>Journal of the South African Society of Archivists</a:t>
            </a:r>
            <a:endParaRPr b="1" sz="2200">
              <a:solidFill>
                <a:schemeClr val="lt1"/>
              </a:solidFill>
              <a:latin typeface="Times"/>
              <a:ea typeface="Times"/>
              <a:cs typeface="Times"/>
              <a:sym typeface="Times"/>
            </a:endParaRPr>
          </a:p>
        </p:txBody>
      </p:sp>
      <p:sp>
        <p:nvSpPr>
          <p:cNvPr id="110" name="Google Shape;110;p14"/>
          <p:cNvSpPr/>
          <p:nvPr/>
        </p:nvSpPr>
        <p:spPr>
          <a:xfrm>
            <a:off x="6240804" y="3249863"/>
            <a:ext cx="5574000" cy="741600"/>
          </a:xfrm>
          <a:prstGeom prst="rect">
            <a:avLst/>
          </a:prstGeom>
          <a:solidFill>
            <a:srgbClr val="B7566D"/>
          </a:solidFill>
          <a:ln cap="flat" cmpd="sng" w="15875">
            <a:solidFill>
              <a:srgbClr val="85153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a:ea typeface="Times"/>
                <a:cs typeface="Times"/>
                <a:sym typeface="Times"/>
              </a:rPr>
              <a:t>Volume dan Halaman: </a:t>
            </a:r>
            <a:r>
              <a:rPr b="1" i="0" lang="en-US" sz="2200" u="none" strike="noStrike">
                <a:solidFill>
                  <a:schemeClr val="lt1"/>
                </a:solidFill>
                <a:latin typeface="Times"/>
                <a:ea typeface="Times"/>
                <a:cs typeface="Times"/>
                <a:sym typeface="Times"/>
              </a:rPr>
              <a:t>Volume 45, halaman 68-84</a:t>
            </a:r>
            <a:endParaRPr b="1" sz="2200">
              <a:solidFill>
                <a:schemeClr val="lt1"/>
              </a:solidFill>
              <a:latin typeface="Times"/>
              <a:ea typeface="Times"/>
              <a:cs typeface="Times"/>
              <a:sym typeface="Times"/>
            </a:endParaRPr>
          </a:p>
        </p:txBody>
      </p:sp>
      <p:sp>
        <p:nvSpPr>
          <p:cNvPr id="111" name="Google Shape;111;p14"/>
          <p:cNvSpPr/>
          <p:nvPr/>
        </p:nvSpPr>
        <p:spPr>
          <a:xfrm>
            <a:off x="377208" y="4565948"/>
            <a:ext cx="5574000" cy="741600"/>
          </a:xfrm>
          <a:prstGeom prst="rect">
            <a:avLst/>
          </a:prstGeom>
          <a:solidFill>
            <a:srgbClr val="B7566D"/>
          </a:solidFill>
          <a:ln cap="flat" cmpd="sng" w="15875">
            <a:solidFill>
              <a:srgbClr val="85153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a:ea typeface="Times"/>
                <a:cs typeface="Times"/>
                <a:sym typeface="Times"/>
              </a:rPr>
              <a:t>Tahun: </a:t>
            </a:r>
            <a:r>
              <a:rPr b="1" i="0" lang="en-US" sz="2200" u="none" strike="noStrike">
                <a:solidFill>
                  <a:schemeClr val="lt1"/>
                </a:solidFill>
                <a:latin typeface="Times"/>
                <a:ea typeface="Times"/>
                <a:cs typeface="Times"/>
                <a:sym typeface="Times"/>
              </a:rPr>
              <a:t>2012</a:t>
            </a:r>
            <a:endParaRPr b="1" sz="2200">
              <a:solidFill>
                <a:schemeClr val="lt1"/>
              </a:solidFill>
              <a:latin typeface="Times"/>
              <a:ea typeface="Times"/>
              <a:cs typeface="Times"/>
              <a:sym typeface="Times"/>
            </a:endParaRPr>
          </a:p>
        </p:txBody>
      </p:sp>
      <p:sp>
        <p:nvSpPr>
          <p:cNvPr id="112" name="Google Shape;112;p14"/>
          <p:cNvSpPr/>
          <p:nvPr/>
        </p:nvSpPr>
        <p:spPr>
          <a:xfrm>
            <a:off x="6240809" y="4565945"/>
            <a:ext cx="5574000" cy="741600"/>
          </a:xfrm>
          <a:prstGeom prst="rect">
            <a:avLst/>
          </a:prstGeom>
          <a:solidFill>
            <a:srgbClr val="B7566D"/>
          </a:solidFill>
          <a:ln cap="flat" cmpd="sng" w="15875">
            <a:solidFill>
              <a:srgbClr val="B7566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a:ea typeface="Times"/>
                <a:cs typeface="Times"/>
                <a:sym typeface="Times"/>
              </a:rPr>
              <a:t>Penulis:</a:t>
            </a:r>
            <a:r>
              <a:rPr b="1" lang="en-US" sz="2200">
                <a:solidFill>
                  <a:schemeClr val="lt1"/>
                </a:solidFill>
                <a:latin typeface="Times"/>
                <a:ea typeface="Times"/>
                <a:cs typeface="Times"/>
                <a:sym typeface="Times"/>
              </a:rPr>
              <a:t> </a:t>
            </a:r>
            <a:r>
              <a:rPr b="1" i="0" lang="en-US" sz="2200" u="none" strike="noStrike">
                <a:solidFill>
                  <a:schemeClr val="lt1"/>
                </a:solidFill>
                <a:latin typeface="Times"/>
                <a:ea typeface="Times"/>
                <a:cs typeface="Times"/>
                <a:sym typeface="Times"/>
              </a:rPr>
              <a:t>Thatayaone Segaetsho dan Nathan Mnjama</a:t>
            </a:r>
            <a:endParaRPr b="1" sz="2200">
              <a:solidFill>
                <a:schemeClr val="lt1"/>
              </a:solidFill>
              <a:latin typeface="Times"/>
              <a:ea typeface="Times"/>
              <a:cs typeface="Times"/>
              <a:sym typeface="Times"/>
            </a:endParaRPr>
          </a:p>
        </p:txBody>
      </p:sp>
      <p:sp>
        <p:nvSpPr>
          <p:cNvPr id="113" name="Google Shape;113;p14"/>
          <p:cNvSpPr txBox="1"/>
          <p:nvPr>
            <p:ph type="title"/>
          </p:nvPr>
        </p:nvSpPr>
        <p:spPr>
          <a:xfrm>
            <a:off x="1451579" y="347319"/>
            <a:ext cx="96033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IDENTITAS ARTIKEL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5"/>
          <p:cNvSpPr txBox="1"/>
          <p:nvPr>
            <p:ph type="title"/>
          </p:nvPr>
        </p:nvSpPr>
        <p:spPr>
          <a:xfrm>
            <a:off x="1451579" y="347319"/>
            <a:ext cx="9603300" cy="1049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LATAR BELAKANG MASALAH</a:t>
            </a:r>
            <a:endParaRPr/>
          </a:p>
        </p:txBody>
      </p:sp>
      <p:sp>
        <p:nvSpPr>
          <p:cNvPr id="119" name="Google Shape;119;p15"/>
          <p:cNvSpPr txBox="1"/>
          <p:nvPr>
            <p:ph idx="1" type="body"/>
          </p:nvPr>
        </p:nvSpPr>
        <p:spPr>
          <a:xfrm>
            <a:off x="1451592" y="1141332"/>
            <a:ext cx="9603300" cy="34506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000"/>
              </a:spcBef>
              <a:spcAft>
                <a:spcPts val="0"/>
              </a:spcAft>
              <a:buSzPts val="2000"/>
              <a:buNone/>
            </a:pPr>
            <a:r>
              <a:rPr lang="en-US">
                <a:solidFill>
                  <a:srgbClr val="000000"/>
                </a:solidFill>
                <a:latin typeface="Times"/>
                <a:ea typeface="Times"/>
                <a:cs typeface="Times"/>
                <a:sym typeface="Times"/>
              </a:rPr>
              <a:t>Botswana merupakan negara yang memiliki kondisi iklim yang kering serta cuaca yang tidak dapat diprediksi. Salah satu perpustakaan paling modern di Afrika Sub-Sahara terdapat di Botswana, yaitu Perpustakaan Universitas Botswana. Di sana tersedia fasilitas dan layanan yang mendukung untuk pengajaran, pembelajaran, dan penelitian. Maka dari itu Perpustakaan Universitas Botswana harus menjaga koleksi mereka dan memastikan aksesibilitas yang berkelanjutan dengan melakukan preservasi.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6"/>
          <p:cNvSpPr txBox="1"/>
          <p:nvPr>
            <p:ph type="title"/>
          </p:nvPr>
        </p:nvSpPr>
        <p:spPr>
          <a:xfrm>
            <a:off x="1447195" y="423175"/>
            <a:ext cx="4645200" cy="1056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FOKUS PERMASALAHAN</a:t>
            </a:r>
            <a:endParaRPr/>
          </a:p>
        </p:txBody>
      </p:sp>
      <p:sp>
        <p:nvSpPr>
          <p:cNvPr id="125" name="Google Shape;125;p16"/>
          <p:cNvSpPr txBox="1"/>
          <p:nvPr>
            <p:ph idx="1" type="body"/>
          </p:nvPr>
        </p:nvSpPr>
        <p:spPr>
          <a:xfrm>
            <a:off x="1294800" y="1145150"/>
            <a:ext cx="4645200" cy="3570900"/>
          </a:xfrm>
          <a:prstGeom prst="rect">
            <a:avLst/>
          </a:prstGeom>
          <a:noFill/>
          <a:ln>
            <a:noFill/>
          </a:ln>
        </p:spPr>
        <p:txBody>
          <a:bodyPr anchorCtr="0" anchor="t" bIns="45700" lIns="91425" spcFirstLastPara="1" rIns="91425" wrap="square" tIns="45700">
            <a:noAutofit/>
          </a:bodyPr>
          <a:lstStyle/>
          <a:p>
            <a:pPr indent="-355600" lvl="0" marL="457200" rtl="0" algn="just">
              <a:lnSpc>
                <a:spcPct val="150000"/>
              </a:lnSpc>
              <a:spcBef>
                <a:spcPts val="0"/>
              </a:spcBef>
              <a:spcAft>
                <a:spcPts val="0"/>
              </a:spcAft>
              <a:buClr>
                <a:srgbClr val="000000"/>
              </a:buClr>
              <a:buSzPts val="2000"/>
              <a:buFont typeface="Times"/>
              <a:buChar char="●"/>
            </a:pPr>
            <a:r>
              <a:rPr b="0" i="0" lang="en-US" sz="2000" u="none" strike="noStrike">
                <a:solidFill>
                  <a:srgbClr val="000000"/>
                </a:solidFill>
                <a:latin typeface="Times"/>
                <a:ea typeface="Times"/>
                <a:cs typeface="Times"/>
                <a:sym typeface="Times"/>
              </a:rPr>
              <a:t>Terjadinya pencurian bahan-bahan perpustakaan oleh pengunjung.</a:t>
            </a:r>
            <a:endParaRPr sz="2000"/>
          </a:p>
          <a:p>
            <a:pPr indent="-355600" lvl="0" marL="457200" rtl="0" algn="just">
              <a:lnSpc>
                <a:spcPct val="150000"/>
              </a:lnSpc>
              <a:spcBef>
                <a:spcPts val="0"/>
              </a:spcBef>
              <a:spcAft>
                <a:spcPts val="0"/>
              </a:spcAft>
              <a:buClr>
                <a:srgbClr val="000000"/>
              </a:buClr>
              <a:buSzPts val="2000"/>
              <a:buFont typeface="Times"/>
              <a:buChar char="●"/>
            </a:pPr>
            <a:r>
              <a:rPr b="0" i="0" lang="en-US" sz="2000" u="none" strike="noStrike">
                <a:solidFill>
                  <a:srgbClr val="000000"/>
                </a:solidFill>
                <a:latin typeface="Times"/>
                <a:ea typeface="Times"/>
                <a:cs typeface="Times"/>
                <a:sym typeface="Times"/>
              </a:rPr>
              <a:t>Ketidakstabilan suhu dan kelemba</a:t>
            </a:r>
            <a:r>
              <a:rPr lang="en-US" sz="2000">
                <a:solidFill>
                  <a:srgbClr val="000000"/>
                </a:solidFill>
                <a:latin typeface="Times"/>
                <a:ea typeface="Times"/>
                <a:cs typeface="Times"/>
                <a:sym typeface="Times"/>
              </a:rPr>
              <a:t>b</a:t>
            </a:r>
            <a:r>
              <a:rPr b="0" i="0" lang="en-US" sz="2000" u="none" strike="noStrike">
                <a:solidFill>
                  <a:srgbClr val="000000"/>
                </a:solidFill>
                <a:latin typeface="Times"/>
                <a:ea typeface="Times"/>
                <a:cs typeface="Times"/>
                <a:sym typeface="Times"/>
              </a:rPr>
              <a:t>an udara. </a:t>
            </a:r>
            <a:endParaRPr sz="2000"/>
          </a:p>
          <a:p>
            <a:pPr indent="-355600" lvl="0" marL="457200" rtl="0" algn="just">
              <a:lnSpc>
                <a:spcPct val="150000"/>
              </a:lnSpc>
              <a:spcBef>
                <a:spcPts val="0"/>
              </a:spcBef>
              <a:spcAft>
                <a:spcPts val="0"/>
              </a:spcAft>
              <a:buClr>
                <a:srgbClr val="000000"/>
              </a:buClr>
              <a:buSzPts val="2000"/>
              <a:buFont typeface="Times"/>
              <a:buChar char="●"/>
            </a:pPr>
            <a:r>
              <a:rPr b="0" i="0" lang="en-US" sz="2000" u="none" strike="noStrike">
                <a:solidFill>
                  <a:srgbClr val="000000"/>
                </a:solidFill>
                <a:latin typeface="Times"/>
                <a:ea typeface="Times"/>
                <a:cs typeface="Times"/>
                <a:sym typeface="Times"/>
              </a:rPr>
              <a:t>Staff yang tidak mempedulikan prosedur merawat material bahan perpustakaan.</a:t>
            </a:r>
            <a:endParaRPr sz="2000"/>
          </a:p>
          <a:p>
            <a:pPr indent="-355600" lvl="0" marL="457200" rtl="0" algn="just">
              <a:lnSpc>
                <a:spcPct val="150000"/>
              </a:lnSpc>
              <a:spcBef>
                <a:spcPts val="0"/>
              </a:spcBef>
              <a:spcAft>
                <a:spcPts val="0"/>
              </a:spcAft>
              <a:buClr>
                <a:srgbClr val="000000"/>
              </a:buClr>
              <a:buSzPts val="2000"/>
              <a:buFont typeface="Times"/>
              <a:buChar char="●"/>
            </a:pPr>
            <a:r>
              <a:rPr b="0" i="0" lang="en-US" sz="2000" u="none" strike="noStrike">
                <a:solidFill>
                  <a:srgbClr val="000000"/>
                </a:solidFill>
                <a:latin typeface="Times"/>
                <a:ea typeface="Times"/>
                <a:cs typeface="Times"/>
                <a:sym typeface="Times"/>
              </a:rPr>
              <a:t>Serangan hama terhadap koleksi di perpustakaan.</a:t>
            </a:r>
            <a:endParaRPr sz="2000"/>
          </a:p>
        </p:txBody>
      </p:sp>
      <p:sp>
        <p:nvSpPr>
          <p:cNvPr id="126" name="Google Shape;126;p16"/>
          <p:cNvSpPr txBox="1"/>
          <p:nvPr/>
        </p:nvSpPr>
        <p:spPr>
          <a:xfrm>
            <a:off x="6494725" y="327175"/>
            <a:ext cx="4108500" cy="64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latin typeface="Gill Sans"/>
                <a:ea typeface="Gill Sans"/>
                <a:cs typeface="Gill Sans"/>
                <a:sym typeface="Gill Sans"/>
              </a:rPr>
              <a:t>TUJUAN</a:t>
            </a:r>
            <a:endParaRPr sz="3200">
              <a:latin typeface="Gill Sans"/>
              <a:ea typeface="Gill Sans"/>
              <a:cs typeface="Gill Sans"/>
              <a:sym typeface="Gill Sans"/>
            </a:endParaRPr>
          </a:p>
        </p:txBody>
      </p:sp>
      <p:sp>
        <p:nvSpPr>
          <p:cNvPr id="127" name="Google Shape;127;p16"/>
          <p:cNvSpPr txBox="1"/>
          <p:nvPr/>
        </p:nvSpPr>
        <p:spPr>
          <a:xfrm>
            <a:off x="6092400" y="1145150"/>
            <a:ext cx="5011800" cy="4218300"/>
          </a:xfrm>
          <a:prstGeom prst="rect">
            <a:avLst/>
          </a:prstGeom>
          <a:noFill/>
          <a:ln>
            <a:noFill/>
          </a:ln>
        </p:spPr>
        <p:txBody>
          <a:bodyPr anchorCtr="0" anchor="t" bIns="91425" lIns="91425" spcFirstLastPara="1" rIns="91425" wrap="square" tIns="91425">
            <a:noAutofit/>
          </a:bodyPr>
          <a:lstStyle/>
          <a:p>
            <a:pPr indent="-241300" lvl="0" marL="228600" rtl="0" algn="just">
              <a:lnSpc>
                <a:spcPct val="150000"/>
              </a:lnSpc>
              <a:spcBef>
                <a:spcPts val="0"/>
              </a:spcBef>
              <a:spcAft>
                <a:spcPts val="0"/>
              </a:spcAft>
              <a:buClr>
                <a:srgbClr val="191919"/>
              </a:buClr>
              <a:buSzPts val="2000"/>
              <a:buFont typeface="Gill Sans"/>
              <a:buChar char="●"/>
            </a:pPr>
            <a:r>
              <a:rPr lang="en-US" sz="2000">
                <a:solidFill>
                  <a:srgbClr val="191919"/>
                </a:solidFill>
                <a:latin typeface="Times"/>
                <a:ea typeface="Times"/>
                <a:cs typeface="Times"/>
                <a:sym typeface="Times"/>
              </a:rPr>
              <a:t>Memastikan tersedianya kebijakan mengenai preservasi dan konservasi di Perpustakaan Universitas Botswana</a:t>
            </a:r>
            <a:endParaRPr sz="2000">
              <a:solidFill>
                <a:srgbClr val="191919"/>
              </a:solidFill>
              <a:latin typeface="Gill Sans"/>
              <a:ea typeface="Gill Sans"/>
              <a:cs typeface="Gill Sans"/>
              <a:sym typeface="Gill Sans"/>
            </a:endParaRPr>
          </a:p>
          <a:p>
            <a:pPr indent="-241300" lvl="0" marL="228600" rtl="0" algn="just">
              <a:lnSpc>
                <a:spcPct val="150000"/>
              </a:lnSpc>
              <a:spcBef>
                <a:spcPts val="0"/>
              </a:spcBef>
              <a:spcAft>
                <a:spcPts val="0"/>
              </a:spcAft>
              <a:buClr>
                <a:srgbClr val="191919"/>
              </a:buClr>
              <a:buSzPts val="2000"/>
              <a:buFont typeface="Gill Sans"/>
              <a:buChar char="●"/>
            </a:pPr>
            <a:r>
              <a:rPr lang="en-US" sz="2000">
                <a:solidFill>
                  <a:srgbClr val="191919"/>
                </a:solidFill>
                <a:latin typeface="Times"/>
                <a:ea typeface="Times"/>
                <a:cs typeface="Times"/>
                <a:sym typeface="Times"/>
              </a:rPr>
              <a:t>Menentukan tipe dan format  material yang ada pada Perpustakaan Universitas Botswana</a:t>
            </a:r>
            <a:endParaRPr sz="2000">
              <a:solidFill>
                <a:srgbClr val="191919"/>
              </a:solidFill>
              <a:latin typeface="Gill Sans"/>
              <a:ea typeface="Gill Sans"/>
              <a:cs typeface="Gill Sans"/>
              <a:sym typeface="Gill Sans"/>
            </a:endParaRPr>
          </a:p>
          <a:p>
            <a:pPr indent="-241300" lvl="0" marL="228600" rtl="0" algn="just">
              <a:lnSpc>
                <a:spcPct val="150000"/>
              </a:lnSpc>
              <a:spcBef>
                <a:spcPts val="0"/>
              </a:spcBef>
              <a:spcAft>
                <a:spcPts val="0"/>
              </a:spcAft>
              <a:buClr>
                <a:srgbClr val="191919"/>
              </a:buClr>
              <a:buSzPts val="2000"/>
              <a:buFont typeface="Gill Sans"/>
              <a:buChar char="●"/>
            </a:pPr>
            <a:r>
              <a:rPr lang="en-US" sz="2000">
                <a:solidFill>
                  <a:srgbClr val="191919"/>
                </a:solidFill>
                <a:latin typeface="Times"/>
                <a:ea typeface="Times"/>
                <a:cs typeface="Times"/>
                <a:sym typeface="Times"/>
              </a:rPr>
              <a:t>Menemukan masalah utama yang dihadapi Perpustakaan Universitas Botswana</a:t>
            </a:r>
            <a:endParaRPr sz="2000">
              <a:solidFill>
                <a:srgbClr val="191919"/>
              </a:solidFill>
              <a:latin typeface="Gill Sans"/>
              <a:ea typeface="Gill Sans"/>
              <a:cs typeface="Gill Sans"/>
              <a:sym typeface="Gill Sans"/>
            </a:endParaRPr>
          </a:p>
          <a:p>
            <a:pPr indent="-241300" lvl="0" marL="228600" rtl="0" algn="just">
              <a:lnSpc>
                <a:spcPct val="150000"/>
              </a:lnSpc>
              <a:spcBef>
                <a:spcPts val="0"/>
              </a:spcBef>
              <a:spcAft>
                <a:spcPts val="0"/>
              </a:spcAft>
              <a:buClr>
                <a:srgbClr val="191919"/>
              </a:buClr>
              <a:buSzPts val="2000"/>
              <a:buFont typeface="Gill Sans"/>
              <a:buChar char="●"/>
            </a:pPr>
            <a:r>
              <a:rPr lang="en-US" sz="2000">
                <a:solidFill>
                  <a:srgbClr val="191919"/>
                </a:solidFill>
                <a:latin typeface="Times"/>
                <a:ea typeface="Times"/>
                <a:cs typeface="Times"/>
                <a:sym typeface="Times"/>
              </a:rPr>
              <a:t>Membuat rekomendasi tentang langkah-langkah manajemen yang efektif dan preservasi bahan perpustakaan yang ada di Perpustakaan Universitas Botswana</a:t>
            </a:r>
            <a:endParaRPr sz="2000">
              <a:solidFill>
                <a:srgbClr val="191919"/>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7"/>
          <p:cNvSpPr txBox="1"/>
          <p:nvPr>
            <p:ph type="title"/>
          </p:nvPr>
        </p:nvSpPr>
        <p:spPr>
          <a:xfrm>
            <a:off x="1447195" y="423175"/>
            <a:ext cx="4571100" cy="1056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OBJEK PENELITIAN</a:t>
            </a:r>
            <a:endParaRPr/>
          </a:p>
        </p:txBody>
      </p:sp>
      <p:sp>
        <p:nvSpPr>
          <p:cNvPr id="133" name="Google Shape;133;p17"/>
          <p:cNvSpPr txBox="1"/>
          <p:nvPr>
            <p:ph idx="1" type="body"/>
          </p:nvPr>
        </p:nvSpPr>
        <p:spPr>
          <a:xfrm>
            <a:off x="1447191" y="1213724"/>
            <a:ext cx="4645200" cy="801900"/>
          </a:xfrm>
          <a:prstGeom prst="rect">
            <a:avLst/>
          </a:prstGeom>
          <a:noFill/>
          <a:ln>
            <a:noFill/>
          </a:ln>
        </p:spPr>
        <p:txBody>
          <a:bodyPr anchorCtr="0" anchor="t" bIns="45700" lIns="91425" spcFirstLastPara="1" rIns="91425" wrap="square" tIns="45700">
            <a:noAutofit/>
          </a:bodyPr>
          <a:lstStyle/>
          <a:p>
            <a:pPr indent="0" lvl="0" marL="0" rtl="0" algn="just">
              <a:lnSpc>
                <a:spcPct val="120000"/>
              </a:lnSpc>
              <a:spcBef>
                <a:spcPts val="0"/>
              </a:spcBef>
              <a:spcAft>
                <a:spcPts val="0"/>
              </a:spcAft>
              <a:buSzPts val="1800"/>
              <a:buNone/>
            </a:pPr>
            <a:r>
              <a:rPr b="0" i="0" lang="en-US" sz="2000" u="none" strike="noStrike">
                <a:solidFill>
                  <a:srgbClr val="000000"/>
                </a:solidFill>
                <a:latin typeface="Times"/>
                <a:ea typeface="Times"/>
                <a:cs typeface="Times"/>
                <a:sym typeface="Times"/>
              </a:rPr>
              <a:t>Penelitian ini dilakukan pada praktek preservasi di Perpustakaan Utama Universitas Botswana di Gaborone, Botswana.</a:t>
            </a:r>
            <a:br>
              <a:rPr lang="en-US" sz="2000"/>
            </a:br>
            <a:endParaRPr sz="2000"/>
          </a:p>
        </p:txBody>
      </p:sp>
      <p:sp>
        <p:nvSpPr>
          <p:cNvPr id="134" name="Google Shape;134;p17"/>
          <p:cNvSpPr txBox="1"/>
          <p:nvPr>
            <p:ph type="title"/>
          </p:nvPr>
        </p:nvSpPr>
        <p:spPr>
          <a:xfrm>
            <a:off x="6824727" y="426775"/>
            <a:ext cx="3691800" cy="1049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METODE</a:t>
            </a:r>
            <a:endParaRPr/>
          </a:p>
        </p:txBody>
      </p:sp>
      <p:sp>
        <p:nvSpPr>
          <p:cNvPr id="135" name="Google Shape;135;p17"/>
          <p:cNvSpPr txBox="1"/>
          <p:nvPr>
            <p:ph idx="1" type="body"/>
          </p:nvPr>
        </p:nvSpPr>
        <p:spPr>
          <a:xfrm>
            <a:off x="6824728" y="1213725"/>
            <a:ext cx="3691800" cy="3450600"/>
          </a:xfrm>
          <a:prstGeom prst="rect">
            <a:avLst/>
          </a:prstGeom>
          <a:noFill/>
          <a:ln>
            <a:noFill/>
          </a:ln>
        </p:spPr>
        <p:txBody>
          <a:bodyPr anchorCtr="0" anchor="t" bIns="45700" lIns="91425" spcFirstLastPara="1" rIns="91425" wrap="square" tIns="45700">
            <a:noAutofit/>
          </a:bodyPr>
          <a:lstStyle/>
          <a:p>
            <a:pPr indent="0" lvl="0" marL="0" rtl="0" algn="just">
              <a:lnSpc>
                <a:spcPct val="120000"/>
              </a:lnSpc>
              <a:spcBef>
                <a:spcPts val="0"/>
              </a:spcBef>
              <a:spcAft>
                <a:spcPts val="0"/>
              </a:spcAft>
              <a:buNone/>
            </a:pPr>
            <a:r>
              <a:rPr lang="en-US" sz="2000">
                <a:solidFill>
                  <a:srgbClr val="000000"/>
                </a:solidFill>
                <a:latin typeface="Times"/>
                <a:ea typeface="Times"/>
                <a:cs typeface="Times"/>
                <a:sym typeface="Times"/>
              </a:rPr>
              <a:t>Pendekatan kualitatif dengan metode pengumpulan data, yaitu : </a:t>
            </a:r>
            <a:endParaRPr sz="2000">
              <a:solidFill>
                <a:srgbClr val="000000"/>
              </a:solidFill>
              <a:latin typeface="Times"/>
              <a:ea typeface="Times"/>
              <a:cs typeface="Times"/>
              <a:sym typeface="Times"/>
            </a:endParaRPr>
          </a:p>
          <a:p>
            <a:pPr indent="-241300" lvl="0" marL="228600" rtl="0" algn="just">
              <a:lnSpc>
                <a:spcPct val="120000"/>
              </a:lnSpc>
              <a:spcBef>
                <a:spcPts val="0"/>
              </a:spcBef>
              <a:spcAft>
                <a:spcPts val="0"/>
              </a:spcAft>
              <a:buSzPts val="2000"/>
              <a:buFont typeface="Arial"/>
              <a:buChar char="•"/>
            </a:pPr>
            <a:r>
              <a:rPr b="0" i="0" lang="en-US" sz="2000" u="none" strike="noStrike">
                <a:solidFill>
                  <a:srgbClr val="000000"/>
                </a:solidFill>
                <a:latin typeface="Times"/>
                <a:ea typeface="Times"/>
                <a:cs typeface="Times"/>
                <a:sym typeface="Times"/>
              </a:rPr>
              <a:t>Kuesioner</a:t>
            </a:r>
            <a:endParaRPr b="0" i="0" sz="2000" u="none" strike="noStrike">
              <a:solidFill>
                <a:srgbClr val="000000"/>
              </a:solidFill>
              <a:latin typeface="Times"/>
              <a:ea typeface="Times"/>
              <a:cs typeface="Times"/>
              <a:sym typeface="Times"/>
            </a:endParaRPr>
          </a:p>
          <a:p>
            <a:pPr indent="-241300" lvl="0" marL="228600" rtl="0" algn="just">
              <a:lnSpc>
                <a:spcPct val="120000"/>
              </a:lnSpc>
              <a:spcBef>
                <a:spcPts val="0"/>
              </a:spcBef>
              <a:spcAft>
                <a:spcPts val="0"/>
              </a:spcAft>
              <a:buSzPts val="2000"/>
              <a:buFont typeface="Arial"/>
              <a:buChar char="•"/>
            </a:pPr>
            <a:r>
              <a:rPr lang="en-US" sz="2000">
                <a:solidFill>
                  <a:srgbClr val="000000"/>
                </a:solidFill>
                <a:latin typeface="Times"/>
                <a:ea typeface="Times"/>
                <a:cs typeface="Times"/>
                <a:sym typeface="Times"/>
              </a:rPr>
              <a:t>W</a:t>
            </a:r>
            <a:r>
              <a:rPr b="0" i="0" lang="en-US" sz="2000" u="none" strike="noStrike">
                <a:solidFill>
                  <a:srgbClr val="000000"/>
                </a:solidFill>
                <a:latin typeface="Times"/>
                <a:ea typeface="Times"/>
                <a:cs typeface="Times"/>
                <a:sym typeface="Times"/>
              </a:rPr>
              <a:t>awancara</a:t>
            </a:r>
            <a:endParaRPr b="0" i="0" sz="2000" u="none" strike="noStrike">
              <a:solidFill>
                <a:srgbClr val="000000"/>
              </a:solidFill>
              <a:latin typeface="Times"/>
              <a:ea typeface="Times"/>
              <a:cs typeface="Times"/>
              <a:sym typeface="Times"/>
            </a:endParaRPr>
          </a:p>
          <a:p>
            <a:pPr indent="-241300" lvl="0" marL="228600" rtl="0" algn="just">
              <a:lnSpc>
                <a:spcPct val="120000"/>
              </a:lnSpc>
              <a:spcBef>
                <a:spcPts val="0"/>
              </a:spcBef>
              <a:spcAft>
                <a:spcPts val="0"/>
              </a:spcAft>
              <a:buSzPts val="2000"/>
              <a:buFont typeface="Arial"/>
              <a:buChar char="•"/>
            </a:pPr>
            <a:r>
              <a:rPr b="0" i="0" lang="en-US" sz="2000" u="none" strike="noStrike">
                <a:solidFill>
                  <a:srgbClr val="000000"/>
                </a:solidFill>
                <a:latin typeface="Times"/>
                <a:ea typeface="Times"/>
                <a:cs typeface="Times"/>
                <a:sym typeface="Times"/>
              </a:rPr>
              <a:t>Observasi</a:t>
            </a:r>
            <a:endParaRPr b="0" i="0" sz="2000" u="none" strike="noStrike">
              <a:solidFill>
                <a:srgbClr val="000000"/>
              </a:solidFill>
              <a:latin typeface="Times"/>
              <a:ea typeface="Times"/>
              <a:cs typeface="Times"/>
              <a:sym typeface="Times"/>
            </a:endParaRPr>
          </a:p>
          <a:p>
            <a:pPr indent="-241300" lvl="0" marL="228600" rtl="0" algn="just">
              <a:lnSpc>
                <a:spcPct val="120000"/>
              </a:lnSpc>
              <a:spcBef>
                <a:spcPts val="0"/>
              </a:spcBef>
              <a:spcAft>
                <a:spcPts val="0"/>
              </a:spcAft>
              <a:buSzPts val="2000"/>
              <a:buFont typeface="Arial"/>
              <a:buChar char="•"/>
            </a:pPr>
            <a:r>
              <a:rPr b="0" i="0" lang="en-US" sz="2000" u="none" strike="noStrike">
                <a:solidFill>
                  <a:srgbClr val="000000"/>
                </a:solidFill>
                <a:latin typeface="Times"/>
                <a:ea typeface="Times"/>
                <a:cs typeface="Times"/>
                <a:sym typeface="Times"/>
              </a:rPr>
              <a:t>Tinjauan pustaka</a:t>
            </a:r>
            <a:endParaRPr b="0" i="0" sz="2000" u="none" strike="noStrike">
              <a:solidFill>
                <a:srgbClr val="000000"/>
              </a:solidFill>
              <a:latin typeface="Times"/>
              <a:ea typeface="Times"/>
              <a:cs typeface="Times"/>
              <a:sym typeface="Times"/>
            </a:endParaRPr>
          </a:p>
          <a:p>
            <a:pPr indent="0" lvl="0" marL="0" rtl="0" algn="just">
              <a:lnSpc>
                <a:spcPct val="120000"/>
              </a:lnSpc>
              <a:spcBef>
                <a:spcPts val="1000"/>
              </a:spcBef>
              <a:spcAft>
                <a:spcPts val="0"/>
              </a:spcAft>
              <a:buSzPts val="2000"/>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1451579" y="347319"/>
            <a:ext cx="9603300" cy="1049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t>TEORI / TINJAUAN PUSTAKA</a:t>
            </a:r>
            <a:endParaRPr/>
          </a:p>
        </p:txBody>
      </p:sp>
      <p:sp>
        <p:nvSpPr>
          <p:cNvPr id="141" name="Google Shape;141;p18"/>
          <p:cNvSpPr txBox="1"/>
          <p:nvPr>
            <p:ph idx="1" type="body"/>
          </p:nvPr>
        </p:nvSpPr>
        <p:spPr>
          <a:xfrm>
            <a:off x="674325" y="979425"/>
            <a:ext cx="3520800" cy="3513600"/>
          </a:xfrm>
          <a:prstGeom prst="rect">
            <a:avLst/>
          </a:prstGeom>
          <a:noFill/>
          <a:ln cap="flat" cmpd="sng" w="9525">
            <a:solidFill>
              <a:srgbClr val="851530"/>
            </a:solidFill>
            <a:prstDash val="lgDashDot"/>
            <a:round/>
            <a:headEnd len="sm" w="sm" type="none"/>
            <a:tailEnd len="sm" w="sm" type="none"/>
          </a:ln>
        </p:spPr>
        <p:txBody>
          <a:bodyPr anchorCtr="0" anchor="t" bIns="45700" lIns="91425" spcFirstLastPara="1" rIns="91425" wrap="square" tIns="45700">
            <a:noAutofit/>
          </a:bodyPr>
          <a:lstStyle/>
          <a:p>
            <a:pPr indent="0" lvl="0" marL="127000" rtl="0" algn="l">
              <a:lnSpc>
                <a:spcPct val="120000"/>
              </a:lnSpc>
              <a:spcBef>
                <a:spcPts val="0"/>
              </a:spcBef>
              <a:spcAft>
                <a:spcPts val="0"/>
              </a:spcAft>
              <a:buSzPts val="2000"/>
              <a:buNone/>
            </a:pPr>
            <a:r>
              <a:rPr lang="en-US">
                <a:latin typeface="Times"/>
                <a:ea typeface="Times"/>
                <a:cs typeface="Times"/>
                <a:sym typeface="Times"/>
              </a:rPr>
              <a:t>Preservasi adalah seluruh kegiatan manajerial dan keuangan termasuk penyimpanan, penyediaan akomodasi, penyusunan staf, kebijakan, teknik, dan metode digunakan dalam melindungi perpustakaan dan arsip dari kerusakan (Harvey, 1994)</a:t>
            </a:r>
            <a:endParaRPr>
              <a:latin typeface="Times"/>
              <a:ea typeface="Times"/>
              <a:cs typeface="Times"/>
              <a:sym typeface="Times"/>
            </a:endParaRPr>
          </a:p>
        </p:txBody>
      </p:sp>
      <p:sp>
        <p:nvSpPr>
          <p:cNvPr id="142" name="Google Shape;142;p18"/>
          <p:cNvSpPr txBox="1"/>
          <p:nvPr/>
        </p:nvSpPr>
        <p:spPr>
          <a:xfrm>
            <a:off x="4383725" y="979425"/>
            <a:ext cx="3189000" cy="3513600"/>
          </a:xfrm>
          <a:prstGeom prst="rect">
            <a:avLst/>
          </a:prstGeom>
          <a:noFill/>
          <a:ln cap="flat" cmpd="sng" w="9525">
            <a:solidFill>
              <a:srgbClr val="851530"/>
            </a:solidFill>
            <a:prstDash val="lgDash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2000">
                <a:latin typeface="Times"/>
                <a:ea typeface="Times"/>
                <a:cs typeface="Times"/>
                <a:sym typeface="Times"/>
              </a:rPr>
              <a:t>Tujuan utama preservasi adalah untuk memperpanjang usia dokumen warisan dan memastikan aksesibilitas jangka panjang oleh lembaga pemerintah, institusi, organisasi bisnis, dan seluruh masyarakat (Forde, 2007; Millar &amp; Roper, 1999).</a:t>
            </a:r>
            <a:endParaRPr sz="2000">
              <a:latin typeface="Times"/>
              <a:ea typeface="Times"/>
              <a:cs typeface="Times"/>
              <a:sym typeface="Times"/>
            </a:endParaRPr>
          </a:p>
        </p:txBody>
      </p:sp>
      <p:sp>
        <p:nvSpPr>
          <p:cNvPr id="143" name="Google Shape;143;p18"/>
          <p:cNvSpPr txBox="1"/>
          <p:nvPr/>
        </p:nvSpPr>
        <p:spPr>
          <a:xfrm flipH="1">
            <a:off x="7761300" y="979425"/>
            <a:ext cx="4120500" cy="3513600"/>
          </a:xfrm>
          <a:prstGeom prst="rect">
            <a:avLst/>
          </a:prstGeom>
          <a:noFill/>
          <a:ln cap="flat" cmpd="sng" w="9525">
            <a:solidFill>
              <a:srgbClr val="851530"/>
            </a:solidFill>
            <a:prstDash val="lgDash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2000">
                <a:latin typeface="Times"/>
                <a:ea typeface="Times"/>
                <a:cs typeface="Times"/>
                <a:sym typeface="Times"/>
              </a:rPr>
              <a:t>Faktor utama yang menyebabkan buruknya preservasi dan konservasi di antaranya, kurangnya dana, peralatan tidak memadai, konservator kurang terlatih, kurangnya kebijakan preservasi, dan buruknya kualitas kertas dan tinta yang digunakan dalam produksi buku dan sumber informasi lainnya (ESARBICA (2002), Kemoni &amp; Wamukoya (2000), Ngulube (2001), Wamukoya &amp; Mutula (2005)).</a:t>
            </a:r>
            <a:endParaRPr sz="2000">
              <a:latin typeface="Times"/>
              <a:ea typeface="Times"/>
              <a:cs typeface="Times"/>
              <a:sym typeface="Times"/>
            </a:endParaRPr>
          </a:p>
        </p:txBody>
      </p:sp>
      <p:sp>
        <p:nvSpPr>
          <p:cNvPr id="144" name="Google Shape;144;p18"/>
          <p:cNvSpPr txBox="1"/>
          <p:nvPr/>
        </p:nvSpPr>
        <p:spPr>
          <a:xfrm>
            <a:off x="2258425" y="4716100"/>
            <a:ext cx="7989600" cy="1217400"/>
          </a:xfrm>
          <a:prstGeom prst="rect">
            <a:avLst/>
          </a:prstGeom>
          <a:noFill/>
          <a:ln cap="flat" cmpd="sng" w="9525">
            <a:solidFill>
              <a:srgbClr val="851530"/>
            </a:solidFill>
            <a:prstDash val="lgDash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2000">
                <a:latin typeface="Times"/>
                <a:ea typeface="Times"/>
                <a:cs typeface="Times"/>
                <a:sym typeface="Times"/>
              </a:rPr>
              <a:t>Sebagian besar perpustakaan dan pusat informasi di Botswana masih akan mengembangkan kebijakan dan prosedur yang tepat apabila terjadi bencana, baik bencana alam atau ulah manusia (Hlabangaan &amp; Mnjama, 2008).</a:t>
            </a:r>
            <a:endParaRPr sz="2000">
              <a:latin typeface="Times"/>
              <a:ea typeface="Times"/>
              <a:cs typeface="Times"/>
              <a:sym typeface="Time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1451578" y="347325"/>
            <a:ext cx="2509200" cy="104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HASIL</a:t>
            </a:r>
            <a:endParaRPr/>
          </a:p>
        </p:txBody>
      </p:sp>
      <p:sp>
        <p:nvSpPr>
          <p:cNvPr id="150" name="Google Shape;150;p19"/>
          <p:cNvSpPr txBox="1"/>
          <p:nvPr/>
        </p:nvSpPr>
        <p:spPr>
          <a:xfrm>
            <a:off x="413075" y="909875"/>
            <a:ext cx="5570700" cy="5279100"/>
          </a:xfrm>
          <a:prstGeom prst="rect">
            <a:avLst/>
          </a:prstGeom>
          <a:noFill/>
          <a:ln>
            <a:noFill/>
          </a:ln>
        </p:spPr>
        <p:txBody>
          <a:bodyPr anchorCtr="0" anchor="t" bIns="91425" lIns="91425" spcFirstLastPara="1" rIns="91425" wrap="square" tIns="91425">
            <a:noAutofit/>
          </a:bodyPr>
          <a:lstStyle/>
          <a:p>
            <a:pPr indent="-355600" lvl="0" marL="457200" rtl="0" algn="just">
              <a:lnSpc>
                <a:spcPct val="115000"/>
              </a:lnSpc>
              <a:spcBef>
                <a:spcPts val="0"/>
              </a:spcBef>
              <a:spcAft>
                <a:spcPts val="0"/>
              </a:spcAft>
              <a:buSzPts val="2000"/>
              <a:buFont typeface="Times"/>
              <a:buChar char="●"/>
            </a:pPr>
            <a:r>
              <a:rPr lang="en-US" sz="2000">
                <a:latin typeface="Times"/>
                <a:ea typeface="Times"/>
                <a:cs typeface="Times"/>
                <a:sym typeface="Times"/>
              </a:rPr>
              <a:t>Kebijakan konservasi &amp; preservasi belum diimplementasikan secara maksimal</a:t>
            </a:r>
            <a:endParaRPr sz="2000">
              <a:latin typeface="Times"/>
              <a:ea typeface="Times"/>
              <a:cs typeface="Times"/>
              <a:sym typeface="Times"/>
            </a:endParaRPr>
          </a:p>
          <a:p>
            <a:pPr indent="-355600" lvl="0" marL="457200" rtl="0" algn="just">
              <a:lnSpc>
                <a:spcPct val="115000"/>
              </a:lnSpc>
              <a:spcBef>
                <a:spcPts val="0"/>
              </a:spcBef>
              <a:spcAft>
                <a:spcPts val="0"/>
              </a:spcAft>
              <a:buSzPts val="2000"/>
              <a:buFont typeface="Times"/>
              <a:buChar char="●"/>
            </a:pPr>
            <a:r>
              <a:rPr lang="en-US" sz="2000">
                <a:latin typeface="Times"/>
                <a:ea typeface="Times"/>
                <a:cs typeface="Times"/>
                <a:sym typeface="Times"/>
              </a:rPr>
              <a:t>Sebagian besar koleksi dalam bentuk kertas</a:t>
            </a:r>
            <a:endParaRPr sz="2000">
              <a:latin typeface="Times"/>
              <a:ea typeface="Times"/>
              <a:cs typeface="Times"/>
              <a:sym typeface="Times"/>
            </a:endParaRPr>
          </a:p>
          <a:p>
            <a:pPr indent="-355600" lvl="0" marL="457200" rtl="0" algn="just">
              <a:lnSpc>
                <a:spcPct val="115000"/>
              </a:lnSpc>
              <a:spcBef>
                <a:spcPts val="0"/>
              </a:spcBef>
              <a:spcAft>
                <a:spcPts val="0"/>
              </a:spcAft>
              <a:buSzPts val="2000"/>
              <a:buFont typeface="Times"/>
              <a:buChar char="●"/>
            </a:pPr>
            <a:r>
              <a:rPr lang="en-US" sz="2000">
                <a:latin typeface="Times"/>
                <a:ea typeface="Times"/>
                <a:cs typeface="Times"/>
                <a:sym typeface="Times"/>
              </a:rPr>
              <a:t>Sebagian besar koleksi menunjukkan ketidakstabilan dari segi mekanis dan kimiawi</a:t>
            </a:r>
            <a:endParaRPr sz="2000">
              <a:latin typeface="Times"/>
              <a:ea typeface="Times"/>
              <a:cs typeface="Times"/>
              <a:sym typeface="Times"/>
            </a:endParaRPr>
          </a:p>
          <a:p>
            <a:pPr indent="-355600" lvl="0" marL="457200" rtl="0" algn="just">
              <a:lnSpc>
                <a:spcPct val="115000"/>
              </a:lnSpc>
              <a:spcBef>
                <a:spcPts val="0"/>
              </a:spcBef>
              <a:spcAft>
                <a:spcPts val="0"/>
              </a:spcAft>
              <a:buSzPts val="2000"/>
              <a:buFont typeface="Times"/>
              <a:buChar char="●"/>
            </a:pPr>
            <a:r>
              <a:rPr lang="en-US" sz="2000">
                <a:latin typeface="Times"/>
                <a:ea typeface="Times"/>
                <a:cs typeface="Times"/>
                <a:sym typeface="Times"/>
              </a:rPr>
              <a:t>Koleksi tidak dibedakan antara buku dan nonbuku serta disimpan dengan cara yang sama</a:t>
            </a:r>
            <a:endParaRPr sz="2000">
              <a:latin typeface="Times"/>
              <a:ea typeface="Times"/>
              <a:cs typeface="Times"/>
              <a:sym typeface="Times"/>
            </a:endParaRPr>
          </a:p>
          <a:p>
            <a:pPr indent="-355600" lvl="0" marL="457200" rtl="0" algn="just">
              <a:lnSpc>
                <a:spcPct val="115000"/>
              </a:lnSpc>
              <a:spcBef>
                <a:spcPts val="0"/>
              </a:spcBef>
              <a:spcAft>
                <a:spcPts val="0"/>
              </a:spcAft>
              <a:buSzPts val="2000"/>
              <a:buFont typeface="Times"/>
              <a:buChar char="●"/>
            </a:pPr>
            <a:r>
              <a:rPr lang="en-US" sz="2000">
                <a:latin typeface="Times"/>
                <a:ea typeface="Times"/>
                <a:cs typeface="Times"/>
                <a:sym typeface="Times"/>
              </a:rPr>
              <a:t>Sebagian besar tinta di dokumen kertas yang sudah tua telah memudar dan berubah warna </a:t>
            </a:r>
            <a:endParaRPr sz="2000">
              <a:latin typeface="Times"/>
              <a:ea typeface="Times"/>
              <a:cs typeface="Times"/>
              <a:sym typeface="Times"/>
            </a:endParaRPr>
          </a:p>
          <a:p>
            <a:pPr indent="-355600" lvl="0" marL="457200" rtl="0" algn="just">
              <a:lnSpc>
                <a:spcPct val="115000"/>
              </a:lnSpc>
              <a:spcBef>
                <a:spcPts val="0"/>
              </a:spcBef>
              <a:spcAft>
                <a:spcPts val="0"/>
              </a:spcAft>
              <a:buSzPts val="2000"/>
              <a:buFont typeface="Times"/>
              <a:buChar char="●"/>
            </a:pPr>
            <a:r>
              <a:rPr lang="en-US" sz="2000">
                <a:latin typeface="Times"/>
                <a:ea typeface="Times"/>
                <a:cs typeface="Times"/>
                <a:sym typeface="Times"/>
              </a:rPr>
              <a:t>Hampir 80% staff perpustakaan cenderung membawa makanan ke kantor</a:t>
            </a:r>
            <a:endParaRPr sz="2000">
              <a:latin typeface="Times"/>
              <a:ea typeface="Times"/>
              <a:cs typeface="Times"/>
              <a:sym typeface="Times"/>
            </a:endParaRPr>
          </a:p>
          <a:p>
            <a:pPr indent="0" lvl="0" marL="0" rtl="0" algn="just">
              <a:lnSpc>
                <a:spcPct val="115000"/>
              </a:lnSpc>
              <a:spcBef>
                <a:spcPts val="0"/>
              </a:spcBef>
              <a:spcAft>
                <a:spcPts val="0"/>
              </a:spcAft>
              <a:buNone/>
            </a:pPr>
            <a:r>
              <a:t/>
            </a:r>
            <a:endParaRPr sz="2000">
              <a:latin typeface="Times"/>
              <a:ea typeface="Times"/>
              <a:cs typeface="Times"/>
              <a:sym typeface="Times"/>
            </a:endParaRPr>
          </a:p>
        </p:txBody>
      </p:sp>
      <p:sp>
        <p:nvSpPr>
          <p:cNvPr id="151" name="Google Shape;151;p19"/>
          <p:cNvSpPr txBox="1"/>
          <p:nvPr/>
        </p:nvSpPr>
        <p:spPr>
          <a:xfrm>
            <a:off x="7424100" y="2193850"/>
            <a:ext cx="154200" cy="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Gill Sans"/>
              <a:ea typeface="Gill Sans"/>
              <a:cs typeface="Gill Sans"/>
              <a:sym typeface="Gill Sans"/>
            </a:endParaRPr>
          </a:p>
        </p:txBody>
      </p:sp>
      <p:sp>
        <p:nvSpPr>
          <p:cNvPr id="152" name="Google Shape;152;p19"/>
          <p:cNvSpPr txBox="1"/>
          <p:nvPr/>
        </p:nvSpPr>
        <p:spPr>
          <a:xfrm>
            <a:off x="6157275" y="909875"/>
            <a:ext cx="5709300" cy="7444200"/>
          </a:xfrm>
          <a:prstGeom prst="rect">
            <a:avLst/>
          </a:prstGeom>
          <a:noFill/>
          <a:ln>
            <a:noFill/>
          </a:ln>
        </p:spPr>
        <p:txBody>
          <a:bodyPr anchorCtr="0" anchor="t" bIns="91425" lIns="91425" spcFirstLastPara="1" rIns="91425" wrap="square" tIns="91425">
            <a:noAutofit/>
          </a:bodyPr>
          <a:lstStyle/>
          <a:p>
            <a:pPr indent="-355600" lvl="0" marL="457200" rtl="0" algn="just">
              <a:lnSpc>
                <a:spcPct val="115000"/>
              </a:lnSpc>
              <a:spcBef>
                <a:spcPts val="0"/>
              </a:spcBef>
              <a:spcAft>
                <a:spcPts val="0"/>
              </a:spcAft>
              <a:buClr>
                <a:schemeClr val="dk1"/>
              </a:buClr>
              <a:buSzPts val="2000"/>
              <a:buFont typeface="Times"/>
              <a:buChar char="●"/>
            </a:pPr>
            <a:r>
              <a:rPr lang="en-US" sz="2000">
                <a:solidFill>
                  <a:schemeClr val="dk1"/>
                </a:solidFill>
                <a:latin typeface="Times"/>
                <a:ea typeface="Times"/>
                <a:cs typeface="Times"/>
                <a:sym typeface="Times"/>
              </a:rPr>
              <a:t>Tidak memiliki sistem untuk mengawasi dampak polusi gas</a:t>
            </a:r>
            <a:endParaRPr sz="2000">
              <a:solidFill>
                <a:schemeClr val="dk1"/>
              </a:solidFill>
              <a:latin typeface="Times"/>
              <a:ea typeface="Times"/>
              <a:cs typeface="Times"/>
              <a:sym typeface="Times"/>
            </a:endParaRPr>
          </a:p>
          <a:p>
            <a:pPr indent="-355600" lvl="0" marL="457200" rtl="0" algn="just">
              <a:lnSpc>
                <a:spcPct val="115000"/>
              </a:lnSpc>
              <a:spcBef>
                <a:spcPts val="0"/>
              </a:spcBef>
              <a:spcAft>
                <a:spcPts val="0"/>
              </a:spcAft>
              <a:buClr>
                <a:schemeClr val="dk1"/>
              </a:buClr>
              <a:buSzPts val="2000"/>
              <a:buFont typeface="Times"/>
              <a:buChar char="●"/>
            </a:pPr>
            <a:r>
              <a:rPr lang="en-US" sz="2000">
                <a:solidFill>
                  <a:schemeClr val="dk1"/>
                </a:solidFill>
                <a:latin typeface="Times"/>
                <a:ea typeface="Times"/>
                <a:cs typeface="Times"/>
                <a:sym typeface="Times"/>
              </a:rPr>
              <a:t>Kerusakan koleksi terjadi karena penyusunan yang terlalu padat di rak atau kesalahan </a:t>
            </a:r>
            <a:endParaRPr sz="2000">
              <a:solidFill>
                <a:schemeClr val="dk1"/>
              </a:solidFill>
              <a:latin typeface="Times"/>
              <a:ea typeface="Times"/>
              <a:cs typeface="Times"/>
              <a:sym typeface="Times"/>
            </a:endParaRPr>
          </a:p>
          <a:p>
            <a:pPr indent="0" lvl="0" marL="457200" rtl="0" algn="just">
              <a:lnSpc>
                <a:spcPct val="115000"/>
              </a:lnSpc>
              <a:spcBef>
                <a:spcPts val="0"/>
              </a:spcBef>
              <a:spcAft>
                <a:spcPts val="0"/>
              </a:spcAft>
              <a:buClr>
                <a:schemeClr val="dk1"/>
              </a:buClr>
              <a:buSzPts val="1100"/>
              <a:buFont typeface="Arial"/>
              <a:buNone/>
            </a:pPr>
            <a:r>
              <a:rPr lang="en-US" sz="2000">
                <a:solidFill>
                  <a:schemeClr val="dk1"/>
                </a:solidFill>
                <a:latin typeface="Times"/>
                <a:ea typeface="Times"/>
                <a:cs typeface="Times"/>
                <a:sym typeface="Times"/>
              </a:rPr>
              <a:t>dalam penggunaan sandaran buku (</a:t>
            </a:r>
            <a:r>
              <a:rPr i="1" lang="en-US" sz="2000">
                <a:solidFill>
                  <a:schemeClr val="dk1"/>
                </a:solidFill>
                <a:latin typeface="Times"/>
                <a:ea typeface="Times"/>
                <a:cs typeface="Times"/>
                <a:sym typeface="Times"/>
              </a:rPr>
              <a:t>book ends</a:t>
            </a:r>
            <a:r>
              <a:rPr lang="en-US" sz="2000">
                <a:solidFill>
                  <a:schemeClr val="dk1"/>
                </a:solidFill>
                <a:latin typeface="Times"/>
                <a:ea typeface="Times"/>
                <a:cs typeface="Times"/>
                <a:sym typeface="Times"/>
              </a:rPr>
              <a:t>)</a:t>
            </a:r>
            <a:endParaRPr sz="2000">
              <a:solidFill>
                <a:schemeClr val="dk1"/>
              </a:solidFill>
              <a:latin typeface="Times"/>
              <a:ea typeface="Times"/>
              <a:cs typeface="Times"/>
              <a:sym typeface="Times"/>
            </a:endParaRPr>
          </a:p>
          <a:p>
            <a:pPr indent="-355600" lvl="0" marL="457200" rtl="0" algn="just">
              <a:lnSpc>
                <a:spcPct val="115000"/>
              </a:lnSpc>
              <a:spcBef>
                <a:spcPts val="0"/>
              </a:spcBef>
              <a:spcAft>
                <a:spcPts val="0"/>
              </a:spcAft>
              <a:buClr>
                <a:schemeClr val="dk1"/>
              </a:buClr>
              <a:buSzPts val="2000"/>
              <a:buFont typeface="Times"/>
              <a:buChar char="●"/>
            </a:pPr>
            <a:r>
              <a:rPr lang="en-US" sz="2000">
                <a:solidFill>
                  <a:schemeClr val="dk1"/>
                </a:solidFill>
                <a:latin typeface="Times"/>
                <a:ea typeface="Times"/>
                <a:cs typeface="Times"/>
                <a:sym typeface="Times"/>
              </a:rPr>
              <a:t>Pencurian bahan perpustakaan menjadi tantangan terbesar. Hal tersebut didukung dengan </a:t>
            </a:r>
            <a:endParaRPr sz="2000">
              <a:solidFill>
                <a:schemeClr val="dk1"/>
              </a:solidFill>
              <a:latin typeface="Times"/>
              <a:ea typeface="Times"/>
              <a:cs typeface="Times"/>
              <a:sym typeface="Times"/>
            </a:endParaRPr>
          </a:p>
          <a:p>
            <a:pPr indent="0" lvl="0" marL="457200" rtl="0" algn="just">
              <a:lnSpc>
                <a:spcPct val="115000"/>
              </a:lnSpc>
              <a:spcBef>
                <a:spcPts val="0"/>
              </a:spcBef>
              <a:spcAft>
                <a:spcPts val="0"/>
              </a:spcAft>
              <a:buClr>
                <a:schemeClr val="dk1"/>
              </a:buClr>
              <a:buSzPts val="1100"/>
              <a:buFont typeface="Arial"/>
              <a:buNone/>
            </a:pPr>
            <a:r>
              <a:rPr lang="en-US" sz="2000">
                <a:solidFill>
                  <a:schemeClr val="dk1"/>
                </a:solidFill>
                <a:latin typeface="Times"/>
                <a:ea typeface="Times"/>
                <a:cs typeface="Times"/>
                <a:sym typeface="Times"/>
              </a:rPr>
              <a:t>buruknya kualitas gambar dari CCTV</a:t>
            </a:r>
            <a:endParaRPr sz="2000">
              <a:solidFill>
                <a:schemeClr val="dk1"/>
              </a:solidFill>
              <a:latin typeface="Times"/>
              <a:ea typeface="Times"/>
              <a:cs typeface="Times"/>
              <a:sym typeface="Times"/>
            </a:endParaRPr>
          </a:p>
          <a:p>
            <a:pPr indent="-355600" lvl="0" marL="457200" rtl="0" algn="just">
              <a:lnSpc>
                <a:spcPct val="115000"/>
              </a:lnSpc>
              <a:spcBef>
                <a:spcPts val="0"/>
              </a:spcBef>
              <a:spcAft>
                <a:spcPts val="0"/>
              </a:spcAft>
              <a:buClr>
                <a:schemeClr val="dk1"/>
              </a:buClr>
              <a:buSzPts val="2000"/>
              <a:buFont typeface="Times"/>
              <a:buChar char="●"/>
            </a:pPr>
            <a:r>
              <a:rPr lang="en-US" sz="2000">
                <a:solidFill>
                  <a:schemeClr val="dk1"/>
                </a:solidFill>
                <a:latin typeface="Times"/>
                <a:ea typeface="Times"/>
                <a:cs typeface="Times"/>
                <a:sym typeface="Times"/>
              </a:rPr>
              <a:t>Rancangan kebijakan kesiapsiagaan bencana masih akan disahkan oleh pihak manajemen perpustakaan</a:t>
            </a:r>
            <a:endParaRPr sz="2000">
              <a:solidFill>
                <a:schemeClr val="dk1"/>
              </a:solidFill>
              <a:latin typeface="Times"/>
              <a:ea typeface="Times"/>
              <a:cs typeface="Times"/>
              <a:sym typeface="Times"/>
            </a:endParaRPr>
          </a:p>
          <a:p>
            <a:pPr indent="-355600" lvl="0" marL="457200" rtl="0" algn="just">
              <a:lnSpc>
                <a:spcPct val="115000"/>
              </a:lnSpc>
              <a:spcBef>
                <a:spcPts val="0"/>
              </a:spcBef>
              <a:spcAft>
                <a:spcPts val="0"/>
              </a:spcAft>
              <a:buClr>
                <a:schemeClr val="dk1"/>
              </a:buClr>
              <a:buSzPts val="2000"/>
              <a:buFont typeface="Times"/>
              <a:buChar char="●"/>
            </a:pPr>
            <a:r>
              <a:rPr lang="en-US" sz="2000">
                <a:solidFill>
                  <a:schemeClr val="dk1"/>
                </a:solidFill>
                <a:latin typeface="Times"/>
                <a:ea typeface="Times"/>
                <a:cs typeface="Times"/>
                <a:sym typeface="Times"/>
              </a:rPr>
              <a:t>Pihak Perpustakaan tidak memperhatikan bahan kimia serta alat kebersihan</a:t>
            </a:r>
            <a:endParaRPr>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ph type="title"/>
          </p:nvPr>
        </p:nvSpPr>
        <p:spPr>
          <a:xfrm>
            <a:off x="1451575" y="347322"/>
            <a:ext cx="9603300" cy="494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ANALISIS</a:t>
            </a:r>
            <a:endParaRPr/>
          </a:p>
        </p:txBody>
      </p:sp>
      <p:sp>
        <p:nvSpPr>
          <p:cNvPr id="158" name="Google Shape;158;p20"/>
          <p:cNvSpPr txBox="1"/>
          <p:nvPr>
            <p:ph idx="1" type="body"/>
          </p:nvPr>
        </p:nvSpPr>
        <p:spPr>
          <a:xfrm>
            <a:off x="1294354" y="1229357"/>
            <a:ext cx="9603300" cy="3450600"/>
          </a:xfrm>
          <a:prstGeom prst="rect">
            <a:avLst/>
          </a:prstGeom>
        </p:spPr>
        <p:txBody>
          <a:bodyPr anchorCtr="0" anchor="t" bIns="45700" lIns="91425" spcFirstLastPara="1" rIns="91425" wrap="square" tIns="45700">
            <a:noAutofit/>
          </a:bodyPr>
          <a:lstStyle/>
          <a:p>
            <a:pPr indent="0" lvl="0" marL="0" rtl="0" algn="just">
              <a:lnSpc>
                <a:spcPct val="150000"/>
              </a:lnSpc>
              <a:spcBef>
                <a:spcPts val="1000"/>
              </a:spcBef>
              <a:spcAft>
                <a:spcPts val="0"/>
              </a:spcAft>
              <a:buNone/>
            </a:pPr>
            <a:r>
              <a:rPr lang="en-US">
                <a:latin typeface="Times"/>
                <a:ea typeface="Times"/>
                <a:cs typeface="Times"/>
                <a:sym typeface="Times"/>
              </a:rPr>
              <a:t>Adapun hal - hal yang harus dilakukan Universitas Botswana terkait dengan praktik preservasi yaitu mengembangkan kebijakan mengenai preservasi, mendidik petugas kebersihan, melakukan pengawasan temperatur dan kelembaban udara, meletakkan tempat koleksi pada tempat yang jauh dari sumber cahaya, menyimpan koleksi berdasarkan ciri khusus materialnya, membatasi membawa makanan &amp; minuman di ruang tertentu, serta membuat regulasi agar kehadiran pemustaka di ruang koleksi atau ruang baca dapat diketahui.</a:t>
            </a:r>
            <a:endParaRPr>
              <a:latin typeface="Times"/>
              <a:ea typeface="Times"/>
              <a:cs typeface="Times"/>
              <a:sym typeface="Time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txBox="1"/>
          <p:nvPr/>
        </p:nvSpPr>
        <p:spPr>
          <a:xfrm>
            <a:off x="2015550" y="2513700"/>
            <a:ext cx="8160900" cy="152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4000">
                <a:solidFill>
                  <a:srgbClr val="851530"/>
                </a:solidFill>
                <a:latin typeface="Gill Sans"/>
                <a:ea typeface="Gill Sans"/>
                <a:cs typeface="Gill Sans"/>
                <a:sym typeface="Gill Sans"/>
              </a:rPr>
              <a:t>SEKIAN DAN</a:t>
            </a:r>
            <a:endParaRPr b="1" sz="4000">
              <a:solidFill>
                <a:srgbClr val="851530"/>
              </a:solidFill>
              <a:latin typeface="Gill Sans"/>
              <a:ea typeface="Gill Sans"/>
              <a:cs typeface="Gill Sans"/>
              <a:sym typeface="Gill Sans"/>
            </a:endParaRPr>
          </a:p>
          <a:p>
            <a:pPr indent="0" lvl="0" marL="0" rtl="0" algn="ctr">
              <a:spcBef>
                <a:spcPts val="0"/>
              </a:spcBef>
              <a:spcAft>
                <a:spcPts val="0"/>
              </a:spcAft>
              <a:buNone/>
            </a:pPr>
            <a:r>
              <a:rPr b="1" lang="en-US" sz="5800">
                <a:solidFill>
                  <a:srgbClr val="851530"/>
                </a:solidFill>
                <a:latin typeface="Gill Sans"/>
                <a:ea typeface="Gill Sans"/>
                <a:cs typeface="Gill Sans"/>
                <a:sym typeface="Gill Sans"/>
              </a:rPr>
              <a:t>TERIMA KASIH</a:t>
            </a:r>
            <a:endParaRPr b="1" sz="5800">
              <a:solidFill>
                <a:srgbClr val="851530"/>
              </a:solidFill>
              <a:latin typeface="Gill Sans"/>
              <a:ea typeface="Gill Sans"/>
              <a:cs typeface="Gill Sans"/>
              <a:sym typeface="Gill Sans"/>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