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0" r:id="rId14"/>
    <p:sldId id="281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2" r:id="rId28"/>
    <p:sldId id="283" r:id="rId29"/>
    <p:sldId id="268" r:id="rId30"/>
  </p:sldIdLst>
  <p:sldSz cx="9144000" cy="5143500" type="screen16x9"/>
  <p:notesSz cx="6858000" cy="9144000"/>
  <p:embeddedFontLst>
    <p:embeddedFont>
      <p:font typeface="Fira Sans Condensed Medium" panose="020B0604020202020204" charset="0"/>
      <p:regular r:id="rId32"/>
      <p:bold r:id="rId33"/>
      <p:italic r:id="rId34"/>
      <p:boldItalic r:id="rId35"/>
    </p:embeddedFont>
    <p:embeddedFont>
      <p:font typeface="Maven Pro" panose="020B0604020202020204" charset="0"/>
      <p:regular r:id="rId36"/>
      <p:bold r:id="rId37"/>
    </p:embeddedFont>
    <p:embeddedFont>
      <p:font typeface="Fira Sans Extra Condensed Medium" panose="020B0604020202020204" charset="0"/>
      <p:regular r:id="rId38"/>
      <p:bold r:id="rId39"/>
      <p:italic r:id="rId40"/>
      <p:boldItalic r:id="rId41"/>
    </p:embeddedFont>
    <p:embeddedFont>
      <p:font typeface="Share Tech" panose="020B0604020202020204" charset="0"/>
      <p:regular r:id="rId42"/>
    </p:embeddedFont>
    <p:embeddedFont>
      <p:font typeface="Proxima Nova" panose="020B0604020202020204" charset="0"/>
      <p:regular r:id="rId43"/>
      <p:bold r:id="rId44"/>
      <p:italic r:id="rId45"/>
      <p:boldItalic r:id="rId46"/>
    </p:embeddedFont>
    <p:embeddedFont>
      <p:font typeface="Proxima Nova Semibold" panose="020B0604020202020204" charset="0"/>
      <p:regular r:id="rId47"/>
      <p:bold r:id="rId48"/>
      <p:boldItalic r:id="rId49"/>
    </p:embeddedFont>
    <p:embeddedFont>
      <p:font typeface="Advent Pro SemiBold" panose="020B060402020202020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font" Target="fonts/font19.fntdata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font" Target="fonts/font22.fntdata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20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8.xml"/><Relationship Id="rId41" Type="http://schemas.openxmlformats.org/officeDocument/2006/relationships/font" Target="fonts/font10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49" Type="http://schemas.openxmlformats.org/officeDocument/2006/relationships/font" Target="fonts/font18.fntdata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17688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150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938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16116276f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16116276f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754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70e1a7781e_1_25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70e1a7781e_1_25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628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70e1a7781e_1_25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70e1a7781e_1_25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224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70e1a7781e_1_25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70e1a7781e_1_25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406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896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93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16116276f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16116276f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637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405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16116276ff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16116276ff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389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096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70e1a7781e_1_25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70e1a7781e_1_25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332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70e1a7781e_1_25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70e1a7781e_1_25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1688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70e1a7781e_1_25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70e1a7781e_1_25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0182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70e1a7781e_1_25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70e1a7781e_1_25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999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70e1a7781e_1_25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70e1a7781e_1_25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2196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70e1a7781e_1_25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70e1a7781e_1_25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076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70e1a7781e_1_25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70e1a7781e_1_25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1234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70e1a7781e_1_25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70e1a7781e_1_25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3546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16116276ff_3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16116276ff_3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520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96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dde518031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dde518031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331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331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793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16116276f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16116276f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969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832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16116276ff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16116276ff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77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8" name="Google Shape;428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onkeylearn.com/sentiment-analysi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brand24.com/blog/sentiment-analysi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730525" y="2523910"/>
            <a:ext cx="3295500" cy="14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ERWIN</a:t>
            </a:r>
            <a:endParaRPr/>
          </a:p>
          <a:p>
            <a:pPr marL="457200" marR="0" lvl="0" indent="-406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HANIF</a:t>
            </a:r>
            <a:endParaRPr/>
          </a:p>
          <a:p>
            <a:pPr marL="457200" marR="0" lvl="0" indent="-406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PANJI</a:t>
            </a:r>
            <a:endParaRPr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ANALISIS SENTIMENT MENGGUNAKAN MODEL NEURAL NETWORK DAN LSTM</a:t>
            </a:r>
            <a:endParaRPr sz="420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4"/>
          <p:cNvSpPr txBox="1">
            <a:spLocks noGrp="1"/>
          </p:cNvSpPr>
          <p:nvPr>
            <p:ph type="ctrTitle"/>
          </p:nvPr>
        </p:nvSpPr>
        <p:spPr>
          <a:xfrm>
            <a:off x="400375" y="143575"/>
            <a:ext cx="3354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METODE PENELITIAN</a:t>
            </a:r>
            <a:endParaRPr/>
          </a:p>
        </p:txBody>
      </p:sp>
      <p:sp>
        <p:nvSpPr>
          <p:cNvPr id="588" name="Google Shape;588;p34"/>
          <p:cNvSpPr txBox="1">
            <a:spLocks noGrp="1"/>
          </p:cNvSpPr>
          <p:nvPr>
            <p:ph type="ctrTitle"/>
          </p:nvPr>
        </p:nvSpPr>
        <p:spPr>
          <a:xfrm>
            <a:off x="72700" y="428100"/>
            <a:ext cx="713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METODE API(ApplicationProgramInterface)TextProcessing</a:t>
            </a:r>
            <a:endParaRPr sz="1600"/>
          </a:p>
        </p:txBody>
      </p:sp>
      <p:pic>
        <p:nvPicPr>
          <p:cNvPr id="589" name="Google Shape;5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00" y="1005900"/>
            <a:ext cx="5529550" cy="313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5"/>
          <p:cNvSpPr txBox="1">
            <a:spLocks noGrp="1"/>
          </p:cNvSpPr>
          <p:nvPr>
            <p:ph type="ctrTitle"/>
          </p:nvPr>
        </p:nvSpPr>
        <p:spPr>
          <a:xfrm>
            <a:off x="15550" y="-76200"/>
            <a:ext cx="713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HASIL METODE API DENGAN SENTIMENT</a:t>
            </a:r>
            <a:endParaRPr sz="1600"/>
          </a:p>
        </p:txBody>
      </p:sp>
      <p:pic>
        <p:nvPicPr>
          <p:cNvPr id="595" name="Google Shape;5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0" y="615375"/>
            <a:ext cx="7820025" cy="210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" y="2868550"/>
            <a:ext cx="6696074" cy="212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6"/>
          <p:cNvSpPr txBox="1">
            <a:spLocks noGrp="1"/>
          </p:cNvSpPr>
          <p:nvPr>
            <p:ph type="ctrTitle" idx="4294967295"/>
          </p:nvPr>
        </p:nvSpPr>
        <p:spPr>
          <a:xfrm>
            <a:off x="-807725" y="2106925"/>
            <a:ext cx="10629900" cy="12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>
                <a:latin typeface="Share Tech"/>
                <a:ea typeface="Share Tech"/>
                <a:cs typeface="Share Tech"/>
                <a:sym typeface="Share Tech"/>
              </a:rPr>
              <a:t>KALKULASI NEURAL NETWORK</a:t>
            </a:r>
            <a:endParaRPr sz="4000" b="1" dirty="0">
              <a:latin typeface="Share Tech"/>
              <a:ea typeface="Share Tech"/>
              <a:cs typeface="Share Tech"/>
              <a:sym typeface="Share Tech"/>
            </a:endParaRPr>
          </a:p>
        </p:txBody>
      </p:sp>
    </p:spTree>
    <p:extLst>
      <p:ext uri="{BB962C8B-B14F-4D97-AF65-F5344CB8AC3E}">
        <p14:creationId xmlns:p14="http://schemas.microsoft.com/office/powerpoint/2010/main" val="919572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6"/>
          <p:cNvSpPr txBox="1">
            <a:spLocks noGrp="1"/>
          </p:cNvSpPr>
          <p:nvPr>
            <p:ph type="ctrTitle" idx="4294967295"/>
          </p:nvPr>
        </p:nvSpPr>
        <p:spPr>
          <a:xfrm>
            <a:off x="0" y="0"/>
            <a:ext cx="3477546" cy="338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Share Tech"/>
                <a:ea typeface="Share Tech"/>
                <a:cs typeface="Share Tech"/>
                <a:sym typeface="Share Tech"/>
              </a:rPr>
              <a:t>KALKULASI NEURAL NETWORK</a:t>
            </a:r>
            <a:endParaRPr sz="2000" b="1" dirty="0"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1026" name="Picture 2" descr="https://lh4.googleusercontent.com/D8PQXxBL-jC26rqyujUnZJvlpk5BppdpAO0pzaykMdh4cskrRR2aDUMDzIxpNeruwt8h9yaH7ao9KT3dKgb2LLrCxESpBUWpLAH6x-LYg6Kavch9Gzdowd5-nG3KRcrgNcW2tbOW_miaPoQZRjskNsP6DA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098" y="735528"/>
            <a:ext cx="4761902" cy="362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20" y="647735"/>
            <a:ext cx="4300455" cy="11363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43" y="1894972"/>
            <a:ext cx="4323689" cy="4598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00" y="2417652"/>
            <a:ext cx="4325832" cy="446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55" y="2926828"/>
            <a:ext cx="4339152" cy="433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00" y="3433475"/>
            <a:ext cx="4325831" cy="4332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55" y="3931446"/>
            <a:ext cx="4336376" cy="43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7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6"/>
          <p:cNvSpPr txBox="1">
            <a:spLocks noGrp="1"/>
          </p:cNvSpPr>
          <p:nvPr>
            <p:ph type="ctrTitle" idx="4294967295"/>
          </p:nvPr>
        </p:nvSpPr>
        <p:spPr>
          <a:xfrm>
            <a:off x="-807725" y="2106925"/>
            <a:ext cx="10629900" cy="12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Share Tech"/>
                <a:ea typeface="Share Tech"/>
                <a:cs typeface="Share Tech"/>
                <a:sym typeface="Share Tech"/>
              </a:rPr>
              <a:t>MODEL ANALISIS </a:t>
            </a:r>
            <a:r>
              <a:rPr lang="en" sz="4000" b="1" dirty="0" smtClean="0">
                <a:latin typeface="Share Tech"/>
                <a:ea typeface="Share Tech"/>
                <a:cs typeface="Share Tech"/>
                <a:sym typeface="Share Tech"/>
              </a:rPr>
              <a:t>LONG-SHORT TERM MEMORY</a:t>
            </a:r>
            <a:endParaRPr sz="4000" b="1" dirty="0"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9"/>
          <p:cNvSpPr txBox="1">
            <a:spLocks noGrp="1"/>
          </p:cNvSpPr>
          <p:nvPr>
            <p:ph type="ctrTitle"/>
          </p:nvPr>
        </p:nvSpPr>
        <p:spPr>
          <a:xfrm>
            <a:off x="400375" y="143575"/>
            <a:ext cx="3354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PENELITIAN</a:t>
            </a:r>
            <a:endParaRPr dirty="0"/>
          </a:p>
        </p:txBody>
      </p:sp>
      <p:grpSp>
        <p:nvGrpSpPr>
          <p:cNvPr id="492" name="Google Shape;492;p29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493" name="Google Shape;493;p29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9"/>
          <p:cNvGrpSpPr/>
          <p:nvPr/>
        </p:nvGrpSpPr>
        <p:grpSpPr>
          <a:xfrm>
            <a:off x="7813441" y="824148"/>
            <a:ext cx="787305" cy="1182691"/>
            <a:chOff x="2160750" y="237575"/>
            <a:chExt cx="3253325" cy="5180425"/>
          </a:xfrm>
        </p:grpSpPr>
        <p:sp>
          <p:nvSpPr>
            <p:cNvPr id="499" name="Google Shape;499;p29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29"/>
          <p:cNvSpPr txBox="1"/>
          <p:nvPr/>
        </p:nvSpPr>
        <p:spPr>
          <a:xfrm>
            <a:off x="4896075" y="2600249"/>
            <a:ext cx="45777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-"/>
            </a:pPr>
            <a:r>
              <a:rPr lang="en-US" dirty="0" smtClean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Import dataset </a:t>
            </a:r>
            <a:r>
              <a:rPr lang="en-US" dirty="0" err="1" smtClean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dan</a:t>
            </a:r>
            <a:r>
              <a:rPr lang="en-US" dirty="0" smtClean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</a:t>
            </a:r>
            <a:r>
              <a:rPr lang="en-US" dirty="0" err="1" smtClean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memberikan</a:t>
            </a:r>
            <a:r>
              <a:rPr lang="en-US" dirty="0" smtClean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label </a:t>
            </a:r>
            <a:r>
              <a:rPr lang="en-US" dirty="0" err="1" smtClean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kepada</a:t>
            </a:r>
            <a:r>
              <a:rPr lang="en-US" dirty="0" smtClean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data</a:t>
            </a:r>
            <a:endParaRPr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40" y="605525"/>
            <a:ext cx="5158557" cy="419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07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0"/>
          <p:cNvSpPr txBox="1">
            <a:spLocks noGrp="1"/>
          </p:cNvSpPr>
          <p:nvPr>
            <p:ph type="ctrTitle" idx="4"/>
          </p:nvPr>
        </p:nvSpPr>
        <p:spPr>
          <a:xfrm>
            <a:off x="400375" y="143575"/>
            <a:ext cx="3354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METODE PENELITIAN</a:t>
            </a:r>
            <a:endParaRPr/>
          </a:p>
        </p:txBody>
      </p:sp>
      <p:sp>
        <p:nvSpPr>
          <p:cNvPr id="541" name="Google Shape;541;p30"/>
          <p:cNvSpPr txBox="1"/>
          <p:nvPr/>
        </p:nvSpPr>
        <p:spPr>
          <a:xfrm>
            <a:off x="5820864" y="1331816"/>
            <a:ext cx="36738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" sz="3200" dirty="0" smtClean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CLEANSING DATA</a:t>
            </a:r>
            <a:endParaRPr sz="32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60" y="611480"/>
            <a:ext cx="5238425" cy="29752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873" y="2742415"/>
            <a:ext cx="4449327" cy="228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61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1"/>
          <p:cNvSpPr txBox="1">
            <a:spLocks noGrp="1"/>
          </p:cNvSpPr>
          <p:nvPr>
            <p:ph type="ctrTitle" idx="4"/>
          </p:nvPr>
        </p:nvSpPr>
        <p:spPr>
          <a:xfrm>
            <a:off x="400375" y="143575"/>
            <a:ext cx="3354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METODE PENELITIAN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41" y="609229"/>
            <a:ext cx="5029202" cy="4408313"/>
          </a:xfrm>
          <a:prstGeom prst="rect">
            <a:avLst/>
          </a:prstGeom>
        </p:spPr>
      </p:pic>
      <p:sp>
        <p:nvSpPr>
          <p:cNvPr id="6" name="Google Shape;541;p30"/>
          <p:cNvSpPr txBox="1"/>
          <p:nvPr/>
        </p:nvSpPr>
        <p:spPr>
          <a:xfrm>
            <a:off x="5630309" y="2104702"/>
            <a:ext cx="36738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" sz="3200" dirty="0" smtClean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KLASIFIKASI SENTIMEN</a:t>
            </a:r>
            <a:endParaRPr sz="32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  <p:extLst>
      <p:ext uri="{BB962C8B-B14F-4D97-AF65-F5344CB8AC3E}">
        <p14:creationId xmlns:p14="http://schemas.microsoft.com/office/powerpoint/2010/main" val="214445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2"/>
          <p:cNvSpPr txBox="1">
            <a:spLocks noGrp="1"/>
          </p:cNvSpPr>
          <p:nvPr>
            <p:ph type="ctrTitle" idx="8"/>
          </p:nvPr>
        </p:nvSpPr>
        <p:spPr>
          <a:xfrm>
            <a:off x="400375" y="143575"/>
            <a:ext cx="3354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METODE PENELITIAN</a:t>
            </a:r>
            <a:endParaRPr/>
          </a:p>
        </p:txBody>
      </p:sp>
      <p:sp>
        <p:nvSpPr>
          <p:cNvPr id="564" name="Google Shape;564;p32"/>
          <p:cNvSpPr txBox="1"/>
          <p:nvPr/>
        </p:nvSpPr>
        <p:spPr>
          <a:xfrm>
            <a:off x="282193" y="3506895"/>
            <a:ext cx="41307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MENDEFINISIKAN LABEL SENTIMEN DAN MENGUBAH KEDALAM VECTOR DENGAN TOKENIZER</a:t>
            </a:r>
            <a:endParaRPr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24094"/>
          <a:stretch/>
        </p:blipFill>
        <p:spPr>
          <a:xfrm>
            <a:off x="96921" y="647517"/>
            <a:ext cx="4501243" cy="14914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24094"/>
          <a:stretch/>
        </p:blipFill>
        <p:spPr>
          <a:xfrm>
            <a:off x="96921" y="2089324"/>
            <a:ext cx="4501243" cy="11734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r="23422"/>
          <a:stretch/>
        </p:blipFill>
        <p:spPr>
          <a:xfrm>
            <a:off x="4598164" y="101150"/>
            <a:ext cx="4532985" cy="35587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/>
          <a:srcRect r="31375"/>
          <a:stretch/>
        </p:blipFill>
        <p:spPr>
          <a:xfrm>
            <a:off x="4598164" y="3659946"/>
            <a:ext cx="3316971" cy="143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96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3"/>
          <p:cNvSpPr txBox="1">
            <a:spLocks noGrp="1"/>
          </p:cNvSpPr>
          <p:nvPr>
            <p:ph type="ctrTitle" idx="8"/>
          </p:nvPr>
        </p:nvSpPr>
        <p:spPr>
          <a:xfrm>
            <a:off x="400375" y="143575"/>
            <a:ext cx="3354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PENELITIAN</a:t>
            </a:r>
            <a:endParaRPr dirty="0"/>
          </a:p>
        </p:txBody>
      </p:sp>
      <p:sp>
        <p:nvSpPr>
          <p:cNvPr id="574" name="Google Shape;574;p33"/>
          <p:cNvSpPr txBox="1"/>
          <p:nvPr/>
        </p:nvSpPr>
        <p:spPr>
          <a:xfrm>
            <a:off x="5829300" y="1228549"/>
            <a:ext cx="41307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TRAINING DATA</a:t>
            </a:r>
            <a:endParaRPr sz="32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3425"/>
            <a:ext cx="5541798" cy="20853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88771"/>
            <a:ext cx="5541798" cy="21314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9893" y="2654073"/>
            <a:ext cx="3695700" cy="1400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7950" y="4019550"/>
            <a:ext cx="63627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8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DAFTAR ISI</a:t>
            </a:r>
            <a:endParaRPr/>
          </a:p>
        </p:txBody>
      </p:sp>
      <p:grpSp>
        <p:nvGrpSpPr>
          <p:cNvPr id="466" name="Google Shape;466;p26"/>
          <p:cNvGrpSpPr/>
          <p:nvPr/>
        </p:nvGrpSpPr>
        <p:grpSpPr>
          <a:xfrm>
            <a:off x="122725" y="720750"/>
            <a:ext cx="4245801" cy="2216125"/>
            <a:chOff x="122725" y="720750"/>
            <a:chExt cx="4245801" cy="2216125"/>
          </a:xfrm>
        </p:grpSpPr>
        <p:pic>
          <p:nvPicPr>
            <p:cNvPr id="467" name="Google Shape;467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2725" y="720750"/>
              <a:ext cx="4245801" cy="2216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8" name="Google Shape;468;p26"/>
            <p:cNvSpPr txBox="1"/>
            <p:nvPr/>
          </p:nvSpPr>
          <p:spPr>
            <a:xfrm>
              <a:off x="1084478" y="1506975"/>
              <a:ext cx="23541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PENDAHULUAN</a:t>
              </a:r>
              <a:endParaRPr sz="2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grpSp>
        <p:nvGrpSpPr>
          <p:cNvPr id="469" name="Google Shape;469;p26"/>
          <p:cNvGrpSpPr/>
          <p:nvPr/>
        </p:nvGrpSpPr>
        <p:grpSpPr>
          <a:xfrm>
            <a:off x="70500" y="1624500"/>
            <a:ext cx="4245801" cy="2216125"/>
            <a:chOff x="122725" y="720750"/>
            <a:chExt cx="4245801" cy="2216125"/>
          </a:xfrm>
        </p:grpSpPr>
        <p:pic>
          <p:nvPicPr>
            <p:cNvPr id="470" name="Google Shape;470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2725" y="720750"/>
              <a:ext cx="4245801" cy="2216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1" name="Google Shape;471;p26"/>
            <p:cNvSpPr txBox="1"/>
            <p:nvPr/>
          </p:nvSpPr>
          <p:spPr>
            <a:xfrm>
              <a:off x="1084475" y="1506975"/>
              <a:ext cx="25068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METODE PENELITIAN</a:t>
              </a:r>
              <a:endParaRPr sz="2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grpSp>
        <p:nvGrpSpPr>
          <p:cNvPr id="472" name="Google Shape;472;p26"/>
          <p:cNvGrpSpPr/>
          <p:nvPr/>
        </p:nvGrpSpPr>
        <p:grpSpPr>
          <a:xfrm>
            <a:off x="-5700" y="2699150"/>
            <a:ext cx="4245801" cy="2216125"/>
            <a:chOff x="198925" y="720750"/>
            <a:chExt cx="4245801" cy="2216125"/>
          </a:xfrm>
        </p:grpSpPr>
        <p:pic>
          <p:nvPicPr>
            <p:cNvPr id="473" name="Google Shape;473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8925" y="720750"/>
              <a:ext cx="4245801" cy="2216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4" name="Google Shape;474;p26"/>
            <p:cNvSpPr txBox="1"/>
            <p:nvPr/>
          </p:nvSpPr>
          <p:spPr>
            <a:xfrm>
              <a:off x="1160675" y="1506975"/>
              <a:ext cx="25830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HASIL &amp; KESIMPULAN</a:t>
              </a:r>
              <a:endParaRPr sz="2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6"/>
          <p:cNvSpPr txBox="1">
            <a:spLocks noGrp="1"/>
          </p:cNvSpPr>
          <p:nvPr>
            <p:ph type="ctrTitle" idx="4294967295"/>
          </p:nvPr>
        </p:nvSpPr>
        <p:spPr>
          <a:xfrm>
            <a:off x="2677885" y="721375"/>
            <a:ext cx="4150718" cy="625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>
                <a:latin typeface="Share Tech"/>
                <a:ea typeface="Share Tech"/>
                <a:cs typeface="Share Tech"/>
                <a:sym typeface="Share Tech"/>
              </a:rPr>
              <a:t>TESTING MODEL</a:t>
            </a:r>
            <a:endParaRPr sz="4000" b="1" dirty="0"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505147"/>
            <a:ext cx="6324600" cy="3400425"/>
          </a:xfrm>
          <a:prstGeom prst="rect">
            <a:avLst/>
          </a:prstGeom>
        </p:spPr>
      </p:pic>
      <p:sp>
        <p:nvSpPr>
          <p:cNvPr id="4" name="Google Shape;571;p33"/>
          <p:cNvSpPr txBox="1">
            <a:spLocks/>
          </p:cNvSpPr>
          <p:nvPr/>
        </p:nvSpPr>
        <p:spPr>
          <a:xfrm>
            <a:off x="400375" y="143575"/>
            <a:ext cx="3354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 smtClean="0">
                <a:solidFill>
                  <a:schemeClr val="bg1"/>
                </a:solidFill>
                <a:latin typeface="Share Tech" panose="020B0604020202020204" charset="0"/>
              </a:rPr>
              <a:t>METODE PENELITIAN</a:t>
            </a:r>
            <a:endParaRPr lang="en-US" sz="2800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612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6"/>
          <p:cNvSpPr txBox="1">
            <a:spLocks noGrp="1"/>
          </p:cNvSpPr>
          <p:nvPr>
            <p:ph type="ctrTitle" idx="4294967295"/>
          </p:nvPr>
        </p:nvSpPr>
        <p:spPr>
          <a:xfrm>
            <a:off x="4408713" y="1222117"/>
            <a:ext cx="4150718" cy="625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>
                <a:latin typeface="Share Tech"/>
                <a:ea typeface="Share Tech"/>
                <a:cs typeface="Share Tech"/>
                <a:sym typeface="Share Tech"/>
              </a:rPr>
              <a:t>CROSS VALIDATION</a:t>
            </a:r>
            <a:endParaRPr sz="4000" b="1" dirty="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" name="Google Shape;571;p33"/>
          <p:cNvSpPr txBox="1">
            <a:spLocks/>
          </p:cNvSpPr>
          <p:nvPr/>
        </p:nvSpPr>
        <p:spPr>
          <a:xfrm>
            <a:off x="400375" y="143575"/>
            <a:ext cx="3354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 smtClean="0">
                <a:solidFill>
                  <a:schemeClr val="bg1"/>
                </a:solidFill>
                <a:latin typeface="Share Tech" panose="020B0604020202020204" charset="0"/>
              </a:rPr>
              <a:t>METODE PENELITIAN</a:t>
            </a:r>
            <a:endParaRPr lang="en-US" sz="2800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81" y="1346764"/>
            <a:ext cx="4302876" cy="3687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130" y="2514525"/>
            <a:ext cx="4100180" cy="212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02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6"/>
          <p:cNvSpPr txBox="1">
            <a:spLocks noGrp="1"/>
          </p:cNvSpPr>
          <p:nvPr>
            <p:ph type="ctrTitle" idx="4294967295"/>
          </p:nvPr>
        </p:nvSpPr>
        <p:spPr>
          <a:xfrm>
            <a:off x="3755275" y="143575"/>
            <a:ext cx="4150718" cy="625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>
                <a:latin typeface="Share Tech"/>
                <a:ea typeface="Share Tech"/>
                <a:cs typeface="Share Tech"/>
                <a:sym typeface="Share Tech"/>
              </a:rPr>
              <a:t>HASIL CROSS VALIDATION</a:t>
            </a:r>
            <a:endParaRPr sz="4000" b="1" dirty="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" name="Google Shape;571;p33"/>
          <p:cNvSpPr txBox="1">
            <a:spLocks/>
          </p:cNvSpPr>
          <p:nvPr/>
        </p:nvSpPr>
        <p:spPr>
          <a:xfrm>
            <a:off x="400375" y="143575"/>
            <a:ext cx="3354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 smtClean="0">
                <a:solidFill>
                  <a:schemeClr val="bg1"/>
                </a:solidFill>
                <a:latin typeface="Share Tech" panose="020B0604020202020204" charset="0"/>
              </a:rPr>
              <a:t>METODE PENELITIAN</a:t>
            </a:r>
            <a:endParaRPr lang="en-US" sz="2800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75" y="852487"/>
            <a:ext cx="3123185" cy="12049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375" y="2188513"/>
            <a:ext cx="3124024" cy="11969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375" y="3516570"/>
            <a:ext cx="3123185" cy="12309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3918" y="1571041"/>
            <a:ext cx="3123185" cy="12159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7200" y="2975585"/>
            <a:ext cx="3109903" cy="12269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6090" y="4250649"/>
            <a:ext cx="4968230" cy="49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55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6"/>
          <p:cNvSpPr txBox="1">
            <a:spLocks noGrp="1"/>
          </p:cNvSpPr>
          <p:nvPr>
            <p:ph type="ctrTitle" idx="4294967295"/>
          </p:nvPr>
        </p:nvSpPr>
        <p:spPr>
          <a:xfrm>
            <a:off x="134442" y="622386"/>
            <a:ext cx="4150718" cy="625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latin typeface="Share Tech"/>
                <a:ea typeface="Share Tech"/>
                <a:cs typeface="Share Tech"/>
                <a:sym typeface="Share Tech"/>
              </a:rPr>
              <a:t>HASIL CROSS VALIDATION</a:t>
            </a:r>
            <a:endParaRPr sz="3200" b="1" dirty="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" name="Google Shape;571;p33"/>
          <p:cNvSpPr txBox="1">
            <a:spLocks/>
          </p:cNvSpPr>
          <p:nvPr/>
        </p:nvSpPr>
        <p:spPr>
          <a:xfrm>
            <a:off x="3100033" y="44586"/>
            <a:ext cx="3354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 smtClean="0">
                <a:solidFill>
                  <a:schemeClr val="bg1"/>
                </a:solidFill>
                <a:latin typeface="Share Tech" panose="020B0604020202020204" charset="0"/>
              </a:rPr>
              <a:t>METODE PENELITIAN</a:t>
            </a:r>
            <a:endParaRPr lang="en-US" sz="2800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6" y="1247775"/>
            <a:ext cx="3867150" cy="38957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814" y="622386"/>
            <a:ext cx="2579971" cy="24256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237" y="2581813"/>
            <a:ext cx="2579971" cy="236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78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6"/>
          <p:cNvSpPr txBox="1">
            <a:spLocks noGrp="1"/>
          </p:cNvSpPr>
          <p:nvPr>
            <p:ph type="ctrTitle" idx="4294967295"/>
          </p:nvPr>
        </p:nvSpPr>
        <p:spPr>
          <a:xfrm>
            <a:off x="4993282" y="1806064"/>
            <a:ext cx="4150718" cy="625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latin typeface="Share Tech"/>
                <a:ea typeface="Share Tech"/>
                <a:cs typeface="Share Tech"/>
                <a:sym typeface="Share Tech"/>
              </a:rPr>
              <a:t>UJI MODEL</a:t>
            </a:r>
            <a:endParaRPr sz="3200" b="1" dirty="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" name="Google Shape;571;p33"/>
          <p:cNvSpPr txBox="1">
            <a:spLocks/>
          </p:cNvSpPr>
          <p:nvPr/>
        </p:nvSpPr>
        <p:spPr>
          <a:xfrm>
            <a:off x="3100033" y="44586"/>
            <a:ext cx="3354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 smtClean="0">
                <a:solidFill>
                  <a:schemeClr val="bg1"/>
                </a:solidFill>
                <a:latin typeface="Share Tech" panose="020B0604020202020204" charset="0"/>
              </a:rPr>
              <a:t>METODE PENELITIAN</a:t>
            </a:r>
            <a:endParaRPr lang="en-US" sz="2800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25" y="622386"/>
            <a:ext cx="4920331" cy="4084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656" y="2659246"/>
            <a:ext cx="5610364" cy="70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47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71;p33"/>
          <p:cNvSpPr txBox="1">
            <a:spLocks/>
          </p:cNvSpPr>
          <p:nvPr/>
        </p:nvSpPr>
        <p:spPr>
          <a:xfrm>
            <a:off x="226204" y="0"/>
            <a:ext cx="3354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  <a:latin typeface="Share Tech" panose="020B0604020202020204" charset="0"/>
              </a:rPr>
              <a:t>METODE PENELITIAN</a:t>
            </a:r>
            <a:endParaRPr lang="en-US" sz="2000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878" y="577800"/>
            <a:ext cx="4328451" cy="36785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375" y="4343400"/>
            <a:ext cx="5410200" cy="704850"/>
          </a:xfrm>
          <a:prstGeom prst="rect">
            <a:avLst/>
          </a:prstGeom>
        </p:spPr>
      </p:pic>
      <p:sp>
        <p:nvSpPr>
          <p:cNvPr id="11" name="Google Shape;601;p36"/>
          <p:cNvSpPr txBox="1">
            <a:spLocks/>
          </p:cNvSpPr>
          <p:nvPr/>
        </p:nvSpPr>
        <p:spPr>
          <a:xfrm>
            <a:off x="3232671" y="2104362"/>
            <a:ext cx="5298877" cy="62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r>
              <a:rPr lang="en-US" sz="3200" b="1" smtClean="0">
                <a:latin typeface="Share Tech"/>
                <a:ea typeface="Share Tech"/>
                <a:cs typeface="Share Tech"/>
                <a:sym typeface="Share Tech"/>
              </a:rPr>
              <a:t>FLASK API WITH SWAGGER UI</a:t>
            </a:r>
            <a:endParaRPr lang="en-US" sz="3200" b="1" dirty="0">
              <a:latin typeface="Share Tech"/>
              <a:ea typeface="Share Tech"/>
              <a:cs typeface="Share Tech"/>
              <a:sym typeface="Share Tech"/>
            </a:endParaRPr>
          </a:p>
        </p:txBody>
      </p:sp>
    </p:spTree>
    <p:extLst>
      <p:ext uri="{BB962C8B-B14F-4D97-AF65-F5344CB8AC3E}">
        <p14:creationId xmlns:p14="http://schemas.microsoft.com/office/powerpoint/2010/main" val="3721543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71;p33"/>
          <p:cNvSpPr txBox="1">
            <a:spLocks/>
          </p:cNvSpPr>
          <p:nvPr/>
        </p:nvSpPr>
        <p:spPr>
          <a:xfrm>
            <a:off x="226204" y="0"/>
            <a:ext cx="3354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  <a:latin typeface="Share Tech" panose="020B0604020202020204" charset="0"/>
              </a:rPr>
              <a:t>METODE PENELITIAN</a:t>
            </a:r>
            <a:endParaRPr lang="en-US" sz="2000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04" y="452242"/>
            <a:ext cx="3618820" cy="26884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579" y="2099562"/>
            <a:ext cx="3319303" cy="29867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510" y="801695"/>
            <a:ext cx="3030033" cy="30629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0350" y="3995056"/>
            <a:ext cx="2019300" cy="457200"/>
          </a:xfrm>
          <a:prstGeom prst="rect">
            <a:avLst/>
          </a:prstGeom>
        </p:spPr>
      </p:pic>
      <p:sp>
        <p:nvSpPr>
          <p:cNvPr id="601" name="Google Shape;601;p36"/>
          <p:cNvSpPr txBox="1">
            <a:spLocks noGrp="1"/>
          </p:cNvSpPr>
          <p:nvPr>
            <p:ph type="ctrTitle" idx="4294967295"/>
          </p:nvPr>
        </p:nvSpPr>
        <p:spPr>
          <a:xfrm>
            <a:off x="2623071" y="155156"/>
            <a:ext cx="5298877" cy="625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latin typeface="Share Tech"/>
                <a:ea typeface="Share Tech"/>
                <a:cs typeface="Share Tech"/>
                <a:sym typeface="Share Tech"/>
              </a:rPr>
              <a:t>FLASK API WITH SWAGGER UI</a:t>
            </a:r>
            <a:endParaRPr sz="3200" b="1" dirty="0">
              <a:latin typeface="Share Tech"/>
              <a:ea typeface="Share Tech"/>
              <a:cs typeface="Share Tech"/>
              <a:sym typeface="Share Tech"/>
            </a:endParaRPr>
          </a:p>
        </p:txBody>
      </p:sp>
    </p:spTree>
    <p:extLst>
      <p:ext uri="{BB962C8B-B14F-4D97-AF65-F5344CB8AC3E}">
        <p14:creationId xmlns:p14="http://schemas.microsoft.com/office/powerpoint/2010/main" val="2155294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6"/>
          <p:cNvSpPr txBox="1">
            <a:spLocks noGrp="1"/>
          </p:cNvSpPr>
          <p:nvPr>
            <p:ph type="ctrTitle" idx="4294967295"/>
          </p:nvPr>
        </p:nvSpPr>
        <p:spPr>
          <a:xfrm>
            <a:off x="2778323" y="139548"/>
            <a:ext cx="4150718" cy="625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latin typeface="Share Tech"/>
                <a:ea typeface="Share Tech"/>
                <a:cs typeface="Share Tech"/>
                <a:sym typeface="Share Tech"/>
              </a:rPr>
              <a:t>RESPON API SENTIMEN  </a:t>
            </a:r>
            <a:endParaRPr sz="3200" b="1" dirty="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" name="Google Shape;571;p33"/>
          <p:cNvSpPr txBox="1">
            <a:spLocks/>
          </p:cNvSpPr>
          <p:nvPr/>
        </p:nvSpPr>
        <p:spPr>
          <a:xfrm>
            <a:off x="226204" y="0"/>
            <a:ext cx="3354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  <a:latin typeface="Share Tech" panose="020B0604020202020204" charset="0"/>
              </a:rPr>
              <a:t>METODE PENELITIAN</a:t>
            </a:r>
            <a:endParaRPr lang="en-US" sz="2000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323" y="2828526"/>
            <a:ext cx="5911369" cy="23194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5" y="764938"/>
            <a:ext cx="5656236" cy="2024624"/>
          </a:xfrm>
          <a:prstGeom prst="rect">
            <a:avLst/>
          </a:prstGeom>
        </p:spPr>
      </p:pic>
      <p:sp>
        <p:nvSpPr>
          <p:cNvPr id="6" name="Google Shape;601;p36"/>
          <p:cNvSpPr txBox="1">
            <a:spLocks/>
          </p:cNvSpPr>
          <p:nvPr/>
        </p:nvSpPr>
        <p:spPr>
          <a:xfrm>
            <a:off x="780214" y="3691379"/>
            <a:ext cx="2106669" cy="296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r>
              <a:rPr lang="en-US" sz="3200" b="1" dirty="0" smtClean="0">
                <a:latin typeface="Share Tech"/>
                <a:ea typeface="Share Tech"/>
                <a:cs typeface="Share Tech"/>
                <a:sym typeface="Share Tech"/>
              </a:rPr>
              <a:t>File Upload</a:t>
            </a:r>
            <a:endParaRPr lang="en-US" sz="3200" b="1" dirty="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7" name="Google Shape;601;p36"/>
          <p:cNvSpPr txBox="1">
            <a:spLocks/>
          </p:cNvSpPr>
          <p:nvPr/>
        </p:nvSpPr>
        <p:spPr>
          <a:xfrm>
            <a:off x="5636035" y="1351455"/>
            <a:ext cx="2106669" cy="296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r>
              <a:rPr lang="en-US" sz="3200" b="1" dirty="0" err="1" smtClean="0">
                <a:latin typeface="Share Tech"/>
                <a:ea typeface="Share Tech"/>
                <a:cs typeface="Share Tech"/>
                <a:sym typeface="Share Tech"/>
              </a:rPr>
              <a:t>Teks</a:t>
            </a:r>
            <a:r>
              <a:rPr lang="en-US" sz="3200" b="1" dirty="0" smtClean="0">
                <a:latin typeface="Share Tech"/>
                <a:ea typeface="Share Tech"/>
                <a:cs typeface="Share Tech"/>
                <a:sym typeface="Share Tech"/>
              </a:rPr>
              <a:t> Input</a:t>
            </a:r>
            <a:endParaRPr lang="en-US" sz="3200" b="1" dirty="0">
              <a:latin typeface="Share Tech"/>
              <a:ea typeface="Share Tech"/>
              <a:cs typeface="Share Tech"/>
              <a:sym typeface="Share Tech"/>
            </a:endParaRPr>
          </a:p>
        </p:txBody>
      </p:sp>
    </p:spTree>
    <p:extLst>
      <p:ext uri="{BB962C8B-B14F-4D97-AF65-F5344CB8AC3E}">
        <p14:creationId xmlns:p14="http://schemas.microsoft.com/office/powerpoint/2010/main" val="1453131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7"/>
          <p:cNvSpPr txBox="1">
            <a:spLocks noGrp="1"/>
          </p:cNvSpPr>
          <p:nvPr>
            <p:ph type="ctrTitle" idx="4294967295"/>
          </p:nvPr>
        </p:nvSpPr>
        <p:spPr>
          <a:xfrm>
            <a:off x="52850" y="44275"/>
            <a:ext cx="3970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HASIL DAN KESIMPULAN</a:t>
            </a:r>
            <a:endParaRPr dirty="0"/>
          </a:p>
        </p:txBody>
      </p:sp>
      <p:sp>
        <p:nvSpPr>
          <p:cNvPr id="3" name="Google Shape;606;p37"/>
          <p:cNvSpPr txBox="1">
            <a:spLocks/>
          </p:cNvSpPr>
          <p:nvPr/>
        </p:nvSpPr>
        <p:spPr>
          <a:xfrm>
            <a:off x="324991" y="1415875"/>
            <a:ext cx="863395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l"/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Menghitung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Menguji</a:t>
            </a:r>
            <a:r>
              <a:rPr lang="en-US" sz="1800" dirty="0" smtClean="0"/>
              <a:t> Dataset, </a:t>
            </a:r>
            <a:r>
              <a:rPr lang="en-US" sz="1800" dirty="0" err="1" smtClean="0"/>
              <a:t>didapatkan</a:t>
            </a:r>
            <a:r>
              <a:rPr lang="en-US" sz="1800" dirty="0" smtClean="0"/>
              <a:t> </a:t>
            </a:r>
            <a:r>
              <a:rPr lang="en-US" sz="1800" dirty="0" err="1" smtClean="0"/>
              <a:t>hasil</a:t>
            </a:r>
            <a:r>
              <a:rPr lang="en-US" sz="1800" dirty="0" smtClean="0"/>
              <a:t> </a:t>
            </a:r>
            <a:r>
              <a:rPr lang="en-US" sz="1800" dirty="0" err="1" smtClean="0"/>
              <a:t>sebagai</a:t>
            </a:r>
            <a:r>
              <a:rPr lang="en-US" sz="1800" dirty="0" smtClean="0"/>
              <a:t> </a:t>
            </a:r>
            <a:r>
              <a:rPr lang="en-US" sz="1800" dirty="0" err="1" smtClean="0"/>
              <a:t>berikut</a:t>
            </a:r>
            <a:r>
              <a:rPr lang="en-US" sz="1800" dirty="0" smtClean="0"/>
              <a:t> :</a:t>
            </a:r>
          </a:p>
          <a:p>
            <a:pPr algn="l"/>
            <a:endParaRPr lang="en-US" sz="1800" dirty="0" smtClean="0"/>
          </a:p>
          <a:p>
            <a:pPr marL="342900" indent="-342900" algn="l">
              <a:buFontTx/>
              <a:buChar char="-"/>
            </a:pPr>
            <a:r>
              <a:rPr lang="en-US" sz="1800" dirty="0" smtClean="0"/>
              <a:t>Rata-rata </a:t>
            </a:r>
            <a:r>
              <a:rPr lang="en-US" sz="1800" dirty="0" err="1" smtClean="0"/>
              <a:t>akurasi</a:t>
            </a:r>
            <a:r>
              <a:rPr lang="en-US" sz="1800" dirty="0" smtClean="0"/>
              <a:t> </a:t>
            </a:r>
            <a:r>
              <a:rPr lang="en-US" sz="1800" dirty="0" err="1" smtClean="0"/>
              <a:t>uji</a:t>
            </a:r>
            <a:r>
              <a:rPr lang="en-US" sz="1800" dirty="0" smtClean="0"/>
              <a:t> data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model Neural Network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0.8455</a:t>
            </a:r>
          </a:p>
          <a:p>
            <a:pPr marL="342900" indent="-342900" algn="l">
              <a:buFontTx/>
              <a:buChar char="-"/>
            </a:pPr>
            <a:r>
              <a:rPr lang="en-US" sz="1800" dirty="0" smtClean="0"/>
              <a:t>Rata-rata </a:t>
            </a:r>
            <a:r>
              <a:rPr lang="en-US" sz="1800" dirty="0" err="1" smtClean="0"/>
              <a:t>akurasi</a:t>
            </a:r>
            <a:r>
              <a:rPr lang="en-US" sz="1800" dirty="0" smtClean="0"/>
              <a:t> </a:t>
            </a:r>
            <a:r>
              <a:rPr lang="en-US" sz="1800" dirty="0" err="1" smtClean="0"/>
              <a:t>uji</a:t>
            </a:r>
            <a:r>
              <a:rPr lang="en-US" sz="1800" dirty="0" smtClean="0"/>
              <a:t> data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model Long-Short Term Memory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0.8706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hasil</a:t>
            </a:r>
            <a:r>
              <a:rPr lang="en-US" sz="1800" dirty="0" smtClean="0"/>
              <a:t> </a:t>
            </a:r>
            <a:r>
              <a:rPr lang="en-US" sz="1800" dirty="0" err="1" smtClean="0"/>
              <a:t>tersebut</a:t>
            </a:r>
            <a:r>
              <a:rPr lang="en-US" sz="1800" dirty="0" smtClean="0"/>
              <a:t>, </a:t>
            </a:r>
            <a:r>
              <a:rPr lang="en-US" sz="1800" dirty="0" err="1" smtClean="0"/>
              <a:t>kita</a:t>
            </a:r>
            <a:r>
              <a:rPr lang="en-US" sz="1800" dirty="0" smtClean="0"/>
              <a:t>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melakukan</a:t>
            </a:r>
            <a:r>
              <a:rPr lang="en-US" sz="1800" dirty="0" smtClean="0"/>
              <a:t> </a:t>
            </a:r>
            <a:r>
              <a:rPr lang="en-US" sz="1800" dirty="0" err="1" smtClean="0"/>
              <a:t>pengujian</a:t>
            </a:r>
            <a:r>
              <a:rPr lang="en-US" sz="1800" dirty="0" smtClean="0"/>
              <a:t>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analisa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sentiment </a:t>
            </a:r>
            <a:r>
              <a:rPr lang="en-US" sz="1800" dirty="0" err="1" smtClean="0"/>
              <a:t>pasar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-38600" y="199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PENDAHULUAN</a:t>
            </a:r>
            <a:endParaRPr/>
          </a:p>
        </p:txBody>
      </p:sp>
      <p:sp>
        <p:nvSpPr>
          <p:cNvPr id="480" name="Google Shape;480;p27"/>
          <p:cNvSpPr txBox="1"/>
          <p:nvPr/>
        </p:nvSpPr>
        <p:spPr>
          <a:xfrm>
            <a:off x="-38600" y="605400"/>
            <a:ext cx="4576200" cy="3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LATAR BELAKANG</a:t>
            </a: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Setiap kata yang diutarakan pelanggan memiliki makna dan emosi tersirat. Makna tersebut bisa kamu pahami melalui proses </a:t>
            </a:r>
            <a:r>
              <a:rPr lang="en" sz="1350" i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sentiment analysis. </a:t>
            </a:r>
            <a:r>
              <a:rPr lang="en" sz="135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Proses ini penting untuk mengetahui apakah emosi pelanggan terhadap </a:t>
            </a:r>
            <a:r>
              <a:rPr lang="en" sz="1350" i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brand </a:t>
            </a:r>
            <a:r>
              <a:rPr lang="en" sz="135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kita bernada positif, negatif, atau netral. Dengan mengetahui makna tersebut, kamu bisa mengambil langkah yang tepat demi kemajuan </a:t>
            </a:r>
            <a:r>
              <a:rPr lang="en" sz="1350" i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brand-</a:t>
            </a:r>
            <a:r>
              <a:rPr lang="en" sz="135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mu. Setiap pelanggan bisa memiliki pengalaman dan pendapat yang berbeda tentang </a:t>
            </a:r>
            <a:r>
              <a:rPr lang="en" sz="1350" i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brand-</a:t>
            </a:r>
            <a:r>
              <a:rPr lang="en" sz="135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mu.Mereka bisa saja suka, biasa saja, atau bahkan tidak suka dengan produk atau jasa yang kamu tawarkan. Dikutip dari </a:t>
            </a:r>
            <a:r>
              <a:rPr lang="en" sz="1350" u="sng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MonkeyLearn</a:t>
            </a:r>
            <a:r>
              <a:rPr lang="en" sz="135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, </a:t>
            </a:r>
            <a:r>
              <a:rPr lang="en" sz="1350" i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sentiment analysis</a:t>
            </a:r>
            <a:r>
              <a:rPr lang="en" sz="135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adalah proses memahami dan mengelompokkan emosi (positif, negatif, dan netral) yang terdapat dalam tulisan menggunakan teknik analisis teks.Adapun menurut </a:t>
            </a:r>
            <a:r>
              <a:rPr lang="en" sz="1350" u="sng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Brand24</a:t>
            </a:r>
            <a:r>
              <a:rPr lang="en" sz="135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, </a:t>
            </a:r>
            <a:r>
              <a:rPr lang="en" sz="1350" i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sentiment analysis </a:t>
            </a:r>
            <a:r>
              <a:rPr lang="en" sz="135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adalah proses menganalisis tulisan </a:t>
            </a:r>
            <a:r>
              <a:rPr lang="en" sz="1350" i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online </a:t>
            </a:r>
            <a:r>
              <a:rPr lang="en" sz="135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untuk menentukan nada emosional dari penulisnya.</a:t>
            </a:r>
            <a:endParaRPr sz="135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81" name="Google Shape;481;p27"/>
          <p:cNvSpPr txBox="1"/>
          <p:nvPr/>
        </p:nvSpPr>
        <p:spPr>
          <a:xfrm>
            <a:off x="4558025" y="853675"/>
            <a:ext cx="4576200" cy="21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Untuk menguji sentiment analysis, disini menggunakan Model Neural Network dan LSTM. </a:t>
            </a:r>
            <a:r>
              <a:rPr lang="en" i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Neural Network</a:t>
            </a: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adalah sebuah cabang dari kecerdasan buatan (</a:t>
            </a:r>
            <a:r>
              <a:rPr lang="en" i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artificial intelligence</a:t>
            </a: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) yang cara kerjanya meniru cara kerja syaraf-syaraf otak manusia. Dengan cara ini, </a:t>
            </a:r>
            <a:r>
              <a:rPr lang="en" i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Neural Network</a:t>
            </a: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memberikan program komputer sebuah kemampuan untuk bisa mengenali pola dan menyelesaikan berbagai masalah.  </a:t>
            </a: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>
            <a:spLocks noGrp="1"/>
          </p:cNvSpPr>
          <p:nvPr>
            <p:ph type="ctrTitle" idx="7"/>
          </p:nvPr>
        </p:nvSpPr>
        <p:spPr>
          <a:xfrm>
            <a:off x="959900" y="2198975"/>
            <a:ext cx="7306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/>
              <a:t>MODEL ANALISIS NEURAL NETWORK</a:t>
            </a:r>
            <a:endParaRPr sz="40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9"/>
          <p:cNvSpPr txBox="1">
            <a:spLocks noGrp="1"/>
          </p:cNvSpPr>
          <p:nvPr>
            <p:ph type="ctrTitle"/>
          </p:nvPr>
        </p:nvSpPr>
        <p:spPr>
          <a:xfrm>
            <a:off x="400375" y="143575"/>
            <a:ext cx="3354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METODE PENELITIAN</a:t>
            </a:r>
            <a:endParaRPr/>
          </a:p>
        </p:txBody>
      </p:sp>
      <p:grpSp>
        <p:nvGrpSpPr>
          <p:cNvPr id="492" name="Google Shape;492;p29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493" name="Google Shape;493;p29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9"/>
          <p:cNvGrpSpPr/>
          <p:nvPr/>
        </p:nvGrpSpPr>
        <p:grpSpPr>
          <a:xfrm>
            <a:off x="7813441" y="824148"/>
            <a:ext cx="787305" cy="1182691"/>
            <a:chOff x="2160750" y="237575"/>
            <a:chExt cx="3253325" cy="5180425"/>
          </a:xfrm>
        </p:grpSpPr>
        <p:sp>
          <p:nvSpPr>
            <p:cNvPr id="499" name="Google Shape;499;p29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31" name="Google Shape;5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0" y="675000"/>
            <a:ext cx="6762000" cy="25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29"/>
          <p:cNvSpPr txBox="1"/>
          <p:nvPr/>
        </p:nvSpPr>
        <p:spPr>
          <a:xfrm>
            <a:off x="2533875" y="3235275"/>
            <a:ext cx="4577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-"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Melakukan Data Mapping pada Dataset untuk</a:t>
            </a: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mengetahui label awal dari setiap paragraf nya.</a:t>
            </a: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533" name="Google Shape;53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50" y="3235263"/>
            <a:ext cx="236220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0"/>
          <p:cNvSpPr txBox="1">
            <a:spLocks noGrp="1"/>
          </p:cNvSpPr>
          <p:nvPr>
            <p:ph type="ctrTitle" idx="4"/>
          </p:nvPr>
        </p:nvSpPr>
        <p:spPr>
          <a:xfrm>
            <a:off x="400375" y="143575"/>
            <a:ext cx="3354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METODE PENELITIAN</a:t>
            </a:r>
            <a:endParaRPr/>
          </a:p>
        </p:txBody>
      </p:sp>
      <p:pic>
        <p:nvPicPr>
          <p:cNvPr id="539" name="Google Shape;5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611650"/>
            <a:ext cx="4854300" cy="290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25" y="3521525"/>
            <a:ext cx="4539200" cy="15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30"/>
          <p:cNvSpPr txBox="1"/>
          <p:nvPr/>
        </p:nvSpPr>
        <p:spPr>
          <a:xfrm>
            <a:off x="4688750" y="542150"/>
            <a:ext cx="3673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-"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Pada grafik klasifikasi sentimen kata-kata positif lebih banyak dan kata-kata neutral paling rendah.</a:t>
            </a: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075" y="564325"/>
            <a:ext cx="4893800" cy="191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64325"/>
            <a:ext cx="4110075" cy="3179125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31"/>
          <p:cNvSpPr txBox="1">
            <a:spLocks noGrp="1"/>
          </p:cNvSpPr>
          <p:nvPr>
            <p:ph type="ctrTitle" idx="4"/>
          </p:nvPr>
        </p:nvSpPr>
        <p:spPr>
          <a:xfrm>
            <a:off x="400375" y="143575"/>
            <a:ext cx="3354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METODE PENELITIAN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2"/>
          <p:cNvSpPr txBox="1">
            <a:spLocks noGrp="1"/>
          </p:cNvSpPr>
          <p:nvPr>
            <p:ph type="ctrTitle" idx="8"/>
          </p:nvPr>
        </p:nvSpPr>
        <p:spPr>
          <a:xfrm>
            <a:off x="400375" y="143575"/>
            <a:ext cx="3354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METODE PENELITIAN</a:t>
            </a:r>
            <a:endParaRPr/>
          </a:p>
        </p:txBody>
      </p:sp>
      <p:pic>
        <p:nvPicPr>
          <p:cNvPr id="554" name="Google Shape;5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" y="621600"/>
            <a:ext cx="3602899" cy="4531851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32"/>
          <p:cNvSpPr/>
          <p:nvPr/>
        </p:nvSpPr>
        <p:spPr>
          <a:xfrm>
            <a:off x="3546850" y="849975"/>
            <a:ext cx="1141800" cy="11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56" name="Google Shape;556;p32"/>
          <p:cNvSpPr txBox="1"/>
          <p:nvPr/>
        </p:nvSpPr>
        <p:spPr>
          <a:xfrm>
            <a:off x="4738375" y="709425"/>
            <a:ext cx="219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Fungsi untuk sentiment </a:t>
            </a: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3546850" y="1290125"/>
            <a:ext cx="1141800" cy="11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58" name="Google Shape;558;p32"/>
          <p:cNvSpPr txBox="1"/>
          <p:nvPr/>
        </p:nvSpPr>
        <p:spPr>
          <a:xfrm>
            <a:off x="4738375" y="1159273"/>
            <a:ext cx="264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Fungsi untuk vectorizer pada NN </a:t>
            </a: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59" name="Google Shape;559;p32"/>
          <p:cNvSpPr/>
          <p:nvPr/>
        </p:nvSpPr>
        <p:spPr>
          <a:xfrm>
            <a:off x="3546850" y="1720325"/>
            <a:ext cx="1141800" cy="11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60" name="Google Shape;560;p32"/>
          <p:cNvSpPr txBox="1"/>
          <p:nvPr/>
        </p:nvSpPr>
        <p:spPr>
          <a:xfrm>
            <a:off x="4738375" y="1559473"/>
            <a:ext cx="264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Fungsi untuk load model NN </a:t>
            </a: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61" name="Google Shape;561;p32"/>
          <p:cNvSpPr/>
          <p:nvPr/>
        </p:nvSpPr>
        <p:spPr>
          <a:xfrm>
            <a:off x="3474100" y="3428200"/>
            <a:ext cx="1141800" cy="11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62" name="Google Shape;562;p32"/>
          <p:cNvSpPr txBox="1"/>
          <p:nvPr/>
        </p:nvSpPr>
        <p:spPr>
          <a:xfrm>
            <a:off x="4629150" y="3287650"/>
            <a:ext cx="413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Fungsi untuk memasukan fungsi vectorizer pada output </a:t>
            </a: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63" name="Google Shape;563;p32"/>
          <p:cNvSpPr/>
          <p:nvPr/>
        </p:nvSpPr>
        <p:spPr>
          <a:xfrm>
            <a:off x="3487350" y="3775725"/>
            <a:ext cx="1141800" cy="11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64" name="Google Shape;564;p32"/>
          <p:cNvSpPr txBox="1"/>
          <p:nvPr/>
        </p:nvSpPr>
        <p:spPr>
          <a:xfrm>
            <a:off x="4629150" y="3635175"/>
            <a:ext cx="4130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Fungsi untuk memasukan fungsi model NN untuk prediksi sentiment </a:t>
            </a: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65" name="Google Shape;565;p32"/>
          <p:cNvSpPr/>
          <p:nvPr/>
        </p:nvSpPr>
        <p:spPr>
          <a:xfrm>
            <a:off x="3474100" y="2748025"/>
            <a:ext cx="1141800" cy="11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66" name="Google Shape;566;p32"/>
          <p:cNvSpPr txBox="1"/>
          <p:nvPr/>
        </p:nvSpPr>
        <p:spPr>
          <a:xfrm>
            <a:off x="4629150" y="2597325"/>
            <a:ext cx="413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Membuat endpoint input text </a:t>
            </a: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3"/>
          <p:cNvSpPr txBox="1">
            <a:spLocks noGrp="1"/>
          </p:cNvSpPr>
          <p:nvPr>
            <p:ph type="ctrTitle" idx="8"/>
          </p:nvPr>
        </p:nvSpPr>
        <p:spPr>
          <a:xfrm>
            <a:off x="400375" y="143575"/>
            <a:ext cx="3354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METODE PENELITIAN</a:t>
            </a:r>
            <a:endParaRPr/>
          </a:p>
        </p:txBody>
      </p:sp>
      <p:pic>
        <p:nvPicPr>
          <p:cNvPr id="572" name="Google Shape;5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2100"/>
            <a:ext cx="3440075" cy="4591399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33"/>
          <p:cNvSpPr/>
          <p:nvPr/>
        </p:nvSpPr>
        <p:spPr>
          <a:xfrm>
            <a:off x="3318250" y="743986"/>
            <a:ext cx="1141800" cy="11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74" name="Google Shape;574;p33"/>
          <p:cNvSpPr txBox="1"/>
          <p:nvPr/>
        </p:nvSpPr>
        <p:spPr>
          <a:xfrm>
            <a:off x="4460050" y="603425"/>
            <a:ext cx="413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Membuat endpoint untuk upload file</a:t>
            </a: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75" name="Google Shape;575;p33"/>
          <p:cNvSpPr/>
          <p:nvPr/>
        </p:nvSpPr>
        <p:spPr>
          <a:xfrm>
            <a:off x="3318250" y="1389411"/>
            <a:ext cx="1141800" cy="11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76" name="Google Shape;576;p33"/>
          <p:cNvSpPr/>
          <p:nvPr/>
        </p:nvSpPr>
        <p:spPr>
          <a:xfrm>
            <a:off x="3268600" y="2788261"/>
            <a:ext cx="1141800" cy="11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77" name="Google Shape;577;p33"/>
          <p:cNvSpPr/>
          <p:nvPr/>
        </p:nvSpPr>
        <p:spPr>
          <a:xfrm>
            <a:off x="3268600" y="3314536"/>
            <a:ext cx="1141800" cy="11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78" name="Google Shape;578;p33"/>
          <p:cNvSpPr txBox="1"/>
          <p:nvPr/>
        </p:nvSpPr>
        <p:spPr>
          <a:xfrm>
            <a:off x="4460050" y="1248850"/>
            <a:ext cx="413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Fungsi untuk upload file CSV dibuat dalam bentuk array</a:t>
            </a: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79" name="Google Shape;579;p33"/>
          <p:cNvSpPr txBox="1"/>
          <p:nvPr/>
        </p:nvSpPr>
        <p:spPr>
          <a:xfrm>
            <a:off x="4410400" y="2647700"/>
            <a:ext cx="413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Fungsi untuk cleansing data yang diproses</a:t>
            </a: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80" name="Google Shape;580;p33"/>
          <p:cNvSpPr txBox="1"/>
          <p:nvPr/>
        </p:nvSpPr>
        <p:spPr>
          <a:xfrm>
            <a:off x="4403709" y="3173975"/>
            <a:ext cx="413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Fungsi untuk memasukan model dan vectorizer  </a:t>
            </a: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81" name="Google Shape;581;p33"/>
          <p:cNvSpPr/>
          <p:nvPr/>
        </p:nvSpPr>
        <p:spPr>
          <a:xfrm>
            <a:off x="3318250" y="4187111"/>
            <a:ext cx="1141800" cy="11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82" name="Google Shape;582;p33"/>
          <p:cNvSpPr txBox="1"/>
          <p:nvPr/>
        </p:nvSpPr>
        <p:spPr>
          <a:xfrm>
            <a:off x="4460059" y="4046550"/>
            <a:ext cx="413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Fungsi untuk prediksi sentiment</a:t>
            </a: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460</Words>
  <Application>Microsoft Office PowerPoint</Application>
  <PresentationFormat>On-screen Show (16:9)</PresentationFormat>
  <Paragraphs>73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Times New Roman</vt:lpstr>
      <vt:lpstr>Fira Sans Condensed Medium</vt:lpstr>
      <vt:lpstr>Maven Pro</vt:lpstr>
      <vt:lpstr>Livvic Light</vt:lpstr>
      <vt:lpstr>Arial</vt:lpstr>
      <vt:lpstr>Fira Sans Extra Condensed Medium</vt:lpstr>
      <vt:lpstr>Nunito Light</vt:lpstr>
      <vt:lpstr>Share Tech</vt:lpstr>
      <vt:lpstr>Proxima Nova</vt:lpstr>
      <vt:lpstr>Proxima Nova Semibold</vt:lpstr>
      <vt:lpstr>Advent Pro SemiBold</vt:lpstr>
      <vt:lpstr>Data Science Consulting by Slidesgo</vt:lpstr>
      <vt:lpstr>Slidesgo Final Pages</vt:lpstr>
      <vt:lpstr>ANALISIS SENTIMENT MENGGUNAKAN MODEL NEURAL NETWORK DAN LSTM</vt:lpstr>
      <vt:lpstr>DAFTAR ISI</vt:lpstr>
      <vt:lpstr>PENDAHULUAN</vt:lpstr>
      <vt:lpstr>MODEL ANALISIS NEURAL NETWORK</vt:lpstr>
      <vt:lpstr>METODE PENELITIAN</vt:lpstr>
      <vt:lpstr>METODE PENELITIAN</vt:lpstr>
      <vt:lpstr>METODE PENELITIAN</vt:lpstr>
      <vt:lpstr>METODE PENELITIAN</vt:lpstr>
      <vt:lpstr>METODE PENELITIAN</vt:lpstr>
      <vt:lpstr>METODE PENELITIAN</vt:lpstr>
      <vt:lpstr>HASIL METODE API DENGAN SENTIMENT</vt:lpstr>
      <vt:lpstr>KALKULASI NEURAL NETWORK</vt:lpstr>
      <vt:lpstr>KALKULASI NEURAL NETWORK</vt:lpstr>
      <vt:lpstr>MODEL ANALISIS LONG-SHORT TERM MEMORY</vt:lpstr>
      <vt:lpstr>METODE PENELITIAN</vt:lpstr>
      <vt:lpstr>METODE PENELITIAN</vt:lpstr>
      <vt:lpstr>METODE PENELITIAN</vt:lpstr>
      <vt:lpstr>METODE PENELITIAN</vt:lpstr>
      <vt:lpstr>METODE PENELITIAN</vt:lpstr>
      <vt:lpstr>TESTING MODEL</vt:lpstr>
      <vt:lpstr>CROSS VALIDATION</vt:lpstr>
      <vt:lpstr>HASIL CROSS VALIDATION</vt:lpstr>
      <vt:lpstr>HASIL CROSS VALIDATION</vt:lpstr>
      <vt:lpstr>UJI MODEL</vt:lpstr>
      <vt:lpstr>PowerPoint Presentation</vt:lpstr>
      <vt:lpstr>FLASK API WITH SWAGGER UI</vt:lpstr>
      <vt:lpstr>RESPON API SENTIMEN  </vt:lpstr>
      <vt:lpstr>HASIL DAN KESIMPULAN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SENTIMENT MENGGUNAKAN MODEL NEURAL NETWORK DAN LSTM</dc:title>
  <cp:lastModifiedBy>LENOVO</cp:lastModifiedBy>
  <cp:revision>9</cp:revision>
  <dcterms:modified xsi:type="dcterms:W3CDTF">2023-03-06T16:16:32Z</dcterms:modified>
</cp:coreProperties>
</file>