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6BFDF-10D1-794B-92BF-728C5F847B43}" v="8" dt="2025-07-22T07:18:22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/>
    <p:restoredTop sz="94658"/>
  </p:normalViewPr>
  <p:slideViewPr>
    <p:cSldViewPr snapToGrid="0">
      <p:cViewPr varScale="1">
        <p:scale>
          <a:sx n="100" d="100"/>
          <a:sy n="100" d="100"/>
        </p:scale>
        <p:origin x="1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7DE82-65C2-4B7C-B162-5688D69B991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7795F41-8A2F-408A-9AC9-384522831D31}">
      <dgm:prSet/>
      <dgm:spPr/>
      <dgm:t>
        <a:bodyPr/>
        <a:lstStyle/>
        <a:p>
          <a:r>
            <a:rPr lang="en-US"/>
            <a:t>Giải thích các khái niệm cơ bản về mô hình dự đoán, các</a:t>
          </a:r>
          <a:r>
            <a:rPr lang="vi-VN"/>
            <a:t> nguyên tắc</a:t>
          </a:r>
          <a:r>
            <a:rPr lang="en-US"/>
            <a:t> xử lý dữ liệu, đánh giá lựa chọn mô hình, tối ưu hóa mô hình, phiên</a:t>
          </a:r>
          <a:r>
            <a:rPr lang="vi-VN"/>
            <a:t> giải</a:t>
          </a:r>
          <a:r>
            <a:rPr lang="en-US"/>
            <a:t> và chia</a:t>
          </a:r>
          <a:r>
            <a:rPr lang="vi-VN"/>
            <a:t> sẻ</a:t>
          </a:r>
          <a:r>
            <a:rPr lang="en-US"/>
            <a:t> kết quả</a:t>
          </a:r>
          <a:r>
            <a:rPr lang="vi-VN"/>
            <a:t> bằng ngôn ngữ R. </a:t>
          </a:r>
          <a:r>
            <a:rPr lang="en-US"/>
            <a:t>.</a:t>
          </a:r>
        </a:p>
      </dgm:t>
    </dgm:pt>
    <dgm:pt modelId="{5FE78628-CEE8-458F-B69F-BBEA67A79D91}" type="parTrans" cxnId="{AB3BD835-FAED-48D8-8FCF-DABC11DA87AE}">
      <dgm:prSet/>
      <dgm:spPr/>
      <dgm:t>
        <a:bodyPr/>
        <a:lstStyle/>
        <a:p>
          <a:endParaRPr lang="en-US"/>
        </a:p>
      </dgm:t>
    </dgm:pt>
    <dgm:pt modelId="{22501DD5-AA08-4528-89AC-E4FB2DF115DA}" type="sibTrans" cxnId="{AB3BD835-FAED-48D8-8FCF-DABC11DA87A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EB4B3C3-926A-440B-86D5-510F2B7E7A47}">
      <dgm:prSet/>
      <dgm:spPr/>
      <dgm:t>
        <a:bodyPr/>
        <a:lstStyle/>
        <a:p>
          <a:r>
            <a:rPr lang="vi-VN"/>
            <a:t>Ứng dụng được các kỹ thuật phân tích dữ liệu hồi quy để xây dựng </a:t>
          </a:r>
          <a:r>
            <a:rPr lang="en-US"/>
            <a:t>một số </a:t>
          </a:r>
          <a:r>
            <a:rPr lang="vi-VN"/>
            <a:t>mô hình dự đoán từ bộ số liệu thực tế trong lĩnh vực chăm sóc sức khỏe </a:t>
          </a:r>
          <a:endParaRPr lang="en-US"/>
        </a:p>
      </dgm:t>
    </dgm:pt>
    <dgm:pt modelId="{D9058F87-E3D0-4864-9B82-9F1C48E0C8D6}" type="parTrans" cxnId="{FD2F830F-4016-4B4F-8C2D-9CFB66EA2EB0}">
      <dgm:prSet/>
      <dgm:spPr/>
      <dgm:t>
        <a:bodyPr/>
        <a:lstStyle/>
        <a:p>
          <a:endParaRPr lang="en-US"/>
        </a:p>
      </dgm:t>
    </dgm:pt>
    <dgm:pt modelId="{4569EA3C-EAEB-4387-8E28-DB52CAC5989D}" type="sibTrans" cxnId="{FD2F830F-4016-4B4F-8C2D-9CFB66EA2EB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AEC0AA3-25DA-47F8-9688-6DACFF9FAFEA}">
      <dgm:prSet/>
      <dgm:spPr/>
      <dgm:t>
        <a:bodyPr/>
        <a:lstStyle/>
        <a:p>
          <a:r>
            <a:rPr lang="en-US"/>
            <a:t>Thực hiện các phương pháp t</a:t>
          </a:r>
          <a:r>
            <a:rPr lang="vi-VN"/>
            <a:t>ối ưu hóa các mô hình bằng các kỹ thuật như lấy mẫu lại (resampling) và tìm kiếm lưới (grid search ) để cải thiện độ chính xác dự đoán và hiệu suất dự đoán</a:t>
          </a:r>
          <a:endParaRPr lang="en-US"/>
        </a:p>
      </dgm:t>
    </dgm:pt>
    <dgm:pt modelId="{C0F04920-2DEE-4B13-898D-B50096951E97}" type="parTrans" cxnId="{CE8F2A3C-9934-4C80-9C2D-8BBC0AE70620}">
      <dgm:prSet/>
      <dgm:spPr/>
      <dgm:t>
        <a:bodyPr/>
        <a:lstStyle/>
        <a:p>
          <a:endParaRPr lang="en-US"/>
        </a:p>
      </dgm:t>
    </dgm:pt>
    <dgm:pt modelId="{A21C5CF6-B5C2-4585-97A1-B888C60626AF}" type="sibTrans" cxnId="{CE8F2A3C-9934-4C80-9C2D-8BBC0AE7062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2C1B778-EB48-4B5B-B75D-7728BEAB1BCC}">
      <dgm:prSet/>
      <dgm:spPr/>
      <dgm:t>
        <a:bodyPr/>
        <a:lstStyle/>
        <a:p>
          <a:r>
            <a:rPr lang="vi-VN"/>
            <a:t>Thể hiện thái độ làm việc khoa học, chuyên nghiệp và tuân thủ các nguyên tắc đạo đức trong phân tích và chia sẻ dữ liệu.</a:t>
          </a:r>
          <a:endParaRPr lang="en-US"/>
        </a:p>
      </dgm:t>
    </dgm:pt>
    <dgm:pt modelId="{4BE462BB-0142-4487-A3D0-D78F86EA1C71}" type="parTrans" cxnId="{1AB41106-6674-4CA4-85E7-25BD710A7AEA}">
      <dgm:prSet/>
      <dgm:spPr/>
      <dgm:t>
        <a:bodyPr/>
        <a:lstStyle/>
        <a:p>
          <a:endParaRPr lang="en-US"/>
        </a:p>
      </dgm:t>
    </dgm:pt>
    <dgm:pt modelId="{24AD8C94-531E-4468-99E3-257222C8D27A}" type="sibTrans" cxnId="{1AB41106-6674-4CA4-85E7-25BD710A7AE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28D5A5F-0B39-254D-ACF8-6372E52D16BB}" type="pres">
      <dgm:prSet presAssocID="{9887DE82-65C2-4B7C-B162-5688D69B991B}" presName="Name0" presStyleCnt="0">
        <dgm:presLayoutVars>
          <dgm:animLvl val="lvl"/>
          <dgm:resizeHandles val="exact"/>
        </dgm:presLayoutVars>
      </dgm:prSet>
      <dgm:spPr/>
    </dgm:pt>
    <dgm:pt modelId="{9758A720-148F-F94F-82F6-98EC5BE55EF0}" type="pres">
      <dgm:prSet presAssocID="{17795F41-8A2F-408A-9AC9-384522831D31}" presName="compositeNode" presStyleCnt="0">
        <dgm:presLayoutVars>
          <dgm:bulletEnabled val="1"/>
        </dgm:presLayoutVars>
      </dgm:prSet>
      <dgm:spPr/>
    </dgm:pt>
    <dgm:pt modelId="{D5704AA1-DD1A-7E48-90F8-BAB723154179}" type="pres">
      <dgm:prSet presAssocID="{17795F41-8A2F-408A-9AC9-384522831D31}" presName="bgRect" presStyleLbl="alignNode1" presStyleIdx="0" presStyleCnt="4"/>
      <dgm:spPr/>
    </dgm:pt>
    <dgm:pt modelId="{BAD59714-53F6-DB4A-B884-4F37E4F0E9AC}" type="pres">
      <dgm:prSet presAssocID="{22501DD5-AA08-4528-89AC-E4FB2DF115D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C4882B3-CB93-9D47-91CF-BC1ED8796053}" type="pres">
      <dgm:prSet presAssocID="{17795F41-8A2F-408A-9AC9-384522831D31}" presName="nodeRect" presStyleLbl="alignNode1" presStyleIdx="0" presStyleCnt="4">
        <dgm:presLayoutVars>
          <dgm:bulletEnabled val="1"/>
        </dgm:presLayoutVars>
      </dgm:prSet>
      <dgm:spPr/>
    </dgm:pt>
    <dgm:pt modelId="{66293335-F5D1-8040-B9EA-15C3EAD49B8F}" type="pres">
      <dgm:prSet presAssocID="{22501DD5-AA08-4528-89AC-E4FB2DF115DA}" presName="sibTrans" presStyleCnt="0"/>
      <dgm:spPr/>
    </dgm:pt>
    <dgm:pt modelId="{B6FF9DFC-233E-F243-ACCE-2BB1FAC5B2C1}" type="pres">
      <dgm:prSet presAssocID="{2EB4B3C3-926A-440B-86D5-510F2B7E7A47}" presName="compositeNode" presStyleCnt="0">
        <dgm:presLayoutVars>
          <dgm:bulletEnabled val="1"/>
        </dgm:presLayoutVars>
      </dgm:prSet>
      <dgm:spPr/>
    </dgm:pt>
    <dgm:pt modelId="{AC215AF4-0C0D-894A-B184-90267B6DFC11}" type="pres">
      <dgm:prSet presAssocID="{2EB4B3C3-926A-440B-86D5-510F2B7E7A47}" presName="bgRect" presStyleLbl="alignNode1" presStyleIdx="1" presStyleCnt="4"/>
      <dgm:spPr/>
    </dgm:pt>
    <dgm:pt modelId="{2F4580A7-2355-064F-81A7-F892AEBA6E58}" type="pres">
      <dgm:prSet presAssocID="{4569EA3C-EAEB-4387-8E28-DB52CAC5989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2B0197E-A3C4-8442-BE8B-538FE9766FF9}" type="pres">
      <dgm:prSet presAssocID="{2EB4B3C3-926A-440B-86D5-510F2B7E7A47}" presName="nodeRect" presStyleLbl="alignNode1" presStyleIdx="1" presStyleCnt="4">
        <dgm:presLayoutVars>
          <dgm:bulletEnabled val="1"/>
        </dgm:presLayoutVars>
      </dgm:prSet>
      <dgm:spPr/>
    </dgm:pt>
    <dgm:pt modelId="{3A89E3B2-FE1C-F34C-A600-D94552451F48}" type="pres">
      <dgm:prSet presAssocID="{4569EA3C-EAEB-4387-8E28-DB52CAC5989D}" presName="sibTrans" presStyleCnt="0"/>
      <dgm:spPr/>
    </dgm:pt>
    <dgm:pt modelId="{03A41C5C-8C44-F64D-AA23-E463243C9526}" type="pres">
      <dgm:prSet presAssocID="{4AEC0AA3-25DA-47F8-9688-6DACFF9FAFEA}" presName="compositeNode" presStyleCnt="0">
        <dgm:presLayoutVars>
          <dgm:bulletEnabled val="1"/>
        </dgm:presLayoutVars>
      </dgm:prSet>
      <dgm:spPr/>
    </dgm:pt>
    <dgm:pt modelId="{1788D782-5960-034F-AE92-DA425D3D6E0E}" type="pres">
      <dgm:prSet presAssocID="{4AEC0AA3-25DA-47F8-9688-6DACFF9FAFEA}" presName="bgRect" presStyleLbl="alignNode1" presStyleIdx="2" presStyleCnt="4"/>
      <dgm:spPr/>
    </dgm:pt>
    <dgm:pt modelId="{6AA28888-EBF0-2547-8BAD-A0AEC93D1FFF}" type="pres">
      <dgm:prSet presAssocID="{A21C5CF6-B5C2-4585-97A1-B888C60626A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CA76567-EA3C-3E4A-A2C0-529760EEC4D9}" type="pres">
      <dgm:prSet presAssocID="{4AEC0AA3-25DA-47F8-9688-6DACFF9FAFEA}" presName="nodeRect" presStyleLbl="alignNode1" presStyleIdx="2" presStyleCnt="4">
        <dgm:presLayoutVars>
          <dgm:bulletEnabled val="1"/>
        </dgm:presLayoutVars>
      </dgm:prSet>
      <dgm:spPr/>
    </dgm:pt>
    <dgm:pt modelId="{17090765-C7B0-DD4D-8F46-48777BFAA539}" type="pres">
      <dgm:prSet presAssocID="{A21C5CF6-B5C2-4585-97A1-B888C60626AF}" presName="sibTrans" presStyleCnt="0"/>
      <dgm:spPr/>
    </dgm:pt>
    <dgm:pt modelId="{CB807ED5-2BDC-8D4D-AE23-71C0F303D8E2}" type="pres">
      <dgm:prSet presAssocID="{62C1B778-EB48-4B5B-B75D-7728BEAB1BCC}" presName="compositeNode" presStyleCnt="0">
        <dgm:presLayoutVars>
          <dgm:bulletEnabled val="1"/>
        </dgm:presLayoutVars>
      </dgm:prSet>
      <dgm:spPr/>
    </dgm:pt>
    <dgm:pt modelId="{85E204CE-06B4-C045-BD3F-4FFC145A4619}" type="pres">
      <dgm:prSet presAssocID="{62C1B778-EB48-4B5B-B75D-7728BEAB1BCC}" presName="bgRect" presStyleLbl="alignNode1" presStyleIdx="3" presStyleCnt="4"/>
      <dgm:spPr/>
    </dgm:pt>
    <dgm:pt modelId="{218BBD24-794E-354E-8268-DA5C5FDEAB4B}" type="pres">
      <dgm:prSet presAssocID="{24AD8C94-531E-4468-99E3-257222C8D27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4DBCF82-3F72-724D-9B87-5BF00C1957A9}" type="pres">
      <dgm:prSet presAssocID="{62C1B778-EB48-4B5B-B75D-7728BEAB1BC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5687502-8E07-F24C-93F4-B59A45D6D488}" type="presOf" srcId="{24AD8C94-531E-4468-99E3-257222C8D27A}" destId="{218BBD24-794E-354E-8268-DA5C5FDEAB4B}" srcOrd="0" destOrd="0" presId="urn:microsoft.com/office/officeart/2016/7/layout/LinearBlockProcessNumbered"/>
    <dgm:cxn modelId="{1AB41106-6674-4CA4-85E7-25BD710A7AEA}" srcId="{9887DE82-65C2-4B7C-B162-5688D69B991B}" destId="{62C1B778-EB48-4B5B-B75D-7728BEAB1BCC}" srcOrd="3" destOrd="0" parTransId="{4BE462BB-0142-4487-A3D0-D78F86EA1C71}" sibTransId="{24AD8C94-531E-4468-99E3-257222C8D27A}"/>
    <dgm:cxn modelId="{FD2F830F-4016-4B4F-8C2D-9CFB66EA2EB0}" srcId="{9887DE82-65C2-4B7C-B162-5688D69B991B}" destId="{2EB4B3C3-926A-440B-86D5-510F2B7E7A47}" srcOrd="1" destOrd="0" parTransId="{D9058F87-E3D0-4864-9B82-9F1C48E0C8D6}" sibTransId="{4569EA3C-EAEB-4387-8E28-DB52CAC5989D}"/>
    <dgm:cxn modelId="{AB3BD835-FAED-48D8-8FCF-DABC11DA87AE}" srcId="{9887DE82-65C2-4B7C-B162-5688D69B991B}" destId="{17795F41-8A2F-408A-9AC9-384522831D31}" srcOrd="0" destOrd="0" parTransId="{5FE78628-CEE8-458F-B69F-BBEA67A79D91}" sibTransId="{22501DD5-AA08-4528-89AC-E4FB2DF115DA}"/>
    <dgm:cxn modelId="{266E1B38-3ED0-164A-8FD6-41BD71F98CEE}" type="presOf" srcId="{9887DE82-65C2-4B7C-B162-5688D69B991B}" destId="{028D5A5F-0B39-254D-ACF8-6372E52D16BB}" srcOrd="0" destOrd="0" presId="urn:microsoft.com/office/officeart/2016/7/layout/LinearBlockProcessNumbered"/>
    <dgm:cxn modelId="{CE8F2A3C-9934-4C80-9C2D-8BBC0AE70620}" srcId="{9887DE82-65C2-4B7C-B162-5688D69B991B}" destId="{4AEC0AA3-25DA-47F8-9688-6DACFF9FAFEA}" srcOrd="2" destOrd="0" parTransId="{C0F04920-2DEE-4B13-898D-B50096951E97}" sibTransId="{A21C5CF6-B5C2-4585-97A1-B888C60626AF}"/>
    <dgm:cxn modelId="{C93B6D44-14F0-604E-9460-E7868997C761}" type="presOf" srcId="{A21C5CF6-B5C2-4585-97A1-B888C60626AF}" destId="{6AA28888-EBF0-2547-8BAD-A0AEC93D1FFF}" srcOrd="0" destOrd="0" presId="urn:microsoft.com/office/officeart/2016/7/layout/LinearBlockProcessNumbered"/>
    <dgm:cxn modelId="{BC590462-0EF3-C34D-81E4-505EE259EA90}" type="presOf" srcId="{4AEC0AA3-25DA-47F8-9688-6DACFF9FAFEA}" destId="{DCA76567-EA3C-3E4A-A2C0-529760EEC4D9}" srcOrd="1" destOrd="0" presId="urn:microsoft.com/office/officeart/2016/7/layout/LinearBlockProcessNumbered"/>
    <dgm:cxn modelId="{79D7E764-8778-0E4A-9D08-2407A54147BE}" type="presOf" srcId="{2EB4B3C3-926A-440B-86D5-510F2B7E7A47}" destId="{02B0197E-A3C4-8442-BE8B-538FE9766FF9}" srcOrd="1" destOrd="0" presId="urn:microsoft.com/office/officeart/2016/7/layout/LinearBlockProcessNumbered"/>
    <dgm:cxn modelId="{4A419267-7EB8-784B-9B82-D8791652E62A}" type="presOf" srcId="{22501DD5-AA08-4528-89AC-E4FB2DF115DA}" destId="{BAD59714-53F6-DB4A-B884-4F37E4F0E9AC}" srcOrd="0" destOrd="0" presId="urn:microsoft.com/office/officeart/2016/7/layout/LinearBlockProcessNumbered"/>
    <dgm:cxn modelId="{BA3AFF81-3436-A44B-BE69-360E3662D5E6}" type="presOf" srcId="{17795F41-8A2F-408A-9AC9-384522831D31}" destId="{D5704AA1-DD1A-7E48-90F8-BAB723154179}" srcOrd="0" destOrd="0" presId="urn:microsoft.com/office/officeart/2016/7/layout/LinearBlockProcessNumbered"/>
    <dgm:cxn modelId="{8D24C38F-0B8C-3048-9680-6B8EBF7D0030}" type="presOf" srcId="{62C1B778-EB48-4B5B-B75D-7728BEAB1BCC}" destId="{85E204CE-06B4-C045-BD3F-4FFC145A4619}" srcOrd="0" destOrd="0" presId="urn:microsoft.com/office/officeart/2016/7/layout/LinearBlockProcessNumbered"/>
    <dgm:cxn modelId="{DF1F98B5-CA9C-E046-97D7-5C4702D90B9C}" type="presOf" srcId="{2EB4B3C3-926A-440B-86D5-510F2B7E7A47}" destId="{AC215AF4-0C0D-894A-B184-90267B6DFC11}" srcOrd="0" destOrd="0" presId="urn:microsoft.com/office/officeart/2016/7/layout/LinearBlockProcessNumbered"/>
    <dgm:cxn modelId="{C30C7EBD-8575-AB44-B9D7-0D2542AED71C}" type="presOf" srcId="{17795F41-8A2F-408A-9AC9-384522831D31}" destId="{EC4882B3-CB93-9D47-91CF-BC1ED8796053}" srcOrd="1" destOrd="0" presId="urn:microsoft.com/office/officeart/2016/7/layout/LinearBlockProcessNumbered"/>
    <dgm:cxn modelId="{4D5D8AE9-63F6-6547-B957-3379BC0B9A3F}" type="presOf" srcId="{4AEC0AA3-25DA-47F8-9688-6DACFF9FAFEA}" destId="{1788D782-5960-034F-AE92-DA425D3D6E0E}" srcOrd="0" destOrd="0" presId="urn:microsoft.com/office/officeart/2016/7/layout/LinearBlockProcessNumbered"/>
    <dgm:cxn modelId="{EA8277EF-004E-8B44-8EC4-803F3B45BB27}" type="presOf" srcId="{4569EA3C-EAEB-4387-8E28-DB52CAC5989D}" destId="{2F4580A7-2355-064F-81A7-F892AEBA6E58}" srcOrd="0" destOrd="0" presId="urn:microsoft.com/office/officeart/2016/7/layout/LinearBlockProcessNumbered"/>
    <dgm:cxn modelId="{527AD2F5-E37F-3B46-9557-794B64A27847}" type="presOf" srcId="{62C1B778-EB48-4B5B-B75D-7728BEAB1BCC}" destId="{94DBCF82-3F72-724D-9B87-5BF00C1957A9}" srcOrd="1" destOrd="0" presId="urn:microsoft.com/office/officeart/2016/7/layout/LinearBlockProcessNumbered"/>
    <dgm:cxn modelId="{E95AC6E9-3E7B-634E-94AF-C8BFFA68327F}" type="presParOf" srcId="{028D5A5F-0B39-254D-ACF8-6372E52D16BB}" destId="{9758A720-148F-F94F-82F6-98EC5BE55EF0}" srcOrd="0" destOrd="0" presId="urn:microsoft.com/office/officeart/2016/7/layout/LinearBlockProcessNumbered"/>
    <dgm:cxn modelId="{69187218-4676-F843-9004-DA9AA28277F6}" type="presParOf" srcId="{9758A720-148F-F94F-82F6-98EC5BE55EF0}" destId="{D5704AA1-DD1A-7E48-90F8-BAB723154179}" srcOrd="0" destOrd="0" presId="urn:microsoft.com/office/officeart/2016/7/layout/LinearBlockProcessNumbered"/>
    <dgm:cxn modelId="{14893E49-F31A-0B44-A049-23F70117497D}" type="presParOf" srcId="{9758A720-148F-F94F-82F6-98EC5BE55EF0}" destId="{BAD59714-53F6-DB4A-B884-4F37E4F0E9AC}" srcOrd="1" destOrd="0" presId="urn:microsoft.com/office/officeart/2016/7/layout/LinearBlockProcessNumbered"/>
    <dgm:cxn modelId="{042108BA-9D1E-4442-BD94-22DBA8304BC3}" type="presParOf" srcId="{9758A720-148F-F94F-82F6-98EC5BE55EF0}" destId="{EC4882B3-CB93-9D47-91CF-BC1ED8796053}" srcOrd="2" destOrd="0" presId="urn:microsoft.com/office/officeart/2016/7/layout/LinearBlockProcessNumbered"/>
    <dgm:cxn modelId="{FBB8A71F-3ECE-944C-AF25-9B498EE21D26}" type="presParOf" srcId="{028D5A5F-0B39-254D-ACF8-6372E52D16BB}" destId="{66293335-F5D1-8040-B9EA-15C3EAD49B8F}" srcOrd="1" destOrd="0" presId="urn:microsoft.com/office/officeart/2016/7/layout/LinearBlockProcessNumbered"/>
    <dgm:cxn modelId="{E9C2FB6D-8178-6B4B-9758-6CDFD0B6ACF3}" type="presParOf" srcId="{028D5A5F-0B39-254D-ACF8-6372E52D16BB}" destId="{B6FF9DFC-233E-F243-ACCE-2BB1FAC5B2C1}" srcOrd="2" destOrd="0" presId="urn:microsoft.com/office/officeart/2016/7/layout/LinearBlockProcessNumbered"/>
    <dgm:cxn modelId="{E778775E-9762-1E48-84E9-758E1D3F7F2C}" type="presParOf" srcId="{B6FF9DFC-233E-F243-ACCE-2BB1FAC5B2C1}" destId="{AC215AF4-0C0D-894A-B184-90267B6DFC11}" srcOrd="0" destOrd="0" presId="urn:microsoft.com/office/officeart/2016/7/layout/LinearBlockProcessNumbered"/>
    <dgm:cxn modelId="{4E3EDD3D-7622-7E45-A621-95EB39E65DF8}" type="presParOf" srcId="{B6FF9DFC-233E-F243-ACCE-2BB1FAC5B2C1}" destId="{2F4580A7-2355-064F-81A7-F892AEBA6E58}" srcOrd="1" destOrd="0" presId="urn:microsoft.com/office/officeart/2016/7/layout/LinearBlockProcessNumbered"/>
    <dgm:cxn modelId="{356D62BE-5407-B54C-9446-1B268CC338F5}" type="presParOf" srcId="{B6FF9DFC-233E-F243-ACCE-2BB1FAC5B2C1}" destId="{02B0197E-A3C4-8442-BE8B-538FE9766FF9}" srcOrd="2" destOrd="0" presId="urn:microsoft.com/office/officeart/2016/7/layout/LinearBlockProcessNumbered"/>
    <dgm:cxn modelId="{11115E98-D53A-FC44-929C-B18B494A224F}" type="presParOf" srcId="{028D5A5F-0B39-254D-ACF8-6372E52D16BB}" destId="{3A89E3B2-FE1C-F34C-A600-D94552451F48}" srcOrd="3" destOrd="0" presId="urn:microsoft.com/office/officeart/2016/7/layout/LinearBlockProcessNumbered"/>
    <dgm:cxn modelId="{A08BE64A-CCE6-D847-906A-CF5421AD54DD}" type="presParOf" srcId="{028D5A5F-0B39-254D-ACF8-6372E52D16BB}" destId="{03A41C5C-8C44-F64D-AA23-E463243C9526}" srcOrd="4" destOrd="0" presId="urn:microsoft.com/office/officeart/2016/7/layout/LinearBlockProcessNumbered"/>
    <dgm:cxn modelId="{9D4A122B-394C-9E44-8DDF-14CC4C65FA8B}" type="presParOf" srcId="{03A41C5C-8C44-F64D-AA23-E463243C9526}" destId="{1788D782-5960-034F-AE92-DA425D3D6E0E}" srcOrd="0" destOrd="0" presId="urn:microsoft.com/office/officeart/2016/7/layout/LinearBlockProcessNumbered"/>
    <dgm:cxn modelId="{64105114-5A59-6C43-B9D3-8C7974094018}" type="presParOf" srcId="{03A41C5C-8C44-F64D-AA23-E463243C9526}" destId="{6AA28888-EBF0-2547-8BAD-A0AEC93D1FFF}" srcOrd="1" destOrd="0" presId="urn:microsoft.com/office/officeart/2016/7/layout/LinearBlockProcessNumbered"/>
    <dgm:cxn modelId="{03B6CB84-02CF-1D44-8037-122734A5F938}" type="presParOf" srcId="{03A41C5C-8C44-F64D-AA23-E463243C9526}" destId="{DCA76567-EA3C-3E4A-A2C0-529760EEC4D9}" srcOrd="2" destOrd="0" presId="urn:microsoft.com/office/officeart/2016/7/layout/LinearBlockProcessNumbered"/>
    <dgm:cxn modelId="{E0979A61-06EE-FD40-B64F-E9C84BA479C1}" type="presParOf" srcId="{028D5A5F-0B39-254D-ACF8-6372E52D16BB}" destId="{17090765-C7B0-DD4D-8F46-48777BFAA539}" srcOrd="5" destOrd="0" presId="urn:microsoft.com/office/officeart/2016/7/layout/LinearBlockProcessNumbered"/>
    <dgm:cxn modelId="{06454BB4-DA7B-CB44-B851-8E61DB6F721C}" type="presParOf" srcId="{028D5A5F-0B39-254D-ACF8-6372E52D16BB}" destId="{CB807ED5-2BDC-8D4D-AE23-71C0F303D8E2}" srcOrd="6" destOrd="0" presId="urn:microsoft.com/office/officeart/2016/7/layout/LinearBlockProcessNumbered"/>
    <dgm:cxn modelId="{D8DCB678-0F54-624D-8445-ADC2B4F5F5DB}" type="presParOf" srcId="{CB807ED5-2BDC-8D4D-AE23-71C0F303D8E2}" destId="{85E204CE-06B4-C045-BD3F-4FFC145A4619}" srcOrd="0" destOrd="0" presId="urn:microsoft.com/office/officeart/2016/7/layout/LinearBlockProcessNumbered"/>
    <dgm:cxn modelId="{91A8F54C-CDB2-FD4F-807A-3ACEB6276CBC}" type="presParOf" srcId="{CB807ED5-2BDC-8D4D-AE23-71C0F303D8E2}" destId="{218BBD24-794E-354E-8268-DA5C5FDEAB4B}" srcOrd="1" destOrd="0" presId="urn:microsoft.com/office/officeart/2016/7/layout/LinearBlockProcessNumbered"/>
    <dgm:cxn modelId="{B3CBF941-B6A5-BF4E-AA90-6AE706E7D083}" type="presParOf" srcId="{CB807ED5-2BDC-8D4D-AE23-71C0F303D8E2}" destId="{94DBCF82-3F72-724D-9B87-5BF00C1957A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04AA1-DD1A-7E48-90F8-BAB723154179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Giải thích các khái niệm cơ bản về mô hình dự đoán, các</a:t>
          </a:r>
          <a:r>
            <a:rPr lang="vi-VN" sz="1300" kern="1200"/>
            <a:t> nguyên tắc</a:t>
          </a:r>
          <a:r>
            <a:rPr lang="en-US" sz="1300" kern="1200"/>
            <a:t> xử lý dữ liệu, đánh giá lựa chọn mô hình, tối ưu hóa mô hình, phiên</a:t>
          </a:r>
          <a:r>
            <a:rPr lang="vi-VN" sz="1300" kern="1200"/>
            <a:t> giải</a:t>
          </a:r>
          <a:r>
            <a:rPr lang="en-US" sz="1300" kern="1200"/>
            <a:t> và chia</a:t>
          </a:r>
          <a:r>
            <a:rPr lang="vi-VN" sz="1300" kern="1200"/>
            <a:t> sẻ</a:t>
          </a:r>
          <a:r>
            <a:rPr lang="en-US" sz="1300" kern="1200"/>
            <a:t> kết quả</a:t>
          </a:r>
          <a:r>
            <a:rPr lang="vi-VN" sz="1300" kern="1200"/>
            <a:t> bằng ngôn ngữ R. </a:t>
          </a:r>
          <a:r>
            <a:rPr lang="en-US" sz="1300" kern="1200"/>
            <a:t>.</a:t>
          </a:r>
        </a:p>
      </dsp:txBody>
      <dsp:txXfrm>
        <a:off x="213" y="1787136"/>
        <a:ext cx="2577217" cy="1855596"/>
      </dsp:txXfrm>
    </dsp:sp>
    <dsp:sp modelId="{BAD59714-53F6-DB4A-B884-4F37E4F0E9AC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550072"/>
        <a:ext cx="2577217" cy="1237064"/>
      </dsp:txXfrm>
    </dsp:sp>
    <dsp:sp modelId="{AC215AF4-0C0D-894A-B184-90267B6DFC11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Ứng dụng được các kỹ thuật phân tích dữ liệu hồi quy để xây dựng </a:t>
          </a:r>
          <a:r>
            <a:rPr lang="en-US" sz="1300" kern="1200"/>
            <a:t>một số </a:t>
          </a:r>
          <a:r>
            <a:rPr lang="vi-VN" sz="1300" kern="1200"/>
            <a:t>mô hình dự đoán từ bộ số liệu thực tế trong lĩnh vực chăm sóc sức khỏe </a:t>
          </a:r>
          <a:endParaRPr lang="en-US" sz="1300" kern="1200"/>
        </a:p>
      </dsp:txBody>
      <dsp:txXfrm>
        <a:off x="2783608" y="1787136"/>
        <a:ext cx="2577217" cy="1855596"/>
      </dsp:txXfrm>
    </dsp:sp>
    <dsp:sp modelId="{2F4580A7-2355-064F-81A7-F892AEBA6E58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550072"/>
        <a:ext cx="2577217" cy="1237064"/>
      </dsp:txXfrm>
    </dsp:sp>
    <dsp:sp modelId="{1788D782-5960-034F-AE92-DA425D3D6E0E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Thực hiện các phương pháp t</a:t>
          </a:r>
          <a:r>
            <a:rPr lang="vi-VN" sz="1300" kern="1200"/>
            <a:t>ối ưu hóa các mô hình bằng các kỹ thuật như lấy mẫu lại (resampling) và tìm kiếm lưới (grid search ) để cải thiện độ chính xác dự đoán và hiệu suất dự đoán</a:t>
          </a:r>
          <a:endParaRPr lang="en-US" sz="1300" kern="1200"/>
        </a:p>
      </dsp:txBody>
      <dsp:txXfrm>
        <a:off x="5567003" y="1787136"/>
        <a:ext cx="2577217" cy="1855596"/>
      </dsp:txXfrm>
    </dsp:sp>
    <dsp:sp modelId="{6AA28888-EBF0-2547-8BAD-A0AEC93D1FFF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550072"/>
        <a:ext cx="2577217" cy="1237064"/>
      </dsp:txXfrm>
    </dsp:sp>
    <dsp:sp modelId="{85E204CE-06B4-C045-BD3F-4FFC145A4619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300" kern="1200"/>
            <a:t>Thể hiện thái độ làm việc khoa học, chuyên nghiệp và tuân thủ các nguyên tắc đạo đức trong phân tích và chia sẻ dữ liệu.</a:t>
          </a:r>
          <a:endParaRPr lang="en-US" sz="1300" kern="1200"/>
        </a:p>
      </dsp:txBody>
      <dsp:txXfrm>
        <a:off x="8350398" y="1787136"/>
        <a:ext cx="2577217" cy="1855596"/>
      </dsp:txXfrm>
    </dsp:sp>
    <dsp:sp modelId="{218BBD24-794E-354E-8268-DA5C5FDEAB4B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550072"/>
        <a:ext cx="2577217" cy="123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vc1@huph.edu.v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hocr.com/" TargetMode="External"/><Relationship Id="rId2" Type="http://schemas.openxmlformats.org/officeDocument/2006/relationships/hyperlink" Target="https://modernstatisticswith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white logo&#10;&#10;Description automatically generated">
            <a:extLst>
              <a:ext uri="{FF2B5EF4-FFF2-40B4-BE49-F238E27FC236}">
                <a16:creationId xmlns:a16="http://schemas.microsoft.com/office/drawing/2014/main" id="{F2B8ECAC-842A-006E-0CE4-3D77E0B15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861" y="462200"/>
            <a:ext cx="7378775" cy="22136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4FDD3-7407-1DD7-935F-C23BEB0A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i="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Phân tích hồi quy và ứng dụng </a:t>
            </a:r>
            <a:endParaRPr lang="en-US" sz="56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6AFB2-7EBD-EA74-C0BC-8AC8B5E3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Regression analysis and applications</a:t>
            </a:r>
            <a:r>
              <a:rPr lang="en-VN">
                <a:effectLst/>
              </a:rPr>
              <a:t> 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39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1A141-F939-024D-01E7-BCB55D07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VN" sz="4000">
                <a:solidFill>
                  <a:srgbClr val="FFFFFF"/>
                </a:solidFill>
              </a:rPr>
              <a:t>Chuẩn đầu ra 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6C97961E-286F-B68B-E26F-19215B730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1767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68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9BC09-A1DC-189A-79B4-28809076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VN"/>
              <a:t>Nội dung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231ED-3604-F1E6-B63A-023EF960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effectLst/>
              </a:rPr>
              <a:t>Bài 1: </a:t>
            </a:r>
            <a:r>
              <a:rPr lang="vi-VN"/>
              <a:t>Giới thiệu về các mô hình hồi quy để phân tích và dự đoán dữ liệu</a:t>
            </a:r>
            <a:r>
              <a:rPr lang="en-VN">
                <a:effectLst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effectLst/>
              </a:rPr>
              <a:t>Bài 2: </a:t>
            </a:r>
            <a:r>
              <a:rPr lang="en-US"/>
              <a:t>Xây dựng một số </a:t>
            </a:r>
            <a:r>
              <a:rPr lang="vi-VN"/>
              <a:t>mô hình hồi quy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effectLst/>
              </a:rPr>
              <a:t>Bài 3: </a:t>
            </a:r>
            <a:r>
              <a:rPr lang="vi-VN"/>
              <a:t>Phương pháp đánh giá mô hình hồi quy</a:t>
            </a:r>
            <a:r>
              <a:rPr lang="en-VN">
                <a:effectLst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effectLst/>
              </a:rPr>
              <a:t>Bài 4: </a:t>
            </a:r>
            <a:r>
              <a:rPr lang="vi-VN"/>
              <a:t>Tối ưu hoá mô hình hồi quy. </a:t>
            </a:r>
            <a:endParaRPr lang="en-V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FFF72-7560-9631-A33A-E7A2B5F1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5" r="31466" b="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7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EA94D-3285-DAA3-4798-E9FFBD3A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VN"/>
              <a:t>Phương pháp học tập </a:t>
            </a:r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93AC-4609-24E7-0DB6-FC15D08F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lvl="0"/>
            <a:r>
              <a:rPr lang="en-US"/>
              <a:t>Thuyết trình</a:t>
            </a:r>
            <a:r>
              <a:rPr lang="vi-VN"/>
              <a:t> các nội dung lý thuyết</a:t>
            </a:r>
            <a:endParaRPr lang="en-VN"/>
          </a:p>
          <a:p>
            <a:r>
              <a:rPr lang="vi-VN"/>
              <a:t>Thực hành trên lớp với phần mềm R-studio / Goolge Colab</a:t>
            </a:r>
          </a:p>
          <a:p>
            <a:r>
              <a:rPr lang="vi-VN"/>
              <a:t>và các bộ số liệu thực tế.</a:t>
            </a:r>
          </a:p>
          <a:p>
            <a:r>
              <a:rPr lang="vi-VN"/>
              <a:t>làm việc cá nhân và nhóm </a:t>
            </a:r>
          </a:p>
          <a:p>
            <a:r>
              <a:rPr lang="vi-VN"/>
              <a:t>trình bày, chia sẻ kết quả </a:t>
            </a:r>
            <a:endParaRPr lang="en-V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35FB883-5E70-C038-2DE1-4C839D5B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7" r="27674" b="2"/>
          <a:stretch>
            <a:fillRect/>
          </a:stretch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0B7C2-E92F-45C5-C4F4-4F94D344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VN"/>
              <a:t>Dùng AI có được không?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6E19-91F9-5760-6328-ADAE2C10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VN"/>
              <a:t>ĐƯỢC, không hạn chế </a:t>
            </a:r>
          </a:p>
          <a:p>
            <a:r>
              <a:rPr lang="en-VN"/>
              <a:t>Dùng để xây dựng code, giải thích kết quả, sai sót, debug...</a:t>
            </a:r>
          </a:p>
          <a:p>
            <a:endParaRPr lang="en-VN"/>
          </a:p>
          <a:p>
            <a:endParaRPr lang="en-VN"/>
          </a:p>
          <a:p>
            <a:pPr marL="0" indent="0">
              <a:buNone/>
            </a:pPr>
            <a:endParaRPr lang="en-VN" b="1"/>
          </a:p>
          <a:p>
            <a:pPr marL="0" indent="0">
              <a:buNone/>
            </a:pPr>
            <a:r>
              <a:rPr lang="en-VN" b="1"/>
              <a:t>BẠN LÀ NGƯỜI TRÌNH BÀY TẠI SAO LÀM ĐƯỢC NHƯ VẬY VÀ KẾT QUẢ ĐÓ NGHĨA LÀ GÌ?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3AC55-C7F9-A532-B58A-1D94F192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47"/>
          <a:stretch>
            <a:fillRect/>
          </a:stretch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1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45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8E35-C55B-C121-8FF3-1AB95CE6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Sử dụng Google Colab để làm 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E1E0-9BE3-C709-1835-BD6D73CC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Chia thành các nhóm</a:t>
            </a:r>
          </a:p>
          <a:p>
            <a:r>
              <a:rPr lang="en-VN" b="1"/>
              <a:t>Nhóm trưởng </a:t>
            </a:r>
            <a:r>
              <a:rPr lang="en-VN"/>
              <a:t>tạo </a:t>
            </a:r>
            <a:r>
              <a:rPr lang="en-VN" b="1"/>
              <a:t>Colaboratory</a:t>
            </a:r>
            <a:r>
              <a:rPr lang="en-VN"/>
              <a:t>, </a:t>
            </a:r>
            <a:r>
              <a:rPr lang="en-VN" b="1"/>
              <a:t>add</a:t>
            </a:r>
            <a:r>
              <a:rPr lang="en-VN"/>
              <a:t> các thành viên, assign quyền </a:t>
            </a:r>
            <a:r>
              <a:rPr lang="en-VN" b="1"/>
              <a:t>Editor</a:t>
            </a:r>
            <a:r>
              <a:rPr lang="en-VN"/>
              <a:t>. </a:t>
            </a:r>
          </a:p>
          <a:p>
            <a:r>
              <a:rPr lang="en-VN"/>
              <a:t>Viết code, hoàn thành bài tập</a:t>
            </a:r>
          </a:p>
          <a:p>
            <a:r>
              <a:rPr lang="en-US"/>
              <a:t>Theo dõi sự đóng góp</a:t>
            </a:r>
          </a:p>
          <a:p>
            <a:r>
              <a:rPr lang="en-US"/>
              <a:t>Đặt tên theo mẫu </a:t>
            </a:r>
            <a:r>
              <a:rPr lang="en-US" b="1"/>
              <a:t>BT1_Nhom_1_Regression</a:t>
            </a:r>
          </a:p>
          <a:p>
            <a:r>
              <a:rPr lang="en-US"/>
              <a:t>Sau khi hoàn thành bài tập chia sẻ colab với Giảng viên (</a:t>
            </a:r>
            <a:r>
              <a:rPr lang="en-US">
                <a:hlinkClick r:id="rId2"/>
              </a:rPr>
              <a:t>pvc1@huph.edu.vn</a:t>
            </a:r>
            <a:r>
              <a:rPr lang="en-US"/>
              <a:t>) với quyền Viewer. </a:t>
            </a:r>
          </a:p>
          <a:p>
            <a:endParaRPr lang="en-VN"/>
          </a:p>
          <a:p>
            <a:endParaRPr lang="en-VN"/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038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A035-1F63-6472-840A-954C9B5F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Phương pháp đánh giá </a:t>
            </a:r>
          </a:p>
        </p:txBody>
      </p:sp>
      <p:cxnSp>
        <p:nvCxnSpPr>
          <p:cNvPr id="42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44D8EED-3FE1-0079-5511-E0B2D89D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vi-VN" sz="1700">
                <a:solidFill>
                  <a:schemeClr val="tx1">
                    <a:alpha val="80000"/>
                  </a:schemeClr>
                </a:solidFill>
              </a:rPr>
              <a:t>Điều kiện được thi kết thúc học phần: </a:t>
            </a:r>
          </a:p>
          <a:p>
            <a:pPr lvl="1"/>
            <a:r>
              <a:rPr lang="vi-VN" sz="1700">
                <a:solidFill>
                  <a:schemeClr val="tx1">
                    <a:alpha val="80000"/>
                  </a:schemeClr>
                </a:solidFill>
              </a:rPr>
              <a:t>Tham dự tối thiểu 80% số tiết học và hoàn thành 2 bài kiểm tra KT1 và KT2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Đánh giá quá trình: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KT1: Bài kiểm tra cá nhân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KT2: Bài kiểm tra cá nhân  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Đánh giá kết thúc học phần:</a:t>
            </a:r>
          </a:p>
          <a:p>
            <a:pPr lvl="1"/>
            <a:r>
              <a:rPr lang="vi-VN" sz="1700">
                <a:solidFill>
                  <a:schemeClr val="tx1">
                    <a:alpha val="80000"/>
                  </a:schemeClr>
                </a:solidFill>
              </a:rPr>
              <a:t>THI: Bài tập nhóm phân tích và đưa ra ứng dụng 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Công thức tính điểm Trung bình học phần : </a:t>
            </a:r>
          </a:p>
          <a:p>
            <a:pPr lvl="1"/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TBM=KT1*0.25 + KT2*0.25 + THI*0.5</a:t>
            </a:r>
          </a:p>
          <a:p>
            <a:endParaRPr lang="en-VN" sz="17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5501AF-AAEC-A3F2-6C80-C65434E5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>
            <a:fillRect/>
          </a:stretch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4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!!circle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2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66CB0-1AD6-4D8C-BE70-897ADA64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C3B26D-D43F-467B-B943-E20A45E7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799"/>
            <a:ext cx="6802718" cy="5486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BACA-B2A2-7BD4-3C99-83B10475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4" y="1063256"/>
            <a:ext cx="5624624" cy="698281"/>
          </a:xfrm>
        </p:spPr>
        <p:txBody>
          <a:bodyPr anchor="b">
            <a:normAutofit/>
          </a:bodyPr>
          <a:lstStyle/>
          <a:p>
            <a:pPr algn="ctr"/>
            <a:r>
              <a:rPr lang="en-VN" sz="3200">
                <a:solidFill>
                  <a:srgbClr val="595959"/>
                </a:solidFill>
              </a:rPr>
              <a:t>Tài liệu tham khảo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32B85-B1AE-5ACC-6675-5F09E9DEF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74" y="2138994"/>
            <a:ext cx="5475266" cy="315602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giảng của khóa học</a:t>
            </a:r>
            <a:endParaRPr lang="en-VN" sz="20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ulin M. Modern statistics with R. 2nd ed. Boca Raton (FL): Chapman &amp; Hall/CRC Press; 2024. Available from: </a:t>
            </a:r>
            <a:r>
              <a:rPr lang="vi-VN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https://modernstatisticswithr.com/</a:t>
            </a:r>
            <a:r>
              <a:rPr lang="en-US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VN" sz="20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VN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 học R: </a:t>
            </a:r>
            <a:r>
              <a:rPr lang="en-US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https://www.tuhocr.com/</a:t>
            </a:r>
            <a:r>
              <a:rPr lang="en-US" sz="20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VN" sz="2000">
              <a:solidFill>
                <a:srgbClr val="595959"/>
              </a:solidFill>
            </a:endParaRPr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FA1248B-A64E-584A-D314-C271D5B9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18" y="1333746"/>
            <a:ext cx="3156022" cy="3156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4EE602-AEB1-163D-0248-975FCD0089B7}"/>
              </a:ext>
            </a:extLst>
          </p:cNvPr>
          <p:cNvSpPr txBox="1"/>
          <p:nvPr/>
        </p:nvSpPr>
        <p:spPr>
          <a:xfrm>
            <a:off x="7892097" y="4925684"/>
            <a:ext cx="389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/>
              <a:t>Quét QR để truy cập tài liệu khoá học </a:t>
            </a:r>
          </a:p>
        </p:txBody>
      </p:sp>
    </p:spTree>
    <p:extLst>
      <p:ext uri="{BB962C8B-B14F-4D97-AF65-F5344CB8AC3E}">
        <p14:creationId xmlns:p14="http://schemas.microsoft.com/office/powerpoint/2010/main" val="414495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22157-58EC-7D20-A89F-57E2B3C0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Câu hỏi, thảo luận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6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546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Phân tích hồi quy và ứng dụng </vt:lpstr>
      <vt:lpstr>Chuẩn đầu ra </vt:lpstr>
      <vt:lpstr>Nội dung</vt:lpstr>
      <vt:lpstr>Phương pháp học tập </vt:lpstr>
      <vt:lpstr>Dùng AI có được không?</vt:lpstr>
      <vt:lpstr>Sử dụng Google Colab để làm bài tập</vt:lpstr>
      <vt:lpstr>Phương pháp đánh giá </vt:lpstr>
      <vt:lpstr>Tài liệu tham khảo</vt:lpstr>
      <vt:lpstr>Câu hỏi, thảo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Cuong Pham V</dc:creator>
  <cp:lastModifiedBy>Cuong Pham V</cp:lastModifiedBy>
  <cp:revision>8</cp:revision>
  <dcterms:created xsi:type="dcterms:W3CDTF">2025-01-13T02:36:04Z</dcterms:created>
  <dcterms:modified xsi:type="dcterms:W3CDTF">2025-09-07T02:59:39Z</dcterms:modified>
</cp:coreProperties>
</file>