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35"/>
  </p:notesMasterIdLst>
  <p:sldIdLst>
    <p:sldId id="256" r:id="rId2"/>
    <p:sldId id="257" r:id="rId3"/>
    <p:sldId id="263" r:id="rId4"/>
    <p:sldId id="264" r:id="rId5"/>
    <p:sldId id="265" r:id="rId6"/>
    <p:sldId id="266" r:id="rId7"/>
    <p:sldId id="267" r:id="rId8"/>
    <p:sldId id="268" r:id="rId9"/>
    <p:sldId id="269" r:id="rId10"/>
    <p:sldId id="270" r:id="rId11"/>
    <p:sldId id="293"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4" r:id="rId25"/>
    <p:sldId id="285" r:id="rId26"/>
    <p:sldId id="286" r:id="rId27"/>
    <p:sldId id="287" r:id="rId28"/>
    <p:sldId id="288" r:id="rId29"/>
    <p:sldId id="289" r:id="rId30"/>
    <p:sldId id="290" r:id="rId31"/>
    <p:sldId id="291" r:id="rId32"/>
    <p:sldId id="262"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6BFDF-10D1-794B-92BF-728C5F847B43}" v="8" dt="2025-07-22T07:18:22.8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18"/>
    <p:restoredTop sz="94658"/>
  </p:normalViewPr>
  <p:slideViewPr>
    <p:cSldViewPr snapToGrid="0">
      <p:cViewPr varScale="1">
        <p:scale>
          <a:sx n="102" d="100"/>
          <a:sy n="102" d="100"/>
        </p:scale>
        <p:origin x="816"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87DE82-65C2-4B7C-B162-5688D69B991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7795F41-8A2F-408A-9AC9-384522831D31}">
      <dgm:prSet/>
      <dgm:spPr/>
      <dgm:t>
        <a:bodyPr/>
        <a:lstStyle/>
        <a:p>
          <a:r>
            <a:rPr lang="en-US"/>
            <a:t>Phân tích các </a:t>
          </a:r>
          <a:r>
            <a:rPr lang="vi-VN"/>
            <a:t>khái niệm cơ bản về mô hình hồi quy và vai trò trong khoa học dữ liệu</a:t>
          </a:r>
          <a:r>
            <a:rPr lang="en-US"/>
            <a:t>.</a:t>
          </a:r>
        </a:p>
      </dgm:t>
    </dgm:pt>
    <dgm:pt modelId="{5FE78628-CEE8-458F-B69F-BBEA67A79D91}" type="parTrans" cxnId="{AB3BD835-FAED-48D8-8FCF-DABC11DA87AE}">
      <dgm:prSet/>
      <dgm:spPr/>
      <dgm:t>
        <a:bodyPr/>
        <a:lstStyle/>
        <a:p>
          <a:endParaRPr lang="en-US"/>
        </a:p>
      </dgm:t>
    </dgm:pt>
    <dgm:pt modelId="{22501DD5-AA08-4528-89AC-E4FB2DF115DA}" type="sibTrans" cxnId="{AB3BD835-FAED-48D8-8FCF-DABC11DA87AE}">
      <dgm:prSet phldrT="01" phldr="0"/>
      <dgm:spPr/>
      <dgm:t>
        <a:bodyPr/>
        <a:lstStyle/>
        <a:p>
          <a:endParaRPr lang="en-US"/>
        </a:p>
      </dgm:t>
    </dgm:pt>
    <dgm:pt modelId="{2EB4B3C3-926A-440B-86D5-510F2B7E7A47}">
      <dgm:prSet/>
      <dgm:spPr/>
      <dgm:t>
        <a:bodyPr/>
        <a:lstStyle/>
        <a:p>
          <a:r>
            <a:rPr lang="vi-VN"/>
            <a:t>Phân biệt được các loại mô hình hồi quy cơ bản và tình huống sử dụng</a:t>
          </a:r>
          <a:endParaRPr lang="en-US"/>
        </a:p>
      </dgm:t>
    </dgm:pt>
    <dgm:pt modelId="{D9058F87-E3D0-4864-9B82-9F1C48E0C8D6}" type="parTrans" cxnId="{FD2F830F-4016-4B4F-8C2D-9CFB66EA2EB0}">
      <dgm:prSet/>
      <dgm:spPr/>
      <dgm:t>
        <a:bodyPr/>
        <a:lstStyle/>
        <a:p>
          <a:endParaRPr lang="en-US"/>
        </a:p>
      </dgm:t>
    </dgm:pt>
    <dgm:pt modelId="{4569EA3C-EAEB-4387-8E28-DB52CAC5989D}" type="sibTrans" cxnId="{FD2F830F-4016-4B4F-8C2D-9CFB66EA2EB0}">
      <dgm:prSet phldrT="02" phldr="0"/>
      <dgm:spPr/>
      <dgm:t>
        <a:bodyPr/>
        <a:lstStyle/>
        <a:p>
          <a:endParaRPr lang="en-US"/>
        </a:p>
      </dgm:t>
    </dgm:pt>
    <dgm:pt modelId="{4AEC0AA3-25DA-47F8-9688-6DACFF9FAFEA}">
      <dgm:prSet/>
      <dgm:spPr/>
      <dgm:t>
        <a:bodyPr/>
        <a:lstStyle/>
        <a:p>
          <a:r>
            <a:rPr lang="vi-VN"/>
            <a:t>Mô tả được quy trình tổng quát xây dựng mô hình hồi quy</a:t>
          </a:r>
          <a:r>
            <a:rPr lang="en-US"/>
            <a:t> dự đoán</a:t>
          </a:r>
        </a:p>
      </dgm:t>
    </dgm:pt>
    <dgm:pt modelId="{C0F04920-2DEE-4B13-898D-B50096951E97}" type="parTrans" cxnId="{CE8F2A3C-9934-4C80-9C2D-8BBC0AE70620}">
      <dgm:prSet/>
      <dgm:spPr/>
      <dgm:t>
        <a:bodyPr/>
        <a:lstStyle/>
        <a:p>
          <a:endParaRPr lang="en-US"/>
        </a:p>
      </dgm:t>
    </dgm:pt>
    <dgm:pt modelId="{A21C5CF6-B5C2-4585-97A1-B888C60626AF}" type="sibTrans" cxnId="{CE8F2A3C-9934-4C80-9C2D-8BBC0AE70620}">
      <dgm:prSet phldrT="03" phldr="0"/>
      <dgm:spPr/>
      <dgm:t>
        <a:bodyPr/>
        <a:lstStyle/>
        <a:p>
          <a:endParaRPr lang="en-US"/>
        </a:p>
      </dgm:t>
    </dgm:pt>
    <dgm:pt modelId="{2E0B3950-9F25-014F-86E8-1E4875031F8A}" type="pres">
      <dgm:prSet presAssocID="{9887DE82-65C2-4B7C-B162-5688D69B991B}" presName="diagram" presStyleCnt="0">
        <dgm:presLayoutVars>
          <dgm:dir/>
          <dgm:resizeHandles val="exact"/>
        </dgm:presLayoutVars>
      </dgm:prSet>
      <dgm:spPr/>
    </dgm:pt>
    <dgm:pt modelId="{D3A47AD8-A48E-6A4C-8B21-50A837DCC6C0}" type="pres">
      <dgm:prSet presAssocID="{17795F41-8A2F-408A-9AC9-384522831D31}" presName="node" presStyleLbl="node1" presStyleIdx="0" presStyleCnt="3">
        <dgm:presLayoutVars>
          <dgm:bulletEnabled val="1"/>
        </dgm:presLayoutVars>
      </dgm:prSet>
      <dgm:spPr/>
    </dgm:pt>
    <dgm:pt modelId="{1363A26F-2F7B-8247-8E65-15B70C791B86}" type="pres">
      <dgm:prSet presAssocID="{22501DD5-AA08-4528-89AC-E4FB2DF115DA}" presName="sibTrans" presStyleCnt="0"/>
      <dgm:spPr/>
    </dgm:pt>
    <dgm:pt modelId="{1AC41103-78FB-CE42-B884-6BF941AD42B5}" type="pres">
      <dgm:prSet presAssocID="{2EB4B3C3-926A-440B-86D5-510F2B7E7A47}" presName="node" presStyleLbl="node1" presStyleIdx="1" presStyleCnt="3">
        <dgm:presLayoutVars>
          <dgm:bulletEnabled val="1"/>
        </dgm:presLayoutVars>
      </dgm:prSet>
      <dgm:spPr/>
    </dgm:pt>
    <dgm:pt modelId="{714C8CEB-1E88-BE4F-8851-E8768380ECE1}" type="pres">
      <dgm:prSet presAssocID="{4569EA3C-EAEB-4387-8E28-DB52CAC5989D}" presName="sibTrans" presStyleCnt="0"/>
      <dgm:spPr/>
    </dgm:pt>
    <dgm:pt modelId="{14C468FC-B372-2943-8E33-B0DA2C850728}" type="pres">
      <dgm:prSet presAssocID="{4AEC0AA3-25DA-47F8-9688-6DACFF9FAFEA}" presName="node" presStyleLbl="node1" presStyleIdx="2" presStyleCnt="3">
        <dgm:presLayoutVars>
          <dgm:bulletEnabled val="1"/>
        </dgm:presLayoutVars>
      </dgm:prSet>
      <dgm:spPr/>
    </dgm:pt>
  </dgm:ptLst>
  <dgm:cxnLst>
    <dgm:cxn modelId="{FD2F830F-4016-4B4F-8C2D-9CFB66EA2EB0}" srcId="{9887DE82-65C2-4B7C-B162-5688D69B991B}" destId="{2EB4B3C3-926A-440B-86D5-510F2B7E7A47}" srcOrd="1" destOrd="0" parTransId="{D9058F87-E3D0-4864-9B82-9F1C48E0C8D6}" sibTransId="{4569EA3C-EAEB-4387-8E28-DB52CAC5989D}"/>
    <dgm:cxn modelId="{AB3BD835-FAED-48D8-8FCF-DABC11DA87AE}" srcId="{9887DE82-65C2-4B7C-B162-5688D69B991B}" destId="{17795F41-8A2F-408A-9AC9-384522831D31}" srcOrd="0" destOrd="0" parTransId="{5FE78628-CEE8-458F-B69F-BBEA67A79D91}" sibTransId="{22501DD5-AA08-4528-89AC-E4FB2DF115DA}"/>
    <dgm:cxn modelId="{CE8F2A3C-9934-4C80-9C2D-8BBC0AE70620}" srcId="{9887DE82-65C2-4B7C-B162-5688D69B991B}" destId="{4AEC0AA3-25DA-47F8-9688-6DACFF9FAFEA}" srcOrd="2" destOrd="0" parTransId="{C0F04920-2DEE-4B13-898D-B50096951E97}" sibTransId="{A21C5CF6-B5C2-4585-97A1-B888C60626AF}"/>
    <dgm:cxn modelId="{B078246F-E128-D74E-A2A5-CAFCB7CB837E}" type="presOf" srcId="{2EB4B3C3-926A-440B-86D5-510F2B7E7A47}" destId="{1AC41103-78FB-CE42-B884-6BF941AD42B5}" srcOrd="0" destOrd="0" presId="urn:microsoft.com/office/officeart/2005/8/layout/default"/>
    <dgm:cxn modelId="{63929F73-B032-DA4F-A1E4-2A4D6862A54C}" type="presOf" srcId="{9887DE82-65C2-4B7C-B162-5688D69B991B}" destId="{2E0B3950-9F25-014F-86E8-1E4875031F8A}" srcOrd="0" destOrd="0" presId="urn:microsoft.com/office/officeart/2005/8/layout/default"/>
    <dgm:cxn modelId="{C1299E76-91FA-2F41-ADC3-D1ED4B6FF564}" type="presOf" srcId="{17795F41-8A2F-408A-9AC9-384522831D31}" destId="{D3A47AD8-A48E-6A4C-8B21-50A837DCC6C0}" srcOrd="0" destOrd="0" presId="urn:microsoft.com/office/officeart/2005/8/layout/default"/>
    <dgm:cxn modelId="{56637A7C-3F95-CB40-A5CE-D7D4BF98D426}" type="presOf" srcId="{4AEC0AA3-25DA-47F8-9688-6DACFF9FAFEA}" destId="{14C468FC-B372-2943-8E33-B0DA2C850728}" srcOrd="0" destOrd="0" presId="urn:microsoft.com/office/officeart/2005/8/layout/default"/>
    <dgm:cxn modelId="{720635F8-1506-9544-BBA5-915B1BAFB6A1}" type="presParOf" srcId="{2E0B3950-9F25-014F-86E8-1E4875031F8A}" destId="{D3A47AD8-A48E-6A4C-8B21-50A837DCC6C0}" srcOrd="0" destOrd="0" presId="urn:microsoft.com/office/officeart/2005/8/layout/default"/>
    <dgm:cxn modelId="{61428B88-EB6B-9145-85B9-5EC894C7D7AD}" type="presParOf" srcId="{2E0B3950-9F25-014F-86E8-1E4875031F8A}" destId="{1363A26F-2F7B-8247-8E65-15B70C791B86}" srcOrd="1" destOrd="0" presId="urn:microsoft.com/office/officeart/2005/8/layout/default"/>
    <dgm:cxn modelId="{DE5555DB-2554-FB4B-BAA1-5712C445E19E}" type="presParOf" srcId="{2E0B3950-9F25-014F-86E8-1E4875031F8A}" destId="{1AC41103-78FB-CE42-B884-6BF941AD42B5}" srcOrd="2" destOrd="0" presId="urn:microsoft.com/office/officeart/2005/8/layout/default"/>
    <dgm:cxn modelId="{2A94879A-291B-CE4C-A9A4-642EC7962927}" type="presParOf" srcId="{2E0B3950-9F25-014F-86E8-1E4875031F8A}" destId="{714C8CEB-1E88-BE4F-8851-E8768380ECE1}" srcOrd="3" destOrd="0" presId="urn:microsoft.com/office/officeart/2005/8/layout/default"/>
    <dgm:cxn modelId="{979F4EF6-04D1-2141-B5B0-95B434A3DAF4}" type="presParOf" srcId="{2E0B3950-9F25-014F-86E8-1E4875031F8A}" destId="{14C468FC-B372-2943-8E33-B0DA2C85072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61A784-F7ED-4F52-8C6E-B1479302BD5A}"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157650E2-7D30-42F4-B8C3-5F1A9C86E23A}">
      <dgm:prSet/>
      <dgm:spPr/>
      <dgm:t>
        <a:bodyPr/>
        <a:lstStyle/>
        <a:p>
          <a:r>
            <a:rPr lang="vi-VN" b="1"/>
            <a:t>Biến phụ thuộc (Y):</a:t>
          </a:r>
          <a:endParaRPr lang="en-US"/>
        </a:p>
      </dgm:t>
    </dgm:pt>
    <dgm:pt modelId="{43299681-B2CA-4660-A840-E4A4A499A455}" type="parTrans" cxnId="{B99CE836-531F-4705-A77D-357991AB4D05}">
      <dgm:prSet/>
      <dgm:spPr/>
      <dgm:t>
        <a:bodyPr/>
        <a:lstStyle/>
        <a:p>
          <a:endParaRPr lang="en-US"/>
        </a:p>
      </dgm:t>
    </dgm:pt>
    <dgm:pt modelId="{744A1A6E-E76B-4B1E-BBC2-ECD018469439}" type="sibTrans" cxnId="{B99CE836-531F-4705-A77D-357991AB4D05}">
      <dgm:prSet/>
      <dgm:spPr/>
      <dgm:t>
        <a:bodyPr/>
        <a:lstStyle/>
        <a:p>
          <a:endParaRPr lang="en-US"/>
        </a:p>
      </dgm:t>
    </dgm:pt>
    <dgm:pt modelId="{A9702FCA-6A32-4750-B89C-B4BCBE8B585A}">
      <dgm:prSet/>
      <dgm:spPr/>
      <dgm:t>
        <a:bodyPr/>
        <a:lstStyle/>
        <a:p>
          <a:r>
            <a:rPr lang="vi-VN"/>
            <a:t>Là biến mà chúng ta muốn dự đoán, giải thích hoặc phân tích.</a:t>
          </a:r>
          <a:endParaRPr lang="en-US"/>
        </a:p>
      </dgm:t>
    </dgm:pt>
    <dgm:pt modelId="{91323E18-CDA9-4C26-9FE1-7CA26A6AFE9A}" type="parTrans" cxnId="{A6A9A905-DDE9-4BA3-884A-FED70F140646}">
      <dgm:prSet/>
      <dgm:spPr/>
      <dgm:t>
        <a:bodyPr/>
        <a:lstStyle/>
        <a:p>
          <a:endParaRPr lang="en-US"/>
        </a:p>
      </dgm:t>
    </dgm:pt>
    <dgm:pt modelId="{DD8F3622-F0FE-421D-8D09-2328E174460C}" type="sibTrans" cxnId="{A6A9A905-DDE9-4BA3-884A-FED70F140646}">
      <dgm:prSet/>
      <dgm:spPr/>
      <dgm:t>
        <a:bodyPr/>
        <a:lstStyle/>
        <a:p>
          <a:endParaRPr lang="en-US"/>
        </a:p>
      </dgm:t>
    </dgm:pt>
    <dgm:pt modelId="{2CEA6730-C420-467D-8B75-780A95E573C5}">
      <dgm:prSet/>
      <dgm:spPr/>
      <dgm:t>
        <a:bodyPr/>
        <a:lstStyle/>
        <a:p>
          <a:r>
            <a:rPr lang="vi-VN"/>
            <a:t>Thường được gọi là biến mục tiêu, biến kết quả, biến phản hồi.</a:t>
          </a:r>
          <a:endParaRPr lang="en-US"/>
        </a:p>
      </dgm:t>
    </dgm:pt>
    <dgm:pt modelId="{0F085391-7E95-4CD4-BD1A-8FE5CAD190B4}" type="parTrans" cxnId="{DBB5C231-FDCA-4612-B116-F64CEE43CA3F}">
      <dgm:prSet/>
      <dgm:spPr/>
      <dgm:t>
        <a:bodyPr/>
        <a:lstStyle/>
        <a:p>
          <a:endParaRPr lang="en-US"/>
        </a:p>
      </dgm:t>
    </dgm:pt>
    <dgm:pt modelId="{BAC0ABCC-9C49-4811-94FD-0DF2E86ECFE3}" type="sibTrans" cxnId="{DBB5C231-FDCA-4612-B116-F64CEE43CA3F}">
      <dgm:prSet/>
      <dgm:spPr/>
      <dgm:t>
        <a:bodyPr/>
        <a:lstStyle/>
        <a:p>
          <a:endParaRPr lang="en-US"/>
        </a:p>
      </dgm:t>
    </dgm:pt>
    <dgm:pt modelId="{84209241-453E-4820-BEB9-F3337272E5F5}">
      <dgm:prSet/>
      <dgm:spPr/>
      <dgm:t>
        <a:bodyPr/>
        <a:lstStyle/>
        <a:p>
          <a:r>
            <a:rPr lang="vi-VN" i="1"/>
            <a:t>Ví dụ:</a:t>
          </a:r>
          <a:r>
            <a:rPr lang="vi-VN"/>
            <a:t> chi phí y tế, nguy cơ mắc bệnh.</a:t>
          </a:r>
          <a:endParaRPr lang="en-US"/>
        </a:p>
      </dgm:t>
    </dgm:pt>
    <dgm:pt modelId="{A6951CC2-0276-4E5A-BEFA-4BC422F320D7}" type="parTrans" cxnId="{26367594-1722-4CB5-9193-17E67C1A140A}">
      <dgm:prSet/>
      <dgm:spPr/>
      <dgm:t>
        <a:bodyPr/>
        <a:lstStyle/>
        <a:p>
          <a:endParaRPr lang="en-US"/>
        </a:p>
      </dgm:t>
    </dgm:pt>
    <dgm:pt modelId="{E92BB445-86DF-4D08-9FD1-6BABFCF4B460}" type="sibTrans" cxnId="{26367594-1722-4CB5-9193-17E67C1A140A}">
      <dgm:prSet/>
      <dgm:spPr/>
      <dgm:t>
        <a:bodyPr/>
        <a:lstStyle/>
        <a:p>
          <a:endParaRPr lang="en-US"/>
        </a:p>
      </dgm:t>
    </dgm:pt>
    <dgm:pt modelId="{39865576-F962-4A1E-AB0D-9CFEA1E0924C}">
      <dgm:prSet/>
      <dgm:spPr/>
      <dgm:t>
        <a:bodyPr/>
        <a:lstStyle/>
        <a:p>
          <a:r>
            <a:rPr lang="vi-VN" b="1"/>
            <a:t>Biến độc lập (X):</a:t>
          </a:r>
          <a:endParaRPr lang="en-US"/>
        </a:p>
      </dgm:t>
    </dgm:pt>
    <dgm:pt modelId="{9580C0E1-2EAA-4132-8158-C233918E77C9}" type="parTrans" cxnId="{0A6A50A4-5892-41B4-8DA8-3C0F56F0AF24}">
      <dgm:prSet/>
      <dgm:spPr/>
      <dgm:t>
        <a:bodyPr/>
        <a:lstStyle/>
        <a:p>
          <a:endParaRPr lang="en-US"/>
        </a:p>
      </dgm:t>
    </dgm:pt>
    <dgm:pt modelId="{EE5A72BA-CA19-4FFE-B4DB-A88B83B29A6B}" type="sibTrans" cxnId="{0A6A50A4-5892-41B4-8DA8-3C0F56F0AF24}">
      <dgm:prSet/>
      <dgm:spPr/>
      <dgm:t>
        <a:bodyPr/>
        <a:lstStyle/>
        <a:p>
          <a:endParaRPr lang="en-US"/>
        </a:p>
      </dgm:t>
    </dgm:pt>
    <dgm:pt modelId="{ADD43C76-D804-4AF5-9579-A6BCFC7CBD10}">
      <dgm:prSet/>
      <dgm:spPr/>
      <dgm:t>
        <a:bodyPr/>
        <a:lstStyle/>
        <a:p>
          <a:r>
            <a:rPr lang="vi-VN"/>
            <a:t>Là các biến được sử dụng để giải thích hoặc dự đoán biến phụ thuộc.</a:t>
          </a:r>
          <a:endParaRPr lang="en-US"/>
        </a:p>
      </dgm:t>
    </dgm:pt>
    <dgm:pt modelId="{AB251838-19BB-4E5C-8B06-FE2DDA54C7B3}" type="parTrans" cxnId="{79DB535C-34A8-4CFB-9DDD-5D0B37A4DF66}">
      <dgm:prSet/>
      <dgm:spPr/>
      <dgm:t>
        <a:bodyPr/>
        <a:lstStyle/>
        <a:p>
          <a:endParaRPr lang="en-US"/>
        </a:p>
      </dgm:t>
    </dgm:pt>
    <dgm:pt modelId="{81F5A793-92BB-4976-ADB7-C37523D3357A}" type="sibTrans" cxnId="{79DB535C-34A8-4CFB-9DDD-5D0B37A4DF66}">
      <dgm:prSet/>
      <dgm:spPr/>
      <dgm:t>
        <a:bodyPr/>
        <a:lstStyle/>
        <a:p>
          <a:endParaRPr lang="en-US"/>
        </a:p>
      </dgm:t>
    </dgm:pt>
    <dgm:pt modelId="{87A4D645-9B7E-4D76-995C-A33EB9F43645}">
      <dgm:prSet/>
      <dgm:spPr/>
      <dgm:t>
        <a:bodyPr/>
        <a:lstStyle/>
        <a:p>
          <a:r>
            <a:rPr lang="vi-VN"/>
            <a:t>Thường được gọi là biến giải thích, biến dự đoán, yếu tố.</a:t>
          </a:r>
          <a:endParaRPr lang="en-US"/>
        </a:p>
      </dgm:t>
    </dgm:pt>
    <dgm:pt modelId="{9E1FB1F2-97AF-4838-A9B3-C48FC1106649}" type="parTrans" cxnId="{500FA121-B662-43C3-81F2-30FD6E6D789D}">
      <dgm:prSet/>
      <dgm:spPr/>
      <dgm:t>
        <a:bodyPr/>
        <a:lstStyle/>
        <a:p>
          <a:endParaRPr lang="en-US"/>
        </a:p>
      </dgm:t>
    </dgm:pt>
    <dgm:pt modelId="{20E6879C-BDE9-41E7-A602-A549ED6C0696}" type="sibTrans" cxnId="{500FA121-B662-43C3-81F2-30FD6E6D789D}">
      <dgm:prSet/>
      <dgm:spPr/>
      <dgm:t>
        <a:bodyPr/>
        <a:lstStyle/>
        <a:p>
          <a:endParaRPr lang="en-US"/>
        </a:p>
      </dgm:t>
    </dgm:pt>
    <dgm:pt modelId="{AD775AC5-3A59-482A-8AEB-D83FE68655B8}">
      <dgm:prSet/>
      <dgm:spPr/>
      <dgm:t>
        <a:bodyPr/>
        <a:lstStyle/>
        <a:p>
          <a:r>
            <a:rPr lang="vi-VN" i="1"/>
            <a:t>Ví dụ:</a:t>
          </a:r>
          <a:r>
            <a:rPr lang="vi-VN"/>
            <a:t> tuổi, huyết áp.</a:t>
          </a:r>
          <a:endParaRPr lang="en-US"/>
        </a:p>
      </dgm:t>
    </dgm:pt>
    <dgm:pt modelId="{6074E4C4-7536-4743-B2B3-6F8BFB9DCCB6}" type="parTrans" cxnId="{99B08FBC-9D02-4A71-A524-2281DD1C34B4}">
      <dgm:prSet/>
      <dgm:spPr/>
      <dgm:t>
        <a:bodyPr/>
        <a:lstStyle/>
        <a:p>
          <a:endParaRPr lang="en-US"/>
        </a:p>
      </dgm:t>
    </dgm:pt>
    <dgm:pt modelId="{16371154-92F7-446E-A956-3E91A7621BA4}" type="sibTrans" cxnId="{99B08FBC-9D02-4A71-A524-2281DD1C34B4}">
      <dgm:prSet/>
      <dgm:spPr/>
      <dgm:t>
        <a:bodyPr/>
        <a:lstStyle/>
        <a:p>
          <a:endParaRPr lang="en-US"/>
        </a:p>
      </dgm:t>
    </dgm:pt>
    <dgm:pt modelId="{A011CB3F-3334-456F-857B-BD3083C6880F}">
      <dgm:prSet/>
      <dgm:spPr/>
      <dgm:t>
        <a:bodyPr/>
        <a:lstStyle/>
        <a:p>
          <a:r>
            <a:rPr lang="en-US" b="1"/>
            <a:t>Mối quan hệ:</a:t>
          </a:r>
          <a:r>
            <a:rPr lang="en-US"/>
            <a:t> </a:t>
          </a:r>
          <a:r>
            <a:rPr lang="en-US" i="1"/>
            <a:t>Y=f(X</a:t>
          </a:r>
          <a:r>
            <a:rPr lang="en-US" i="1" baseline="-25000"/>
            <a:t>1</a:t>
          </a:r>
          <a:r>
            <a:rPr lang="en-US" i="1"/>
            <a:t>​,X</a:t>
          </a:r>
          <a:r>
            <a:rPr lang="en-US" i="1" baseline="-25000"/>
            <a:t>2</a:t>
          </a:r>
          <a:r>
            <a:rPr lang="en-US" i="1"/>
            <a:t>​,...,X</a:t>
          </a:r>
          <a:r>
            <a:rPr lang="en-US" i="1" baseline="-25000"/>
            <a:t>n</a:t>
          </a:r>
          <a:r>
            <a:rPr lang="en-US" i="1"/>
            <a:t>​)+ϵ      </a:t>
          </a:r>
          <a:r>
            <a:rPr lang="en-US"/>
            <a:t> </a:t>
          </a:r>
          <a:br>
            <a:rPr lang="en-US"/>
          </a:br>
          <a:endParaRPr lang="en-US"/>
        </a:p>
      </dgm:t>
    </dgm:pt>
    <dgm:pt modelId="{DA4A7E9B-9617-4F03-A9D7-335E8DF6EC86}" type="parTrans" cxnId="{7C8765F4-DA6D-4FE5-9B8E-BBFD46D1B8F5}">
      <dgm:prSet/>
      <dgm:spPr/>
      <dgm:t>
        <a:bodyPr/>
        <a:lstStyle/>
        <a:p>
          <a:endParaRPr lang="en-US"/>
        </a:p>
      </dgm:t>
    </dgm:pt>
    <dgm:pt modelId="{D6C25753-8D69-44D9-A25E-D1E45A3C64FD}" type="sibTrans" cxnId="{7C8765F4-DA6D-4FE5-9B8E-BBFD46D1B8F5}">
      <dgm:prSet/>
      <dgm:spPr/>
      <dgm:t>
        <a:bodyPr/>
        <a:lstStyle/>
        <a:p>
          <a:endParaRPr lang="en-US"/>
        </a:p>
      </dgm:t>
    </dgm:pt>
    <dgm:pt modelId="{1343C3E6-CEE3-48D3-A0D8-880AD6938E61}">
      <dgm:prSet/>
      <dgm:spPr/>
      <dgm:t>
        <a:bodyPr/>
        <a:lstStyle/>
        <a:p>
          <a:r>
            <a:rPr lang="en-US"/>
            <a:t>f: Hàm biểu diễn mối quan hệ.</a:t>
          </a:r>
        </a:p>
      </dgm:t>
    </dgm:pt>
    <dgm:pt modelId="{A719BC57-9A69-4A35-BFCA-7E46EE32946A}" type="parTrans" cxnId="{FA4E3CD9-FDC7-4DBE-863F-AEC93B6ACD01}">
      <dgm:prSet/>
      <dgm:spPr/>
      <dgm:t>
        <a:bodyPr/>
        <a:lstStyle/>
        <a:p>
          <a:endParaRPr lang="en-US"/>
        </a:p>
      </dgm:t>
    </dgm:pt>
    <dgm:pt modelId="{79041767-60E3-4033-9E8D-2FBDF343B6D5}" type="sibTrans" cxnId="{FA4E3CD9-FDC7-4DBE-863F-AEC93B6ACD01}">
      <dgm:prSet/>
      <dgm:spPr/>
      <dgm:t>
        <a:bodyPr/>
        <a:lstStyle/>
        <a:p>
          <a:endParaRPr lang="en-US"/>
        </a:p>
      </dgm:t>
    </dgm:pt>
    <dgm:pt modelId="{EC2FC08B-CDE1-4F82-B357-E48E6700BDB8}">
      <dgm:prSet/>
      <dgm:spPr/>
      <dgm:t>
        <a:bodyPr/>
        <a:lstStyle/>
        <a:p>
          <a:r>
            <a:rPr lang="en-US"/>
            <a:t>ϵ: Sai số ngẫu nhiên</a:t>
          </a:r>
        </a:p>
      </dgm:t>
    </dgm:pt>
    <dgm:pt modelId="{9C07AAD2-4041-4652-B198-5EFCCDCB7699}" type="parTrans" cxnId="{3D7A9315-CC76-47DE-805B-9F8AA42D447D}">
      <dgm:prSet/>
      <dgm:spPr/>
      <dgm:t>
        <a:bodyPr/>
        <a:lstStyle/>
        <a:p>
          <a:endParaRPr lang="en-US"/>
        </a:p>
      </dgm:t>
    </dgm:pt>
    <dgm:pt modelId="{D47ADDA5-1E83-4EDA-9AFC-897AADE2C16A}" type="sibTrans" cxnId="{3D7A9315-CC76-47DE-805B-9F8AA42D447D}">
      <dgm:prSet/>
      <dgm:spPr/>
      <dgm:t>
        <a:bodyPr/>
        <a:lstStyle/>
        <a:p>
          <a:endParaRPr lang="en-US"/>
        </a:p>
      </dgm:t>
    </dgm:pt>
    <dgm:pt modelId="{5C644B4C-0D54-4A48-914D-78FEB4EA883C}" type="pres">
      <dgm:prSet presAssocID="{2861A784-F7ED-4F52-8C6E-B1479302BD5A}" presName="Name0" presStyleCnt="0">
        <dgm:presLayoutVars>
          <dgm:dir/>
          <dgm:animLvl val="lvl"/>
          <dgm:resizeHandles val="exact"/>
        </dgm:presLayoutVars>
      </dgm:prSet>
      <dgm:spPr/>
    </dgm:pt>
    <dgm:pt modelId="{140F0244-265F-2B46-BC55-B8923596706D}" type="pres">
      <dgm:prSet presAssocID="{157650E2-7D30-42F4-B8C3-5F1A9C86E23A}" presName="composite" presStyleCnt="0"/>
      <dgm:spPr/>
    </dgm:pt>
    <dgm:pt modelId="{D7FA1D4B-0511-9046-A090-736695B37990}" type="pres">
      <dgm:prSet presAssocID="{157650E2-7D30-42F4-B8C3-5F1A9C86E23A}" presName="parTx" presStyleLbl="alignNode1" presStyleIdx="0" presStyleCnt="3">
        <dgm:presLayoutVars>
          <dgm:chMax val="0"/>
          <dgm:chPref val="0"/>
          <dgm:bulletEnabled val="1"/>
        </dgm:presLayoutVars>
      </dgm:prSet>
      <dgm:spPr/>
    </dgm:pt>
    <dgm:pt modelId="{F786E9AC-627B-8A45-B988-0788D970F838}" type="pres">
      <dgm:prSet presAssocID="{157650E2-7D30-42F4-B8C3-5F1A9C86E23A}" presName="desTx" presStyleLbl="alignAccFollowNode1" presStyleIdx="0" presStyleCnt="3">
        <dgm:presLayoutVars>
          <dgm:bulletEnabled val="1"/>
        </dgm:presLayoutVars>
      </dgm:prSet>
      <dgm:spPr/>
    </dgm:pt>
    <dgm:pt modelId="{D848F7D5-1ABD-4549-AC1F-0BD2D75F38C8}" type="pres">
      <dgm:prSet presAssocID="{744A1A6E-E76B-4B1E-BBC2-ECD018469439}" presName="space" presStyleCnt="0"/>
      <dgm:spPr/>
    </dgm:pt>
    <dgm:pt modelId="{ECD79EAB-32BB-1C49-980C-C68985CE78D4}" type="pres">
      <dgm:prSet presAssocID="{39865576-F962-4A1E-AB0D-9CFEA1E0924C}" presName="composite" presStyleCnt="0"/>
      <dgm:spPr/>
    </dgm:pt>
    <dgm:pt modelId="{1D99E232-EE74-AC4A-A00F-CA8EA4195D14}" type="pres">
      <dgm:prSet presAssocID="{39865576-F962-4A1E-AB0D-9CFEA1E0924C}" presName="parTx" presStyleLbl="alignNode1" presStyleIdx="1" presStyleCnt="3">
        <dgm:presLayoutVars>
          <dgm:chMax val="0"/>
          <dgm:chPref val="0"/>
          <dgm:bulletEnabled val="1"/>
        </dgm:presLayoutVars>
      </dgm:prSet>
      <dgm:spPr/>
    </dgm:pt>
    <dgm:pt modelId="{AC724798-E057-5747-94BB-0B0C6A1B3B73}" type="pres">
      <dgm:prSet presAssocID="{39865576-F962-4A1E-AB0D-9CFEA1E0924C}" presName="desTx" presStyleLbl="alignAccFollowNode1" presStyleIdx="1" presStyleCnt="3">
        <dgm:presLayoutVars>
          <dgm:bulletEnabled val="1"/>
        </dgm:presLayoutVars>
      </dgm:prSet>
      <dgm:spPr/>
    </dgm:pt>
    <dgm:pt modelId="{163F2EC1-F710-3F47-94A3-3FF538070E70}" type="pres">
      <dgm:prSet presAssocID="{EE5A72BA-CA19-4FFE-B4DB-A88B83B29A6B}" presName="space" presStyleCnt="0"/>
      <dgm:spPr/>
    </dgm:pt>
    <dgm:pt modelId="{363540A3-E461-CD45-A52D-0EDB1957F64C}" type="pres">
      <dgm:prSet presAssocID="{A011CB3F-3334-456F-857B-BD3083C6880F}" presName="composite" presStyleCnt="0"/>
      <dgm:spPr/>
    </dgm:pt>
    <dgm:pt modelId="{7A33B069-28F6-9148-8FCF-F5975567C48B}" type="pres">
      <dgm:prSet presAssocID="{A011CB3F-3334-456F-857B-BD3083C6880F}" presName="parTx" presStyleLbl="alignNode1" presStyleIdx="2" presStyleCnt="3">
        <dgm:presLayoutVars>
          <dgm:chMax val="0"/>
          <dgm:chPref val="0"/>
          <dgm:bulletEnabled val="1"/>
        </dgm:presLayoutVars>
      </dgm:prSet>
      <dgm:spPr/>
    </dgm:pt>
    <dgm:pt modelId="{40B4D9A4-6D40-814C-96D6-00318C657F7E}" type="pres">
      <dgm:prSet presAssocID="{A011CB3F-3334-456F-857B-BD3083C6880F}" presName="desTx" presStyleLbl="alignAccFollowNode1" presStyleIdx="2" presStyleCnt="3">
        <dgm:presLayoutVars>
          <dgm:bulletEnabled val="1"/>
        </dgm:presLayoutVars>
      </dgm:prSet>
      <dgm:spPr/>
    </dgm:pt>
  </dgm:ptLst>
  <dgm:cxnLst>
    <dgm:cxn modelId="{A6A9A905-DDE9-4BA3-884A-FED70F140646}" srcId="{157650E2-7D30-42F4-B8C3-5F1A9C86E23A}" destId="{A9702FCA-6A32-4750-B89C-B4BCBE8B585A}" srcOrd="0" destOrd="0" parTransId="{91323E18-CDA9-4C26-9FE1-7CA26A6AFE9A}" sibTransId="{DD8F3622-F0FE-421D-8D09-2328E174460C}"/>
    <dgm:cxn modelId="{34E10809-B820-2949-A090-042A0A60D327}" type="presOf" srcId="{AD775AC5-3A59-482A-8AEB-D83FE68655B8}" destId="{AC724798-E057-5747-94BB-0B0C6A1B3B73}" srcOrd="0" destOrd="2" presId="urn:microsoft.com/office/officeart/2005/8/layout/hList1"/>
    <dgm:cxn modelId="{3655DE09-D9F8-6246-82CE-8AF84B2598C0}" type="presOf" srcId="{84209241-453E-4820-BEB9-F3337272E5F5}" destId="{F786E9AC-627B-8A45-B988-0788D970F838}" srcOrd="0" destOrd="2" presId="urn:microsoft.com/office/officeart/2005/8/layout/hList1"/>
    <dgm:cxn modelId="{3D7A9315-CC76-47DE-805B-9F8AA42D447D}" srcId="{A011CB3F-3334-456F-857B-BD3083C6880F}" destId="{EC2FC08B-CDE1-4F82-B357-E48E6700BDB8}" srcOrd="1" destOrd="0" parTransId="{9C07AAD2-4041-4652-B198-5EFCCDCB7699}" sibTransId="{D47ADDA5-1E83-4EDA-9AFC-897AADE2C16A}"/>
    <dgm:cxn modelId="{500FA121-B662-43C3-81F2-30FD6E6D789D}" srcId="{39865576-F962-4A1E-AB0D-9CFEA1E0924C}" destId="{87A4D645-9B7E-4D76-995C-A33EB9F43645}" srcOrd="1" destOrd="0" parTransId="{9E1FB1F2-97AF-4838-A9B3-C48FC1106649}" sibTransId="{20E6879C-BDE9-41E7-A602-A549ED6C0696}"/>
    <dgm:cxn modelId="{DBB5C231-FDCA-4612-B116-F64CEE43CA3F}" srcId="{157650E2-7D30-42F4-B8C3-5F1A9C86E23A}" destId="{2CEA6730-C420-467D-8B75-780A95E573C5}" srcOrd="1" destOrd="0" parTransId="{0F085391-7E95-4CD4-BD1A-8FE5CAD190B4}" sibTransId="{BAC0ABCC-9C49-4811-94FD-0DF2E86ECFE3}"/>
    <dgm:cxn modelId="{CD5EC132-FED4-9F43-854A-20A086D0C9B8}" type="presOf" srcId="{ADD43C76-D804-4AF5-9579-A6BCFC7CBD10}" destId="{AC724798-E057-5747-94BB-0B0C6A1B3B73}" srcOrd="0" destOrd="0" presId="urn:microsoft.com/office/officeart/2005/8/layout/hList1"/>
    <dgm:cxn modelId="{B99CE836-531F-4705-A77D-357991AB4D05}" srcId="{2861A784-F7ED-4F52-8C6E-B1479302BD5A}" destId="{157650E2-7D30-42F4-B8C3-5F1A9C86E23A}" srcOrd="0" destOrd="0" parTransId="{43299681-B2CA-4660-A840-E4A4A499A455}" sibTransId="{744A1A6E-E76B-4B1E-BBC2-ECD018469439}"/>
    <dgm:cxn modelId="{95267A3E-C1B7-DA41-A9B1-FFCDB202D42F}" type="presOf" srcId="{157650E2-7D30-42F4-B8C3-5F1A9C86E23A}" destId="{D7FA1D4B-0511-9046-A090-736695B37990}" srcOrd="0" destOrd="0" presId="urn:microsoft.com/office/officeart/2005/8/layout/hList1"/>
    <dgm:cxn modelId="{FBB7574D-9C18-D442-801C-29222CBEE7DC}" type="presOf" srcId="{A9702FCA-6A32-4750-B89C-B4BCBE8B585A}" destId="{F786E9AC-627B-8A45-B988-0788D970F838}" srcOrd="0" destOrd="0" presId="urn:microsoft.com/office/officeart/2005/8/layout/hList1"/>
    <dgm:cxn modelId="{865B5D52-51E8-2A41-A778-F623619F81A0}" type="presOf" srcId="{2861A784-F7ED-4F52-8C6E-B1479302BD5A}" destId="{5C644B4C-0D54-4A48-914D-78FEB4EA883C}" srcOrd="0" destOrd="0" presId="urn:microsoft.com/office/officeart/2005/8/layout/hList1"/>
    <dgm:cxn modelId="{79DB535C-34A8-4CFB-9DDD-5D0B37A4DF66}" srcId="{39865576-F962-4A1E-AB0D-9CFEA1E0924C}" destId="{ADD43C76-D804-4AF5-9579-A6BCFC7CBD10}" srcOrd="0" destOrd="0" parTransId="{AB251838-19BB-4E5C-8B06-FE2DDA54C7B3}" sibTransId="{81F5A793-92BB-4976-ADB7-C37523D3357A}"/>
    <dgm:cxn modelId="{9163575D-9559-9D40-8D93-7BDEDCABBA75}" type="presOf" srcId="{1343C3E6-CEE3-48D3-A0D8-880AD6938E61}" destId="{40B4D9A4-6D40-814C-96D6-00318C657F7E}" srcOrd="0" destOrd="0" presId="urn:microsoft.com/office/officeart/2005/8/layout/hList1"/>
    <dgm:cxn modelId="{D7E9B174-EE38-B44B-8DB6-7AA61FBFD42A}" type="presOf" srcId="{2CEA6730-C420-467D-8B75-780A95E573C5}" destId="{F786E9AC-627B-8A45-B988-0788D970F838}" srcOrd="0" destOrd="1" presId="urn:microsoft.com/office/officeart/2005/8/layout/hList1"/>
    <dgm:cxn modelId="{861E427C-F99D-6443-B097-02E80AD55D0D}" type="presOf" srcId="{87A4D645-9B7E-4D76-995C-A33EB9F43645}" destId="{AC724798-E057-5747-94BB-0B0C6A1B3B73}" srcOrd="0" destOrd="1" presId="urn:microsoft.com/office/officeart/2005/8/layout/hList1"/>
    <dgm:cxn modelId="{26367594-1722-4CB5-9193-17E67C1A140A}" srcId="{157650E2-7D30-42F4-B8C3-5F1A9C86E23A}" destId="{84209241-453E-4820-BEB9-F3337272E5F5}" srcOrd="2" destOrd="0" parTransId="{A6951CC2-0276-4E5A-BEFA-4BC422F320D7}" sibTransId="{E92BB445-86DF-4D08-9FD1-6BABFCF4B460}"/>
    <dgm:cxn modelId="{0A6A50A4-5892-41B4-8DA8-3C0F56F0AF24}" srcId="{2861A784-F7ED-4F52-8C6E-B1479302BD5A}" destId="{39865576-F962-4A1E-AB0D-9CFEA1E0924C}" srcOrd="1" destOrd="0" parTransId="{9580C0E1-2EAA-4132-8158-C233918E77C9}" sibTransId="{EE5A72BA-CA19-4FFE-B4DB-A88B83B29A6B}"/>
    <dgm:cxn modelId="{F5F93DAA-6D41-8B45-A48E-67D30D5FA23C}" type="presOf" srcId="{39865576-F962-4A1E-AB0D-9CFEA1E0924C}" destId="{1D99E232-EE74-AC4A-A00F-CA8EA4195D14}" srcOrd="0" destOrd="0" presId="urn:microsoft.com/office/officeart/2005/8/layout/hList1"/>
    <dgm:cxn modelId="{99B08FBC-9D02-4A71-A524-2281DD1C34B4}" srcId="{39865576-F962-4A1E-AB0D-9CFEA1E0924C}" destId="{AD775AC5-3A59-482A-8AEB-D83FE68655B8}" srcOrd="2" destOrd="0" parTransId="{6074E4C4-7536-4743-B2B3-6F8BFB9DCCB6}" sibTransId="{16371154-92F7-446E-A956-3E91A7621BA4}"/>
    <dgm:cxn modelId="{FA4E3CD9-FDC7-4DBE-863F-AEC93B6ACD01}" srcId="{A011CB3F-3334-456F-857B-BD3083C6880F}" destId="{1343C3E6-CEE3-48D3-A0D8-880AD6938E61}" srcOrd="0" destOrd="0" parTransId="{A719BC57-9A69-4A35-BFCA-7E46EE32946A}" sibTransId="{79041767-60E3-4033-9E8D-2FBDF343B6D5}"/>
    <dgm:cxn modelId="{7C8765F4-DA6D-4FE5-9B8E-BBFD46D1B8F5}" srcId="{2861A784-F7ED-4F52-8C6E-B1479302BD5A}" destId="{A011CB3F-3334-456F-857B-BD3083C6880F}" srcOrd="2" destOrd="0" parTransId="{DA4A7E9B-9617-4F03-A9D7-335E8DF6EC86}" sibTransId="{D6C25753-8D69-44D9-A25E-D1E45A3C64FD}"/>
    <dgm:cxn modelId="{A49252F7-F64C-D14F-B507-82F0013808F8}" type="presOf" srcId="{A011CB3F-3334-456F-857B-BD3083C6880F}" destId="{7A33B069-28F6-9148-8FCF-F5975567C48B}" srcOrd="0" destOrd="0" presId="urn:microsoft.com/office/officeart/2005/8/layout/hList1"/>
    <dgm:cxn modelId="{D4CE57FA-D818-A946-98C1-A0C17E414E71}" type="presOf" srcId="{EC2FC08B-CDE1-4F82-B357-E48E6700BDB8}" destId="{40B4D9A4-6D40-814C-96D6-00318C657F7E}" srcOrd="0" destOrd="1" presId="urn:microsoft.com/office/officeart/2005/8/layout/hList1"/>
    <dgm:cxn modelId="{5911B819-DCC6-B34E-AE35-77B9AEC41DB3}" type="presParOf" srcId="{5C644B4C-0D54-4A48-914D-78FEB4EA883C}" destId="{140F0244-265F-2B46-BC55-B8923596706D}" srcOrd="0" destOrd="0" presId="urn:microsoft.com/office/officeart/2005/8/layout/hList1"/>
    <dgm:cxn modelId="{FE23CF60-E44B-4D41-9849-739F5EEFD8FD}" type="presParOf" srcId="{140F0244-265F-2B46-BC55-B8923596706D}" destId="{D7FA1D4B-0511-9046-A090-736695B37990}" srcOrd="0" destOrd="0" presId="urn:microsoft.com/office/officeart/2005/8/layout/hList1"/>
    <dgm:cxn modelId="{BBDA3EAF-653D-314A-9DDE-025B01B235FD}" type="presParOf" srcId="{140F0244-265F-2B46-BC55-B8923596706D}" destId="{F786E9AC-627B-8A45-B988-0788D970F838}" srcOrd="1" destOrd="0" presId="urn:microsoft.com/office/officeart/2005/8/layout/hList1"/>
    <dgm:cxn modelId="{1E6658E3-70C8-9B46-843C-FED7CC77EC25}" type="presParOf" srcId="{5C644B4C-0D54-4A48-914D-78FEB4EA883C}" destId="{D848F7D5-1ABD-4549-AC1F-0BD2D75F38C8}" srcOrd="1" destOrd="0" presId="urn:microsoft.com/office/officeart/2005/8/layout/hList1"/>
    <dgm:cxn modelId="{B4C155AE-5E6E-9446-A828-D22524CD48CE}" type="presParOf" srcId="{5C644B4C-0D54-4A48-914D-78FEB4EA883C}" destId="{ECD79EAB-32BB-1C49-980C-C68985CE78D4}" srcOrd="2" destOrd="0" presId="urn:microsoft.com/office/officeart/2005/8/layout/hList1"/>
    <dgm:cxn modelId="{EDEB0FFE-089B-9741-9288-62502A91DF0A}" type="presParOf" srcId="{ECD79EAB-32BB-1C49-980C-C68985CE78D4}" destId="{1D99E232-EE74-AC4A-A00F-CA8EA4195D14}" srcOrd="0" destOrd="0" presId="urn:microsoft.com/office/officeart/2005/8/layout/hList1"/>
    <dgm:cxn modelId="{9AB1CC57-D968-F643-87B2-2852DA20B5FF}" type="presParOf" srcId="{ECD79EAB-32BB-1C49-980C-C68985CE78D4}" destId="{AC724798-E057-5747-94BB-0B0C6A1B3B73}" srcOrd="1" destOrd="0" presId="urn:microsoft.com/office/officeart/2005/8/layout/hList1"/>
    <dgm:cxn modelId="{821FFB3C-DE77-594F-9E3B-3FA90141F383}" type="presParOf" srcId="{5C644B4C-0D54-4A48-914D-78FEB4EA883C}" destId="{163F2EC1-F710-3F47-94A3-3FF538070E70}" srcOrd="3" destOrd="0" presId="urn:microsoft.com/office/officeart/2005/8/layout/hList1"/>
    <dgm:cxn modelId="{0A21CB81-507B-D948-82B0-69685168C70E}" type="presParOf" srcId="{5C644B4C-0D54-4A48-914D-78FEB4EA883C}" destId="{363540A3-E461-CD45-A52D-0EDB1957F64C}" srcOrd="4" destOrd="0" presId="urn:microsoft.com/office/officeart/2005/8/layout/hList1"/>
    <dgm:cxn modelId="{A4A75263-4320-9449-B847-F0ED1137CC3F}" type="presParOf" srcId="{363540A3-E461-CD45-A52D-0EDB1957F64C}" destId="{7A33B069-28F6-9148-8FCF-F5975567C48B}" srcOrd="0" destOrd="0" presId="urn:microsoft.com/office/officeart/2005/8/layout/hList1"/>
    <dgm:cxn modelId="{5EB118C4-2E9E-3B47-9A31-0F45D2411621}" type="presParOf" srcId="{363540A3-E461-CD45-A52D-0EDB1957F64C}" destId="{40B4D9A4-6D40-814C-96D6-00318C657F7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47AD8-A48E-6A4C-8B21-50A837DCC6C0}">
      <dsp:nvSpPr>
        <dsp:cNvPr id="0" name=""/>
        <dsp:cNvSpPr/>
      </dsp:nvSpPr>
      <dsp:spPr>
        <a:xfrm>
          <a:off x="0" y="988600"/>
          <a:ext cx="3286125" cy="197167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Phân tích các </a:t>
          </a:r>
          <a:r>
            <a:rPr lang="vi-VN" sz="2600" kern="1200"/>
            <a:t>khái niệm cơ bản về mô hình hồi quy và vai trò trong khoa học dữ liệu</a:t>
          </a:r>
          <a:r>
            <a:rPr lang="en-US" sz="2600" kern="1200"/>
            <a:t>.</a:t>
          </a:r>
        </a:p>
      </dsp:txBody>
      <dsp:txXfrm>
        <a:off x="0" y="988600"/>
        <a:ext cx="3286125" cy="1971675"/>
      </dsp:txXfrm>
    </dsp:sp>
    <dsp:sp modelId="{1AC41103-78FB-CE42-B884-6BF941AD42B5}">
      <dsp:nvSpPr>
        <dsp:cNvPr id="0" name=""/>
        <dsp:cNvSpPr/>
      </dsp:nvSpPr>
      <dsp:spPr>
        <a:xfrm>
          <a:off x="3614737" y="988600"/>
          <a:ext cx="3286125" cy="1971675"/>
        </a:xfrm>
        <a:prstGeom prst="rect">
          <a:avLst/>
        </a:prstGeom>
        <a:solidFill>
          <a:schemeClr val="accent5">
            <a:hueOff val="-8580357"/>
            <a:satOff val="11491"/>
            <a:lumOff val="7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vi-VN" sz="2600" kern="1200"/>
            <a:t>Phân biệt được các loại mô hình hồi quy cơ bản và tình huống sử dụng</a:t>
          </a:r>
          <a:endParaRPr lang="en-US" sz="2600" kern="1200"/>
        </a:p>
      </dsp:txBody>
      <dsp:txXfrm>
        <a:off x="3614737" y="988600"/>
        <a:ext cx="3286125" cy="1971675"/>
      </dsp:txXfrm>
    </dsp:sp>
    <dsp:sp modelId="{14C468FC-B372-2943-8E33-B0DA2C850728}">
      <dsp:nvSpPr>
        <dsp:cNvPr id="0" name=""/>
        <dsp:cNvSpPr/>
      </dsp:nvSpPr>
      <dsp:spPr>
        <a:xfrm>
          <a:off x="7229475" y="988600"/>
          <a:ext cx="3286125" cy="1971675"/>
        </a:xfrm>
        <a:prstGeom prst="rect">
          <a:avLst/>
        </a:prstGeom>
        <a:solidFill>
          <a:schemeClr val="accent5">
            <a:hueOff val="-17160714"/>
            <a:satOff val="22983"/>
            <a:lumOff val="15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vi-VN" sz="2600" kern="1200"/>
            <a:t>Mô tả được quy trình tổng quát xây dựng mô hình hồi quy</a:t>
          </a:r>
          <a:r>
            <a:rPr lang="en-US" sz="2600" kern="1200"/>
            <a:t> dự đoán</a:t>
          </a:r>
        </a:p>
      </dsp:txBody>
      <dsp:txXfrm>
        <a:off x="7229475" y="988600"/>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A1D4B-0511-9046-A090-736695B37990}">
      <dsp:nvSpPr>
        <dsp:cNvPr id="0" name=""/>
        <dsp:cNvSpPr/>
      </dsp:nvSpPr>
      <dsp:spPr>
        <a:xfrm>
          <a:off x="3286" y="75928"/>
          <a:ext cx="3203971" cy="1119591"/>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vi-VN" sz="2200" b="1" kern="1200"/>
            <a:t>Biến phụ thuộc (Y):</a:t>
          </a:r>
          <a:endParaRPr lang="en-US" sz="2200" kern="1200"/>
        </a:p>
      </dsp:txBody>
      <dsp:txXfrm>
        <a:off x="3286" y="75928"/>
        <a:ext cx="3203971" cy="1119591"/>
      </dsp:txXfrm>
    </dsp:sp>
    <dsp:sp modelId="{F786E9AC-627B-8A45-B988-0788D970F838}">
      <dsp:nvSpPr>
        <dsp:cNvPr id="0" name=""/>
        <dsp:cNvSpPr/>
      </dsp:nvSpPr>
      <dsp:spPr>
        <a:xfrm>
          <a:off x="3286" y="1195519"/>
          <a:ext cx="3203971" cy="307989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vi-VN" sz="2200" kern="1200"/>
            <a:t>Là biến mà chúng ta muốn dự đoán, giải thích hoặc phân tích.</a:t>
          </a:r>
          <a:endParaRPr lang="en-US" sz="2200" kern="1200"/>
        </a:p>
        <a:p>
          <a:pPr marL="228600" lvl="1" indent="-228600" algn="l" defTabSz="977900">
            <a:lnSpc>
              <a:spcPct val="90000"/>
            </a:lnSpc>
            <a:spcBef>
              <a:spcPct val="0"/>
            </a:spcBef>
            <a:spcAft>
              <a:spcPct val="15000"/>
            </a:spcAft>
            <a:buChar char="•"/>
          </a:pPr>
          <a:r>
            <a:rPr lang="vi-VN" sz="2200" kern="1200"/>
            <a:t>Thường được gọi là biến mục tiêu, biến kết quả, biến phản hồi.</a:t>
          </a:r>
          <a:endParaRPr lang="en-US" sz="2200" kern="1200"/>
        </a:p>
        <a:p>
          <a:pPr marL="228600" lvl="1" indent="-228600" algn="l" defTabSz="977900">
            <a:lnSpc>
              <a:spcPct val="90000"/>
            </a:lnSpc>
            <a:spcBef>
              <a:spcPct val="0"/>
            </a:spcBef>
            <a:spcAft>
              <a:spcPct val="15000"/>
            </a:spcAft>
            <a:buChar char="•"/>
          </a:pPr>
          <a:r>
            <a:rPr lang="vi-VN" sz="2200" i="1" kern="1200"/>
            <a:t>Ví dụ:</a:t>
          </a:r>
          <a:r>
            <a:rPr lang="vi-VN" sz="2200" kern="1200"/>
            <a:t> chi phí y tế, nguy cơ mắc bệnh.</a:t>
          </a:r>
          <a:endParaRPr lang="en-US" sz="2200" kern="1200"/>
        </a:p>
      </dsp:txBody>
      <dsp:txXfrm>
        <a:off x="3286" y="1195519"/>
        <a:ext cx="3203971" cy="3079890"/>
      </dsp:txXfrm>
    </dsp:sp>
    <dsp:sp modelId="{1D99E232-EE74-AC4A-A00F-CA8EA4195D14}">
      <dsp:nvSpPr>
        <dsp:cNvPr id="0" name=""/>
        <dsp:cNvSpPr/>
      </dsp:nvSpPr>
      <dsp:spPr>
        <a:xfrm>
          <a:off x="3655814" y="75928"/>
          <a:ext cx="3203971" cy="1119591"/>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vi-VN" sz="2200" b="1" kern="1200"/>
            <a:t>Biến độc lập (X):</a:t>
          </a:r>
          <a:endParaRPr lang="en-US" sz="2200" kern="1200"/>
        </a:p>
      </dsp:txBody>
      <dsp:txXfrm>
        <a:off x="3655814" y="75928"/>
        <a:ext cx="3203971" cy="1119591"/>
      </dsp:txXfrm>
    </dsp:sp>
    <dsp:sp modelId="{AC724798-E057-5747-94BB-0B0C6A1B3B73}">
      <dsp:nvSpPr>
        <dsp:cNvPr id="0" name=""/>
        <dsp:cNvSpPr/>
      </dsp:nvSpPr>
      <dsp:spPr>
        <a:xfrm>
          <a:off x="3655814" y="1195519"/>
          <a:ext cx="3203971" cy="307989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vi-VN" sz="2200" kern="1200"/>
            <a:t>Là các biến được sử dụng để giải thích hoặc dự đoán biến phụ thuộc.</a:t>
          </a:r>
          <a:endParaRPr lang="en-US" sz="2200" kern="1200"/>
        </a:p>
        <a:p>
          <a:pPr marL="228600" lvl="1" indent="-228600" algn="l" defTabSz="977900">
            <a:lnSpc>
              <a:spcPct val="90000"/>
            </a:lnSpc>
            <a:spcBef>
              <a:spcPct val="0"/>
            </a:spcBef>
            <a:spcAft>
              <a:spcPct val="15000"/>
            </a:spcAft>
            <a:buChar char="•"/>
          </a:pPr>
          <a:r>
            <a:rPr lang="vi-VN" sz="2200" kern="1200"/>
            <a:t>Thường được gọi là biến giải thích, biến dự đoán, yếu tố.</a:t>
          </a:r>
          <a:endParaRPr lang="en-US" sz="2200" kern="1200"/>
        </a:p>
        <a:p>
          <a:pPr marL="228600" lvl="1" indent="-228600" algn="l" defTabSz="977900">
            <a:lnSpc>
              <a:spcPct val="90000"/>
            </a:lnSpc>
            <a:spcBef>
              <a:spcPct val="0"/>
            </a:spcBef>
            <a:spcAft>
              <a:spcPct val="15000"/>
            </a:spcAft>
            <a:buChar char="•"/>
          </a:pPr>
          <a:r>
            <a:rPr lang="vi-VN" sz="2200" i="1" kern="1200"/>
            <a:t>Ví dụ:</a:t>
          </a:r>
          <a:r>
            <a:rPr lang="vi-VN" sz="2200" kern="1200"/>
            <a:t> tuổi, huyết áp.</a:t>
          </a:r>
          <a:endParaRPr lang="en-US" sz="2200" kern="1200"/>
        </a:p>
      </dsp:txBody>
      <dsp:txXfrm>
        <a:off x="3655814" y="1195519"/>
        <a:ext cx="3203971" cy="3079890"/>
      </dsp:txXfrm>
    </dsp:sp>
    <dsp:sp modelId="{7A33B069-28F6-9148-8FCF-F5975567C48B}">
      <dsp:nvSpPr>
        <dsp:cNvPr id="0" name=""/>
        <dsp:cNvSpPr/>
      </dsp:nvSpPr>
      <dsp:spPr>
        <a:xfrm>
          <a:off x="7308342" y="75928"/>
          <a:ext cx="3203971" cy="1119591"/>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1" kern="1200"/>
            <a:t>Mối quan hệ:</a:t>
          </a:r>
          <a:r>
            <a:rPr lang="en-US" sz="2200" kern="1200"/>
            <a:t> </a:t>
          </a:r>
          <a:r>
            <a:rPr lang="en-US" sz="2200" i="1" kern="1200"/>
            <a:t>Y=f(X</a:t>
          </a:r>
          <a:r>
            <a:rPr lang="en-US" sz="2200" i="1" kern="1200" baseline="-25000"/>
            <a:t>1</a:t>
          </a:r>
          <a:r>
            <a:rPr lang="en-US" sz="2200" i="1" kern="1200"/>
            <a:t>​,X</a:t>
          </a:r>
          <a:r>
            <a:rPr lang="en-US" sz="2200" i="1" kern="1200" baseline="-25000"/>
            <a:t>2</a:t>
          </a:r>
          <a:r>
            <a:rPr lang="en-US" sz="2200" i="1" kern="1200"/>
            <a:t>​,...,X</a:t>
          </a:r>
          <a:r>
            <a:rPr lang="en-US" sz="2200" i="1" kern="1200" baseline="-25000"/>
            <a:t>n</a:t>
          </a:r>
          <a:r>
            <a:rPr lang="en-US" sz="2200" i="1" kern="1200"/>
            <a:t>​)+ϵ      </a:t>
          </a:r>
          <a:r>
            <a:rPr lang="en-US" sz="2200" kern="1200"/>
            <a:t> </a:t>
          </a:r>
          <a:br>
            <a:rPr lang="en-US" sz="2200" kern="1200"/>
          </a:br>
          <a:endParaRPr lang="en-US" sz="2200" kern="1200"/>
        </a:p>
      </dsp:txBody>
      <dsp:txXfrm>
        <a:off x="7308342" y="75928"/>
        <a:ext cx="3203971" cy="1119591"/>
      </dsp:txXfrm>
    </dsp:sp>
    <dsp:sp modelId="{40B4D9A4-6D40-814C-96D6-00318C657F7E}">
      <dsp:nvSpPr>
        <dsp:cNvPr id="0" name=""/>
        <dsp:cNvSpPr/>
      </dsp:nvSpPr>
      <dsp:spPr>
        <a:xfrm>
          <a:off x="7308342" y="1195519"/>
          <a:ext cx="3203971" cy="307989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US" sz="2200" kern="1200"/>
            <a:t>f: Hàm biểu diễn mối quan hệ.</a:t>
          </a:r>
        </a:p>
        <a:p>
          <a:pPr marL="228600" lvl="1" indent="-228600" algn="l" defTabSz="977900">
            <a:lnSpc>
              <a:spcPct val="90000"/>
            </a:lnSpc>
            <a:spcBef>
              <a:spcPct val="0"/>
            </a:spcBef>
            <a:spcAft>
              <a:spcPct val="15000"/>
            </a:spcAft>
            <a:buChar char="•"/>
          </a:pPr>
          <a:r>
            <a:rPr lang="en-US" sz="2200" kern="1200"/>
            <a:t>ϵ: Sai số ngẫu nhiên</a:t>
          </a:r>
        </a:p>
      </dsp:txBody>
      <dsp:txXfrm>
        <a:off x="7308342" y="1195519"/>
        <a:ext cx="3203971" cy="307989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8382E-B9AB-CF40-A4AD-C24DBB0463A6}" type="datetimeFigureOut">
              <a:t>25/7/25</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38EA3-856A-7F4F-87CC-A9E69B6D9A4F}" type="slidenum">
              <a:t>‹#›</a:t>
            </a:fld>
            <a:endParaRPr lang="en-VN"/>
          </a:p>
        </p:txBody>
      </p:sp>
    </p:spTree>
    <p:extLst>
      <p:ext uri="{BB962C8B-B14F-4D97-AF65-F5344CB8AC3E}">
        <p14:creationId xmlns:p14="http://schemas.microsoft.com/office/powerpoint/2010/main" val="39874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29</a:t>
            </a:fld>
            <a:endParaRPr lang="en-VN"/>
          </a:p>
        </p:txBody>
      </p:sp>
    </p:spTree>
    <p:extLst>
      <p:ext uri="{BB962C8B-B14F-4D97-AF65-F5344CB8AC3E}">
        <p14:creationId xmlns:p14="http://schemas.microsoft.com/office/powerpoint/2010/main" val="2446795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0839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5377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2196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9130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5385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A4B53A7-3209-46A6-9454-F38EAC8F11E7}" type="datetimeFigureOut">
              <a:rPr lang="en-US" smtClean="0"/>
              <a:t>7/25/25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4740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A4B53A7-3209-46A6-9454-F38EAC8F11E7}" type="datetimeFigureOut">
              <a:rPr lang="en-US" smtClean="0"/>
              <a:t>7/25/25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7497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A4B53A7-3209-46A6-9454-F38EAC8F11E7}" type="datetimeFigureOut">
              <a:rPr lang="en-US" smtClean="0"/>
              <a:t>7/25/25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0274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7/25/25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62470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7/25/25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2801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7/25/25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98358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4B53A7-3209-46A6-9454-F38EAC8F11E7}" type="datetimeFigureOut">
              <a:rPr lang="en-US" smtClean="0"/>
              <a:pPr/>
              <a:t>7/25/25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38970377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modernstatisticswithr.com/"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een and white logo&#10;&#10;Description automatically generated">
            <a:extLst>
              <a:ext uri="{FF2B5EF4-FFF2-40B4-BE49-F238E27FC236}">
                <a16:creationId xmlns:a16="http://schemas.microsoft.com/office/drawing/2014/main" id="{F2B8ECAC-842A-006E-0CE4-3D77E0B159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91861" y="462200"/>
            <a:ext cx="7378775" cy="2213635"/>
          </a:xfrm>
          <a:prstGeom prst="rect">
            <a:avLst/>
          </a:prstGeom>
          <a:noFill/>
        </p:spPr>
      </p:pic>
      <p:sp>
        <p:nvSpPr>
          <p:cNvPr id="2" name="Title 1">
            <a:extLst>
              <a:ext uri="{FF2B5EF4-FFF2-40B4-BE49-F238E27FC236}">
                <a16:creationId xmlns:a16="http://schemas.microsoft.com/office/drawing/2014/main" id="{1664FDD3-7407-1DD7-935F-C23BEB0A9492}"/>
              </a:ext>
            </a:extLst>
          </p:cNvPr>
          <p:cNvSpPr>
            <a:spLocks noGrp="1"/>
          </p:cNvSpPr>
          <p:nvPr>
            <p:ph type="title"/>
          </p:nvPr>
        </p:nvSpPr>
        <p:spPr>
          <a:xfrm>
            <a:off x="1289304" y="3429000"/>
            <a:ext cx="8921672" cy="1713305"/>
          </a:xfrm>
        </p:spPr>
        <p:txBody>
          <a:bodyPr vert="horz" lIns="91440" tIns="45720" rIns="91440" bIns="45720" rtlCol="0" anchor="b">
            <a:normAutofit fontScale="90000"/>
          </a:bodyPr>
          <a:lstStyle/>
          <a:p>
            <a:r>
              <a:rPr lang="en-US" sz="5600" b="1" i="0" kern="1200" cap="all" baseline="0">
                <a:solidFill>
                  <a:schemeClr val="tx1"/>
                </a:solidFill>
                <a:effectLst/>
                <a:latin typeface="+mj-lt"/>
                <a:ea typeface="+mj-ea"/>
                <a:cs typeface="+mj-cs"/>
              </a:rPr>
              <a:t>Mô hình hồi qui trong phân tích dữ liệu và dự báo </a:t>
            </a:r>
            <a:endParaRPr lang="en-US" sz="5600" b="1" i="0" kern="1200" cap="all" baseline="0">
              <a:solidFill>
                <a:schemeClr val="tx1"/>
              </a:solidFill>
              <a:latin typeface="+mj-lt"/>
              <a:ea typeface="+mj-ea"/>
              <a:cs typeface="+mj-cs"/>
            </a:endParaRPr>
          </a:p>
        </p:txBody>
      </p:sp>
    </p:spTree>
    <p:extLst>
      <p:ext uri="{BB962C8B-B14F-4D97-AF65-F5344CB8AC3E}">
        <p14:creationId xmlns:p14="http://schemas.microsoft.com/office/powerpoint/2010/main" val="3990399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02167-95A7-54E0-99C5-930C0AD4FDCE}"/>
              </a:ext>
            </a:extLst>
          </p:cNvPr>
          <p:cNvSpPr>
            <a:spLocks noGrp="1"/>
          </p:cNvSpPr>
          <p:nvPr>
            <p:ph type="title"/>
          </p:nvPr>
        </p:nvSpPr>
        <p:spPr>
          <a:xfrm>
            <a:off x="589560" y="856180"/>
            <a:ext cx="4560584" cy="1128068"/>
          </a:xfrm>
        </p:spPr>
        <p:txBody>
          <a:bodyPr anchor="ctr">
            <a:normAutofit/>
          </a:bodyPr>
          <a:lstStyle/>
          <a:p>
            <a:r>
              <a:rPr lang="en-US" sz="3100"/>
              <a:t>PHÂN TÍCH DỰ ĐOÁN (PREDICTIVE ANALYTICS)</a:t>
            </a:r>
            <a:endParaRPr lang="en-VN" sz="31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C54A52-6CEC-F537-DA97-C0FDBA90FD13}"/>
              </a:ext>
            </a:extLst>
          </p:cNvPr>
          <p:cNvSpPr>
            <a:spLocks noGrp="1"/>
          </p:cNvSpPr>
          <p:nvPr>
            <p:ph idx="1"/>
          </p:nvPr>
        </p:nvSpPr>
        <p:spPr>
          <a:xfrm>
            <a:off x="590719" y="2330505"/>
            <a:ext cx="4559425" cy="3979585"/>
          </a:xfrm>
        </p:spPr>
        <p:txBody>
          <a:bodyPr anchor="ctr">
            <a:normAutofit/>
          </a:bodyPr>
          <a:lstStyle/>
          <a:p>
            <a:r>
              <a:rPr lang="vi-VN" sz="1400" b="1"/>
              <a:t>Mục tiêu:</a:t>
            </a:r>
            <a:r>
              <a:rPr lang="vi-VN" sz="1400"/>
              <a:t> Dự đoán các kết quả hoặc xu hướng trong tương lai dựa trên dữ liệu lịch sử và các mô hình thống kê/máy học.</a:t>
            </a:r>
          </a:p>
          <a:p>
            <a:r>
              <a:rPr lang="vi-VN" sz="1400" b="1"/>
              <a:t>Trả lời câu hỏi:</a:t>
            </a:r>
            <a:r>
              <a:rPr lang="vi-VN" sz="1400"/>
              <a:t> "Điều gì sẽ xảy ra?"</a:t>
            </a:r>
          </a:p>
          <a:p>
            <a:r>
              <a:rPr lang="vi-VN" sz="1400" b="1"/>
              <a:t>Công cụ:</a:t>
            </a:r>
            <a:endParaRPr lang="vi-VN" sz="1400"/>
          </a:p>
          <a:p>
            <a:pPr lvl="1"/>
            <a:r>
              <a:rPr lang="vi-VN" sz="1400" b="1"/>
              <a:t>Mô hình hồi quy:</a:t>
            </a:r>
            <a:r>
              <a:rPr lang="vi-VN" sz="1400"/>
              <a:t> Dự đoán giá trị liên tục (ví dụ: giá nhà, doanh số).</a:t>
            </a:r>
          </a:p>
          <a:p>
            <a:pPr lvl="1"/>
            <a:r>
              <a:rPr lang="vi-VN" sz="1400" b="1"/>
              <a:t>Mô hình phân loại:</a:t>
            </a:r>
            <a:r>
              <a:rPr lang="vi-VN" sz="1400"/>
              <a:t> Dự đoán nhãn danh mục (ví dụ: có/không bệnh, loại khách hàng).</a:t>
            </a:r>
          </a:p>
          <a:p>
            <a:pPr lvl="1"/>
            <a:r>
              <a:rPr lang="vi-VN" sz="1400"/>
              <a:t>Các thuật toán máy học khác: Cây quyết định, Rừng ngẫu nhiên, Mạng nơ-ron.</a:t>
            </a:r>
          </a:p>
          <a:p>
            <a:r>
              <a:rPr lang="vi-VN" sz="1400" b="1"/>
              <a:t>Ví dụ:</a:t>
            </a:r>
            <a:endParaRPr lang="vi-VN" sz="1400"/>
          </a:p>
          <a:p>
            <a:pPr lvl="1"/>
            <a:r>
              <a:rPr lang="vi-VN" sz="1400"/>
              <a:t>Dự đoán khả năng một khách hàng sẽ rời bỏ dịch vụ CSSK trong 3 tháng tới.</a:t>
            </a:r>
          </a:p>
          <a:p>
            <a:pPr lvl="1"/>
            <a:r>
              <a:rPr lang="vi-VN" sz="1400"/>
              <a:t>Dự đoán lượng vacxin cần thiết của một thành phố vào năm sau</a:t>
            </a:r>
          </a:p>
          <a:p>
            <a:endParaRPr lang="en-VN" sz="140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E07C9A8-AF4B-6F52-9ACE-A81009A866F2}"/>
              </a:ext>
            </a:extLst>
          </p:cNvPr>
          <p:cNvPicPr>
            <a:picLocks noChangeAspect="1"/>
          </p:cNvPicPr>
          <p:nvPr/>
        </p:nvPicPr>
        <p:blipFill>
          <a:blip r:embed="rId2"/>
          <a:srcRect l="15459" r="18519" b="-1"/>
          <a:stretch>
            <a:fillRect/>
          </a:stretch>
        </p:blipFill>
        <p:spPr>
          <a:xfrm>
            <a:off x="5977788" y="799352"/>
            <a:ext cx="5425410" cy="5259296"/>
          </a:xfrm>
          <a:prstGeom prst="rect">
            <a:avLst/>
          </a:prstGeom>
        </p:spPr>
      </p:pic>
    </p:spTree>
    <p:extLst>
      <p:ext uri="{BB962C8B-B14F-4D97-AF65-F5344CB8AC3E}">
        <p14:creationId xmlns:p14="http://schemas.microsoft.com/office/powerpoint/2010/main" val="32245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E2D89-5CAC-639E-3F2D-14DDEA7CB2DD}"/>
              </a:ext>
            </a:extLst>
          </p:cNvPr>
          <p:cNvSpPr>
            <a:spLocks noGrp="1"/>
          </p:cNvSpPr>
          <p:nvPr>
            <p:ph type="title"/>
          </p:nvPr>
        </p:nvSpPr>
        <p:spPr>
          <a:xfrm>
            <a:off x="481013" y="3752849"/>
            <a:ext cx="3290887" cy="2452687"/>
          </a:xfrm>
        </p:spPr>
        <p:txBody>
          <a:bodyPr anchor="ctr">
            <a:normAutofit/>
          </a:bodyPr>
          <a:lstStyle/>
          <a:p>
            <a:r>
              <a:rPr lang="en-VN" sz="3600"/>
              <a:t>Phân tích đề xuất (</a:t>
            </a:r>
            <a:r>
              <a:rPr lang="vi-VN" sz="3600" b="1"/>
              <a:t>Prescriptive analysis)</a:t>
            </a:r>
            <a:endParaRPr lang="en-VN" sz="3600"/>
          </a:p>
        </p:txBody>
      </p:sp>
      <p:pic>
        <p:nvPicPr>
          <p:cNvPr id="4" name="Picture 3">
            <a:extLst>
              <a:ext uri="{FF2B5EF4-FFF2-40B4-BE49-F238E27FC236}">
                <a16:creationId xmlns:a16="http://schemas.microsoft.com/office/drawing/2014/main" id="{326DBC6C-81C6-0106-EBDC-43BCA7844A68}"/>
              </a:ext>
            </a:extLst>
          </p:cNvPr>
          <p:cNvPicPr>
            <a:picLocks noChangeAspect="1"/>
          </p:cNvPicPr>
          <p:nvPr/>
        </p:nvPicPr>
        <p:blipFill>
          <a:blip r:embed="rId2"/>
          <a:srcRect t="28290" b="18549"/>
          <a:stretch>
            <a:fillRect/>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78AE6C7D-6252-FBD7-ADEE-DD4FE92AD914}"/>
              </a:ext>
            </a:extLst>
          </p:cNvPr>
          <p:cNvSpPr>
            <a:spLocks noGrp="1"/>
          </p:cNvSpPr>
          <p:nvPr>
            <p:ph idx="1"/>
          </p:nvPr>
        </p:nvSpPr>
        <p:spPr>
          <a:xfrm>
            <a:off x="4223982" y="3752850"/>
            <a:ext cx="7485413" cy="2452687"/>
          </a:xfrm>
        </p:spPr>
        <p:txBody>
          <a:bodyPr anchor="ctr">
            <a:normAutofit/>
          </a:bodyPr>
          <a:lstStyle/>
          <a:p>
            <a:r>
              <a:rPr lang="vi-VN" sz="1800"/>
              <a:t>Là cấp độ cao nhất và tiên tiến nhất trong lĩnh vực phân tích dữ liệu. </a:t>
            </a:r>
          </a:p>
          <a:p>
            <a:r>
              <a:rPr lang="vi-VN" sz="1800" b="1"/>
              <a:t>Đưa ra các khuyến nghị cụ thể về những hành động nên làm để đạt được kết quả mong muốn hoặc giảm thiểu rủi ro.</a:t>
            </a:r>
            <a:endParaRPr lang="en-VN" sz="1800"/>
          </a:p>
        </p:txBody>
      </p:sp>
    </p:spTree>
    <p:extLst>
      <p:ext uri="{BB962C8B-B14F-4D97-AF65-F5344CB8AC3E}">
        <p14:creationId xmlns:p14="http://schemas.microsoft.com/office/powerpoint/2010/main" val="3060108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E7FEC-71FC-4156-D9C9-8C0AE713D092}"/>
              </a:ext>
            </a:extLst>
          </p:cNvPr>
          <p:cNvSpPr>
            <a:spLocks noGrp="1"/>
          </p:cNvSpPr>
          <p:nvPr>
            <p:ph type="title"/>
          </p:nvPr>
        </p:nvSpPr>
        <p:spPr>
          <a:xfrm>
            <a:off x="645064" y="525982"/>
            <a:ext cx="4282983" cy="1200361"/>
          </a:xfrm>
        </p:spPr>
        <p:txBody>
          <a:bodyPr anchor="b">
            <a:normAutofit/>
          </a:bodyPr>
          <a:lstStyle/>
          <a:p>
            <a:r>
              <a:rPr lang="en-VN" sz="3600"/>
              <a:t>Mối quan hệ giữa các loại phân tích</a:t>
            </a:r>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2541EE1-0FC9-8BC4-2E6C-DDE0F37911D8}"/>
              </a:ext>
            </a:extLst>
          </p:cNvPr>
          <p:cNvSpPr>
            <a:spLocks noGrp="1"/>
          </p:cNvSpPr>
          <p:nvPr>
            <p:ph idx="1"/>
          </p:nvPr>
        </p:nvSpPr>
        <p:spPr>
          <a:xfrm>
            <a:off x="645066" y="2031101"/>
            <a:ext cx="4282984" cy="3511943"/>
          </a:xfrm>
        </p:spPr>
        <p:txBody>
          <a:bodyPr anchor="ctr">
            <a:normAutofit/>
          </a:bodyPr>
          <a:lstStyle/>
          <a:p>
            <a:r>
              <a:rPr lang="vi-VN" sz="1800" b="1"/>
              <a:t>Mô tả:</a:t>
            </a:r>
            <a:r>
              <a:rPr lang="vi-VN" sz="1800"/>
              <a:t> Nền tảng, cung cấp cái nhìn tổng quan về dữ liệu.</a:t>
            </a:r>
          </a:p>
          <a:p>
            <a:r>
              <a:rPr lang="vi-VN" sz="1800" b="1"/>
              <a:t>Suy luận:</a:t>
            </a:r>
            <a:r>
              <a:rPr lang="vi-VN" sz="1800"/>
              <a:t> Xây dựng trên mô tả, giúp hiểu sâu hơn về mối quan hệ nhân quả.</a:t>
            </a:r>
          </a:p>
          <a:p>
            <a:r>
              <a:rPr lang="vi-VN" sz="1800" b="1"/>
              <a:t>Dự đoán:</a:t>
            </a:r>
            <a:r>
              <a:rPr lang="vi-VN" sz="1800"/>
              <a:t> Sử dụng thông tin từ mô tả và suy luận để đưa ra dự báo về tương lai.</a:t>
            </a:r>
          </a:p>
          <a:p>
            <a:endParaRPr lang="en-VN" sz="1800"/>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C9A7549-C533-C741-CA68-B569C7BD8C26}"/>
              </a:ext>
            </a:extLst>
          </p:cNvPr>
          <p:cNvPicPr>
            <a:picLocks noChangeAspect="1"/>
          </p:cNvPicPr>
          <p:nvPr/>
        </p:nvPicPr>
        <p:blipFill>
          <a:blip r:embed="rId2"/>
          <a:stretch>
            <a:fillRect/>
          </a:stretch>
        </p:blipFill>
        <p:spPr>
          <a:xfrm>
            <a:off x="5987738" y="1574914"/>
            <a:ext cx="5628018" cy="3475301"/>
          </a:xfrm>
          <a:prstGeom prst="rect">
            <a:avLst/>
          </a:prstGeom>
        </p:spPr>
      </p:pic>
    </p:spTree>
    <p:extLst>
      <p:ext uri="{BB962C8B-B14F-4D97-AF65-F5344CB8AC3E}">
        <p14:creationId xmlns:p14="http://schemas.microsoft.com/office/powerpoint/2010/main" val="3328001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444677-A213-2DA7-6E49-14C60E0E9690}"/>
              </a:ext>
            </a:extLst>
          </p:cNvPr>
          <p:cNvSpPr>
            <a:spLocks noGrp="1"/>
          </p:cNvSpPr>
          <p:nvPr>
            <p:ph type="title"/>
          </p:nvPr>
        </p:nvSpPr>
        <p:spPr>
          <a:xfrm>
            <a:off x="838199" y="1068891"/>
            <a:ext cx="4259731" cy="1985085"/>
          </a:xfrm>
        </p:spPr>
        <p:txBody>
          <a:bodyPr anchor="b">
            <a:normAutofit/>
          </a:bodyPr>
          <a:lstStyle/>
          <a:p>
            <a:pPr algn="ctr"/>
            <a:r>
              <a:rPr lang="en-VN"/>
              <a:t>Các loại mô hình dự đoán phổ biến</a:t>
            </a:r>
          </a:p>
        </p:txBody>
      </p:sp>
      <p:sp>
        <p:nvSpPr>
          <p:cNvPr id="14" name="Freeform: Shape 13">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46A23329-C7BC-4BAD-EDE3-889CA945708E}"/>
              </a:ext>
            </a:extLst>
          </p:cNvPr>
          <p:cNvPicPr>
            <a:picLocks noChangeAspect="1"/>
          </p:cNvPicPr>
          <p:nvPr/>
        </p:nvPicPr>
        <p:blipFill>
          <a:blip r:embed="rId2"/>
          <a:stretch>
            <a:fillRect/>
          </a:stretch>
        </p:blipFill>
        <p:spPr>
          <a:xfrm>
            <a:off x="1049617" y="4011364"/>
            <a:ext cx="3836894" cy="1539093"/>
          </a:xfrm>
          <a:prstGeom prst="rect">
            <a:avLst/>
          </a:prstGeom>
        </p:spPr>
      </p:pic>
      <p:sp>
        <p:nvSpPr>
          <p:cNvPr id="16"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22A85A-F2AC-82C7-120E-13AED41402D2}"/>
              </a:ext>
            </a:extLst>
          </p:cNvPr>
          <p:cNvSpPr>
            <a:spLocks noGrp="1"/>
          </p:cNvSpPr>
          <p:nvPr>
            <p:ph idx="1"/>
          </p:nvPr>
        </p:nvSpPr>
        <p:spPr>
          <a:xfrm>
            <a:off x="6096559" y="162217"/>
            <a:ext cx="5257242" cy="5953418"/>
          </a:xfrm>
        </p:spPr>
        <p:txBody>
          <a:bodyPr anchor="ctr">
            <a:normAutofit/>
          </a:bodyPr>
          <a:lstStyle/>
          <a:p>
            <a:r>
              <a:rPr lang="vi-VN" sz="1100" b="1"/>
              <a:t>Hồi quy tuyến tính (Linear Regression):</a:t>
            </a:r>
            <a:endParaRPr lang="vi-VN" sz="1100"/>
          </a:p>
          <a:p>
            <a:pPr lvl="1"/>
            <a:r>
              <a:rPr lang="vi-VN" sz="1100"/>
              <a:t>Dự đoán biến phụ thuộc </a:t>
            </a:r>
            <a:r>
              <a:rPr lang="vi-VN" sz="1100" b="1"/>
              <a:t>liên tục</a:t>
            </a:r>
            <a:r>
              <a:rPr lang="vi-VN" sz="1100"/>
              <a:t>.</a:t>
            </a:r>
          </a:p>
          <a:p>
            <a:pPr lvl="1"/>
            <a:r>
              <a:rPr lang="vi-VN" sz="1100"/>
              <a:t>Mối quan hệ tuyến tính giữa các biến.</a:t>
            </a:r>
          </a:p>
          <a:p>
            <a:pPr lvl="1"/>
            <a:r>
              <a:rPr lang="vi-VN" sz="1100" i="1"/>
              <a:t>Ví dụ trong y tế:</a:t>
            </a:r>
            <a:r>
              <a:rPr lang="vi-VN" sz="1100"/>
              <a:t> Dự đoán </a:t>
            </a:r>
            <a:r>
              <a:rPr lang="vi-VN" sz="1100" b="1"/>
              <a:t>thời gian phục hồi</a:t>
            </a:r>
            <a:r>
              <a:rPr lang="vi-VN" sz="1100"/>
              <a:t> của bệnh nhân sau phẫu thuật dựa trên tuổi, tình trạng sức khỏe ban đầu, và loại phẫu thuật.</a:t>
            </a:r>
          </a:p>
          <a:p>
            <a:r>
              <a:rPr lang="vi-VN" sz="1100" b="1"/>
              <a:t>Hồi quy Logistic (Logistic Regression):</a:t>
            </a:r>
            <a:endParaRPr lang="vi-VN" sz="1100"/>
          </a:p>
          <a:p>
            <a:pPr lvl="1"/>
            <a:r>
              <a:rPr lang="vi-VN" sz="1100"/>
              <a:t>Dự đoán biến phụ thuộc </a:t>
            </a:r>
            <a:r>
              <a:rPr lang="vi-VN" sz="1100" b="1"/>
              <a:t>nhị phân</a:t>
            </a:r>
            <a:r>
              <a:rPr lang="vi-VN" sz="1100"/>
              <a:t> (có/không, 0/1).</a:t>
            </a:r>
          </a:p>
          <a:p>
            <a:pPr lvl="1"/>
            <a:r>
              <a:rPr lang="vi-VN" sz="1100"/>
              <a:t>Ước tính xác suất xảy ra một sự kiện.</a:t>
            </a:r>
          </a:p>
          <a:p>
            <a:pPr lvl="1"/>
            <a:r>
              <a:rPr lang="vi-VN" sz="1100" i="1"/>
              <a:t>Ví dụ trong y tế:</a:t>
            </a:r>
            <a:r>
              <a:rPr lang="vi-VN" sz="1100"/>
              <a:t> Dự đoán </a:t>
            </a:r>
            <a:r>
              <a:rPr lang="vi-VN" sz="1100" b="1"/>
              <a:t>khả năng một bệnh nhân mắc bệnh tiểu đường</a:t>
            </a:r>
            <a:r>
              <a:rPr lang="vi-VN" sz="1100"/>
              <a:t> (có/không) dựa trên chỉ số BMI, mức đường huyết, và tiền sử gia đình.</a:t>
            </a:r>
          </a:p>
          <a:p>
            <a:r>
              <a:rPr lang="vi-VN" sz="1100" b="1"/>
              <a:t>Cây quyết định (Decision Trees):</a:t>
            </a:r>
            <a:endParaRPr lang="vi-VN" sz="1100"/>
          </a:p>
          <a:p>
            <a:pPr lvl="1"/>
            <a:r>
              <a:rPr lang="vi-VN" sz="1100"/>
              <a:t>Sử dụng một cấu trúc giống cây để đưa ra quyết định.</a:t>
            </a:r>
          </a:p>
          <a:p>
            <a:pPr lvl="1"/>
            <a:r>
              <a:rPr lang="vi-VN" sz="1100"/>
              <a:t>Có thể dùng cho cả bài toán hồi quy và phân loại.</a:t>
            </a:r>
          </a:p>
          <a:p>
            <a:pPr lvl="1"/>
            <a:r>
              <a:rPr lang="vi-VN" sz="1100" i="1"/>
              <a:t>Ví dụ trong y tế:</a:t>
            </a:r>
            <a:r>
              <a:rPr lang="vi-VN" sz="1100"/>
              <a:t> </a:t>
            </a:r>
            <a:r>
              <a:rPr lang="vi-VN" sz="1100" b="1"/>
              <a:t>Phân loại nguy cơ bệnh nhân mắc bệnh tim mạch</a:t>
            </a:r>
            <a:r>
              <a:rPr lang="vi-VN" sz="1100"/>
              <a:t> (thấp, trung bình, cao) dựa trên các triệu chứng, kết quả xét nghiệm và tiền sử bệnh.</a:t>
            </a:r>
          </a:p>
          <a:p>
            <a:r>
              <a:rPr lang="vi-VN" sz="1100" b="1"/>
              <a:t>Rừng ngẫu nhiên (Random Forests):</a:t>
            </a:r>
            <a:endParaRPr lang="vi-VN" sz="1100"/>
          </a:p>
          <a:p>
            <a:pPr lvl="1"/>
            <a:r>
              <a:rPr lang="vi-VN" sz="1100"/>
              <a:t>Tập hợp nhiều cây quyết định để cải thiện độ chính xác và giảm thiểu overfitting.</a:t>
            </a:r>
          </a:p>
          <a:p>
            <a:pPr lvl="1"/>
            <a:r>
              <a:rPr lang="vi-VN" sz="1100" i="1"/>
              <a:t>Ví dụ trong y tế:</a:t>
            </a:r>
            <a:r>
              <a:rPr lang="vi-VN" sz="1100"/>
              <a:t> </a:t>
            </a:r>
            <a:r>
              <a:rPr lang="vi-VN" sz="1100" b="1"/>
              <a:t>Dự đoán khả năng tái nhập viện</a:t>
            </a:r>
            <a:r>
              <a:rPr lang="vi-VN" sz="1100"/>
              <a:t> của bệnh nhân trong vòng 30 ngày dựa trên chẩn đoán, số lần nhập viện trước đó, và các bệnh lý nền.</a:t>
            </a:r>
          </a:p>
          <a:p>
            <a:r>
              <a:rPr lang="vi-VN" sz="1100" b="1"/>
              <a:t>Máy vector hỗ trợ (Support Vector Machines - SVM):</a:t>
            </a:r>
            <a:endParaRPr lang="vi-VN" sz="1100"/>
          </a:p>
          <a:p>
            <a:pPr lvl="1"/>
            <a:r>
              <a:rPr lang="vi-VN" sz="1100"/>
              <a:t>Tìm siêu phẳng tốt nhất để phân chia dữ liệu trong không gian nhiều chiều.</a:t>
            </a:r>
          </a:p>
          <a:p>
            <a:pPr lvl="1"/>
            <a:r>
              <a:rPr lang="vi-VN" sz="1100" i="1"/>
              <a:t>Ví dụ trong y tế:</a:t>
            </a:r>
            <a:r>
              <a:rPr lang="vi-VN" sz="1100"/>
              <a:t> </a:t>
            </a:r>
            <a:r>
              <a:rPr lang="vi-VN" sz="1100" b="1"/>
              <a:t>Phân loại các tế bào ung thư</a:t>
            </a:r>
            <a:r>
              <a:rPr lang="vi-VN" sz="1100"/>
              <a:t> (lành tính/ác tính) dựa trên các đặc điểm hình thái học của tế bào từ hình ảnh y tế.</a:t>
            </a:r>
          </a:p>
          <a:p>
            <a:endParaRPr lang="en-VN" sz="1100"/>
          </a:p>
        </p:txBody>
      </p:sp>
    </p:spTree>
    <p:extLst>
      <p:ext uri="{BB962C8B-B14F-4D97-AF65-F5344CB8AC3E}">
        <p14:creationId xmlns:p14="http://schemas.microsoft.com/office/powerpoint/2010/main" val="331942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7DA32B5-FC96-A58A-2D1F-4876D82763FE}"/>
              </a:ext>
            </a:extLst>
          </p:cNvPr>
          <p:cNvSpPr>
            <a:spLocks noGrp="1"/>
          </p:cNvSpPr>
          <p:nvPr>
            <p:ph type="title"/>
          </p:nvPr>
        </p:nvSpPr>
        <p:spPr>
          <a:xfrm>
            <a:off x="838199" y="1068891"/>
            <a:ext cx="4259731" cy="1985085"/>
          </a:xfrm>
        </p:spPr>
        <p:txBody>
          <a:bodyPr anchor="b">
            <a:normAutofit/>
          </a:bodyPr>
          <a:lstStyle/>
          <a:p>
            <a:pPr algn="ctr"/>
            <a:r>
              <a:rPr lang="en-VN"/>
              <a:t>Mô hình hồi quy</a:t>
            </a:r>
          </a:p>
        </p:txBody>
      </p:sp>
      <p:sp>
        <p:nvSpPr>
          <p:cNvPr id="19" name="Freeform: Shape 12">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a:extLst>
              <a:ext uri="{FF2B5EF4-FFF2-40B4-BE49-F238E27FC236}">
                <a16:creationId xmlns:a16="http://schemas.microsoft.com/office/drawing/2014/main" id="{9C28D37F-3600-3F54-ACAA-089E4250131B}"/>
              </a:ext>
            </a:extLst>
          </p:cNvPr>
          <p:cNvPicPr>
            <a:picLocks noChangeAspect="1"/>
          </p:cNvPicPr>
          <p:nvPr/>
        </p:nvPicPr>
        <p:blipFill>
          <a:blip r:embed="rId2"/>
          <a:stretch>
            <a:fillRect/>
          </a:stretch>
        </p:blipFill>
        <p:spPr>
          <a:xfrm>
            <a:off x="1132195" y="3555468"/>
            <a:ext cx="3671737" cy="2450885"/>
          </a:xfrm>
          <a:prstGeom prst="rect">
            <a:avLst/>
          </a:prstGeom>
        </p:spPr>
      </p:pic>
      <p:sp>
        <p:nvSpPr>
          <p:cNvPr id="20"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8608F8-7BCD-6AF2-2429-DC025E46225F}"/>
              </a:ext>
            </a:extLst>
          </p:cNvPr>
          <p:cNvSpPr>
            <a:spLocks noGrp="1"/>
          </p:cNvSpPr>
          <p:nvPr>
            <p:ph idx="1"/>
          </p:nvPr>
        </p:nvSpPr>
        <p:spPr>
          <a:xfrm>
            <a:off x="6586415" y="723153"/>
            <a:ext cx="4555782" cy="5392482"/>
          </a:xfrm>
        </p:spPr>
        <p:txBody>
          <a:bodyPr anchor="ctr">
            <a:normAutofit/>
          </a:bodyPr>
          <a:lstStyle/>
          <a:p>
            <a:r>
              <a:rPr lang="vi-VN" sz="2000" b="1"/>
              <a:t>Tính cơ bản:</a:t>
            </a:r>
            <a:r>
              <a:rPr lang="vi-VN" sz="2000"/>
              <a:t> Là một trong những thuật toán nền tảng và quan trọng nhất trong thống kê và học máy.</a:t>
            </a:r>
          </a:p>
          <a:p>
            <a:r>
              <a:rPr lang="vi-VN" sz="2000" b="1"/>
              <a:t>Tính dễ hiểu:</a:t>
            </a:r>
            <a:r>
              <a:rPr lang="vi-VN" sz="2000"/>
              <a:t> Khái niệm và cách diễn giải kết quả tương đối trực quan.</a:t>
            </a:r>
          </a:p>
          <a:p>
            <a:r>
              <a:rPr lang="vi-VN" sz="2000" b="1"/>
              <a:t>Ứng dụng rộng rãi:</a:t>
            </a:r>
            <a:r>
              <a:rPr lang="vi-VN" sz="2000"/>
              <a:t> Được sử dụng trong hầu hết các lĩnh vực, đặc biệt là trong dự báo và phân tích mối quan hệ.</a:t>
            </a:r>
          </a:p>
          <a:p>
            <a:endParaRPr lang="en-VN" sz="2000"/>
          </a:p>
        </p:txBody>
      </p:sp>
    </p:spTree>
    <p:extLst>
      <p:ext uri="{BB962C8B-B14F-4D97-AF65-F5344CB8AC3E}">
        <p14:creationId xmlns:p14="http://schemas.microsoft.com/office/powerpoint/2010/main" val="336676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AAF63-29BB-E210-0767-69D5A38E26DE}"/>
              </a:ext>
            </a:extLst>
          </p:cNvPr>
          <p:cNvSpPr>
            <a:spLocks noGrp="1"/>
          </p:cNvSpPr>
          <p:nvPr>
            <p:ph type="title"/>
          </p:nvPr>
        </p:nvSpPr>
        <p:spPr>
          <a:xfrm>
            <a:off x="572493" y="238539"/>
            <a:ext cx="11018520" cy="1434415"/>
          </a:xfrm>
        </p:spPr>
        <p:txBody>
          <a:bodyPr anchor="b">
            <a:normAutofit/>
          </a:bodyPr>
          <a:lstStyle/>
          <a:p>
            <a:r>
              <a:rPr lang="en-VN" sz="5400"/>
              <a:t>Tại sao lại cần trong lĩnh vực y tế</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167EEB-6859-52E6-E36C-78C05CAEDD37}"/>
              </a:ext>
            </a:extLst>
          </p:cNvPr>
          <p:cNvSpPr>
            <a:spLocks noGrp="1"/>
          </p:cNvSpPr>
          <p:nvPr>
            <p:ph idx="1"/>
          </p:nvPr>
        </p:nvSpPr>
        <p:spPr>
          <a:xfrm>
            <a:off x="572493" y="2071316"/>
            <a:ext cx="6713552" cy="4119172"/>
          </a:xfrm>
        </p:spPr>
        <p:txBody>
          <a:bodyPr anchor="t">
            <a:normAutofit/>
          </a:bodyPr>
          <a:lstStyle/>
          <a:p>
            <a:r>
              <a:rPr lang="vi-VN" sz="2200" b="1"/>
              <a:t>Ra quyết định lâm sàng:</a:t>
            </a:r>
            <a:r>
              <a:rPr lang="vi-VN" sz="2200"/>
              <a:t> Hỗ trợ bác sĩ đưa ra chẩn đoán, tiên lượng và kế hoạch điều trị.</a:t>
            </a:r>
          </a:p>
          <a:p>
            <a:r>
              <a:rPr lang="vi-VN" sz="2200" b="1"/>
              <a:t>Dự báo bệnh:</a:t>
            </a:r>
            <a:r>
              <a:rPr lang="vi-VN" sz="2200"/>
              <a:t> Ước tính nguy cơ mắc bệnh, tiến triển bệnh.</a:t>
            </a:r>
          </a:p>
          <a:p>
            <a:r>
              <a:rPr lang="vi-VN" sz="2200" b="1"/>
              <a:t>Quản lý sức khỏe cộng đồng:</a:t>
            </a:r>
            <a:r>
              <a:rPr lang="vi-VN" sz="2200"/>
              <a:t> Xác định các yếu tố nguy cơ, lập kế hoạch can thiệp.</a:t>
            </a:r>
          </a:p>
          <a:p>
            <a:r>
              <a:rPr lang="vi-VN" sz="2200" b="1"/>
              <a:t>Tối ưu hóa nguồn lực:</a:t>
            </a:r>
            <a:r>
              <a:rPr lang="vi-VN" sz="2200"/>
              <a:t> Dự báo nhu cầu giường bệnh, thuốc men, nhân lực.</a:t>
            </a:r>
          </a:p>
          <a:p>
            <a:r>
              <a:rPr lang="vi-VN" sz="2200" b="1"/>
              <a:t>Nghiên cứu y học:</a:t>
            </a:r>
            <a:r>
              <a:rPr lang="vi-VN" sz="2200"/>
              <a:t> Hiểu mối quan hệ giữa các yếu tố và kết quả sức khỏe</a:t>
            </a:r>
          </a:p>
          <a:p>
            <a:endParaRPr lang="en-VN" sz="2200"/>
          </a:p>
        </p:txBody>
      </p:sp>
      <p:pic>
        <p:nvPicPr>
          <p:cNvPr id="4" name="Picture 3">
            <a:extLst>
              <a:ext uri="{FF2B5EF4-FFF2-40B4-BE49-F238E27FC236}">
                <a16:creationId xmlns:a16="http://schemas.microsoft.com/office/drawing/2014/main" id="{1BBF2C7F-39E4-B268-C4D5-E2CBF0A76D1A}"/>
              </a:ext>
            </a:extLst>
          </p:cNvPr>
          <p:cNvPicPr>
            <a:picLocks noChangeAspect="1"/>
          </p:cNvPicPr>
          <p:nvPr/>
        </p:nvPicPr>
        <p:blipFill>
          <a:blip r:embed="rId2"/>
          <a:srcRect r="3792" b="-3"/>
          <a:stretch>
            <a:fillRect/>
          </a:stretch>
        </p:blipFill>
        <p:spPr>
          <a:xfrm>
            <a:off x="7675658" y="2093976"/>
            <a:ext cx="3941064" cy="4096512"/>
          </a:xfrm>
          <a:prstGeom prst="rect">
            <a:avLst/>
          </a:prstGeom>
        </p:spPr>
      </p:pic>
    </p:spTree>
    <p:extLst>
      <p:ext uri="{BB962C8B-B14F-4D97-AF65-F5344CB8AC3E}">
        <p14:creationId xmlns:p14="http://schemas.microsoft.com/office/powerpoint/2010/main" val="2876790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061E7-0C59-1356-8EA3-F86F185B49C1}"/>
              </a:ext>
            </a:extLst>
          </p:cNvPr>
          <p:cNvSpPr>
            <a:spLocks noGrp="1"/>
          </p:cNvSpPr>
          <p:nvPr>
            <p:ph type="title"/>
          </p:nvPr>
        </p:nvSpPr>
        <p:spPr>
          <a:xfrm>
            <a:off x="838200" y="698643"/>
            <a:ext cx="5243394" cy="2225532"/>
          </a:xfrm>
        </p:spPr>
        <p:txBody>
          <a:bodyPr anchor="t">
            <a:normAutofit/>
          </a:bodyPr>
          <a:lstStyle/>
          <a:p>
            <a:r>
              <a:rPr lang="en-VN" sz="5600"/>
              <a:t>Ví dụ 1: dự đoán chi phí y tế</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34F88D19-C269-4F98-BE6B-CFB6207D36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0408" y="740316"/>
            <a:ext cx="465458" cy="872153"/>
            <a:chOff x="6110408" y="740316"/>
            <a:chExt cx="465458" cy="872153"/>
          </a:xfrm>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4" name="Picture 3">
            <a:extLst>
              <a:ext uri="{FF2B5EF4-FFF2-40B4-BE49-F238E27FC236}">
                <a16:creationId xmlns:a16="http://schemas.microsoft.com/office/drawing/2014/main" id="{8BA63322-F3DE-4C14-F694-F030E646C08E}"/>
              </a:ext>
            </a:extLst>
          </p:cNvPr>
          <p:cNvPicPr>
            <a:picLocks noChangeAspect="1"/>
          </p:cNvPicPr>
          <p:nvPr/>
        </p:nvPicPr>
        <p:blipFill>
          <a:blip r:embed="rId2"/>
          <a:stretch>
            <a:fillRect/>
          </a:stretch>
        </p:blipFill>
        <p:spPr>
          <a:xfrm>
            <a:off x="1512833" y="3003053"/>
            <a:ext cx="3894124" cy="2994972"/>
          </a:xfrm>
          <a:prstGeom prst="rect">
            <a:avLst/>
          </a:prstGeom>
        </p:spPr>
      </p:pic>
      <p:sp>
        <p:nvSpPr>
          <p:cNvPr id="3" name="Content Placeholder 2">
            <a:extLst>
              <a:ext uri="{FF2B5EF4-FFF2-40B4-BE49-F238E27FC236}">
                <a16:creationId xmlns:a16="http://schemas.microsoft.com/office/drawing/2014/main" id="{4087EE8D-8B51-0D37-0521-1076D9BFDFFF}"/>
              </a:ext>
            </a:extLst>
          </p:cNvPr>
          <p:cNvSpPr>
            <a:spLocks noGrp="1"/>
          </p:cNvSpPr>
          <p:nvPr>
            <p:ph idx="1"/>
          </p:nvPr>
        </p:nvSpPr>
        <p:spPr>
          <a:xfrm>
            <a:off x="7229042" y="879355"/>
            <a:ext cx="4124758" cy="5120755"/>
          </a:xfrm>
        </p:spPr>
        <p:txBody>
          <a:bodyPr anchor="ctr">
            <a:normAutofit/>
          </a:bodyPr>
          <a:lstStyle/>
          <a:p>
            <a:r>
              <a:rPr lang="vi-VN" sz="1600" b="1">
                <a:solidFill>
                  <a:schemeClr val="tx1">
                    <a:alpha val="80000"/>
                  </a:schemeClr>
                </a:solidFill>
              </a:rPr>
              <a:t>Mô tả bài toán:</a:t>
            </a:r>
            <a:r>
              <a:rPr lang="vi-VN" sz="1600">
                <a:solidFill>
                  <a:schemeClr val="tx1">
                    <a:alpha val="80000"/>
                  </a:schemeClr>
                </a:solidFill>
              </a:rPr>
              <a:t> Xây dựng mô hình để ước tính chi phí y tế cá nhân dựa trên các đặc điểm của bệnh nhân.</a:t>
            </a:r>
          </a:p>
          <a:p>
            <a:r>
              <a:rPr lang="vi-VN" sz="1600" b="1">
                <a:solidFill>
                  <a:schemeClr val="tx1">
                    <a:alpha val="80000"/>
                  </a:schemeClr>
                </a:solidFill>
              </a:rPr>
              <a:t>Biến phụ thuộc (Y):</a:t>
            </a:r>
            <a:r>
              <a:rPr lang="vi-VN" sz="1600">
                <a:solidFill>
                  <a:schemeClr val="tx1">
                    <a:alpha val="80000"/>
                  </a:schemeClr>
                </a:solidFill>
              </a:rPr>
              <a:t> Chi phí y tế hàng năm (liên tục).</a:t>
            </a:r>
          </a:p>
          <a:p>
            <a:r>
              <a:rPr lang="vi-VN" sz="1600" b="1">
                <a:solidFill>
                  <a:schemeClr val="tx1">
                    <a:alpha val="80000"/>
                  </a:schemeClr>
                </a:solidFill>
              </a:rPr>
              <a:t>Biến độc lập (X):</a:t>
            </a:r>
            <a:endParaRPr lang="vi-VN" sz="1600">
              <a:solidFill>
                <a:schemeClr val="tx1">
                  <a:alpha val="80000"/>
                </a:schemeClr>
              </a:solidFill>
            </a:endParaRPr>
          </a:p>
          <a:p>
            <a:pPr lvl="1"/>
            <a:r>
              <a:rPr lang="vi-VN" sz="1600">
                <a:solidFill>
                  <a:schemeClr val="tx1">
                    <a:alpha val="80000"/>
                  </a:schemeClr>
                </a:solidFill>
              </a:rPr>
              <a:t>Tuổi (Age)</a:t>
            </a:r>
          </a:p>
          <a:p>
            <a:pPr lvl="1"/>
            <a:r>
              <a:rPr lang="vi-VN" sz="1600">
                <a:solidFill>
                  <a:schemeClr val="tx1">
                    <a:alpha val="80000"/>
                  </a:schemeClr>
                </a:solidFill>
              </a:rPr>
              <a:t>Giới tính (Sex)</a:t>
            </a:r>
          </a:p>
          <a:p>
            <a:pPr lvl="1"/>
            <a:r>
              <a:rPr lang="vi-VN" sz="1600">
                <a:solidFill>
                  <a:schemeClr val="tx1">
                    <a:alpha val="80000"/>
                  </a:schemeClr>
                </a:solidFill>
              </a:rPr>
              <a:t>Chỉ số khối cơ thể (BMI)</a:t>
            </a:r>
          </a:p>
          <a:p>
            <a:pPr lvl="1"/>
            <a:r>
              <a:rPr lang="vi-VN" sz="1600">
                <a:solidFill>
                  <a:schemeClr val="tx1">
                    <a:alpha val="80000"/>
                  </a:schemeClr>
                </a:solidFill>
              </a:rPr>
              <a:t>Tình trạng hút thuốc (Smoker: Yes/No)</a:t>
            </a:r>
          </a:p>
          <a:p>
            <a:pPr lvl="1"/>
            <a:r>
              <a:rPr lang="vi-VN" sz="1600">
                <a:solidFill>
                  <a:schemeClr val="tx1">
                    <a:alpha val="80000"/>
                  </a:schemeClr>
                </a:solidFill>
              </a:rPr>
              <a:t>Số con (Children)</a:t>
            </a:r>
          </a:p>
          <a:p>
            <a:pPr lvl="1"/>
            <a:r>
              <a:rPr lang="vi-VN" sz="1600">
                <a:solidFill>
                  <a:schemeClr val="tx1">
                    <a:alpha val="80000"/>
                  </a:schemeClr>
                </a:solidFill>
              </a:rPr>
              <a:t>Khu vực sinh sống (Region)</a:t>
            </a:r>
          </a:p>
          <a:p>
            <a:r>
              <a:rPr lang="vi-VN" sz="1600" b="1">
                <a:solidFill>
                  <a:schemeClr val="tx1">
                    <a:alpha val="80000"/>
                  </a:schemeClr>
                </a:solidFill>
              </a:rPr>
              <a:t>Loại mô hình:</a:t>
            </a:r>
            <a:r>
              <a:rPr lang="vi-VN" sz="1600">
                <a:solidFill>
                  <a:schemeClr val="tx1">
                    <a:alpha val="80000"/>
                  </a:schemeClr>
                </a:solidFill>
              </a:rPr>
              <a:t> Hồi quy tuyến tính (Linear Regression).</a:t>
            </a:r>
          </a:p>
          <a:p>
            <a:r>
              <a:rPr lang="vi-VN" sz="1600" b="1">
                <a:solidFill>
                  <a:schemeClr val="tx1">
                    <a:alpha val="80000"/>
                  </a:schemeClr>
                </a:solidFill>
              </a:rPr>
              <a:t>Ứng dụng:</a:t>
            </a:r>
            <a:r>
              <a:rPr lang="vi-VN" sz="1600">
                <a:solidFill>
                  <a:schemeClr val="tx1">
                    <a:alpha val="80000"/>
                  </a:schemeClr>
                </a:solidFill>
              </a:rPr>
              <a:t> Ước tính phí bảo hiểm, quản lý rủi ro y tế, tư vấn sức khỏe cá nhân.</a:t>
            </a:r>
          </a:p>
          <a:p>
            <a:endParaRPr lang="en-VN" sz="1600">
              <a:solidFill>
                <a:schemeClr val="tx1">
                  <a:alpha val="80000"/>
                </a:schemeClr>
              </a:solidFill>
            </a:endParaRPr>
          </a:p>
        </p:txBody>
      </p:sp>
    </p:spTree>
    <p:extLst>
      <p:ext uri="{BB962C8B-B14F-4D97-AF65-F5344CB8AC3E}">
        <p14:creationId xmlns:p14="http://schemas.microsoft.com/office/powerpoint/2010/main" val="245646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024FA4-5E20-F8DE-AA33-502D05D3B416}"/>
              </a:ext>
            </a:extLst>
          </p:cNvPr>
          <p:cNvSpPr>
            <a:spLocks noGrp="1"/>
          </p:cNvSpPr>
          <p:nvPr>
            <p:ph type="title"/>
          </p:nvPr>
        </p:nvSpPr>
        <p:spPr>
          <a:xfrm>
            <a:off x="1156851" y="637762"/>
            <a:ext cx="9888496" cy="900131"/>
          </a:xfrm>
        </p:spPr>
        <p:txBody>
          <a:bodyPr anchor="t">
            <a:normAutofit/>
          </a:bodyPr>
          <a:lstStyle/>
          <a:p>
            <a:r>
              <a:rPr lang="en-VN" sz="4000">
                <a:solidFill>
                  <a:schemeClr val="bg1"/>
                </a:solidFill>
              </a:rPr>
              <a:t>Ví dụ 1</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9F8925-131D-827B-9C43-023DE45D7B6D}"/>
              </a:ext>
            </a:extLst>
          </p:cNvPr>
          <p:cNvSpPr>
            <a:spLocks noGrp="1"/>
          </p:cNvSpPr>
          <p:nvPr>
            <p:ph idx="1"/>
          </p:nvPr>
        </p:nvSpPr>
        <p:spPr>
          <a:xfrm>
            <a:off x="1155548" y="2217343"/>
            <a:ext cx="9880893" cy="3959619"/>
          </a:xfrm>
        </p:spPr>
        <p:txBody>
          <a:bodyPr>
            <a:normAutofit/>
          </a:bodyPr>
          <a:lstStyle/>
          <a:p>
            <a:r>
              <a:rPr lang="vi-VN" sz="2000" b="1"/>
              <a:t>Kết quả mô hình:</a:t>
            </a:r>
            <a:r>
              <a:rPr lang="vi-VN" sz="2000"/>
              <a:t> Sẽ cho chúng ta các hệ số hồi quy cho từng biến độc lập.</a:t>
            </a:r>
          </a:p>
          <a:p>
            <a:pPr lvl="1"/>
            <a:r>
              <a:rPr lang="vi-VN" sz="2000" i="1"/>
              <a:t>Ví dụ:</a:t>
            </a:r>
            <a:r>
              <a:rPr lang="vi-VN" sz="2000"/>
              <a:t> Hệ số của 'SmokerYes' dương và lớn, cho thấy người hút thuốc có chi phí y tế cao hơn đáng kể so với người không hút thuốc, giữ các yếu tố khác không đổi.</a:t>
            </a:r>
          </a:p>
          <a:p>
            <a:pPr lvl="1"/>
            <a:r>
              <a:rPr lang="vi-VN" sz="2000"/>
              <a:t>Hệ số của 'Age' dương, cho thấy tuổi càng cao chi phí y tế càng tăng.</a:t>
            </a:r>
          </a:p>
          <a:p>
            <a:r>
              <a:rPr lang="vi-VN" sz="2000" b="1"/>
              <a:t>Ý nghĩa:</a:t>
            </a:r>
            <a:endParaRPr lang="vi-VN" sz="2000"/>
          </a:p>
          <a:p>
            <a:pPr lvl="1"/>
            <a:r>
              <a:rPr lang="vi-VN" sz="2000"/>
              <a:t>Giúp các công ty bảo hiểm định giá gói bảo hiểm phù hợp.</a:t>
            </a:r>
          </a:p>
          <a:p>
            <a:pPr lvl="1"/>
            <a:r>
              <a:rPr lang="vi-VN" sz="2000"/>
              <a:t>Giúp các nhà cung cấp dịch vụ y tế hiểu các yếu tố ảnh hưởng đến chi phí.</a:t>
            </a:r>
          </a:p>
          <a:p>
            <a:pPr lvl="1"/>
            <a:r>
              <a:rPr lang="vi-VN" sz="2000"/>
              <a:t>Hỗ trợ các chiến dịch y tế công cộng tập trung vào các nhóm có nguy cơ cao (ví dụ: người hút thuốc).</a:t>
            </a:r>
          </a:p>
          <a:p>
            <a:endParaRPr lang="en-VN" sz="2000"/>
          </a:p>
        </p:txBody>
      </p:sp>
    </p:spTree>
    <p:extLst>
      <p:ext uri="{BB962C8B-B14F-4D97-AF65-F5344CB8AC3E}">
        <p14:creationId xmlns:p14="http://schemas.microsoft.com/office/powerpoint/2010/main" val="492635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AE4DD-6B4E-6259-BA62-69497ADCE7CA}"/>
              </a:ext>
            </a:extLst>
          </p:cNvPr>
          <p:cNvSpPr>
            <a:spLocks noGrp="1"/>
          </p:cNvSpPr>
          <p:nvPr>
            <p:ph type="title"/>
          </p:nvPr>
        </p:nvSpPr>
        <p:spPr>
          <a:xfrm>
            <a:off x="589560" y="856180"/>
            <a:ext cx="4560584" cy="1128068"/>
          </a:xfrm>
        </p:spPr>
        <p:txBody>
          <a:bodyPr anchor="ctr">
            <a:normAutofit/>
          </a:bodyPr>
          <a:lstStyle/>
          <a:p>
            <a:r>
              <a:rPr lang="vi-VN" sz="2800"/>
              <a:t>VÍ DỤ 2: DỰ ĐOÁN NGUY CƠ MẮC BỆNH TIM MẠCH</a:t>
            </a:r>
            <a:endParaRPr lang="en-VN" sz="280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68045D-79E5-FD79-D693-A2A097452240}"/>
              </a:ext>
            </a:extLst>
          </p:cNvPr>
          <p:cNvSpPr>
            <a:spLocks noGrp="1"/>
          </p:cNvSpPr>
          <p:nvPr>
            <p:ph idx="1"/>
          </p:nvPr>
        </p:nvSpPr>
        <p:spPr>
          <a:xfrm>
            <a:off x="590719" y="2330505"/>
            <a:ext cx="4559425" cy="3979585"/>
          </a:xfrm>
        </p:spPr>
        <p:txBody>
          <a:bodyPr anchor="ctr">
            <a:normAutofit/>
          </a:bodyPr>
          <a:lstStyle/>
          <a:p>
            <a:r>
              <a:rPr lang="vi-VN" sz="1300" b="1"/>
              <a:t>Mô tả bài toán:</a:t>
            </a:r>
            <a:r>
              <a:rPr lang="vi-VN" sz="1300"/>
              <a:t> Dự đoán khả năng một người sẽ mắc bệnh tim mạch trong 10 năm tới dựa trên các yếu tố nguy cơ.</a:t>
            </a:r>
          </a:p>
          <a:p>
            <a:r>
              <a:rPr lang="vi-VN" sz="1300" b="1"/>
              <a:t>Biến phụ thuộc (Y):</a:t>
            </a:r>
            <a:r>
              <a:rPr lang="vi-VN" sz="1300"/>
              <a:t> Mắc bệnh tim mạch (Cardiovascular Disease - CVD): Có (1) / Không (0).</a:t>
            </a:r>
          </a:p>
          <a:p>
            <a:r>
              <a:rPr lang="vi-VN" sz="1300" b="1"/>
              <a:t>Biến độc lập (X):</a:t>
            </a:r>
            <a:endParaRPr lang="vi-VN" sz="1300"/>
          </a:p>
          <a:p>
            <a:pPr lvl="1"/>
            <a:r>
              <a:rPr lang="vi-VN" sz="1300"/>
              <a:t>Tuổi (Age)</a:t>
            </a:r>
          </a:p>
          <a:p>
            <a:pPr lvl="1"/>
            <a:r>
              <a:rPr lang="vi-VN" sz="1300"/>
              <a:t>Giới tính (Sex)</a:t>
            </a:r>
          </a:p>
          <a:p>
            <a:pPr lvl="1"/>
            <a:r>
              <a:rPr lang="vi-VN" sz="1300"/>
              <a:t>Huyết áp tâm thu (Systolic Blood Pressure)</a:t>
            </a:r>
          </a:p>
          <a:p>
            <a:pPr lvl="1"/>
            <a:r>
              <a:rPr lang="vi-VN" sz="1300"/>
              <a:t>Mức Cholesterol (Cholesterol Level)</a:t>
            </a:r>
          </a:p>
          <a:p>
            <a:pPr lvl="1"/>
            <a:r>
              <a:rPr lang="vi-VN" sz="1300"/>
              <a:t>Tình trạng hút thuốc (Smoking Status)</a:t>
            </a:r>
          </a:p>
          <a:p>
            <a:pPr lvl="1"/>
            <a:r>
              <a:rPr lang="vi-VN" sz="1300"/>
              <a:t>Tiểu sử gia đình mắc CVD</a:t>
            </a:r>
          </a:p>
          <a:p>
            <a:pPr lvl="1"/>
            <a:r>
              <a:rPr lang="vi-VN" sz="1300"/>
              <a:t>Chỉ số BMI</a:t>
            </a:r>
          </a:p>
          <a:p>
            <a:r>
              <a:rPr lang="vi-VN" sz="1300" b="1"/>
              <a:t>Loại mô hình:</a:t>
            </a:r>
            <a:r>
              <a:rPr lang="vi-VN" sz="1300"/>
              <a:t> Hồi quy Logistic (Logistic Regression).</a:t>
            </a:r>
          </a:p>
          <a:p>
            <a:r>
              <a:rPr lang="vi-VN" sz="1300" b="1"/>
              <a:t>Ứng dụng:</a:t>
            </a:r>
            <a:r>
              <a:rPr lang="vi-VN" sz="1300"/>
              <a:t> Sàng lọc bệnh nhân có nguy cơ cao, tư vấn phòng ngừa, can thiệp sớm.</a:t>
            </a:r>
          </a:p>
          <a:p>
            <a:endParaRPr lang="en-VN" sz="130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7FF1E33-0AF4-29F3-EA62-31783D8897BF}"/>
              </a:ext>
            </a:extLst>
          </p:cNvPr>
          <p:cNvPicPr>
            <a:picLocks noChangeAspect="1"/>
          </p:cNvPicPr>
          <p:nvPr/>
        </p:nvPicPr>
        <p:blipFill>
          <a:blip r:embed="rId2"/>
          <a:srcRect l="15781" r="11431" b="-2"/>
          <a:stretch>
            <a:fillRect/>
          </a:stretch>
        </p:blipFill>
        <p:spPr>
          <a:xfrm>
            <a:off x="5977788" y="799352"/>
            <a:ext cx="5425410" cy="5259296"/>
          </a:xfrm>
          <a:prstGeom prst="rect">
            <a:avLst/>
          </a:prstGeom>
        </p:spPr>
      </p:pic>
    </p:spTree>
    <p:extLst>
      <p:ext uri="{BB962C8B-B14F-4D97-AF65-F5344CB8AC3E}">
        <p14:creationId xmlns:p14="http://schemas.microsoft.com/office/powerpoint/2010/main" val="391546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2EBFC-61D0-508E-DED5-E0BCBA6815DA}"/>
              </a:ext>
            </a:extLst>
          </p:cNvPr>
          <p:cNvSpPr>
            <a:spLocks noGrp="1"/>
          </p:cNvSpPr>
          <p:nvPr>
            <p:ph type="title"/>
          </p:nvPr>
        </p:nvSpPr>
        <p:spPr>
          <a:xfrm>
            <a:off x="1043631" y="873940"/>
            <a:ext cx="5052369" cy="1035781"/>
          </a:xfrm>
        </p:spPr>
        <p:txBody>
          <a:bodyPr anchor="ctr">
            <a:normAutofit/>
          </a:bodyPr>
          <a:lstStyle/>
          <a:p>
            <a:r>
              <a:rPr lang="en-VN" sz="3600"/>
              <a:t>Ví dụ 2</a:t>
            </a:r>
          </a:p>
        </p:txBody>
      </p:sp>
      <p:sp>
        <p:nvSpPr>
          <p:cNvPr id="3" name="Content Placeholder 2">
            <a:extLst>
              <a:ext uri="{FF2B5EF4-FFF2-40B4-BE49-F238E27FC236}">
                <a16:creationId xmlns:a16="http://schemas.microsoft.com/office/drawing/2014/main" id="{C33964E5-3887-FF77-AC13-04107C35A6EF}"/>
              </a:ext>
            </a:extLst>
          </p:cNvPr>
          <p:cNvSpPr>
            <a:spLocks noGrp="1"/>
          </p:cNvSpPr>
          <p:nvPr>
            <p:ph idx="1"/>
          </p:nvPr>
        </p:nvSpPr>
        <p:spPr>
          <a:xfrm>
            <a:off x="1045029" y="2524721"/>
            <a:ext cx="4991629" cy="3677123"/>
          </a:xfrm>
        </p:spPr>
        <p:txBody>
          <a:bodyPr anchor="ctr">
            <a:normAutofit/>
          </a:bodyPr>
          <a:lstStyle/>
          <a:p>
            <a:r>
              <a:rPr lang="vi-VN" sz="1500" b="1"/>
              <a:t>Kết quả mô hình:</a:t>
            </a:r>
            <a:r>
              <a:rPr lang="vi-VN" sz="1500"/>
              <a:t> Sẽ cho chúng ta các tỷ số chênh (Odds Ratio) cho từng biến độc lập.</a:t>
            </a:r>
          </a:p>
          <a:p>
            <a:r>
              <a:rPr lang="vi-VN" sz="1500" i="1"/>
              <a:t>Ví dụ:</a:t>
            </a:r>
            <a:r>
              <a:rPr lang="vi-VN" sz="1500"/>
              <a:t> Odds Ratio của 'Smoking Status' lớn hơn 1, cho thấy người hút thuốc có tỷ lệ mắc bệnh tim mạch cao hơn so với người không hút thuốc.</a:t>
            </a:r>
          </a:p>
          <a:p>
            <a:r>
              <a:rPr lang="vi-VN" sz="1500" b="1"/>
              <a:t>Ý nghĩa:</a:t>
            </a:r>
            <a:endParaRPr lang="vi-VN" sz="1500"/>
          </a:p>
          <a:p>
            <a:pPr lvl="1"/>
            <a:r>
              <a:rPr lang="vi-VN" sz="1500"/>
              <a:t>Xác định các yếu tố nguy cơ chính gây bệnh tim mạch.</a:t>
            </a:r>
          </a:p>
          <a:p>
            <a:pPr lvl="1"/>
            <a:r>
              <a:rPr lang="vi-VN" sz="1500"/>
              <a:t>Phân loại bệnh nhân thành nhóm nguy cơ cao/thấp.</a:t>
            </a:r>
          </a:p>
          <a:p>
            <a:pPr lvl="1"/>
            <a:r>
              <a:rPr lang="vi-VN" sz="1500"/>
              <a:t>Giúp bác sĩ đưa ra khuyến nghị về lối sống, thuốc men để giảm nguy cơ.</a:t>
            </a:r>
          </a:p>
          <a:p>
            <a:pPr lvl="1"/>
            <a:r>
              <a:rPr lang="vi-VN" sz="1500"/>
              <a:t>Hỗ trợ các chương trình y tế công cộng nhắm mục tiêu.</a:t>
            </a:r>
          </a:p>
          <a:p>
            <a:endParaRPr lang="en-VN" sz="1500"/>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of numbers with numbers and percentages&#10;&#10;AI-generated content may be incorrect.">
            <a:extLst>
              <a:ext uri="{FF2B5EF4-FFF2-40B4-BE49-F238E27FC236}">
                <a16:creationId xmlns:a16="http://schemas.microsoft.com/office/drawing/2014/main" id="{76197C49-3AB6-1EC8-83F5-58049304597D}"/>
              </a:ext>
            </a:extLst>
          </p:cNvPr>
          <p:cNvPicPr>
            <a:picLocks noChangeAspect="1"/>
          </p:cNvPicPr>
          <p:nvPr/>
        </p:nvPicPr>
        <p:blipFill>
          <a:blip r:embed="rId2"/>
          <a:stretch>
            <a:fillRect/>
          </a:stretch>
        </p:blipFill>
        <p:spPr>
          <a:xfrm>
            <a:off x="6930493" y="2772863"/>
            <a:ext cx="4223252" cy="1372557"/>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385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621A141-F939-024D-01E7-BCB55D07D6E6}"/>
              </a:ext>
            </a:extLst>
          </p:cNvPr>
          <p:cNvSpPr>
            <a:spLocks noGrp="1"/>
          </p:cNvSpPr>
          <p:nvPr>
            <p:ph type="title"/>
          </p:nvPr>
        </p:nvSpPr>
        <p:spPr>
          <a:xfrm>
            <a:off x="838200" y="365125"/>
            <a:ext cx="10515600" cy="1325563"/>
          </a:xfrm>
        </p:spPr>
        <p:txBody>
          <a:bodyPr>
            <a:normAutofit/>
          </a:bodyPr>
          <a:lstStyle/>
          <a:p>
            <a:r>
              <a:rPr lang="en-VN" sz="5400"/>
              <a:t>Chuẩn đầu ra </a:t>
            </a:r>
          </a:p>
        </p:txBody>
      </p:sp>
      <p:sp>
        <p:nvSpPr>
          <p:cNvPr id="2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7">
            <a:extLst>
              <a:ext uri="{FF2B5EF4-FFF2-40B4-BE49-F238E27FC236}">
                <a16:creationId xmlns:a16="http://schemas.microsoft.com/office/drawing/2014/main" id="{6C97961E-286F-B68B-E26F-19215B730FEC}"/>
              </a:ext>
            </a:extLst>
          </p:cNvPr>
          <p:cNvGraphicFramePr>
            <a:graphicFrameLocks noGrp="1"/>
          </p:cNvGraphicFramePr>
          <p:nvPr>
            <p:ph idx="1"/>
            <p:extLst>
              <p:ext uri="{D42A27DB-BD31-4B8C-83A1-F6EECF244321}">
                <p14:modId xmlns:p14="http://schemas.microsoft.com/office/powerpoint/2010/main" val="114469454"/>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868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BE2A5-2899-18BC-4DC1-E725DA12DBC2}"/>
              </a:ext>
            </a:extLst>
          </p:cNvPr>
          <p:cNvSpPr>
            <a:spLocks noGrp="1"/>
          </p:cNvSpPr>
          <p:nvPr>
            <p:ph type="title"/>
          </p:nvPr>
        </p:nvSpPr>
        <p:spPr>
          <a:xfrm>
            <a:off x="793662" y="386930"/>
            <a:ext cx="10066122" cy="1298448"/>
          </a:xfrm>
        </p:spPr>
        <p:txBody>
          <a:bodyPr anchor="b">
            <a:normAutofit/>
          </a:bodyPr>
          <a:lstStyle/>
          <a:p>
            <a:r>
              <a:rPr lang="en-US" sz="4100"/>
              <a:t>VÍ DỤ 3: DỰ ĐOÁN THỜI GIAN NẰM VIỆN (LENGTH OF STAY - LOS)</a:t>
            </a:r>
            <a:endParaRPr lang="en-VN" sz="4100"/>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5F7FEA-F24A-A6BD-2D66-C29EE5C7E418}"/>
              </a:ext>
            </a:extLst>
          </p:cNvPr>
          <p:cNvSpPr>
            <a:spLocks noGrp="1"/>
          </p:cNvSpPr>
          <p:nvPr>
            <p:ph idx="1"/>
          </p:nvPr>
        </p:nvSpPr>
        <p:spPr>
          <a:xfrm>
            <a:off x="793661" y="2599509"/>
            <a:ext cx="4530898" cy="3639450"/>
          </a:xfrm>
        </p:spPr>
        <p:txBody>
          <a:bodyPr anchor="ctr">
            <a:normAutofit/>
          </a:bodyPr>
          <a:lstStyle/>
          <a:p>
            <a:r>
              <a:rPr lang="vi-VN" sz="1100" b="1"/>
              <a:t>Mô tả bài toán:</a:t>
            </a:r>
            <a:r>
              <a:rPr lang="vi-VN" sz="1100"/>
              <a:t> Ước lượng số ngày một bệnh nhân sẽ cần nằm viện dựa trên các thông tin ban đầu khi nhập viện.</a:t>
            </a:r>
          </a:p>
          <a:p>
            <a:r>
              <a:rPr lang="vi-VN" sz="1100" b="1"/>
              <a:t>Biến phụ thuộc (Y):</a:t>
            </a:r>
            <a:r>
              <a:rPr lang="vi-VN" sz="1100"/>
              <a:t> Số ngày nằm viện (liên tục hoặc số đếm).</a:t>
            </a:r>
          </a:p>
          <a:p>
            <a:r>
              <a:rPr lang="vi-VN" sz="1100" b="1"/>
              <a:t>Biến độc lập (X) </a:t>
            </a:r>
          </a:p>
          <a:p>
            <a:pPr lvl="1"/>
            <a:r>
              <a:rPr lang="vi-VN" sz="1100"/>
              <a:t>Chẩn đoán ban đầu (Diagnosis)</a:t>
            </a:r>
          </a:p>
          <a:p>
            <a:pPr lvl="1"/>
            <a:r>
              <a:rPr lang="vi-VN" sz="1100"/>
              <a:t>Độ tuổi (Age)</a:t>
            </a:r>
          </a:p>
          <a:p>
            <a:pPr lvl="1"/>
            <a:r>
              <a:rPr lang="vi-VN" sz="1100"/>
              <a:t>Các bệnh lý nền (Comorbidities)</a:t>
            </a:r>
          </a:p>
          <a:p>
            <a:pPr lvl="1"/>
            <a:r>
              <a:rPr lang="vi-VN" sz="1100"/>
              <a:t>Mức độ nghiêm trọng của bệnh (Severity Score)</a:t>
            </a:r>
          </a:p>
          <a:p>
            <a:pPr lvl="1"/>
            <a:r>
              <a:rPr lang="vi-VN" sz="1100"/>
              <a:t>Kết quả xét nghiệm ban đầu</a:t>
            </a:r>
          </a:p>
          <a:p>
            <a:r>
              <a:rPr lang="vi-VN" sz="1100" b="1"/>
              <a:t>Loại mô hình:</a:t>
            </a:r>
            <a:endParaRPr lang="vi-VN" sz="1100"/>
          </a:p>
          <a:p>
            <a:r>
              <a:rPr lang="vi-VN" sz="1100"/>
              <a:t>Hồi quy Poisson hoặc Hồi quy Negative Binomial (nếu biến phụ thuộc là số đếm và có phân tán quá mức).</a:t>
            </a:r>
          </a:p>
          <a:p>
            <a:r>
              <a:rPr lang="vi-VN" sz="1100"/>
              <a:t>Hoặc Hồi quy tuyến tính (nếu phân bố số ngày nằm viện đủ gần với phân phối chuẩn).</a:t>
            </a:r>
          </a:p>
          <a:p>
            <a:r>
              <a:rPr lang="vi-VN" sz="1100" b="1"/>
              <a:t>Ứng dụng:</a:t>
            </a:r>
            <a:r>
              <a:rPr lang="vi-VN" sz="1100"/>
              <a:t> Lập kế hoạch nguồn lực bệnh viện (giường bệnh, nhân sự), tối ưu hóa quy trình điều trị, giảm chi phí.</a:t>
            </a:r>
          </a:p>
          <a:p>
            <a:endParaRPr lang="en-VN" sz="1100"/>
          </a:p>
        </p:txBody>
      </p:sp>
      <p:pic>
        <p:nvPicPr>
          <p:cNvPr id="4" name="Picture 3">
            <a:extLst>
              <a:ext uri="{FF2B5EF4-FFF2-40B4-BE49-F238E27FC236}">
                <a16:creationId xmlns:a16="http://schemas.microsoft.com/office/drawing/2014/main" id="{3B088AFA-671B-ED58-6256-197BAAB4A6E2}"/>
              </a:ext>
            </a:extLst>
          </p:cNvPr>
          <p:cNvPicPr>
            <a:picLocks noChangeAspect="1"/>
          </p:cNvPicPr>
          <p:nvPr/>
        </p:nvPicPr>
        <p:blipFill>
          <a:blip r:embed="rId2"/>
          <a:srcRect r="-1" b="3718"/>
          <a:stretch>
            <a:fillRect/>
          </a:stretch>
        </p:blipFill>
        <p:spPr>
          <a:xfrm>
            <a:off x="5911532" y="2484255"/>
            <a:ext cx="5150277"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620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5C03E-105A-6CA5-2377-9A8ECBAD1737}"/>
              </a:ext>
            </a:extLst>
          </p:cNvPr>
          <p:cNvSpPr>
            <a:spLocks noGrp="1"/>
          </p:cNvSpPr>
          <p:nvPr>
            <p:ph type="title"/>
          </p:nvPr>
        </p:nvSpPr>
        <p:spPr>
          <a:xfrm>
            <a:off x="793662" y="386930"/>
            <a:ext cx="10066122" cy="1298448"/>
          </a:xfrm>
        </p:spPr>
        <p:txBody>
          <a:bodyPr anchor="b">
            <a:normAutofit/>
          </a:bodyPr>
          <a:lstStyle/>
          <a:p>
            <a:r>
              <a:rPr lang="en-US" sz="4100"/>
              <a:t>PHÂN TÍCH VÍ DỤ 3: DỰ ĐOÁN THỜI GIAN NẰM VIỆN</a:t>
            </a:r>
            <a:endParaRPr lang="en-VN" sz="4100"/>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7F9B53-7DDA-2E8F-9E61-DF5B11432E47}"/>
              </a:ext>
            </a:extLst>
          </p:cNvPr>
          <p:cNvSpPr>
            <a:spLocks noGrp="1"/>
          </p:cNvSpPr>
          <p:nvPr>
            <p:ph idx="1"/>
          </p:nvPr>
        </p:nvSpPr>
        <p:spPr>
          <a:xfrm>
            <a:off x="793661" y="2599509"/>
            <a:ext cx="4530898" cy="3639450"/>
          </a:xfrm>
        </p:spPr>
        <p:txBody>
          <a:bodyPr anchor="ctr">
            <a:normAutofit/>
          </a:bodyPr>
          <a:lstStyle/>
          <a:p>
            <a:r>
              <a:rPr lang="vi-VN" sz="1400" b="1"/>
              <a:t>Kết quả mô hình:</a:t>
            </a:r>
            <a:r>
              <a:rPr lang="vi-VN" sz="1400"/>
              <a:t> Sẽ cho biết các yếu tố nào ảnh hưởng đến số ngày nằm viện và mức độ ảnh hưởng.</a:t>
            </a:r>
          </a:p>
          <a:p>
            <a:r>
              <a:rPr lang="vi-VN" sz="1400" i="1"/>
              <a:t>Ví dụ:</a:t>
            </a:r>
            <a:r>
              <a:rPr lang="vi-VN" sz="1400"/>
              <a:t> Bệnh nhân có nhiều bệnh lý nền hoặc mức độ nghiêm trọng cao hơn có thể có thời gian nằm viện dài hơn.</a:t>
            </a:r>
          </a:p>
          <a:p>
            <a:r>
              <a:rPr lang="vi-VN" sz="1400" b="1"/>
              <a:t>Ý nghĩa:</a:t>
            </a:r>
            <a:endParaRPr lang="vi-VN" sz="1400"/>
          </a:p>
          <a:p>
            <a:r>
              <a:rPr lang="vi-VN" sz="1400" b="1"/>
              <a:t>Quản lý bệnh viện:</a:t>
            </a:r>
            <a:r>
              <a:rPr lang="vi-VN" sz="1400"/>
              <a:t> Giúp dự báo nhu cầu giường bệnh, phân bổ nhân viên hiệu quả.</a:t>
            </a:r>
          </a:p>
          <a:p>
            <a:r>
              <a:rPr lang="vi-VN" sz="1400" b="1"/>
              <a:t>Lâm sàng:</a:t>
            </a:r>
            <a:r>
              <a:rPr lang="vi-VN" sz="1400"/>
              <a:t> Hỗ trợ bác sĩ trong việc lập kế hoạch xuất viện, tư vấn cho bệnh nhân và gia đình.</a:t>
            </a:r>
          </a:p>
          <a:p>
            <a:r>
              <a:rPr lang="vi-VN" sz="1400" b="1"/>
              <a:t>Tối ưu hóa chi phí:</a:t>
            </a:r>
            <a:r>
              <a:rPr lang="vi-VN" sz="1400"/>
              <a:t> Giảm thời gian nằm viện không cần thiết, tăng hiệu quả sử dụng tài nguyên.</a:t>
            </a:r>
          </a:p>
          <a:p>
            <a:endParaRPr lang="en-VN" sz="1400"/>
          </a:p>
        </p:txBody>
      </p:sp>
      <p:pic>
        <p:nvPicPr>
          <p:cNvPr id="4" name="Picture 3">
            <a:extLst>
              <a:ext uri="{FF2B5EF4-FFF2-40B4-BE49-F238E27FC236}">
                <a16:creationId xmlns:a16="http://schemas.microsoft.com/office/drawing/2014/main" id="{4218669D-4FF2-461F-4348-C684F266274E}"/>
              </a:ext>
            </a:extLst>
          </p:cNvPr>
          <p:cNvPicPr>
            <a:picLocks noChangeAspect="1"/>
          </p:cNvPicPr>
          <p:nvPr/>
        </p:nvPicPr>
        <p:blipFill>
          <a:blip r:embed="rId2"/>
          <a:srcRect l="595" r="11702" b="1"/>
          <a:stretch>
            <a:fillRect/>
          </a:stretch>
        </p:blipFill>
        <p:spPr>
          <a:xfrm>
            <a:off x="5911532" y="2484255"/>
            <a:ext cx="5150277"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5309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B80AA9-C9FE-ECF0-3320-12451AF5E9AB}"/>
              </a:ext>
            </a:extLst>
          </p:cNvPr>
          <p:cNvSpPr>
            <a:spLocks noGrp="1"/>
          </p:cNvSpPr>
          <p:nvPr>
            <p:ph type="title"/>
          </p:nvPr>
        </p:nvSpPr>
        <p:spPr>
          <a:xfrm>
            <a:off x="1137034" y="609597"/>
            <a:ext cx="9392421" cy="1330841"/>
          </a:xfrm>
        </p:spPr>
        <p:txBody>
          <a:bodyPr>
            <a:normAutofit/>
          </a:bodyPr>
          <a:lstStyle/>
          <a:p>
            <a:r>
              <a:rPr lang="en-VN"/>
              <a:t>Chúng ta thấy gì từ các ví dụ trên</a:t>
            </a:r>
          </a:p>
        </p:txBody>
      </p:sp>
      <p:sp>
        <p:nvSpPr>
          <p:cNvPr id="3" name="Content Placeholder 2">
            <a:extLst>
              <a:ext uri="{FF2B5EF4-FFF2-40B4-BE49-F238E27FC236}">
                <a16:creationId xmlns:a16="http://schemas.microsoft.com/office/drawing/2014/main" id="{9C4C77D4-3F5D-8D00-4C6A-EB6AA86E472D}"/>
              </a:ext>
            </a:extLst>
          </p:cNvPr>
          <p:cNvSpPr>
            <a:spLocks noGrp="1"/>
          </p:cNvSpPr>
          <p:nvPr>
            <p:ph idx="1"/>
          </p:nvPr>
        </p:nvSpPr>
        <p:spPr>
          <a:xfrm>
            <a:off x="1137034" y="2198362"/>
            <a:ext cx="4958966" cy="3917773"/>
          </a:xfrm>
        </p:spPr>
        <p:txBody>
          <a:bodyPr>
            <a:normAutofit/>
          </a:bodyPr>
          <a:lstStyle/>
          <a:p>
            <a:r>
              <a:rPr lang="vi-VN" sz="2000" b="1"/>
              <a:t>Tính linh hoạt:</a:t>
            </a:r>
            <a:r>
              <a:rPr lang="vi-VN" sz="2000"/>
              <a:t> Mô hình hồi quy có thể được áp dụng cho nhiều loại biến phụ thuộc khác nhau (liên tục, nhị phân, số đếm) trong y tế.</a:t>
            </a:r>
          </a:p>
          <a:p>
            <a:r>
              <a:rPr lang="vi-VN" sz="2000" b="1"/>
              <a:t>Quan trọng của việc chọn đúng loại mô hình:</a:t>
            </a:r>
            <a:r>
              <a:rPr lang="vi-VN" sz="2000"/>
              <a:t> Việc lựa chọn mô hình (tuyến tính, logistic, poisson,...) phụ thuộc vào bản chất của biến phụ thuộc và các giả định của dữ liệu.</a:t>
            </a:r>
          </a:p>
          <a:p>
            <a:r>
              <a:rPr lang="vi-VN" sz="2000" b="1"/>
              <a:t>Giá trị thực tiễn:</a:t>
            </a:r>
            <a:r>
              <a:rPr lang="vi-VN" sz="2000"/>
              <a:t> Các mô hình này không chỉ giúp dự báo mà còn cung cấp cái nhìn sâu sắc về các yếu tố ảnh hưởng đến kết quả sức khỏe.</a:t>
            </a:r>
          </a:p>
          <a:p>
            <a:endParaRPr lang="en-VN" sz="2000"/>
          </a:p>
        </p:txBody>
      </p:sp>
      <p:pic>
        <p:nvPicPr>
          <p:cNvPr id="4" name="Picture 3">
            <a:extLst>
              <a:ext uri="{FF2B5EF4-FFF2-40B4-BE49-F238E27FC236}">
                <a16:creationId xmlns:a16="http://schemas.microsoft.com/office/drawing/2014/main" id="{C584B40A-5958-7769-D09B-597FA6AF33EE}"/>
              </a:ext>
            </a:extLst>
          </p:cNvPr>
          <p:cNvPicPr>
            <a:picLocks noChangeAspect="1"/>
          </p:cNvPicPr>
          <p:nvPr/>
        </p:nvPicPr>
        <p:blipFill>
          <a:blip r:embed="rId2"/>
          <a:stretch>
            <a:fillRect/>
          </a:stretch>
        </p:blipFill>
        <p:spPr>
          <a:xfrm>
            <a:off x="6719367" y="2771853"/>
            <a:ext cx="4788505" cy="2582037"/>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4607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B68EF-60EC-C2CA-8583-DBDC5F19CB31}"/>
              </a:ext>
            </a:extLst>
          </p:cNvPr>
          <p:cNvSpPr>
            <a:spLocks noGrp="1"/>
          </p:cNvSpPr>
          <p:nvPr>
            <p:ph type="title"/>
          </p:nvPr>
        </p:nvSpPr>
        <p:spPr>
          <a:xfrm>
            <a:off x="630936" y="640080"/>
            <a:ext cx="4818888" cy="1481328"/>
          </a:xfrm>
        </p:spPr>
        <p:txBody>
          <a:bodyPr anchor="b">
            <a:normAutofit/>
          </a:bodyPr>
          <a:lstStyle/>
          <a:p>
            <a:r>
              <a:rPr lang="en-VN" sz="4200"/>
              <a:t>Các bước để xây dựng mô hình hồi qui</a:t>
            </a:r>
          </a:p>
        </p:txBody>
      </p:sp>
      <p:sp>
        <p:nvSpPr>
          <p:cNvPr id="3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98AB5955-2118-C130-D764-1B2BA585FACB}"/>
              </a:ext>
            </a:extLst>
          </p:cNvPr>
          <p:cNvSpPr>
            <a:spLocks noGrp="1"/>
          </p:cNvSpPr>
          <p:nvPr>
            <p:ph idx="1"/>
          </p:nvPr>
        </p:nvSpPr>
        <p:spPr>
          <a:xfrm>
            <a:off x="630936" y="2660904"/>
            <a:ext cx="4818888" cy="3547872"/>
          </a:xfrm>
        </p:spPr>
        <p:txBody>
          <a:bodyPr anchor="t">
            <a:normAutofit/>
          </a:bodyPr>
          <a:lstStyle/>
          <a:p>
            <a:pPr marL="514350" indent="-514350">
              <a:buFont typeface="+mj-lt"/>
              <a:buAutoNum type="arabicPeriod"/>
            </a:pPr>
            <a:r>
              <a:rPr lang="en-US" sz="2200" b="1"/>
              <a:t>Thu thập và tiền xử lý dữ liệu</a:t>
            </a:r>
            <a:endParaRPr lang="en-US" sz="2200"/>
          </a:p>
          <a:p>
            <a:pPr marL="514350" indent="-514350">
              <a:buFont typeface="+mj-lt"/>
              <a:buAutoNum type="arabicPeriod"/>
            </a:pPr>
            <a:r>
              <a:rPr lang="en-US" sz="2200" b="1"/>
              <a:t>Khám phá dữ liệu (EDA) &amp; lựa chọn biến</a:t>
            </a:r>
            <a:endParaRPr lang="en-US" sz="2200"/>
          </a:p>
          <a:p>
            <a:pPr marL="514350" indent="-514350">
              <a:buFont typeface="+mj-lt"/>
              <a:buAutoNum type="arabicPeriod"/>
            </a:pPr>
            <a:r>
              <a:rPr lang="en-US" sz="2200" b="1"/>
              <a:t>Xây dựng mô hình </a:t>
            </a:r>
          </a:p>
          <a:p>
            <a:pPr marL="514350" indent="-514350">
              <a:buFont typeface="+mj-lt"/>
              <a:buAutoNum type="arabicPeriod"/>
            </a:pPr>
            <a:r>
              <a:rPr lang="en-US" sz="2200" b="1"/>
              <a:t>Đánh giá và phiên giải mô hình</a:t>
            </a:r>
            <a:endParaRPr lang="en-US" sz="2200"/>
          </a:p>
          <a:p>
            <a:endParaRPr lang="en-VN" sz="2200"/>
          </a:p>
        </p:txBody>
      </p:sp>
      <p:pic>
        <p:nvPicPr>
          <p:cNvPr id="4" name="Picture 3">
            <a:extLst>
              <a:ext uri="{FF2B5EF4-FFF2-40B4-BE49-F238E27FC236}">
                <a16:creationId xmlns:a16="http://schemas.microsoft.com/office/drawing/2014/main" id="{A9CB207B-0BBE-81A0-3D60-130D01762AB6}"/>
              </a:ext>
            </a:extLst>
          </p:cNvPr>
          <p:cNvPicPr>
            <a:picLocks noChangeAspect="1"/>
          </p:cNvPicPr>
          <p:nvPr/>
        </p:nvPicPr>
        <p:blipFill>
          <a:blip r:embed="rId2"/>
          <a:stretch>
            <a:fillRect/>
          </a:stretch>
        </p:blipFill>
        <p:spPr>
          <a:xfrm>
            <a:off x="6099048" y="1496893"/>
            <a:ext cx="5458968" cy="3864213"/>
          </a:xfrm>
          <a:prstGeom prst="rect">
            <a:avLst/>
          </a:prstGeom>
        </p:spPr>
      </p:pic>
    </p:spTree>
    <p:extLst>
      <p:ext uri="{BB962C8B-B14F-4D97-AF65-F5344CB8AC3E}">
        <p14:creationId xmlns:p14="http://schemas.microsoft.com/office/powerpoint/2010/main" val="1492412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4A07D-A418-91E8-3D34-868A04DA7254}"/>
              </a:ext>
            </a:extLst>
          </p:cNvPr>
          <p:cNvSpPr>
            <a:spLocks noGrp="1"/>
          </p:cNvSpPr>
          <p:nvPr>
            <p:ph type="title"/>
          </p:nvPr>
        </p:nvSpPr>
        <p:spPr>
          <a:xfrm>
            <a:off x="793662" y="386930"/>
            <a:ext cx="10066122" cy="1298448"/>
          </a:xfrm>
        </p:spPr>
        <p:txBody>
          <a:bodyPr anchor="b">
            <a:normAutofit/>
          </a:bodyPr>
          <a:lstStyle/>
          <a:p>
            <a:r>
              <a:rPr lang="vi-VN"/>
              <a:t>BƯỚC 1: THU THẬP VÀ TIỀN XỬ LÝ DỮ LIỆU</a:t>
            </a:r>
            <a:endParaRPr lang="en-VN"/>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4622CE-E9AB-041A-8C7A-79D78247FFF8}"/>
              </a:ext>
            </a:extLst>
          </p:cNvPr>
          <p:cNvSpPr>
            <a:spLocks noGrp="1"/>
          </p:cNvSpPr>
          <p:nvPr>
            <p:ph idx="1"/>
          </p:nvPr>
        </p:nvSpPr>
        <p:spPr>
          <a:xfrm>
            <a:off x="793661" y="2599509"/>
            <a:ext cx="4530898" cy="3639450"/>
          </a:xfrm>
        </p:spPr>
        <p:txBody>
          <a:bodyPr anchor="ctr">
            <a:normAutofit/>
          </a:bodyPr>
          <a:lstStyle/>
          <a:p>
            <a:r>
              <a:rPr lang="vi-VN" sz="1000" b="1"/>
              <a:t>Thu thập dữ liệu:</a:t>
            </a:r>
            <a:endParaRPr lang="vi-VN" sz="1000"/>
          </a:p>
          <a:p>
            <a:pPr lvl="1"/>
            <a:r>
              <a:rPr lang="vi-VN" sz="1000"/>
              <a:t>Xác định nguồn dữ liệu phù hợp (cơ sở dữ liệu, file CSV, API).</a:t>
            </a:r>
          </a:p>
          <a:p>
            <a:pPr lvl="1"/>
            <a:r>
              <a:rPr lang="vi-VN" sz="1000"/>
              <a:t>Đảm bảo dữ liệu có liên quan và đủ lớn cho bài toán.</a:t>
            </a:r>
          </a:p>
          <a:p>
            <a:r>
              <a:rPr lang="vi-VN" sz="1000" b="1"/>
              <a:t>Làm sạch dữ liệu:</a:t>
            </a:r>
            <a:endParaRPr lang="vi-VN" sz="1000"/>
          </a:p>
          <a:p>
            <a:pPr lvl="1"/>
            <a:r>
              <a:rPr lang="vi-VN" sz="1000" b="1"/>
              <a:t>Xử lý giá trị thiếu (Missing Values):</a:t>
            </a:r>
            <a:r>
              <a:rPr lang="vi-VN" sz="1000"/>
              <a:t> Điền vào (imputation) bằng giá trị trung bình, trung vị, mode, hoặc loại bỏ các hàng/cột.</a:t>
            </a:r>
          </a:p>
          <a:p>
            <a:pPr lvl="1"/>
            <a:r>
              <a:rPr lang="vi-VN" sz="1000" b="1"/>
              <a:t>Xử lý ngoại lai (Outliers):</a:t>
            </a:r>
            <a:r>
              <a:rPr lang="vi-VN" sz="1000"/>
              <a:t> Xác định và xử lý các điểm dữ liệu bất thường có thể làm sai lệch mô hình (ví dụ: winsorization, loại bỏ).</a:t>
            </a:r>
          </a:p>
          <a:p>
            <a:pPr lvl="1"/>
            <a:r>
              <a:rPr lang="vi-VN" sz="1000" b="1"/>
              <a:t>Kiểm tra tính nhất quán:</a:t>
            </a:r>
            <a:r>
              <a:rPr lang="vi-VN" sz="1000"/>
              <a:t> Đảm bảo định dạng dữ liệu đồng nhất, không có sai sót nhập liệu.</a:t>
            </a:r>
          </a:p>
          <a:p>
            <a:r>
              <a:rPr lang="vi-VN" sz="1000" b="1"/>
              <a:t>Chuyển đổi dữ liệu (nếu cần):</a:t>
            </a:r>
            <a:endParaRPr lang="vi-VN" sz="1000"/>
          </a:p>
          <a:p>
            <a:pPr lvl="1"/>
            <a:r>
              <a:rPr lang="vi-VN" sz="1000" b="1"/>
              <a:t>Chuẩn hóa/Tỷ lệ hóa (Scaling):</a:t>
            </a:r>
            <a:r>
              <a:rPr lang="vi-VN" sz="1000"/>
              <a:t> Đưa các biến về cùng một thang đo (ví dụ: Min-Max Scaling, Z-score standardization) để tránh biến có giá trị lớn chi phối mô hình.</a:t>
            </a:r>
          </a:p>
          <a:p>
            <a:pPr lvl="1"/>
            <a:r>
              <a:rPr lang="vi-VN" sz="1000" b="1"/>
              <a:t>Mã hóa biến phân loại (Encoding Categorical Variables):</a:t>
            </a:r>
            <a:r>
              <a:rPr lang="vi-VN" sz="1000"/>
              <a:t> Chuyển đổi biến danh mục thành dạng số (ví dụ: One-Hot Encoding, Label Encoding).</a:t>
            </a:r>
          </a:p>
          <a:p>
            <a:endParaRPr lang="en-VN" sz="1000"/>
          </a:p>
        </p:txBody>
      </p:sp>
      <p:pic>
        <p:nvPicPr>
          <p:cNvPr id="5" name="Picture 4" descr="A diagram of a diagram&#10;&#10;AI-generated content may be incorrect.">
            <a:extLst>
              <a:ext uri="{FF2B5EF4-FFF2-40B4-BE49-F238E27FC236}">
                <a16:creationId xmlns:a16="http://schemas.microsoft.com/office/drawing/2014/main" id="{677CFFF1-7331-BC4E-E807-E3D840982409}"/>
              </a:ext>
            </a:extLst>
          </p:cNvPr>
          <p:cNvPicPr>
            <a:picLocks noChangeAspect="1"/>
          </p:cNvPicPr>
          <p:nvPr/>
        </p:nvPicPr>
        <p:blipFill>
          <a:blip r:embed="rId2"/>
          <a:stretch>
            <a:fillRect/>
          </a:stretch>
        </p:blipFill>
        <p:spPr>
          <a:xfrm>
            <a:off x="5911532" y="2976554"/>
            <a:ext cx="5150277" cy="2729646"/>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5910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3C46F-A8F6-90C4-B1ED-6360BF8431C8}"/>
              </a:ext>
            </a:extLst>
          </p:cNvPr>
          <p:cNvSpPr>
            <a:spLocks noGrp="1"/>
          </p:cNvSpPr>
          <p:nvPr>
            <p:ph type="title"/>
          </p:nvPr>
        </p:nvSpPr>
        <p:spPr>
          <a:xfrm>
            <a:off x="795528" y="386930"/>
            <a:ext cx="10141799" cy="1300554"/>
          </a:xfrm>
        </p:spPr>
        <p:txBody>
          <a:bodyPr anchor="b">
            <a:normAutofit/>
          </a:bodyPr>
          <a:lstStyle/>
          <a:p>
            <a:r>
              <a:rPr lang="vi-VN"/>
              <a:t>BƯỚC 2: KHÁM PHÁ DỮ LIỆU (EDA) &amp; LỰA CHỌN BIẾN</a:t>
            </a:r>
            <a:endParaRPr lang="en-VN"/>
          </a:p>
        </p:txBody>
      </p:sp>
      <p:sp>
        <p:nvSpPr>
          <p:cNvPr id="11" name="Rectangle 1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9DA1FF0-5A41-BC4B-5B1C-B2C76D39CA64}"/>
              </a:ext>
            </a:extLst>
          </p:cNvPr>
          <p:cNvPicPr>
            <a:picLocks noChangeAspect="1"/>
          </p:cNvPicPr>
          <p:nvPr/>
        </p:nvPicPr>
        <p:blipFill>
          <a:blip r:embed="rId2"/>
          <a:stretch>
            <a:fillRect/>
          </a:stretch>
        </p:blipFill>
        <p:spPr>
          <a:xfrm>
            <a:off x="635295" y="3094268"/>
            <a:ext cx="5150277" cy="2575137"/>
          </a:xfrm>
          <a:prstGeom prst="rect">
            <a:avLst/>
          </a:prstGeom>
        </p:spPr>
      </p:pic>
      <p:sp>
        <p:nvSpPr>
          <p:cNvPr id="3" name="Content Placeholder 2">
            <a:extLst>
              <a:ext uri="{FF2B5EF4-FFF2-40B4-BE49-F238E27FC236}">
                <a16:creationId xmlns:a16="http://schemas.microsoft.com/office/drawing/2014/main" id="{CD607278-C1A0-C8D3-33D0-439D44CBB894}"/>
              </a:ext>
            </a:extLst>
          </p:cNvPr>
          <p:cNvSpPr>
            <a:spLocks noGrp="1"/>
          </p:cNvSpPr>
          <p:nvPr>
            <p:ph idx="1"/>
          </p:nvPr>
        </p:nvSpPr>
        <p:spPr>
          <a:xfrm>
            <a:off x="6406429" y="2599509"/>
            <a:ext cx="4530898" cy="3639450"/>
          </a:xfrm>
        </p:spPr>
        <p:txBody>
          <a:bodyPr anchor="ctr">
            <a:normAutofit/>
          </a:bodyPr>
          <a:lstStyle/>
          <a:p>
            <a:r>
              <a:rPr lang="vi-VN" sz="1100" b="1"/>
              <a:t>Phân tích thống kê mô tả:</a:t>
            </a:r>
            <a:endParaRPr lang="vi-VN" sz="1100"/>
          </a:p>
          <a:p>
            <a:pPr lvl="1"/>
            <a:r>
              <a:rPr lang="vi-VN" sz="1100"/>
              <a:t>Tính toán các thống kê cơ bản (trung bình, độ lệch chuẩn, phân vị) cho từng biến.</a:t>
            </a:r>
          </a:p>
          <a:p>
            <a:pPr lvl="1"/>
            <a:r>
              <a:rPr lang="vi-VN" sz="1100"/>
              <a:t>Xem xét phân bố của dữ liệu.</a:t>
            </a:r>
          </a:p>
          <a:p>
            <a:r>
              <a:rPr lang="vi-VN" sz="1100" b="1"/>
              <a:t>Trực quan hóa dữ liệu (Data Visualization):</a:t>
            </a:r>
            <a:endParaRPr lang="vi-VN" sz="1100"/>
          </a:p>
          <a:p>
            <a:pPr lvl="1"/>
            <a:r>
              <a:rPr lang="vi-VN" sz="1100" b="1"/>
              <a:t>Biểu đồ phân tán (Scatter plot):</a:t>
            </a:r>
            <a:r>
              <a:rPr lang="vi-VN" sz="1100"/>
              <a:t> Để xem mối quan hệ giữa biến phụ thuộc và các biến độc lập.</a:t>
            </a:r>
          </a:p>
          <a:p>
            <a:pPr lvl="1"/>
            <a:r>
              <a:rPr lang="vi-VN" sz="1100" b="1"/>
              <a:t>Histogram/Box plot:</a:t>
            </a:r>
            <a:r>
              <a:rPr lang="vi-VN" sz="1100"/>
              <a:t> Để xem phân bố và phát hiện ngoại lai.</a:t>
            </a:r>
          </a:p>
          <a:p>
            <a:pPr lvl="1"/>
            <a:r>
              <a:rPr lang="vi-VN" sz="1100" b="1"/>
              <a:t>Ma trận tương quan (Correlation matrix):</a:t>
            </a:r>
            <a:r>
              <a:rPr lang="vi-VN" sz="1100"/>
              <a:t> Để xem mức độ tương quan giữa các cặp biến.</a:t>
            </a:r>
          </a:p>
          <a:p>
            <a:r>
              <a:rPr lang="vi-VN" sz="1100" b="1"/>
              <a:t>Lựa chọn biến (Feature Selection):</a:t>
            </a:r>
            <a:endParaRPr lang="vi-VN" sz="1100"/>
          </a:p>
          <a:p>
            <a:pPr lvl="1"/>
            <a:r>
              <a:rPr lang="vi-VN" sz="1100"/>
              <a:t>Xác định các biến độc lập có ý nghĩa thống kê và liên quan đến biến phụ thuộc.</a:t>
            </a:r>
          </a:p>
          <a:p>
            <a:pPr lvl="1"/>
            <a:r>
              <a:rPr lang="vi-VN" sz="1100"/>
              <a:t>Loại bỏ các biến không cần thiết hoặc có tương quan quá cao với nhau (đa cộng tuyến).</a:t>
            </a:r>
          </a:p>
          <a:p>
            <a:pPr lvl="1"/>
            <a:r>
              <a:rPr lang="vi-VN" sz="1100"/>
              <a:t>Sử dụng kiến thức chuyên môn (domain knowledge) để lựa chọn biến.</a:t>
            </a:r>
          </a:p>
          <a:p>
            <a:endParaRPr lang="en-VN" sz="1100"/>
          </a:p>
        </p:txBody>
      </p:sp>
      <p:sp>
        <p:nvSpPr>
          <p:cNvPr id="15" name="Rectangle 1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345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A9C8C-7989-A96B-0869-F9A5074277DB}"/>
              </a:ext>
            </a:extLst>
          </p:cNvPr>
          <p:cNvSpPr>
            <a:spLocks noGrp="1"/>
          </p:cNvSpPr>
          <p:nvPr>
            <p:ph type="title"/>
          </p:nvPr>
        </p:nvSpPr>
        <p:spPr>
          <a:xfrm>
            <a:off x="630936" y="640080"/>
            <a:ext cx="4818888" cy="1481328"/>
          </a:xfrm>
        </p:spPr>
        <p:txBody>
          <a:bodyPr anchor="b">
            <a:normAutofit/>
          </a:bodyPr>
          <a:lstStyle/>
          <a:p>
            <a:r>
              <a:rPr lang="vi-VN" sz="4600"/>
              <a:t>BƯỚC 3: XÂY DỰNG MÔ HÌNH</a:t>
            </a:r>
            <a:endParaRPr lang="en-VN" sz="460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23F9BBD-4CBA-BD4C-DA0A-63A418A1EB28}"/>
              </a:ext>
            </a:extLst>
          </p:cNvPr>
          <p:cNvSpPr>
            <a:spLocks noGrp="1"/>
          </p:cNvSpPr>
          <p:nvPr>
            <p:ph idx="1"/>
          </p:nvPr>
        </p:nvSpPr>
        <p:spPr>
          <a:xfrm>
            <a:off x="630936" y="2660904"/>
            <a:ext cx="4818888" cy="3547872"/>
          </a:xfrm>
        </p:spPr>
        <p:txBody>
          <a:bodyPr anchor="t">
            <a:normAutofit/>
          </a:bodyPr>
          <a:lstStyle/>
          <a:p>
            <a:r>
              <a:rPr lang="vi-VN" sz="2200" b="1"/>
              <a:t>Chọn loại mô hình hồi quy:</a:t>
            </a:r>
            <a:endParaRPr lang="vi-VN" sz="2200"/>
          </a:p>
          <a:p>
            <a:pPr lvl="1"/>
            <a:r>
              <a:rPr lang="vi-VN" sz="2200"/>
              <a:t>Hồi quy tuyến tính cho biến phụ thuộc liên tục.</a:t>
            </a:r>
          </a:p>
          <a:p>
            <a:pPr lvl="1"/>
            <a:r>
              <a:rPr lang="vi-VN" sz="2200"/>
              <a:t>Hồi quy Logistic cho biến phụ thuộc nhị phân.</a:t>
            </a:r>
          </a:p>
          <a:p>
            <a:pPr lvl="1"/>
            <a:r>
              <a:rPr lang="vi-VN" sz="2200"/>
              <a:t>Các loại hồi quy khác tùy theo bản chất dữ liệu và bài toán.</a:t>
            </a:r>
          </a:p>
          <a:p>
            <a:endParaRPr lang="en-VN" sz="2200"/>
          </a:p>
        </p:txBody>
      </p:sp>
      <p:pic>
        <p:nvPicPr>
          <p:cNvPr id="4" name="Picture 3">
            <a:extLst>
              <a:ext uri="{FF2B5EF4-FFF2-40B4-BE49-F238E27FC236}">
                <a16:creationId xmlns:a16="http://schemas.microsoft.com/office/drawing/2014/main" id="{3F570868-08EA-679A-63AA-128B448F5A03}"/>
              </a:ext>
            </a:extLst>
          </p:cNvPr>
          <p:cNvPicPr>
            <a:picLocks noChangeAspect="1"/>
          </p:cNvPicPr>
          <p:nvPr/>
        </p:nvPicPr>
        <p:blipFill>
          <a:blip r:embed="rId2"/>
          <a:stretch>
            <a:fillRect/>
          </a:stretch>
        </p:blipFill>
        <p:spPr>
          <a:xfrm>
            <a:off x="6099048" y="1558129"/>
            <a:ext cx="5458968" cy="3741742"/>
          </a:xfrm>
          <a:prstGeom prst="rect">
            <a:avLst/>
          </a:prstGeom>
        </p:spPr>
      </p:pic>
    </p:spTree>
    <p:extLst>
      <p:ext uri="{BB962C8B-B14F-4D97-AF65-F5344CB8AC3E}">
        <p14:creationId xmlns:p14="http://schemas.microsoft.com/office/powerpoint/2010/main" val="1247356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CB34B-3B2A-7549-3710-57333E871E9A}"/>
              </a:ext>
            </a:extLst>
          </p:cNvPr>
          <p:cNvSpPr>
            <a:spLocks noGrp="1"/>
          </p:cNvSpPr>
          <p:nvPr>
            <p:ph type="title"/>
          </p:nvPr>
        </p:nvSpPr>
        <p:spPr>
          <a:xfrm>
            <a:off x="572493" y="238539"/>
            <a:ext cx="11018520" cy="1434415"/>
          </a:xfrm>
        </p:spPr>
        <p:txBody>
          <a:bodyPr anchor="b">
            <a:normAutofit/>
          </a:bodyPr>
          <a:lstStyle/>
          <a:p>
            <a:r>
              <a:rPr lang="vi-VN" sz="4600"/>
              <a:t>BƯỚC 4: ĐÁNH GIÁ VÀ PHIÊN GIẢI MÔ HÌNH</a:t>
            </a:r>
            <a:endParaRPr lang="en-VN" sz="46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6B7564-1A31-DD03-2119-2E56BC76595D}"/>
              </a:ext>
            </a:extLst>
          </p:cNvPr>
          <p:cNvSpPr>
            <a:spLocks noGrp="1"/>
          </p:cNvSpPr>
          <p:nvPr>
            <p:ph idx="1"/>
          </p:nvPr>
        </p:nvSpPr>
        <p:spPr>
          <a:xfrm>
            <a:off x="572493" y="2071316"/>
            <a:ext cx="6713552" cy="4119172"/>
          </a:xfrm>
        </p:spPr>
        <p:txBody>
          <a:bodyPr anchor="t">
            <a:normAutofit/>
          </a:bodyPr>
          <a:lstStyle/>
          <a:p>
            <a:r>
              <a:rPr lang="vi-VN" sz="1200" b="1"/>
              <a:t>Đánh giá hiệu suất mô hình (trên tập kiểm định):</a:t>
            </a:r>
            <a:endParaRPr lang="vi-VN" sz="1200"/>
          </a:p>
          <a:p>
            <a:r>
              <a:rPr lang="vi-VN" sz="1200" b="1"/>
              <a:t>Đối với Hồi quy tuyến tính:</a:t>
            </a:r>
            <a:endParaRPr lang="vi-VN" sz="1200"/>
          </a:p>
          <a:p>
            <a:pPr lvl="1"/>
            <a:r>
              <a:rPr lang="vi-VN" sz="1200">
                <a:effectLst/>
              </a:rPr>
              <a:t>R2</a:t>
            </a:r>
            <a:r>
              <a:rPr lang="vi-VN" sz="1200"/>
              <a:t> (R-squared): Phần trăm phương sai của biến phụ thuộc được giải thích bởi mô hình.</a:t>
            </a:r>
          </a:p>
          <a:p>
            <a:pPr lvl="1"/>
            <a:r>
              <a:rPr lang="vi-VN" sz="1200"/>
              <a:t>RMSE (Root Mean Squared Error): Sai số trung bình của dự đoán, cùng đơn vị với biến phụ thuộc.</a:t>
            </a:r>
          </a:p>
          <a:p>
            <a:pPr lvl="1"/>
            <a:r>
              <a:rPr lang="vi-VN" sz="1200"/>
              <a:t>MAE (Mean Absolute Error): Sai số tuyệt đối trung bình.</a:t>
            </a:r>
          </a:p>
          <a:p>
            <a:r>
              <a:rPr lang="vi-VN" sz="1200" b="1"/>
              <a:t>Đối với Hồi quy Logistic:</a:t>
            </a:r>
            <a:endParaRPr lang="vi-VN" sz="1200"/>
          </a:p>
          <a:p>
            <a:pPr lvl="1"/>
            <a:r>
              <a:rPr lang="vi-VN" sz="1200"/>
              <a:t>Accuracy (Độ chính xác), Precision, Recall, F1-score.</a:t>
            </a:r>
          </a:p>
          <a:p>
            <a:pPr lvl="1"/>
            <a:r>
              <a:rPr lang="vi-VN" sz="1200"/>
              <a:t>Confusion Matrix (Ma trận nhầm lẫn): Biểu diễn kết quả phân loại.</a:t>
            </a:r>
          </a:p>
          <a:p>
            <a:pPr lvl="1"/>
            <a:r>
              <a:rPr lang="vi-VN" sz="1200"/>
              <a:t>AUC-ROC Curve (Diện tích dưới đường cong ROC): Đánh giá khả năng phân loại.</a:t>
            </a:r>
          </a:p>
          <a:p>
            <a:r>
              <a:rPr lang="vi-VN" sz="1200" b="1"/>
              <a:t>Kiểm tra các giả định của mô hình:</a:t>
            </a:r>
            <a:r>
              <a:rPr lang="vi-VN" sz="1200"/>
              <a:t> Đảm bảo các giả định được đáp ứng để kết quả đáng tin cậy.</a:t>
            </a:r>
          </a:p>
          <a:p>
            <a:r>
              <a:rPr lang="vi-VN" sz="1200" b="1"/>
              <a:t>Diễn giải các hệ số:</a:t>
            </a:r>
            <a:r>
              <a:rPr lang="vi-VN" sz="1200"/>
              <a:t> Hiểu ý nghĩa của từng hệ số hồi quy trong ngữ cảnh bài toán thực tế.</a:t>
            </a:r>
          </a:p>
          <a:p>
            <a:r>
              <a:rPr lang="vi-VN" sz="1200" b="1"/>
              <a:t>Tinh chỉnh mô hình:</a:t>
            </a:r>
            <a:r>
              <a:rPr lang="vi-VN" sz="1200"/>
              <a:t> Nếu hiệu suất chưa tốt, quay lại các bước trước để điều chỉnh (thêm/bớt biến, thay đổi chuyển đổi dữ liệu, chọn mô hình khác).</a:t>
            </a:r>
          </a:p>
          <a:p>
            <a:endParaRPr lang="en-VN" sz="1200"/>
          </a:p>
        </p:txBody>
      </p:sp>
      <p:pic>
        <p:nvPicPr>
          <p:cNvPr id="4" name="Picture 3">
            <a:extLst>
              <a:ext uri="{FF2B5EF4-FFF2-40B4-BE49-F238E27FC236}">
                <a16:creationId xmlns:a16="http://schemas.microsoft.com/office/drawing/2014/main" id="{2AF1CC3C-A9F2-71E9-D819-40C6362766F7}"/>
              </a:ext>
            </a:extLst>
          </p:cNvPr>
          <p:cNvPicPr>
            <a:picLocks noChangeAspect="1"/>
          </p:cNvPicPr>
          <p:nvPr/>
        </p:nvPicPr>
        <p:blipFill>
          <a:blip r:embed="rId2"/>
          <a:srcRect l="21861" r="16087"/>
          <a:stretch>
            <a:fillRect/>
          </a:stretch>
        </p:blipFill>
        <p:spPr>
          <a:xfrm>
            <a:off x="7675658" y="2093976"/>
            <a:ext cx="3941064" cy="4096512"/>
          </a:xfrm>
          <a:prstGeom prst="rect">
            <a:avLst/>
          </a:prstGeom>
        </p:spPr>
      </p:pic>
    </p:spTree>
    <p:extLst>
      <p:ext uri="{BB962C8B-B14F-4D97-AF65-F5344CB8AC3E}">
        <p14:creationId xmlns:p14="http://schemas.microsoft.com/office/powerpoint/2010/main" val="2027825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5A322-91AB-D006-C02F-B178E7944FCB}"/>
              </a:ext>
            </a:extLst>
          </p:cNvPr>
          <p:cNvSpPr>
            <a:spLocks noGrp="1"/>
          </p:cNvSpPr>
          <p:nvPr>
            <p:ph type="title"/>
          </p:nvPr>
        </p:nvSpPr>
        <p:spPr>
          <a:xfrm>
            <a:off x="793662" y="386930"/>
            <a:ext cx="10066122" cy="1298448"/>
          </a:xfrm>
        </p:spPr>
        <p:txBody>
          <a:bodyPr anchor="b">
            <a:normAutofit/>
          </a:bodyPr>
          <a:lstStyle/>
          <a:p>
            <a:r>
              <a:rPr lang="en-VN" sz="4800"/>
              <a:t>Dùng R để xây dựng mô hình hồi qui</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A3E1F3-B8BA-3F57-71FF-37AE373E2BAD}"/>
              </a:ext>
            </a:extLst>
          </p:cNvPr>
          <p:cNvSpPr>
            <a:spLocks noGrp="1"/>
          </p:cNvSpPr>
          <p:nvPr>
            <p:ph idx="1"/>
          </p:nvPr>
        </p:nvSpPr>
        <p:spPr>
          <a:xfrm>
            <a:off x="793661" y="2599509"/>
            <a:ext cx="4530898" cy="3639450"/>
          </a:xfrm>
        </p:spPr>
        <p:txBody>
          <a:bodyPr anchor="ctr">
            <a:normAutofit/>
          </a:bodyPr>
          <a:lstStyle/>
          <a:p>
            <a:r>
              <a:rPr lang="vi-VN" sz="1400" b="1"/>
              <a:t>R:</a:t>
            </a:r>
            <a:r>
              <a:rPr lang="vi-VN" sz="1400"/>
              <a:t> Là một ngôn ngữ và môi trường lập trình miễn phí, mã nguồn mở, chuyên dùng cho tính toán thống kê và đồ họa.</a:t>
            </a:r>
          </a:p>
          <a:p>
            <a:r>
              <a:rPr lang="vi-VN" sz="1400" b="1"/>
              <a:t>Ưu điểm:</a:t>
            </a:r>
            <a:endParaRPr lang="vi-VN" sz="1400"/>
          </a:p>
          <a:p>
            <a:pPr lvl="1"/>
            <a:r>
              <a:rPr lang="vi-VN" sz="1400"/>
              <a:t>Thư viện (packages) phong phú cho thống kê, học máy, trực quan hóa dữ liệu.</a:t>
            </a:r>
          </a:p>
          <a:p>
            <a:pPr lvl="1"/>
            <a:r>
              <a:rPr lang="vi-VN" sz="1400"/>
              <a:t>Cộng đồng người dùng và phát triển lớn, hỗ trợ mạnh mẽ.</a:t>
            </a:r>
          </a:p>
          <a:p>
            <a:pPr lvl="1"/>
            <a:r>
              <a:rPr lang="vi-VN" sz="1400"/>
              <a:t>Phù hợp cho nghiên cứu, phân tích dữ liệu chuyên sâu và báo cáo.</a:t>
            </a:r>
          </a:p>
          <a:p>
            <a:r>
              <a:rPr lang="vi-VN" sz="1400" b="1"/>
              <a:t>Các hàm cơ bản:</a:t>
            </a:r>
            <a:r>
              <a:rPr lang="vi-VN" sz="1400"/>
              <a:t> Thư viện stats tích hợp sẵn trong R cung cấp các hàm mạnh mẽ để xây dựng mô hình hồi quy, nổi bật là lm() và glm().</a:t>
            </a:r>
          </a:p>
          <a:p>
            <a:endParaRPr lang="en-VN" sz="1400"/>
          </a:p>
        </p:txBody>
      </p:sp>
      <p:pic>
        <p:nvPicPr>
          <p:cNvPr id="4" name="Picture 3">
            <a:extLst>
              <a:ext uri="{FF2B5EF4-FFF2-40B4-BE49-F238E27FC236}">
                <a16:creationId xmlns:a16="http://schemas.microsoft.com/office/drawing/2014/main" id="{752633A7-EB39-6CA5-AF76-AC7FC0700AA8}"/>
              </a:ext>
            </a:extLst>
          </p:cNvPr>
          <p:cNvPicPr>
            <a:picLocks noChangeAspect="1"/>
          </p:cNvPicPr>
          <p:nvPr/>
        </p:nvPicPr>
        <p:blipFill>
          <a:blip r:embed="rId2"/>
          <a:stretch>
            <a:fillRect/>
          </a:stretch>
        </p:blipFill>
        <p:spPr>
          <a:xfrm>
            <a:off x="5911532" y="2892861"/>
            <a:ext cx="5150277" cy="2897031"/>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411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FE44C-6AB7-CEC2-024B-732D31D9A158}"/>
              </a:ext>
            </a:extLst>
          </p:cNvPr>
          <p:cNvSpPr>
            <a:spLocks noGrp="1"/>
          </p:cNvSpPr>
          <p:nvPr>
            <p:ph type="title"/>
          </p:nvPr>
        </p:nvSpPr>
        <p:spPr>
          <a:xfrm>
            <a:off x="589560" y="856180"/>
            <a:ext cx="5279408" cy="1128068"/>
          </a:xfrm>
        </p:spPr>
        <p:txBody>
          <a:bodyPr anchor="ctr">
            <a:normAutofit/>
          </a:bodyPr>
          <a:lstStyle/>
          <a:p>
            <a:r>
              <a:rPr lang="en-US" sz="4000"/>
              <a:t>HÀM lm() TRONG R</a:t>
            </a:r>
            <a:endParaRPr lang="en-VN" sz="4000"/>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3F068A-BF69-C374-93D5-D20CF1D9D9AC}"/>
              </a:ext>
            </a:extLst>
          </p:cNvPr>
          <p:cNvSpPr>
            <a:spLocks noGrp="1"/>
          </p:cNvSpPr>
          <p:nvPr>
            <p:ph idx="1"/>
          </p:nvPr>
        </p:nvSpPr>
        <p:spPr>
          <a:xfrm>
            <a:off x="590719" y="2330505"/>
            <a:ext cx="5278066" cy="3979585"/>
          </a:xfrm>
        </p:spPr>
        <p:txBody>
          <a:bodyPr anchor="ctr">
            <a:normAutofit/>
          </a:bodyPr>
          <a:lstStyle/>
          <a:p>
            <a:r>
              <a:rPr lang="vi-VN" sz="2000" b="1"/>
              <a:t>Mục đích:</a:t>
            </a:r>
            <a:r>
              <a:rPr lang="vi-VN" sz="2000"/>
              <a:t> Dùng để xây dựng mô hình </a:t>
            </a:r>
            <a:r>
              <a:rPr lang="vi-VN" sz="2000" b="1"/>
              <a:t>hồi quy tuyến tính</a:t>
            </a:r>
            <a:r>
              <a:rPr lang="vi-VN" sz="2000"/>
              <a:t> (Linear Regression).</a:t>
            </a:r>
          </a:p>
          <a:p>
            <a:r>
              <a:rPr lang="vi-VN" sz="2000" b="1"/>
              <a:t>Cú pháp cơ bản: </a:t>
            </a:r>
            <a:r>
              <a:rPr lang="en-US" sz="2000"/>
              <a:t>lm(biến_phụ_thuộc ~ biến_độc_lập_1 + biế</a:t>
            </a:r>
          </a:p>
          <a:p>
            <a:r>
              <a:rPr lang="en-US" sz="2000" b="1"/>
              <a:t>Ví dụ:</a:t>
            </a:r>
            <a:r>
              <a:rPr lang="en-US" sz="2000"/>
              <a:t> </a:t>
            </a:r>
          </a:p>
          <a:p>
            <a:r>
              <a:rPr lang="en-US" sz="2000"/>
              <a:t>Dự đoán chỉ số sức khỏe (chi_so_suc_khoe - một chỉ số liên tục đánh giá mức độ khỏe mạnh) dựa trên tuổi (tuoi) của bệnh nhân.n_độc_lập_2 + ..., data = tên_dataframe)</a:t>
            </a:r>
          </a:p>
          <a:p>
            <a:endParaRPr lang="en-VN" sz="2000"/>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shot of a black screen&#10;&#10;AI-generated content may be incorrect.">
            <a:extLst>
              <a:ext uri="{FF2B5EF4-FFF2-40B4-BE49-F238E27FC236}">
                <a16:creationId xmlns:a16="http://schemas.microsoft.com/office/drawing/2014/main" id="{2EED0BCB-B804-B504-358E-6ABAACFF480F}"/>
              </a:ext>
            </a:extLst>
          </p:cNvPr>
          <p:cNvPicPr>
            <a:picLocks noChangeAspect="1"/>
          </p:cNvPicPr>
          <p:nvPr/>
        </p:nvPicPr>
        <p:blipFill>
          <a:blip r:embed="rId3"/>
          <a:stretch>
            <a:fillRect/>
          </a:stretch>
        </p:blipFill>
        <p:spPr>
          <a:xfrm>
            <a:off x="7100400" y="581892"/>
            <a:ext cx="4363478" cy="2518756"/>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684E2AA-0864-7966-65BD-F40FD337189E}"/>
              </a:ext>
            </a:extLst>
          </p:cNvPr>
          <p:cNvPicPr>
            <a:picLocks noChangeAspect="1"/>
          </p:cNvPicPr>
          <p:nvPr/>
        </p:nvPicPr>
        <p:blipFill>
          <a:blip r:embed="rId4"/>
          <a:stretch>
            <a:fillRect/>
          </a:stretch>
        </p:blipFill>
        <p:spPr>
          <a:xfrm>
            <a:off x="7225080" y="3707894"/>
            <a:ext cx="4112254" cy="2518756"/>
          </a:xfrm>
          <a:prstGeom prst="rect">
            <a:avLst/>
          </a:prstGeom>
        </p:spPr>
      </p:pic>
    </p:spTree>
    <p:extLst>
      <p:ext uri="{BB962C8B-B14F-4D97-AF65-F5344CB8AC3E}">
        <p14:creationId xmlns:p14="http://schemas.microsoft.com/office/powerpoint/2010/main" val="138093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1D321-C251-4789-DCA4-5E74BDD161A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TẠI SAO CẦN DỰ BÁO TRONG CHĂM SÓC SỨC KHỎE?</a:t>
            </a:r>
            <a:endParaRPr lang="en-VN" sz="4000">
              <a:solidFill>
                <a:srgbClr val="FFFFFF"/>
              </a:solidFill>
            </a:endParaRPr>
          </a:p>
        </p:txBody>
      </p:sp>
      <p:sp>
        <p:nvSpPr>
          <p:cNvPr id="3" name="Content Placeholder 2">
            <a:extLst>
              <a:ext uri="{FF2B5EF4-FFF2-40B4-BE49-F238E27FC236}">
                <a16:creationId xmlns:a16="http://schemas.microsoft.com/office/drawing/2014/main" id="{A5CB904D-226B-2A85-C764-A0DCBE3FD983}"/>
              </a:ext>
            </a:extLst>
          </p:cNvPr>
          <p:cNvSpPr>
            <a:spLocks noGrp="1"/>
          </p:cNvSpPr>
          <p:nvPr>
            <p:ph idx="1"/>
          </p:nvPr>
        </p:nvSpPr>
        <p:spPr>
          <a:xfrm>
            <a:off x="4810259" y="649480"/>
            <a:ext cx="6555347" cy="5546047"/>
          </a:xfrm>
        </p:spPr>
        <p:txBody>
          <a:bodyPr anchor="ctr">
            <a:normAutofit/>
          </a:bodyPr>
          <a:lstStyle/>
          <a:p>
            <a:r>
              <a:rPr lang="vi-VN" sz="1400" b="1"/>
              <a:t>Trong chữa bệnh:</a:t>
            </a:r>
            <a:endParaRPr lang="vi-VN" sz="1400"/>
          </a:p>
          <a:p>
            <a:pPr lvl="1"/>
            <a:r>
              <a:rPr lang="vi-VN" sz="1400"/>
              <a:t>Dự báo tiến triển bệnh, khả năng tái phát để điều chỉnh phác đồ.</a:t>
            </a:r>
          </a:p>
          <a:p>
            <a:pPr lvl="1"/>
            <a:r>
              <a:rPr lang="vi-VN" sz="1400"/>
              <a:t>Dự báo phản ứng của bệnh nhân với thuốc, nguy cơ biến chứng.</a:t>
            </a:r>
          </a:p>
          <a:p>
            <a:pPr lvl="1"/>
            <a:r>
              <a:rPr lang="vi-VN" sz="1400"/>
              <a:t>Dự báo thời gian nằm viện để tối ưu hóa nguồn lực bệnh viện.</a:t>
            </a:r>
          </a:p>
          <a:p>
            <a:r>
              <a:rPr lang="vi-VN" sz="1400" b="1"/>
              <a:t>Trong phòng bệnh:</a:t>
            </a:r>
            <a:endParaRPr lang="vi-VN" sz="1400"/>
          </a:p>
          <a:p>
            <a:pPr lvl="1"/>
            <a:r>
              <a:rPr lang="vi-VN" sz="1400"/>
              <a:t>Dự báo nguy cơ mắc bệnh của cá nhân dựa trên yếu tố di truyền, lối sống.</a:t>
            </a:r>
          </a:p>
          <a:p>
            <a:pPr lvl="1"/>
            <a:r>
              <a:rPr lang="vi-VN" sz="1400"/>
              <a:t>Dự báo xu hướng dịch bệnh, bùng phát để có biện pháp phòng ngừa kịp thời.</a:t>
            </a:r>
          </a:p>
          <a:p>
            <a:pPr lvl="1"/>
            <a:r>
              <a:rPr lang="vi-VN" sz="1400"/>
              <a:t>Dự báo hiệu quả của các chương trình tiêm chủng, sàng lọc.</a:t>
            </a:r>
          </a:p>
          <a:p>
            <a:r>
              <a:rPr lang="vi-VN" sz="1400" b="1"/>
              <a:t>Trong thử nghiệm phương pháp điều trị, thuốc:</a:t>
            </a:r>
            <a:endParaRPr lang="vi-VN" sz="1400"/>
          </a:p>
          <a:p>
            <a:pPr lvl="1"/>
            <a:r>
              <a:rPr lang="vi-VN" sz="1400"/>
              <a:t>Dự báo hiệu quả lâm sàng của thuốc mới, phương pháp điều trị.</a:t>
            </a:r>
          </a:p>
          <a:p>
            <a:pPr lvl="1"/>
            <a:r>
              <a:rPr lang="vi-VN" sz="1400"/>
              <a:t>Dự báo tác dụng phụ, độc tính của thuốc trong các giai đoạn thử nghiệm.</a:t>
            </a:r>
          </a:p>
          <a:p>
            <a:pPr lvl="1"/>
            <a:r>
              <a:rPr lang="vi-VN" sz="1400"/>
              <a:t>Dự báo tỷ lệ thành công của thử nghiệm lâm sàng để tối ưu hóa thiết kế nghiên cứu.</a:t>
            </a:r>
          </a:p>
          <a:p>
            <a:r>
              <a:rPr lang="vi-VN" sz="1400" b="1"/>
              <a:t>=&gt; Dự báo giúp chúng ta đưa ra quyết định lâm sàng, quản lý y tế và nghiên cứu hiệu quả hơn, hướng tới chăm sóc sức khỏe tốt hơn cho cộng đồng.</a:t>
            </a:r>
            <a:endParaRPr lang="vi-VN" sz="1400"/>
          </a:p>
          <a:p>
            <a:endParaRPr lang="en-VN" sz="1400"/>
          </a:p>
        </p:txBody>
      </p:sp>
    </p:spTree>
    <p:extLst>
      <p:ext uri="{BB962C8B-B14F-4D97-AF65-F5344CB8AC3E}">
        <p14:creationId xmlns:p14="http://schemas.microsoft.com/office/powerpoint/2010/main" val="109710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7ECB4-22AE-1979-EA86-BBC8DAAB508A}"/>
              </a:ext>
            </a:extLst>
          </p:cNvPr>
          <p:cNvSpPr>
            <a:spLocks noGrp="1"/>
          </p:cNvSpPr>
          <p:nvPr>
            <p:ph type="title"/>
          </p:nvPr>
        </p:nvSpPr>
        <p:spPr>
          <a:xfrm>
            <a:off x="1153618" y="1239927"/>
            <a:ext cx="4008586" cy="4680583"/>
          </a:xfrm>
        </p:spPr>
        <p:txBody>
          <a:bodyPr anchor="ctr">
            <a:normAutofit/>
          </a:bodyPr>
          <a:lstStyle/>
          <a:p>
            <a:r>
              <a:rPr lang="en-US"/>
              <a:t>HÀM glm() (GENERALIZED LINEAR MODEL) TRONG R</a:t>
            </a:r>
            <a:endParaRPr lang="en-VN"/>
          </a:p>
        </p:txBody>
      </p:sp>
      <p:sp>
        <p:nvSpPr>
          <p:cNvPr id="3" name="Content Placeholder 2">
            <a:extLst>
              <a:ext uri="{FF2B5EF4-FFF2-40B4-BE49-F238E27FC236}">
                <a16:creationId xmlns:a16="http://schemas.microsoft.com/office/drawing/2014/main" id="{9ACFDB33-1769-12DF-056A-A546354BD30D}"/>
              </a:ext>
            </a:extLst>
          </p:cNvPr>
          <p:cNvSpPr>
            <a:spLocks noGrp="1"/>
          </p:cNvSpPr>
          <p:nvPr>
            <p:ph idx="1"/>
          </p:nvPr>
        </p:nvSpPr>
        <p:spPr>
          <a:xfrm>
            <a:off x="6291923" y="1239927"/>
            <a:ext cx="4971824" cy="4680583"/>
          </a:xfrm>
        </p:spPr>
        <p:txBody>
          <a:bodyPr anchor="ctr">
            <a:normAutofit/>
          </a:bodyPr>
          <a:lstStyle/>
          <a:p>
            <a:r>
              <a:rPr lang="vi-VN" sz="2000" b="1"/>
              <a:t>Mục đích:</a:t>
            </a:r>
            <a:r>
              <a:rPr lang="vi-VN" sz="2000"/>
              <a:t> Dùng để xây dựng mô hình </a:t>
            </a:r>
            <a:r>
              <a:rPr lang="vi-VN" sz="2000" b="1"/>
              <a:t>hồi quy tuyến tính tổng quát</a:t>
            </a:r>
            <a:r>
              <a:rPr lang="vi-VN" sz="2000"/>
              <a:t> (Generalized Linear Model).</a:t>
            </a:r>
          </a:p>
          <a:p>
            <a:r>
              <a:rPr lang="vi-VN" sz="2000"/>
              <a:t>Bao gồm Hồi quy Logistic (cho biến nhị phân), Hồi quy Poisson (cho biến đếm), v.v.</a:t>
            </a:r>
          </a:p>
          <a:p>
            <a:r>
              <a:rPr lang="vi-VN" sz="2000" b="1"/>
              <a:t>Cú pháp cơ bản:</a:t>
            </a:r>
          </a:p>
          <a:p>
            <a:r>
              <a:rPr lang="en-US" sz="2000"/>
              <a:t>glm(biến_phụ_thuộc ~ biến_độc_lập_1 + ..., family = "kiểu_phân_phối", data = tên_dataframe)</a:t>
            </a:r>
          </a:p>
          <a:p>
            <a:r>
              <a:rPr lang="en-US" sz="2000"/>
              <a:t>family = "binomial" cho Hồi quy Logistic (dự đoán xác suất).</a:t>
            </a:r>
          </a:p>
          <a:p>
            <a:r>
              <a:rPr lang="en-US" sz="2000"/>
              <a:t>family = "poisson" cho Hồi quy Poisson (dự đoán số đếm).</a:t>
            </a:r>
          </a:p>
          <a:p>
            <a:endParaRPr lang="vi-VN" sz="2000"/>
          </a:p>
          <a:p>
            <a:endParaRPr lang="en-VN" sz="2000"/>
          </a:p>
        </p:txBody>
      </p:sp>
    </p:spTree>
    <p:extLst>
      <p:ext uri="{BB962C8B-B14F-4D97-AF65-F5344CB8AC3E}">
        <p14:creationId xmlns:p14="http://schemas.microsoft.com/office/powerpoint/2010/main" val="4192651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396D40F-05EE-B223-67A0-FFF1B479CA83}"/>
              </a:ext>
            </a:extLst>
          </p:cNvPr>
          <p:cNvSpPr>
            <a:spLocks noGrp="1"/>
          </p:cNvSpPr>
          <p:nvPr>
            <p:ph type="title"/>
          </p:nvPr>
        </p:nvSpPr>
        <p:spPr>
          <a:xfrm>
            <a:off x="1137034" y="609599"/>
            <a:ext cx="5338194" cy="1322888"/>
          </a:xfrm>
        </p:spPr>
        <p:txBody>
          <a:bodyPr>
            <a:normAutofit/>
          </a:bodyPr>
          <a:lstStyle/>
          <a:p>
            <a:r>
              <a:rPr lang="en-VN"/>
              <a:t>Ví dụ</a:t>
            </a:r>
          </a:p>
        </p:txBody>
      </p:sp>
      <p:sp>
        <p:nvSpPr>
          <p:cNvPr id="3" name="Content Placeholder 2">
            <a:extLst>
              <a:ext uri="{FF2B5EF4-FFF2-40B4-BE49-F238E27FC236}">
                <a16:creationId xmlns:a16="http://schemas.microsoft.com/office/drawing/2014/main" id="{4C7793CE-4C9D-6267-E384-E4494617DC82}"/>
              </a:ext>
            </a:extLst>
          </p:cNvPr>
          <p:cNvSpPr>
            <a:spLocks noGrp="1"/>
          </p:cNvSpPr>
          <p:nvPr>
            <p:ph idx="1"/>
          </p:nvPr>
        </p:nvSpPr>
        <p:spPr>
          <a:xfrm>
            <a:off x="1137034" y="2194101"/>
            <a:ext cx="4742771" cy="3983415"/>
          </a:xfrm>
        </p:spPr>
        <p:txBody>
          <a:bodyPr>
            <a:normAutofit/>
          </a:bodyPr>
          <a:lstStyle/>
          <a:p>
            <a:r>
              <a:rPr lang="vi-VN" sz="2000" b="1"/>
              <a:t>Ví dụ (Hồi quy Logistic):</a:t>
            </a:r>
            <a:r>
              <a:rPr lang="vi-VN" sz="2000"/>
              <a:t> Dự đoán khả năng bệnh nhân ung thư </a:t>
            </a:r>
            <a:r>
              <a:rPr lang="vi-VN" sz="2000" b="1"/>
              <a:t>phản hồi điều trị</a:t>
            </a:r>
            <a:r>
              <a:rPr lang="vi-VN" sz="2000"/>
              <a:t> (phan_hoi_dieu_tri - 0/1) dựa trên mức độ nghiêm trọng của bệnh (muc_do_benh - một chỉ số liên tục).</a:t>
            </a:r>
          </a:p>
          <a:p>
            <a:endParaRPr lang="en-VN" sz="2000"/>
          </a:p>
        </p:txBody>
      </p:sp>
      <p:pic>
        <p:nvPicPr>
          <p:cNvPr id="6" name="Picture 5" descr="A computer screen with numbers and symbols&#10;&#10;AI-generated content may be incorrect.">
            <a:extLst>
              <a:ext uri="{FF2B5EF4-FFF2-40B4-BE49-F238E27FC236}">
                <a16:creationId xmlns:a16="http://schemas.microsoft.com/office/drawing/2014/main" id="{8927A0DC-B853-62E0-2E89-816070F2B9FB}"/>
              </a:ext>
            </a:extLst>
          </p:cNvPr>
          <p:cNvPicPr>
            <a:picLocks noChangeAspect="1"/>
          </p:cNvPicPr>
          <p:nvPr/>
        </p:nvPicPr>
        <p:blipFill>
          <a:blip r:embed="rId2"/>
          <a:stretch>
            <a:fillRect/>
          </a:stretch>
        </p:blipFill>
        <p:spPr>
          <a:xfrm>
            <a:off x="6962556" y="749598"/>
            <a:ext cx="4742771" cy="2999380"/>
          </a:xfrm>
          <a:prstGeom prst="rect">
            <a:avLst/>
          </a:prstGeom>
        </p:spPr>
      </p:pic>
      <p:pic>
        <p:nvPicPr>
          <p:cNvPr id="8" name="Picture 7" descr="A black background with white text&#10;&#10;AI-generated content may be incorrect.">
            <a:extLst>
              <a:ext uri="{FF2B5EF4-FFF2-40B4-BE49-F238E27FC236}">
                <a16:creationId xmlns:a16="http://schemas.microsoft.com/office/drawing/2014/main" id="{E1488BC0-6AD6-67C7-296D-E103C677B0AA}"/>
              </a:ext>
            </a:extLst>
          </p:cNvPr>
          <p:cNvPicPr>
            <a:picLocks noChangeAspect="1"/>
          </p:cNvPicPr>
          <p:nvPr/>
        </p:nvPicPr>
        <p:blipFill>
          <a:blip r:embed="rId3"/>
          <a:stretch>
            <a:fillRect/>
          </a:stretch>
        </p:blipFill>
        <p:spPr>
          <a:xfrm>
            <a:off x="7016839" y="3956088"/>
            <a:ext cx="4630400" cy="1111858"/>
          </a:xfrm>
          <a:prstGeom prst="rect">
            <a:avLst/>
          </a:prstGeom>
        </p:spPr>
      </p:pic>
    </p:spTree>
    <p:extLst>
      <p:ext uri="{BB962C8B-B14F-4D97-AF65-F5344CB8AC3E}">
        <p14:creationId xmlns:p14="http://schemas.microsoft.com/office/powerpoint/2010/main" val="2684588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04C9E24-F67B-49D0-8336-BF12B3639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135FB8-81BC-449C-B26D-29BE2D6C2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22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22157-58EC-7D20-A89F-57E2B3C0EE42}"/>
              </a:ext>
            </a:extLst>
          </p:cNvPr>
          <p:cNvSpPr>
            <a:spLocks noGrp="1"/>
          </p:cNvSpPr>
          <p:nvPr>
            <p:ph type="ctrTitle"/>
          </p:nvPr>
        </p:nvSpPr>
        <p:spPr>
          <a:xfrm>
            <a:off x="732568" y="1229196"/>
            <a:ext cx="10273850" cy="2677175"/>
          </a:xfrm>
        </p:spPr>
        <p:txBody>
          <a:bodyPr vert="horz" lIns="91440" tIns="45720" rIns="91440" bIns="45720" rtlCol="0" anchor="b">
            <a:normAutofit/>
          </a:bodyPr>
          <a:lstStyle/>
          <a:p>
            <a:pPr algn="l"/>
            <a:r>
              <a:rPr lang="en-US" sz="8000" kern="1200">
                <a:solidFill>
                  <a:schemeClr val="tx2"/>
                </a:solidFill>
                <a:latin typeface="+mj-lt"/>
                <a:ea typeface="+mj-ea"/>
                <a:cs typeface="+mj-cs"/>
              </a:rPr>
              <a:t>Câu hỏi, thảo luận</a:t>
            </a:r>
          </a:p>
        </p:txBody>
      </p:sp>
      <p:sp>
        <p:nvSpPr>
          <p:cNvPr id="4" name="Subtitle 3">
            <a:extLst>
              <a:ext uri="{FF2B5EF4-FFF2-40B4-BE49-F238E27FC236}">
                <a16:creationId xmlns:a16="http://schemas.microsoft.com/office/drawing/2014/main" id="{8D674F34-B0A5-1CB9-ACCF-4B3EDDACBB1F}"/>
              </a:ext>
            </a:extLst>
          </p:cNvPr>
          <p:cNvSpPr>
            <a:spLocks noGrp="1"/>
          </p:cNvSpPr>
          <p:nvPr>
            <p:ph type="subTitle" idx="1"/>
          </p:nvPr>
        </p:nvSpPr>
        <p:spPr>
          <a:xfrm>
            <a:off x="732567" y="4067745"/>
            <a:ext cx="10273851" cy="1949813"/>
          </a:xfrm>
        </p:spPr>
        <p:txBody>
          <a:bodyPr anchor="t">
            <a:normAutofit/>
          </a:bodyPr>
          <a:lstStyle/>
          <a:p>
            <a:pPr algn="l"/>
            <a:r>
              <a:rPr lang="en-VN" sz="1700" b="1">
                <a:solidFill>
                  <a:schemeClr val="tx2"/>
                </a:solidFill>
              </a:rPr>
              <a:t>Tài liệu tham khảo</a:t>
            </a:r>
          </a:p>
          <a:p>
            <a:pPr algn="l"/>
            <a:r>
              <a:rPr lang="en-US" sz="1700">
                <a:solidFill>
                  <a:schemeClr val="tx2"/>
                </a:solidFill>
              </a:rPr>
              <a:t>Th</a:t>
            </a:r>
            <a:r>
              <a:rPr lang="vi-VN" sz="1700">
                <a:solidFill>
                  <a:schemeClr val="tx2"/>
                </a:solidFill>
              </a:rPr>
              <a:t>ulin, M. (2024). </a:t>
            </a:r>
            <a:r>
              <a:rPr lang="vi-VN" sz="1700" i="1">
                <a:solidFill>
                  <a:schemeClr val="tx2"/>
                </a:solidFill>
              </a:rPr>
              <a:t>Modern Statistics with R</a:t>
            </a:r>
            <a:r>
              <a:rPr lang="vi-VN" sz="1700">
                <a:solidFill>
                  <a:schemeClr val="tx2"/>
                </a:solidFill>
              </a:rPr>
              <a:t>. Second edition. Chapman &amp; Hall/CRC Press. ISBN 9781032512440. (Bản ebook miễn phí truy cập tại : </a:t>
            </a:r>
            <a:r>
              <a:rPr lang="vi-VN" sz="1700" u="sng">
                <a:solidFill>
                  <a:schemeClr val="tx2"/>
                </a:solidFill>
                <a:hlinkClick r:id="rId2"/>
              </a:rPr>
              <a:t>https://modernstatisticswithr.com/</a:t>
            </a:r>
            <a:r>
              <a:rPr lang="vi-VN" sz="1700">
                <a:solidFill>
                  <a:schemeClr val="tx2"/>
                </a:solidFill>
              </a:rPr>
              <a:t> ) Chương 4 </a:t>
            </a:r>
          </a:p>
          <a:p>
            <a:pPr algn="l"/>
            <a:r>
              <a:rPr lang="en-US" sz="1700">
                <a:solidFill>
                  <a:schemeClr val="tx2"/>
                </a:solidFill>
              </a:rPr>
              <a:t>Panda, N. R., Pati, J. K., &amp; Bhuyan, R. (2022). Role of Predictive Modeling in Healthcare Research: A Scoping Review. </a:t>
            </a:r>
            <a:r>
              <a:rPr lang="en-US" sz="1700" i="1">
                <a:solidFill>
                  <a:schemeClr val="tx2"/>
                </a:solidFill>
              </a:rPr>
              <a:t>International Journal of Statistics in Medical Research</a:t>
            </a:r>
            <a:r>
              <a:rPr lang="en-US" sz="1700">
                <a:solidFill>
                  <a:schemeClr val="tx2"/>
                </a:solidFill>
              </a:rPr>
              <a:t>, </a:t>
            </a:r>
            <a:r>
              <a:rPr lang="en-US" sz="1700" i="1">
                <a:solidFill>
                  <a:schemeClr val="tx2"/>
                </a:solidFill>
              </a:rPr>
              <a:t>11</a:t>
            </a:r>
            <a:r>
              <a:rPr lang="en-US" sz="1700">
                <a:solidFill>
                  <a:schemeClr val="tx2"/>
                </a:solidFill>
              </a:rPr>
              <a:t>, 77–81. https://doi.org/10.6000/1929-6029.2022.11.09</a:t>
            </a:r>
            <a:endParaRPr lang="en-VN" sz="1700">
              <a:solidFill>
                <a:schemeClr val="tx2"/>
              </a:solidFill>
            </a:endParaRPr>
          </a:p>
        </p:txBody>
      </p:sp>
      <p:cxnSp>
        <p:nvCxnSpPr>
          <p:cNvPr id="15" name="Straight Connector 14">
            <a:extLst>
              <a:ext uri="{FF2B5EF4-FFF2-40B4-BE49-F238E27FC236}">
                <a16:creationId xmlns:a16="http://schemas.microsoft.com/office/drawing/2014/main" id="{81AD776D-FBA4-4C44-9778-05D5F0CCD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34BE9E8-A53B-4090-9C17-EB62E1FEC3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4E0722C-3D21-4088-883B-5FD8091BC3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20" name="Straight Connector 19">
              <a:extLst>
                <a:ext uri="{FF2B5EF4-FFF2-40B4-BE49-F238E27FC236}">
                  <a16:creationId xmlns:a16="http://schemas.microsoft.com/office/drawing/2014/main" id="{71110841-BFDD-476D-9A44-3AC7C0E018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493FDB-F2C3-4517-9FC6-6668C21742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5560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99D96-A57C-2D28-EE44-9A77DD42FFB4}"/>
              </a:ext>
            </a:extLst>
          </p:cNvPr>
          <p:cNvSpPr>
            <a:spLocks noGrp="1"/>
          </p:cNvSpPr>
          <p:nvPr>
            <p:ph type="title"/>
          </p:nvPr>
        </p:nvSpPr>
        <p:spPr>
          <a:xfrm>
            <a:off x="1472339" y="1704814"/>
            <a:ext cx="2969032" cy="2449175"/>
          </a:xfrm>
        </p:spPr>
        <p:txBody>
          <a:bodyPr anchor="t">
            <a:normAutofit/>
          </a:bodyPr>
          <a:lstStyle/>
          <a:p>
            <a:r>
              <a:rPr lang="en-VN" sz="4800"/>
              <a:t>Bài tập thực hành số 1</a:t>
            </a:r>
          </a:p>
        </p:txBody>
      </p:sp>
      <p:grpSp>
        <p:nvGrpSpPr>
          <p:cNvPr id="20" name="Group 1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0B6002-F751-7D5A-9252-E53DC6E03E51}"/>
              </a:ext>
            </a:extLst>
          </p:cNvPr>
          <p:cNvSpPr>
            <a:spLocks noGrp="1"/>
          </p:cNvSpPr>
          <p:nvPr>
            <p:ph idx="1"/>
          </p:nvPr>
        </p:nvSpPr>
        <p:spPr>
          <a:xfrm>
            <a:off x="5656218" y="1463039"/>
            <a:ext cx="5542387" cy="4781644"/>
          </a:xfrm>
        </p:spPr>
        <p:txBody>
          <a:bodyPr anchor="t">
            <a:normAutofit fontScale="62500" lnSpcReduction="20000"/>
          </a:bodyPr>
          <a:lstStyle/>
          <a:p>
            <a:pPr>
              <a:lnSpc>
                <a:spcPct val="160000"/>
              </a:lnSpc>
            </a:pPr>
            <a:r>
              <a:rPr lang="en-VN" sz="1900"/>
              <a:t>Bộ số liệu về sức khoẻ người cao tuổi (file </a:t>
            </a:r>
            <a:r>
              <a:rPr lang="en-VN" sz="1900">
                <a:solidFill>
                  <a:srgbClr val="FF0000"/>
                </a:solidFill>
              </a:rPr>
              <a:t>data 1.csv</a:t>
            </a:r>
            <a:r>
              <a:rPr lang="en-VN" sz="1900"/>
              <a:t>) </a:t>
            </a:r>
            <a:r>
              <a:rPr lang="vi-VN" sz="1900"/>
              <a:t>gồm 342 bệnh nhân với các biến : </a:t>
            </a:r>
            <a:r>
              <a:rPr lang="vi-VN" sz="1900" b="1"/>
              <a:t>giới tính, tuổi, thu nhập (nghèo, trung bình, giàu có), BMI, địa điểm sinh sống (thành thị, nông thôn), bệnh tiểu đường (có/không), tim mạch (có/không), gãy xương hông (có/không), và thời gian nằm viện (theo ngày)</a:t>
            </a:r>
            <a:r>
              <a:rPr lang="vi-VN" sz="1900"/>
              <a:t>.</a:t>
            </a:r>
          </a:p>
          <a:p>
            <a:pPr>
              <a:lnSpc>
                <a:spcPct val="160000"/>
              </a:lnSpc>
            </a:pPr>
            <a:r>
              <a:rPr lang="vi-VN" sz="1900"/>
              <a:t>Thực hiện các phân tích sau trên R :</a:t>
            </a:r>
          </a:p>
          <a:p>
            <a:pPr lvl="1">
              <a:lnSpc>
                <a:spcPct val="160000"/>
              </a:lnSpc>
            </a:pPr>
            <a:r>
              <a:rPr lang="vi-VN" sz="1900" b="1"/>
              <a:t>Phân tích mô tả:</a:t>
            </a:r>
            <a:r>
              <a:rPr lang="vi-VN" sz="1900"/>
              <a:t> Thực hiện các thống kê mô tả cơ bản cho cả biến định tính và định lượng, kèm theo trực quan hóa dữ liệu.</a:t>
            </a:r>
          </a:p>
          <a:p>
            <a:pPr lvl="1">
              <a:lnSpc>
                <a:spcPct val="160000"/>
              </a:lnSpc>
            </a:pPr>
            <a:r>
              <a:rPr lang="vi-VN" sz="1900" b="1"/>
              <a:t>Mô hình hồi quy tuyến tính đơn giản:</a:t>
            </a:r>
            <a:r>
              <a:rPr lang="vi-VN" sz="1900"/>
              <a:t> Xây dựng mô hình dự đoán Thời gian nằm viện (ngày) dựa trên một biến độc lập định lượng và giải thích kết quả.</a:t>
            </a:r>
          </a:p>
          <a:p>
            <a:pPr lvl="1">
              <a:lnSpc>
                <a:spcPct val="160000"/>
              </a:lnSpc>
            </a:pPr>
            <a:r>
              <a:rPr lang="vi-VN" sz="1900" b="1"/>
              <a:t>Mô hình hồi quy logistic đơn giản:</a:t>
            </a:r>
            <a:r>
              <a:rPr lang="vi-VN" sz="1900"/>
              <a:t> Phân tích mối liên quan giữa các yếu tố bệnh kèm (Tiểu đường) và tình trạng Gãy xương hông với các biến định tính khác, cùng với yêu cầu giải thích Odds Ratios.</a:t>
            </a:r>
          </a:p>
          <a:p>
            <a:pPr>
              <a:lnSpc>
                <a:spcPct val="160000"/>
              </a:lnSpc>
            </a:pPr>
            <a:r>
              <a:rPr lang="vi-VN" sz="2900" b="1">
                <a:solidFill>
                  <a:srgbClr val="FF0000"/>
                </a:solidFill>
              </a:rPr>
              <a:t>Trình bày và giải thích kết quả trước lớp</a:t>
            </a:r>
          </a:p>
          <a:p>
            <a:pPr>
              <a:lnSpc>
                <a:spcPct val="160000"/>
              </a:lnSpc>
            </a:pPr>
            <a:endParaRPr lang="en-VN" sz="1500"/>
          </a:p>
        </p:txBody>
      </p:sp>
    </p:spTree>
    <p:extLst>
      <p:ext uri="{BB962C8B-B14F-4D97-AF65-F5344CB8AC3E}">
        <p14:creationId xmlns:p14="http://schemas.microsoft.com/office/powerpoint/2010/main" val="352978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6B6CEA-7AF5-4025-BA15-41B2757A6CFB}"/>
              </a:ext>
            </a:extLst>
          </p:cNvPr>
          <p:cNvSpPr>
            <a:spLocks noGrp="1"/>
          </p:cNvSpPr>
          <p:nvPr>
            <p:ph type="title"/>
          </p:nvPr>
        </p:nvSpPr>
        <p:spPr>
          <a:xfrm>
            <a:off x="841248" y="548640"/>
            <a:ext cx="3600860" cy="5431536"/>
          </a:xfrm>
        </p:spPr>
        <p:txBody>
          <a:bodyPr>
            <a:normAutofit/>
          </a:bodyPr>
          <a:lstStyle/>
          <a:p>
            <a:r>
              <a:rPr lang="en-VN" sz="5400"/>
              <a:t>Khái niệm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9C205E-4ADB-F675-6D5A-9A132E621D9C}"/>
              </a:ext>
            </a:extLst>
          </p:cNvPr>
          <p:cNvSpPr>
            <a:spLocks noGrp="1"/>
          </p:cNvSpPr>
          <p:nvPr>
            <p:ph idx="1"/>
          </p:nvPr>
        </p:nvSpPr>
        <p:spPr>
          <a:xfrm>
            <a:off x="5126418" y="552091"/>
            <a:ext cx="6224335" cy="5431536"/>
          </a:xfrm>
        </p:spPr>
        <p:txBody>
          <a:bodyPr anchor="ctr">
            <a:normAutofit/>
          </a:bodyPr>
          <a:lstStyle/>
          <a:p>
            <a:r>
              <a:rPr lang="vi-VN" sz="2200" b="1"/>
              <a:t>Định nghĩa:</a:t>
            </a:r>
            <a:r>
              <a:rPr lang="vi-VN" sz="2200"/>
              <a:t> Là một phương pháp thống kê dùng để ước tính mối quan hệ giữa một </a:t>
            </a:r>
            <a:r>
              <a:rPr lang="vi-VN" sz="2200" b="1"/>
              <a:t>biến phụ thuộc (Dependent Variable - Y)</a:t>
            </a:r>
            <a:r>
              <a:rPr lang="vi-VN" sz="2200"/>
              <a:t> và một hoặc nhiều </a:t>
            </a:r>
            <a:r>
              <a:rPr lang="vi-VN" sz="2200" b="1"/>
              <a:t>biến độc lập (Independent Variables - X)</a:t>
            </a:r>
            <a:r>
              <a:rPr lang="vi-VN" sz="2200"/>
              <a:t>.</a:t>
            </a:r>
          </a:p>
          <a:p>
            <a:r>
              <a:rPr lang="vi-VN" sz="2200" b="1"/>
              <a:t>Mục đích chính:</a:t>
            </a:r>
            <a:endParaRPr lang="vi-VN" sz="2200"/>
          </a:p>
          <a:p>
            <a:pPr lvl="1"/>
            <a:r>
              <a:rPr lang="vi-VN" sz="2200" b="1"/>
              <a:t>Dự báo:</a:t>
            </a:r>
            <a:r>
              <a:rPr lang="vi-VN" sz="2200"/>
              <a:t> Ước tính giá trị của Y dựa trên X.</a:t>
            </a:r>
          </a:p>
          <a:p>
            <a:pPr lvl="1"/>
            <a:r>
              <a:rPr lang="vi-VN" sz="2200" b="1"/>
              <a:t>Giải thích:</a:t>
            </a:r>
            <a:r>
              <a:rPr lang="vi-VN" sz="2200"/>
              <a:t> Hiểu mức độ và hướng ảnh hưởng của X lên Y.</a:t>
            </a:r>
          </a:p>
          <a:p>
            <a:pPr lvl="1"/>
            <a:r>
              <a:rPr lang="vi-VN" sz="2200" b="1"/>
              <a:t>Kiểm định giả thuyết:</a:t>
            </a:r>
            <a:r>
              <a:rPr lang="vi-VN" sz="2200"/>
              <a:t> Xác định liệu có mối quan hệ thống kê có ý nghĩa giữa các biến hay không.</a:t>
            </a:r>
          </a:p>
          <a:p>
            <a:endParaRPr lang="en-VN" sz="2200"/>
          </a:p>
        </p:txBody>
      </p:sp>
    </p:spTree>
    <p:extLst>
      <p:ext uri="{BB962C8B-B14F-4D97-AF65-F5344CB8AC3E}">
        <p14:creationId xmlns:p14="http://schemas.microsoft.com/office/powerpoint/2010/main" val="310345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76BE-4A79-F418-9044-858FB83E4FA9}"/>
              </a:ext>
            </a:extLst>
          </p:cNvPr>
          <p:cNvSpPr>
            <a:spLocks noGrp="1"/>
          </p:cNvSpPr>
          <p:nvPr>
            <p:ph type="title"/>
          </p:nvPr>
        </p:nvSpPr>
        <p:spPr/>
        <p:txBody>
          <a:bodyPr/>
          <a:lstStyle/>
          <a:p>
            <a:r>
              <a:rPr lang="en-VN"/>
              <a:t>Biến độc lập và biến phụ thuộc</a:t>
            </a:r>
          </a:p>
        </p:txBody>
      </p:sp>
      <p:graphicFrame>
        <p:nvGraphicFramePr>
          <p:cNvPr id="11" name="Content Placeholder 2">
            <a:extLst>
              <a:ext uri="{FF2B5EF4-FFF2-40B4-BE49-F238E27FC236}">
                <a16:creationId xmlns:a16="http://schemas.microsoft.com/office/drawing/2014/main" id="{4B752F42-1417-A96E-6C6F-E4C89E012B4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5">
            <a:extLst>
              <a:ext uri="{FF2B5EF4-FFF2-40B4-BE49-F238E27FC236}">
                <a16:creationId xmlns:a16="http://schemas.microsoft.com/office/drawing/2014/main" id="{18FA3CDE-C9AB-9949-AB80-B7814F5C3386}"/>
              </a:ext>
            </a:extLst>
          </p:cNvPr>
          <p:cNvSpPr>
            <a:spLocks noChangeArrowheads="1"/>
          </p:cNvSpPr>
          <p:nvPr/>
        </p:nvSpPr>
        <p:spPr bwMode="auto">
          <a:xfrm>
            <a:off x="1059373" y="5651939"/>
            <a:ext cx="73051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VN" altLang="en-VN"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VN" altLang="en-VN" sz="1800" b="0" i="0" u="none" strike="noStrike" cap="none" normalizeH="0" baseline="0">
              <a:ln>
                <a:noFill/>
              </a:ln>
              <a:solidFill>
                <a:schemeClr val="tx1"/>
              </a:solidFill>
              <a:effectLst/>
              <a:latin typeface="Arial" panose="020B0604020202020204" pitchFamily="34" charset="0"/>
            </a:endParaRPr>
          </a:p>
        </p:txBody>
      </p:sp>
      <p:sp>
        <p:nvSpPr>
          <p:cNvPr id="9" name="AutoShape 6">
            <a:extLst>
              <a:ext uri="{FF2B5EF4-FFF2-40B4-BE49-F238E27FC236}">
                <a16:creationId xmlns:a16="http://schemas.microsoft.com/office/drawing/2014/main" id="{D5184AE6-CCF1-7B30-590D-134DCE565D33}"/>
              </a:ext>
            </a:extLst>
          </p:cNvPr>
          <p:cNvSpPr>
            <a:spLocks noChangeAspect="1" noChangeArrowheads="1"/>
          </p:cNvSpPr>
          <p:nvPr/>
        </p:nvSpPr>
        <p:spPr bwMode="auto">
          <a:xfrm>
            <a:off x="3556000" y="-693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VN"/>
          </a:p>
        </p:txBody>
      </p:sp>
    </p:spTree>
    <p:extLst>
      <p:ext uri="{BB962C8B-B14F-4D97-AF65-F5344CB8AC3E}">
        <p14:creationId xmlns:p14="http://schemas.microsoft.com/office/powerpoint/2010/main" val="247392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E8B3B-E861-644C-0766-B7A2E455C4D2}"/>
              </a:ext>
            </a:extLst>
          </p:cNvPr>
          <p:cNvSpPr>
            <a:spLocks noGrp="1"/>
          </p:cNvSpPr>
          <p:nvPr>
            <p:ph type="title"/>
          </p:nvPr>
        </p:nvSpPr>
        <p:spPr>
          <a:xfrm>
            <a:off x="630936" y="640080"/>
            <a:ext cx="4818888" cy="1481328"/>
          </a:xfrm>
        </p:spPr>
        <p:txBody>
          <a:bodyPr anchor="b">
            <a:normAutofit/>
          </a:bodyPr>
          <a:lstStyle/>
          <a:p>
            <a:r>
              <a:rPr lang="en-US" sz="3000"/>
              <a:t>ỨNG DỤNG TRONG DỰ BÁO TRONG CHĂM SÓC SỨC KHỎE</a:t>
            </a:r>
            <a:endParaRPr lang="en-VN" sz="300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E87C29-13EE-3850-B1D4-11AE0AE8771B}"/>
              </a:ext>
            </a:extLst>
          </p:cNvPr>
          <p:cNvSpPr>
            <a:spLocks noGrp="1"/>
          </p:cNvSpPr>
          <p:nvPr>
            <p:ph idx="1"/>
          </p:nvPr>
        </p:nvSpPr>
        <p:spPr>
          <a:xfrm>
            <a:off x="630936" y="2660904"/>
            <a:ext cx="4818888" cy="3547872"/>
          </a:xfrm>
        </p:spPr>
        <p:txBody>
          <a:bodyPr anchor="t">
            <a:normAutofit/>
          </a:bodyPr>
          <a:lstStyle/>
          <a:p>
            <a:r>
              <a:rPr lang="vi-VN" sz="1400"/>
              <a:t>Mô hình hồi quy học hỏi các mối quan hệ từ dữ liệu y tế.</a:t>
            </a:r>
          </a:p>
          <a:p>
            <a:r>
              <a:rPr lang="vi-VN" sz="1400"/>
              <a:t>Khi có dữ liệu mới về các yếu tố liên quan đến sức khỏe, mô hình sẽ ước tính giá trị tương lai của các chỉ số hoặc kết quả lâm sàng.</a:t>
            </a:r>
          </a:p>
          <a:p>
            <a:r>
              <a:rPr lang="vi-VN" sz="1400" b="1"/>
              <a:t>Ví dụ:</a:t>
            </a:r>
            <a:endParaRPr lang="vi-VN" sz="1400"/>
          </a:p>
          <a:p>
            <a:pPr lvl="1"/>
            <a:r>
              <a:rPr lang="vi-VN" sz="1400" b="1"/>
              <a:t>Dự báo nguy cơ mắc bệnh tiểu đường:</a:t>
            </a:r>
            <a:r>
              <a:rPr lang="vi-VN" sz="1400"/>
              <a:t> Dựa trên tuổi, BMI, tiền sử gia đình, mức đường huyết ban đầu của bệnh nhân.</a:t>
            </a:r>
          </a:p>
          <a:p>
            <a:pPr lvl="1"/>
            <a:r>
              <a:rPr lang="vi-VN" sz="1400" b="1"/>
              <a:t>Dự báo thời gian phục hồi sau phẫu thuật:</a:t>
            </a:r>
            <a:r>
              <a:rPr lang="vi-VN" sz="1400"/>
              <a:t> Dựa trên loại phẫu thuật, tuổi, tình trạng sức khỏe tổng quát, các bệnh nền của bệnh nhân.</a:t>
            </a:r>
          </a:p>
          <a:p>
            <a:pPr lvl="1"/>
            <a:r>
              <a:rPr lang="vi-VN" sz="1400" b="1"/>
              <a:t>Dự báo nhu cầu giường bệnh tại bệnh viện:</a:t>
            </a:r>
            <a:r>
              <a:rPr lang="vi-VN" sz="1400"/>
              <a:t> Dựa trên số lượng bệnh nhân nhập viện trong quá khứ, mùa dịch, các sự kiện y tế lớn.</a:t>
            </a:r>
          </a:p>
          <a:p>
            <a:endParaRPr lang="en-VN" sz="1400"/>
          </a:p>
        </p:txBody>
      </p:sp>
      <p:pic>
        <p:nvPicPr>
          <p:cNvPr id="4" name="Picture 3">
            <a:extLst>
              <a:ext uri="{FF2B5EF4-FFF2-40B4-BE49-F238E27FC236}">
                <a16:creationId xmlns:a16="http://schemas.microsoft.com/office/drawing/2014/main" id="{C256CCA6-9E32-9EE1-1239-01469E9F490E}"/>
              </a:ext>
            </a:extLst>
          </p:cNvPr>
          <p:cNvPicPr>
            <a:picLocks noChangeAspect="1"/>
          </p:cNvPicPr>
          <p:nvPr/>
        </p:nvPicPr>
        <p:blipFill>
          <a:blip r:embed="rId2"/>
          <a:stretch>
            <a:fillRect/>
          </a:stretch>
        </p:blipFill>
        <p:spPr>
          <a:xfrm>
            <a:off x="6099048" y="1712222"/>
            <a:ext cx="5458968" cy="3433555"/>
          </a:xfrm>
          <a:prstGeom prst="rect">
            <a:avLst/>
          </a:prstGeom>
        </p:spPr>
      </p:pic>
    </p:spTree>
    <p:extLst>
      <p:ext uri="{BB962C8B-B14F-4D97-AF65-F5344CB8AC3E}">
        <p14:creationId xmlns:p14="http://schemas.microsoft.com/office/powerpoint/2010/main" val="1095796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2C875E-6257-F23E-8D9C-188EBA4DFF9A}"/>
              </a:ext>
            </a:extLst>
          </p:cNvPr>
          <p:cNvSpPr>
            <a:spLocks noGrp="1"/>
          </p:cNvSpPr>
          <p:nvPr>
            <p:ph type="title"/>
          </p:nvPr>
        </p:nvSpPr>
        <p:spPr>
          <a:xfrm>
            <a:off x="793662" y="386930"/>
            <a:ext cx="10066122" cy="1298448"/>
          </a:xfrm>
        </p:spPr>
        <p:txBody>
          <a:bodyPr anchor="b">
            <a:normAutofit/>
          </a:bodyPr>
          <a:lstStyle/>
          <a:p>
            <a:r>
              <a:rPr lang="en-VN" sz="4800"/>
              <a:t>Khoa học dữ liệu và các loại phân tích</a:t>
            </a:r>
          </a:p>
        </p:txBody>
      </p:sp>
      <p:sp>
        <p:nvSpPr>
          <p:cNvPr id="22" name="Rectangle 2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7CBC63-A6A3-ACF0-CC40-FA5EBD0F3A2F}"/>
              </a:ext>
            </a:extLst>
          </p:cNvPr>
          <p:cNvSpPr>
            <a:spLocks noGrp="1"/>
          </p:cNvSpPr>
          <p:nvPr>
            <p:ph idx="1"/>
          </p:nvPr>
        </p:nvSpPr>
        <p:spPr>
          <a:xfrm>
            <a:off x="793661" y="2599509"/>
            <a:ext cx="4530898" cy="3639450"/>
          </a:xfrm>
        </p:spPr>
        <p:txBody>
          <a:bodyPr anchor="ctr">
            <a:normAutofit/>
          </a:bodyPr>
          <a:lstStyle/>
          <a:p>
            <a:r>
              <a:rPr lang="vi-VN" sz="1400"/>
              <a:t>Khoa học dữ liệu là lĩnh vực liên ngành sử dụng các phương pháp khoa học, quy trình, thuật toán và hệ thống để trích xuất kiến thức và thông tin chi tiết từ dữ liệu có cấu trúc và không có cấu trúc.</a:t>
            </a:r>
          </a:p>
          <a:p>
            <a:r>
              <a:rPr lang="vi-VN" sz="1400"/>
              <a:t>Trong đó, có 3 loại phân tích dữ liệu chính:</a:t>
            </a:r>
          </a:p>
          <a:p>
            <a:pPr lvl="1"/>
            <a:r>
              <a:rPr lang="vi-VN" sz="1400" b="1"/>
              <a:t>Phân tích mô tả (Descriptive Analytics):</a:t>
            </a:r>
            <a:r>
              <a:rPr lang="vi-VN" sz="1400"/>
              <a:t> Điều gì đã xảy ra?</a:t>
            </a:r>
          </a:p>
          <a:p>
            <a:pPr lvl="1"/>
            <a:r>
              <a:rPr lang="vi-VN" sz="1400" b="1"/>
              <a:t>Phân tích suy luận (Inferential/Diagnosis Analytics):</a:t>
            </a:r>
            <a:r>
              <a:rPr lang="vi-VN" sz="1400"/>
              <a:t> Tại sao nó xảy ra?</a:t>
            </a:r>
          </a:p>
          <a:p>
            <a:pPr lvl="1"/>
            <a:r>
              <a:rPr lang="vi-VN" sz="1400" b="1"/>
              <a:t>Phân tích dự đoán (Predictive Analytics):</a:t>
            </a:r>
            <a:r>
              <a:rPr lang="vi-VN" sz="1400"/>
              <a:t> Điều gì sẽ xảy ra?</a:t>
            </a:r>
          </a:p>
          <a:p>
            <a:pPr lvl="1"/>
            <a:r>
              <a:rPr lang="vi-VN" sz="1400" b="1"/>
              <a:t>Prescriptive</a:t>
            </a:r>
            <a:r>
              <a:rPr lang="vi-VN" sz="1400"/>
              <a:t>: Chúng ta sẽ làm nó xảy ra như thế nào? </a:t>
            </a:r>
          </a:p>
          <a:p>
            <a:endParaRPr lang="en-VN" sz="1400"/>
          </a:p>
        </p:txBody>
      </p:sp>
      <p:pic>
        <p:nvPicPr>
          <p:cNvPr id="4" name="Picture 3">
            <a:extLst>
              <a:ext uri="{FF2B5EF4-FFF2-40B4-BE49-F238E27FC236}">
                <a16:creationId xmlns:a16="http://schemas.microsoft.com/office/drawing/2014/main" id="{971F3118-33C6-2546-5FC8-D9732C8FBB89}"/>
              </a:ext>
            </a:extLst>
          </p:cNvPr>
          <p:cNvPicPr>
            <a:picLocks noChangeAspect="1"/>
          </p:cNvPicPr>
          <p:nvPr/>
        </p:nvPicPr>
        <p:blipFill>
          <a:blip r:embed="rId2"/>
          <a:stretch>
            <a:fillRect/>
          </a:stretch>
        </p:blipFill>
        <p:spPr>
          <a:xfrm>
            <a:off x="5911532" y="3227630"/>
            <a:ext cx="5150277" cy="2227494"/>
          </a:xfrm>
          <a:prstGeom prst="rect">
            <a:avLst/>
          </a:prstGeom>
        </p:spPr>
      </p:pic>
      <p:sp>
        <p:nvSpPr>
          <p:cNvPr id="26" name="Rectangle 2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021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0240F-D69F-921F-CE11-91478126596A}"/>
              </a:ext>
            </a:extLst>
          </p:cNvPr>
          <p:cNvSpPr>
            <a:spLocks noGrp="1"/>
          </p:cNvSpPr>
          <p:nvPr>
            <p:ph type="title"/>
          </p:nvPr>
        </p:nvSpPr>
        <p:spPr>
          <a:xfrm>
            <a:off x="793662" y="386930"/>
            <a:ext cx="10066122" cy="1298448"/>
          </a:xfrm>
        </p:spPr>
        <p:txBody>
          <a:bodyPr anchor="b">
            <a:normAutofit/>
          </a:bodyPr>
          <a:lstStyle/>
          <a:p>
            <a:r>
              <a:rPr lang="en-VN" sz="4800"/>
              <a:t>Phân tích mô tả</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AAD86F-E4AA-D317-91E0-0528D83CBD98}"/>
              </a:ext>
            </a:extLst>
          </p:cNvPr>
          <p:cNvSpPr>
            <a:spLocks noGrp="1"/>
          </p:cNvSpPr>
          <p:nvPr>
            <p:ph idx="1"/>
          </p:nvPr>
        </p:nvSpPr>
        <p:spPr>
          <a:xfrm>
            <a:off x="793661" y="2599509"/>
            <a:ext cx="4530898" cy="3639450"/>
          </a:xfrm>
        </p:spPr>
        <p:txBody>
          <a:bodyPr anchor="ctr">
            <a:normAutofit/>
          </a:bodyPr>
          <a:lstStyle/>
          <a:p>
            <a:r>
              <a:rPr lang="vi-VN" sz="1400" b="1"/>
              <a:t>Mục tiêu:</a:t>
            </a:r>
            <a:r>
              <a:rPr lang="vi-VN" sz="1400"/>
              <a:t> Tóm tắt và mô tả các đặc điểm chính của tập dữ liệu.</a:t>
            </a:r>
          </a:p>
          <a:p>
            <a:r>
              <a:rPr lang="vi-VN" sz="1400" b="1"/>
              <a:t>Trả lời câu hỏi:</a:t>
            </a:r>
            <a:r>
              <a:rPr lang="vi-VN" sz="1400"/>
              <a:t> "Điều gì đã xảy ra?"</a:t>
            </a:r>
          </a:p>
          <a:p>
            <a:r>
              <a:rPr lang="vi-VN" sz="1400" b="1"/>
              <a:t>Công cụ:</a:t>
            </a:r>
            <a:endParaRPr lang="vi-VN" sz="1400"/>
          </a:p>
          <a:p>
            <a:pPr lvl="1"/>
            <a:r>
              <a:rPr lang="vi-VN" sz="1400" b="1"/>
              <a:t>Thống kê mô tả:</a:t>
            </a:r>
            <a:r>
              <a:rPr lang="vi-VN" sz="1400"/>
              <a:t> Trung bình, trung vị, mode, độ lệch chuẩn, khoảng tứ phân vị, tần số, phần trăm.</a:t>
            </a:r>
          </a:p>
          <a:p>
            <a:pPr lvl="1"/>
            <a:r>
              <a:rPr lang="vi-VN" sz="1400" b="1"/>
              <a:t>Biểu đồ:</a:t>
            </a:r>
            <a:r>
              <a:rPr lang="vi-VN" sz="1400"/>
              <a:t> Biểu đồ cột, biểu đồ tròn, biểu đồ phân tán, biểu đồ hộp (boxplot), histogram.</a:t>
            </a:r>
          </a:p>
          <a:p>
            <a:r>
              <a:rPr lang="vi-VN" sz="1400" b="1"/>
              <a:t>Ví dụ:</a:t>
            </a:r>
            <a:endParaRPr lang="vi-VN" sz="1400"/>
          </a:p>
          <a:p>
            <a:pPr lvl="1"/>
            <a:r>
              <a:rPr lang="vi-VN" sz="1400"/>
              <a:t>Thống kê số lượng bệnh nhân nhập viện theo từng khoa trong quý vừa qua.</a:t>
            </a:r>
          </a:p>
          <a:p>
            <a:pPr lvl="1"/>
            <a:r>
              <a:rPr lang="vi-VN" sz="1400"/>
              <a:t>Phân bố độ tuổi của sinh viên trong một khóa học.</a:t>
            </a:r>
          </a:p>
          <a:p>
            <a:endParaRPr lang="en-VN" sz="1400"/>
          </a:p>
        </p:txBody>
      </p:sp>
      <p:pic>
        <p:nvPicPr>
          <p:cNvPr id="4" name="Picture 3">
            <a:extLst>
              <a:ext uri="{FF2B5EF4-FFF2-40B4-BE49-F238E27FC236}">
                <a16:creationId xmlns:a16="http://schemas.microsoft.com/office/drawing/2014/main" id="{59D1803B-5EEF-E63A-06EB-3E83E2EC70D5}"/>
              </a:ext>
            </a:extLst>
          </p:cNvPr>
          <p:cNvPicPr>
            <a:picLocks noChangeAspect="1"/>
          </p:cNvPicPr>
          <p:nvPr/>
        </p:nvPicPr>
        <p:blipFill>
          <a:blip r:embed="rId2"/>
          <a:stretch>
            <a:fillRect/>
          </a:stretch>
        </p:blipFill>
        <p:spPr>
          <a:xfrm>
            <a:off x="5911532" y="2622472"/>
            <a:ext cx="5150277" cy="3437809"/>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391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D57D5E-C82C-2FF9-C3C9-3198F203A50A}"/>
              </a:ext>
            </a:extLst>
          </p:cNvPr>
          <p:cNvSpPr>
            <a:spLocks noGrp="1"/>
          </p:cNvSpPr>
          <p:nvPr>
            <p:ph type="title"/>
          </p:nvPr>
        </p:nvSpPr>
        <p:spPr>
          <a:xfrm>
            <a:off x="838200" y="1336390"/>
            <a:ext cx="6155988" cy="1182927"/>
          </a:xfrm>
        </p:spPr>
        <p:txBody>
          <a:bodyPr anchor="b">
            <a:normAutofit/>
          </a:bodyPr>
          <a:lstStyle/>
          <a:p>
            <a:r>
              <a:rPr lang="en-US" sz="2700"/>
              <a:t>PHÂN TÍCH SUY LUẬN (INFERENTIAL/DIAGNOSIS ANALYTICS)</a:t>
            </a:r>
            <a:endParaRPr lang="en-VN" sz="2700"/>
          </a:p>
        </p:txBody>
      </p:sp>
      <p:cxnSp>
        <p:nvCxnSpPr>
          <p:cNvPr id="11" name="Straight Connector 1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745EA7-B4CF-1CC4-CF27-67634BA26178}"/>
              </a:ext>
            </a:extLst>
          </p:cNvPr>
          <p:cNvSpPr>
            <a:spLocks noGrp="1"/>
          </p:cNvSpPr>
          <p:nvPr>
            <p:ph idx="1"/>
          </p:nvPr>
        </p:nvSpPr>
        <p:spPr>
          <a:xfrm>
            <a:off x="803776" y="2829330"/>
            <a:ext cx="6190412" cy="3344459"/>
          </a:xfrm>
        </p:spPr>
        <p:txBody>
          <a:bodyPr anchor="t">
            <a:normAutofit/>
          </a:bodyPr>
          <a:lstStyle/>
          <a:p>
            <a:r>
              <a:rPr lang="vi-VN" sz="1300" b="1">
                <a:solidFill>
                  <a:schemeClr val="tx1">
                    <a:alpha val="80000"/>
                  </a:schemeClr>
                </a:solidFill>
              </a:rPr>
              <a:t>Mục tiêu:</a:t>
            </a:r>
            <a:r>
              <a:rPr lang="vi-VN" sz="1300">
                <a:solidFill>
                  <a:schemeClr val="tx1">
                    <a:alpha val="80000"/>
                  </a:schemeClr>
                </a:solidFill>
              </a:rPr>
              <a:t> Rút ra kết luận hoặc đưa ra các suy luận về một quần thể lớn hơn dựa trên một mẫu dữ liệu nhỏ hơn.</a:t>
            </a:r>
          </a:p>
          <a:p>
            <a:r>
              <a:rPr lang="vi-VN" sz="1300" b="1">
                <a:solidFill>
                  <a:schemeClr val="tx1">
                    <a:alpha val="80000"/>
                  </a:schemeClr>
                </a:solidFill>
              </a:rPr>
              <a:t>Trả lời câu hỏi:</a:t>
            </a:r>
            <a:r>
              <a:rPr lang="vi-VN" sz="1300">
                <a:solidFill>
                  <a:schemeClr val="tx1">
                    <a:alpha val="80000"/>
                  </a:schemeClr>
                </a:solidFill>
              </a:rPr>
              <a:t> "Tại sao nó xảy ra?" hoặc "Liệu điều này có đúng với toàn bộ quần thể không?"</a:t>
            </a:r>
          </a:p>
          <a:p>
            <a:r>
              <a:rPr lang="vi-VN" sz="1300" b="1">
                <a:solidFill>
                  <a:schemeClr val="tx1">
                    <a:alpha val="80000"/>
                  </a:schemeClr>
                </a:solidFill>
              </a:rPr>
              <a:t>Công cụ:</a:t>
            </a:r>
            <a:endParaRPr lang="vi-VN" sz="1300">
              <a:solidFill>
                <a:schemeClr val="tx1">
                  <a:alpha val="80000"/>
                </a:schemeClr>
              </a:solidFill>
            </a:endParaRPr>
          </a:p>
          <a:p>
            <a:pPr lvl="1"/>
            <a:r>
              <a:rPr lang="vi-VN" sz="1300" b="1">
                <a:solidFill>
                  <a:schemeClr val="tx1">
                    <a:alpha val="80000"/>
                  </a:schemeClr>
                </a:solidFill>
              </a:rPr>
              <a:t>Kiểm định giả thuyết:</a:t>
            </a:r>
            <a:r>
              <a:rPr lang="vi-VN" sz="1300">
                <a:solidFill>
                  <a:schemeClr val="tx1">
                    <a:alpha val="80000"/>
                  </a:schemeClr>
                </a:solidFill>
              </a:rPr>
              <a:t> Kiểm định T-test, ANOVA, Chi-squared test.</a:t>
            </a:r>
          </a:p>
          <a:p>
            <a:pPr lvl="1"/>
            <a:r>
              <a:rPr lang="vi-VN" sz="1300" b="1">
                <a:solidFill>
                  <a:schemeClr val="tx1">
                    <a:alpha val="80000"/>
                  </a:schemeClr>
                </a:solidFill>
              </a:rPr>
              <a:t>Ước lượng khoảng tin cậy:</a:t>
            </a:r>
            <a:r>
              <a:rPr lang="vi-VN" sz="1300">
                <a:solidFill>
                  <a:schemeClr val="tx1">
                    <a:alpha val="80000"/>
                  </a:schemeClr>
                </a:solidFill>
              </a:rPr>
              <a:t> Ước lượng giá trị trung bình của quần thể.</a:t>
            </a:r>
          </a:p>
          <a:p>
            <a:r>
              <a:rPr lang="vi-VN" sz="1300" b="1">
                <a:solidFill>
                  <a:schemeClr val="tx1">
                    <a:alpha val="80000"/>
                  </a:schemeClr>
                </a:solidFill>
              </a:rPr>
              <a:t>Ví dụ:</a:t>
            </a:r>
            <a:endParaRPr lang="vi-VN" sz="1300">
              <a:solidFill>
                <a:schemeClr val="tx1">
                  <a:alpha val="80000"/>
                </a:schemeClr>
              </a:solidFill>
            </a:endParaRPr>
          </a:p>
          <a:p>
            <a:pPr lvl="1"/>
            <a:r>
              <a:rPr lang="vi-VN" sz="1300">
                <a:solidFill>
                  <a:schemeClr val="tx1">
                    <a:alpha val="80000"/>
                  </a:schemeClr>
                </a:solidFill>
              </a:rPr>
              <a:t>Kiểm tra xem một phương pháp giảng dạy mới có thực sự cải thiện điểm số trung bình của sinh viên hay không (dựa trên một nhóm thử nghiệm).</a:t>
            </a:r>
          </a:p>
          <a:p>
            <a:pPr lvl="1"/>
            <a:r>
              <a:rPr lang="vi-VN" sz="1300">
                <a:solidFill>
                  <a:schemeClr val="tx1">
                    <a:alpha val="80000"/>
                  </a:schemeClr>
                </a:solidFill>
              </a:rPr>
              <a:t>Xác định liệu có mối liên hệ có ý nghĩa thống kê giữa việc sử dụng mạng xã hội và mức độ trầm cảm ở thanh thiếu niên hay không.</a:t>
            </a:r>
          </a:p>
          <a:p>
            <a:endParaRPr lang="en-VN" sz="1300">
              <a:solidFill>
                <a:schemeClr val="tx1">
                  <a:alpha val="80000"/>
                </a:schemeClr>
              </a:solidFill>
            </a:endParaRPr>
          </a:p>
        </p:txBody>
      </p:sp>
      <p:pic>
        <p:nvPicPr>
          <p:cNvPr id="4" name="Picture 3">
            <a:extLst>
              <a:ext uri="{FF2B5EF4-FFF2-40B4-BE49-F238E27FC236}">
                <a16:creationId xmlns:a16="http://schemas.microsoft.com/office/drawing/2014/main" id="{9297332F-8676-37DF-A083-81E0065F8806}"/>
              </a:ext>
            </a:extLst>
          </p:cNvPr>
          <p:cNvPicPr>
            <a:picLocks noChangeAspect="1"/>
          </p:cNvPicPr>
          <p:nvPr/>
        </p:nvPicPr>
        <p:blipFill>
          <a:blip r:embed="rId2"/>
          <a:stretch>
            <a:fillRect/>
          </a:stretch>
        </p:blipFill>
        <p:spPr>
          <a:xfrm>
            <a:off x="7572653" y="3054277"/>
            <a:ext cx="3548404" cy="1401619"/>
          </a:xfrm>
          <a:prstGeom prst="rect">
            <a:avLst/>
          </a:prstGeom>
        </p:spPr>
      </p:pic>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844635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178</TotalTime>
  <Words>4249</Words>
  <Application>Microsoft Macintosh PowerPoint</Application>
  <PresentationFormat>Widescreen</PresentationFormat>
  <Paragraphs>260</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Aptos</vt:lpstr>
      <vt:lpstr>Aptos Display</vt:lpstr>
      <vt:lpstr>Arial</vt:lpstr>
      <vt:lpstr>Office Theme</vt:lpstr>
      <vt:lpstr>Mô hình hồi qui trong phân tích dữ liệu và dự báo </vt:lpstr>
      <vt:lpstr>Chuẩn đầu ra </vt:lpstr>
      <vt:lpstr>TẠI SAO CẦN DỰ BÁO TRONG CHĂM SÓC SỨC KHỎE?</vt:lpstr>
      <vt:lpstr>Khái niệm </vt:lpstr>
      <vt:lpstr>Biến độc lập và biến phụ thuộc</vt:lpstr>
      <vt:lpstr>ỨNG DỤNG TRONG DỰ BÁO TRONG CHĂM SÓC SỨC KHỎE</vt:lpstr>
      <vt:lpstr>Khoa học dữ liệu và các loại phân tích</vt:lpstr>
      <vt:lpstr>Phân tích mô tả</vt:lpstr>
      <vt:lpstr>PHÂN TÍCH SUY LUẬN (INFERENTIAL/DIAGNOSIS ANALYTICS)</vt:lpstr>
      <vt:lpstr>PHÂN TÍCH DỰ ĐOÁN (PREDICTIVE ANALYTICS)</vt:lpstr>
      <vt:lpstr>Phân tích đề xuất (Prescriptive analysis)</vt:lpstr>
      <vt:lpstr>Mối quan hệ giữa các loại phân tích</vt:lpstr>
      <vt:lpstr>Các loại mô hình dự đoán phổ biến</vt:lpstr>
      <vt:lpstr>Mô hình hồi quy</vt:lpstr>
      <vt:lpstr>Tại sao lại cần trong lĩnh vực y tế</vt:lpstr>
      <vt:lpstr>Ví dụ 1: dự đoán chi phí y tế</vt:lpstr>
      <vt:lpstr>Ví dụ 1</vt:lpstr>
      <vt:lpstr>VÍ DỤ 2: DỰ ĐOÁN NGUY CƠ MẮC BỆNH TIM MẠCH</vt:lpstr>
      <vt:lpstr>Ví dụ 2</vt:lpstr>
      <vt:lpstr>VÍ DỤ 3: DỰ ĐOÁN THỜI GIAN NẰM VIỆN (LENGTH OF STAY - LOS)</vt:lpstr>
      <vt:lpstr>PHÂN TÍCH VÍ DỤ 3: DỰ ĐOÁN THỜI GIAN NẰM VIỆN</vt:lpstr>
      <vt:lpstr>Chúng ta thấy gì từ các ví dụ trên</vt:lpstr>
      <vt:lpstr>Các bước để xây dựng mô hình hồi qui</vt:lpstr>
      <vt:lpstr>BƯỚC 1: THU THẬP VÀ TIỀN XỬ LÝ DỮ LIỆU</vt:lpstr>
      <vt:lpstr>BƯỚC 2: KHÁM PHÁ DỮ LIỆU (EDA) &amp; LỰA CHỌN BIẾN</vt:lpstr>
      <vt:lpstr>BƯỚC 3: XÂY DỰNG MÔ HÌNH</vt:lpstr>
      <vt:lpstr>BƯỚC 4: ĐÁNH GIÁ VÀ PHIÊN GIẢI MÔ HÌNH</vt:lpstr>
      <vt:lpstr>Dùng R để xây dựng mô hình hồi qui</vt:lpstr>
      <vt:lpstr>HÀM lm() TRONG R</vt:lpstr>
      <vt:lpstr>HÀM glm() (GENERALIZED LINEAR MODEL) TRONG R</vt:lpstr>
      <vt:lpstr>Ví dụ</vt:lpstr>
      <vt:lpstr>Câu hỏi, thảo luận</vt:lpstr>
      <vt:lpstr>Bài tập thực hành số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Cuong Pham V</dc:creator>
  <cp:lastModifiedBy>Reviewer</cp:lastModifiedBy>
  <cp:revision>8</cp:revision>
  <dcterms:created xsi:type="dcterms:W3CDTF">2025-01-13T02:36:04Z</dcterms:created>
  <dcterms:modified xsi:type="dcterms:W3CDTF">2025-07-25T06:09:32Z</dcterms:modified>
</cp:coreProperties>
</file>