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32"/>
  </p:notesMasterIdLst>
  <p:sldIdLst>
    <p:sldId id="256" r:id="rId2"/>
    <p:sldId id="257" r:id="rId3"/>
    <p:sldId id="293" r:id="rId4"/>
    <p:sldId id="294" r:id="rId5"/>
    <p:sldId id="295" r:id="rId6"/>
    <p:sldId id="296" r:id="rId7"/>
    <p:sldId id="297" r:id="rId8"/>
    <p:sldId id="298" r:id="rId9"/>
    <p:sldId id="299" r:id="rId10"/>
    <p:sldId id="300" r:id="rId11"/>
    <p:sldId id="304" r:id="rId12"/>
    <p:sldId id="301" r:id="rId13"/>
    <p:sldId id="305" r:id="rId14"/>
    <p:sldId id="306" r:id="rId15"/>
    <p:sldId id="307" r:id="rId16"/>
    <p:sldId id="308" r:id="rId17"/>
    <p:sldId id="309" r:id="rId18"/>
    <p:sldId id="310" r:id="rId19"/>
    <p:sldId id="311" r:id="rId20"/>
    <p:sldId id="312" r:id="rId21"/>
    <p:sldId id="313" r:id="rId22"/>
    <p:sldId id="315" r:id="rId23"/>
    <p:sldId id="317" r:id="rId24"/>
    <p:sldId id="318" r:id="rId25"/>
    <p:sldId id="319" r:id="rId26"/>
    <p:sldId id="320" r:id="rId27"/>
    <p:sldId id="321" r:id="rId28"/>
    <p:sldId id="323" r:id="rId29"/>
    <p:sldId id="262" r:id="rId30"/>
    <p:sldId id="29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0"/>
    <p:restoredTop sz="94643"/>
  </p:normalViewPr>
  <p:slideViewPr>
    <p:cSldViewPr snapToGrid="0">
      <p:cViewPr varScale="1">
        <p:scale>
          <a:sx n="103" d="100"/>
          <a:sy n="103" d="100"/>
        </p:scale>
        <p:origin x="184"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ong Pham V" userId="419a7a44b547b88f" providerId="LiveId" clId="{044FDC75-154D-3E46-89F7-53FD1F30E867}"/>
    <pc:docChg chg="undo custSel addSld delSld modSld">
      <pc:chgData name="Cuong Pham V" userId="419a7a44b547b88f" providerId="LiveId" clId="{044FDC75-154D-3E46-89F7-53FD1F30E867}" dt="2025-07-24T07:14:16.455" v="460" actId="26606"/>
      <pc:docMkLst>
        <pc:docMk/>
      </pc:docMkLst>
      <pc:sldChg chg="modSp mod">
        <pc:chgData name="Cuong Pham V" userId="419a7a44b547b88f" providerId="LiveId" clId="{044FDC75-154D-3E46-89F7-53FD1F30E867}" dt="2025-07-24T04:15:58.868" v="1" actId="5793"/>
        <pc:sldMkLst>
          <pc:docMk/>
          <pc:sldMk cId="3408687923" sldId="257"/>
        </pc:sldMkLst>
      </pc:sldChg>
      <pc:sldChg chg="addSp delSp modSp mod setBg">
        <pc:chgData name="Cuong Pham V" userId="419a7a44b547b88f" providerId="LiveId" clId="{044FDC75-154D-3E46-89F7-53FD1F30E867}" dt="2025-07-24T07:14:16.455" v="460" actId="26606"/>
        <pc:sldMkLst>
          <pc:docMk/>
          <pc:sldMk cId="3529788678" sldId="292"/>
        </pc:sldMkLst>
      </pc:sldChg>
      <pc:sldChg chg="addSp modSp mod setBg">
        <pc:chgData name="Cuong Pham V" userId="419a7a44b547b88f" providerId="LiveId" clId="{044FDC75-154D-3E46-89F7-53FD1F30E867}" dt="2025-07-24T04:18:37.023" v="31" actId="27636"/>
        <pc:sldMkLst>
          <pc:docMk/>
          <pc:sldMk cId="3156705138" sldId="293"/>
        </pc:sldMkLst>
      </pc:sldChg>
      <pc:sldChg chg="addSp delSp modSp mod">
        <pc:chgData name="Cuong Pham V" userId="419a7a44b547b88f" providerId="LiveId" clId="{044FDC75-154D-3E46-89F7-53FD1F30E867}" dt="2025-07-24T04:22:50.585" v="47" actId="21"/>
        <pc:sldMkLst>
          <pc:docMk/>
          <pc:sldMk cId="4099552228" sldId="294"/>
        </pc:sldMkLst>
      </pc:sldChg>
      <pc:sldChg chg="addSp delSp modSp mod setBg">
        <pc:chgData name="Cuong Pham V" userId="419a7a44b547b88f" providerId="LiveId" clId="{044FDC75-154D-3E46-89F7-53FD1F30E867}" dt="2025-07-24T04:23:09.420" v="51" actId="26606"/>
        <pc:sldMkLst>
          <pc:docMk/>
          <pc:sldMk cId="2247596921" sldId="295"/>
        </pc:sldMkLst>
      </pc:sldChg>
      <pc:sldChg chg="addSp delSp modSp mod setBg">
        <pc:chgData name="Cuong Pham V" userId="419a7a44b547b88f" providerId="LiveId" clId="{044FDC75-154D-3E46-89F7-53FD1F30E867}" dt="2025-07-24T04:24:41.589" v="75" actId="1076"/>
        <pc:sldMkLst>
          <pc:docMk/>
          <pc:sldMk cId="556249761" sldId="296"/>
        </pc:sldMkLst>
      </pc:sldChg>
      <pc:sldChg chg="addSp modSp mod setBg modNotesTx">
        <pc:chgData name="Cuong Pham V" userId="419a7a44b547b88f" providerId="LiveId" clId="{044FDC75-154D-3E46-89F7-53FD1F30E867}" dt="2025-07-24T04:25:24.262" v="81" actId="15"/>
        <pc:sldMkLst>
          <pc:docMk/>
          <pc:sldMk cId="1336328843" sldId="297"/>
        </pc:sldMkLst>
      </pc:sldChg>
      <pc:sldChg chg="addSp modSp mod setBg">
        <pc:chgData name="Cuong Pham V" userId="419a7a44b547b88f" providerId="LiveId" clId="{044FDC75-154D-3E46-89F7-53FD1F30E867}" dt="2025-07-24T04:27:26.389" v="98" actId="404"/>
        <pc:sldMkLst>
          <pc:docMk/>
          <pc:sldMk cId="3312289624" sldId="298"/>
        </pc:sldMkLst>
      </pc:sldChg>
      <pc:sldChg chg="addSp delSp modSp mod setBg">
        <pc:chgData name="Cuong Pham V" userId="419a7a44b547b88f" providerId="LiveId" clId="{044FDC75-154D-3E46-89F7-53FD1F30E867}" dt="2025-07-24T04:26:54.859" v="89" actId="26606"/>
        <pc:sldMkLst>
          <pc:docMk/>
          <pc:sldMk cId="950890018" sldId="299"/>
        </pc:sldMkLst>
      </pc:sldChg>
      <pc:sldChg chg="addSp delSp modSp mod setBg">
        <pc:chgData name="Cuong Pham V" userId="419a7a44b547b88f" providerId="LiveId" clId="{044FDC75-154D-3E46-89F7-53FD1F30E867}" dt="2025-07-24T04:29:43.173" v="106" actId="1076"/>
        <pc:sldMkLst>
          <pc:docMk/>
          <pc:sldMk cId="3488452935" sldId="300"/>
        </pc:sldMkLst>
      </pc:sldChg>
      <pc:sldChg chg="addSp modSp mod setBg">
        <pc:chgData name="Cuong Pham V" userId="419a7a44b547b88f" providerId="LiveId" clId="{044FDC75-154D-3E46-89F7-53FD1F30E867}" dt="2025-07-24T04:30:01.158" v="109" actId="26606"/>
        <pc:sldMkLst>
          <pc:docMk/>
          <pc:sldMk cId="3780629009" sldId="301"/>
        </pc:sldMkLst>
      </pc:sldChg>
      <pc:sldChg chg="addSp delSp modSp mod setBg">
        <pc:chgData name="Cuong Pham V" userId="419a7a44b547b88f" providerId="LiveId" clId="{044FDC75-154D-3E46-89F7-53FD1F30E867}" dt="2025-07-24T04:29:51.764" v="108" actId="478"/>
        <pc:sldMkLst>
          <pc:docMk/>
          <pc:sldMk cId="2337944867" sldId="304"/>
        </pc:sldMkLst>
      </pc:sldChg>
      <pc:sldChg chg="addSp delSp modSp mod setBg">
        <pc:chgData name="Cuong Pham V" userId="419a7a44b547b88f" providerId="LiveId" clId="{044FDC75-154D-3E46-89F7-53FD1F30E867}" dt="2025-07-24T04:31:11.327" v="112" actId="26606"/>
        <pc:sldMkLst>
          <pc:docMk/>
          <pc:sldMk cId="1657566310" sldId="305"/>
        </pc:sldMkLst>
      </pc:sldChg>
      <pc:sldChg chg="addSp delSp modSp mod setBg">
        <pc:chgData name="Cuong Pham V" userId="419a7a44b547b88f" providerId="LiveId" clId="{044FDC75-154D-3E46-89F7-53FD1F30E867}" dt="2025-07-24T04:32:10.402" v="117" actId="26606"/>
        <pc:sldMkLst>
          <pc:docMk/>
          <pc:sldMk cId="2263761926" sldId="306"/>
        </pc:sldMkLst>
      </pc:sldChg>
      <pc:sldChg chg="addSp delSp modSp mod setBg">
        <pc:chgData name="Cuong Pham V" userId="419a7a44b547b88f" providerId="LiveId" clId="{044FDC75-154D-3E46-89F7-53FD1F30E867}" dt="2025-07-24T04:32:55.975" v="120" actId="26606"/>
        <pc:sldMkLst>
          <pc:docMk/>
          <pc:sldMk cId="181231268" sldId="307"/>
        </pc:sldMkLst>
      </pc:sldChg>
      <pc:sldChg chg="addSp delSp modSp mod setBg">
        <pc:chgData name="Cuong Pham V" userId="419a7a44b547b88f" providerId="LiveId" clId="{044FDC75-154D-3E46-89F7-53FD1F30E867}" dt="2025-07-24T04:39:00.639" v="159" actId="26606"/>
        <pc:sldMkLst>
          <pc:docMk/>
          <pc:sldMk cId="830874609" sldId="308"/>
        </pc:sldMkLst>
      </pc:sldChg>
      <pc:sldChg chg="addSp delSp modSp mod setBg addAnim">
        <pc:chgData name="Cuong Pham V" userId="419a7a44b547b88f" providerId="LiveId" clId="{044FDC75-154D-3E46-89F7-53FD1F30E867}" dt="2025-07-24T04:40:13.912" v="164"/>
        <pc:sldMkLst>
          <pc:docMk/>
          <pc:sldMk cId="1440082212" sldId="309"/>
        </pc:sldMkLst>
      </pc:sldChg>
      <pc:sldChg chg="addSp modSp mod setBg">
        <pc:chgData name="Cuong Pham V" userId="419a7a44b547b88f" providerId="LiveId" clId="{044FDC75-154D-3E46-89F7-53FD1F30E867}" dt="2025-07-24T04:40:26.210" v="168" actId="403"/>
        <pc:sldMkLst>
          <pc:docMk/>
          <pc:sldMk cId="2154925826" sldId="310"/>
        </pc:sldMkLst>
      </pc:sldChg>
      <pc:sldChg chg="addSp delSp modSp mod setBg">
        <pc:chgData name="Cuong Pham V" userId="419a7a44b547b88f" providerId="LiveId" clId="{044FDC75-154D-3E46-89F7-53FD1F30E867}" dt="2025-07-24T04:41:09.201" v="171" actId="26606"/>
        <pc:sldMkLst>
          <pc:docMk/>
          <pc:sldMk cId="1655195809" sldId="311"/>
        </pc:sldMkLst>
      </pc:sldChg>
      <pc:sldChg chg="addSp modSp mod setBg">
        <pc:chgData name="Cuong Pham V" userId="419a7a44b547b88f" providerId="LiveId" clId="{044FDC75-154D-3E46-89F7-53FD1F30E867}" dt="2025-07-24T04:41:37.286" v="173" actId="26606"/>
        <pc:sldMkLst>
          <pc:docMk/>
          <pc:sldMk cId="3558500280" sldId="312"/>
        </pc:sldMkLst>
      </pc:sldChg>
      <pc:sldChg chg="addSp delSp modSp mod setBg">
        <pc:chgData name="Cuong Pham V" userId="419a7a44b547b88f" providerId="LiveId" clId="{044FDC75-154D-3E46-89F7-53FD1F30E867}" dt="2025-07-24T04:48:49.086" v="215" actId="403"/>
        <pc:sldMkLst>
          <pc:docMk/>
          <pc:sldMk cId="4223584785" sldId="313"/>
        </pc:sldMkLst>
      </pc:sldChg>
      <pc:sldChg chg="addSp delSp modSp mod setBg">
        <pc:chgData name="Cuong Pham V" userId="419a7a44b547b88f" providerId="LiveId" clId="{044FDC75-154D-3E46-89F7-53FD1F30E867}" dt="2025-07-24T06:48:13.430" v="232" actId="26606"/>
        <pc:sldMkLst>
          <pc:docMk/>
          <pc:sldMk cId="3132125216" sldId="315"/>
        </pc:sldMkLst>
      </pc:sldChg>
      <pc:sldChg chg="addSp modSp mod setBg">
        <pc:chgData name="Cuong Pham V" userId="419a7a44b547b88f" providerId="LiveId" clId="{044FDC75-154D-3E46-89F7-53FD1F30E867}" dt="2025-07-24T06:50:15.821" v="262" actId="26606"/>
        <pc:sldMkLst>
          <pc:docMk/>
          <pc:sldMk cId="1702399500" sldId="317"/>
        </pc:sldMkLst>
      </pc:sldChg>
      <pc:sldChg chg="addSp modSp mod setBg">
        <pc:chgData name="Cuong Pham V" userId="419a7a44b547b88f" providerId="LiveId" clId="{044FDC75-154D-3E46-89F7-53FD1F30E867}" dt="2025-07-24T06:52:08.772" v="292" actId="26606"/>
        <pc:sldMkLst>
          <pc:docMk/>
          <pc:sldMk cId="933601576" sldId="318"/>
        </pc:sldMkLst>
      </pc:sldChg>
      <pc:sldChg chg="addSp modSp mod setBg">
        <pc:chgData name="Cuong Pham V" userId="419a7a44b547b88f" providerId="LiveId" clId="{044FDC75-154D-3E46-89F7-53FD1F30E867}" dt="2025-07-24T06:54:10.632" v="304" actId="26606"/>
        <pc:sldMkLst>
          <pc:docMk/>
          <pc:sldMk cId="3280343747" sldId="319"/>
        </pc:sldMkLst>
      </pc:sldChg>
      <pc:sldChg chg="addSp modSp mod setBg">
        <pc:chgData name="Cuong Pham V" userId="419a7a44b547b88f" providerId="LiveId" clId="{044FDC75-154D-3E46-89F7-53FD1F30E867}" dt="2025-07-24T06:54:24.424" v="305" actId="26606"/>
        <pc:sldMkLst>
          <pc:docMk/>
          <pc:sldMk cId="3988041774" sldId="320"/>
        </pc:sldMkLst>
      </pc:sldChg>
      <pc:sldChg chg="addSp modSp mod setBg">
        <pc:chgData name="Cuong Pham V" userId="419a7a44b547b88f" providerId="LiveId" clId="{044FDC75-154D-3E46-89F7-53FD1F30E867}" dt="2025-07-24T06:55:03.553" v="308" actId="20577"/>
        <pc:sldMkLst>
          <pc:docMk/>
          <pc:sldMk cId="1634522275" sldId="323"/>
        </pc:sldMkLst>
      </pc:sldChg>
      <pc:sldChg chg="modSp new del mod">
        <pc:chgData name="Cuong Pham V" userId="419a7a44b547b88f" providerId="LiveId" clId="{044FDC75-154D-3E46-89F7-53FD1F30E867}" dt="2025-07-24T04:39:11.540" v="160" actId="2696"/>
        <pc:sldMkLst>
          <pc:docMk/>
          <pc:sldMk cId="36530883" sldId="324"/>
        </pc:sldMkLst>
      </pc:sldChg>
    </pc:docChg>
  </pc:docChgLst>
  <pc:docChgLst>
    <pc:chgData name="Cuong Pham V" userId="419a7a44b547b88f" providerId="LiveId" clId="{3631F272-C94A-55FF-A107-CDE37622A529}"/>
    <pc:docChg chg="modSld">
      <pc:chgData name="Cuong Pham V" userId="419a7a44b547b88f" providerId="LiveId" clId="{3631F272-C94A-55FF-A107-CDE37622A529}" dt="2025-09-10T00:57:09.796" v="69" actId="20577"/>
      <pc:docMkLst>
        <pc:docMk/>
      </pc:docMkLst>
      <pc:sldChg chg="modSp mod">
        <pc:chgData name="Cuong Pham V" userId="419a7a44b547b88f" providerId="LiveId" clId="{3631F272-C94A-55FF-A107-CDE37622A529}" dt="2025-09-10T00:57:09.796" v="69" actId="20577"/>
        <pc:sldMkLst>
          <pc:docMk/>
          <pc:sldMk cId="3529788678" sldId="292"/>
        </pc:sldMkLst>
        <pc:spChg chg="mod">
          <ac:chgData name="Cuong Pham V" userId="419a7a44b547b88f" providerId="LiveId" clId="{3631F272-C94A-55FF-A107-CDE37622A529}" dt="2025-09-10T00:57:09.796" v="69" actId="20577"/>
          <ac:spMkLst>
            <pc:docMk/>
            <pc:sldMk cId="3529788678" sldId="292"/>
            <ac:spMk id="5" creationId="{081A208E-94A9-262B-B321-4815982D83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8382E-B9AB-CF40-A4AD-C24DBB0463A6}" type="datetimeFigureOut">
              <a:t>10/9/25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38EA3-856A-7F4F-87CC-A9E69B6D9A4F}" type="slidenum">
              <a:t>‹#›</a:t>
            </a:fld>
            <a:endParaRPr lang="en-VN"/>
          </a:p>
        </p:txBody>
      </p:sp>
    </p:spTree>
    <p:extLst>
      <p:ext uri="{BB962C8B-B14F-4D97-AF65-F5344CB8AC3E}">
        <p14:creationId xmlns:p14="http://schemas.microsoft.com/office/powerpoint/2010/main" val="39874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2</a:t>
            </a:fld>
            <a:endParaRPr lang="en-VN"/>
          </a:p>
        </p:txBody>
      </p:sp>
    </p:spTree>
    <p:extLst>
      <p:ext uri="{BB962C8B-B14F-4D97-AF65-F5344CB8AC3E}">
        <p14:creationId xmlns:p14="http://schemas.microsoft.com/office/powerpoint/2010/main" val="5430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3</a:t>
            </a:fld>
            <a:endParaRPr lang="en-VN"/>
          </a:p>
        </p:txBody>
      </p:sp>
    </p:spTree>
    <p:extLst>
      <p:ext uri="{BB962C8B-B14F-4D97-AF65-F5344CB8AC3E}">
        <p14:creationId xmlns:p14="http://schemas.microsoft.com/office/powerpoint/2010/main" val="400097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5</a:t>
            </a:fld>
            <a:endParaRPr lang="en-VN"/>
          </a:p>
        </p:txBody>
      </p:sp>
    </p:spTree>
    <p:extLst>
      <p:ext uri="{BB962C8B-B14F-4D97-AF65-F5344CB8AC3E}">
        <p14:creationId xmlns:p14="http://schemas.microsoft.com/office/powerpoint/2010/main" val="2303734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6</a:t>
            </a:fld>
            <a:endParaRPr lang="en-VN"/>
          </a:p>
        </p:txBody>
      </p:sp>
    </p:spTree>
    <p:extLst>
      <p:ext uri="{BB962C8B-B14F-4D97-AF65-F5344CB8AC3E}">
        <p14:creationId xmlns:p14="http://schemas.microsoft.com/office/powerpoint/2010/main" val="3369427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VN"/>
          </a:p>
        </p:txBody>
      </p:sp>
      <p:sp>
        <p:nvSpPr>
          <p:cNvPr id="4" name="Slide Number Placeholder 3"/>
          <p:cNvSpPr>
            <a:spLocks noGrp="1"/>
          </p:cNvSpPr>
          <p:nvPr>
            <p:ph type="sldNum" sz="quarter" idx="5"/>
          </p:nvPr>
        </p:nvSpPr>
        <p:spPr/>
        <p:txBody>
          <a:bodyPr/>
          <a:lstStyle/>
          <a:p>
            <a:fld id="{9E538EA3-856A-7F4F-87CC-A9E69B6D9A4F}" type="slidenum">
              <a:rPr lang="en-VN"/>
              <a:t>7</a:t>
            </a:fld>
            <a:endParaRPr lang="en-VN"/>
          </a:p>
        </p:txBody>
      </p:sp>
    </p:spTree>
    <p:extLst>
      <p:ext uri="{BB962C8B-B14F-4D97-AF65-F5344CB8AC3E}">
        <p14:creationId xmlns:p14="http://schemas.microsoft.com/office/powerpoint/2010/main" val="1368800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21</a:t>
            </a:fld>
            <a:endParaRPr lang="en-VN"/>
          </a:p>
        </p:txBody>
      </p:sp>
    </p:spTree>
    <p:extLst>
      <p:ext uri="{BB962C8B-B14F-4D97-AF65-F5344CB8AC3E}">
        <p14:creationId xmlns:p14="http://schemas.microsoft.com/office/powerpoint/2010/main" val="3764769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23</a:t>
            </a:fld>
            <a:endParaRPr lang="en-VN"/>
          </a:p>
        </p:txBody>
      </p:sp>
    </p:spTree>
    <p:extLst>
      <p:ext uri="{BB962C8B-B14F-4D97-AF65-F5344CB8AC3E}">
        <p14:creationId xmlns:p14="http://schemas.microsoft.com/office/powerpoint/2010/main" val="2093488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24</a:t>
            </a:fld>
            <a:endParaRPr lang="en-VN"/>
          </a:p>
        </p:txBody>
      </p:sp>
    </p:spTree>
    <p:extLst>
      <p:ext uri="{BB962C8B-B14F-4D97-AF65-F5344CB8AC3E}">
        <p14:creationId xmlns:p14="http://schemas.microsoft.com/office/powerpoint/2010/main" val="2076251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A4B53A7-3209-46A6-9454-F38EAC8F11E7}" type="datetimeFigureOut">
              <a:rPr lang="en-US" smtClean="0"/>
              <a:t>9/10/25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0839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9/10/25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5377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9/10/25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2196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9/10/25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9130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9/10/25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5385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A4B53A7-3209-46A6-9454-F38EAC8F11E7}" type="datetimeFigureOut">
              <a:rPr lang="en-US" smtClean="0"/>
              <a:t>9/10/25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4740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9/10/25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7497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9/10/25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0274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9/10/25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62470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9/10/25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2801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9/10/25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9835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4B53A7-3209-46A6-9454-F38EAC8F11E7}" type="datetimeFigureOut">
              <a:rPr lang="en-US" smtClean="0"/>
              <a:pPr/>
              <a:t>9/10/25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38970377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modernstatisticswithr.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een and white logo&#10;&#10;Description automatically generated">
            <a:extLst>
              <a:ext uri="{FF2B5EF4-FFF2-40B4-BE49-F238E27FC236}">
                <a16:creationId xmlns:a16="http://schemas.microsoft.com/office/drawing/2014/main" id="{F2B8ECAC-842A-006E-0CE4-3D77E0B15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91861" y="462200"/>
            <a:ext cx="7378775" cy="2213635"/>
          </a:xfrm>
          <a:prstGeom prst="rect">
            <a:avLst/>
          </a:prstGeom>
          <a:noFill/>
        </p:spPr>
      </p:pic>
      <p:sp>
        <p:nvSpPr>
          <p:cNvPr id="2" name="Title 1">
            <a:extLst>
              <a:ext uri="{FF2B5EF4-FFF2-40B4-BE49-F238E27FC236}">
                <a16:creationId xmlns:a16="http://schemas.microsoft.com/office/drawing/2014/main" id="{1664FDD3-7407-1DD7-935F-C23BEB0A9492}"/>
              </a:ext>
            </a:extLst>
          </p:cNvPr>
          <p:cNvSpPr>
            <a:spLocks noGrp="1"/>
          </p:cNvSpPr>
          <p:nvPr>
            <p:ph type="title"/>
          </p:nvPr>
        </p:nvSpPr>
        <p:spPr>
          <a:xfrm>
            <a:off x="996005" y="2923603"/>
            <a:ext cx="9752507" cy="1713305"/>
          </a:xfrm>
        </p:spPr>
        <p:txBody>
          <a:bodyPr vert="horz" lIns="91440" tIns="45720" rIns="91440" bIns="45720" rtlCol="0" anchor="b">
            <a:normAutofit/>
          </a:bodyPr>
          <a:lstStyle/>
          <a:p>
            <a:r>
              <a:rPr lang="en-US" sz="5600" b="1" i="0" kern="1200" cap="all" baseline="0">
                <a:solidFill>
                  <a:schemeClr val="tx1"/>
                </a:solidFill>
                <a:effectLst/>
                <a:latin typeface="+mj-lt"/>
                <a:ea typeface="+mj-ea"/>
                <a:cs typeface="+mj-cs"/>
              </a:rPr>
              <a:t>xây dựng Mô hình hồi qui</a:t>
            </a:r>
            <a:endParaRPr lang="en-US" sz="5600" b="1" i="0" kern="1200" cap="all" baseline="0">
              <a:solidFill>
                <a:schemeClr val="tx1"/>
              </a:solidFill>
              <a:latin typeface="+mj-lt"/>
              <a:ea typeface="+mj-ea"/>
              <a:cs typeface="+mj-cs"/>
            </a:endParaRPr>
          </a:p>
        </p:txBody>
      </p:sp>
      <p:sp>
        <p:nvSpPr>
          <p:cNvPr id="6" name="Text Placeholder 5">
            <a:extLst>
              <a:ext uri="{FF2B5EF4-FFF2-40B4-BE49-F238E27FC236}">
                <a16:creationId xmlns:a16="http://schemas.microsoft.com/office/drawing/2014/main" id="{93354B7D-686B-6B9F-58DD-CADCFDA66409}"/>
              </a:ext>
            </a:extLst>
          </p:cNvPr>
          <p:cNvSpPr>
            <a:spLocks noGrp="1"/>
          </p:cNvSpPr>
          <p:nvPr>
            <p:ph type="body" idx="1"/>
          </p:nvPr>
        </p:nvSpPr>
        <p:spPr>
          <a:xfrm>
            <a:off x="996004" y="4884676"/>
            <a:ext cx="10351445" cy="1204974"/>
          </a:xfrm>
        </p:spPr>
        <p:txBody>
          <a:bodyPr/>
          <a:lstStyle/>
          <a:p>
            <a:r>
              <a:rPr lang="en-VN" b="1"/>
              <a:t>Mô hình hồi quy tuyến tính – Linear Regression model</a:t>
            </a:r>
          </a:p>
        </p:txBody>
      </p:sp>
    </p:spTree>
    <p:extLst>
      <p:ext uri="{BB962C8B-B14F-4D97-AF65-F5344CB8AC3E}">
        <p14:creationId xmlns:p14="http://schemas.microsoft.com/office/powerpoint/2010/main" val="399039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C5949-D199-8681-341B-490385AF49AD}"/>
              </a:ext>
            </a:extLst>
          </p:cNvPr>
          <p:cNvSpPr>
            <a:spLocks noGrp="1"/>
          </p:cNvSpPr>
          <p:nvPr>
            <p:ph type="title"/>
          </p:nvPr>
        </p:nvSpPr>
        <p:spPr>
          <a:xfrm>
            <a:off x="630936" y="640080"/>
            <a:ext cx="4818888" cy="1481328"/>
          </a:xfrm>
        </p:spPr>
        <p:txBody>
          <a:bodyPr anchor="b">
            <a:normAutofit/>
          </a:bodyPr>
          <a:lstStyle/>
          <a:p>
            <a:r>
              <a:rPr lang="en-VN" sz="5400"/>
              <a:t>Ví dụ 2: </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27C587-4238-505C-768D-5A7BFEF816F8}"/>
              </a:ext>
            </a:extLst>
          </p:cNvPr>
          <p:cNvSpPr>
            <a:spLocks noGrp="1"/>
          </p:cNvSpPr>
          <p:nvPr>
            <p:ph idx="1"/>
          </p:nvPr>
        </p:nvSpPr>
        <p:spPr>
          <a:xfrm>
            <a:off x="630936" y="2660904"/>
            <a:ext cx="4818888" cy="3547872"/>
          </a:xfrm>
        </p:spPr>
        <p:txBody>
          <a:bodyPr anchor="t">
            <a:normAutofit/>
          </a:bodyPr>
          <a:lstStyle/>
          <a:p>
            <a:r>
              <a:rPr lang="vi-VN" sz="1700"/>
              <a:t>Phân tích các yếu tố ảnh hưởng đến tỷ lệ béo phì ở trẻ em, bao gồm số giờ xem TV mỗi ngày, thu nhập của gia đình, và tình trạng hoạt động thể chất.</a:t>
            </a:r>
          </a:p>
          <a:p>
            <a:r>
              <a:rPr lang="vi-VN" sz="1700" b="1"/>
              <a:t>Nguồn dữ liệu:</a:t>
            </a:r>
            <a:r>
              <a:rPr lang="vi-VN" sz="1700"/>
              <a:t> Dữ liệu từ một cuộc điều tra sức khỏe quốc gia, ví dụ: National Health and Nutrition Examination Survey (NHANES) của CDC.</a:t>
            </a:r>
          </a:p>
          <a:p>
            <a:r>
              <a:rPr lang="vi-VN" sz="1700" b="1"/>
              <a:t>Ý nghĩa:</a:t>
            </a:r>
            <a:r>
              <a:rPr lang="vi-VN" sz="1700"/>
              <a:t> Xác định các yếu tố nguy cơ có thể can thiệp (như thời gian xem TV) để xây dựng các chương trình y tế công cộng phòng chống béo phì hiệu quả.</a:t>
            </a:r>
          </a:p>
          <a:p>
            <a:pPr marL="0" indent="0">
              <a:buNone/>
            </a:pPr>
            <a:endParaRPr lang="en-VN" sz="1700"/>
          </a:p>
        </p:txBody>
      </p:sp>
      <p:pic>
        <p:nvPicPr>
          <p:cNvPr id="6" name="Picture 5" descr="A computer screen with numbers and symbols&#10;&#10;AI-generated content may be incorrect.">
            <a:extLst>
              <a:ext uri="{FF2B5EF4-FFF2-40B4-BE49-F238E27FC236}">
                <a16:creationId xmlns:a16="http://schemas.microsoft.com/office/drawing/2014/main" id="{23425A17-BCE5-A08B-3A56-89A2D55F7A63}"/>
              </a:ext>
            </a:extLst>
          </p:cNvPr>
          <p:cNvPicPr>
            <a:picLocks noChangeAspect="1"/>
          </p:cNvPicPr>
          <p:nvPr/>
        </p:nvPicPr>
        <p:blipFill>
          <a:blip r:embed="rId2"/>
          <a:stretch>
            <a:fillRect/>
          </a:stretch>
        </p:blipFill>
        <p:spPr>
          <a:xfrm>
            <a:off x="6080760" y="2537384"/>
            <a:ext cx="5458968" cy="3002432"/>
          </a:xfrm>
          <a:prstGeom prst="rect">
            <a:avLst/>
          </a:prstGeom>
        </p:spPr>
      </p:pic>
    </p:spTree>
    <p:extLst>
      <p:ext uri="{BB962C8B-B14F-4D97-AF65-F5344CB8AC3E}">
        <p14:creationId xmlns:p14="http://schemas.microsoft.com/office/powerpoint/2010/main" val="348845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1" name="Straight Connector 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5F7CA-1046-196F-CC5F-DCD4FB58BA46}"/>
              </a:ext>
            </a:extLst>
          </p:cNvPr>
          <p:cNvSpPr>
            <a:spLocks noGrp="1"/>
          </p:cNvSpPr>
          <p:nvPr>
            <p:ph type="ctrTitle"/>
          </p:nvPr>
        </p:nvSpPr>
        <p:spPr>
          <a:xfrm>
            <a:off x="1524000" y="1584683"/>
            <a:ext cx="9144000" cy="2551829"/>
          </a:xfrm>
        </p:spPr>
        <p:txBody>
          <a:bodyPr anchor="ctr">
            <a:normAutofit/>
          </a:bodyPr>
          <a:lstStyle/>
          <a:p>
            <a:r>
              <a:rPr lang="en-US" sz="6600"/>
              <a:t>Kiểm tra các giả định của mô hình hồi quy</a:t>
            </a:r>
            <a:endParaRPr lang="en-VN" sz="6600"/>
          </a:p>
        </p:txBody>
      </p:sp>
    </p:spTree>
    <p:extLst>
      <p:ext uri="{BB962C8B-B14F-4D97-AF65-F5344CB8AC3E}">
        <p14:creationId xmlns:p14="http://schemas.microsoft.com/office/powerpoint/2010/main" val="233794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F1C01-197D-511C-C996-78B8471B68C7}"/>
              </a:ext>
            </a:extLst>
          </p:cNvPr>
          <p:cNvSpPr>
            <a:spLocks noGrp="1"/>
          </p:cNvSpPr>
          <p:nvPr>
            <p:ph type="title"/>
          </p:nvPr>
        </p:nvSpPr>
        <p:spPr>
          <a:xfrm>
            <a:off x="808638" y="386930"/>
            <a:ext cx="9236700" cy="1188950"/>
          </a:xfrm>
        </p:spPr>
        <p:txBody>
          <a:bodyPr anchor="b">
            <a:normAutofit/>
          </a:bodyPr>
          <a:lstStyle/>
          <a:p>
            <a:r>
              <a:rPr lang="en-VN" sz="5400"/>
              <a:t>Tại sao cần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BF7322-CCC9-0441-9546-3BC61A684543}"/>
              </a:ext>
            </a:extLst>
          </p:cNvPr>
          <p:cNvSpPr>
            <a:spLocks noGrp="1"/>
          </p:cNvSpPr>
          <p:nvPr>
            <p:ph idx="1"/>
          </p:nvPr>
        </p:nvSpPr>
        <p:spPr>
          <a:xfrm>
            <a:off x="793660" y="2599509"/>
            <a:ext cx="10143668" cy="3435531"/>
          </a:xfrm>
        </p:spPr>
        <p:txBody>
          <a:bodyPr anchor="ctr">
            <a:normAutofit/>
          </a:bodyPr>
          <a:lstStyle/>
          <a:p>
            <a:r>
              <a:rPr lang="vi-VN" sz="1700"/>
              <a:t>Mô hình hồi quy tuyến tính chỉ đáng tin cậy khi các giả định cơ bản được đáp ứng.</a:t>
            </a:r>
          </a:p>
          <a:p>
            <a:r>
              <a:rPr lang="vi-VN" sz="1700"/>
              <a:t>Vi phạm giả định có thể dẫn đến:</a:t>
            </a:r>
          </a:p>
          <a:p>
            <a:pPr lvl="1"/>
            <a:r>
              <a:rPr lang="vi-VN" sz="1700"/>
              <a:t>Ước lượng hệ số bị chệch (biased).</a:t>
            </a:r>
          </a:p>
          <a:p>
            <a:pPr lvl="1"/>
            <a:r>
              <a:rPr lang="vi-VN" sz="1700"/>
              <a:t>Sai số chuẩn (standard errors) không chính xác.</a:t>
            </a:r>
          </a:p>
          <a:p>
            <a:pPr lvl="1"/>
            <a:r>
              <a:rPr lang="vi-VN" sz="1700"/>
              <a:t>Trị số p và khoảng tin cậy không đáng tin cậy.</a:t>
            </a:r>
          </a:p>
          <a:p>
            <a:pPr lvl="1"/>
            <a:r>
              <a:rPr lang="vi-VN" sz="1700"/>
              <a:t>Kết luận sai lầm về mối quan hệ giữa các biến.</a:t>
            </a:r>
          </a:p>
          <a:p>
            <a:r>
              <a:rPr lang="vi-VN" sz="1700" b="1"/>
              <a:t>Các giả định chính (L.I.N.E):</a:t>
            </a:r>
            <a:endParaRPr lang="vi-VN" sz="1700"/>
          </a:p>
          <a:p>
            <a:pPr lvl="1"/>
            <a:r>
              <a:rPr lang="vi-VN" sz="1700" b="1"/>
              <a:t>L</a:t>
            </a:r>
            <a:r>
              <a:rPr lang="vi-VN" sz="1700"/>
              <a:t>inearity: Mối quan hệ tuyến tính.</a:t>
            </a:r>
          </a:p>
          <a:p>
            <a:pPr lvl="1"/>
            <a:r>
              <a:rPr lang="vi-VN" sz="1700" b="1"/>
              <a:t>I</a:t>
            </a:r>
            <a:r>
              <a:rPr lang="vi-VN" sz="1700"/>
              <a:t>ndependence: Các sai số độc lập với nhau. (Thường được giả định trong dữ liệu cắt ngang).</a:t>
            </a:r>
          </a:p>
          <a:p>
            <a:pPr lvl="1"/>
            <a:r>
              <a:rPr lang="vi-VN" sz="1700" b="1"/>
              <a:t>N</a:t>
            </a:r>
            <a:r>
              <a:rPr lang="vi-VN" sz="1700"/>
              <a:t>ormality: Sai số có phân phối chuẩn.</a:t>
            </a:r>
          </a:p>
          <a:p>
            <a:pPr lvl="1"/>
            <a:r>
              <a:rPr lang="vi-VN" sz="1700" b="1"/>
              <a:t>E</a:t>
            </a:r>
            <a:r>
              <a:rPr lang="vi-VN" sz="1700"/>
              <a:t>qual variance (Homoscedasticity): Phương sai của sai số là hằng số.</a:t>
            </a:r>
          </a:p>
          <a:p>
            <a:endParaRPr lang="en-VN" sz="1700"/>
          </a:p>
        </p:txBody>
      </p:sp>
    </p:spTree>
    <p:extLst>
      <p:ext uri="{BB962C8B-B14F-4D97-AF65-F5344CB8AC3E}">
        <p14:creationId xmlns:p14="http://schemas.microsoft.com/office/powerpoint/2010/main" val="3780629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D1719-903D-297A-4753-B86B7B596ABD}"/>
              </a:ext>
            </a:extLst>
          </p:cNvPr>
          <p:cNvSpPr>
            <a:spLocks noGrp="1"/>
          </p:cNvSpPr>
          <p:nvPr>
            <p:ph type="title"/>
          </p:nvPr>
        </p:nvSpPr>
        <p:spPr>
          <a:xfrm>
            <a:off x="645064" y="525982"/>
            <a:ext cx="4282983" cy="1200361"/>
          </a:xfrm>
        </p:spPr>
        <p:txBody>
          <a:bodyPr anchor="b">
            <a:normAutofit/>
          </a:bodyPr>
          <a:lstStyle/>
          <a:p>
            <a:r>
              <a:rPr lang="en-US" sz="3600"/>
              <a:t>Giả định 1: Tuyến tính (Linearity)</a:t>
            </a:r>
            <a:endParaRPr lang="en-VN" sz="360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FA129D-8D9C-DB5E-0A7F-27CCE2B86194}"/>
              </a:ext>
            </a:extLst>
          </p:cNvPr>
          <p:cNvSpPr>
            <a:spLocks noGrp="1"/>
          </p:cNvSpPr>
          <p:nvPr>
            <p:ph idx="1"/>
          </p:nvPr>
        </p:nvSpPr>
        <p:spPr>
          <a:xfrm>
            <a:off x="645066" y="2031101"/>
            <a:ext cx="4282984" cy="3511943"/>
          </a:xfrm>
        </p:spPr>
        <p:txBody>
          <a:bodyPr anchor="ctr">
            <a:normAutofit/>
          </a:bodyPr>
          <a:lstStyle/>
          <a:p>
            <a:r>
              <a:rPr lang="vi-VN" sz="1800"/>
              <a:t>Mối quan hệ giữa các biến độc lập (X) và biến phụ thuộc (Y) phải là tuyến tính.</a:t>
            </a:r>
          </a:p>
          <a:p>
            <a:r>
              <a:rPr lang="vi-VN" sz="1800" b="1"/>
              <a:t>Cách kiểm tra:</a:t>
            </a:r>
            <a:endParaRPr lang="vi-VN" sz="1800"/>
          </a:p>
          <a:p>
            <a:r>
              <a:rPr lang="vi-VN" sz="1800" b="1"/>
              <a:t>Trực quan:</a:t>
            </a:r>
            <a:r>
              <a:rPr lang="vi-VN" sz="1800"/>
              <a:t> Dùng biểu đồ </a:t>
            </a:r>
            <a:r>
              <a:rPr lang="vi-VN" sz="1800" b="1"/>
              <a:t>Residuals vs. Fitted values</a:t>
            </a:r>
            <a:r>
              <a:rPr lang="vi-VN" sz="1800"/>
              <a:t>. Nếu các điểm phân tán ngẫu nhiên xung quanh đường zero, giả định được đáp ứng. Nếu có một khuôn mẫu (hình cong, hình phễu), giả định bị vi phạm.</a:t>
            </a:r>
          </a:p>
          <a:p>
            <a:endParaRPr lang="en-VN" sz="180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F1D1F72-001C-0589-FC87-5685882ACF15}"/>
              </a:ext>
            </a:extLst>
          </p:cNvPr>
          <p:cNvPicPr>
            <a:picLocks noChangeAspect="1"/>
          </p:cNvPicPr>
          <p:nvPr/>
        </p:nvPicPr>
        <p:blipFill>
          <a:blip r:embed="rId2"/>
          <a:stretch>
            <a:fillRect/>
          </a:stretch>
        </p:blipFill>
        <p:spPr>
          <a:xfrm>
            <a:off x="5987738" y="1624160"/>
            <a:ext cx="5628018" cy="3376810"/>
          </a:xfrm>
          <a:prstGeom prst="rect">
            <a:avLst/>
          </a:prstGeom>
        </p:spPr>
      </p:pic>
    </p:spTree>
    <p:extLst>
      <p:ext uri="{BB962C8B-B14F-4D97-AF65-F5344CB8AC3E}">
        <p14:creationId xmlns:p14="http://schemas.microsoft.com/office/powerpoint/2010/main" val="1657566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7EABD-6D4A-8974-656C-0EA7821AA83A}"/>
              </a:ext>
            </a:extLst>
          </p:cNvPr>
          <p:cNvSpPr>
            <a:spLocks noGrp="1"/>
          </p:cNvSpPr>
          <p:nvPr>
            <p:ph type="title"/>
          </p:nvPr>
        </p:nvSpPr>
        <p:spPr>
          <a:xfrm>
            <a:off x="1043631" y="873940"/>
            <a:ext cx="5052369" cy="1035781"/>
          </a:xfrm>
        </p:spPr>
        <p:txBody>
          <a:bodyPr anchor="ctr">
            <a:normAutofit/>
          </a:bodyPr>
          <a:lstStyle/>
          <a:p>
            <a:r>
              <a:rPr lang="en-US" sz="3300"/>
              <a:t>Giả định 2: Phân phối chuẩn của sai số (Normality)</a:t>
            </a:r>
            <a:endParaRPr lang="en-VN" sz="3300"/>
          </a:p>
        </p:txBody>
      </p:sp>
      <p:sp>
        <p:nvSpPr>
          <p:cNvPr id="3" name="Content Placeholder 2">
            <a:extLst>
              <a:ext uri="{FF2B5EF4-FFF2-40B4-BE49-F238E27FC236}">
                <a16:creationId xmlns:a16="http://schemas.microsoft.com/office/drawing/2014/main" id="{1C9FFC5A-A225-644C-D5D9-164EE4D2031F}"/>
              </a:ext>
            </a:extLst>
          </p:cNvPr>
          <p:cNvSpPr>
            <a:spLocks noGrp="1"/>
          </p:cNvSpPr>
          <p:nvPr>
            <p:ph idx="1"/>
          </p:nvPr>
        </p:nvSpPr>
        <p:spPr>
          <a:xfrm>
            <a:off x="1045029" y="2524721"/>
            <a:ext cx="4991629" cy="3677123"/>
          </a:xfrm>
        </p:spPr>
        <p:txBody>
          <a:bodyPr anchor="ctr">
            <a:normAutofit/>
          </a:bodyPr>
          <a:lstStyle/>
          <a:p>
            <a:r>
              <a:rPr lang="vi-VN" sz="1800"/>
              <a:t>Các sai số (residuals) của mô hình phải tuân theo phân phối chuẩn với giá trị trung bình bằng 0.</a:t>
            </a:r>
          </a:p>
          <a:p>
            <a:r>
              <a:rPr lang="vi-VN" sz="1800" b="1"/>
              <a:t>Cách kiểm tra:</a:t>
            </a:r>
            <a:endParaRPr lang="vi-VN" sz="1800"/>
          </a:p>
          <a:p>
            <a:pPr lvl="1"/>
            <a:r>
              <a:rPr lang="vi-VN" sz="1800" b="1"/>
              <a:t>Trực quan:</a:t>
            </a:r>
            <a:r>
              <a:rPr lang="vi-VN" sz="1800"/>
              <a:t> Biểu đồ </a:t>
            </a:r>
            <a:r>
              <a:rPr lang="vi-VN" sz="1800" b="1"/>
              <a:t>Normal Q-Q (Quantile-Quantile)</a:t>
            </a:r>
            <a:r>
              <a:rPr lang="vi-VN" sz="1800"/>
              <a:t>. Nếu các điểm nằm gần đường chéo, giả định được đáp ứng.</a:t>
            </a:r>
          </a:p>
          <a:p>
            <a:pPr lvl="1"/>
            <a:r>
              <a:rPr lang="vi-VN" sz="1800" b="1"/>
              <a:t>Kiểm định thống kê:</a:t>
            </a:r>
            <a:r>
              <a:rPr lang="vi-VN" sz="1800"/>
              <a:t> Shapiro-Wilk test. Nếu p-value &gt; 0.05, ta không có đủ bằng chứng để bác bỏ giả thuyết H0 (sai số có phân phối chuẩn).</a:t>
            </a:r>
          </a:p>
          <a:p>
            <a:endParaRPr lang="en-VN" sz="1800"/>
          </a:p>
        </p:txBody>
      </p:sp>
      <p:sp>
        <p:nvSpPr>
          <p:cNvPr id="26" name="Rectangle 2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003D18-9B06-F7F0-E4F2-1BC419D965F3}"/>
              </a:ext>
            </a:extLst>
          </p:cNvPr>
          <p:cNvPicPr>
            <a:picLocks noChangeAspect="1"/>
          </p:cNvPicPr>
          <p:nvPr/>
        </p:nvPicPr>
        <p:blipFill>
          <a:blip r:embed="rId2"/>
          <a:stretch>
            <a:fillRect/>
          </a:stretch>
        </p:blipFill>
        <p:spPr>
          <a:xfrm>
            <a:off x="6930493" y="1945146"/>
            <a:ext cx="4223252" cy="3027992"/>
          </a:xfrm>
          <a:prstGeom prst="rect">
            <a:avLst/>
          </a:prstGeom>
        </p:spPr>
      </p:pic>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76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A95C0-F38A-104D-0C07-84A47CD46790}"/>
              </a:ext>
            </a:extLst>
          </p:cNvPr>
          <p:cNvSpPr>
            <a:spLocks noGrp="1"/>
          </p:cNvSpPr>
          <p:nvPr>
            <p:ph type="title"/>
          </p:nvPr>
        </p:nvSpPr>
        <p:spPr>
          <a:xfrm>
            <a:off x="1043631" y="873940"/>
            <a:ext cx="5052369" cy="1035781"/>
          </a:xfrm>
        </p:spPr>
        <p:txBody>
          <a:bodyPr anchor="ctr">
            <a:normAutofit/>
          </a:bodyPr>
          <a:lstStyle/>
          <a:p>
            <a:r>
              <a:rPr lang="vi-VN" sz="3300"/>
              <a:t>Giả định 3: Phương sai đồng nhất (Homoscedasticity)</a:t>
            </a:r>
            <a:endParaRPr lang="en-VN" sz="3300"/>
          </a:p>
        </p:txBody>
      </p:sp>
      <p:sp>
        <p:nvSpPr>
          <p:cNvPr id="3" name="Content Placeholder 2">
            <a:extLst>
              <a:ext uri="{FF2B5EF4-FFF2-40B4-BE49-F238E27FC236}">
                <a16:creationId xmlns:a16="http://schemas.microsoft.com/office/drawing/2014/main" id="{DFEC1184-A612-839A-AFE7-D1FF02B2D530}"/>
              </a:ext>
            </a:extLst>
          </p:cNvPr>
          <p:cNvSpPr>
            <a:spLocks noGrp="1"/>
          </p:cNvSpPr>
          <p:nvPr>
            <p:ph idx="1"/>
          </p:nvPr>
        </p:nvSpPr>
        <p:spPr>
          <a:xfrm>
            <a:off x="1045029" y="2524721"/>
            <a:ext cx="4991629" cy="3677123"/>
          </a:xfrm>
        </p:spPr>
        <p:txBody>
          <a:bodyPr anchor="ctr">
            <a:normAutofit/>
          </a:bodyPr>
          <a:lstStyle/>
          <a:p>
            <a:r>
              <a:rPr lang="vi-VN" sz="1700"/>
              <a:t>Phương sai của các sai số phải không đổi (hằng số) tại mọi mức giá trị của biến dự báo (X). Ngược lại là </a:t>
            </a:r>
            <a:r>
              <a:rPr lang="vi-VN" sz="1700" b="1"/>
              <a:t>phương sai thay đổi (Heteroscedasticity)</a:t>
            </a:r>
            <a:r>
              <a:rPr lang="vi-VN" sz="1700"/>
              <a:t>.</a:t>
            </a:r>
          </a:p>
          <a:p>
            <a:r>
              <a:rPr lang="vi-VN" sz="1700" b="1"/>
              <a:t>Cách kiểm tra:</a:t>
            </a:r>
            <a:endParaRPr lang="vi-VN" sz="1700"/>
          </a:p>
          <a:p>
            <a:pPr lvl="1"/>
            <a:r>
              <a:rPr lang="vi-VN" sz="1700" b="1"/>
              <a:t>Trực quan:</a:t>
            </a:r>
            <a:r>
              <a:rPr lang="vi-VN" sz="1700"/>
              <a:t> Biểu đồ </a:t>
            </a:r>
            <a:r>
              <a:rPr lang="vi-VN" sz="1700" b="1"/>
              <a:t>Scale-Location</a:t>
            </a:r>
            <a:r>
              <a:rPr lang="vi-VN" sz="1700"/>
              <a:t> (hoặc Residuals vs. Fitted). Tìm kiếm một khuôn mẫu hình phễu: nếu độ phân tán của các điểm tăng/giảm khi giá trị fitted thay đổi, giả định bị vi phạm.</a:t>
            </a:r>
          </a:p>
          <a:p>
            <a:pPr lvl="1"/>
            <a:r>
              <a:rPr lang="vi-VN" sz="1700" b="1"/>
              <a:t>Kiểm định thống kê:</a:t>
            </a:r>
            <a:r>
              <a:rPr lang="vi-VN" sz="1700"/>
              <a:t> Breusch-Pagan test. Nếu p-value &gt; 0.05, ta không có đủ bằng chứng để bác bỏ giả thuyết H0 (phương sai đồng nhất).</a:t>
            </a:r>
          </a:p>
          <a:p>
            <a:endParaRPr lang="en-VN" sz="170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99EB7D-188E-5B1E-9A1A-ED4DE7CC9F3B}"/>
              </a:ext>
            </a:extLst>
          </p:cNvPr>
          <p:cNvPicPr>
            <a:picLocks noChangeAspect="1"/>
          </p:cNvPicPr>
          <p:nvPr/>
        </p:nvPicPr>
        <p:blipFill>
          <a:blip r:embed="rId2"/>
          <a:stretch>
            <a:fillRect/>
          </a:stretch>
        </p:blipFill>
        <p:spPr>
          <a:xfrm>
            <a:off x="6930493" y="1447819"/>
            <a:ext cx="4223252" cy="4022646"/>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31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221AA6A-14A3-4CB1-A46D-4BBC72A28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C520B-03AC-C87C-D448-C5D4F9EEC314}"/>
              </a:ext>
            </a:extLst>
          </p:cNvPr>
          <p:cNvSpPr>
            <a:spLocks noGrp="1"/>
          </p:cNvSpPr>
          <p:nvPr>
            <p:ph type="title"/>
          </p:nvPr>
        </p:nvSpPr>
        <p:spPr>
          <a:xfrm>
            <a:off x="4316935" y="507283"/>
            <a:ext cx="7036865" cy="1544062"/>
          </a:xfrm>
        </p:spPr>
        <p:txBody>
          <a:bodyPr>
            <a:normAutofit/>
          </a:bodyPr>
          <a:lstStyle/>
          <a:p>
            <a:r>
              <a:rPr lang="en-VN" sz="4000"/>
              <a:t>Ví dụ</a:t>
            </a:r>
          </a:p>
        </p:txBody>
      </p:sp>
      <p:pic>
        <p:nvPicPr>
          <p:cNvPr id="4" name="Picture 3">
            <a:extLst>
              <a:ext uri="{FF2B5EF4-FFF2-40B4-BE49-F238E27FC236}">
                <a16:creationId xmlns:a16="http://schemas.microsoft.com/office/drawing/2014/main" id="{A3F702D7-F4DE-1608-592D-EE0AA62D9700}"/>
              </a:ext>
            </a:extLst>
          </p:cNvPr>
          <p:cNvPicPr>
            <a:picLocks noChangeAspect="1"/>
          </p:cNvPicPr>
          <p:nvPr/>
        </p:nvPicPr>
        <p:blipFill>
          <a:blip r:embed="rId2"/>
          <a:stretch>
            <a:fillRect/>
          </a:stretch>
        </p:blipFill>
        <p:spPr>
          <a:xfrm>
            <a:off x="612678" y="177416"/>
            <a:ext cx="3192176" cy="1955208"/>
          </a:xfrm>
          <a:prstGeom prst="rect">
            <a:avLst/>
          </a:prstGeom>
        </p:spPr>
      </p:pic>
      <p:pic>
        <p:nvPicPr>
          <p:cNvPr id="5" name="Picture 4">
            <a:extLst>
              <a:ext uri="{FF2B5EF4-FFF2-40B4-BE49-F238E27FC236}">
                <a16:creationId xmlns:a16="http://schemas.microsoft.com/office/drawing/2014/main" id="{842D2496-0AD2-FD4B-396A-AE08E004BBC9}"/>
              </a:ext>
            </a:extLst>
          </p:cNvPr>
          <p:cNvPicPr>
            <a:picLocks noChangeAspect="1"/>
          </p:cNvPicPr>
          <p:nvPr/>
        </p:nvPicPr>
        <p:blipFill>
          <a:blip r:embed="rId3"/>
          <a:stretch>
            <a:fillRect/>
          </a:stretch>
        </p:blipFill>
        <p:spPr>
          <a:xfrm>
            <a:off x="612678" y="2255148"/>
            <a:ext cx="3192176" cy="1955208"/>
          </a:xfrm>
          <a:prstGeom prst="rect">
            <a:avLst/>
          </a:prstGeom>
        </p:spPr>
      </p:pic>
      <p:pic>
        <p:nvPicPr>
          <p:cNvPr id="7" name="Picture 6">
            <a:extLst>
              <a:ext uri="{FF2B5EF4-FFF2-40B4-BE49-F238E27FC236}">
                <a16:creationId xmlns:a16="http://schemas.microsoft.com/office/drawing/2014/main" id="{9AC3BD8E-DBA3-842E-684B-75EB80894BFD}"/>
              </a:ext>
            </a:extLst>
          </p:cNvPr>
          <p:cNvPicPr>
            <a:picLocks noChangeAspect="1"/>
          </p:cNvPicPr>
          <p:nvPr/>
        </p:nvPicPr>
        <p:blipFill>
          <a:blip r:embed="rId4"/>
          <a:stretch>
            <a:fillRect/>
          </a:stretch>
        </p:blipFill>
        <p:spPr>
          <a:xfrm>
            <a:off x="422948" y="4417575"/>
            <a:ext cx="3571637" cy="1785818"/>
          </a:xfrm>
          <a:prstGeom prst="rect">
            <a:avLst/>
          </a:prstGeom>
        </p:spPr>
      </p:pic>
      <p:sp>
        <p:nvSpPr>
          <p:cNvPr id="3" name="Content Placeholder 2">
            <a:extLst>
              <a:ext uri="{FF2B5EF4-FFF2-40B4-BE49-F238E27FC236}">
                <a16:creationId xmlns:a16="http://schemas.microsoft.com/office/drawing/2014/main" id="{885B2487-1C64-B1A0-F97B-60E200139704}"/>
              </a:ext>
            </a:extLst>
          </p:cNvPr>
          <p:cNvSpPr>
            <a:spLocks noGrp="1"/>
          </p:cNvSpPr>
          <p:nvPr>
            <p:ph idx="1"/>
          </p:nvPr>
        </p:nvSpPr>
        <p:spPr>
          <a:xfrm>
            <a:off x="4316935" y="2230733"/>
            <a:ext cx="7036865" cy="3946229"/>
          </a:xfrm>
        </p:spPr>
        <p:txBody>
          <a:bodyPr>
            <a:normAutofit/>
          </a:bodyPr>
          <a:lstStyle/>
          <a:p>
            <a:r>
              <a:rPr lang="vi-VN" sz="1400"/>
              <a:t>Sử dụng mô hình dự đoán thời gian nằm viện (los_model) đã xây dựng.</a:t>
            </a:r>
          </a:p>
          <a:p>
            <a:r>
              <a:rPr lang="vi-VN" sz="1400" b="1"/>
              <a:t>Thực hiện:</a:t>
            </a:r>
            <a:endParaRPr lang="vi-VN" sz="1400"/>
          </a:p>
          <a:p>
            <a:r>
              <a:rPr lang="vi-VN" sz="1400"/>
              <a:t>Chạy các đoạn code trên R để tạo ra các biểu đồ chẩn đoán (Residuals vs. Fitted, Normal Q-Q).</a:t>
            </a:r>
          </a:p>
          <a:p>
            <a:r>
              <a:rPr lang="vi-VN" sz="1400"/>
              <a:t>Thực hiện kiểm định Shapiro-Wilk và Breusch-Pagan.</a:t>
            </a:r>
          </a:p>
          <a:p>
            <a:r>
              <a:rPr lang="vi-VN" sz="1400" b="1"/>
              <a:t>Diễn giải:</a:t>
            </a:r>
            <a:endParaRPr lang="vi-VN" sz="1400"/>
          </a:p>
          <a:p>
            <a:pPr lvl="1"/>
            <a:r>
              <a:rPr lang="vi-VN" sz="1400"/>
              <a:t>"Biểu đồ Residuals vs. Fitted cho thấy các điểm phân tán ngẫu nhiên quanh đường 0, cho thấy mối quan hệ có thể là tuyến tính."</a:t>
            </a:r>
          </a:p>
          <a:p>
            <a:pPr lvl="1"/>
            <a:r>
              <a:rPr lang="vi-VN" sz="1400"/>
              <a:t>"Biểu đồ Normal Q-Q cho thấy các điểm bám khá sát đường chéo, và kiểm định Shapiro-Wilk có p=0.15 (&gt;0.05), vì vậy chúng ta có thể giả định sai số có phân phối chuẩn."</a:t>
            </a:r>
          </a:p>
          <a:p>
            <a:pPr lvl="1"/>
            <a:r>
              <a:rPr lang="vi-VN" sz="1400"/>
              <a:t>"Biểu đồ Scale-Location không cho thấy một hình phễu rõ ràng và kiểm định Breusch-Pagan có p=0.2 (&gt;0.05), cho thấy giả định phương sai đồng nhất được đáp ứng."</a:t>
            </a:r>
          </a:p>
          <a:p>
            <a:pPr lvl="1"/>
            <a:r>
              <a:rPr lang="vi-VN" sz="1400" i="1"/>
              <a:t>(Nếu giả định bị vi phạm, đề cập ngắn gọn hướng xử lý: biến đổi log, sử dụng hồi quy phi tuyến tính, hồi quy bình phương tối thiểu có trọng số...)</a:t>
            </a:r>
            <a:endParaRPr lang="vi-VN" sz="1400"/>
          </a:p>
          <a:p>
            <a:endParaRPr lang="en-VN" sz="1400"/>
          </a:p>
        </p:txBody>
      </p:sp>
    </p:spTree>
    <p:extLst>
      <p:ext uri="{BB962C8B-B14F-4D97-AF65-F5344CB8AC3E}">
        <p14:creationId xmlns:p14="http://schemas.microsoft.com/office/powerpoint/2010/main" val="83087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36F44-965A-FE1D-FEAA-6D7313FEECFD}"/>
              </a:ext>
            </a:extLst>
          </p:cNvPr>
          <p:cNvPicPr>
            <a:picLocks noChangeAspect="1"/>
          </p:cNvPicPr>
          <p:nvPr/>
        </p:nvPicPr>
        <p:blipFill>
          <a:blip r:embed="rId2"/>
          <a:srcRect/>
          <a:stretch>
            <a:fill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A4D79-C22E-D9D5-D45E-53CEB518A652}"/>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a:solidFill>
                  <a:schemeClr val="tx1">
                    <a:lumMod val="85000"/>
                    <a:lumOff val="15000"/>
                  </a:schemeClr>
                </a:solidFill>
              </a:rPr>
              <a:t>Đa cộng tuyến (Multicollinearity)</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08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505FAF-9D18-09BF-BCE2-7187A0B486D3}"/>
              </a:ext>
            </a:extLst>
          </p:cNvPr>
          <p:cNvSpPr>
            <a:spLocks noGrp="1"/>
          </p:cNvSpPr>
          <p:nvPr>
            <p:ph type="title"/>
          </p:nvPr>
        </p:nvSpPr>
        <p:spPr>
          <a:xfrm>
            <a:off x="686834" y="1153572"/>
            <a:ext cx="3200400" cy="4461163"/>
          </a:xfrm>
        </p:spPr>
        <p:txBody>
          <a:bodyPr>
            <a:normAutofit/>
          </a:bodyPr>
          <a:lstStyle/>
          <a:p>
            <a:r>
              <a:rPr lang="en-US">
                <a:solidFill>
                  <a:srgbClr val="FFFFFF"/>
                </a:solidFill>
              </a:rPr>
              <a:t>Đa cộng tuyến</a:t>
            </a:r>
            <a:endParaRPr lang="en-V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ADA20E4-BF94-229B-7C26-AF0202ACF7FC}"/>
              </a:ext>
            </a:extLst>
          </p:cNvPr>
          <p:cNvSpPr>
            <a:spLocks noGrp="1"/>
          </p:cNvSpPr>
          <p:nvPr>
            <p:ph idx="1"/>
          </p:nvPr>
        </p:nvSpPr>
        <p:spPr>
          <a:xfrm>
            <a:off x="4447308" y="591344"/>
            <a:ext cx="6906491" cy="5585619"/>
          </a:xfrm>
        </p:spPr>
        <p:txBody>
          <a:bodyPr anchor="ctr">
            <a:normAutofit/>
          </a:bodyPr>
          <a:lstStyle/>
          <a:p>
            <a:r>
              <a:rPr lang="vi-VN" sz="2000"/>
              <a:t>Xảy ra khi hai hoặc nhiều biến độc lập trong một mô hình hồi quy đa biến có tương quan mạnh với nhau.</a:t>
            </a:r>
          </a:p>
          <a:p>
            <a:r>
              <a:rPr lang="vi-VN" sz="2000" b="1"/>
              <a:t>Vấn đề:</a:t>
            </a:r>
            <a:endParaRPr lang="vi-VN" sz="2000"/>
          </a:p>
          <a:p>
            <a:pPr lvl="1"/>
            <a:r>
              <a:rPr lang="vi-VN" sz="2000"/>
              <a:t>Không làm giảm khả năng dự đoán tổng thể của mô hình.</a:t>
            </a:r>
          </a:p>
          <a:p>
            <a:pPr lvl="1"/>
            <a:r>
              <a:rPr lang="vi-VN" sz="2000"/>
              <a:t>Nhưng làm cho việc ước lượng hệ số hồi quy cho từng biến riêng lẻ trở nên không ổn định và khó diễn giải.</a:t>
            </a:r>
          </a:p>
          <a:p>
            <a:pPr lvl="1"/>
            <a:r>
              <a:rPr lang="vi-VN" sz="2000"/>
              <a:t>Sai số chuẩn (standard error) của các hệ số hồi quy sẽ rất lớn.</a:t>
            </a:r>
          </a:p>
          <a:p>
            <a:pPr lvl="1"/>
            <a:r>
              <a:rPr lang="vi-VN" sz="2000"/>
              <a:t>Hệ số hồi quy có thể đổi dấu một cách vô lý hoặc có giá trị rất lớn.</a:t>
            </a:r>
          </a:p>
          <a:p>
            <a:r>
              <a:rPr lang="vi-VN" sz="2000" b="1"/>
              <a:t>Ví dụ trong Y tế:</a:t>
            </a:r>
            <a:endParaRPr lang="vi-VN" sz="2000"/>
          </a:p>
          <a:p>
            <a:pPr lvl="1"/>
            <a:r>
              <a:rPr lang="vi-VN" sz="2000"/>
              <a:t>cân_nặng và BMI (khi đã có chiều_cao).</a:t>
            </a:r>
          </a:p>
          <a:p>
            <a:pPr lvl="1"/>
            <a:r>
              <a:rPr lang="vi-VN" sz="2000"/>
              <a:t>huyết_áp_tâm_thu và huyết_áp_tâm_trương.</a:t>
            </a:r>
          </a:p>
          <a:p>
            <a:pPr lvl="1"/>
            <a:r>
              <a:rPr lang="vi-VN" sz="2000"/>
              <a:t>thu_nhập_gia_đình và trình_độ_học_vấn.</a:t>
            </a:r>
          </a:p>
          <a:p>
            <a:endParaRPr lang="en-VN" sz="2000"/>
          </a:p>
        </p:txBody>
      </p:sp>
    </p:spTree>
    <p:extLst>
      <p:ext uri="{BB962C8B-B14F-4D97-AF65-F5344CB8AC3E}">
        <p14:creationId xmlns:p14="http://schemas.microsoft.com/office/powerpoint/2010/main" val="215492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2AE73A-1D65-FBE6-36FF-DE0B9EA0CFB7}"/>
              </a:ext>
            </a:extLst>
          </p:cNvPr>
          <p:cNvSpPr>
            <a:spLocks noGrp="1"/>
          </p:cNvSpPr>
          <p:nvPr>
            <p:ph type="title"/>
          </p:nvPr>
        </p:nvSpPr>
        <p:spPr>
          <a:xfrm>
            <a:off x="1137034" y="609597"/>
            <a:ext cx="9392421" cy="1330841"/>
          </a:xfrm>
        </p:spPr>
        <p:txBody>
          <a:bodyPr>
            <a:normAutofit/>
          </a:bodyPr>
          <a:lstStyle/>
          <a:p>
            <a:r>
              <a:rPr lang="en-VN"/>
              <a:t>Phương pháp phát hiện</a:t>
            </a:r>
          </a:p>
        </p:txBody>
      </p:sp>
      <p:sp>
        <p:nvSpPr>
          <p:cNvPr id="3" name="Content Placeholder 2">
            <a:extLst>
              <a:ext uri="{FF2B5EF4-FFF2-40B4-BE49-F238E27FC236}">
                <a16:creationId xmlns:a16="http://schemas.microsoft.com/office/drawing/2014/main" id="{41D1A9F1-387E-0FC1-BA0A-ABB61839612F}"/>
              </a:ext>
            </a:extLst>
          </p:cNvPr>
          <p:cNvSpPr>
            <a:spLocks noGrp="1"/>
          </p:cNvSpPr>
          <p:nvPr>
            <p:ph idx="1"/>
          </p:nvPr>
        </p:nvSpPr>
        <p:spPr>
          <a:xfrm>
            <a:off x="1137034" y="2198362"/>
            <a:ext cx="4958966" cy="3917773"/>
          </a:xfrm>
        </p:spPr>
        <p:txBody>
          <a:bodyPr>
            <a:normAutofit/>
          </a:bodyPr>
          <a:lstStyle/>
          <a:p>
            <a:r>
              <a:rPr lang="vi-VN" sz="1900" b="1"/>
              <a:t>Hệ số phóng đại phương sai (Variance Inflation Factor - VIF)</a:t>
            </a:r>
            <a:r>
              <a:rPr lang="vi-VN" sz="1900"/>
              <a:t>.</a:t>
            </a:r>
          </a:p>
          <a:p>
            <a:r>
              <a:rPr lang="vi-VN" sz="1900" b="1"/>
              <a:t>Diễn giải VIF:</a:t>
            </a:r>
            <a:endParaRPr lang="vi-VN" sz="1900"/>
          </a:p>
          <a:p>
            <a:r>
              <a:rPr lang="vi-VN" sz="1900"/>
              <a:t>VIF đo lường mức độ phương sai của một hệ số hồi quy bị "phóng đại" do tương quan với các biến độc lập khác.</a:t>
            </a:r>
          </a:p>
          <a:p>
            <a:r>
              <a:rPr lang="vi-VN" sz="1900" b="1"/>
              <a:t>Quy tắc chung:</a:t>
            </a:r>
            <a:endParaRPr lang="vi-VN" sz="1900"/>
          </a:p>
          <a:p>
            <a:pPr lvl="1"/>
            <a:r>
              <a:rPr lang="vi-VN" sz="1900"/>
              <a:t>VIF = 1: Không có đa cộng tuyến.</a:t>
            </a:r>
          </a:p>
          <a:p>
            <a:pPr lvl="1"/>
            <a:r>
              <a:rPr lang="vi-VN" sz="1900"/>
              <a:t>1 &lt; VIF &lt; 5: Mức độ cộng tuyến vừa phải.</a:t>
            </a:r>
          </a:p>
          <a:p>
            <a:pPr lvl="1"/>
            <a:r>
              <a:rPr lang="vi-VN" sz="1900" b="1"/>
              <a:t>VIF &gt; 5 hoặc 10:</a:t>
            </a:r>
            <a:r>
              <a:rPr lang="vi-VN" sz="1900"/>
              <a:t> Đa cộng tuyến cao, cần xem xét xử lý.</a:t>
            </a:r>
          </a:p>
          <a:p>
            <a:endParaRPr lang="en-VN" sz="1900"/>
          </a:p>
        </p:txBody>
      </p:sp>
      <p:pic>
        <p:nvPicPr>
          <p:cNvPr id="5" name="Picture 4">
            <a:extLst>
              <a:ext uri="{FF2B5EF4-FFF2-40B4-BE49-F238E27FC236}">
                <a16:creationId xmlns:a16="http://schemas.microsoft.com/office/drawing/2014/main" id="{F096D704-401B-2553-C7CD-FE1CD16C4099}"/>
              </a:ext>
            </a:extLst>
          </p:cNvPr>
          <p:cNvPicPr>
            <a:picLocks noChangeAspect="1"/>
          </p:cNvPicPr>
          <p:nvPr/>
        </p:nvPicPr>
        <p:blipFill>
          <a:blip r:embed="rId2"/>
          <a:stretch>
            <a:fillRect/>
          </a:stretch>
        </p:blipFill>
        <p:spPr>
          <a:xfrm>
            <a:off x="6719367" y="2819702"/>
            <a:ext cx="4788505" cy="2486339"/>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519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621A141-F939-024D-01E7-BCB55D07D6E6}"/>
              </a:ext>
            </a:extLst>
          </p:cNvPr>
          <p:cNvSpPr>
            <a:spLocks noGrp="1"/>
          </p:cNvSpPr>
          <p:nvPr>
            <p:ph type="title"/>
          </p:nvPr>
        </p:nvSpPr>
        <p:spPr>
          <a:xfrm>
            <a:off x="1371599" y="294538"/>
            <a:ext cx="9895951" cy="1033669"/>
          </a:xfrm>
        </p:spPr>
        <p:txBody>
          <a:bodyPr>
            <a:normAutofit/>
          </a:bodyPr>
          <a:lstStyle/>
          <a:p>
            <a:r>
              <a:rPr lang="en-VN" sz="4000">
                <a:solidFill>
                  <a:srgbClr val="FFFFFF"/>
                </a:solidFill>
              </a:rPr>
              <a:t>Chuẩn đầu ra </a:t>
            </a:r>
          </a:p>
        </p:txBody>
      </p:sp>
      <p:sp>
        <p:nvSpPr>
          <p:cNvPr id="7" name="Content Placeholder 6">
            <a:extLst>
              <a:ext uri="{FF2B5EF4-FFF2-40B4-BE49-F238E27FC236}">
                <a16:creationId xmlns:a16="http://schemas.microsoft.com/office/drawing/2014/main" id="{F5E1F7AE-3F67-8347-63C3-D66F64970AB2}"/>
              </a:ext>
            </a:extLst>
          </p:cNvPr>
          <p:cNvSpPr>
            <a:spLocks noGrp="1"/>
          </p:cNvSpPr>
          <p:nvPr>
            <p:ph idx="1"/>
          </p:nvPr>
        </p:nvSpPr>
        <p:spPr>
          <a:xfrm>
            <a:off x="429617" y="2379346"/>
            <a:ext cx="10837933" cy="3683358"/>
          </a:xfrm>
        </p:spPr>
        <p:txBody>
          <a:bodyPr anchor="ctr">
            <a:normAutofit/>
          </a:bodyPr>
          <a:lstStyle/>
          <a:p>
            <a:r>
              <a:rPr lang="vi-VN"/>
              <a:t>LLO1:  Xây dựng mô hình hồi quy tuyến tính. </a:t>
            </a:r>
            <a:endParaRPr lang="en-VN"/>
          </a:p>
          <a:p>
            <a:pPr marL="0" indent="0">
              <a:buNone/>
            </a:pPr>
            <a:endParaRPr lang="en-VN"/>
          </a:p>
        </p:txBody>
      </p:sp>
    </p:spTree>
    <p:extLst>
      <p:ext uri="{BB962C8B-B14F-4D97-AF65-F5344CB8AC3E}">
        <p14:creationId xmlns:p14="http://schemas.microsoft.com/office/powerpoint/2010/main" val="340868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D13EB-FCC0-2E12-1A1E-4479A0307C23}"/>
              </a:ext>
            </a:extLst>
          </p:cNvPr>
          <p:cNvSpPr>
            <a:spLocks noGrp="1"/>
          </p:cNvSpPr>
          <p:nvPr>
            <p:ph type="title"/>
          </p:nvPr>
        </p:nvSpPr>
        <p:spPr>
          <a:xfrm>
            <a:off x="589560" y="856180"/>
            <a:ext cx="4560584" cy="1128068"/>
          </a:xfrm>
        </p:spPr>
        <p:txBody>
          <a:bodyPr anchor="ctr">
            <a:normAutofit/>
          </a:bodyPr>
          <a:lstStyle/>
          <a:p>
            <a:r>
              <a:rPr lang="en-VN" sz="4000"/>
              <a:t>Xử lý đa cộng tuyến</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A505CC-4153-DB04-6ABD-08F6EABA0FEB}"/>
              </a:ext>
            </a:extLst>
          </p:cNvPr>
          <p:cNvSpPr>
            <a:spLocks noGrp="1"/>
          </p:cNvSpPr>
          <p:nvPr>
            <p:ph idx="1"/>
          </p:nvPr>
        </p:nvSpPr>
        <p:spPr>
          <a:xfrm>
            <a:off x="590719" y="2330505"/>
            <a:ext cx="4559425" cy="3979585"/>
          </a:xfrm>
        </p:spPr>
        <p:txBody>
          <a:bodyPr anchor="ctr">
            <a:normAutofit/>
          </a:bodyPr>
          <a:lstStyle/>
          <a:p>
            <a:r>
              <a:rPr lang="vi-VN" sz="1700" b="1"/>
              <a:t>Loại bỏ biến:</a:t>
            </a:r>
            <a:r>
              <a:rPr lang="vi-VN" sz="1700"/>
              <a:t> Bỏ một trong các biến có tương quan cao ra khỏi mô hình. Chọn biến ít quan trọng hơn về mặt lý thuyết hoặc có VIF cao nhất.</a:t>
            </a:r>
          </a:p>
          <a:p>
            <a:r>
              <a:rPr lang="vi-VN" sz="1700" b="1"/>
              <a:t>Kết hợp biến:</a:t>
            </a:r>
            <a:r>
              <a:rPr lang="vi-VN" sz="1700"/>
              <a:t> Tạo một biến mới từ các biến tương quan.</a:t>
            </a:r>
          </a:p>
          <a:p>
            <a:r>
              <a:rPr lang="vi-VN" sz="1700"/>
              <a:t>Ví dụ: Thay vì dùng huyết_áp_tâm_thu và huyết_áp_tâm_trương, có thể tạo biến huyết_áp_trung_bình.</a:t>
            </a:r>
          </a:p>
          <a:p>
            <a:r>
              <a:rPr lang="vi-VN" sz="1700" b="1"/>
              <a:t>Sử dụng các kỹ thuật hồi quy khác:</a:t>
            </a:r>
            <a:r>
              <a:rPr lang="vi-VN" sz="1700"/>
              <a:t> Hồi quy Ridge (Ridge Regression) hoặc LASSO có thể xử lý đa cộng tuyến một cách tự nhiên. (Nội dung nâng cao).</a:t>
            </a:r>
          </a:p>
          <a:p>
            <a:endParaRPr lang="en-VN" sz="170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D0E732-AFB3-BB66-222A-9FA99ECAEBF5}"/>
              </a:ext>
            </a:extLst>
          </p:cNvPr>
          <p:cNvPicPr>
            <a:picLocks noChangeAspect="1"/>
          </p:cNvPicPr>
          <p:nvPr/>
        </p:nvPicPr>
        <p:blipFill>
          <a:blip r:embed="rId2"/>
          <a:srcRect l="3981" r="3308" b="2"/>
          <a:stretch>
            <a:fillRect/>
          </a:stretch>
        </p:blipFill>
        <p:spPr>
          <a:xfrm>
            <a:off x="5977788" y="799352"/>
            <a:ext cx="5425410" cy="5259296"/>
          </a:xfrm>
          <a:prstGeom prst="rect">
            <a:avLst/>
          </a:prstGeom>
        </p:spPr>
      </p:pic>
    </p:spTree>
    <p:extLst>
      <p:ext uri="{BB962C8B-B14F-4D97-AF65-F5344CB8AC3E}">
        <p14:creationId xmlns:p14="http://schemas.microsoft.com/office/powerpoint/2010/main" val="3558500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DD5970-AA13-AF97-1AC4-BDBA4A10119B}"/>
              </a:ext>
            </a:extLst>
          </p:cNvPr>
          <p:cNvSpPr>
            <a:spLocks noGrp="1"/>
          </p:cNvSpPr>
          <p:nvPr>
            <p:ph type="title"/>
          </p:nvPr>
        </p:nvSpPr>
        <p:spPr>
          <a:xfrm>
            <a:off x="1137034" y="609599"/>
            <a:ext cx="5338194" cy="1322888"/>
          </a:xfrm>
        </p:spPr>
        <p:txBody>
          <a:bodyPr>
            <a:normAutofit/>
          </a:bodyPr>
          <a:lstStyle/>
          <a:p>
            <a:r>
              <a:rPr lang="en-VN"/>
              <a:t>Ví dụ </a:t>
            </a:r>
          </a:p>
        </p:txBody>
      </p:sp>
      <p:sp>
        <p:nvSpPr>
          <p:cNvPr id="3" name="Content Placeholder 2">
            <a:extLst>
              <a:ext uri="{FF2B5EF4-FFF2-40B4-BE49-F238E27FC236}">
                <a16:creationId xmlns:a16="http://schemas.microsoft.com/office/drawing/2014/main" id="{2A3716AF-AC3E-D2FB-20A1-39BBB5B78593}"/>
              </a:ext>
            </a:extLst>
          </p:cNvPr>
          <p:cNvSpPr>
            <a:spLocks noGrp="1"/>
          </p:cNvSpPr>
          <p:nvPr>
            <p:ph idx="1"/>
          </p:nvPr>
        </p:nvSpPr>
        <p:spPr>
          <a:xfrm>
            <a:off x="1137034" y="2194101"/>
            <a:ext cx="4742771" cy="3983415"/>
          </a:xfrm>
        </p:spPr>
        <p:txBody>
          <a:bodyPr>
            <a:normAutofit/>
          </a:bodyPr>
          <a:lstStyle/>
          <a:p>
            <a:r>
              <a:rPr lang="vi-VN" sz="1600"/>
              <a:t>Xây dựng mô hình dự đoán mức độ hài lòng về dịch vụ y tế dựa trên thời_gian_chờ, chi_phí, và thời_gian_di_chuyển. </a:t>
            </a:r>
          </a:p>
          <a:p>
            <a:r>
              <a:rPr lang="vi-VN" sz="1600"/>
              <a:t>Giả sử chi_phí và thời_gian_di_chuyển có tương quan cao (người ở xa vừa mất thời gian, vừa tốn chi phí đi lại).</a:t>
            </a:r>
          </a:p>
          <a:p>
            <a:r>
              <a:rPr lang="vi-VN" sz="1600" b="1"/>
              <a:t>Phân tích:</a:t>
            </a:r>
            <a:endParaRPr lang="vi-VN" sz="1600"/>
          </a:p>
          <a:p>
            <a:pPr lvl="1"/>
            <a:r>
              <a:rPr lang="vi-VN" sz="1050"/>
              <a:t>Xây dựng mô hình satisfaction ~ wait_time + cost + travel_time.</a:t>
            </a:r>
          </a:p>
          <a:p>
            <a:pPr lvl="1"/>
            <a:r>
              <a:rPr lang="vi-VN" sz="1050"/>
              <a:t>Tính VIF. Giả sử VIF của cost và travel_time đều &gt; 10.</a:t>
            </a:r>
          </a:p>
          <a:p>
            <a:r>
              <a:rPr lang="vi-VN" sz="1600" b="1"/>
              <a:t>Xử lý:</a:t>
            </a:r>
            <a:endParaRPr lang="vi-VN" sz="1600"/>
          </a:p>
          <a:p>
            <a:pPr lvl="1"/>
            <a:r>
              <a:rPr lang="vi-VN" sz="1050" b="1"/>
              <a:t>Lựa chọn 1:</a:t>
            </a:r>
            <a:r>
              <a:rPr lang="vi-VN" sz="1050"/>
              <a:t> Loại bỏ biến travel_time vì cost có thể là yếu tố quan trọng hơn trong việc quyết định sự hài lòng. Xây dựng lại mô hình satisfaction ~ wait_time + cost.</a:t>
            </a:r>
          </a:p>
          <a:p>
            <a:pPr lvl="1"/>
            <a:r>
              <a:rPr lang="vi-VN" sz="1050" b="1"/>
              <a:t>Lựa chọn 2:</a:t>
            </a:r>
            <a:r>
              <a:rPr lang="vi-VN" sz="1050"/>
              <a:t> Tạo biến mới accessibility_barrier = scale(cost) + scale(travel_time) (kết hợp chi phí và thời gian di chuyển đã được chuẩn hóa). Xây dựng mô hình satisfaction ~ wait_time + accessibility_barrier.</a:t>
            </a:r>
          </a:p>
          <a:p>
            <a:endParaRPr lang="en-VN" sz="1600"/>
          </a:p>
        </p:txBody>
      </p:sp>
      <p:pic>
        <p:nvPicPr>
          <p:cNvPr id="8" name="Picture 7" descr="A computer screen shot of a black screen&#10;&#10;AI-generated content may be incorrect.">
            <a:extLst>
              <a:ext uri="{FF2B5EF4-FFF2-40B4-BE49-F238E27FC236}">
                <a16:creationId xmlns:a16="http://schemas.microsoft.com/office/drawing/2014/main" id="{8E2C895E-FE95-04B2-181D-55C78870C5A8}"/>
              </a:ext>
            </a:extLst>
          </p:cNvPr>
          <p:cNvPicPr>
            <a:picLocks noChangeAspect="1"/>
          </p:cNvPicPr>
          <p:nvPr/>
        </p:nvPicPr>
        <p:blipFill>
          <a:blip r:embed="rId3"/>
          <a:stretch>
            <a:fillRect/>
          </a:stretch>
        </p:blipFill>
        <p:spPr>
          <a:xfrm>
            <a:off x="7501305" y="3329618"/>
            <a:ext cx="4270737" cy="3373882"/>
          </a:xfrm>
          <a:prstGeom prst="rect">
            <a:avLst/>
          </a:prstGeom>
        </p:spPr>
      </p:pic>
      <p:sp>
        <p:nvSpPr>
          <p:cNvPr id="4" name="TextBox 3">
            <a:extLst>
              <a:ext uri="{FF2B5EF4-FFF2-40B4-BE49-F238E27FC236}">
                <a16:creationId xmlns:a16="http://schemas.microsoft.com/office/drawing/2014/main" id="{6AAFB6ED-0603-805E-2082-25C871E74144}"/>
              </a:ext>
            </a:extLst>
          </p:cNvPr>
          <p:cNvSpPr txBox="1"/>
          <p:nvPr/>
        </p:nvSpPr>
        <p:spPr>
          <a:xfrm>
            <a:off x="3187700" y="2610683"/>
            <a:ext cx="184731" cy="369332"/>
          </a:xfrm>
          <a:prstGeom prst="rect">
            <a:avLst/>
          </a:prstGeom>
          <a:noFill/>
        </p:spPr>
        <p:txBody>
          <a:bodyPr wrap="none" rtlCol="0">
            <a:spAutoFit/>
          </a:bodyPr>
          <a:lstStyle/>
          <a:p>
            <a:endParaRPr lang="en-VN"/>
          </a:p>
        </p:txBody>
      </p:sp>
      <p:pic>
        <p:nvPicPr>
          <p:cNvPr id="10" name="Picture 9" descr="A computer screen shot of a black screen&#10;&#10;AI-generated content may be incorrect.">
            <a:extLst>
              <a:ext uri="{FF2B5EF4-FFF2-40B4-BE49-F238E27FC236}">
                <a16:creationId xmlns:a16="http://schemas.microsoft.com/office/drawing/2014/main" id="{C6AAEC55-A633-55FC-B3D7-3A0387FF2819}"/>
              </a:ext>
            </a:extLst>
          </p:cNvPr>
          <p:cNvPicPr>
            <a:picLocks noChangeAspect="1"/>
          </p:cNvPicPr>
          <p:nvPr/>
        </p:nvPicPr>
        <p:blipFill>
          <a:blip r:embed="rId4"/>
          <a:stretch>
            <a:fillRect/>
          </a:stretch>
        </p:blipFill>
        <p:spPr>
          <a:xfrm>
            <a:off x="7488872" y="189122"/>
            <a:ext cx="4270738" cy="2951374"/>
          </a:xfrm>
          <a:prstGeom prst="rect">
            <a:avLst/>
          </a:prstGeom>
        </p:spPr>
      </p:pic>
    </p:spTree>
    <p:extLst>
      <p:ext uri="{BB962C8B-B14F-4D97-AF65-F5344CB8AC3E}">
        <p14:creationId xmlns:p14="http://schemas.microsoft.com/office/powerpoint/2010/main" val="422358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CEC3E-8509-3C37-C185-0D39FBBAB94E}"/>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Phiên giải và kiểm định hệ số</a:t>
            </a:r>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7713428-E13D-8735-53E2-A80208AA001E}"/>
              </a:ext>
            </a:extLst>
          </p:cNvPr>
          <p:cNvPicPr>
            <a:picLocks noChangeAspect="1"/>
          </p:cNvPicPr>
          <p:nvPr/>
        </p:nvPicPr>
        <p:blipFill>
          <a:blip r:embed="rId2"/>
          <a:stretch>
            <a:fillRect/>
          </a:stretch>
        </p:blipFill>
        <p:spPr>
          <a:xfrm>
            <a:off x="5922492" y="1842623"/>
            <a:ext cx="5536001" cy="3114000"/>
          </a:xfrm>
          <a:prstGeom prst="rect">
            <a:avLst/>
          </a:prstGeom>
        </p:spPr>
      </p:pic>
    </p:spTree>
    <p:extLst>
      <p:ext uri="{BB962C8B-B14F-4D97-AF65-F5344CB8AC3E}">
        <p14:creationId xmlns:p14="http://schemas.microsoft.com/office/powerpoint/2010/main" val="3132125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8751C-9B60-859A-E9E0-49077C705836}"/>
              </a:ext>
            </a:extLst>
          </p:cNvPr>
          <p:cNvSpPr>
            <a:spLocks noGrp="1"/>
          </p:cNvSpPr>
          <p:nvPr>
            <p:ph type="title"/>
          </p:nvPr>
        </p:nvSpPr>
        <p:spPr>
          <a:xfrm>
            <a:off x="589560" y="856180"/>
            <a:ext cx="4560584" cy="1128068"/>
          </a:xfrm>
        </p:spPr>
        <p:txBody>
          <a:bodyPr anchor="ctr">
            <a:normAutofit/>
          </a:bodyPr>
          <a:lstStyle/>
          <a:p>
            <a:r>
              <a:rPr lang="en-US" sz="3700"/>
              <a:t>Phiên giải hệ số hồi quy (</a:t>
            </a:r>
            <a:r>
              <a:rPr lang="el-GR" sz="3700"/>
              <a:t>β)</a:t>
            </a:r>
            <a:endParaRPr lang="en-VN" sz="37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CBE344-47A8-795D-E25C-9135ADE12425}"/>
              </a:ext>
            </a:extLst>
          </p:cNvPr>
          <p:cNvSpPr>
            <a:spLocks noGrp="1"/>
          </p:cNvSpPr>
          <p:nvPr>
            <p:ph idx="1"/>
          </p:nvPr>
        </p:nvSpPr>
        <p:spPr>
          <a:xfrm>
            <a:off x="590719" y="2330505"/>
            <a:ext cx="4559425" cy="3979585"/>
          </a:xfrm>
        </p:spPr>
        <p:txBody>
          <a:bodyPr anchor="ctr">
            <a:normAutofit/>
          </a:bodyPr>
          <a:lstStyle/>
          <a:p>
            <a:r>
              <a:rPr lang="vi-VN" sz="1700" b="1"/>
              <a:t>Điểm cắt (β</a:t>
            </a:r>
            <a:r>
              <a:rPr lang="vi-VN" sz="1700" b="1" baseline="-25000"/>
              <a:t>0</a:t>
            </a:r>
            <a:r>
              <a:rPr lang="vi-VN" sz="1700" b="1"/>
              <a:t>):</a:t>
            </a:r>
            <a:endParaRPr lang="vi-VN" sz="1700"/>
          </a:p>
          <a:p>
            <a:pPr lvl="1"/>
            <a:r>
              <a:rPr lang="vi-VN" sz="1700"/>
              <a:t>Là giá trị dự đoán của Y khi tất cả các biến độc lập (X) bằng 0.</a:t>
            </a:r>
          </a:p>
          <a:p>
            <a:pPr lvl="1"/>
            <a:r>
              <a:rPr lang="vi-VN" sz="1700"/>
              <a:t>Thường không có ý nghĩa thực tế nếu X=0 là một giá trị vô lý (ví dụ: tuổi=0, BMI=0).</a:t>
            </a:r>
          </a:p>
          <a:p>
            <a:r>
              <a:rPr lang="vi-VN" sz="1700" b="1"/>
              <a:t>Hệ số góc (β</a:t>
            </a:r>
            <a:r>
              <a:rPr lang="vi-VN" sz="1700" b="1" baseline="-25000"/>
              <a:t>1</a:t>
            </a:r>
            <a:r>
              <a:rPr lang="vi-VN" sz="1700" b="1"/>
              <a:t>):</a:t>
            </a:r>
            <a:endParaRPr lang="vi-VN" sz="1700"/>
          </a:p>
          <a:p>
            <a:pPr lvl="1"/>
            <a:r>
              <a:rPr lang="vi-VN" sz="1700" b="1"/>
              <a:t>Trong hồi quy đơn biến:</a:t>
            </a:r>
            <a:r>
              <a:rPr lang="vi-VN" sz="1700"/>
              <a:t> </a:t>
            </a:r>
            <a:r>
              <a:rPr lang="vi-VN" sz="1700" b="1"/>
              <a:t>β</a:t>
            </a:r>
            <a:r>
              <a:rPr lang="vi-VN" sz="1700" b="1" baseline="-25000"/>
              <a:t>1  </a:t>
            </a:r>
            <a:r>
              <a:rPr lang="vi-VN" sz="1700"/>
              <a:t>là sự thay đổi trung bình trong Y khi X tăng 1 đơn vị.</a:t>
            </a:r>
          </a:p>
          <a:p>
            <a:pPr lvl="1"/>
            <a:r>
              <a:rPr lang="vi-VN" sz="1700" b="1"/>
              <a:t>Trong hồi quy đa biến:</a:t>
            </a:r>
            <a:r>
              <a:rPr lang="vi-VN" sz="1700"/>
              <a:t> </a:t>
            </a:r>
            <a:r>
              <a:rPr lang="vi-VN" sz="1700" b="1"/>
              <a:t>β</a:t>
            </a:r>
            <a:r>
              <a:rPr lang="vi-VN" sz="1700" b="1" baseline="-25000"/>
              <a:t>1 </a:t>
            </a:r>
            <a:r>
              <a:rPr lang="vi-VN" sz="1700"/>
              <a:t>là sự thay đổi trung bình trong Y khi </a:t>
            </a:r>
            <a:r>
              <a:rPr lang="vi-VN" sz="1700">
                <a:effectLst/>
              </a:rPr>
              <a:t>X</a:t>
            </a:r>
            <a:r>
              <a:rPr lang="vi-VN" sz="1700"/>
              <a:t>i tăng 1 đơn vị, </a:t>
            </a:r>
            <a:r>
              <a:rPr lang="vi-VN" sz="1700" b="1"/>
              <a:t>với điều kiện giữ nguyên tất cả các biến độc lập khác trong mô hình</a:t>
            </a:r>
            <a:r>
              <a:rPr lang="vi-VN" sz="1700"/>
              <a:t>.</a:t>
            </a:r>
          </a:p>
          <a:p>
            <a:endParaRPr lang="en-VN" sz="170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CCD010C-F900-18EF-1B61-44318BC989D0}"/>
              </a:ext>
            </a:extLst>
          </p:cNvPr>
          <p:cNvPicPr>
            <a:picLocks noChangeAspect="1"/>
          </p:cNvPicPr>
          <p:nvPr/>
        </p:nvPicPr>
        <p:blipFill>
          <a:blip r:embed="rId3"/>
          <a:srcRect l="858" r="15843" b="2"/>
          <a:stretch>
            <a:fillRect/>
          </a:stretch>
        </p:blipFill>
        <p:spPr>
          <a:xfrm>
            <a:off x="5977788" y="799352"/>
            <a:ext cx="5425410" cy="5259296"/>
          </a:xfrm>
          <a:prstGeom prst="rect">
            <a:avLst/>
          </a:prstGeom>
        </p:spPr>
      </p:pic>
    </p:spTree>
    <p:extLst>
      <p:ext uri="{BB962C8B-B14F-4D97-AF65-F5344CB8AC3E}">
        <p14:creationId xmlns:p14="http://schemas.microsoft.com/office/powerpoint/2010/main" val="1702399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2196F0-5835-3D72-EEB5-6EADE4DA2C0F}"/>
              </a:ext>
            </a:extLst>
          </p:cNvPr>
          <p:cNvSpPr>
            <a:spLocks noGrp="1"/>
          </p:cNvSpPr>
          <p:nvPr>
            <p:ph type="title"/>
          </p:nvPr>
        </p:nvSpPr>
        <p:spPr>
          <a:xfrm>
            <a:off x="645064" y="525982"/>
            <a:ext cx="4282983" cy="1200361"/>
          </a:xfrm>
        </p:spPr>
        <p:txBody>
          <a:bodyPr anchor="b">
            <a:normAutofit/>
          </a:bodyPr>
          <a:lstStyle/>
          <a:p>
            <a:r>
              <a:rPr lang="en-VN" sz="3600"/>
              <a:t>Ví dụ</a:t>
            </a: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090CCA-81F0-14EE-B5FB-3A33F8127446}"/>
              </a:ext>
            </a:extLst>
          </p:cNvPr>
          <p:cNvSpPr>
            <a:spLocks noGrp="1"/>
          </p:cNvSpPr>
          <p:nvPr>
            <p:ph idx="1"/>
          </p:nvPr>
        </p:nvSpPr>
        <p:spPr>
          <a:xfrm>
            <a:off x="645066" y="2031101"/>
            <a:ext cx="4282984" cy="3511943"/>
          </a:xfrm>
        </p:spPr>
        <p:txBody>
          <a:bodyPr anchor="ctr">
            <a:normAutofit/>
          </a:bodyPr>
          <a:lstStyle/>
          <a:p>
            <a:r>
              <a:rPr lang="vi-VN" sz="1500" b="1"/>
              <a:t>Mô hình:</a:t>
            </a:r>
            <a:r>
              <a:rPr lang="vi-VN" sz="1500"/>
              <a:t> blood_pressure ~ age + bmi</a:t>
            </a:r>
          </a:p>
          <a:p>
            <a:r>
              <a:rPr lang="vi-VN" sz="1500" b="1"/>
              <a:t>Kết quả (giả định):</a:t>
            </a:r>
            <a:r>
              <a:rPr lang="vi-VN" sz="1500"/>
              <a:t> blood_pressure = 60 + 0.8*age + 1.2*bmi</a:t>
            </a:r>
          </a:p>
          <a:p>
            <a:r>
              <a:rPr lang="vi-VN" sz="1500" b="1"/>
              <a:t>Diễn giải:</a:t>
            </a:r>
            <a:endParaRPr lang="vi-VN" sz="1500"/>
          </a:p>
          <a:p>
            <a:pPr lvl="1"/>
            <a:r>
              <a:rPr lang="vi-VN" sz="1500" b="1"/>
              <a:t>β</a:t>
            </a:r>
            <a:r>
              <a:rPr lang="vi-VN" sz="1500" b="1" baseline="-25000"/>
              <a:t>0 </a:t>
            </a:r>
            <a:r>
              <a:rPr lang="vi-VN" sz="1500"/>
              <a:t>=60: Điểm cắt, Không diễn giải vì tuổi=0 và BMI=0 là không thực tế.</a:t>
            </a:r>
          </a:p>
          <a:p>
            <a:pPr lvl="1"/>
            <a:r>
              <a:rPr lang="vi-VN" sz="1500" b="1"/>
              <a:t>β</a:t>
            </a:r>
            <a:r>
              <a:rPr lang="vi-VN" sz="1500" baseline="-25000"/>
              <a:t>a</a:t>
            </a:r>
            <a:r>
              <a:rPr lang="vi-VN" sz="1500" baseline="-25000">
                <a:effectLst/>
              </a:rPr>
              <a:t>g</a:t>
            </a:r>
            <a:r>
              <a:rPr lang="vi-VN" sz="1500" baseline="-25000"/>
              <a:t>e</a:t>
            </a:r>
            <a:r>
              <a:rPr lang="vi-VN" sz="1500"/>
              <a:t>=0.8: "Sau khi đã kiểm soát ảnh hưởng của BMI, mỗi năm tuổi tăng thêm được dự đoán sẽ làm tăng huyết áp tâm thu trung bình lên 0.8 mmHg."</a:t>
            </a:r>
          </a:p>
          <a:p>
            <a:pPr lvl="1"/>
            <a:r>
              <a:rPr lang="vi-VN" sz="1500" b="1"/>
              <a:t>β</a:t>
            </a:r>
            <a:r>
              <a:rPr lang="vi-VN" sz="1500" baseline="-25000"/>
              <a:t>bmi</a:t>
            </a:r>
            <a:r>
              <a:rPr lang="vi-VN" sz="1500"/>
              <a:t>=1.2: "Sau khi đã kiểm soát ảnh hưởng của tuổi, mỗi điểm BMI tăng thêm được dự đoán sẽ làm tăng huyết áp tâm thu trung bình lên 1.2 mmHg."</a:t>
            </a:r>
          </a:p>
          <a:p>
            <a:endParaRPr lang="en-VN" sz="150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66992C2-9B91-3623-DFED-F5A7635DAD98}"/>
              </a:ext>
            </a:extLst>
          </p:cNvPr>
          <p:cNvPicPr>
            <a:picLocks noChangeAspect="1"/>
          </p:cNvPicPr>
          <p:nvPr/>
        </p:nvPicPr>
        <p:blipFill>
          <a:blip r:embed="rId3"/>
          <a:stretch>
            <a:fillRect/>
          </a:stretch>
        </p:blipFill>
        <p:spPr>
          <a:xfrm>
            <a:off x="5987738" y="1463649"/>
            <a:ext cx="5628018" cy="3697831"/>
          </a:xfrm>
          <a:prstGeom prst="rect">
            <a:avLst/>
          </a:prstGeom>
        </p:spPr>
      </p:pic>
    </p:spTree>
    <p:extLst>
      <p:ext uri="{BB962C8B-B14F-4D97-AF65-F5344CB8AC3E}">
        <p14:creationId xmlns:p14="http://schemas.microsoft.com/office/powerpoint/2010/main" val="933601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82E984-3B06-E800-5D99-C3C242D2CDE7}"/>
              </a:ext>
            </a:extLst>
          </p:cNvPr>
          <p:cNvSpPr>
            <a:spLocks noGrp="1"/>
          </p:cNvSpPr>
          <p:nvPr>
            <p:ph type="title"/>
          </p:nvPr>
        </p:nvSpPr>
        <p:spPr>
          <a:xfrm>
            <a:off x="572493" y="238539"/>
            <a:ext cx="11018520" cy="1434415"/>
          </a:xfrm>
        </p:spPr>
        <p:txBody>
          <a:bodyPr anchor="b">
            <a:normAutofit/>
          </a:bodyPr>
          <a:lstStyle/>
          <a:p>
            <a:r>
              <a:rPr lang="en-VN" sz="5400"/>
              <a:t>Kiểm định</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838380-C877-D5FF-75D4-B906E1B74CD7}"/>
              </a:ext>
            </a:extLst>
          </p:cNvPr>
          <p:cNvSpPr>
            <a:spLocks noGrp="1"/>
          </p:cNvSpPr>
          <p:nvPr>
            <p:ph idx="1"/>
          </p:nvPr>
        </p:nvSpPr>
        <p:spPr>
          <a:xfrm>
            <a:off x="572493" y="2071316"/>
            <a:ext cx="6713552" cy="4119172"/>
          </a:xfrm>
        </p:spPr>
        <p:txBody>
          <a:bodyPr anchor="t">
            <a:normAutofit/>
          </a:bodyPr>
          <a:lstStyle/>
          <a:p>
            <a:r>
              <a:rPr lang="vi-VN" sz="1900"/>
              <a:t>Xác định xem một biến độc lập có mối quan hệ có ý nghĩa thống kê với biến phụ thuộc hay không.</a:t>
            </a:r>
          </a:p>
          <a:p>
            <a:r>
              <a:rPr lang="vi-VN" sz="1900" b="1"/>
              <a:t>Giả thuyết thống kê:</a:t>
            </a:r>
            <a:endParaRPr lang="vi-VN" sz="1900"/>
          </a:p>
          <a:p>
            <a:pPr lvl="1"/>
            <a:r>
              <a:rPr lang="vi-VN" sz="1900">
                <a:effectLst/>
              </a:rPr>
              <a:t>H</a:t>
            </a:r>
            <a:r>
              <a:rPr lang="vi-VN" sz="1900"/>
              <a:t>0 (Giả thuyết không): Hệ số </a:t>
            </a:r>
            <a:r>
              <a:rPr lang="vi-VN" sz="1900" b="1"/>
              <a:t>β</a:t>
            </a:r>
            <a:r>
              <a:rPr lang="vi-VN" sz="1900" b="1" baseline="-25000"/>
              <a:t> </a:t>
            </a:r>
            <a:r>
              <a:rPr lang="vi-VN" sz="1900"/>
              <a:t>i=0. (Biến </a:t>
            </a:r>
            <a:r>
              <a:rPr lang="vi-VN" sz="1900">
                <a:effectLst/>
              </a:rPr>
              <a:t>X_</a:t>
            </a:r>
            <a:r>
              <a:rPr lang="vi-VN" sz="1900"/>
              <a:t>i không có mối quan hệ tuyến tính với Y).</a:t>
            </a:r>
          </a:p>
          <a:p>
            <a:pPr lvl="1"/>
            <a:r>
              <a:rPr lang="vi-VN" sz="1900">
                <a:effectLst/>
              </a:rPr>
              <a:t>H</a:t>
            </a:r>
            <a:r>
              <a:rPr lang="vi-VN" sz="1900"/>
              <a:t>A (Giả thuyết đối): Hệ số </a:t>
            </a:r>
            <a:r>
              <a:rPr lang="vi-VN" sz="1900" b="1"/>
              <a:t>βi</a:t>
            </a:r>
            <a:r>
              <a:rPr lang="vi-VN" sz="1900" b="1" baseline="-25000"/>
              <a:t> </a:t>
            </a:r>
            <a:r>
              <a:rPr lang="vi-VN" sz="1900"/>
              <a:t>. (Biến </a:t>
            </a:r>
            <a:r>
              <a:rPr lang="vi-VN" sz="1900">
                <a:effectLst/>
              </a:rPr>
              <a:t>X_</a:t>
            </a:r>
            <a:r>
              <a:rPr lang="vi-VN" sz="1900"/>
              <a:t>i có mối quan hệ tuyến tính với Y).</a:t>
            </a:r>
          </a:p>
          <a:p>
            <a:r>
              <a:rPr lang="vi-VN" sz="1900" b="1"/>
              <a:t>P-value:</a:t>
            </a:r>
            <a:endParaRPr lang="vi-VN" sz="1900"/>
          </a:p>
          <a:p>
            <a:pPr lvl="1"/>
            <a:r>
              <a:rPr lang="vi-VN" sz="1900"/>
              <a:t>Xác suất quan sát được một mối quan hệ mạnh như hiện tại (hoặc mạnh hơn) nếu thực sự không có mối quan hệ nào (</a:t>
            </a:r>
            <a:r>
              <a:rPr lang="vi-VN" sz="1900">
                <a:effectLst/>
              </a:rPr>
              <a:t>H</a:t>
            </a:r>
            <a:r>
              <a:rPr lang="vi-VN" sz="1900"/>
              <a:t>_0 là đúng).</a:t>
            </a:r>
          </a:p>
          <a:p>
            <a:r>
              <a:rPr lang="vi-VN" sz="1900" b="1"/>
              <a:t>Quy tắc:</a:t>
            </a:r>
            <a:r>
              <a:rPr lang="vi-VN" sz="1900"/>
              <a:t> Nếu </a:t>
            </a:r>
            <a:r>
              <a:rPr lang="vi-VN" sz="1900" b="1"/>
              <a:t>p-value &lt; 0.05</a:t>
            </a:r>
            <a:r>
              <a:rPr lang="vi-VN" sz="1900"/>
              <a:t> (mức ý nghĩa alpha), ta bác bỏ </a:t>
            </a:r>
            <a:r>
              <a:rPr lang="vi-VN" sz="1900">
                <a:effectLst/>
              </a:rPr>
              <a:t>H</a:t>
            </a:r>
            <a:r>
              <a:rPr lang="vi-VN" sz="1900"/>
              <a:t>0 và kết luận rằng biến đó có ý nghĩa thống kê.</a:t>
            </a:r>
          </a:p>
          <a:p>
            <a:endParaRPr lang="en-VN" sz="1900"/>
          </a:p>
        </p:txBody>
      </p:sp>
      <p:pic>
        <p:nvPicPr>
          <p:cNvPr id="4" name="Picture 3">
            <a:extLst>
              <a:ext uri="{FF2B5EF4-FFF2-40B4-BE49-F238E27FC236}">
                <a16:creationId xmlns:a16="http://schemas.microsoft.com/office/drawing/2014/main" id="{CD2EBAD6-566A-ADD7-9C98-BAF2604D7071}"/>
              </a:ext>
            </a:extLst>
          </p:cNvPr>
          <p:cNvPicPr>
            <a:picLocks noChangeAspect="1"/>
          </p:cNvPicPr>
          <p:nvPr/>
        </p:nvPicPr>
        <p:blipFill>
          <a:blip r:embed="rId2"/>
          <a:srcRect l="23886" r="27859" b="-1"/>
          <a:stretch>
            <a:fillRect/>
          </a:stretch>
        </p:blipFill>
        <p:spPr>
          <a:xfrm>
            <a:off x="7675658" y="2093976"/>
            <a:ext cx="3941064" cy="4096512"/>
          </a:xfrm>
          <a:prstGeom prst="rect">
            <a:avLst/>
          </a:prstGeom>
        </p:spPr>
      </p:pic>
    </p:spTree>
    <p:extLst>
      <p:ext uri="{BB962C8B-B14F-4D97-AF65-F5344CB8AC3E}">
        <p14:creationId xmlns:p14="http://schemas.microsoft.com/office/powerpoint/2010/main" val="3280343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396BF-A24D-86CF-D5E4-0A64EF50DA95}"/>
              </a:ext>
            </a:extLst>
          </p:cNvPr>
          <p:cNvSpPr>
            <a:spLocks noGrp="1"/>
          </p:cNvSpPr>
          <p:nvPr>
            <p:ph type="title"/>
          </p:nvPr>
        </p:nvSpPr>
        <p:spPr>
          <a:xfrm>
            <a:off x="645065" y="1463040"/>
            <a:ext cx="3796306" cy="2690949"/>
          </a:xfrm>
        </p:spPr>
        <p:txBody>
          <a:bodyPr anchor="t">
            <a:normAutofit/>
          </a:bodyPr>
          <a:lstStyle/>
          <a:p>
            <a:r>
              <a:rPr lang="en-US"/>
              <a:t>Khoảng tin cậy 95% (95% Confidence Interval)</a:t>
            </a:r>
            <a:endParaRPr lang="en-VN"/>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02C9AC-907C-D90B-8B01-FA4D454CA038}"/>
              </a:ext>
            </a:extLst>
          </p:cNvPr>
          <p:cNvSpPr>
            <a:spLocks noGrp="1"/>
          </p:cNvSpPr>
          <p:nvPr>
            <p:ph idx="1"/>
          </p:nvPr>
        </p:nvSpPr>
        <p:spPr>
          <a:xfrm>
            <a:off x="5656218" y="1463039"/>
            <a:ext cx="5542387" cy="4300447"/>
          </a:xfrm>
        </p:spPr>
        <p:txBody>
          <a:bodyPr anchor="t">
            <a:normAutofit/>
          </a:bodyPr>
          <a:lstStyle/>
          <a:p>
            <a:r>
              <a:rPr lang="vi-VN" sz="2000"/>
              <a:t>Một khoảng giá trị mà chúng ta tin rằng (với độ tin cậy 95%) hệ số hồi quy thực sự sẽ nằm trong đó.</a:t>
            </a:r>
          </a:p>
          <a:p>
            <a:r>
              <a:rPr lang="vi-VN" sz="2000" b="1"/>
              <a:t>Diễn giải:</a:t>
            </a:r>
            <a:endParaRPr lang="vi-VN" sz="2000"/>
          </a:p>
          <a:p>
            <a:pPr lvl="1"/>
            <a:r>
              <a:rPr lang="vi-VN" sz="2000"/>
              <a:t>Nếu khoảng tin cậy 95% </a:t>
            </a:r>
            <a:r>
              <a:rPr lang="vi-VN" sz="2000" b="1"/>
              <a:t>không chứa số 0</a:t>
            </a:r>
            <a:r>
              <a:rPr lang="vi-VN" sz="2000"/>
              <a:t>, điều này tương đương với việc p-value &lt; 0.05. Biến đó có ý nghĩa thống kê.</a:t>
            </a:r>
          </a:p>
          <a:p>
            <a:pPr lvl="1"/>
            <a:r>
              <a:rPr lang="vi-VN" sz="2000"/>
              <a:t>Nếu khoảng tin cậy 95% </a:t>
            </a:r>
            <a:r>
              <a:rPr lang="vi-VN" sz="2000" b="1"/>
              <a:t>chứa số 0</a:t>
            </a:r>
            <a:r>
              <a:rPr lang="vi-VN" sz="2000"/>
              <a:t>, biến đó không có ý nghĩa thống kê ở mức 5%.</a:t>
            </a:r>
          </a:p>
          <a:p>
            <a:pPr lvl="1"/>
            <a:r>
              <a:rPr lang="vi-VN" sz="2000" b="1"/>
              <a:t>Ưu điểm so với p-value:</a:t>
            </a:r>
            <a:r>
              <a:rPr lang="vi-VN" sz="2000"/>
              <a:t> Cho biết cả độ lớn và độ chính xác của ước lượng. Một khoảng tin cậy hẹp cho thấy một ước lượng chính xác.</a:t>
            </a:r>
          </a:p>
          <a:p>
            <a:endParaRPr lang="en-VN" sz="2000"/>
          </a:p>
        </p:txBody>
      </p:sp>
    </p:spTree>
    <p:extLst>
      <p:ext uri="{BB962C8B-B14F-4D97-AF65-F5344CB8AC3E}">
        <p14:creationId xmlns:p14="http://schemas.microsoft.com/office/powerpoint/2010/main" val="3988041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394A-D60C-7B85-8651-ED1A3A0AC4FF}"/>
              </a:ext>
            </a:extLst>
          </p:cNvPr>
          <p:cNvSpPr>
            <a:spLocks noGrp="1"/>
          </p:cNvSpPr>
          <p:nvPr>
            <p:ph type="title"/>
          </p:nvPr>
        </p:nvSpPr>
        <p:spPr/>
        <p:txBody>
          <a:bodyPr/>
          <a:lstStyle/>
          <a:p>
            <a:r>
              <a:rPr lang="en-VN"/>
              <a:t>Ví dụ:</a:t>
            </a:r>
          </a:p>
        </p:txBody>
      </p:sp>
      <p:sp>
        <p:nvSpPr>
          <p:cNvPr id="3" name="Content Placeholder 2">
            <a:extLst>
              <a:ext uri="{FF2B5EF4-FFF2-40B4-BE49-F238E27FC236}">
                <a16:creationId xmlns:a16="http://schemas.microsoft.com/office/drawing/2014/main" id="{D3F5E0DC-AC4D-0611-3BD0-4C01CDD7F54B}"/>
              </a:ext>
            </a:extLst>
          </p:cNvPr>
          <p:cNvSpPr>
            <a:spLocks noGrp="1"/>
          </p:cNvSpPr>
          <p:nvPr>
            <p:ph idx="1"/>
          </p:nvPr>
        </p:nvSpPr>
        <p:spPr/>
        <p:txBody>
          <a:bodyPr/>
          <a:lstStyle/>
          <a:p>
            <a:r>
              <a:rPr lang="vi-VN"/>
              <a:t>Sử dụng bảng kết quả ở slide trước.</a:t>
            </a:r>
          </a:p>
          <a:p>
            <a:r>
              <a:rPr lang="vi-VN" b="1"/>
              <a:t>Diễn giải:</a:t>
            </a:r>
            <a:endParaRPr lang="vi-VN"/>
          </a:p>
          <a:p>
            <a:pPr lvl="1"/>
            <a:r>
              <a:rPr lang="vi-VN" b="1"/>
              <a:t>Tuổi (age):</a:t>
            </a:r>
            <a:r>
              <a:rPr lang="vi-VN"/>
              <a:t> Hệ số là 0.82, p &lt; 0.001. KTC 95% là [0.52, 1.12].</a:t>
            </a:r>
          </a:p>
          <a:p>
            <a:pPr lvl="2"/>
            <a:r>
              <a:rPr lang="vi-VN"/>
              <a:t>"Tuổi có mối quan hệ dương và có ý nghĩa thống kê với huyết áp. Sau khi kiểm soát các yếu tố khác, mỗi năm tuổi tăng thêm làm tăng huyết áp trung bình 0.82 mmHg. Chúng ta tin 95% rằng mức tăng thực sự nằm trong khoảng từ 0.52 đến 1.12 mmHg."</a:t>
            </a:r>
          </a:p>
          <a:p>
            <a:pPr lvl="1"/>
            <a:r>
              <a:rPr lang="vi-VN" b="1"/>
              <a:t>Hút thuốc (smoker):</a:t>
            </a:r>
            <a:r>
              <a:rPr lang="vi-VN"/>
              <a:t> Hệ số là 2.50, p = 0.096. KTC 95% là [-0.50, 5.50].</a:t>
            </a:r>
          </a:p>
          <a:p>
            <a:pPr lvl="2"/>
            <a:r>
              <a:rPr lang="vi-VN"/>
              <a:t>"Ở mức ý nghĩa 5%, chúng tôi không tìm thấy bằng chứng thống kê cho thấy việc hút thuốc có liên quan đến huyết áp (p=0.096). Khoảng tin cậy 95% của hệ số này chứa số 0, củng cố cho kết luận này."</a:t>
            </a:r>
          </a:p>
          <a:p>
            <a:endParaRPr lang="en-VN"/>
          </a:p>
        </p:txBody>
      </p:sp>
    </p:spTree>
    <p:extLst>
      <p:ext uri="{BB962C8B-B14F-4D97-AF65-F5344CB8AC3E}">
        <p14:creationId xmlns:p14="http://schemas.microsoft.com/office/powerpoint/2010/main" val="2826293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9EBC-EB90-5089-6E40-75D8582C5823}"/>
              </a:ext>
            </a:extLst>
          </p:cNvPr>
          <p:cNvSpPr>
            <a:spLocks noGrp="1"/>
          </p:cNvSpPr>
          <p:nvPr>
            <p:ph type="title"/>
          </p:nvPr>
        </p:nvSpPr>
        <p:spPr>
          <a:xfrm>
            <a:off x="808638" y="386930"/>
            <a:ext cx="9236700" cy="1188950"/>
          </a:xfrm>
        </p:spPr>
        <p:txBody>
          <a:bodyPr anchor="b">
            <a:normAutofit/>
          </a:bodyPr>
          <a:lstStyle/>
          <a:p>
            <a:r>
              <a:rPr lang="en-VN" sz="5400"/>
              <a:t>Tóm tắt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FC4970-9535-27E0-7FDF-650269B8FD71}"/>
              </a:ext>
            </a:extLst>
          </p:cNvPr>
          <p:cNvSpPr>
            <a:spLocks noGrp="1"/>
          </p:cNvSpPr>
          <p:nvPr>
            <p:ph idx="1"/>
          </p:nvPr>
        </p:nvSpPr>
        <p:spPr>
          <a:xfrm>
            <a:off x="793660" y="2599509"/>
            <a:ext cx="10143668" cy="3435531"/>
          </a:xfrm>
        </p:spPr>
        <p:txBody>
          <a:bodyPr anchor="ctr">
            <a:normAutofit/>
          </a:bodyPr>
          <a:lstStyle/>
          <a:p>
            <a:r>
              <a:rPr lang="vi-VN" sz="2000"/>
              <a:t>Xây dựng mô hình (đơn biến, đa biến).</a:t>
            </a:r>
          </a:p>
          <a:p>
            <a:r>
              <a:rPr lang="vi-VN" sz="2000"/>
              <a:t>Kiểm tra các giả định (Tuyến tính, Chuẩn, Phương sai đồng nhất).</a:t>
            </a:r>
          </a:p>
          <a:p>
            <a:r>
              <a:rPr lang="vi-VN" sz="2000"/>
              <a:t>Kiểm tra và xử lý đa cộng tuyến (VIF).</a:t>
            </a:r>
          </a:p>
          <a:p>
            <a:r>
              <a:rPr lang="vi-VN" sz="2000"/>
              <a:t>Diễn giải hệ số, p-value, và khoảng tin cậy.</a:t>
            </a:r>
          </a:p>
          <a:p>
            <a:r>
              <a:rPr lang="vi-VN" sz="2000" b="1"/>
              <a:t>Lưu ý :</a:t>
            </a:r>
            <a:endParaRPr lang="vi-VN" sz="2000"/>
          </a:p>
          <a:p>
            <a:pPr lvl="1"/>
            <a:r>
              <a:rPr lang="vi-VN" sz="2000"/>
              <a:t>Hồi quy chỉ mô tả mối liên hệ, không chứng minh nguyên nhân.</a:t>
            </a:r>
          </a:p>
          <a:p>
            <a:pPr lvl="1"/>
            <a:r>
              <a:rPr lang="vi-VN" sz="2000"/>
              <a:t>Chất lượng mô hình phụ thuộc vào chất lượng dữ liệu.</a:t>
            </a:r>
          </a:p>
          <a:p>
            <a:pPr lvl="1"/>
            <a:r>
              <a:rPr lang="vi-VN" sz="2000"/>
              <a:t>Luôn kết hợp kiến thức chuyên môn y tế với kết quả thống kê.</a:t>
            </a:r>
          </a:p>
          <a:p>
            <a:endParaRPr lang="en-VN" sz="2000"/>
          </a:p>
        </p:txBody>
      </p:sp>
    </p:spTree>
    <p:extLst>
      <p:ext uri="{BB962C8B-B14F-4D97-AF65-F5344CB8AC3E}">
        <p14:creationId xmlns:p14="http://schemas.microsoft.com/office/powerpoint/2010/main" val="1634522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566348D-5E23-404C-A495-618E4EAA8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525EE0A-A779-481E-A750-AD22CD1A0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899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22157-58EC-7D20-A89F-57E2B3C0EE42}"/>
              </a:ext>
            </a:extLst>
          </p:cNvPr>
          <p:cNvSpPr>
            <a:spLocks noGrp="1"/>
          </p:cNvSpPr>
          <p:nvPr>
            <p:ph type="ctrTitle"/>
          </p:nvPr>
        </p:nvSpPr>
        <p:spPr>
          <a:xfrm>
            <a:off x="732567" y="1275389"/>
            <a:ext cx="10273849" cy="1886912"/>
          </a:xfrm>
        </p:spPr>
        <p:txBody>
          <a:bodyPr vert="horz" lIns="91440" tIns="45720" rIns="91440" bIns="45720" rtlCol="0" anchor="b">
            <a:normAutofit/>
          </a:bodyPr>
          <a:lstStyle/>
          <a:p>
            <a:pPr algn="l"/>
            <a:r>
              <a:rPr lang="en-US" sz="5400" kern="1200">
                <a:solidFill>
                  <a:schemeClr val="tx2"/>
                </a:solidFill>
                <a:latin typeface="+mj-lt"/>
                <a:ea typeface="+mj-ea"/>
                <a:cs typeface="+mj-cs"/>
              </a:rPr>
              <a:t>Câu hỏi, thảo luận</a:t>
            </a:r>
          </a:p>
        </p:txBody>
      </p:sp>
      <p:sp>
        <p:nvSpPr>
          <p:cNvPr id="3" name="Subtitle 2">
            <a:extLst>
              <a:ext uri="{FF2B5EF4-FFF2-40B4-BE49-F238E27FC236}">
                <a16:creationId xmlns:a16="http://schemas.microsoft.com/office/drawing/2014/main" id="{D55B05A6-DD9C-D8D2-D616-7688E05A3761}"/>
              </a:ext>
            </a:extLst>
          </p:cNvPr>
          <p:cNvSpPr>
            <a:spLocks noGrp="1"/>
          </p:cNvSpPr>
          <p:nvPr>
            <p:ph type="subTitle" idx="1"/>
          </p:nvPr>
        </p:nvSpPr>
        <p:spPr>
          <a:xfrm>
            <a:off x="732566" y="3911793"/>
            <a:ext cx="8687659" cy="2105766"/>
          </a:xfrm>
        </p:spPr>
        <p:txBody>
          <a:bodyPr anchor="t">
            <a:normAutofit lnSpcReduction="10000"/>
          </a:bodyPr>
          <a:lstStyle/>
          <a:p>
            <a:pPr algn="l"/>
            <a:r>
              <a:rPr lang="en-US" sz="2000">
                <a:solidFill>
                  <a:schemeClr val="tx2"/>
                </a:solidFill>
              </a:rPr>
              <a:t>Tài liệu tham khảo</a:t>
            </a:r>
          </a:p>
          <a:p>
            <a:pPr marL="457200" indent="-457200" algn="l">
              <a:buFont typeface="+mj-lt"/>
              <a:buAutoNum type="arabicPeriod"/>
            </a:pPr>
            <a:r>
              <a:rPr lang="en-US" sz="2000">
                <a:solidFill>
                  <a:schemeClr val="tx2"/>
                </a:solidFill>
              </a:rPr>
              <a:t>Th</a:t>
            </a:r>
            <a:r>
              <a:rPr lang="vi-VN" sz="2000">
                <a:solidFill>
                  <a:schemeClr val="tx2"/>
                </a:solidFill>
              </a:rPr>
              <a:t>ulin, M. (2024). </a:t>
            </a:r>
            <a:r>
              <a:rPr lang="vi-VN" sz="2000" i="1">
                <a:solidFill>
                  <a:schemeClr val="tx2"/>
                </a:solidFill>
              </a:rPr>
              <a:t>Modern Statistics with R</a:t>
            </a:r>
            <a:r>
              <a:rPr lang="vi-VN" sz="2000">
                <a:solidFill>
                  <a:schemeClr val="tx2"/>
                </a:solidFill>
              </a:rPr>
              <a:t>. Second edition. Chapman &amp; Hall/CRC Press. ISBN 9781032512440. (Bản ebook miễn phí truy cập tại : </a:t>
            </a:r>
            <a:r>
              <a:rPr lang="vi-VN" sz="2000" u="sng">
                <a:solidFill>
                  <a:schemeClr val="tx2"/>
                </a:solidFill>
                <a:hlinkClick r:id="rId2"/>
              </a:rPr>
              <a:t>https://modernstatisticswithr.com/</a:t>
            </a:r>
            <a:r>
              <a:rPr lang="vi-VN" sz="2000">
                <a:solidFill>
                  <a:schemeClr val="tx2"/>
                </a:solidFill>
              </a:rPr>
              <a:t> )</a:t>
            </a:r>
            <a:r>
              <a:rPr lang="en-US" sz="2000">
                <a:solidFill>
                  <a:schemeClr val="tx2"/>
                </a:solidFill>
              </a:rPr>
              <a:t>, Chương 6</a:t>
            </a:r>
          </a:p>
          <a:p>
            <a:pPr marL="457200" indent="-457200" algn="l">
              <a:buFont typeface="+mj-lt"/>
              <a:buAutoNum type="arabicPeriod"/>
            </a:pPr>
            <a:r>
              <a:rPr lang="en-US" sz="2000">
                <a:solidFill>
                  <a:schemeClr val="tx2"/>
                </a:solidFill>
                <a:effectLst/>
              </a:rPr>
              <a:t>AbdulRaheem, Y., (2025). The Role of Regression Analysis in Preventive Research Modalities: A Medical-Focused Comprehensive Review  J Pub Health Issue Pract, 9(1): 238 https://doi.org/10.33790/jphip1100238</a:t>
            </a:r>
            <a:r>
              <a:rPr lang="en-VN" sz="2000">
                <a:solidFill>
                  <a:schemeClr val="tx2"/>
                </a:solidFill>
                <a:effectLst/>
              </a:rPr>
              <a:t> </a:t>
            </a:r>
            <a:endParaRPr lang="en-VN" sz="2000">
              <a:solidFill>
                <a:schemeClr val="tx2"/>
              </a:solidFill>
            </a:endParaRPr>
          </a:p>
        </p:txBody>
      </p:sp>
      <p:cxnSp>
        <p:nvCxnSpPr>
          <p:cNvPr id="29" name="Straight Connector 28">
            <a:extLst>
              <a:ext uri="{FF2B5EF4-FFF2-40B4-BE49-F238E27FC236}">
                <a16:creationId xmlns:a16="http://schemas.microsoft.com/office/drawing/2014/main" id="{4AA7D802-E5E6-4ADF-8667-4B851036A9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0193B42-FCA7-403A-B854-1644AE6739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72E971DC-609B-418C-9DDA-BA8D6DF36A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34" name="Straight Connector 33">
              <a:extLst>
                <a:ext uri="{FF2B5EF4-FFF2-40B4-BE49-F238E27FC236}">
                  <a16:creationId xmlns:a16="http://schemas.microsoft.com/office/drawing/2014/main" id="{8B59CA3D-3E43-41CD-8013-21AAFEEBD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A2ABBB0-0BA1-4721-B2C1-E311BA9894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556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9B5D0-B95E-8845-3353-C8B762FE9EBE}"/>
              </a:ext>
            </a:extLst>
          </p:cNvPr>
          <p:cNvSpPr>
            <a:spLocks noGrp="1"/>
          </p:cNvSpPr>
          <p:nvPr>
            <p:ph type="title"/>
          </p:nvPr>
        </p:nvSpPr>
        <p:spPr>
          <a:xfrm>
            <a:off x="1153618" y="1239927"/>
            <a:ext cx="4008586" cy="4680583"/>
          </a:xfrm>
        </p:spPr>
        <p:txBody>
          <a:bodyPr anchor="ctr">
            <a:normAutofit/>
          </a:bodyPr>
          <a:lstStyle/>
          <a:p>
            <a:r>
              <a:rPr lang="en-VN" sz="5200"/>
              <a:t>Hồi quy tuyến tính đơn biến </a:t>
            </a:r>
          </a:p>
        </p:txBody>
      </p:sp>
      <p:sp>
        <p:nvSpPr>
          <p:cNvPr id="3" name="Content Placeholder 2">
            <a:extLst>
              <a:ext uri="{FF2B5EF4-FFF2-40B4-BE49-F238E27FC236}">
                <a16:creationId xmlns:a16="http://schemas.microsoft.com/office/drawing/2014/main" id="{302EE464-E776-0FDB-3C98-3C7EBC9B914B}"/>
              </a:ext>
            </a:extLst>
          </p:cNvPr>
          <p:cNvSpPr>
            <a:spLocks noGrp="1"/>
          </p:cNvSpPr>
          <p:nvPr>
            <p:ph idx="1"/>
          </p:nvPr>
        </p:nvSpPr>
        <p:spPr>
          <a:xfrm>
            <a:off x="5402119" y="1239927"/>
            <a:ext cx="5861628" cy="4884147"/>
          </a:xfrm>
        </p:spPr>
        <p:txBody>
          <a:bodyPr anchor="ctr">
            <a:normAutofit lnSpcReduction="10000"/>
          </a:bodyPr>
          <a:lstStyle/>
          <a:p>
            <a:pPr>
              <a:lnSpc>
                <a:spcPct val="150000"/>
              </a:lnSpc>
            </a:pPr>
            <a:r>
              <a:rPr lang="vi-VN" sz="1600" b="1"/>
              <a:t>Định nghĩa:</a:t>
            </a:r>
            <a:r>
              <a:rPr lang="vi-VN" sz="1600"/>
              <a:t> Mô hình hóa mối quan hệ tuyến tính giữa một biến dự báo (X) và một biến kết quả (Y).</a:t>
            </a:r>
          </a:p>
          <a:p>
            <a:pPr>
              <a:lnSpc>
                <a:spcPct val="150000"/>
              </a:lnSpc>
            </a:pPr>
            <a:r>
              <a:rPr lang="vi-VN" sz="1600" b="1"/>
              <a:t>Phương trình:</a:t>
            </a:r>
            <a:r>
              <a:rPr lang="vi-VN" sz="1600"/>
              <a:t> </a:t>
            </a:r>
          </a:p>
          <a:p>
            <a:pPr marL="0" indent="0" algn="ctr">
              <a:lnSpc>
                <a:spcPct val="150000"/>
              </a:lnSpc>
              <a:buNone/>
            </a:pPr>
            <a:r>
              <a:rPr lang="vi-VN" sz="1600">
                <a:effectLst/>
              </a:rPr>
              <a:t>Y</a:t>
            </a:r>
            <a:r>
              <a:rPr lang="vi-VN" sz="1600"/>
              <a:t>=</a:t>
            </a:r>
            <a:r>
              <a:rPr lang="el-GR" sz="1600">
                <a:effectLst/>
              </a:rPr>
              <a:t>β</a:t>
            </a:r>
            <a:r>
              <a:rPr lang="el-GR" sz="1600" baseline="-25000">
                <a:effectLst/>
              </a:rPr>
              <a:t>0</a:t>
            </a:r>
            <a:r>
              <a:rPr lang="el-GR" sz="1600"/>
              <a:t>​+</a:t>
            </a:r>
            <a:r>
              <a:rPr lang="el-GR" sz="1600">
                <a:effectLst/>
              </a:rPr>
              <a:t>β</a:t>
            </a:r>
            <a:r>
              <a:rPr lang="el-GR" sz="1600" baseline="-25000">
                <a:effectLst/>
              </a:rPr>
              <a:t>1</a:t>
            </a:r>
            <a:r>
              <a:rPr lang="el-GR" sz="1600"/>
              <a:t>​</a:t>
            </a:r>
            <a:r>
              <a:rPr lang="vi-VN" sz="1600">
                <a:effectLst/>
              </a:rPr>
              <a:t>X</a:t>
            </a:r>
            <a:r>
              <a:rPr lang="vi-VN" sz="1600"/>
              <a:t>+</a:t>
            </a:r>
            <a:r>
              <a:rPr lang="el-GR" sz="1600"/>
              <a:t>ϵ</a:t>
            </a:r>
          </a:p>
          <a:p>
            <a:pPr lvl="1">
              <a:lnSpc>
                <a:spcPct val="150000"/>
              </a:lnSpc>
            </a:pPr>
            <a:r>
              <a:rPr lang="vi-VN" sz="1200">
                <a:effectLst/>
              </a:rPr>
              <a:t>Y</a:t>
            </a:r>
            <a:r>
              <a:rPr lang="vi-VN" sz="1200"/>
              <a:t>: Biến phụ thuộc (ví dụ: huyết áp tâm thu).</a:t>
            </a:r>
          </a:p>
          <a:p>
            <a:pPr lvl="1">
              <a:lnSpc>
                <a:spcPct val="150000"/>
              </a:lnSpc>
            </a:pPr>
            <a:r>
              <a:rPr lang="vi-VN" sz="1200">
                <a:effectLst/>
              </a:rPr>
              <a:t>X</a:t>
            </a:r>
            <a:r>
              <a:rPr lang="vi-VN" sz="1200"/>
              <a:t>: Biến độc lập (ví dụ: tuổi).</a:t>
            </a:r>
          </a:p>
          <a:p>
            <a:pPr lvl="1">
              <a:lnSpc>
                <a:spcPct val="150000"/>
              </a:lnSpc>
            </a:pPr>
            <a:r>
              <a:rPr lang="el-GR" sz="1200"/>
              <a:t>β</a:t>
            </a:r>
            <a:r>
              <a:rPr lang="el-GR" sz="1200" baseline="-25000"/>
              <a:t>0 </a:t>
            </a:r>
            <a:r>
              <a:rPr lang="vi-VN" sz="1200"/>
              <a:t>: Hệ số chặn/điểm cắt (Intercept) - Giá trị dự đoán của Y khi X = 0.</a:t>
            </a:r>
          </a:p>
          <a:p>
            <a:pPr lvl="1">
              <a:lnSpc>
                <a:spcPct val="150000"/>
              </a:lnSpc>
            </a:pPr>
            <a:r>
              <a:rPr lang="el-GR" sz="1200"/>
              <a:t>β</a:t>
            </a:r>
            <a:r>
              <a:rPr lang="el-GR" sz="1200" baseline="-25000"/>
              <a:t>1</a:t>
            </a:r>
            <a:r>
              <a:rPr lang="el-GR" sz="1200"/>
              <a:t>​</a:t>
            </a:r>
            <a:r>
              <a:rPr lang="vi-VN" sz="1200"/>
              <a:t>: Hệ số góc (Slope) - Mức độ thay đổi trung bình của Y khi X tăng 1 đơn vị.</a:t>
            </a:r>
          </a:p>
          <a:p>
            <a:pPr lvl="1">
              <a:lnSpc>
                <a:spcPct val="150000"/>
              </a:lnSpc>
            </a:pPr>
            <a:r>
              <a:rPr lang="el-GR" sz="1200"/>
              <a:t>ϵ ​</a:t>
            </a:r>
            <a:r>
              <a:rPr lang="vi-VN" sz="1200"/>
              <a:t>: Sai số ngẫu nhiên (Residuals) - Phần biến thiên của Y không giải thích được bởi X.</a:t>
            </a:r>
          </a:p>
          <a:p>
            <a:pPr>
              <a:lnSpc>
                <a:spcPct val="150000"/>
              </a:lnSpc>
            </a:pPr>
            <a:r>
              <a:rPr lang="vi-VN" sz="1600" b="1"/>
              <a:t>Mục tiêu:</a:t>
            </a:r>
            <a:r>
              <a:rPr lang="vi-VN" sz="1600"/>
              <a:t> Tìm các giá trị </a:t>
            </a:r>
            <a:r>
              <a:rPr lang="el-GR" sz="1600"/>
              <a:t>β</a:t>
            </a:r>
            <a:r>
              <a:rPr lang="el-GR" sz="1600" baseline="-25000"/>
              <a:t>0 </a:t>
            </a:r>
            <a:r>
              <a:rPr lang="vi-VN" sz="1600"/>
              <a:t>và </a:t>
            </a:r>
            <a:r>
              <a:rPr lang="el-GR" sz="1600"/>
              <a:t>β</a:t>
            </a:r>
            <a:r>
              <a:rPr lang="el-GR" sz="1600" baseline="-25000"/>
              <a:t>1 </a:t>
            </a:r>
            <a:r>
              <a:rPr lang="vi-VN" sz="1600"/>
              <a:t>sao cho tổng bình phương sai số (Sum of Squared Errors) là nhỏ nhất.</a:t>
            </a:r>
          </a:p>
          <a:p>
            <a:pPr>
              <a:lnSpc>
                <a:spcPct val="150000"/>
              </a:lnSpc>
            </a:pPr>
            <a:endParaRPr lang="en-VN" sz="1600"/>
          </a:p>
        </p:txBody>
      </p:sp>
    </p:spTree>
    <p:extLst>
      <p:ext uri="{BB962C8B-B14F-4D97-AF65-F5344CB8AC3E}">
        <p14:creationId xmlns:p14="http://schemas.microsoft.com/office/powerpoint/2010/main" val="315670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99D96-A57C-2D28-EE44-9A77DD42FFB4}"/>
              </a:ext>
            </a:extLst>
          </p:cNvPr>
          <p:cNvSpPr>
            <a:spLocks noGrp="1"/>
          </p:cNvSpPr>
          <p:nvPr>
            <p:ph type="title"/>
          </p:nvPr>
        </p:nvSpPr>
        <p:spPr>
          <a:xfrm>
            <a:off x="808638" y="386930"/>
            <a:ext cx="9236700" cy="1188950"/>
          </a:xfrm>
        </p:spPr>
        <p:txBody>
          <a:bodyPr anchor="b">
            <a:normAutofit/>
          </a:bodyPr>
          <a:lstStyle/>
          <a:p>
            <a:r>
              <a:rPr lang="en-VN" sz="5400"/>
              <a:t>Bài tập thực hành số 2</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81A208E-94A9-262B-B321-4815982D83DA}"/>
              </a:ext>
            </a:extLst>
          </p:cNvPr>
          <p:cNvSpPr>
            <a:spLocks noGrp="1"/>
          </p:cNvSpPr>
          <p:nvPr>
            <p:ph idx="1"/>
          </p:nvPr>
        </p:nvSpPr>
        <p:spPr>
          <a:xfrm>
            <a:off x="793660" y="2599509"/>
            <a:ext cx="10143668" cy="3435531"/>
          </a:xfrm>
        </p:spPr>
        <p:txBody>
          <a:bodyPr anchor="ctr">
            <a:normAutofit/>
          </a:bodyPr>
          <a:lstStyle/>
          <a:p>
            <a:r>
              <a:rPr lang="en-VN" sz="2400"/>
              <a:t>Thực hiện bài tập thực hành số 2 </a:t>
            </a:r>
          </a:p>
          <a:p>
            <a:r>
              <a:rPr lang="en-VN" sz="2400"/>
              <a:t>Làm bài trên google colab, share với giảng viên. </a:t>
            </a:r>
          </a:p>
          <a:p>
            <a:r>
              <a:rPr lang="en-VN" sz="2400"/>
              <a:t>Trình bày kết quả trước lớp</a:t>
            </a:r>
          </a:p>
        </p:txBody>
      </p:sp>
    </p:spTree>
    <p:extLst>
      <p:ext uri="{BB962C8B-B14F-4D97-AF65-F5344CB8AC3E}">
        <p14:creationId xmlns:p14="http://schemas.microsoft.com/office/powerpoint/2010/main" val="352978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9F4E-D0CD-19BC-F89E-0BCFC4391CD8}"/>
              </a:ext>
            </a:extLst>
          </p:cNvPr>
          <p:cNvSpPr>
            <a:spLocks noGrp="1"/>
          </p:cNvSpPr>
          <p:nvPr>
            <p:ph type="title"/>
          </p:nvPr>
        </p:nvSpPr>
        <p:spPr/>
        <p:txBody>
          <a:bodyPr/>
          <a:lstStyle/>
          <a:p>
            <a:r>
              <a:rPr lang="vi-VN"/>
              <a:t>Hồi quy đơn biến với R</a:t>
            </a:r>
            <a:endParaRPr lang="en-VN"/>
          </a:p>
        </p:txBody>
      </p:sp>
      <p:sp>
        <p:nvSpPr>
          <p:cNvPr id="3" name="Content Placeholder 2">
            <a:extLst>
              <a:ext uri="{FF2B5EF4-FFF2-40B4-BE49-F238E27FC236}">
                <a16:creationId xmlns:a16="http://schemas.microsoft.com/office/drawing/2014/main" id="{081747E6-541C-96AE-F4BC-FB52826AF6D3}"/>
              </a:ext>
            </a:extLst>
          </p:cNvPr>
          <p:cNvSpPr>
            <a:spLocks noGrp="1"/>
          </p:cNvSpPr>
          <p:nvPr>
            <p:ph idx="1"/>
          </p:nvPr>
        </p:nvSpPr>
        <p:spPr/>
        <p:txBody>
          <a:bodyPr/>
          <a:lstStyle/>
          <a:p>
            <a:r>
              <a:rPr lang="en-US" b="1"/>
              <a:t>Hàm chính:</a:t>
            </a:r>
            <a:r>
              <a:rPr lang="en-US"/>
              <a:t> lm() (linear model).</a:t>
            </a:r>
          </a:p>
          <a:p>
            <a:r>
              <a:rPr lang="en-US" b="1"/>
              <a:t>Cú pháp:</a:t>
            </a:r>
            <a:r>
              <a:rPr lang="en-US"/>
              <a:t> model &lt;- lm(formula = Y ~ X, data = your_data)</a:t>
            </a:r>
          </a:p>
          <a:p>
            <a:endParaRPr lang="en-VN"/>
          </a:p>
        </p:txBody>
      </p:sp>
      <p:sp>
        <p:nvSpPr>
          <p:cNvPr id="4" name="TextBox 3">
            <a:extLst>
              <a:ext uri="{FF2B5EF4-FFF2-40B4-BE49-F238E27FC236}">
                <a16:creationId xmlns:a16="http://schemas.microsoft.com/office/drawing/2014/main" id="{0289EC13-FCB6-18DB-7BB9-967DFBB4BA34}"/>
              </a:ext>
            </a:extLst>
          </p:cNvPr>
          <p:cNvSpPr txBox="1"/>
          <p:nvPr/>
        </p:nvSpPr>
        <p:spPr>
          <a:xfrm>
            <a:off x="1231900" y="3172579"/>
            <a:ext cx="9247605" cy="3139321"/>
          </a:xfrm>
          <a:prstGeom prst="rect">
            <a:avLst/>
          </a:prstGeom>
          <a:noFill/>
        </p:spPr>
        <p:txBody>
          <a:bodyPr wrap="square" rtlCol="0">
            <a:spAutoFit/>
          </a:bodyPr>
          <a:lstStyle/>
          <a:p>
            <a:r>
              <a:rPr lang="vi-VN"/>
              <a:t># Giả sử 'data' là một dataframe có cột 'blood_pressure' và 'age'</a:t>
            </a:r>
          </a:p>
          <a:p>
            <a:r>
              <a:rPr lang="vi-VN"/>
              <a:t># Xây dựng mô hình</a:t>
            </a:r>
          </a:p>
          <a:p>
            <a:r>
              <a:rPr lang="vi-VN">
                <a:latin typeface="Courier New" panose="02070309020205020404" pitchFamily="49" charset="0"/>
                <a:cs typeface="Courier New" panose="02070309020205020404" pitchFamily="49" charset="0"/>
              </a:rPr>
              <a:t>model_simple &lt;- lm(blood_pressure ~ age, data = data)</a:t>
            </a:r>
          </a:p>
          <a:p>
            <a:endParaRPr lang="vi-VN"/>
          </a:p>
          <a:p>
            <a:r>
              <a:rPr lang="vi-VN"/>
              <a:t># Xem kết quả tóm tắt</a:t>
            </a:r>
          </a:p>
          <a:p>
            <a:r>
              <a:rPr lang="vi-VN">
                <a:latin typeface="Courier New" panose="02070309020205020404" pitchFamily="49" charset="0"/>
                <a:cs typeface="Courier New" panose="02070309020205020404" pitchFamily="49" charset="0"/>
              </a:rPr>
              <a:t>summary(model_simple)</a:t>
            </a:r>
          </a:p>
          <a:p>
            <a:endParaRPr lang="vi-VN"/>
          </a:p>
          <a:p>
            <a:r>
              <a:rPr lang="vi-VN"/>
              <a:t># Vẽ biểu đồ phân tán và đường hồi quy</a:t>
            </a:r>
          </a:p>
          <a:p>
            <a:r>
              <a:rPr lang="vi-VN">
                <a:latin typeface="Courier New" panose="02070309020205020404" pitchFamily="49" charset="0"/>
                <a:cs typeface="Courier New" panose="02070309020205020404" pitchFamily="49" charset="0"/>
              </a:rPr>
              <a:t>plot(data$age, data$blood_pressure, main = "Huyết áp và Tuổi",</a:t>
            </a:r>
          </a:p>
          <a:p>
            <a:r>
              <a:rPr lang="vi-VN">
                <a:latin typeface="Courier New" panose="02070309020205020404" pitchFamily="49" charset="0"/>
                <a:cs typeface="Courier New" panose="02070309020205020404" pitchFamily="49" charset="0"/>
              </a:rPr>
              <a:t>     xlab = "Tuổi", ylab = "Huyết áp tâm thu (mmHg)")</a:t>
            </a:r>
          </a:p>
          <a:p>
            <a:r>
              <a:rPr lang="vi-VN">
                <a:latin typeface="Courier New" panose="02070309020205020404" pitchFamily="49" charset="0"/>
                <a:cs typeface="Courier New" panose="02070309020205020404" pitchFamily="49" charset="0"/>
              </a:rPr>
              <a:t>abline(model_simple, col = "red")</a:t>
            </a:r>
            <a:endParaRPr lang="en-VN">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99552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76D260-DDF7-BBA0-2CBC-EF3C92C502EA}"/>
              </a:ext>
            </a:extLst>
          </p:cNvPr>
          <p:cNvSpPr>
            <a:spLocks noGrp="1"/>
          </p:cNvSpPr>
          <p:nvPr>
            <p:ph type="title"/>
          </p:nvPr>
        </p:nvSpPr>
        <p:spPr>
          <a:xfrm>
            <a:off x="793662" y="386930"/>
            <a:ext cx="10066122" cy="1298448"/>
          </a:xfrm>
        </p:spPr>
        <p:txBody>
          <a:bodyPr anchor="b">
            <a:normAutofit/>
          </a:bodyPr>
          <a:lstStyle/>
          <a:p>
            <a:r>
              <a:rPr lang="en-VN" sz="4800"/>
              <a:t>Ví dụ 1: </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9B8B7E-DC9B-E5D9-82AF-362B5ADB02B7}"/>
              </a:ext>
            </a:extLst>
          </p:cNvPr>
          <p:cNvSpPr>
            <a:spLocks noGrp="1"/>
          </p:cNvSpPr>
          <p:nvPr>
            <p:ph idx="1"/>
          </p:nvPr>
        </p:nvSpPr>
        <p:spPr>
          <a:xfrm>
            <a:off x="793661" y="2599509"/>
            <a:ext cx="4530898" cy="3639450"/>
          </a:xfrm>
        </p:spPr>
        <p:txBody>
          <a:bodyPr anchor="ctr">
            <a:normAutofit/>
          </a:bodyPr>
          <a:lstStyle/>
          <a:p>
            <a:r>
              <a:rPr lang="vi-VN" sz="1700"/>
              <a:t>Dự đoán chỉ số khối cơ thể (BMI) dựa trên chu vi vòng eo ở bệnh nhân đái tháo đường.</a:t>
            </a:r>
          </a:p>
          <a:p>
            <a:r>
              <a:rPr lang="vi-VN" sz="1700" b="1"/>
              <a:t>Nguồn dữ liệu:</a:t>
            </a:r>
            <a:r>
              <a:rPr lang="vi-VN" sz="1700"/>
              <a:t> </a:t>
            </a:r>
            <a:r>
              <a:rPr lang="vi-VN" sz="1700" i="1"/>
              <a:t>Diabetes data set</a:t>
            </a:r>
            <a:r>
              <a:rPr lang="vi-VN" sz="1700"/>
              <a:t> có sẵn trong R. Dữ liệu gốc từ Efron, B., Hastie, T., Johnstone, I., &amp; Tibshirani, R. (2004). Least angle regression. </a:t>
            </a:r>
            <a:r>
              <a:rPr lang="vi-VN" sz="1700" i="1"/>
              <a:t>The Annals of statistics</a:t>
            </a:r>
            <a:r>
              <a:rPr lang="vi-VN" sz="1700"/>
              <a:t>, 32(2), 407-499.</a:t>
            </a:r>
          </a:p>
          <a:p>
            <a:r>
              <a:rPr lang="vi-VN" sz="1700" b="1"/>
              <a:t>Ý nghĩa:</a:t>
            </a:r>
            <a:r>
              <a:rPr lang="vi-VN" sz="1700"/>
              <a:t> Giúp bác sĩ nhanh chóng ước tính tình trạng béo phì (BMI) của bệnh nhân chỉ qua một phép đo đơn giản (vòng eo) mà không cần đo chiều cao và cân nặng.</a:t>
            </a:r>
          </a:p>
          <a:p>
            <a:endParaRPr lang="en-VN" sz="1700"/>
          </a:p>
        </p:txBody>
      </p:sp>
      <p:pic>
        <p:nvPicPr>
          <p:cNvPr id="5" name="Picture 4" descr="A screenshot of a computer program&#10;&#10;AI-generated content may be incorrect.">
            <a:extLst>
              <a:ext uri="{FF2B5EF4-FFF2-40B4-BE49-F238E27FC236}">
                <a16:creationId xmlns:a16="http://schemas.microsoft.com/office/drawing/2014/main" id="{3E7D277A-835A-B438-7B17-112506E1B649}"/>
              </a:ext>
            </a:extLst>
          </p:cNvPr>
          <p:cNvPicPr>
            <a:picLocks noChangeAspect="1"/>
          </p:cNvPicPr>
          <p:nvPr/>
        </p:nvPicPr>
        <p:blipFill>
          <a:blip r:embed="rId3"/>
          <a:stretch>
            <a:fillRect/>
          </a:stretch>
        </p:blipFill>
        <p:spPr>
          <a:xfrm>
            <a:off x="5911532" y="2905737"/>
            <a:ext cx="5150277" cy="2871279"/>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759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4211C-6859-BD7A-EFFE-1FAB694F50F0}"/>
              </a:ext>
            </a:extLst>
          </p:cNvPr>
          <p:cNvSpPr>
            <a:spLocks noGrp="1"/>
          </p:cNvSpPr>
          <p:nvPr>
            <p:ph type="title"/>
          </p:nvPr>
        </p:nvSpPr>
        <p:spPr>
          <a:xfrm>
            <a:off x="630936" y="640080"/>
            <a:ext cx="4818888" cy="1481328"/>
          </a:xfrm>
        </p:spPr>
        <p:txBody>
          <a:bodyPr anchor="b">
            <a:normAutofit/>
          </a:bodyPr>
          <a:lstStyle/>
          <a:p>
            <a:r>
              <a:rPr lang="en-VN" sz="5400"/>
              <a:t>Ví dụ 2: </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335FBC-6972-8235-EBC6-61123D219F47}"/>
              </a:ext>
            </a:extLst>
          </p:cNvPr>
          <p:cNvSpPr>
            <a:spLocks noGrp="1"/>
          </p:cNvSpPr>
          <p:nvPr>
            <p:ph idx="1"/>
          </p:nvPr>
        </p:nvSpPr>
        <p:spPr>
          <a:xfrm>
            <a:off x="630936" y="2660904"/>
            <a:ext cx="4818888" cy="3547872"/>
          </a:xfrm>
        </p:spPr>
        <p:txBody>
          <a:bodyPr anchor="t">
            <a:normAutofit/>
          </a:bodyPr>
          <a:lstStyle/>
          <a:p>
            <a:r>
              <a:rPr lang="vi-VN" sz="2000"/>
              <a:t>Mối quan hệ giữa tỷ lệ hút thuốc (%) và tỷ lệ tử vong do ung thư phổi trên 100.000 dân tại các bang của Hoa Kỳ.</a:t>
            </a:r>
          </a:p>
          <a:p>
            <a:r>
              <a:rPr lang="vi-VN" sz="2000" b="1"/>
              <a:t>Nguồn dữ liệu:</a:t>
            </a:r>
            <a:r>
              <a:rPr lang="vi-VN" sz="2000"/>
              <a:t> Dữ liệu tổng hợp từ CDC và American Lung Association. </a:t>
            </a:r>
            <a:r>
              <a:rPr lang="vi-VN" sz="2000" i="1"/>
              <a:t>(dữ liệu minh họa)</a:t>
            </a:r>
            <a:r>
              <a:rPr lang="vi-VN" sz="2000"/>
              <a:t>.</a:t>
            </a:r>
          </a:p>
          <a:p>
            <a:r>
              <a:rPr lang="vi-VN" sz="2000" b="1"/>
              <a:t>Ý nghĩa:</a:t>
            </a:r>
            <a:r>
              <a:rPr lang="vi-VN" sz="2000"/>
              <a:t> Cung cấp bằng chứng về tác hại của thuốc lá, hỗ trợ các chiến dịch phòng chống và chính sách kiểm soát thuốc lá.</a:t>
            </a:r>
          </a:p>
          <a:p>
            <a:pPr marL="0" indent="0">
              <a:buNone/>
            </a:pPr>
            <a:endParaRPr lang="en-VN" sz="2000"/>
          </a:p>
        </p:txBody>
      </p:sp>
      <p:pic>
        <p:nvPicPr>
          <p:cNvPr id="6" name="Picture 5" descr="A computer screen with numbers and symbols&#10;&#10;AI-generated content may be incorrect.">
            <a:extLst>
              <a:ext uri="{FF2B5EF4-FFF2-40B4-BE49-F238E27FC236}">
                <a16:creationId xmlns:a16="http://schemas.microsoft.com/office/drawing/2014/main" id="{FCB1C929-88D7-81B2-E740-EB142DFB5E41}"/>
              </a:ext>
            </a:extLst>
          </p:cNvPr>
          <p:cNvPicPr>
            <a:picLocks noChangeAspect="1"/>
          </p:cNvPicPr>
          <p:nvPr/>
        </p:nvPicPr>
        <p:blipFill>
          <a:blip r:embed="rId3"/>
          <a:stretch>
            <a:fillRect/>
          </a:stretch>
        </p:blipFill>
        <p:spPr>
          <a:xfrm>
            <a:off x="6102096" y="2121408"/>
            <a:ext cx="5458968" cy="3248086"/>
          </a:xfrm>
          <a:prstGeom prst="rect">
            <a:avLst/>
          </a:prstGeom>
        </p:spPr>
      </p:pic>
    </p:spTree>
    <p:extLst>
      <p:ext uri="{BB962C8B-B14F-4D97-AF65-F5344CB8AC3E}">
        <p14:creationId xmlns:p14="http://schemas.microsoft.com/office/powerpoint/2010/main" val="55624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BA3F2-6F97-BC76-A1C0-6B7BF7A8B13B}"/>
              </a:ext>
            </a:extLst>
          </p:cNvPr>
          <p:cNvSpPr>
            <a:spLocks noGrp="1"/>
          </p:cNvSpPr>
          <p:nvPr>
            <p:ph type="title"/>
          </p:nvPr>
        </p:nvSpPr>
        <p:spPr>
          <a:xfrm>
            <a:off x="808638" y="386930"/>
            <a:ext cx="9236700" cy="1188950"/>
          </a:xfrm>
        </p:spPr>
        <p:txBody>
          <a:bodyPr anchor="b">
            <a:normAutofit/>
          </a:bodyPr>
          <a:lstStyle/>
          <a:p>
            <a:r>
              <a:rPr lang="en-VN" sz="5400"/>
              <a:t>Hồi quy tuyến tính đa biến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247981-A7D5-AEF2-BD2E-E9608C08E931}"/>
              </a:ext>
            </a:extLst>
          </p:cNvPr>
          <p:cNvSpPr>
            <a:spLocks noGrp="1"/>
          </p:cNvSpPr>
          <p:nvPr>
            <p:ph idx="1"/>
          </p:nvPr>
        </p:nvSpPr>
        <p:spPr>
          <a:xfrm>
            <a:off x="793660" y="2599509"/>
            <a:ext cx="10143668" cy="3435531"/>
          </a:xfrm>
        </p:spPr>
        <p:txBody>
          <a:bodyPr anchor="ctr">
            <a:normAutofit/>
          </a:bodyPr>
          <a:lstStyle/>
          <a:p>
            <a:r>
              <a:rPr lang="vi-VN" sz="1700"/>
              <a:t>Mở rộng hồi quy đơn biến để mô hình hóa mối quan hệ giữa biến kết quả (Y) và </a:t>
            </a:r>
            <a:r>
              <a:rPr lang="vi-VN" sz="1700" b="1"/>
              <a:t>nhiều</a:t>
            </a:r>
            <a:r>
              <a:rPr lang="vi-VN" sz="1700"/>
              <a:t> biến dự báo (X1, X2, ..., Xp).</a:t>
            </a:r>
          </a:p>
          <a:p>
            <a:r>
              <a:rPr lang="vi-VN" sz="1700" b="1"/>
              <a:t>Phương trình:</a:t>
            </a:r>
            <a:r>
              <a:rPr lang="vi-VN" sz="1700"/>
              <a:t> </a:t>
            </a:r>
          </a:p>
          <a:p>
            <a:pPr marL="0" indent="0" algn="ctr">
              <a:buNone/>
            </a:pPr>
            <a:r>
              <a:rPr lang="vi-VN" sz="1700">
                <a:effectLst/>
              </a:rPr>
              <a:t>Y</a:t>
            </a:r>
            <a:r>
              <a:rPr lang="vi-VN" sz="1700"/>
              <a:t>=</a:t>
            </a:r>
            <a:r>
              <a:rPr lang="vi-VN" sz="1700">
                <a:effectLst/>
              </a:rPr>
              <a:t>β0</a:t>
            </a:r>
            <a:r>
              <a:rPr lang="vi-VN" sz="1700"/>
              <a:t>​+</a:t>
            </a:r>
            <a:r>
              <a:rPr lang="vi-VN" sz="1700">
                <a:effectLst/>
              </a:rPr>
              <a:t>β1</a:t>
            </a:r>
            <a:r>
              <a:rPr lang="vi-VN" sz="1700"/>
              <a:t>​</a:t>
            </a:r>
            <a:r>
              <a:rPr lang="vi-VN" sz="1700">
                <a:effectLst/>
              </a:rPr>
              <a:t>X1</a:t>
            </a:r>
            <a:r>
              <a:rPr lang="vi-VN" sz="1700"/>
              <a:t>​+</a:t>
            </a:r>
            <a:r>
              <a:rPr lang="vi-VN" sz="1700">
                <a:effectLst/>
              </a:rPr>
              <a:t>β2</a:t>
            </a:r>
            <a:r>
              <a:rPr lang="vi-VN" sz="1700"/>
              <a:t>​</a:t>
            </a:r>
            <a:r>
              <a:rPr lang="vi-VN" sz="1700">
                <a:effectLst/>
              </a:rPr>
              <a:t>X2</a:t>
            </a:r>
            <a:r>
              <a:rPr lang="vi-VN" sz="1700"/>
              <a:t>​+...+</a:t>
            </a:r>
            <a:r>
              <a:rPr lang="vi-VN" sz="1700">
                <a:effectLst/>
              </a:rPr>
              <a:t>βp</a:t>
            </a:r>
            <a:r>
              <a:rPr lang="vi-VN" sz="1700"/>
              <a:t>​</a:t>
            </a:r>
            <a:r>
              <a:rPr lang="vi-VN" sz="1700">
                <a:effectLst/>
              </a:rPr>
              <a:t>Xp</a:t>
            </a:r>
            <a:r>
              <a:rPr lang="vi-VN" sz="1700"/>
              <a:t>​+ϵ</a:t>
            </a:r>
          </a:p>
          <a:p>
            <a:r>
              <a:rPr lang="vi-VN" sz="1700" b="1"/>
              <a:t>Ưu điểm:</a:t>
            </a:r>
            <a:endParaRPr lang="vi-VN" sz="1700"/>
          </a:p>
          <a:p>
            <a:pPr lvl="1"/>
            <a:r>
              <a:rPr lang="vi-VN" sz="1300" b="1"/>
              <a:t>Tăng khả năng dự đoán:</a:t>
            </a:r>
            <a:r>
              <a:rPr lang="vi-VN" sz="1300"/>
              <a:t> Sử dụng nhiều thông tin hơn để giải thích sự biến thiên của Y.</a:t>
            </a:r>
          </a:p>
          <a:p>
            <a:pPr lvl="1"/>
            <a:r>
              <a:rPr lang="vi-VN" sz="1300" b="1"/>
              <a:t>Kiểm soát các yếu tố gây nhiễu (Confounders):</a:t>
            </a:r>
            <a:r>
              <a:rPr lang="vi-VN" sz="1300"/>
              <a:t> Đánh giá tác động của một biến X trong khi đã "điều chỉnh" hoặc "kiểm soát" ảnh hưởng của các biến khác.</a:t>
            </a:r>
          </a:p>
          <a:p>
            <a:pPr lvl="1"/>
            <a:r>
              <a:rPr lang="vi-VN" sz="1300"/>
              <a:t>Ví dụ: Mối quan hệ giữa uống cà phê và bệnh tim có thể bị gây nhiễu bởi hút thuốc. Hồi quy đa biến cho phép ta xem xét tác động của cà phê </a:t>
            </a:r>
            <a:r>
              <a:rPr lang="vi-VN" sz="1300" i="1"/>
              <a:t>trong khi giữ nguyên mức độ hút thuốc</a:t>
            </a:r>
            <a:r>
              <a:rPr lang="vi-VN" sz="1300"/>
              <a:t>.</a:t>
            </a:r>
          </a:p>
          <a:p>
            <a:endParaRPr lang="en-VN" sz="1700"/>
          </a:p>
        </p:txBody>
      </p:sp>
    </p:spTree>
    <p:extLst>
      <p:ext uri="{BB962C8B-B14F-4D97-AF65-F5344CB8AC3E}">
        <p14:creationId xmlns:p14="http://schemas.microsoft.com/office/powerpoint/2010/main" val="133632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F043F-55EE-9633-2907-95E2A78A6888}"/>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kern="1200">
                <a:solidFill>
                  <a:schemeClr val="accent1"/>
                </a:solidFill>
                <a:latin typeface="+mj-lt"/>
                <a:ea typeface="+mj-ea"/>
                <a:cs typeface="+mj-cs"/>
              </a:rPr>
              <a:t>Hồi quy tuyến tính đa biến với R</a:t>
            </a:r>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0F6E7E-D096-FA93-40CD-F9BD6C8B5844}"/>
              </a:ext>
            </a:extLst>
          </p:cNvPr>
          <p:cNvSpPr>
            <a:spLocks noGrp="1"/>
          </p:cNvSpPr>
          <p:nvPr>
            <p:ph idx="1"/>
          </p:nvPr>
        </p:nvSpPr>
        <p:spPr>
          <a:xfrm>
            <a:off x="4976030" y="963507"/>
            <a:ext cx="6250940" cy="2304627"/>
          </a:xfrm>
        </p:spPr>
        <p:txBody>
          <a:bodyPr vert="horz" lIns="91440" tIns="45720" rIns="91440" bIns="45720" rtlCol="0" anchor="b">
            <a:normAutofit/>
          </a:bodyPr>
          <a:lstStyle/>
          <a:p>
            <a:r>
              <a:rPr lang="en-US" sz="2000" b="1"/>
              <a:t>Cú pháp:</a:t>
            </a:r>
            <a:r>
              <a:rPr lang="en-US" sz="2000"/>
              <a:t> Thêm các biến vào công thức, phân tách bằng dấu +. model &lt;- lm(Y ~ X1 + X2 + X3, data = your_data)</a:t>
            </a:r>
          </a:p>
        </p:txBody>
      </p:sp>
      <p:sp>
        <p:nvSpPr>
          <p:cNvPr id="4" name="TextBox 3">
            <a:extLst>
              <a:ext uri="{FF2B5EF4-FFF2-40B4-BE49-F238E27FC236}">
                <a16:creationId xmlns:a16="http://schemas.microsoft.com/office/drawing/2014/main" id="{60CCC94C-B108-4DA4-AEE5-67290008F83A}"/>
              </a:ext>
            </a:extLst>
          </p:cNvPr>
          <p:cNvSpPr txBox="1"/>
          <p:nvPr/>
        </p:nvSpPr>
        <p:spPr>
          <a:xfrm>
            <a:off x="4976030" y="3589866"/>
            <a:ext cx="6250940" cy="230462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a:latin typeface="Courier New" panose="02070309020205020404" pitchFamily="49" charset="0"/>
                <a:cs typeface="Courier New" panose="02070309020205020404" pitchFamily="49" charset="0"/>
              </a:rPr>
              <a:t># Giả sử data có thêm cột 'bmi' và 'is_smoker' (1=có, 0=không)</a:t>
            </a:r>
          </a:p>
          <a:p>
            <a:pPr indent="-228600" defTabSz="914400">
              <a:lnSpc>
                <a:spcPct val="90000"/>
              </a:lnSpc>
              <a:spcAft>
                <a:spcPts val="600"/>
              </a:spcAft>
              <a:buFont typeface="Arial" panose="020B0604020202020204" pitchFamily="34" charset="0"/>
              <a:buChar char="•"/>
            </a:pPr>
            <a:r>
              <a:rPr lang="en-US" sz="1400">
                <a:latin typeface="Courier New" panose="02070309020205020404" pitchFamily="49" charset="0"/>
                <a:cs typeface="Courier New" panose="02070309020205020404" pitchFamily="49" charset="0"/>
              </a:rPr>
              <a:t># Xây dựng mô hình</a:t>
            </a:r>
          </a:p>
          <a:p>
            <a:pPr indent="-228600" defTabSz="914400">
              <a:lnSpc>
                <a:spcPct val="90000"/>
              </a:lnSpc>
              <a:spcAft>
                <a:spcPts val="600"/>
              </a:spcAft>
              <a:buFont typeface="Arial" panose="020B0604020202020204" pitchFamily="34" charset="0"/>
              <a:buChar char="•"/>
            </a:pPr>
            <a:r>
              <a:rPr lang="en-US" sz="1400">
                <a:latin typeface="Courier New" panose="02070309020205020404" pitchFamily="49" charset="0"/>
                <a:cs typeface="Courier New" panose="02070309020205020404" pitchFamily="49" charset="0"/>
              </a:rPr>
              <a:t>model_multi &lt;- lm(blood_pressure ~ age + bmi + is_smoker, data = data)</a:t>
            </a:r>
          </a:p>
          <a:p>
            <a:pPr indent="-228600" defTabSz="914400">
              <a:lnSpc>
                <a:spcPct val="90000"/>
              </a:lnSpc>
              <a:spcAft>
                <a:spcPts val="600"/>
              </a:spcAft>
              <a:buFont typeface="Arial" panose="020B0604020202020204" pitchFamily="34" charset="0"/>
              <a:buChar char="•"/>
            </a:pPr>
            <a:endParaRPr lang="en-US" sz="1400">
              <a:latin typeface="Courier New" panose="02070309020205020404" pitchFamily="49" charset="0"/>
              <a:cs typeface="Courier New" panose="02070309020205020404" pitchFamily="49" charset="0"/>
            </a:endParaRPr>
          </a:p>
          <a:p>
            <a:pPr indent="-228600" defTabSz="914400">
              <a:lnSpc>
                <a:spcPct val="90000"/>
              </a:lnSpc>
              <a:spcAft>
                <a:spcPts val="600"/>
              </a:spcAft>
              <a:buFont typeface="Arial" panose="020B0604020202020204" pitchFamily="34" charset="0"/>
              <a:buChar char="•"/>
            </a:pPr>
            <a:r>
              <a:rPr lang="en-US" sz="1400">
                <a:latin typeface="Courier New" panose="02070309020205020404" pitchFamily="49" charset="0"/>
                <a:cs typeface="Courier New" panose="02070309020205020404" pitchFamily="49" charset="0"/>
              </a:rPr>
              <a:t># Xem kết quả tóm tắt</a:t>
            </a:r>
          </a:p>
          <a:p>
            <a:pPr indent="-228600" defTabSz="914400">
              <a:lnSpc>
                <a:spcPct val="90000"/>
              </a:lnSpc>
              <a:spcAft>
                <a:spcPts val="600"/>
              </a:spcAft>
              <a:buFont typeface="Arial" panose="020B0604020202020204" pitchFamily="34" charset="0"/>
              <a:buChar char="•"/>
            </a:pPr>
            <a:r>
              <a:rPr lang="en-US" sz="1400">
                <a:latin typeface="Courier New" panose="02070309020205020404" pitchFamily="49" charset="0"/>
                <a:cs typeface="Courier New" panose="02070309020205020404" pitchFamily="49" charset="0"/>
              </a:rPr>
              <a:t>summary(model_multi)</a:t>
            </a:r>
          </a:p>
        </p:txBody>
      </p:sp>
    </p:spTree>
    <p:extLst>
      <p:ext uri="{BB962C8B-B14F-4D97-AF65-F5344CB8AC3E}">
        <p14:creationId xmlns:p14="http://schemas.microsoft.com/office/powerpoint/2010/main" val="331228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BC0CD-240B-DC79-B53D-995330CF7404}"/>
              </a:ext>
            </a:extLst>
          </p:cNvPr>
          <p:cNvSpPr>
            <a:spLocks noGrp="1"/>
          </p:cNvSpPr>
          <p:nvPr>
            <p:ph type="title"/>
          </p:nvPr>
        </p:nvSpPr>
        <p:spPr>
          <a:xfrm>
            <a:off x="793662" y="386930"/>
            <a:ext cx="10066122" cy="1298448"/>
          </a:xfrm>
        </p:spPr>
        <p:txBody>
          <a:bodyPr anchor="b">
            <a:normAutofit/>
          </a:bodyPr>
          <a:lstStyle/>
          <a:p>
            <a:r>
              <a:rPr lang="en-VN" sz="4800"/>
              <a:t>Ví dụ: </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4BDC55-7384-62C8-817D-56241F7C6BC4}"/>
              </a:ext>
            </a:extLst>
          </p:cNvPr>
          <p:cNvSpPr>
            <a:spLocks noGrp="1"/>
          </p:cNvSpPr>
          <p:nvPr>
            <p:ph idx="1"/>
          </p:nvPr>
        </p:nvSpPr>
        <p:spPr>
          <a:xfrm>
            <a:off x="793661" y="2599509"/>
            <a:ext cx="4530898" cy="3639450"/>
          </a:xfrm>
        </p:spPr>
        <p:txBody>
          <a:bodyPr anchor="ctr">
            <a:normAutofit/>
          </a:bodyPr>
          <a:lstStyle/>
          <a:p>
            <a:r>
              <a:rPr lang="vi-VN" sz="1700"/>
              <a:t>Dự đoán thời gian nằm viện (Length of Stay - LOS) của bệnh nhân sau phẫu thuật dựa trên tuổi, số bệnh mắc kèm (comorbidities) và điểm số ASA (American Society of Anesthesiologists).</a:t>
            </a:r>
          </a:p>
          <a:p>
            <a:r>
              <a:rPr lang="vi-VN" sz="1700" b="1"/>
              <a:t>Nguồn dữ liệu:</a:t>
            </a:r>
            <a:r>
              <a:rPr lang="vi-VN" sz="1700"/>
              <a:t> Dữ liệu từ hồ sơ bệnh án điện tử của một bệnh viện. </a:t>
            </a:r>
            <a:r>
              <a:rPr lang="vi-VN" sz="1700" i="1"/>
              <a:t>(Ví dụ: Sử dụng bộ dữ liệu MIMIC-IV. Johnson, A., Bulgarelli, L., Pollard, T., Horng, S., Celi, L. A., &amp; Mark, R. (2021). MIMIC-IV (version 1.0). PhysioNet.)</a:t>
            </a:r>
            <a:endParaRPr lang="vi-VN" sz="1700"/>
          </a:p>
          <a:p>
            <a:r>
              <a:rPr lang="vi-VN" sz="1700" b="1"/>
              <a:t>Ý nghĩa:</a:t>
            </a:r>
            <a:r>
              <a:rPr lang="vi-VN" sz="1700"/>
              <a:t> Giúp bệnh viện lập kế hoạch sử dụng giường bệnh, phân bổ nhân sự và dự báo chi phí điều trị.</a:t>
            </a:r>
          </a:p>
          <a:p>
            <a:endParaRPr lang="en-VN" sz="1700"/>
          </a:p>
        </p:txBody>
      </p:sp>
      <p:pic>
        <p:nvPicPr>
          <p:cNvPr id="6" name="Picture 5" descr="A computer screen with numbers and symbols&#10;&#10;AI-generated content may be incorrect.">
            <a:extLst>
              <a:ext uri="{FF2B5EF4-FFF2-40B4-BE49-F238E27FC236}">
                <a16:creationId xmlns:a16="http://schemas.microsoft.com/office/drawing/2014/main" id="{BF4463CC-0D16-06B9-D4F8-92434BCA5FC3}"/>
              </a:ext>
            </a:extLst>
          </p:cNvPr>
          <p:cNvPicPr>
            <a:picLocks noChangeAspect="1"/>
          </p:cNvPicPr>
          <p:nvPr/>
        </p:nvPicPr>
        <p:blipFill>
          <a:blip r:embed="rId2"/>
          <a:srcRect r="21307" b="-2"/>
          <a:stretch>
            <a:fillRect/>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8900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300</TotalTime>
  <Words>3220</Words>
  <Application>Microsoft Macintosh PowerPoint</Application>
  <PresentationFormat>Widescreen</PresentationFormat>
  <Paragraphs>192</Paragraphs>
  <Slides>30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Aptos Display</vt:lpstr>
      <vt:lpstr>Arial</vt:lpstr>
      <vt:lpstr>Courier New</vt:lpstr>
      <vt:lpstr>Office Theme</vt:lpstr>
      <vt:lpstr>xây dựng Mô hình hồi qui</vt:lpstr>
      <vt:lpstr>Chuẩn đầu ra </vt:lpstr>
      <vt:lpstr>Hồi quy tuyến tính đơn biến </vt:lpstr>
      <vt:lpstr>Hồi quy đơn biến với R</vt:lpstr>
      <vt:lpstr>Ví dụ 1: </vt:lpstr>
      <vt:lpstr>Ví dụ 2: </vt:lpstr>
      <vt:lpstr>Hồi quy tuyến tính đa biến </vt:lpstr>
      <vt:lpstr>Hồi quy tuyến tính đa biến với R</vt:lpstr>
      <vt:lpstr>Ví dụ: </vt:lpstr>
      <vt:lpstr>Ví dụ 2: </vt:lpstr>
      <vt:lpstr>Kiểm tra các giả định của mô hình hồi quy</vt:lpstr>
      <vt:lpstr>Tại sao cần</vt:lpstr>
      <vt:lpstr>Giả định 1: Tuyến tính (Linearity)</vt:lpstr>
      <vt:lpstr>Giả định 2: Phân phối chuẩn của sai số (Normality)</vt:lpstr>
      <vt:lpstr>Giả định 3: Phương sai đồng nhất (Homoscedasticity)</vt:lpstr>
      <vt:lpstr>Ví dụ</vt:lpstr>
      <vt:lpstr>Đa cộng tuyến (Multicollinearity)</vt:lpstr>
      <vt:lpstr>Đa cộng tuyến</vt:lpstr>
      <vt:lpstr>Phương pháp phát hiện</vt:lpstr>
      <vt:lpstr>Xử lý đa cộng tuyến</vt:lpstr>
      <vt:lpstr>Ví dụ </vt:lpstr>
      <vt:lpstr>Phiên giải và kiểm định hệ số</vt:lpstr>
      <vt:lpstr>Phiên giải hệ số hồi quy (β)</vt:lpstr>
      <vt:lpstr>Ví dụ</vt:lpstr>
      <vt:lpstr>Kiểm định</vt:lpstr>
      <vt:lpstr>Khoảng tin cậy 95% (95% Confidence Interval)</vt:lpstr>
      <vt:lpstr>Ví dụ:</vt:lpstr>
      <vt:lpstr>Tóm tắt</vt:lpstr>
      <vt:lpstr>Câu hỏi, thảo luận</vt:lpstr>
      <vt:lpstr>Bài tập thực hành số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Cuong Pham V</dc:creator>
  <cp:lastModifiedBy>Cuong Pham V</cp:lastModifiedBy>
  <cp:revision>8</cp:revision>
  <dcterms:created xsi:type="dcterms:W3CDTF">2025-01-13T02:36:04Z</dcterms:created>
  <dcterms:modified xsi:type="dcterms:W3CDTF">2025-09-10T00:57:11Z</dcterms:modified>
</cp:coreProperties>
</file>