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23"/>
  </p:notesMasterIdLst>
  <p:sldIdLst>
    <p:sldId id="256" r:id="rId2"/>
    <p:sldId id="257" r:id="rId3"/>
    <p:sldId id="293" r:id="rId4"/>
    <p:sldId id="294" r:id="rId5"/>
    <p:sldId id="295" r:id="rId6"/>
    <p:sldId id="297" r:id="rId7"/>
    <p:sldId id="298" r:id="rId8"/>
    <p:sldId id="299" r:id="rId9"/>
    <p:sldId id="301" r:id="rId10"/>
    <p:sldId id="302" r:id="rId11"/>
    <p:sldId id="303" r:id="rId12"/>
    <p:sldId id="304" r:id="rId13"/>
    <p:sldId id="307" r:id="rId14"/>
    <p:sldId id="306" r:id="rId15"/>
    <p:sldId id="308" r:id="rId16"/>
    <p:sldId id="309" r:id="rId17"/>
    <p:sldId id="310" r:id="rId18"/>
    <p:sldId id="311" r:id="rId19"/>
    <p:sldId id="312" r:id="rId20"/>
    <p:sldId id="262" r:id="rId21"/>
    <p:sldId id="29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81"/>
    <p:restoredTop sz="94661"/>
  </p:normalViewPr>
  <p:slideViewPr>
    <p:cSldViewPr snapToGrid="0">
      <p:cViewPr varScale="1">
        <p:scale>
          <a:sx n="108" d="100"/>
          <a:sy n="108" d="100"/>
        </p:scale>
        <p:origin x="984"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uong Pham V" userId="419a7a44b547b88f" providerId="LiveId" clId="{CD742493-F52B-E848-9243-8C49CF49B758}"/>
    <pc:docChg chg="custSel modSld">
      <pc:chgData name="Cuong Pham V" userId="419a7a44b547b88f" providerId="LiveId" clId="{CD742493-F52B-E848-9243-8C49CF49B758}" dt="2025-07-25T06:17:07.085" v="1" actId="26606"/>
      <pc:docMkLst>
        <pc:docMk/>
      </pc:docMkLst>
      <pc:sldChg chg="modSp mod">
        <pc:chgData name="Cuong Pham V" userId="419a7a44b547b88f" providerId="LiveId" clId="{CD742493-F52B-E848-9243-8C49CF49B758}" dt="2025-07-25T06:16:49.980" v="0" actId="113"/>
        <pc:sldMkLst>
          <pc:docMk/>
          <pc:sldMk cId="3408687923" sldId="257"/>
        </pc:sldMkLst>
      </pc:sldChg>
      <pc:sldChg chg="addSp modSp mod setBg">
        <pc:chgData name="Cuong Pham V" userId="419a7a44b547b88f" providerId="LiveId" clId="{CD742493-F52B-E848-9243-8C49CF49B758}" dt="2025-07-25T06:17:07.085" v="1" actId="26606"/>
        <pc:sldMkLst>
          <pc:docMk/>
          <pc:sldMk cId="2451013878" sldId="293"/>
        </pc:sldMkLst>
      </pc:sldChg>
    </pc:docChg>
  </pc:docChgLst>
  <pc:docChgLst>
    <pc:chgData name="Cuong Pham V" userId="419a7a44b547b88f" providerId="LiveId" clId="{478DC5DB-21CF-DD49-B5DE-D977D2A9E38E}"/>
    <pc:docChg chg="undo custSel delSld modSld">
      <pc:chgData name="Cuong Pham V" userId="419a7a44b547b88f" providerId="LiveId" clId="{478DC5DB-21CF-DD49-B5DE-D977D2A9E38E}" dt="2025-07-25T06:50:50.934" v="205" actId="26606"/>
      <pc:docMkLst>
        <pc:docMk/>
      </pc:docMkLst>
      <pc:sldChg chg="addSp delSp modSp mod modClrScheme delDesignElem chgLayout">
        <pc:chgData name="Cuong Pham V" userId="419a7a44b547b88f" providerId="LiveId" clId="{478DC5DB-21CF-DD49-B5DE-D977D2A9E38E}" dt="2025-07-25T06:50:15.072" v="125" actId="26606"/>
        <pc:sldMkLst>
          <pc:docMk/>
          <pc:sldMk cId="3085560585" sldId="262"/>
        </pc:sldMkLst>
      </pc:sldChg>
      <pc:sldChg chg="addSp modSp mod setBg">
        <pc:chgData name="Cuong Pham V" userId="419a7a44b547b88f" providerId="LiveId" clId="{478DC5DB-21CF-DD49-B5DE-D977D2A9E38E}" dt="2025-07-25T06:50:50.934" v="205" actId="26606"/>
        <pc:sldMkLst>
          <pc:docMk/>
          <pc:sldMk cId="3529788678" sldId="292"/>
        </pc:sldMkLst>
      </pc:sldChg>
      <pc:sldChg chg="addSp delSp modSp mod">
        <pc:chgData name="Cuong Pham V" userId="419a7a44b547b88f" providerId="LiveId" clId="{478DC5DB-21CF-DD49-B5DE-D977D2A9E38E}" dt="2025-07-25T06:42:04.283" v="13" actId="20577"/>
        <pc:sldMkLst>
          <pc:docMk/>
          <pc:sldMk cId="2451013878" sldId="293"/>
        </pc:sldMkLst>
      </pc:sldChg>
      <pc:sldChg chg="addSp delSp modSp mod setBg">
        <pc:chgData name="Cuong Pham V" userId="419a7a44b547b88f" providerId="LiveId" clId="{478DC5DB-21CF-DD49-B5DE-D977D2A9E38E}" dt="2025-07-25T06:42:47.955" v="21" actId="26606"/>
        <pc:sldMkLst>
          <pc:docMk/>
          <pc:sldMk cId="4193853135" sldId="294"/>
        </pc:sldMkLst>
      </pc:sldChg>
      <pc:sldChg chg="modSp mod">
        <pc:chgData name="Cuong Pham V" userId="419a7a44b547b88f" providerId="LiveId" clId="{478DC5DB-21CF-DD49-B5DE-D977D2A9E38E}" dt="2025-07-25T06:43:04.667" v="26" actId="113"/>
        <pc:sldMkLst>
          <pc:docMk/>
          <pc:sldMk cId="606589867" sldId="295"/>
        </pc:sldMkLst>
      </pc:sldChg>
      <pc:sldChg chg="modSp del mod">
        <pc:chgData name="Cuong Pham V" userId="419a7a44b547b88f" providerId="LiveId" clId="{478DC5DB-21CF-DD49-B5DE-D977D2A9E38E}" dt="2025-07-25T06:44:46.357" v="31" actId="2696"/>
        <pc:sldMkLst>
          <pc:docMk/>
          <pc:sldMk cId="3341369278" sldId="296"/>
        </pc:sldMkLst>
      </pc:sldChg>
      <pc:sldChg chg="addSp delSp modSp mod setBg">
        <pc:chgData name="Cuong Pham V" userId="419a7a44b547b88f" providerId="LiveId" clId="{478DC5DB-21CF-DD49-B5DE-D977D2A9E38E}" dt="2025-07-25T06:45:27.587" v="37" actId="20577"/>
        <pc:sldMkLst>
          <pc:docMk/>
          <pc:sldMk cId="953702507" sldId="297"/>
        </pc:sldMkLst>
      </pc:sldChg>
      <pc:sldChg chg="addSp delSp modSp mod setBg">
        <pc:chgData name="Cuong Pham V" userId="419a7a44b547b88f" providerId="LiveId" clId="{478DC5DB-21CF-DD49-B5DE-D977D2A9E38E}" dt="2025-07-25T06:46:34.610" v="63" actId="1076"/>
        <pc:sldMkLst>
          <pc:docMk/>
          <pc:sldMk cId="2931646222" sldId="298"/>
        </pc:sldMkLst>
      </pc:sldChg>
      <pc:sldChg chg="addSp modSp mod setBg">
        <pc:chgData name="Cuong Pham V" userId="419a7a44b547b88f" providerId="LiveId" clId="{478DC5DB-21CF-DD49-B5DE-D977D2A9E38E}" dt="2025-07-25T06:46:40.976" v="64" actId="26606"/>
        <pc:sldMkLst>
          <pc:docMk/>
          <pc:sldMk cId="3467824488" sldId="299"/>
        </pc:sldMkLst>
      </pc:sldChg>
      <pc:sldChg chg="del">
        <pc:chgData name="Cuong Pham V" userId="419a7a44b547b88f" providerId="LiveId" clId="{478DC5DB-21CF-DD49-B5DE-D977D2A9E38E}" dt="2025-07-25T06:46:44.192" v="65" actId="2696"/>
        <pc:sldMkLst>
          <pc:docMk/>
          <pc:sldMk cId="1108521529" sldId="300"/>
        </pc:sldMkLst>
      </pc:sldChg>
      <pc:sldChg chg="addSp delSp modSp mod setBg">
        <pc:chgData name="Cuong Pham V" userId="419a7a44b547b88f" providerId="LiveId" clId="{478DC5DB-21CF-DD49-B5DE-D977D2A9E38E}" dt="2025-07-25T06:47:32.309" v="74" actId="20577"/>
        <pc:sldMkLst>
          <pc:docMk/>
          <pc:sldMk cId="2864071416" sldId="301"/>
        </pc:sldMkLst>
      </pc:sldChg>
      <pc:sldChg chg="addSp modSp mod setBg">
        <pc:chgData name="Cuong Pham V" userId="419a7a44b547b88f" providerId="LiveId" clId="{478DC5DB-21CF-DD49-B5DE-D977D2A9E38E}" dt="2025-07-25T06:47:36.073" v="75" actId="26606"/>
        <pc:sldMkLst>
          <pc:docMk/>
          <pc:sldMk cId="1615858848" sldId="302"/>
        </pc:sldMkLst>
      </pc:sldChg>
      <pc:sldChg chg="addSp delSp modSp mod setBg">
        <pc:chgData name="Cuong Pham V" userId="419a7a44b547b88f" providerId="LiveId" clId="{478DC5DB-21CF-DD49-B5DE-D977D2A9E38E}" dt="2025-07-25T06:48:26.851" v="82" actId="26606"/>
        <pc:sldMkLst>
          <pc:docMk/>
          <pc:sldMk cId="4048837511" sldId="303"/>
        </pc:sldMkLst>
      </pc:sldChg>
      <pc:sldChg chg="addSp delSp modSp mod setBg">
        <pc:chgData name="Cuong Pham V" userId="419a7a44b547b88f" providerId="LiveId" clId="{478DC5DB-21CF-DD49-B5DE-D977D2A9E38E}" dt="2025-07-25T06:48:59.953" v="88" actId="26606"/>
        <pc:sldMkLst>
          <pc:docMk/>
          <pc:sldMk cId="2128761639" sldId="304"/>
        </pc:sldMkLst>
      </pc:sldChg>
      <pc:sldChg chg="del">
        <pc:chgData name="Cuong Pham V" userId="419a7a44b547b88f" providerId="LiveId" clId="{478DC5DB-21CF-DD49-B5DE-D977D2A9E38E}" dt="2025-07-25T06:49:08.497" v="89" actId="2696"/>
        <pc:sldMkLst>
          <pc:docMk/>
          <pc:sldMk cId="3922265119" sldId="305"/>
        </pc:sldMkLst>
      </pc:sldChg>
      <pc:sldChg chg="addSp modSp mod setBg">
        <pc:chgData name="Cuong Pham V" userId="419a7a44b547b88f" providerId="LiveId" clId="{478DC5DB-21CF-DD49-B5DE-D977D2A9E38E}" dt="2025-07-25T06:49:15.439" v="91" actId="26606"/>
        <pc:sldMkLst>
          <pc:docMk/>
          <pc:sldMk cId="2393164540" sldId="306"/>
        </pc:sldMkLst>
      </pc:sldChg>
      <pc:sldChg chg="addSp modSp mod setBg">
        <pc:chgData name="Cuong Pham V" userId="419a7a44b547b88f" providerId="LiveId" clId="{478DC5DB-21CF-DD49-B5DE-D977D2A9E38E}" dt="2025-07-25T06:49:11.649" v="90" actId="26606"/>
        <pc:sldMkLst>
          <pc:docMk/>
          <pc:sldMk cId="1056048414" sldId="307"/>
        </pc:sldMkLst>
      </pc:sldChg>
      <pc:sldChg chg="addSp modSp mod setBg">
        <pc:chgData name="Cuong Pham V" userId="419a7a44b547b88f" providerId="LiveId" clId="{478DC5DB-21CF-DD49-B5DE-D977D2A9E38E}" dt="2025-07-25T06:49:26.166" v="94" actId="15"/>
        <pc:sldMkLst>
          <pc:docMk/>
          <pc:sldMk cId="1367867459" sldId="308"/>
        </pc:sldMkLst>
      </pc:sldChg>
      <pc:sldChg chg="addSp modSp mod setBg">
        <pc:chgData name="Cuong Pham V" userId="419a7a44b547b88f" providerId="LiveId" clId="{478DC5DB-21CF-DD49-B5DE-D977D2A9E38E}" dt="2025-07-25T06:49:33.838" v="95" actId="26606"/>
        <pc:sldMkLst>
          <pc:docMk/>
          <pc:sldMk cId="2566875317" sldId="309"/>
        </pc:sldMkLst>
      </pc:sldChg>
      <pc:sldChg chg="addSp modSp mod setBg">
        <pc:chgData name="Cuong Pham V" userId="419a7a44b547b88f" providerId="LiveId" clId="{478DC5DB-21CF-DD49-B5DE-D977D2A9E38E}" dt="2025-07-25T06:49:37.947" v="96" actId="26606"/>
        <pc:sldMkLst>
          <pc:docMk/>
          <pc:sldMk cId="1546916297" sldId="310"/>
        </pc:sldMkLst>
      </pc:sldChg>
      <pc:sldChg chg="addSp modSp mod setBg">
        <pc:chgData name="Cuong Pham V" userId="419a7a44b547b88f" providerId="LiveId" clId="{478DC5DB-21CF-DD49-B5DE-D977D2A9E38E}" dt="2025-07-25T06:49:42.129" v="97" actId="26606"/>
        <pc:sldMkLst>
          <pc:docMk/>
          <pc:sldMk cId="989493614" sldId="311"/>
        </pc:sldMkLst>
      </pc:sldChg>
      <pc:sldChg chg="addSp modSp mod setBg">
        <pc:chgData name="Cuong Pham V" userId="419a7a44b547b88f" providerId="LiveId" clId="{478DC5DB-21CF-DD49-B5DE-D977D2A9E38E}" dt="2025-07-25T06:49:46.404" v="98" actId="26606"/>
        <pc:sldMkLst>
          <pc:docMk/>
          <pc:sldMk cId="491069529" sldId="312"/>
        </pc:sldMkLst>
      </pc:sldChg>
    </pc:docChg>
  </pc:docChgLst>
  <pc:docChgLst>
    <pc:chgData name="Cuong Pham V" userId="419a7a44b547b88f" providerId="LiveId" clId="{3631F272-C94A-55FF-A107-CDE37622A529}"/>
    <pc:docChg chg="modSld">
      <pc:chgData name="Cuong Pham V" userId="419a7a44b547b88f" providerId="LiveId" clId="{3631F272-C94A-55FF-A107-CDE37622A529}" dt="2025-09-15T01:01:03.402" v="16" actId="20577"/>
      <pc:docMkLst>
        <pc:docMk/>
      </pc:docMkLst>
      <pc:sldChg chg="modSp mod">
        <pc:chgData name="Cuong Pham V" userId="419a7a44b547b88f" providerId="LiveId" clId="{3631F272-C94A-55FF-A107-CDE37622A529}" dt="2025-09-15T00:59:34.748" v="10" actId="20577"/>
        <pc:sldMkLst>
          <pc:docMk/>
          <pc:sldMk cId="2451013878" sldId="293"/>
        </pc:sldMkLst>
        <pc:spChg chg="mod">
          <ac:chgData name="Cuong Pham V" userId="419a7a44b547b88f" providerId="LiveId" clId="{3631F272-C94A-55FF-A107-CDE37622A529}" dt="2025-09-15T00:59:34.748" v="10" actId="20577"/>
          <ac:spMkLst>
            <pc:docMk/>
            <pc:sldMk cId="2451013878" sldId="293"/>
            <ac:spMk id="3" creationId="{D3BD4033-35F2-0001-BBF2-A55F07789D36}"/>
          </ac:spMkLst>
        </pc:spChg>
      </pc:sldChg>
      <pc:sldChg chg="modSp mod">
        <pc:chgData name="Cuong Pham V" userId="419a7a44b547b88f" providerId="LiveId" clId="{3631F272-C94A-55FF-A107-CDE37622A529}" dt="2025-09-15T01:00:28.419" v="11" actId="20577"/>
        <pc:sldMkLst>
          <pc:docMk/>
          <pc:sldMk cId="2393164540" sldId="306"/>
        </pc:sldMkLst>
        <pc:spChg chg="mod">
          <ac:chgData name="Cuong Pham V" userId="419a7a44b547b88f" providerId="LiveId" clId="{3631F272-C94A-55FF-A107-CDE37622A529}" dt="2025-09-15T01:00:28.419" v="11" actId="20577"/>
          <ac:spMkLst>
            <pc:docMk/>
            <pc:sldMk cId="2393164540" sldId="306"/>
            <ac:spMk id="3" creationId="{CCD44F6A-1798-F5D3-7CE6-B2A343029217}"/>
          </ac:spMkLst>
        </pc:spChg>
      </pc:sldChg>
      <pc:sldChg chg="modSp mod">
        <pc:chgData name="Cuong Pham V" userId="419a7a44b547b88f" providerId="LiveId" clId="{3631F272-C94A-55FF-A107-CDE37622A529}" dt="2025-09-15T01:00:40.276" v="12" actId="57"/>
        <pc:sldMkLst>
          <pc:docMk/>
          <pc:sldMk cId="1367867459" sldId="308"/>
        </pc:sldMkLst>
        <pc:spChg chg="mod">
          <ac:chgData name="Cuong Pham V" userId="419a7a44b547b88f" providerId="LiveId" clId="{3631F272-C94A-55FF-A107-CDE37622A529}" dt="2025-09-15T01:00:40.276" v="12" actId="57"/>
          <ac:spMkLst>
            <pc:docMk/>
            <pc:sldMk cId="1367867459" sldId="308"/>
            <ac:spMk id="3" creationId="{B02A6504-E1F1-0516-53B2-5546AB6E632D}"/>
          </ac:spMkLst>
        </pc:spChg>
      </pc:sldChg>
      <pc:sldChg chg="modSp mod">
        <pc:chgData name="Cuong Pham V" userId="419a7a44b547b88f" providerId="LiveId" clId="{3631F272-C94A-55FF-A107-CDE37622A529}" dt="2025-09-15T01:01:03.402" v="16" actId="20577"/>
        <pc:sldMkLst>
          <pc:docMk/>
          <pc:sldMk cId="2566875317" sldId="309"/>
        </pc:sldMkLst>
        <pc:spChg chg="mod">
          <ac:chgData name="Cuong Pham V" userId="419a7a44b547b88f" providerId="LiveId" clId="{3631F272-C94A-55FF-A107-CDE37622A529}" dt="2025-09-15T01:01:03.402" v="16" actId="20577"/>
          <ac:spMkLst>
            <pc:docMk/>
            <pc:sldMk cId="2566875317" sldId="309"/>
            <ac:spMk id="3" creationId="{02C3D953-33A7-7C60-104A-37E42BC6704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48382E-B9AB-CF40-A4AD-C24DBB0463A6}" type="datetimeFigureOut">
              <a:t>15/9/25</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38EA3-856A-7F4F-87CC-A9E69B6D9A4F}" type="slidenum">
              <a:t>‹#›</a:t>
            </a:fld>
            <a:endParaRPr lang="en-VN"/>
          </a:p>
        </p:txBody>
      </p:sp>
    </p:spTree>
    <p:extLst>
      <p:ext uri="{BB962C8B-B14F-4D97-AF65-F5344CB8AC3E}">
        <p14:creationId xmlns:p14="http://schemas.microsoft.com/office/powerpoint/2010/main" val="398749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9E538EA3-856A-7F4F-87CC-A9E69B6D9A4F}" type="slidenum">
              <a:rPr lang="en-VN"/>
              <a:t>2</a:t>
            </a:fld>
            <a:endParaRPr lang="en-VN"/>
          </a:p>
        </p:txBody>
      </p:sp>
    </p:spTree>
    <p:extLst>
      <p:ext uri="{BB962C8B-B14F-4D97-AF65-F5344CB8AC3E}">
        <p14:creationId xmlns:p14="http://schemas.microsoft.com/office/powerpoint/2010/main" val="54300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9E538EA3-856A-7F4F-87CC-A9E69B6D9A4F}" type="slidenum">
              <a:rPr lang="en-VN"/>
              <a:t>5</a:t>
            </a:fld>
            <a:endParaRPr lang="en-VN"/>
          </a:p>
        </p:txBody>
      </p:sp>
    </p:spTree>
    <p:extLst>
      <p:ext uri="{BB962C8B-B14F-4D97-AF65-F5344CB8AC3E}">
        <p14:creationId xmlns:p14="http://schemas.microsoft.com/office/powerpoint/2010/main" val="3773107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9E538EA3-856A-7F4F-87CC-A9E69B6D9A4F}" type="slidenum">
              <a:rPr lang="en-VN"/>
              <a:t>8</a:t>
            </a:fld>
            <a:endParaRPr lang="en-VN"/>
          </a:p>
        </p:txBody>
      </p:sp>
    </p:spTree>
    <p:extLst>
      <p:ext uri="{BB962C8B-B14F-4D97-AF65-F5344CB8AC3E}">
        <p14:creationId xmlns:p14="http://schemas.microsoft.com/office/powerpoint/2010/main" val="2429531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6A4B53A7-3209-46A6-9454-F38EAC8F11E7}" type="datetimeFigureOut">
              <a:rPr lang="en-US" smtClean="0"/>
              <a:t>9/15/25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908392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9/15/25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5377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9/15/25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52196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9/15/25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791301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9/15/25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95385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A4B53A7-3209-46A6-9454-F38EAC8F11E7}" type="datetimeFigureOut">
              <a:rPr lang="en-US" smtClean="0"/>
              <a:t>9/15/25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24740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6A4B53A7-3209-46A6-9454-F38EAC8F11E7}" type="datetimeFigureOut">
              <a:rPr lang="en-US" smtClean="0"/>
              <a:t>9/15/25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374979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A4B53A7-3209-46A6-9454-F38EAC8F11E7}" type="datetimeFigureOut">
              <a:rPr lang="en-US" smtClean="0"/>
              <a:t>9/15/25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0274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9/15/25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62470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9/15/25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32801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9/15/25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598358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4B53A7-3209-46A6-9454-F38EAC8F11E7}" type="datetimeFigureOut">
              <a:rPr lang="en-US" smtClean="0"/>
              <a:pPr/>
              <a:t>9/15/25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389703779"/>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modernstatisticswithr.com/" TargetMode="External"/><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een and white logo&#10;&#10;Description automatically generated">
            <a:extLst>
              <a:ext uri="{FF2B5EF4-FFF2-40B4-BE49-F238E27FC236}">
                <a16:creationId xmlns:a16="http://schemas.microsoft.com/office/drawing/2014/main" id="{F2B8ECAC-842A-006E-0CE4-3D77E0B159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91861" y="462200"/>
            <a:ext cx="7378775" cy="2213635"/>
          </a:xfrm>
          <a:prstGeom prst="rect">
            <a:avLst/>
          </a:prstGeom>
          <a:noFill/>
        </p:spPr>
      </p:pic>
      <p:sp>
        <p:nvSpPr>
          <p:cNvPr id="2" name="Title 1">
            <a:extLst>
              <a:ext uri="{FF2B5EF4-FFF2-40B4-BE49-F238E27FC236}">
                <a16:creationId xmlns:a16="http://schemas.microsoft.com/office/drawing/2014/main" id="{1664FDD3-7407-1DD7-935F-C23BEB0A9492}"/>
              </a:ext>
            </a:extLst>
          </p:cNvPr>
          <p:cNvSpPr>
            <a:spLocks noGrp="1"/>
          </p:cNvSpPr>
          <p:nvPr>
            <p:ph type="title"/>
          </p:nvPr>
        </p:nvSpPr>
        <p:spPr>
          <a:xfrm>
            <a:off x="996005" y="2923603"/>
            <a:ext cx="9752507" cy="1713305"/>
          </a:xfrm>
        </p:spPr>
        <p:txBody>
          <a:bodyPr vert="horz" lIns="91440" tIns="45720" rIns="91440" bIns="45720" rtlCol="0" anchor="b">
            <a:normAutofit/>
          </a:bodyPr>
          <a:lstStyle/>
          <a:p>
            <a:r>
              <a:rPr lang="en-US" sz="5600" b="1" i="0" kern="1200" cap="all" baseline="0">
                <a:solidFill>
                  <a:schemeClr val="tx1"/>
                </a:solidFill>
                <a:effectLst/>
                <a:latin typeface="+mj-lt"/>
                <a:ea typeface="+mj-ea"/>
                <a:cs typeface="+mj-cs"/>
              </a:rPr>
              <a:t>xây dựng Mô hình hồi qui</a:t>
            </a:r>
            <a:endParaRPr lang="en-US" sz="5600" b="1" i="0" kern="1200" cap="all" baseline="0">
              <a:solidFill>
                <a:schemeClr val="tx1"/>
              </a:solidFill>
              <a:latin typeface="+mj-lt"/>
              <a:ea typeface="+mj-ea"/>
              <a:cs typeface="+mj-cs"/>
            </a:endParaRPr>
          </a:p>
        </p:txBody>
      </p:sp>
      <p:sp>
        <p:nvSpPr>
          <p:cNvPr id="6" name="Text Placeholder 5">
            <a:extLst>
              <a:ext uri="{FF2B5EF4-FFF2-40B4-BE49-F238E27FC236}">
                <a16:creationId xmlns:a16="http://schemas.microsoft.com/office/drawing/2014/main" id="{93354B7D-686B-6B9F-58DD-CADCFDA66409}"/>
              </a:ext>
            </a:extLst>
          </p:cNvPr>
          <p:cNvSpPr>
            <a:spLocks noGrp="1"/>
          </p:cNvSpPr>
          <p:nvPr>
            <p:ph type="body" idx="1"/>
          </p:nvPr>
        </p:nvSpPr>
        <p:spPr>
          <a:xfrm>
            <a:off x="996004" y="4884676"/>
            <a:ext cx="10351445" cy="1204974"/>
          </a:xfrm>
        </p:spPr>
        <p:txBody>
          <a:bodyPr/>
          <a:lstStyle/>
          <a:p>
            <a:r>
              <a:rPr lang="en-VN" b="1"/>
              <a:t>Mô hình hồi quy logistics– Logistics Regression model</a:t>
            </a:r>
          </a:p>
        </p:txBody>
      </p:sp>
    </p:spTree>
    <p:extLst>
      <p:ext uri="{BB962C8B-B14F-4D97-AF65-F5344CB8AC3E}">
        <p14:creationId xmlns:p14="http://schemas.microsoft.com/office/powerpoint/2010/main" val="3990399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CB7270-4B0E-428B-BA07-8997A4315C80}"/>
              </a:ext>
            </a:extLst>
          </p:cNvPr>
          <p:cNvSpPr>
            <a:spLocks noGrp="1"/>
          </p:cNvSpPr>
          <p:nvPr>
            <p:ph type="title"/>
          </p:nvPr>
        </p:nvSpPr>
        <p:spPr>
          <a:xfrm>
            <a:off x="808638" y="386930"/>
            <a:ext cx="9236700" cy="1188950"/>
          </a:xfrm>
        </p:spPr>
        <p:txBody>
          <a:bodyPr anchor="b">
            <a:normAutofit/>
          </a:bodyPr>
          <a:lstStyle/>
          <a:p>
            <a:r>
              <a:rPr lang="en-US" sz="5000"/>
              <a:t>Kiểm tra các giả định của mô hình</a:t>
            </a:r>
            <a:endParaRPr lang="en-VN" sz="50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D695B3-EF53-FB75-CBDD-E6BFEBF1E59D}"/>
              </a:ext>
            </a:extLst>
          </p:cNvPr>
          <p:cNvSpPr>
            <a:spLocks noGrp="1"/>
          </p:cNvSpPr>
          <p:nvPr>
            <p:ph idx="1"/>
          </p:nvPr>
        </p:nvSpPr>
        <p:spPr>
          <a:xfrm>
            <a:off x="793660" y="2599509"/>
            <a:ext cx="10143668" cy="3435531"/>
          </a:xfrm>
        </p:spPr>
        <p:txBody>
          <a:bodyPr anchor="ctr">
            <a:normAutofit/>
          </a:bodyPr>
          <a:lstStyle/>
          <a:p>
            <a:r>
              <a:rPr lang="vi-VN" sz="2200"/>
              <a:t>Hồi quy logistics có ít giả định hơn hồi quy tuyến tính. Tuy nhiên, vẫn cần kiểm tra:</a:t>
            </a:r>
          </a:p>
          <a:p>
            <a:pPr lvl="1"/>
            <a:r>
              <a:rPr lang="vi-VN" sz="2200" b="1"/>
              <a:t>Biến phụ thuộc là nhị phân:</a:t>
            </a:r>
            <a:r>
              <a:rPr lang="vi-VN" sz="2200"/>
              <a:t> Đã đảm bảo khi chọn mô hình.</a:t>
            </a:r>
          </a:p>
          <a:p>
            <a:pPr lvl="1"/>
            <a:r>
              <a:rPr lang="vi-VN" sz="2200" b="1"/>
              <a:t>Tính độc lập của các quan sát:</a:t>
            </a:r>
            <a:r>
              <a:rPr lang="vi-VN" sz="2200"/>
              <a:t> Các quan sát (bệnh nhân) không được ảnh hưởng lẫn nhau. Điều này thường được đảm bảo bởi thiết kế nghiên cứu (ví dụ: lấy mẫu ngẫu nhiên).</a:t>
            </a:r>
          </a:p>
          <a:p>
            <a:pPr lvl="1"/>
            <a:r>
              <a:rPr lang="vi-VN" sz="2200" b="1"/>
              <a:t>Không có đa cộng tuyến cao:</a:t>
            </a:r>
            <a:r>
              <a:rPr lang="vi-VN" sz="2200"/>
              <a:t> Các biến độc lập không nên có tương quan quá mạnh với nhau.</a:t>
            </a:r>
          </a:p>
          <a:p>
            <a:pPr lvl="1"/>
            <a:r>
              <a:rPr lang="vi-VN" sz="2200" b="1"/>
              <a:t>Mối quan hệ tuyến tính giữa các biến độc lập và logit của biến phụ thuộc.</a:t>
            </a:r>
            <a:endParaRPr lang="vi-VN" sz="2200"/>
          </a:p>
          <a:p>
            <a:endParaRPr lang="en-VN" sz="2200"/>
          </a:p>
        </p:txBody>
      </p:sp>
    </p:spTree>
    <p:extLst>
      <p:ext uri="{BB962C8B-B14F-4D97-AF65-F5344CB8AC3E}">
        <p14:creationId xmlns:p14="http://schemas.microsoft.com/office/powerpoint/2010/main" val="1615858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4A5AB1-23EA-BB7A-CA90-BDA2BFE453BE}"/>
              </a:ext>
            </a:extLst>
          </p:cNvPr>
          <p:cNvSpPr>
            <a:spLocks noGrp="1"/>
          </p:cNvSpPr>
          <p:nvPr>
            <p:ph type="title"/>
          </p:nvPr>
        </p:nvSpPr>
        <p:spPr>
          <a:xfrm>
            <a:off x="793662" y="386930"/>
            <a:ext cx="10066122" cy="1298448"/>
          </a:xfrm>
        </p:spPr>
        <p:txBody>
          <a:bodyPr anchor="b">
            <a:normAutofit/>
          </a:bodyPr>
          <a:lstStyle/>
          <a:p>
            <a:r>
              <a:rPr lang="en-VN" sz="4800"/>
              <a:t>Đa cộng tuyến</a:t>
            </a:r>
          </a:p>
        </p:txBody>
      </p:sp>
      <p:sp>
        <p:nvSpPr>
          <p:cNvPr id="18" name="Rectangle 1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F56DED-475F-352A-EFB1-02DCA3381DAF}"/>
              </a:ext>
            </a:extLst>
          </p:cNvPr>
          <p:cNvSpPr>
            <a:spLocks noGrp="1"/>
          </p:cNvSpPr>
          <p:nvPr>
            <p:ph idx="1"/>
          </p:nvPr>
        </p:nvSpPr>
        <p:spPr>
          <a:xfrm>
            <a:off x="793661" y="2599509"/>
            <a:ext cx="4530898" cy="3639450"/>
          </a:xfrm>
        </p:spPr>
        <p:txBody>
          <a:bodyPr anchor="ctr">
            <a:normAutofit/>
          </a:bodyPr>
          <a:lstStyle/>
          <a:p>
            <a:r>
              <a:rPr lang="vi-VN" sz="2000"/>
              <a:t>Đa cộng tuyến làm cho các ước lượng hệ số không ổn định và khó diễn giải.</a:t>
            </a:r>
          </a:p>
          <a:p>
            <a:r>
              <a:rPr lang="vi-VN" sz="2000" b="1"/>
              <a:t>Phương pháp:</a:t>
            </a:r>
            <a:r>
              <a:rPr lang="vi-VN" sz="2000"/>
              <a:t> Tính </a:t>
            </a:r>
            <a:r>
              <a:rPr lang="vi-VN" sz="2000" b="1"/>
              <a:t>Hệ số Phóng đại Phương sai (Variance Inflation Factor - VIF)</a:t>
            </a:r>
            <a:r>
              <a:rPr lang="vi-VN" sz="2000"/>
              <a:t>.</a:t>
            </a:r>
          </a:p>
          <a:p>
            <a:r>
              <a:rPr lang="vi-VN" sz="2000"/>
              <a:t>Quy tắc chung: </a:t>
            </a:r>
            <a:r>
              <a:rPr lang="vi-VN" sz="2000" b="1"/>
              <a:t>VIF &gt; 5 hoặc 10</a:t>
            </a:r>
            <a:r>
              <a:rPr lang="vi-VN" sz="2000"/>
              <a:t> cho thấy có vấn đề.</a:t>
            </a:r>
          </a:p>
          <a:p>
            <a:endParaRPr lang="en-VN" sz="2000"/>
          </a:p>
        </p:txBody>
      </p:sp>
      <p:pic>
        <p:nvPicPr>
          <p:cNvPr id="6" name="Picture 5" descr="A screenshot of a computer&#10;&#10;AI-generated content may be incorrect.">
            <a:extLst>
              <a:ext uri="{FF2B5EF4-FFF2-40B4-BE49-F238E27FC236}">
                <a16:creationId xmlns:a16="http://schemas.microsoft.com/office/drawing/2014/main" id="{112483BC-6330-678C-D114-FF93C465DDEA}"/>
              </a:ext>
            </a:extLst>
          </p:cNvPr>
          <p:cNvPicPr>
            <a:picLocks noChangeAspect="1"/>
          </p:cNvPicPr>
          <p:nvPr/>
        </p:nvPicPr>
        <p:blipFill>
          <a:blip r:embed="rId2"/>
          <a:stretch>
            <a:fillRect/>
          </a:stretch>
        </p:blipFill>
        <p:spPr>
          <a:xfrm>
            <a:off x="5911532" y="3646090"/>
            <a:ext cx="5150277" cy="139057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8837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3DA9BE-98D7-C105-82BF-F1EA9A8BE2BF}"/>
              </a:ext>
            </a:extLst>
          </p:cNvPr>
          <p:cNvSpPr>
            <a:spLocks noGrp="1"/>
          </p:cNvSpPr>
          <p:nvPr>
            <p:ph type="title"/>
          </p:nvPr>
        </p:nvSpPr>
        <p:spPr>
          <a:xfrm>
            <a:off x="808638" y="386930"/>
            <a:ext cx="9236700" cy="1188950"/>
          </a:xfrm>
        </p:spPr>
        <p:txBody>
          <a:bodyPr anchor="b">
            <a:normAutofit/>
          </a:bodyPr>
          <a:lstStyle/>
          <a:p>
            <a:r>
              <a:rPr lang="en-US" sz="3800"/>
              <a:t>Kiểm tra giả định tuyến tính trên thang đo Logit</a:t>
            </a:r>
            <a:endParaRPr lang="en-VN" sz="38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BAA870-E756-3863-1DF4-BC024CD21084}"/>
              </a:ext>
            </a:extLst>
          </p:cNvPr>
          <p:cNvSpPr>
            <a:spLocks noGrp="1"/>
          </p:cNvSpPr>
          <p:nvPr>
            <p:ph idx="1"/>
          </p:nvPr>
        </p:nvSpPr>
        <p:spPr>
          <a:xfrm>
            <a:off x="793660" y="2599509"/>
            <a:ext cx="10143668" cy="3435531"/>
          </a:xfrm>
        </p:spPr>
        <p:txBody>
          <a:bodyPr anchor="ctr">
            <a:normAutofit/>
          </a:bodyPr>
          <a:lstStyle/>
          <a:p>
            <a:r>
              <a:rPr lang="vi-VN" sz="2400"/>
              <a:t>Log-odds của kết quả phải có mối quan hệ tuyến tính với các biến độc lập liên tục.</a:t>
            </a:r>
          </a:p>
          <a:p>
            <a:r>
              <a:rPr lang="vi-VN" sz="2400" b="1"/>
              <a:t>Phương pháp (Trực quan):</a:t>
            </a:r>
            <a:r>
              <a:rPr lang="vi-VN" sz="2400"/>
              <a:t> </a:t>
            </a:r>
          </a:p>
          <a:p>
            <a:pPr lvl="1"/>
            <a:r>
              <a:rPr lang="vi-VN"/>
              <a:t>Vẽ biểu đồ của các biến liên tục so với giá trị logit thực nghiệm. Một cách đơn giản là kiểm tra sự tương tác giữa biến đó và hàm log của chính nó. Nếu hạng tử tương tác có ý nghĩa thống kê (p &lt; 0.05), giả định tuyến tính có thể bị vi phạm.</a:t>
            </a:r>
          </a:p>
          <a:p>
            <a:endParaRPr lang="en-VN" sz="2400"/>
          </a:p>
        </p:txBody>
      </p:sp>
    </p:spTree>
    <p:extLst>
      <p:ext uri="{BB962C8B-B14F-4D97-AF65-F5344CB8AC3E}">
        <p14:creationId xmlns:p14="http://schemas.microsoft.com/office/powerpoint/2010/main" val="2128761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652EA8-A317-9100-7C26-AFD49A9393BE}"/>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Phiên giải và kiểm định hệ số</a:t>
            </a:r>
          </a:p>
        </p:txBody>
      </p:sp>
      <p:sp>
        <p:nvSpPr>
          <p:cNvPr id="3" name="Text Placeholder 2">
            <a:extLst>
              <a:ext uri="{FF2B5EF4-FFF2-40B4-BE49-F238E27FC236}">
                <a16:creationId xmlns:a16="http://schemas.microsoft.com/office/drawing/2014/main" id="{CC31FC6A-02D5-2A79-E5F2-E4BD5F3FB4FB}"/>
              </a:ext>
            </a:extLst>
          </p:cNvPr>
          <p:cNvSpPr>
            <a:spLocks noGrp="1"/>
          </p:cNvSpPr>
          <p:nvPr>
            <p:ph type="body" idx="1"/>
          </p:nvPr>
        </p:nvSpPr>
        <p:spPr>
          <a:xfrm>
            <a:off x="838199" y="4983276"/>
            <a:ext cx="10512552" cy="1126680"/>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6048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3FCBB8-40B5-0833-DD02-276F0A0FA23E}"/>
              </a:ext>
            </a:extLst>
          </p:cNvPr>
          <p:cNvSpPr>
            <a:spLocks noGrp="1"/>
          </p:cNvSpPr>
          <p:nvPr>
            <p:ph type="title"/>
          </p:nvPr>
        </p:nvSpPr>
        <p:spPr>
          <a:xfrm>
            <a:off x="808638" y="386930"/>
            <a:ext cx="9236700" cy="1188950"/>
          </a:xfrm>
        </p:spPr>
        <p:txBody>
          <a:bodyPr anchor="b">
            <a:normAutofit/>
          </a:bodyPr>
          <a:lstStyle/>
          <a:p>
            <a:r>
              <a:rPr lang="en-US" sz="5400"/>
              <a:t>Không diễn giải trực tiếp hệ số </a:t>
            </a:r>
            <a:r>
              <a:rPr lang="el-GR" sz="5400"/>
              <a:t>β?</a:t>
            </a:r>
            <a:endParaRPr lang="en-VN"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CD44F6A-1798-F5D3-7CE6-B2A343029217}"/>
              </a:ext>
            </a:extLst>
          </p:cNvPr>
          <p:cNvSpPr>
            <a:spLocks noGrp="1"/>
          </p:cNvSpPr>
          <p:nvPr>
            <p:ph idx="1"/>
          </p:nvPr>
        </p:nvSpPr>
        <p:spPr>
          <a:xfrm>
            <a:off x="793660" y="2599509"/>
            <a:ext cx="10143668" cy="3435531"/>
          </a:xfrm>
        </p:spPr>
        <p:txBody>
          <a:bodyPr anchor="ctr">
            <a:normAutofit/>
          </a:bodyPr>
          <a:lstStyle/>
          <a:p>
            <a:r>
              <a:rPr lang="vi-VN" sz="2400"/>
              <a:t>Trong hồi quy tuyến tính, beta_1 là sự thay đổi của Y khi X tăng 1 đơn vị.</a:t>
            </a:r>
          </a:p>
          <a:p>
            <a:r>
              <a:rPr lang="vi-VN" sz="2400"/>
              <a:t>Trong hồi quy logistics, beta_1 là sự thay đổi của </a:t>
            </a:r>
            <a:r>
              <a:rPr lang="vi-VN" sz="2400" b="1"/>
              <a:t>log-odds</a:t>
            </a:r>
            <a:r>
              <a:rPr lang="vi-VN" sz="2400"/>
              <a:t> của Y khi X tăng 1 đơn vị.</a:t>
            </a:r>
          </a:p>
          <a:p>
            <a:r>
              <a:rPr lang="vi-VN" sz="2400" b="1"/>
              <a:t>Log-odds rất khó để diễn giải một cách trực quan!</a:t>
            </a:r>
            <a:endParaRPr lang="vi-VN" sz="2400"/>
          </a:p>
          <a:p>
            <a:r>
              <a:rPr lang="vi-VN" sz="2400" b="1"/>
              <a:t>Giải pháp:</a:t>
            </a:r>
            <a:r>
              <a:rPr lang="vi-VN" sz="2400"/>
              <a:t> Chuyển hệ số beta thành </a:t>
            </a:r>
            <a:r>
              <a:rPr lang="vi-VN" sz="2400" b="1"/>
              <a:t>Tỷ số Chênh (Odds Ratio - OR)</a:t>
            </a:r>
            <a:r>
              <a:rPr lang="vi-VN" sz="2400"/>
              <a:t>.</a:t>
            </a:r>
          </a:p>
          <a:p>
            <a:endParaRPr lang="en-VN" sz="2400"/>
          </a:p>
        </p:txBody>
      </p:sp>
    </p:spTree>
    <p:extLst>
      <p:ext uri="{BB962C8B-B14F-4D97-AF65-F5344CB8AC3E}">
        <p14:creationId xmlns:p14="http://schemas.microsoft.com/office/powerpoint/2010/main" val="2393164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9F2928-A034-6416-D4F3-5D926287BBB2}"/>
              </a:ext>
            </a:extLst>
          </p:cNvPr>
          <p:cNvSpPr>
            <a:spLocks noGrp="1"/>
          </p:cNvSpPr>
          <p:nvPr>
            <p:ph type="title"/>
          </p:nvPr>
        </p:nvSpPr>
        <p:spPr>
          <a:xfrm>
            <a:off x="808638" y="386930"/>
            <a:ext cx="9236700" cy="1188950"/>
          </a:xfrm>
        </p:spPr>
        <p:txBody>
          <a:bodyPr anchor="b">
            <a:normAutofit/>
          </a:bodyPr>
          <a:lstStyle/>
          <a:p>
            <a:r>
              <a:rPr lang="en-VN" sz="5400"/>
              <a:t>Tỷ số chênh Odds Ratio - OR</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2A6504-E1F1-0516-53B2-5546AB6E632D}"/>
              </a:ext>
            </a:extLst>
          </p:cNvPr>
          <p:cNvSpPr>
            <a:spLocks noGrp="1"/>
          </p:cNvSpPr>
          <p:nvPr>
            <p:ph idx="1"/>
          </p:nvPr>
        </p:nvSpPr>
        <p:spPr>
          <a:xfrm>
            <a:off x="793660" y="2599509"/>
            <a:ext cx="10143668" cy="3435531"/>
          </a:xfrm>
        </p:spPr>
        <p:txBody>
          <a:bodyPr anchor="ctr">
            <a:normAutofit/>
          </a:bodyPr>
          <a:lstStyle/>
          <a:p>
            <a:r>
              <a:rPr lang="vi-VN" sz="1900" b="1"/>
              <a:t>Công thức:</a:t>
            </a:r>
            <a:r>
              <a:rPr lang="vi-VN" sz="1900"/>
              <a:t> </a:t>
            </a:r>
          </a:p>
          <a:p>
            <a:pPr lvl="1"/>
            <a:r>
              <a:rPr lang="vi-VN" sz="1500"/>
              <a:t>OR=e</a:t>
            </a:r>
            <a:r>
              <a:rPr lang="el-GR" sz="1500" baseline="30000">
                <a:effectLst/>
              </a:rPr>
              <a:t>β</a:t>
            </a:r>
            <a:r>
              <a:rPr lang="el-GR" sz="1500"/>
              <a:t>=</a:t>
            </a:r>
            <a:r>
              <a:rPr lang="vi-VN" sz="1500"/>
              <a:t>exp(</a:t>
            </a:r>
            <a:r>
              <a:rPr lang="el-GR" sz="1500">
                <a:effectLst/>
              </a:rPr>
              <a:t>β</a:t>
            </a:r>
            <a:r>
              <a:rPr lang="el-GR" sz="1500"/>
              <a:t>)</a:t>
            </a:r>
          </a:p>
          <a:p>
            <a:r>
              <a:rPr lang="vi-VN" sz="1900" b="1"/>
              <a:t>Diễn giải OR:</a:t>
            </a:r>
            <a:endParaRPr lang="vi-VN" sz="1900"/>
          </a:p>
          <a:p>
            <a:pPr lvl="1"/>
            <a:r>
              <a:rPr lang="vi-VN" sz="1500"/>
              <a:t>OR là tỷ số giữa odds của việc sự kiện xảy ra trong nhóm có yếu tố nguy cơ và odds của việc sự kiện xảy ra trong nhóm không có yếu tố nguy cơ.</a:t>
            </a:r>
          </a:p>
          <a:p>
            <a:pPr lvl="1"/>
            <a:r>
              <a:rPr lang="vi-VN" sz="1500"/>
              <a:t>Nó cho biết odds của kết quả </a:t>
            </a:r>
            <a:r>
              <a:rPr lang="vi-VN" sz="1500" b="1"/>
              <a:t>thay đổi bao nhiêu lần</a:t>
            </a:r>
            <a:r>
              <a:rPr lang="vi-VN" sz="1500"/>
              <a:t> khi biến độc lập X tăng lên 1 đơn vị.</a:t>
            </a:r>
          </a:p>
          <a:p>
            <a:pPr lvl="1"/>
            <a:r>
              <a:rPr lang="vi-VN" sz="1500" b="1"/>
              <a:t>OR &gt; 1:</a:t>
            </a:r>
            <a:r>
              <a:rPr lang="vi-VN" sz="1500"/>
              <a:t> Yếu tố nguy cơ (odds tăng).</a:t>
            </a:r>
          </a:p>
          <a:p>
            <a:pPr lvl="1"/>
            <a:r>
              <a:rPr lang="vi-VN" sz="1500" b="1"/>
              <a:t>OR &lt; 1:</a:t>
            </a:r>
            <a:r>
              <a:rPr lang="vi-VN" sz="1500"/>
              <a:t> Yếu tố bảo vệ (odds giảm).</a:t>
            </a:r>
          </a:p>
          <a:p>
            <a:pPr lvl="1"/>
            <a:r>
              <a:rPr lang="vi-VN" sz="1500" b="1"/>
              <a:t>OR = 1:</a:t>
            </a:r>
            <a:r>
              <a:rPr lang="vi-VN" sz="1500"/>
              <a:t> Không ảnh hưởng.</a:t>
            </a:r>
          </a:p>
          <a:p>
            <a:endParaRPr lang="en-VN" sz="1900"/>
          </a:p>
        </p:txBody>
      </p:sp>
    </p:spTree>
    <p:extLst>
      <p:ext uri="{BB962C8B-B14F-4D97-AF65-F5344CB8AC3E}">
        <p14:creationId xmlns:p14="http://schemas.microsoft.com/office/powerpoint/2010/main" val="1367867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F5BD36-E7EC-6EB7-B5FF-6008405E6DF0}"/>
              </a:ext>
            </a:extLst>
          </p:cNvPr>
          <p:cNvSpPr>
            <a:spLocks noGrp="1"/>
          </p:cNvSpPr>
          <p:nvPr>
            <p:ph type="title"/>
          </p:nvPr>
        </p:nvSpPr>
        <p:spPr>
          <a:xfrm>
            <a:off x="1043631" y="809898"/>
            <a:ext cx="9942716" cy="1554480"/>
          </a:xfrm>
        </p:spPr>
        <p:txBody>
          <a:bodyPr anchor="ctr">
            <a:normAutofit/>
          </a:bodyPr>
          <a:lstStyle/>
          <a:p>
            <a:r>
              <a:rPr lang="en-US" sz="4800"/>
              <a:t>Diễn giải OR cho biến Liên tục</a:t>
            </a:r>
            <a:endParaRPr lang="en-VN" sz="4800"/>
          </a:p>
        </p:txBody>
      </p:sp>
      <p:sp>
        <p:nvSpPr>
          <p:cNvPr id="3" name="Content Placeholder 2">
            <a:extLst>
              <a:ext uri="{FF2B5EF4-FFF2-40B4-BE49-F238E27FC236}">
                <a16:creationId xmlns:a16="http://schemas.microsoft.com/office/drawing/2014/main" id="{02C3D953-33A7-7C60-104A-37E42BC6704A}"/>
              </a:ext>
            </a:extLst>
          </p:cNvPr>
          <p:cNvSpPr>
            <a:spLocks noGrp="1"/>
          </p:cNvSpPr>
          <p:nvPr>
            <p:ph idx="1"/>
          </p:nvPr>
        </p:nvSpPr>
        <p:spPr>
          <a:xfrm>
            <a:off x="1045028" y="3017522"/>
            <a:ext cx="9941319" cy="3124658"/>
          </a:xfrm>
        </p:spPr>
        <p:txBody>
          <a:bodyPr anchor="ctr">
            <a:normAutofit/>
          </a:bodyPr>
          <a:lstStyle/>
          <a:p>
            <a:r>
              <a:rPr lang="en-US" sz="2400"/>
              <a:t>Mô hình chd ~ age. Giả sử beta</a:t>
            </a:r>
            <a:r>
              <a:rPr lang="en-US" sz="2400">
                <a:effectLst/>
              </a:rPr>
              <a:t>_</a:t>
            </a:r>
            <a:r>
              <a:rPr lang="en-US" sz="2400"/>
              <a:t>a</a:t>
            </a:r>
            <a:r>
              <a:rPr lang="en-US" sz="2400">
                <a:effectLst/>
              </a:rPr>
              <a:t>g</a:t>
            </a:r>
            <a:r>
              <a:rPr lang="en-US" sz="2400"/>
              <a:t>e=0.05.</a:t>
            </a:r>
          </a:p>
          <a:p>
            <a:r>
              <a:rPr lang="en-US" sz="2400">
                <a:effectLst/>
              </a:rPr>
              <a:t>OR_</a:t>
            </a:r>
            <a:r>
              <a:rPr lang="en-US" sz="2400"/>
              <a:t>a</a:t>
            </a:r>
            <a:r>
              <a:rPr lang="en-US" sz="2400">
                <a:effectLst/>
              </a:rPr>
              <a:t>g</a:t>
            </a:r>
            <a:r>
              <a:rPr lang="en-US" sz="2400"/>
              <a:t>e=exp(0.05) ~ 1.051.</a:t>
            </a:r>
          </a:p>
          <a:p>
            <a:r>
              <a:rPr lang="en-US" sz="2400" b="1"/>
              <a:t>Diễn giải:</a:t>
            </a:r>
            <a:r>
              <a:rPr lang="en-US" sz="2400"/>
              <a:t> "Khi tuổi tăng thêm 1 năm, odds bị bệnh tim mạch vành (CHD) </a:t>
            </a:r>
            <a:r>
              <a:rPr lang="en-US" sz="2400" b="1"/>
              <a:t>tăng lên 1.051 lần</a:t>
            </a:r>
            <a:r>
              <a:rPr lang="en-US" sz="2400"/>
              <a:t> (tức là tăng 5.1%), sau khi đã điều chỉnh cho các biến khác trong mô hình."</a:t>
            </a:r>
          </a:p>
          <a:p>
            <a:endParaRPr lang="en-VN"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87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CD5A46-B7C5-F3EE-7265-F0417ADE87FB}"/>
              </a:ext>
            </a:extLst>
          </p:cNvPr>
          <p:cNvSpPr>
            <a:spLocks noGrp="1"/>
          </p:cNvSpPr>
          <p:nvPr>
            <p:ph type="title"/>
          </p:nvPr>
        </p:nvSpPr>
        <p:spPr>
          <a:xfrm>
            <a:off x="808638" y="386930"/>
            <a:ext cx="9236700" cy="1188950"/>
          </a:xfrm>
        </p:spPr>
        <p:txBody>
          <a:bodyPr anchor="b">
            <a:normAutofit/>
          </a:bodyPr>
          <a:lstStyle/>
          <a:p>
            <a:r>
              <a:rPr lang="en-US" sz="4600"/>
              <a:t>Diễn giải OR cho biến phân loại (0/1)</a:t>
            </a:r>
            <a:endParaRPr lang="en-VN" sz="46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837CFE-78BA-E35F-8E5A-BA7C035AA89E}"/>
              </a:ext>
            </a:extLst>
          </p:cNvPr>
          <p:cNvSpPr>
            <a:spLocks noGrp="1"/>
          </p:cNvSpPr>
          <p:nvPr>
            <p:ph idx="1"/>
          </p:nvPr>
        </p:nvSpPr>
        <p:spPr>
          <a:xfrm>
            <a:off x="793660" y="2599509"/>
            <a:ext cx="10143668" cy="3435531"/>
          </a:xfrm>
        </p:spPr>
        <p:txBody>
          <a:bodyPr anchor="ctr">
            <a:normAutofit/>
          </a:bodyPr>
          <a:lstStyle/>
          <a:p>
            <a:r>
              <a:rPr lang="en-US" sz="2400" b="1"/>
              <a:t>Ví dụ:</a:t>
            </a:r>
            <a:r>
              <a:rPr lang="en-US" sz="2400"/>
              <a:t> Mô hình low ~ smoke. Biến smoke (1=Yes, 0=No). Giả sử beta</a:t>
            </a:r>
            <a:r>
              <a:rPr lang="en-US" sz="2400">
                <a:effectLst/>
              </a:rPr>
              <a:t>_</a:t>
            </a:r>
            <a:r>
              <a:rPr lang="en-US" sz="2400"/>
              <a:t>smo</a:t>
            </a:r>
            <a:r>
              <a:rPr lang="en-US" sz="2400">
                <a:effectLst/>
              </a:rPr>
              <a:t>k</a:t>
            </a:r>
            <a:r>
              <a:rPr lang="en-US" sz="2400"/>
              <a:t>e=0.6.</a:t>
            </a:r>
          </a:p>
          <a:p>
            <a:r>
              <a:rPr lang="en-US" sz="2400">
                <a:effectLst/>
              </a:rPr>
              <a:t>OR_</a:t>
            </a:r>
            <a:r>
              <a:rPr lang="en-US" sz="2400"/>
              <a:t>smo</a:t>
            </a:r>
            <a:r>
              <a:rPr lang="en-US" sz="2400">
                <a:effectLst/>
              </a:rPr>
              <a:t>k</a:t>
            </a:r>
            <a:r>
              <a:rPr lang="en-US" sz="2400"/>
              <a:t>e=exp(0.6)approx1.82.</a:t>
            </a:r>
          </a:p>
          <a:p>
            <a:r>
              <a:rPr lang="en-US" sz="2400" b="1"/>
              <a:t>Diễn giải:</a:t>
            </a:r>
            <a:r>
              <a:rPr lang="en-US" sz="2400"/>
              <a:t> "Odds sinh con nhẹ cân ở các bà mẹ có hút thuốc </a:t>
            </a:r>
            <a:r>
              <a:rPr lang="en-US" sz="2400" b="1"/>
              <a:t>cao gấp 1.82 lần</a:t>
            </a:r>
            <a:r>
              <a:rPr lang="en-US" sz="2400"/>
              <a:t> so với các bà mẹ không hút thuốc, sau khi đã điều chỉnh cho các biến khác trong mô hình."</a:t>
            </a:r>
          </a:p>
          <a:p>
            <a:endParaRPr lang="en-VN" sz="2400"/>
          </a:p>
        </p:txBody>
      </p:sp>
    </p:spTree>
    <p:extLst>
      <p:ext uri="{BB962C8B-B14F-4D97-AF65-F5344CB8AC3E}">
        <p14:creationId xmlns:p14="http://schemas.microsoft.com/office/powerpoint/2010/main" val="1546916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581B21-3E48-5D43-C3D0-28B593CA2B1E}"/>
              </a:ext>
            </a:extLst>
          </p:cNvPr>
          <p:cNvSpPr>
            <a:spLocks noGrp="1"/>
          </p:cNvSpPr>
          <p:nvPr>
            <p:ph type="title"/>
          </p:nvPr>
        </p:nvSpPr>
        <p:spPr>
          <a:xfrm>
            <a:off x="1043631" y="809898"/>
            <a:ext cx="9942716" cy="1554480"/>
          </a:xfrm>
        </p:spPr>
        <p:txBody>
          <a:bodyPr anchor="ctr">
            <a:normAutofit/>
          </a:bodyPr>
          <a:lstStyle/>
          <a:p>
            <a:r>
              <a:rPr lang="en-US" sz="4800"/>
              <a:t>Kiểm định ý nghĩa và Khoảng tin cậy 95% cho OR</a:t>
            </a:r>
            <a:endParaRPr lang="en-VN" sz="4800"/>
          </a:p>
        </p:txBody>
      </p:sp>
      <p:sp>
        <p:nvSpPr>
          <p:cNvPr id="3" name="Content Placeholder 2">
            <a:extLst>
              <a:ext uri="{FF2B5EF4-FFF2-40B4-BE49-F238E27FC236}">
                <a16:creationId xmlns:a16="http://schemas.microsoft.com/office/drawing/2014/main" id="{AF957F95-C606-847C-A780-5DB4413551C8}"/>
              </a:ext>
            </a:extLst>
          </p:cNvPr>
          <p:cNvSpPr>
            <a:spLocks noGrp="1"/>
          </p:cNvSpPr>
          <p:nvPr>
            <p:ph idx="1"/>
          </p:nvPr>
        </p:nvSpPr>
        <p:spPr>
          <a:xfrm>
            <a:off x="1045028" y="3017522"/>
            <a:ext cx="9941319" cy="3124658"/>
          </a:xfrm>
        </p:spPr>
        <p:txBody>
          <a:bodyPr anchor="ctr">
            <a:normAutofit/>
          </a:bodyPr>
          <a:lstStyle/>
          <a:p>
            <a:r>
              <a:rPr lang="vi-VN" sz="1900" b="1"/>
              <a:t>P-value:</a:t>
            </a:r>
            <a:r>
              <a:rPr lang="vi-VN" sz="1900"/>
              <a:t> Tương tự hồi quy tuyến tính, p-value &lt; 0.05 cho thấy biến đó có mối liên hệ ý nghĩa thống kê với kết quả. P-value này dành cho hệ số beta, không phải OR.</a:t>
            </a:r>
          </a:p>
          <a:p>
            <a:r>
              <a:rPr lang="vi-VN" sz="1900" b="1"/>
              <a:t>Khoảng tin cậy 95% (95% CI) cho OR:</a:t>
            </a:r>
            <a:endParaRPr lang="vi-VN" sz="1900"/>
          </a:p>
          <a:p>
            <a:r>
              <a:rPr lang="vi-VN" sz="1900"/>
              <a:t>Đây là khoảng mà chúng ta tin 95% rằng OR thực sự trong tổng thể nằm trong đó.</a:t>
            </a:r>
          </a:p>
          <a:p>
            <a:r>
              <a:rPr lang="vi-VN" sz="1900"/>
              <a:t>Nếu 95% CI </a:t>
            </a:r>
            <a:r>
              <a:rPr lang="vi-VN" sz="1900" b="1"/>
              <a:t>chứa số 1</a:t>
            </a:r>
            <a:r>
              <a:rPr lang="vi-VN" sz="1900"/>
              <a:t>, mối liên hệ không có ý nghĩa thống kê (tương đương p-value &gt; 0.05).</a:t>
            </a:r>
          </a:p>
          <a:p>
            <a:r>
              <a:rPr lang="vi-VN" sz="1900"/>
              <a:t>Nếu 95% CI </a:t>
            </a:r>
            <a:r>
              <a:rPr lang="vi-VN" sz="1900" b="1"/>
              <a:t>không chứa số 1</a:t>
            </a:r>
            <a:r>
              <a:rPr lang="vi-VN" sz="1900"/>
              <a:t>, mối liên hệ có ý nghĩa thống kê.</a:t>
            </a:r>
          </a:p>
          <a:p>
            <a:r>
              <a:rPr lang="vi-VN" sz="1900"/>
              <a:t>Khoảng tin cậy cho OR cung cấp thông tin về cả độ mạnh và độ chính xác của mối liên hệ.</a:t>
            </a:r>
          </a:p>
          <a:p>
            <a:endParaRPr lang="en-VN" sz="19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493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5720D7-AF2C-B7F6-6D17-7039E210ACFD}"/>
              </a:ext>
            </a:extLst>
          </p:cNvPr>
          <p:cNvSpPr>
            <a:spLocks noGrp="1"/>
          </p:cNvSpPr>
          <p:nvPr>
            <p:ph type="title"/>
          </p:nvPr>
        </p:nvSpPr>
        <p:spPr>
          <a:xfrm>
            <a:off x="1282963" y="1238080"/>
            <a:ext cx="9849751" cy="1349671"/>
          </a:xfrm>
        </p:spPr>
        <p:txBody>
          <a:bodyPr anchor="b">
            <a:normAutofit/>
          </a:bodyPr>
          <a:lstStyle/>
          <a:p>
            <a:r>
              <a:rPr lang="en-VN" sz="5400"/>
              <a:t>Tóm tắt</a:t>
            </a:r>
          </a:p>
        </p:txBody>
      </p:sp>
      <p:sp>
        <p:nvSpPr>
          <p:cNvPr id="3" name="Content Placeholder 2">
            <a:extLst>
              <a:ext uri="{FF2B5EF4-FFF2-40B4-BE49-F238E27FC236}">
                <a16:creationId xmlns:a16="http://schemas.microsoft.com/office/drawing/2014/main" id="{4F7D2215-B0E1-A6BF-2794-9EB72430D0C6}"/>
              </a:ext>
            </a:extLst>
          </p:cNvPr>
          <p:cNvSpPr>
            <a:spLocks noGrp="1"/>
          </p:cNvSpPr>
          <p:nvPr>
            <p:ph idx="1"/>
          </p:nvPr>
        </p:nvSpPr>
        <p:spPr>
          <a:xfrm>
            <a:off x="1289304" y="2902913"/>
            <a:ext cx="9849751" cy="3032168"/>
          </a:xfrm>
        </p:spPr>
        <p:txBody>
          <a:bodyPr anchor="ctr">
            <a:normAutofit/>
          </a:bodyPr>
          <a:lstStyle/>
          <a:p>
            <a:r>
              <a:rPr lang="vi-VN" sz="2000" b="1"/>
              <a:t>Các bước chính:</a:t>
            </a:r>
            <a:endParaRPr lang="vi-VN" sz="2000"/>
          </a:p>
          <a:p>
            <a:pPr lvl="1"/>
            <a:r>
              <a:rPr lang="vi-VN" sz="2000"/>
              <a:t>Xây dựng mô hình glm() với family="binomial".</a:t>
            </a:r>
          </a:p>
          <a:p>
            <a:pPr lvl="1"/>
            <a:r>
              <a:rPr lang="vi-VN" sz="2000"/>
              <a:t>Kiểm tra các giả định chính (Đa cộng tuyến, Tuyến tính Logit).</a:t>
            </a:r>
          </a:p>
          <a:p>
            <a:pPr lvl="1"/>
            <a:r>
              <a:rPr lang="vi-VN" sz="2000"/>
              <a:t>Tính và diễn giải </a:t>
            </a:r>
            <a:r>
              <a:rPr lang="vi-VN" sz="2000" b="1"/>
              <a:t>Tỷ số chênh (Odds Ratio)</a:t>
            </a:r>
            <a:r>
              <a:rPr lang="vi-VN" sz="2000"/>
              <a:t> cùng </a:t>
            </a:r>
            <a:r>
              <a:rPr lang="vi-VN" sz="2000" b="1"/>
              <a:t>Khoảng tin cậy 95%</a:t>
            </a:r>
            <a:r>
              <a:rPr lang="vi-VN" sz="2000"/>
              <a:t>.</a:t>
            </a:r>
          </a:p>
          <a:p>
            <a:r>
              <a:rPr lang="vi-VN" sz="2000"/>
              <a:t>Hồi quy logistics là công cụ mạnh để hiểu các yếu tố nguy cơ cho các biến nhị phân. </a:t>
            </a:r>
          </a:p>
          <a:p>
            <a:r>
              <a:rPr lang="vi-VN" sz="2000"/>
              <a:t>Diễn giải đúng OR là rất quan trọng.</a:t>
            </a:r>
          </a:p>
        </p:txBody>
      </p:sp>
    </p:spTree>
    <p:extLst>
      <p:ext uri="{BB962C8B-B14F-4D97-AF65-F5344CB8AC3E}">
        <p14:creationId xmlns:p14="http://schemas.microsoft.com/office/powerpoint/2010/main" val="491069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621A141-F939-024D-01E7-BCB55D07D6E6}"/>
              </a:ext>
            </a:extLst>
          </p:cNvPr>
          <p:cNvSpPr>
            <a:spLocks noGrp="1"/>
          </p:cNvSpPr>
          <p:nvPr>
            <p:ph type="title"/>
          </p:nvPr>
        </p:nvSpPr>
        <p:spPr>
          <a:xfrm>
            <a:off x="1371599" y="294538"/>
            <a:ext cx="9895951" cy="1033669"/>
          </a:xfrm>
        </p:spPr>
        <p:txBody>
          <a:bodyPr>
            <a:normAutofit/>
          </a:bodyPr>
          <a:lstStyle/>
          <a:p>
            <a:r>
              <a:rPr lang="en-VN" sz="4000">
                <a:solidFill>
                  <a:srgbClr val="FFFFFF"/>
                </a:solidFill>
              </a:rPr>
              <a:t>Chuẩn đầu ra </a:t>
            </a:r>
          </a:p>
        </p:txBody>
      </p:sp>
      <p:sp>
        <p:nvSpPr>
          <p:cNvPr id="7" name="Content Placeholder 6">
            <a:extLst>
              <a:ext uri="{FF2B5EF4-FFF2-40B4-BE49-F238E27FC236}">
                <a16:creationId xmlns:a16="http://schemas.microsoft.com/office/drawing/2014/main" id="{F5E1F7AE-3F67-8347-63C3-D66F64970AB2}"/>
              </a:ext>
            </a:extLst>
          </p:cNvPr>
          <p:cNvSpPr>
            <a:spLocks noGrp="1"/>
          </p:cNvSpPr>
          <p:nvPr>
            <p:ph idx="1"/>
          </p:nvPr>
        </p:nvSpPr>
        <p:spPr>
          <a:xfrm>
            <a:off x="429617" y="2379346"/>
            <a:ext cx="10837933" cy="3683358"/>
          </a:xfrm>
        </p:spPr>
        <p:txBody>
          <a:bodyPr anchor="ctr">
            <a:normAutofit/>
          </a:bodyPr>
          <a:lstStyle/>
          <a:p>
            <a:r>
              <a:rPr lang="vi-VN"/>
              <a:t>LLO1:  Xây dựng mô hình hồi quy tuyến tính. </a:t>
            </a:r>
            <a:endParaRPr lang="en-VN"/>
          </a:p>
          <a:p>
            <a:r>
              <a:rPr lang="vi-VN" b="1"/>
              <a:t>LLO2:  Xây dựng các mô hình hồi quy logistic và hồi quy Poisson </a:t>
            </a:r>
            <a:endParaRPr lang="en-VN" b="1"/>
          </a:p>
          <a:p>
            <a:r>
              <a:rPr lang="en-US"/>
              <a:t>LLO3: </a:t>
            </a:r>
            <a:r>
              <a:rPr lang="vi-VN"/>
              <a:t>Xây dựng mô hình hồi qui phân tích số liệu sống sót. </a:t>
            </a:r>
            <a:endParaRPr lang="en-VN"/>
          </a:p>
          <a:p>
            <a:r>
              <a:rPr lang="vi-VN"/>
              <a:t>LLO</a:t>
            </a:r>
            <a:r>
              <a:rPr lang="en-US"/>
              <a:t>4</a:t>
            </a:r>
            <a:r>
              <a:rPr lang="vi-VN"/>
              <a:t>: Sử dụng R để xây dựng</a:t>
            </a:r>
            <a:r>
              <a:rPr lang="en-US"/>
              <a:t> một số </a:t>
            </a:r>
            <a:r>
              <a:rPr lang="vi-VN"/>
              <a:t>mô hình hồi quy</a:t>
            </a:r>
            <a:r>
              <a:rPr lang="en-US"/>
              <a:t> trong phân tích dữ liệu y tế</a:t>
            </a:r>
            <a:endParaRPr lang="en-VN"/>
          </a:p>
          <a:p>
            <a:endParaRPr lang="en-VN"/>
          </a:p>
        </p:txBody>
      </p:sp>
    </p:spTree>
    <p:extLst>
      <p:ext uri="{BB962C8B-B14F-4D97-AF65-F5344CB8AC3E}">
        <p14:creationId xmlns:p14="http://schemas.microsoft.com/office/powerpoint/2010/main" val="340868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91B33F-CE76-4EF1-8227-54ED041CD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22157-58EC-7D20-A89F-57E2B3C0EE42}"/>
              </a:ext>
            </a:extLst>
          </p:cNvPr>
          <p:cNvSpPr>
            <a:spLocks noGrp="1"/>
          </p:cNvSpPr>
          <p:nvPr>
            <p:ph type="ctrTitle"/>
          </p:nvPr>
        </p:nvSpPr>
        <p:spPr>
          <a:xfrm>
            <a:off x="2190750" y="557189"/>
            <a:ext cx="8629358" cy="2956233"/>
          </a:xfrm>
        </p:spPr>
        <p:txBody>
          <a:bodyPr vert="horz" lIns="91440" tIns="45720" rIns="91440" bIns="45720" rtlCol="0" anchor="b">
            <a:normAutofit/>
          </a:bodyPr>
          <a:lstStyle/>
          <a:p>
            <a:pPr algn="l"/>
            <a:r>
              <a:rPr lang="en-US" sz="5200" kern="1200">
                <a:latin typeface="+mj-lt"/>
                <a:ea typeface="+mj-ea"/>
                <a:cs typeface="+mj-cs"/>
              </a:rPr>
              <a:t>Câu hỏi, thảo luận</a:t>
            </a:r>
          </a:p>
        </p:txBody>
      </p:sp>
      <p:sp>
        <p:nvSpPr>
          <p:cNvPr id="3" name="Subtitle 2">
            <a:extLst>
              <a:ext uri="{FF2B5EF4-FFF2-40B4-BE49-F238E27FC236}">
                <a16:creationId xmlns:a16="http://schemas.microsoft.com/office/drawing/2014/main" id="{79153F0A-EADF-200B-3020-DD23116B8DF0}"/>
              </a:ext>
            </a:extLst>
          </p:cNvPr>
          <p:cNvSpPr>
            <a:spLocks noGrp="1"/>
          </p:cNvSpPr>
          <p:nvPr>
            <p:ph type="subTitle" idx="1"/>
          </p:nvPr>
        </p:nvSpPr>
        <p:spPr>
          <a:xfrm>
            <a:off x="2190749" y="3728614"/>
            <a:ext cx="8629358" cy="1828121"/>
          </a:xfrm>
        </p:spPr>
        <p:txBody>
          <a:bodyPr>
            <a:normAutofit/>
          </a:bodyPr>
          <a:lstStyle/>
          <a:p>
            <a:pPr algn="l"/>
            <a:r>
              <a:rPr lang="en-VN" sz="2200"/>
              <a:t>Tài liệu tham khảo</a:t>
            </a:r>
          </a:p>
          <a:p>
            <a:pPr algn="l"/>
            <a:r>
              <a:rPr lang="en-US" sz="2200"/>
              <a:t>Th</a:t>
            </a:r>
            <a:r>
              <a:rPr lang="vi-VN" sz="2200"/>
              <a:t>ulin, M. (2024). </a:t>
            </a:r>
            <a:r>
              <a:rPr lang="vi-VN" sz="2200" i="1"/>
              <a:t>Modern Statistics with R</a:t>
            </a:r>
            <a:r>
              <a:rPr lang="vi-VN" sz="2200"/>
              <a:t>. Second edition. Chapman &amp; Hall/CRC Press. ISBN 9781032512440. (Bản ebook miễn phí truy cập tại : </a:t>
            </a:r>
            <a:r>
              <a:rPr lang="vi-VN" sz="2200" u="sng">
                <a:hlinkClick r:id="rId2"/>
              </a:rPr>
              <a:t>https://modernstatisticswithr.com/</a:t>
            </a:r>
            <a:r>
              <a:rPr lang="vi-VN" sz="2200"/>
              <a:t> )</a:t>
            </a:r>
            <a:r>
              <a:rPr lang="en-US" sz="2200"/>
              <a:t>, Chương 6</a:t>
            </a:r>
            <a:r>
              <a:rPr lang="en-VN" sz="2200">
                <a:effectLst/>
              </a:rPr>
              <a:t> </a:t>
            </a:r>
            <a:endParaRPr lang="en-VN" sz="2200"/>
          </a:p>
        </p:txBody>
      </p:sp>
      <p:pic>
        <p:nvPicPr>
          <p:cNvPr id="5" name="Graphic 4" descr="Splash">
            <a:extLst>
              <a:ext uri="{FF2B5EF4-FFF2-40B4-BE49-F238E27FC236}">
                <a16:creationId xmlns:a16="http://schemas.microsoft.com/office/drawing/2014/main" id="{E09F8909-1335-4BB5-D208-2CBDB57F0E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2650" y="2393949"/>
            <a:ext cx="1136650" cy="1136650"/>
          </a:xfrm>
          <a:prstGeom prst="rect">
            <a:avLst/>
          </a:prstGeom>
        </p:spPr>
      </p:pic>
    </p:spTree>
    <p:extLst>
      <p:ext uri="{BB962C8B-B14F-4D97-AF65-F5344CB8AC3E}">
        <p14:creationId xmlns:p14="http://schemas.microsoft.com/office/powerpoint/2010/main" val="3085560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1" name="Rectangle 10">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99D96-A57C-2D28-EE44-9A77DD42FFB4}"/>
              </a:ext>
            </a:extLst>
          </p:cNvPr>
          <p:cNvSpPr>
            <a:spLocks noGrp="1"/>
          </p:cNvSpPr>
          <p:nvPr>
            <p:ph type="title"/>
          </p:nvPr>
        </p:nvSpPr>
        <p:spPr>
          <a:xfrm>
            <a:off x="1282963" y="1238080"/>
            <a:ext cx="9849751" cy="1349671"/>
          </a:xfrm>
        </p:spPr>
        <p:txBody>
          <a:bodyPr anchor="b">
            <a:normAutofit/>
          </a:bodyPr>
          <a:lstStyle/>
          <a:p>
            <a:r>
              <a:rPr lang="en-VN" sz="5400"/>
              <a:t>Bài tập thực hành</a:t>
            </a:r>
          </a:p>
        </p:txBody>
      </p:sp>
      <p:sp>
        <p:nvSpPr>
          <p:cNvPr id="3" name="Content Placeholder 2">
            <a:extLst>
              <a:ext uri="{FF2B5EF4-FFF2-40B4-BE49-F238E27FC236}">
                <a16:creationId xmlns:a16="http://schemas.microsoft.com/office/drawing/2014/main" id="{A80B6002-F751-7D5A-9252-E53DC6E03E51}"/>
              </a:ext>
            </a:extLst>
          </p:cNvPr>
          <p:cNvSpPr>
            <a:spLocks noGrp="1"/>
          </p:cNvSpPr>
          <p:nvPr>
            <p:ph idx="1"/>
          </p:nvPr>
        </p:nvSpPr>
        <p:spPr>
          <a:xfrm>
            <a:off x="1289304" y="2902913"/>
            <a:ext cx="9849751" cy="3032168"/>
          </a:xfrm>
        </p:spPr>
        <p:txBody>
          <a:bodyPr anchor="ctr">
            <a:normAutofit/>
          </a:bodyPr>
          <a:lstStyle/>
          <a:p>
            <a:r>
              <a:rPr lang="en-VN" sz="2000"/>
              <a:t>Làm bài tập thực hành số 3</a:t>
            </a:r>
          </a:p>
          <a:p>
            <a:r>
              <a:rPr lang="en-VN" sz="2000"/>
              <a:t>Trình bày và thảo luận kết quả</a:t>
            </a:r>
          </a:p>
        </p:txBody>
      </p:sp>
    </p:spTree>
    <p:extLst>
      <p:ext uri="{BB962C8B-B14F-4D97-AF65-F5344CB8AC3E}">
        <p14:creationId xmlns:p14="http://schemas.microsoft.com/office/powerpoint/2010/main" val="3529788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A1589-645E-0532-4206-26DF888B9DD0}"/>
              </a:ext>
            </a:extLst>
          </p:cNvPr>
          <p:cNvSpPr>
            <a:spLocks noGrp="1"/>
          </p:cNvSpPr>
          <p:nvPr>
            <p:ph type="title"/>
          </p:nvPr>
        </p:nvSpPr>
        <p:spPr>
          <a:xfrm>
            <a:off x="793662" y="386930"/>
            <a:ext cx="10066122" cy="1298448"/>
          </a:xfrm>
        </p:spPr>
        <p:txBody>
          <a:bodyPr anchor="b">
            <a:normAutofit/>
          </a:bodyPr>
          <a:lstStyle/>
          <a:p>
            <a:r>
              <a:rPr lang="en-VN" sz="4800"/>
              <a:t>Hồi quy logistics</a:t>
            </a:r>
          </a:p>
        </p:txBody>
      </p:sp>
      <p:sp>
        <p:nvSpPr>
          <p:cNvPr id="24" name="Rectangle 2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BD4033-35F2-0001-BBF2-A55F07789D36}"/>
              </a:ext>
            </a:extLst>
          </p:cNvPr>
          <p:cNvSpPr>
            <a:spLocks noGrp="1"/>
          </p:cNvSpPr>
          <p:nvPr>
            <p:ph idx="1"/>
          </p:nvPr>
        </p:nvSpPr>
        <p:spPr>
          <a:xfrm>
            <a:off x="793661" y="2599509"/>
            <a:ext cx="4530898" cy="3639450"/>
          </a:xfrm>
        </p:spPr>
        <p:txBody>
          <a:bodyPr anchor="ctr">
            <a:normAutofit/>
          </a:bodyPr>
          <a:lstStyle/>
          <a:p>
            <a:r>
              <a:rPr lang="vi-VN" sz="1100" b="1"/>
              <a:t>Hồi quy Logistics là gì?</a:t>
            </a:r>
            <a:endParaRPr lang="vi-VN" sz="1100"/>
          </a:p>
          <a:p>
            <a:pPr lvl="1"/>
            <a:r>
              <a:rPr lang="vi-VN" sz="1100"/>
              <a:t>Là một phương pháp thống kê dùng để dự đoán kết quả của một biến phụ thuộc </a:t>
            </a:r>
            <a:r>
              <a:rPr lang="vi-VN" sz="1100" b="1"/>
              <a:t>nhị phân</a:t>
            </a:r>
            <a:r>
              <a:rPr lang="vi-VN" sz="1100"/>
              <a:t> (binary) - biến chỉ có hai giá trị (ví dụ: Có/Không, Bệnh/Khỏe, Sống/Chết).</a:t>
            </a:r>
          </a:p>
          <a:p>
            <a:pPr lvl="1"/>
            <a:r>
              <a:rPr lang="vi-VN" sz="1100"/>
              <a:t>Thay vì dự đoán giá trị của biến, nó dự đoán </a:t>
            </a:r>
            <a:r>
              <a:rPr lang="vi-VN" sz="1100" b="1"/>
              <a:t>xác suất</a:t>
            </a:r>
            <a:r>
              <a:rPr lang="vi-VN" sz="1100"/>
              <a:t> để biến đó xảy ra, P(Y=1).</a:t>
            </a:r>
          </a:p>
          <a:p>
            <a:r>
              <a:rPr lang="vi-VN" sz="1100" b="1"/>
              <a:t>Tại sao không dùng hồi quy Tuyến tính?</a:t>
            </a:r>
            <a:endParaRPr lang="vi-VN" sz="1100"/>
          </a:p>
          <a:p>
            <a:pPr lvl="1"/>
            <a:r>
              <a:rPr lang="vi-VN" sz="1100"/>
              <a:t>Hồi quy tuyến tính có thể dự đoán xác suất &lt; 0 hoặc &gt; </a:t>
            </a:r>
          </a:p>
          <a:p>
            <a:pPr lvl="1"/>
            <a:r>
              <a:rPr lang="vi-VN" sz="1100"/>
              <a:t>Mối quan hệ giữa biến dự báo và xác suất thường không tuyến tính.</a:t>
            </a:r>
          </a:p>
          <a:p>
            <a:r>
              <a:rPr lang="vi-VN" sz="1100" b="1"/>
              <a:t>Ứng dụng trong Y tế:</a:t>
            </a:r>
            <a:endParaRPr lang="vi-VN" sz="1100"/>
          </a:p>
          <a:p>
            <a:pPr lvl="1"/>
            <a:r>
              <a:rPr lang="vi-VN" sz="1100" b="1"/>
              <a:t>Chăm sóc lâm sàng:</a:t>
            </a:r>
            <a:r>
              <a:rPr lang="vi-VN" sz="1100"/>
              <a:t> Dự đoán khả năng bệnh nhân mắc một bệnh cụ thể, nguy cơ tái nhập viện.</a:t>
            </a:r>
          </a:p>
          <a:p>
            <a:pPr lvl="1"/>
            <a:r>
              <a:rPr lang="vi-VN" sz="1100" b="1"/>
              <a:t>Y tế công cộng:</a:t>
            </a:r>
            <a:r>
              <a:rPr lang="vi-VN" sz="1100"/>
              <a:t> Xác định các yếu tố liên quan đến việc thực hiện một hành vi sức khỏe (ví dụ: tiêm chủng).</a:t>
            </a:r>
          </a:p>
          <a:p>
            <a:endParaRPr lang="en-VN" sz="1100"/>
          </a:p>
        </p:txBody>
      </p:sp>
      <p:pic>
        <p:nvPicPr>
          <p:cNvPr id="4" name="Picture 3">
            <a:extLst>
              <a:ext uri="{FF2B5EF4-FFF2-40B4-BE49-F238E27FC236}">
                <a16:creationId xmlns:a16="http://schemas.microsoft.com/office/drawing/2014/main" id="{CE0F969F-BE9D-F8AA-2F77-FA7387D3A2F0}"/>
              </a:ext>
            </a:extLst>
          </p:cNvPr>
          <p:cNvPicPr>
            <a:picLocks noChangeAspect="1"/>
          </p:cNvPicPr>
          <p:nvPr/>
        </p:nvPicPr>
        <p:blipFill>
          <a:blip r:embed="rId2"/>
          <a:stretch>
            <a:fillRect/>
          </a:stretch>
        </p:blipFill>
        <p:spPr>
          <a:xfrm>
            <a:off x="5911532" y="2627739"/>
            <a:ext cx="5150277" cy="3427275"/>
          </a:xfrm>
          <a:prstGeom prst="rect">
            <a:avLst/>
          </a:prstGeom>
        </p:spPr>
      </p:pic>
      <p:sp>
        <p:nvSpPr>
          <p:cNvPr id="28" name="Rectangle 2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101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49AFB09-8854-E954-E51F-D74F25155EEF}"/>
              </a:ext>
            </a:extLst>
          </p:cNvPr>
          <p:cNvSpPr>
            <a:spLocks noGrp="1"/>
          </p:cNvSpPr>
          <p:nvPr>
            <p:ph type="title"/>
          </p:nvPr>
        </p:nvSpPr>
        <p:spPr>
          <a:xfrm>
            <a:off x="1046746" y="586822"/>
            <a:ext cx="3560252" cy="1645920"/>
          </a:xfrm>
        </p:spPr>
        <p:txBody>
          <a:bodyPr>
            <a:normAutofit/>
          </a:bodyPr>
          <a:lstStyle/>
          <a:p>
            <a:r>
              <a:rPr lang="vi-VN" sz="3200"/>
              <a:t>Hồi quy Logistics đơn biến</a:t>
            </a:r>
            <a:endParaRPr lang="en-VN" sz="3200"/>
          </a:p>
        </p:txBody>
      </p:sp>
      <p:sp>
        <p:nvSpPr>
          <p:cNvPr id="24" name="Rectangle 2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5" name="Rectangle 2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81B148A-3792-6C6A-0287-DA6D85ABC105}"/>
              </a:ext>
            </a:extLst>
          </p:cNvPr>
          <p:cNvSpPr>
            <a:spLocks noGrp="1"/>
          </p:cNvSpPr>
          <p:nvPr>
            <p:ph idx="1"/>
          </p:nvPr>
        </p:nvSpPr>
        <p:spPr>
          <a:xfrm>
            <a:off x="5351164" y="586822"/>
            <a:ext cx="6002636" cy="1645920"/>
          </a:xfrm>
        </p:spPr>
        <p:txBody>
          <a:bodyPr anchor="ctr">
            <a:normAutofit/>
          </a:bodyPr>
          <a:lstStyle/>
          <a:p>
            <a:r>
              <a:rPr lang="vi-VN" sz="1800"/>
              <a:t>Mô hình hóa xác suất một sự kiện xảy ra, </a:t>
            </a:r>
            <a:r>
              <a:rPr lang="vi-VN" sz="1800">
                <a:effectLst/>
              </a:rPr>
              <a:t>P</a:t>
            </a:r>
            <a:r>
              <a:rPr lang="vi-VN" sz="1800"/>
              <a:t>(</a:t>
            </a:r>
            <a:r>
              <a:rPr lang="vi-VN" sz="1800">
                <a:effectLst/>
              </a:rPr>
              <a:t>Y</a:t>
            </a:r>
            <a:r>
              <a:rPr lang="vi-VN" sz="1800"/>
              <a:t>=1).</a:t>
            </a:r>
          </a:p>
          <a:p>
            <a:endParaRPr lang="en-VN" sz="1800"/>
          </a:p>
        </p:txBody>
      </p:sp>
      <p:pic>
        <p:nvPicPr>
          <p:cNvPr id="4" name="Picture 3">
            <a:extLst>
              <a:ext uri="{FF2B5EF4-FFF2-40B4-BE49-F238E27FC236}">
                <a16:creationId xmlns:a16="http://schemas.microsoft.com/office/drawing/2014/main" id="{992975E6-AFA9-7FB9-4CB4-23F322B5C8D0}"/>
              </a:ext>
            </a:extLst>
          </p:cNvPr>
          <p:cNvPicPr>
            <a:picLocks noChangeAspect="1"/>
          </p:cNvPicPr>
          <p:nvPr/>
        </p:nvPicPr>
        <p:blipFill>
          <a:blip r:embed="rId2"/>
          <a:stretch>
            <a:fillRect/>
          </a:stretch>
        </p:blipFill>
        <p:spPr>
          <a:xfrm>
            <a:off x="778313" y="2734056"/>
            <a:ext cx="10723766" cy="3483864"/>
          </a:xfrm>
          <a:prstGeom prst="rect">
            <a:avLst/>
          </a:prstGeom>
        </p:spPr>
      </p:pic>
    </p:spTree>
    <p:extLst>
      <p:ext uri="{BB962C8B-B14F-4D97-AF65-F5344CB8AC3E}">
        <p14:creationId xmlns:p14="http://schemas.microsoft.com/office/powerpoint/2010/main" val="4193853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858F-E3A6-BE52-1049-B24EB21158B5}"/>
              </a:ext>
            </a:extLst>
          </p:cNvPr>
          <p:cNvSpPr>
            <a:spLocks noGrp="1"/>
          </p:cNvSpPr>
          <p:nvPr>
            <p:ph type="title"/>
          </p:nvPr>
        </p:nvSpPr>
        <p:spPr/>
        <p:txBody>
          <a:bodyPr/>
          <a:lstStyle/>
          <a:p>
            <a:r>
              <a:rPr lang="vi-VN"/>
              <a:t>Hồi quy Logistics đơn biến với R</a:t>
            </a:r>
            <a:endParaRPr lang="en-VN"/>
          </a:p>
        </p:txBody>
      </p:sp>
      <p:sp>
        <p:nvSpPr>
          <p:cNvPr id="3" name="Content Placeholder 2">
            <a:extLst>
              <a:ext uri="{FF2B5EF4-FFF2-40B4-BE49-F238E27FC236}">
                <a16:creationId xmlns:a16="http://schemas.microsoft.com/office/drawing/2014/main" id="{BA5FF865-5C23-A7F5-7425-6C72FE90F8B5}"/>
              </a:ext>
            </a:extLst>
          </p:cNvPr>
          <p:cNvSpPr>
            <a:spLocks noGrp="1"/>
          </p:cNvSpPr>
          <p:nvPr>
            <p:ph idx="1"/>
          </p:nvPr>
        </p:nvSpPr>
        <p:spPr/>
        <p:txBody>
          <a:bodyPr/>
          <a:lstStyle/>
          <a:p>
            <a:r>
              <a:rPr lang="en-US" b="1"/>
              <a:t>Hàm chính:</a:t>
            </a:r>
            <a:r>
              <a:rPr lang="en-US"/>
              <a:t> glm() (generalized linear model).</a:t>
            </a:r>
          </a:p>
          <a:p>
            <a:r>
              <a:rPr lang="en-US" b="1"/>
              <a:t>Đối số quan trọng:</a:t>
            </a:r>
            <a:r>
              <a:rPr lang="en-US"/>
              <a:t> family = "binomial" để chỉ định đây là mô hình hồi quy logistics.</a:t>
            </a:r>
          </a:p>
          <a:p>
            <a:endParaRPr lang="en-VN"/>
          </a:p>
        </p:txBody>
      </p:sp>
      <p:sp>
        <p:nvSpPr>
          <p:cNvPr id="4" name="TextBox 3">
            <a:extLst>
              <a:ext uri="{FF2B5EF4-FFF2-40B4-BE49-F238E27FC236}">
                <a16:creationId xmlns:a16="http://schemas.microsoft.com/office/drawing/2014/main" id="{022FAD5F-47B7-D61D-1905-9E94E2599B4E}"/>
              </a:ext>
            </a:extLst>
          </p:cNvPr>
          <p:cNvSpPr txBox="1"/>
          <p:nvPr/>
        </p:nvSpPr>
        <p:spPr>
          <a:xfrm>
            <a:off x="2379851" y="3776304"/>
            <a:ext cx="5967531" cy="1477328"/>
          </a:xfrm>
          <a:prstGeom prst="rect">
            <a:avLst/>
          </a:prstGeom>
          <a:noFill/>
        </p:spPr>
        <p:txBody>
          <a:bodyPr wrap="none" rtlCol="0">
            <a:spAutoFit/>
          </a:bodyPr>
          <a:lstStyle/>
          <a:p>
            <a:r>
              <a:rPr lang="en-US"/>
              <a:t># Biến kết quả 'Y' phải là factor có 2 mức hoặc dạng số 0/1.</a:t>
            </a:r>
          </a:p>
          <a:p>
            <a:r>
              <a:rPr lang="en-US"/>
              <a:t>model &lt;- glm(Y ~ X, data = your_data, family = "binomial")</a:t>
            </a:r>
          </a:p>
          <a:p>
            <a:endParaRPr lang="en-US"/>
          </a:p>
          <a:p>
            <a:r>
              <a:rPr lang="en-US"/>
              <a:t># Xem kết quả tóm tắt</a:t>
            </a:r>
          </a:p>
          <a:p>
            <a:r>
              <a:rPr lang="en-US"/>
              <a:t>summary(model)</a:t>
            </a:r>
            <a:endParaRPr lang="en-VN"/>
          </a:p>
        </p:txBody>
      </p:sp>
      <p:sp>
        <p:nvSpPr>
          <p:cNvPr id="5" name="TextBox 4">
            <a:extLst>
              <a:ext uri="{FF2B5EF4-FFF2-40B4-BE49-F238E27FC236}">
                <a16:creationId xmlns:a16="http://schemas.microsoft.com/office/drawing/2014/main" id="{FE7B2247-F8BA-F9DC-73AC-4982C66F75E1}"/>
              </a:ext>
            </a:extLst>
          </p:cNvPr>
          <p:cNvSpPr txBox="1"/>
          <p:nvPr/>
        </p:nvSpPr>
        <p:spPr>
          <a:xfrm rot="10800000" flipV="1">
            <a:off x="1177871" y="5988734"/>
            <a:ext cx="10048928" cy="646331"/>
          </a:xfrm>
          <a:prstGeom prst="rect">
            <a:avLst/>
          </a:prstGeom>
          <a:noFill/>
        </p:spPr>
        <p:txBody>
          <a:bodyPr wrap="square" rtlCol="0">
            <a:spAutoFit/>
          </a:bodyPr>
          <a:lstStyle/>
          <a:p>
            <a:pPr algn="ctr"/>
            <a:r>
              <a:rPr lang="vi-VN">
                <a:solidFill>
                  <a:srgbClr val="FF0000"/>
                </a:solidFill>
              </a:rPr>
              <a:t>Lưu ý: Biến kết quả (phụ thuộc) nên được mã hóa là 0 (sự kiện không xảy ra) và 1 (sự kiện xảy ra) để diễn giải hệ số dễ dàng hơn.</a:t>
            </a:r>
            <a:endParaRPr lang="en-VN">
              <a:solidFill>
                <a:srgbClr val="FF0000"/>
              </a:solidFill>
            </a:endParaRPr>
          </a:p>
        </p:txBody>
      </p:sp>
    </p:spTree>
    <p:extLst>
      <p:ext uri="{BB962C8B-B14F-4D97-AF65-F5344CB8AC3E}">
        <p14:creationId xmlns:p14="http://schemas.microsoft.com/office/powerpoint/2010/main" val="606589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546A8-F38F-6BCD-CF93-4E52AF469A63}"/>
              </a:ext>
            </a:extLst>
          </p:cNvPr>
          <p:cNvSpPr>
            <a:spLocks noGrp="1"/>
          </p:cNvSpPr>
          <p:nvPr>
            <p:ph type="title"/>
          </p:nvPr>
        </p:nvSpPr>
        <p:spPr>
          <a:xfrm>
            <a:off x="793662" y="386930"/>
            <a:ext cx="10066122" cy="1298448"/>
          </a:xfrm>
        </p:spPr>
        <p:txBody>
          <a:bodyPr anchor="b">
            <a:normAutofit/>
          </a:bodyPr>
          <a:lstStyle/>
          <a:p>
            <a:r>
              <a:rPr lang="en-VN" sz="4800"/>
              <a:t>Ví dụ </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EB06163-CA99-623E-CCB9-5476DBB375B1}"/>
              </a:ext>
            </a:extLst>
          </p:cNvPr>
          <p:cNvSpPr>
            <a:spLocks noGrp="1"/>
          </p:cNvSpPr>
          <p:nvPr>
            <p:ph idx="1"/>
          </p:nvPr>
        </p:nvSpPr>
        <p:spPr>
          <a:xfrm>
            <a:off x="793661" y="2599509"/>
            <a:ext cx="4530898" cy="3639450"/>
          </a:xfrm>
        </p:spPr>
        <p:txBody>
          <a:bodyPr anchor="ctr">
            <a:normAutofit/>
          </a:bodyPr>
          <a:lstStyle/>
          <a:p>
            <a:r>
              <a:rPr lang="en-US" sz="1700"/>
              <a:t>Mối quan hệ giữa tình trạng nghèo đói và tỷ lệ sinh con nhẹ cân (Low Birth Weight).</a:t>
            </a:r>
          </a:p>
          <a:p>
            <a:r>
              <a:rPr lang="en-US" sz="1700" b="1"/>
              <a:t>Nguồn dữ liệu:</a:t>
            </a:r>
            <a:r>
              <a:rPr lang="en-US" sz="1700"/>
              <a:t> </a:t>
            </a:r>
            <a:r>
              <a:rPr lang="en-US" sz="1700" i="1"/>
              <a:t>Birthwt Dataset</a:t>
            </a:r>
            <a:r>
              <a:rPr lang="en-US" sz="1700"/>
              <a:t> từ Bệnh viện Baystate Medical Center, Springfield, Mass. Có sẵn trong gói MASS của R.</a:t>
            </a:r>
          </a:p>
          <a:p>
            <a:r>
              <a:rPr lang="en-US" sz="1700" b="1"/>
              <a:t>Trích dẫn:</a:t>
            </a:r>
            <a:r>
              <a:rPr lang="en-US" sz="1700"/>
              <a:t> Venables, W. N. &amp; Ripley, B. D. (2002). </a:t>
            </a:r>
            <a:r>
              <a:rPr lang="en-US" sz="1700" i="1"/>
              <a:t>Modern Applied Statistics with S</a:t>
            </a:r>
            <a:r>
              <a:rPr lang="en-US" sz="1700"/>
              <a:t>. Fourth Edition. Springer. (Trích dẫn gói MASS).</a:t>
            </a:r>
          </a:p>
          <a:p>
            <a:r>
              <a:rPr lang="en-US" sz="1700" b="1"/>
              <a:t>Ý nghĩa:</a:t>
            </a:r>
            <a:r>
              <a:rPr lang="en-US" sz="1700"/>
              <a:t> Cung cấp bằng chứng cho các nhà hoạch định chính sách về tầm quan trọng của việc cải thiện điều kiện kinh tế xã hội để nâng cao sức khỏe bà mẹ và trẻ em.</a:t>
            </a:r>
          </a:p>
          <a:p>
            <a:endParaRPr lang="en-VN" sz="1700"/>
          </a:p>
        </p:txBody>
      </p:sp>
      <p:pic>
        <p:nvPicPr>
          <p:cNvPr id="6" name="Picture 5" descr="A computer screen shot of numbers and symbols&#10;&#10;AI-generated content may be incorrect.">
            <a:extLst>
              <a:ext uri="{FF2B5EF4-FFF2-40B4-BE49-F238E27FC236}">
                <a16:creationId xmlns:a16="http://schemas.microsoft.com/office/drawing/2014/main" id="{A991FB9D-D1B0-D542-2EB6-289A056FADDE}"/>
              </a:ext>
            </a:extLst>
          </p:cNvPr>
          <p:cNvPicPr>
            <a:picLocks noChangeAspect="1"/>
          </p:cNvPicPr>
          <p:nvPr/>
        </p:nvPicPr>
        <p:blipFill>
          <a:blip r:embed="rId2"/>
          <a:srcRect r="13684" b="2"/>
          <a:stretch>
            <a:fillRect/>
          </a:stretch>
        </p:blipFill>
        <p:spPr>
          <a:xfrm>
            <a:off x="5911532" y="2484255"/>
            <a:ext cx="5150277"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3702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9A45AF-E9BC-4276-5C89-A0F4EBE06A06}"/>
              </a:ext>
            </a:extLst>
          </p:cNvPr>
          <p:cNvSpPr>
            <a:spLocks noGrp="1"/>
          </p:cNvSpPr>
          <p:nvPr>
            <p:ph type="title"/>
          </p:nvPr>
        </p:nvSpPr>
        <p:spPr>
          <a:xfrm>
            <a:off x="1043631" y="809898"/>
            <a:ext cx="9942716" cy="1554480"/>
          </a:xfrm>
        </p:spPr>
        <p:txBody>
          <a:bodyPr anchor="ctr">
            <a:normAutofit/>
          </a:bodyPr>
          <a:lstStyle/>
          <a:p>
            <a:r>
              <a:rPr lang="en-VN" sz="4800"/>
              <a:t>Hồi quy logistics đa biến</a:t>
            </a:r>
          </a:p>
        </p:txBody>
      </p:sp>
      <p:sp>
        <p:nvSpPr>
          <p:cNvPr id="3" name="Content Placeholder 2">
            <a:extLst>
              <a:ext uri="{FF2B5EF4-FFF2-40B4-BE49-F238E27FC236}">
                <a16:creationId xmlns:a16="http://schemas.microsoft.com/office/drawing/2014/main" id="{081FBCB5-1FDD-80D9-26AA-5F6F40BD1041}"/>
              </a:ext>
            </a:extLst>
          </p:cNvPr>
          <p:cNvSpPr>
            <a:spLocks noGrp="1"/>
          </p:cNvSpPr>
          <p:nvPr>
            <p:ph idx="1"/>
          </p:nvPr>
        </p:nvSpPr>
        <p:spPr>
          <a:xfrm>
            <a:off x="1043631" y="2759763"/>
            <a:ext cx="9941319" cy="3581858"/>
          </a:xfrm>
        </p:spPr>
        <p:txBody>
          <a:bodyPr anchor="ctr">
            <a:normAutofit fontScale="92500" lnSpcReduction="20000"/>
          </a:bodyPr>
          <a:lstStyle/>
          <a:p>
            <a:r>
              <a:rPr lang="vi-VN" sz="2000"/>
              <a:t>Mở rộng mô hình đơn biến để đánh giá ảnh hưởng của </a:t>
            </a:r>
            <a:r>
              <a:rPr lang="vi-VN" sz="2000" b="1"/>
              <a:t>nhiều</a:t>
            </a:r>
            <a:r>
              <a:rPr lang="vi-VN" sz="2000"/>
              <a:t> biến độc lập (X1, X2, ..., Xp) lên một kết quả nhị phân.</a:t>
            </a:r>
          </a:p>
          <a:p>
            <a:r>
              <a:rPr lang="vi-VN" sz="2000" b="1"/>
              <a:t>Phương trình:</a:t>
            </a:r>
            <a:r>
              <a:rPr lang="vi-VN" sz="2000"/>
              <a:t> </a:t>
            </a:r>
          </a:p>
          <a:p>
            <a:pPr marL="0" indent="0">
              <a:buNone/>
            </a:pPr>
            <a:endParaRPr lang="vi-VN" sz="2000" b="1"/>
          </a:p>
          <a:p>
            <a:pPr marL="0" indent="0">
              <a:buNone/>
            </a:pPr>
            <a:endParaRPr lang="vi-VN" sz="2000" b="1"/>
          </a:p>
          <a:p>
            <a:pPr marL="0" indent="0">
              <a:buNone/>
            </a:pPr>
            <a:endParaRPr lang="vi-VN" sz="2000" b="1"/>
          </a:p>
          <a:p>
            <a:pPr marL="0" indent="0">
              <a:buNone/>
            </a:pPr>
            <a:endParaRPr lang="vi-VN" sz="2000" b="1"/>
          </a:p>
          <a:p>
            <a:r>
              <a:rPr lang="vi-VN" sz="2000" b="1"/>
              <a:t>Ưu điểm chính:</a:t>
            </a:r>
            <a:r>
              <a:rPr lang="vi-VN" sz="2000"/>
              <a:t> </a:t>
            </a:r>
            <a:r>
              <a:rPr lang="vi-VN" sz="2000" b="1"/>
              <a:t>Kiểm soát các yếu tố gây nhiễu (Controlling for Confounders).</a:t>
            </a:r>
            <a:endParaRPr lang="vi-VN" sz="2000"/>
          </a:p>
          <a:p>
            <a:pPr lvl="1"/>
            <a:r>
              <a:rPr lang="vi-VN" sz="2000"/>
              <a:t>Cho phép đánh giá tác động của một biến trong khi "giữ nguyên" hoặc "điều chỉnh" ảnh hưởng của các biến khác.</a:t>
            </a:r>
          </a:p>
          <a:p>
            <a:pPr lvl="1"/>
            <a:r>
              <a:rPr lang="vi-VN" sz="2000"/>
              <a:t>Ví dụ: Đánh giá mối liên hệ giữa hút thuốc và ung thư phổi, sau khi đã điều chỉnh cho yếu tố tuổi và giới tính.</a:t>
            </a:r>
          </a:p>
          <a:p>
            <a:endParaRPr lang="en-VN" sz="20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D26F92D-3F04-B7FC-F787-59E855FD3378}"/>
              </a:ext>
            </a:extLst>
          </p:cNvPr>
          <p:cNvPicPr>
            <a:picLocks noChangeAspect="1"/>
          </p:cNvPicPr>
          <p:nvPr/>
        </p:nvPicPr>
        <p:blipFill>
          <a:blip r:embed="rId2"/>
          <a:stretch>
            <a:fillRect/>
          </a:stretch>
        </p:blipFill>
        <p:spPr>
          <a:xfrm>
            <a:off x="3832705" y="3139550"/>
            <a:ext cx="4364567" cy="1357141"/>
          </a:xfrm>
          <a:prstGeom prst="rect">
            <a:avLst/>
          </a:prstGeom>
        </p:spPr>
      </p:pic>
    </p:spTree>
    <p:extLst>
      <p:ext uri="{BB962C8B-B14F-4D97-AF65-F5344CB8AC3E}">
        <p14:creationId xmlns:p14="http://schemas.microsoft.com/office/powerpoint/2010/main" val="2931646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B41798-9534-7A65-E2C7-4E4CCBF7FE1F}"/>
              </a:ext>
            </a:extLst>
          </p:cNvPr>
          <p:cNvSpPr>
            <a:spLocks noGrp="1"/>
          </p:cNvSpPr>
          <p:nvPr>
            <p:ph type="title"/>
          </p:nvPr>
        </p:nvSpPr>
        <p:spPr>
          <a:xfrm>
            <a:off x="838200" y="365125"/>
            <a:ext cx="10515600" cy="1828444"/>
          </a:xfrm>
        </p:spPr>
        <p:txBody>
          <a:bodyPr vert="horz" lIns="91440" tIns="45720" rIns="91440" bIns="45720" rtlCol="0" anchor="ctr">
            <a:normAutofit/>
          </a:bodyPr>
          <a:lstStyle/>
          <a:p>
            <a:r>
              <a:rPr lang="en-US" sz="5200" kern="1200">
                <a:solidFill>
                  <a:schemeClr val="tx1"/>
                </a:solidFill>
                <a:latin typeface="+mj-lt"/>
                <a:ea typeface="+mj-ea"/>
                <a:cs typeface="+mj-cs"/>
              </a:rPr>
              <a:t>Hồi quy logistics đa biến</a:t>
            </a:r>
          </a:p>
        </p:txBody>
      </p:sp>
      <p:sp>
        <p:nvSpPr>
          <p:cNvPr id="3" name="Content Placeholder 2">
            <a:extLst>
              <a:ext uri="{FF2B5EF4-FFF2-40B4-BE49-F238E27FC236}">
                <a16:creationId xmlns:a16="http://schemas.microsoft.com/office/drawing/2014/main" id="{58B19D40-803C-6BBD-C042-3D9968FE062A}"/>
              </a:ext>
            </a:extLst>
          </p:cNvPr>
          <p:cNvSpPr>
            <a:spLocks noGrp="1"/>
          </p:cNvSpPr>
          <p:nvPr>
            <p:ph idx="1"/>
          </p:nvPr>
        </p:nvSpPr>
        <p:spPr>
          <a:xfrm>
            <a:off x="838200" y="2398626"/>
            <a:ext cx="5158427" cy="3730460"/>
          </a:xfrm>
        </p:spPr>
        <p:txBody>
          <a:bodyPr vert="horz" lIns="91440" tIns="45720" rIns="91440" bIns="45720" rtlCol="0">
            <a:normAutofit/>
          </a:bodyPr>
          <a:lstStyle/>
          <a:p>
            <a:r>
              <a:rPr lang="en-US" sz="2000" b="1"/>
              <a:t>Cú pháp:</a:t>
            </a:r>
            <a:r>
              <a:rPr lang="en-US" sz="2000"/>
              <a:t> Thêm các biến vào công thức, phân tách bằng dấu +.</a:t>
            </a:r>
          </a:p>
        </p:txBody>
      </p:sp>
      <p:sp>
        <p:nvSpPr>
          <p:cNvPr id="4" name="TextBox 3">
            <a:extLst>
              <a:ext uri="{FF2B5EF4-FFF2-40B4-BE49-F238E27FC236}">
                <a16:creationId xmlns:a16="http://schemas.microsoft.com/office/drawing/2014/main" id="{DFCB2FA8-8ADB-C4F5-64D9-6C72C080F985}"/>
              </a:ext>
            </a:extLst>
          </p:cNvPr>
          <p:cNvSpPr txBox="1"/>
          <p:nvPr/>
        </p:nvSpPr>
        <p:spPr>
          <a:xfrm>
            <a:off x="6189154" y="2398626"/>
            <a:ext cx="5164645" cy="3730460"/>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a:t># Xây dựng mô hình đa biến</a:t>
            </a:r>
          </a:p>
          <a:p>
            <a:pPr indent="-228600" defTabSz="914400">
              <a:lnSpc>
                <a:spcPct val="90000"/>
              </a:lnSpc>
              <a:spcAft>
                <a:spcPts val="600"/>
              </a:spcAft>
              <a:buFont typeface="Arial" panose="020B0604020202020204" pitchFamily="34" charset="0"/>
              <a:buChar char="•"/>
            </a:pPr>
            <a:r>
              <a:rPr lang="en-US" sz="2000"/>
              <a:t>model_multi &lt;- glm(Y ~ X1 + X2 + X3, data = your_data, family = "binomial")</a:t>
            </a:r>
          </a:p>
          <a:p>
            <a:pPr indent="-228600" defTabSz="914400">
              <a:lnSpc>
                <a:spcPct val="90000"/>
              </a:lnSpc>
              <a:spcAft>
                <a:spcPts val="600"/>
              </a:spcAft>
              <a:buFont typeface="Arial" panose="020B0604020202020204" pitchFamily="34" charset="0"/>
              <a:buChar char="•"/>
            </a:pPr>
            <a:endParaRPr lang="en-US" sz="2000"/>
          </a:p>
          <a:p>
            <a:pPr indent="-228600" defTabSz="914400">
              <a:lnSpc>
                <a:spcPct val="90000"/>
              </a:lnSpc>
              <a:spcAft>
                <a:spcPts val="600"/>
              </a:spcAft>
              <a:buFont typeface="Arial" panose="020B0604020202020204" pitchFamily="34" charset="0"/>
              <a:buChar char="•"/>
            </a:pPr>
            <a:r>
              <a:rPr lang="en-US" sz="2000"/>
              <a:t># Xem kết quả</a:t>
            </a:r>
          </a:p>
          <a:p>
            <a:pPr indent="-228600" defTabSz="914400">
              <a:lnSpc>
                <a:spcPct val="90000"/>
              </a:lnSpc>
              <a:spcAft>
                <a:spcPts val="600"/>
              </a:spcAft>
              <a:buFont typeface="Arial" panose="020B0604020202020204" pitchFamily="34" charset="0"/>
              <a:buChar char="•"/>
            </a:pPr>
            <a:r>
              <a:rPr lang="en-US" sz="2000"/>
              <a:t>summary(model_multi)</a:t>
            </a:r>
          </a:p>
        </p:txBody>
      </p:sp>
    </p:spTree>
    <p:extLst>
      <p:ext uri="{BB962C8B-B14F-4D97-AF65-F5344CB8AC3E}">
        <p14:creationId xmlns:p14="http://schemas.microsoft.com/office/powerpoint/2010/main" val="346782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391D83-18AC-F113-2E22-B707BF5D55B6}"/>
              </a:ext>
            </a:extLst>
          </p:cNvPr>
          <p:cNvSpPr>
            <a:spLocks noGrp="1"/>
          </p:cNvSpPr>
          <p:nvPr>
            <p:ph type="title"/>
          </p:nvPr>
        </p:nvSpPr>
        <p:spPr>
          <a:xfrm>
            <a:off x="793662" y="386930"/>
            <a:ext cx="10066122" cy="1298448"/>
          </a:xfrm>
        </p:spPr>
        <p:txBody>
          <a:bodyPr anchor="b">
            <a:normAutofit/>
          </a:bodyPr>
          <a:lstStyle/>
          <a:p>
            <a:r>
              <a:rPr lang="en-VN" sz="4800"/>
              <a:t>Ví dụ</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45B14F6-5201-7E5F-468E-BE676ADEDDB6}"/>
              </a:ext>
            </a:extLst>
          </p:cNvPr>
          <p:cNvSpPr>
            <a:spLocks noGrp="1"/>
          </p:cNvSpPr>
          <p:nvPr>
            <p:ph idx="1"/>
          </p:nvPr>
        </p:nvSpPr>
        <p:spPr>
          <a:xfrm>
            <a:off x="793661" y="2599509"/>
            <a:ext cx="4530898" cy="3639450"/>
          </a:xfrm>
        </p:spPr>
        <p:txBody>
          <a:bodyPr anchor="ctr">
            <a:normAutofit/>
          </a:bodyPr>
          <a:lstStyle/>
          <a:p>
            <a:r>
              <a:rPr lang="vi-VN" sz="2000"/>
              <a:t>Phân tích các yếu tố nguy cơ của việc sinh con nhẹ cân, bao gồm tuổi của mẹ, tình trạng hút thuốc và tiền sử cao huyết áp.</a:t>
            </a:r>
          </a:p>
          <a:p>
            <a:r>
              <a:rPr lang="vi-VN" sz="2000" b="1"/>
              <a:t>Nguồn dữ liệu:</a:t>
            </a:r>
            <a:r>
              <a:rPr lang="vi-VN" sz="2000"/>
              <a:t> </a:t>
            </a:r>
            <a:r>
              <a:rPr lang="vi-VN" sz="2000" i="1"/>
              <a:t>Birthwt Dataset</a:t>
            </a:r>
            <a:r>
              <a:rPr lang="vi-VN" sz="2000"/>
              <a:t> (tiếp theo).</a:t>
            </a:r>
          </a:p>
          <a:p>
            <a:r>
              <a:rPr lang="vi-VN" sz="2000" b="1"/>
              <a:t>Ý nghĩa:</a:t>
            </a:r>
            <a:r>
              <a:rPr lang="vi-VN" sz="2000"/>
              <a:t> Xác định các nhóm sản phụ có nguy cơ cao (ví dụ: hút thuốc, có bệnh nền) để tập trung các chương trình can thiệp và chăm sóc tiền sản.</a:t>
            </a:r>
          </a:p>
          <a:p>
            <a:endParaRPr lang="en-VN" sz="2000"/>
          </a:p>
        </p:txBody>
      </p:sp>
      <p:pic>
        <p:nvPicPr>
          <p:cNvPr id="6" name="Picture 5" descr="A computer screen with numbers and symbols&#10;&#10;AI-generated content may be incorrect.">
            <a:extLst>
              <a:ext uri="{FF2B5EF4-FFF2-40B4-BE49-F238E27FC236}">
                <a16:creationId xmlns:a16="http://schemas.microsoft.com/office/drawing/2014/main" id="{CBCBF569-F13F-72E6-6404-C8B3AF80A673}"/>
              </a:ext>
            </a:extLst>
          </p:cNvPr>
          <p:cNvPicPr>
            <a:picLocks noChangeAspect="1"/>
          </p:cNvPicPr>
          <p:nvPr/>
        </p:nvPicPr>
        <p:blipFill>
          <a:blip r:embed="rId2"/>
          <a:srcRect r="17495"/>
          <a:stretch>
            <a:fillRect/>
          </a:stretch>
        </p:blipFill>
        <p:spPr>
          <a:xfrm>
            <a:off x="5911532" y="2484255"/>
            <a:ext cx="5150277"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40714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154</TotalTime>
  <Words>1720</Words>
  <Application>Microsoft Macintosh PowerPoint</Application>
  <PresentationFormat>Widescreen</PresentationFormat>
  <Paragraphs>114</Paragraphs>
  <Slides>21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Calibri</vt:lpstr>
      <vt:lpstr>Office Theme</vt:lpstr>
      <vt:lpstr>xây dựng Mô hình hồi qui</vt:lpstr>
      <vt:lpstr>Chuẩn đầu ra </vt:lpstr>
      <vt:lpstr>Hồi quy logistics</vt:lpstr>
      <vt:lpstr>Hồi quy Logistics đơn biến</vt:lpstr>
      <vt:lpstr>Hồi quy Logistics đơn biến với R</vt:lpstr>
      <vt:lpstr>Ví dụ </vt:lpstr>
      <vt:lpstr>Hồi quy logistics đa biến</vt:lpstr>
      <vt:lpstr>Hồi quy logistics đa biến</vt:lpstr>
      <vt:lpstr>Ví dụ</vt:lpstr>
      <vt:lpstr>Kiểm tra các giả định của mô hình</vt:lpstr>
      <vt:lpstr>Đa cộng tuyến</vt:lpstr>
      <vt:lpstr>Kiểm tra giả định tuyến tính trên thang đo Logit</vt:lpstr>
      <vt:lpstr>Phiên giải và kiểm định hệ số</vt:lpstr>
      <vt:lpstr>Không diễn giải trực tiếp hệ số β?</vt:lpstr>
      <vt:lpstr>Tỷ số chênh Odds Ratio - OR</vt:lpstr>
      <vt:lpstr>Diễn giải OR cho biến Liên tục</vt:lpstr>
      <vt:lpstr>Diễn giải OR cho biến phân loại (0/1)</vt:lpstr>
      <vt:lpstr>Kiểm định ý nghĩa và Khoảng tin cậy 95% cho OR</vt:lpstr>
      <vt:lpstr>Tóm tắt</vt:lpstr>
      <vt:lpstr>Câu hỏi, thảo luận</vt:lpstr>
      <vt:lpstr>Bài tập thực hành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Cuong Pham V</dc:creator>
  <cp:lastModifiedBy>Cuong Pham V</cp:lastModifiedBy>
  <cp:revision>9</cp:revision>
  <dcterms:created xsi:type="dcterms:W3CDTF">2025-01-13T02:36:04Z</dcterms:created>
  <dcterms:modified xsi:type="dcterms:W3CDTF">2025-09-15T01:01:09Z</dcterms:modified>
</cp:coreProperties>
</file>