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1"/>
  </p:sldMasterIdLst>
  <p:notesMasterIdLst>
    <p:notesMasterId r:id="rId22"/>
  </p:notesMasterIdLst>
  <p:sldIdLst>
    <p:sldId id="256" r:id="rId2"/>
    <p:sldId id="257" r:id="rId3"/>
    <p:sldId id="293" r:id="rId4"/>
    <p:sldId id="294" r:id="rId5"/>
    <p:sldId id="295" r:id="rId6"/>
    <p:sldId id="296" r:id="rId7"/>
    <p:sldId id="298" r:id="rId8"/>
    <p:sldId id="299" r:id="rId9"/>
    <p:sldId id="301" r:id="rId10"/>
    <p:sldId id="302" r:id="rId11"/>
    <p:sldId id="303" r:id="rId12"/>
    <p:sldId id="304" r:id="rId13"/>
    <p:sldId id="306" r:id="rId14"/>
    <p:sldId id="305" r:id="rId15"/>
    <p:sldId id="307" r:id="rId16"/>
    <p:sldId id="308" r:id="rId17"/>
    <p:sldId id="309" r:id="rId18"/>
    <p:sldId id="310" r:id="rId19"/>
    <p:sldId id="262" r:id="rId20"/>
    <p:sldId id="29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C4EFC7-B3E7-4A49-A22A-C2CCA96E94C1}" v="2" dt="2025-07-25T06:37:32.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63"/>
    <p:restoredTop sz="94795"/>
  </p:normalViewPr>
  <p:slideViewPr>
    <p:cSldViewPr snapToGrid="0">
      <p:cViewPr varScale="1">
        <p:scale>
          <a:sx n="94" d="100"/>
          <a:sy n="94" d="100"/>
        </p:scale>
        <p:origin x="216" y="6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uong Pham V" userId="419a7a44b547b88f" providerId="LiveId" clId="{10C4EFC7-B3E7-4A49-A22A-C2CCA96E94C1}"/>
    <pc:docChg chg="undo custSel modSld">
      <pc:chgData name="Cuong Pham V" userId="419a7a44b547b88f" providerId="LiveId" clId="{10C4EFC7-B3E7-4A49-A22A-C2CCA96E94C1}" dt="2025-07-25T06:38:36.827" v="55" actId="12"/>
      <pc:docMkLst>
        <pc:docMk/>
      </pc:docMkLst>
      <pc:sldChg chg="addSp delSp modSp mod modClrScheme delDesignElem chgLayout">
        <pc:chgData name="Cuong Pham V" userId="419a7a44b547b88f" providerId="LiveId" clId="{10C4EFC7-B3E7-4A49-A22A-C2CCA96E94C1}" dt="2025-07-25T06:38:36.827" v="55" actId="12"/>
        <pc:sldMkLst>
          <pc:docMk/>
          <pc:sldMk cId="3085560585" sldId="262"/>
        </pc:sldMkLst>
        <pc:spChg chg="mod ord">
          <ac:chgData name="Cuong Pham V" userId="419a7a44b547b88f" providerId="LiveId" clId="{10C4EFC7-B3E7-4A49-A22A-C2CCA96E94C1}" dt="2025-07-25T06:38:33.295" v="54" actId="26606"/>
          <ac:spMkLst>
            <pc:docMk/>
            <pc:sldMk cId="3085560585" sldId="262"/>
            <ac:spMk id="2" creationId="{6A322157-58EC-7D20-A89F-57E2B3C0EE42}"/>
          </ac:spMkLst>
        </pc:spChg>
        <pc:spChg chg="add mod ord">
          <ac:chgData name="Cuong Pham V" userId="419a7a44b547b88f" providerId="LiveId" clId="{10C4EFC7-B3E7-4A49-A22A-C2CCA96E94C1}" dt="2025-07-25T06:38:36.827" v="55" actId="12"/>
          <ac:spMkLst>
            <pc:docMk/>
            <pc:sldMk cId="3085560585" sldId="262"/>
            <ac:spMk id="3" creationId="{5BF66EE9-E516-2499-98CB-E16D6749B86C}"/>
          </ac:spMkLst>
        </pc:spChg>
        <pc:spChg chg="del">
          <ac:chgData name="Cuong Pham V" userId="419a7a44b547b88f" providerId="LiveId" clId="{10C4EFC7-B3E7-4A49-A22A-C2CCA96E94C1}" dt="2025-07-25T06:35:52.491" v="0" actId="700"/>
          <ac:spMkLst>
            <pc:docMk/>
            <pc:sldMk cId="3085560585" sldId="262"/>
            <ac:spMk id="7" creationId="{943CAA20-3569-4189-9E48-239A229A86CA}"/>
          </ac:spMkLst>
        </pc:spChg>
        <pc:spChg chg="add">
          <ac:chgData name="Cuong Pham V" userId="419a7a44b547b88f" providerId="LiveId" clId="{10C4EFC7-B3E7-4A49-A22A-C2CCA96E94C1}" dt="2025-07-25T06:38:33.295" v="54" actId="26606"/>
          <ac:spMkLst>
            <pc:docMk/>
            <pc:sldMk cId="3085560585" sldId="262"/>
            <ac:spMk id="8" creationId="{84697CDA-BDB7-4883-B48B-1D4EDB2F0E93}"/>
          </ac:spMkLst>
        </pc:spChg>
        <pc:spChg chg="del">
          <ac:chgData name="Cuong Pham V" userId="419a7a44b547b88f" providerId="LiveId" clId="{10C4EFC7-B3E7-4A49-A22A-C2CCA96E94C1}" dt="2025-07-25T06:35:52.491" v="0" actId="700"/>
          <ac:spMkLst>
            <pc:docMk/>
            <pc:sldMk cId="3085560585" sldId="262"/>
            <ac:spMk id="9" creationId="{DA542B6D-E775-4832-91DC-2D20F857813A}"/>
          </ac:spMkLst>
        </pc:spChg>
        <pc:spChg chg="add">
          <ac:chgData name="Cuong Pham V" userId="419a7a44b547b88f" providerId="LiveId" clId="{10C4EFC7-B3E7-4A49-A22A-C2CCA96E94C1}" dt="2025-07-25T06:38:33.295" v="54" actId="26606"/>
          <ac:spMkLst>
            <pc:docMk/>
            <pc:sldMk cId="3085560585" sldId="262"/>
            <ac:spMk id="10" creationId="{6295B176-FA0E-4B6A-A190-5E2E82BEA57A}"/>
          </ac:spMkLst>
        </pc:spChg>
        <pc:spChg chg="add">
          <ac:chgData name="Cuong Pham V" userId="419a7a44b547b88f" providerId="LiveId" clId="{10C4EFC7-B3E7-4A49-A22A-C2CCA96E94C1}" dt="2025-07-25T06:38:33.295" v="54" actId="26606"/>
          <ac:spMkLst>
            <pc:docMk/>
            <pc:sldMk cId="3085560585" sldId="262"/>
            <ac:spMk id="12" creationId="{48F779DE-4744-42D6-9C74-33EC94460CC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E984B0-A196-40D4-A9A8-8B8174CE6E2B}"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47670B02-C59E-495F-A505-875F6E5975B8}">
      <dgm:prSet/>
      <dgm:spPr/>
      <dgm:t>
        <a:bodyPr/>
        <a:lstStyle/>
        <a:p>
          <a:r>
            <a:rPr lang="vi-VN" b="1"/>
            <a:t>Là gì?</a:t>
          </a:r>
          <a:endParaRPr lang="en-US"/>
        </a:p>
      </dgm:t>
    </dgm:pt>
    <dgm:pt modelId="{A6155E8B-B51D-4094-AF28-2B29FC94A86B}" type="parTrans" cxnId="{A5D04DEF-05C9-4833-A257-A3F1150DDDBD}">
      <dgm:prSet/>
      <dgm:spPr/>
      <dgm:t>
        <a:bodyPr/>
        <a:lstStyle/>
        <a:p>
          <a:endParaRPr lang="en-US"/>
        </a:p>
      </dgm:t>
    </dgm:pt>
    <dgm:pt modelId="{AB8170B2-3904-4188-85CD-B2DEE40C0C39}" type="sibTrans" cxnId="{A5D04DEF-05C9-4833-A257-A3F1150DDDBD}">
      <dgm:prSet/>
      <dgm:spPr/>
      <dgm:t>
        <a:bodyPr/>
        <a:lstStyle/>
        <a:p>
          <a:endParaRPr lang="en-US"/>
        </a:p>
      </dgm:t>
    </dgm:pt>
    <dgm:pt modelId="{D88852CA-9F25-4B55-B6F6-3FC0BD7BC75B}">
      <dgm:prSet/>
      <dgm:spPr/>
      <dgm:t>
        <a:bodyPr/>
        <a:lstStyle/>
        <a:p>
          <a:r>
            <a:rPr lang="vi-VN"/>
            <a:t>Là một mở rộng của hồi quy Poisson, được thiết kế đặc biệt cho </a:t>
          </a:r>
          <a:r>
            <a:rPr lang="vi-VN" b="1"/>
            <a:t>dữ liệu đếm có phân tán quá mức</a:t>
          </a:r>
          <a:r>
            <a:rPr lang="vi-VN"/>
            <a:t>.</a:t>
          </a:r>
          <a:endParaRPr lang="en-US"/>
        </a:p>
      </dgm:t>
    </dgm:pt>
    <dgm:pt modelId="{E000C0BE-DA64-4FC2-8C7D-A1D03861C2E3}" type="parTrans" cxnId="{D6A7A829-C40C-4927-9534-92E3A07E48D4}">
      <dgm:prSet/>
      <dgm:spPr/>
      <dgm:t>
        <a:bodyPr/>
        <a:lstStyle/>
        <a:p>
          <a:endParaRPr lang="en-US"/>
        </a:p>
      </dgm:t>
    </dgm:pt>
    <dgm:pt modelId="{AD0733B4-96E8-4D7B-BE80-13E81FB0EF86}" type="sibTrans" cxnId="{D6A7A829-C40C-4927-9534-92E3A07E48D4}">
      <dgm:prSet/>
      <dgm:spPr/>
      <dgm:t>
        <a:bodyPr/>
        <a:lstStyle/>
        <a:p>
          <a:endParaRPr lang="en-US"/>
        </a:p>
      </dgm:t>
    </dgm:pt>
    <dgm:pt modelId="{38D419DC-0788-4269-BE1E-C726F23E2A77}">
      <dgm:prSet/>
      <dgm:spPr/>
      <dgm:t>
        <a:bodyPr/>
        <a:lstStyle/>
        <a:p>
          <a:r>
            <a:rPr lang="vi-VN" b="1"/>
            <a:t>Lý thuyết :</a:t>
          </a:r>
          <a:endParaRPr lang="en-US"/>
        </a:p>
      </dgm:t>
    </dgm:pt>
    <dgm:pt modelId="{3473114C-8D29-4D56-B9AD-544CDAF6CDCD}" type="parTrans" cxnId="{49449DE6-D945-4B4D-9503-1343214B994E}">
      <dgm:prSet/>
      <dgm:spPr/>
      <dgm:t>
        <a:bodyPr/>
        <a:lstStyle/>
        <a:p>
          <a:endParaRPr lang="en-US"/>
        </a:p>
      </dgm:t>
    </dgm:pt>
    <dgm:pt modelId="{250269EE-FD4F-4D86-87C1-3B2E3969FAA2}" type="sibTrans" cxnId="{49449DE6-D945-4B4D-9503-1343214B994E}">
      <dgm:prSet/>
      <dgm:spPr/>
      <dgm:t>
        <a:bodyPr/>
        <a:lstStyle/>
        <a:p>
          <a:endParaRPr lang="en-US"/>
        </a:p>
      </dgm:t>
    </dgm:pt>
    <dgm:pt modelId="{8CB6A090-7799-4366-9AC7-57B9BD5606EA}">
      <dgm:prSet/>
      <dgm:spPr/>
      <dgm:t>
        <a:bodyPr/>
        <a:lstStyle/>
        <a:p>
          <a:r>
            <a:rPr lang="vi-VN"/>
            <a:t>Mô hình NB thêm một tham số </a:t>
          </a:r>
          <a:r>
            <a:rPr lang="el-GR"/>
            <a:t>θ (</a:t>
          </a:r>
          <a:r>
            <a:rPr lang="vi-VN"/>
            <a:t>theta) hoặc </a:t>
          </a:r>
          <a:r>
            <a:rPr lang="el-GR"/>
            <a:t>α (</a:t>
          </a:r>
          <a:r>
            <a:rPr lang="vi-VN"/>
            <a:t>alpha) để giải thích cho phần phương sai tăng thêm.</a:t>
          </a:r>
          <a:endParaRPr lang="en-US"/>
        </a:p>
      </dgm:t>
    </dgm:pt>
    <dgm:pt modelId="{07464886-6A09-4A7C-901A-9A3CB88995D8}" type="parTrans" cxnId="{81A5E4CC-6C8F-4529-BA7B-9F29B846564D}">
      <dgm:prSet/>
      <dgm:spPr/>
      <dgm:t>
        <a:bodyPr/>
        <a:lstStyle/>
        <a:p>
          <a:endParaRPr lang="en-US"/>
        </a:p>
      </dgm:t>
    </dgm:pt>
    <dgm:pt modelId="{CEDAE7A1-FBFA-402D-907E-A059032660C5}" type="sibTrans" cxnId="{81A5E4CC-6C8F-4529-BA7B-9F29B846564D}">
      <dgm:prSet/>
      <dgm:spPr/>
      <dgm:t>
        <a:bodyPr/>
        <a:lstStyle/>
        <a:p>
          <a:endParaRPr lang="en-US"/>
        </a:p>
      </dgm:t>
    </dgm:pt>
    <dgm:pt modelId="{636F719E-1D59-4528-97CA-85DB772EC3C8}">
      <dgm:prSet/>
      <dgm:spPr/>
      <dgm:t>
        <a:bodyPr/>
        <a:lstStyle/>
        <a:p>
          <a:r>
            <a:rPr lang="vi-VN"/>
            <a:t>Phương sai trong mô hình NB được tính là: </a:t>
          </a:r>
          <a:endParaRPr lang="en-US"/>
        </a:p>
      </dgm:t>
    </dgm:pt>
    <dgm:pt modelId="{86DB5E10-A8FE-4ECD-ABB2-85721E8F5434}" type="parTrans" cxnId="{4B5442E5-51BE-47A2-87D5-E6602B0B77A8}">
      <dgm:prSet/>
      <dgm:spPr/>
      <dgm:t>
        <a:bodyPr/>
        <a:lstStyle/>
        <a:p>
          <a:endParaRPr lang="en-US"/>
        </a:p>
      </dgm:t>
    </dgm:pt>
    <dgm:pt modelId="{E188F354-46FF-4E26-9170-B0290C6F98C0}" type="sibTrans" cxnId="{4B5442E5-51BE-47A2-87D5-E6602B0B77A8}">
      <dgm:prSet/>
      <dgm:spPr/>
      <dgm:t>
        <a:bodyPr/>
        <a:lstStyle/>
        <a:p>
          <a:endParaRPr lang="en-US"/>
        </a:p>
      </dgm:t>
    </dgm:pt>
    <dgm:pt modelId="{12736714-8CD1-4480-B49C-42FB581547E8}">
      <dgm:prSet/>
      <dgm:spPr/>
      <dgm:t>
        <a:bodyPr/>
        <a:lstStyle/>
        <a:p>
          <a:r>
            <a:rPr lang="vi-VN"/>
            <a:t>Var(Y)=</a:t>
          </a:r>
          <a:r>
            <a:rPr lang="el-GR"/>
            <a:t>μ+αμ2</a:t>
          </a:r>
          <a:endParaRPr lang="en-US"/>
        </a:p>
      </dgm:t>
    </dgm:pt>
    <dgm:pt modelId="{96C02FCE-457C-47ED-8F4F-1AE20D87BCE0}" type="parTrans" cxnId="{F1047933-52B6-4A1A-B0DD-AE6697D7623A}">
      <dgm:prSet/>
      <dgm:spPr/>
      <dgm:t>
        <a:bodyPr/>
        <a:lstStyle/>
        <a:p>
          <a:endParaRPr lang="en-US"/>
        </a:p>
      </dgm:t>
    </dgm:pt>
    <dgm:pt modelId="{AC43DD75-7176-46DD-80E5-D71750E4AAB3}" type="sibTrans" cxnId="{F1047933-52B6-4A1A-B0DD-AE6697D7623A}">
      <dgm:prSet/>
      <dgm:spPr/>
      <dgm:t>
        <a:bodyPr/>
        <a:lstStyle/>
        <a:p>
          <a:endParaRPr lang="en-US"/>
        </a:p>
      </dgm:t>
    </dgm:pt>
    <dgm:pt modelId="{413631BD-3ED4-4177-A61A-7E335353BED2}">
      <dgm:prSet/>
      <dgm:spPr/>
      <dgm:t>
        <a:bodyPr/>
        <a:lstStyle/>
        <a:p>
          <a:r>
            <a:rPr lang="el-GR"/>
            <a:t>(</a:t>
          </a:r>
          <a:r>
            <a:rPr lang="vi-VN"/>
            <a:t>Trong đó alpha=1/theta)</a:t>
          </a:r>
          <a:endParaRPr lang="en-US"/>
        </a:p>
      </dgm:t>
    </dgm:pt>
    <dgm:pt modelId="{721174EE-1F48-4087-BA68-B229066DED17}" type="parTrans" cxnId="{2867860E-772C-43DE-AE95-D624E4407917}">
      <dgm:prSet/>
      <dgm:spPr/>
      <dgm:t>
        <a:bodyPr/>
        <a:lstStyle/>
        <a:p>
          <a:endParaRPr lang="en-US"/>
        </a:p>
      </dgm:t>
    </dgm:pt>
    <dgm:pt modelId="{B53137E1-2BCC-4E28-A95F-C62FA9652163}" type="sibTrans" cxnId="{2867860E-772C-43DE-AE95-D624E4407917}">
      <dgm:prSet/>
      <dgm:spPr/>
      <dgm:t>
        <a:bodyPr/>
        <a:lstStyle/>
        <a:p>
          <a:endParaRPr lang="en-US"/>
        </a:p>
      </dgm:t>
    </dgm:pt>
    <dgm:pt modelId="{55C7D47D-D097-416F-8B4D-CF1CF89B59BC}">
      <dgm:prSet/>
      <dgm:spPr/>
      <dgm:t>
        <a:bodyPr/>
        <a:lstStyle/>
        <a:p>
          <a:r>
            <a:rPr lang="vi-VN"/>
            <a:t>Khi alpha = 0, mô hình NB trở thành mô hình Poisson. Điều này cho thấy NB là một dạng tổng quát hơn.</a:t>
          </a:r>
          <a:endParaRPr lang="en-US"/>
        </a:p>
      </dgm:t>
    </dgm:pt>
    <dgm:pt modelId="{C295187D-7EAB-4D92-B020-E69B1C81449D}" type="parTrans" cxnId="{76D36A05-7E0B-4226-B511-C330E964A527}">
      <dgm:prSet/>
      <dgm:spPr/>
      <dgm:t>
        <a:bodyPr/>
        <a:lstStyle/>
        <a:p>
          <a:endParaRPr lang="en-US"/>
        </a:p>
      </dgm:t>
    </dgm:pt>
    <dgm:pt modelId="{68152BB5-721F-4002-8DE3-E348EAC1DF76}" type="sibTrans" cxnId="{76D36A05-7E0B-4226-B511-C330E964A527}">
      <dgm:prSet/>
      <dgm:spPr/>
      <dgm:t>
        <a:bodyPr/>
        <a:lstStyle/>
        <a:p>
          <a:endParaRPr lang="en-US"/>
        </a:p>
      </dgm:t>
    </dgm:pt>
    <dgm:pt modelId="{0E6E9EA5-404B-6A48-AA5A-0870DB46A355}" type="pres">
      <dgm:prSet presAssocID="{83E984B0-A196-40D4-A9A8-8B8174CE6E2B}" presName="linear" presStyleCnt="0">
        <dgm:presLayoutVars>
          <dgm:dir/>
          <dgm:animLvl val="lvl"/>
          <dgm:resizeHandles val="exact"/>
        </dgm:presLayoutVars>
      </dgm:prSet>
      <dgm:spPr/>
    </dgm:pt>
    <dgm:pt modelId="{66B4744C-F4C2-864F-8E04-E62B6913707B}" type="pres">
      <dgm:prSet presAssocID="{47670B02-C59E-495F-A505-875F6E5975B8}" presName="parentLin" presStyleCnt="0"/>
      <dgm:spPr/>
    </dgm:pt>
    <dgm:pt modelId="{BADB2DF1-B8BB-D948-9D2C-623445404A72}" type="pres">
      <dgm:prSet presAssocID="{47670B02-C59E-495F-A505-875F6E5975B8}" presName="parentLeftMargin" presStyleLbl="node1" presStyleIdx="0" presStyleCnt="2"/>
      <dgm:spPr/>
    </dgm:pt>
    <dgm:pt modelId="{64E67799-F624-DF4A-81B7-128940D2B4D6}" type="pres">
      <dgm:prSet presAssocID="{47670B02-C59E-495F-A505-875F6E5975B8}" presName="parentText" presStyleLbl="node1" presStyleIdx="0" presStyleCnt="2">
        <dgm:presLayoutVars>
          <dgm:chMax val="0"/>
          <dgm:bulletEnabled val="1"/>
        </dgm:presLayoutVars>
      </dgm:prSet>
      <dgm:spPr/>
    </dgm:pt>
    <dgm:pt modelId="{E342C031-924C-4341-971F-528475D80155}" type="pres">
      <dgm:prSet presAssocID="{47670B02-C59E-495F-A505-875F6E5975B8}" presName="negativeSpace" presStyleCnt="0"/>
      <dgm:spPr/>
    </dgm:pt>
    <dgm:pt modelId="{96F9C52D-0646-0141-9F5A-7E2870C0B29E}" type="pres">
      <dgm:prSet presAssocID="{47670B02-C59E-495F-A505-875F6E5975B8}" presName="childText" presStyleLbl="conFgAcc1" presStyleIdx="0" presStyleCnt="2">
        <dgm:presLayoutVars>
          <dgm:bulletEnabled val="1"/>
        </dgm:presLayoutVars>
      </dgm:prSet>
      <dgm:spPr/>
    </dgm:pt>
    <dgm:pt modelId="{157DB4B0-BD58-154F-A65D-DBAF678D3997}" type="pres">
      <dgm:prSet presAssocID="{AB8170B2-3904-4188-85CD-B2DEE40C0C39}" presName="spaceBetweenRectangles" presStyleCnt="0"/>
      <dgm:spPr/>
    </dgm:pt>
    <dgm:pt modelId="{5CC32983-A0B9-1A45-B9F4-D427C7DD0D5F}" type="pres">
      <dgm:prSet presAssocID="{38D419DC-0788-4269-BE1E-C726F23E2A77}" presName="parentLin" presStyleCnt="0"/>
      <dgm:spPr/>
    </dgm:pt>
    <dgm:pt modelId="{31547A8F-431E-5B4E-94B5-531852D78664}" type="pres">
      <dgm:prSet presAssocID="{38D419DC-0788-4269-BE1E-C726F23E2A77}" presName="parentLeftMargin" presStyleLbl="node1" presStyleIdx="0" presStyleCnt="2"/>
      <dgm:spPr/>
    </dgm:pt>
    <dgm:pt modelId="{EE862E46-BC2C-384A-984E-194B79F141C2}" type="pres">
      <dgm:prSet presAssocID="{38D419DC-0788-4269-BE1E-C726F23E2A77}" presName="parentText" presStyleLbl="node1" presStyleIdx="1" presStyleCnt="2">
        <dgm:presLayoutVars>
          <dgm:chMax val="0"/>
          <dgm:bulletEnabled val="1"/>
        </dgm:presLayoutVars>
      </dgm:prSet>
      <dgm:spPr/>
    </dgm:pt>
    <dgm:pt modelId="{F05535FB-A38E-2E4E-8727-DB4DCAD559C2}" type="pres">
      <dgm:prSet presAssocID="{38D419DC-0788-4269-BE1E-C726F23E2A77}" presName="negativeSpace" presStyleCnt="0"/>
      <dgm:spPr/>
    </dgm:pt>
    <dgm:pt modelId="{33D5BFBF-B6E6-654E-ADB8-72F1F8A8C2D7}" type="pres">
      <dgm:prSet presAssocID="{38D419DC-0788-4269-BE1E-C726F23E2A77}" presName="childText" presStyleLbl="conFgAcc1" presStyleIdx="1" presStyleCnt="2">
        <dgm:presLayoutVars>
          <dgm:bulletEnabled val="1"/>
        </dgm:presLayoutVars>
      </dgm:prSet>
      <dgm:spPr/>
    </dgm:pt>
  </dgm:ptLst>
  <dgm:cxnLst>
    <dgm:cxn modelId="{76D36A05-7E0B-4226-B511-C330E964A527}" srcId="{38D419DC-0788-4269-BE1E-C726F23E2A77}" destId="{55C7D47D-D097-416F-8B4D-CF1CF89B59BC}" srcOrd="4" destOrd="0" parTransId="{C295187D-7EAB-4D92-B020-E69B1C81449D}" sibTransId="{68152BB5-721F-4002-8DE3-E348EAC1DF76}"/>
    <dgm:cxn modelId="{2867860E-772C-43DE-AE95-D624E4407917}" srcId="{38D419DC-0788-4269-BE1E-C726F23E2A77}" destId="{413631BD-3ED4-4177-A61A-7E335353BED2}" srcOrd="3" destOrd="0" parTransId="{721174EE-1F48-4087-BA68-B229066DED17}" sibTransId="{B53137E1-2BCC-4E28-A95F-C62FA9652163}"/>
    <dgm:cxn modelId="{9FD80E10-1FAB-4D4A-AD8E-627C38330F84}" type="presOf" srcId="{38D419DC-0788-4269-BE1E-C726F23E2A77}" destId="{EE862E46-BC2C-384A-984E-194B79F141C2}" srcOrd="1" destOrd="0" presId="urn:microsoft.com/office/officeart/2005/8/layout/list1"/>
    <dgm:cxn modelId="{D6A7A829-C40C-4927-9534-92E3A07E48D4}" srcId="{47670B02-C59E-495F-A505-875F6E5975B8}" destId="{D88852CA-9F25-4B55-B6F6-3FC0BD7BC75B}" srcOrd="0" destOrd="0" parTransId="{E000C0BE-DA64-4FC2-8C7D-A1D03861C2E3}" sibTransId="{AD0733B4-96E8-4D7B-BE80-13E81FB0EF86}"/>
    <dgm:cxn modelId="{E891192A-D89E-3442-AA4A-7A73D2048849}" type="presOf" srcId="{47670B02-C59E-495F-A505-875F6E5975B8}" destId="{BADB2DF1-B8BB-D948-9D2C-623445404A72}" srcOrd="0" destOrd="0" presId="urn:microsoft.com/office/officeart/2005/8/layout/list1"/>
    <dgm:cxn modelId="{36F7FE2F-B53C-E245-A1A4-0A66AB8DBAF1}" type="presOf" srcId="{D88852CA-9F25-4B55-B6F6-3FC0BD7BC75B}" destId="{96F9C52D-0646-0141-9F5A-7E2870C0B29E}" srcOrd="0" destOrd="0" presId="urn:microsoft.com/office/officeart/2005/8/layout/list1"/>
    <dgm:cxn modelId="{F1047933-52B6-4A1A-B0DD-AE6697D7623A}" srcId="{38D419DC-0788-4269-BE1E-C726F23E2A77}" destId="{12736714-8CD1-4480-B49C-42FB581547E8}" srcOrd="2" destOrd="0" parTransId="{96C02FCE-457C-47ED-8F4F-1AE20D87BCE0}" sibTransId="{AC43DD75-7176-46DD-80E5-D71750E4AAB3}"/>
    <dgm:cxn modelId="{82E81D53-A2F1-AB47-A8CE-56EDDB331C2A}" type="presOf" srcId="{47670B02-C59E-495F-A505-875F6E5975B8}" destId="{64E67799-F624-DF4A-81B7-128940D2B4D6}" srcOrd="1" destOrd="0" presId="urn:microsoft.com/office/officeart/2005/8/layout/list1"/>
    <dgm:cxn modelId="{B6512A69-9776-884E-83B5-089B4F11F9DE}" type="presOf" srcId="{636F719E-1D59-4528-97CA-85DB772EC3C8}" destId="{33D5BFBF-B6E6-654E-ADB8-72F1F8A8C2D7}" srcOrd="0" destOrd="1" presId="urn:microsoft.com/office/officeart/2005/8/layout/list1"/>
    <dgm:cxn modelId="{71FF1678-8642-DA45-9CDC-FC1C9D8837CD}" type="presOf" srcId="{55C7D47D-D097-416F-8B4D-CF1CF89B59BC}" destId="{33D5BFBF-B6E6-654E-ADB8-72F1F8A8C2D7}" srcOrd="0" destOrd="4" presId="urn:microsoft.com/office/officeart/2005/8/layout/list1"/>
    <dgm:cxn modelId="{3E4CD492-0151-5746-B275-B4CFCA715B5C}" type="presOf" srcId="{8CB6A090-7799-4366-9AC7-57B9BD5606EA}" destId="{33D5BFBF-B6E6-654E-ADB8-72F1F8A8C2D7}" srcOrd="0" destOrd="0" presId="urn:microsoft.com/office/officeart/2005/8/layout/list1"/>
    <dgm:cxn modelId="{FD6210C8-8D10-F648-AA3F-7C5A3CE88250}" type="presOf" srcId="{12736714-8CD1-4480-B49C-42FB581547E8}" destId="{33D5BFBF-B6E6-654E-ADB8-72F1F8A8C2D7}" srcOrd="0" destOrd="2" presId="urn:microsoft.com/office/officeart/2005/8/layout/list1"/>
    <dgm:cxn modelId="{81A5E4CC-6C8F-4529-BA7B-9F29B846564D}" srcId="{38D419DC-0788-4269-BE1E-C726F23E2A77}" destId="{8CB6A090-7799-4366-9AC7-57B9BD5606EA}" srcOrd="0" destOrd="0" parTransId="{07464886-6A09-4A7C-901A-9A3CB88995D8}" sibTransId="{CEDAE7A1-FBFA-402D-907E-A059032660C5}"/>
    <dgm:cxn modelId="{4B5442E5-51BE-47A2-87D5-E6602B0B77A8}" srcId="{38D419DC-0788-4269-BE1E-C726F23E2A77}" destId="{636F719E-1D59-4528-97CA-85DB772EC3C8}" srcOrd="1" destOrd="0" parTransId="{86DB5E10-A8FE-4ECD-ABB2-85721E8F5434}" sibTransId="{E188F354-46FF-4E26-9170-B0290C6F98C0}"/>
    <dgm:cxn modelId="{49449DE6-D945-4B4D-9503-1343214B994E}" srcId="{83E984B0-A196-40D4-A9A8-8B8174CE6E2B}" destId="{38D419DC-0788-4269-BE1E-C726F23E2A77}" srcOrd="1" destOrd="0" parTransId="{3473114C-8D29-4D56-B9AD-544CDAF6CDCD}" sibTransId="{250269EE-FD4F-4D86-87C1-3B2E3969FAA2}"/>
    <dgm:cxn modelId="{EA5D89ED-81AB-F54B-8D8C-8AA3B1BB1252}" type="presOf" srcId="{38D419DC-0788-4269-BE1E-C726F23E2A77}" destId="{31547A8F-431E-5B4E-94B5-531852D78664}" srcOrd="0" destOrd="0" presId="urn:microsoft.com/office/officeart/2005/8/layout/list1"/>
    <dgm:cxn modelId="{A5D04DEF-05C9-4833-A257-A3F1150DDDBD}" srcId="{83E984B0-A196-40D4-A9A8-8B8174CE6E2B}" destId="{47670B02-C59E-495F-A505-875F6E5975B8}" srcOrd="0" destOrd="0" parTransId="{A6155E8B-B51D-4094-AF28-2B29FC94A86B}" sibTransId="{AB8170B2-3904-4188-85CD-B2DEE40C0C39}"/>
    <dgm:cxn modelId="{B05BBDF4-BDFE-484C-BF33-37D32AAEE501}" type="presOf" srcId="{413631BD-3ED4-4177-A61A-7E335353BED2}" destId="{33D5BFBF-B6E6-654E-ADB8-72F1F8A8C2D7}" srcOrd="0" destOrd="3" presId="urn:microsoft.com/office/officeart/2005/8/layout/list1"/>
    <dgm:cxn modelId="{2A2A6CFD-E863-1340-8E9F-3FDC82B438EF}" type="presOf" srcId="{83E984B0-A196-40D4-A9A8-8B8174CE6E2B}" destId="{0E6E9EA5-404B-6A48-AA5A-0870DB46A355}" srcOrd="0" destOrd="0" presId="urn:microsoft.com/office/officeart/2005/8/layout/list1"/>
    <dgm:cxn modelId="{A5E545AF-6F27-934B-BBD5-FFA3D1F3B2C8}" type="presParOf" srcId="{0E6E9EA5-404B-6A48-AA5A-0870DB46A355}" destId="{66B4744C-F4C2-864F-8E04-E62B6913707B}" srcOrd="0" destOrd="0" presId="urn:microsoft.com/office/officeart/2005/8/layout/list1"/>
    <dgm:cxn modelId="{D9343A20-F452-814A-9722-40D38C7E2BD5}" type="presParOf" srcId="{66B4744C-F4C2-864F-8E04-E62B6913707B}" destId="{BADB2DF1-B8BB-D948-9D2C-623445404A72}" srcOrd="0" destOrd="0" presId="urn:microsoft.com/office/officeart/2005/8/layout/list1"/>
    <dgm:cxn modelId="{70C3C458-E6FE-7640-8432-4A1DF051B75A}" type="presParOf" srcId="{66B4744C-F4C2-864F-8E04-E62B6913707B}" destId="{64E67799-F624-DF4A-81B7-128940D2B4D6}" srcOrd="1" destOrd="0" presId="urn:microsoft.com/office/officeart/2005/8/layout/list1"/>
    <dgm:cxn modelId="{5DB5EE2A-3225-D14C-80B0-0C4E394DA7D9}" type="presParOf" srcId="{0E6E9EA5-404B-6A48-AA5A-0870DB46A355}" destId="{E342C031-924C-4341-971F-528475D80155}" srcOrd="1" destOrd="0" presId="urn:microsoft.com/office/officeart/2005/8/layout/list1"/>
    <dgm:cxn modelId="{B76638A6-DA98-624A-88A1-081D1A19B16E}" type="presParOf" srcId="{0E6E9EA5-404B-6A48-AA5A-0870DB46A355}" destId="{96F9C52D-0646-0141-9F5A-7E2870C0B29E}" srcOrd="2" destOrd="0" presId="urn:microsoft.com/office/officeart/2005/8/layout/list1"/>
    <dgm:cxn modelId="{589060DF-66A3-ED4E-876F-D88741CE82A3}" type="presParOf" srcId="{0E6E9EA5-404B-6A48-AA5A-0870DB46A355}" destId="{157DB4B0-BD58-154F-A65D-DBAF678D3997}" srcOrd="3" destOrd="0" presId="urn:microsoft.com/office/officeart/2005/8/layout/list1"/>
    <dgm:cxn modelId="{99F8948B-7368-0246-AADB-30E8DC1695FB}" type="presParOf" srcId="{0E6E9EA5-404B-6A48-AA5A-0870DB46A355}" destId="{5CC32983-A0B9-1A45-B9F4-D427C7DD0D5F}" srcOrd="4" destOrd="0" presId="urn:microsoft.com/office/officeart/2005/8/layout/list1"/>
    <dgm:cxn modelId="{6C570D16-A9AB-5B4D-A13E-288D0DC20D0C}" type="presParOf" srcId="{5CC32983-A0B9-1A45-B9F4-D427C7DD0D5F}" destId="{31547A8F-431E-5B4E-94B5-531852D78664}" srcOrd="0" destOrd="0" presId="urn:microsoft.com/office/officeart/2005/8/layout/list1"/>
    <dgm:cxn modelId="{B23DB289-6270-6342-8CEF-699C062FB26F}" type="presParOf" srcId="{5CC32983-A0B9-1A45-B9F4-D427C7DD0D5F}" destId="{EE862E46-BC2C-384A-984E-194B79F141C2}" srcOrd="1" destOrd="0" presId="urn:microsoft.com/office/officeart/2005/8/layout/list1"/>
    <dgm:cxn modelId="{291139D6-7348-BB44-8215-590949CCCD17}" type="presParOf" srcId="{0E6E9EA5-404B-6A48-AA5A-0870DB46A355}" destId="{F05535FB-A38E-2E4E-8727-DB4DCAD559C2}" srcOrd="5" destOrd="0" presId="urn:microsoft.com/office/officeart/2005/8/layout/list1"/>
    <dgm:cxn modelId="{DDE3001C-77C9-E84E-849B-F30F94CB4FFC}" type="presParOf" srcId="{0E6E9EA5-404B-6A48-AA5A-0870DB46A355}" destId="{33D5BFBF-B6E6-654E-ADB8-72F1F8A8C2D7}"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F9C52D-0646-0141-9F5A-7E2870C0B29E}">
      <dsp:nvSpPr>
        <dsp:cNvPr id="0" name=""/>
        <dsp:cNvSpPr/>
      </dsp:nvSpPr>
      <dsp:spPr>
        <a:xfrm>
          <a:off x="0" y="341960"/>
          <a:ext cx="6666833" cy="1386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16560" rIns="517420" bIns="142240" numCol="1" spcCol="1270" anchor="t" anchorCtr="0">
          <a:noAutofit/>
        </a:bodyPr>
        <a:lstStyle/>
        <a:p>
          <a:pPr marL="228600" lvl="1" indent="-228600" algn="l" defTabSz="889000">
            <a:lnSpc>
              <a:spcPct val="90000"/>
            </a:lnSpc>
            <a:spcBef>
              <a:spcPct val="0"/>
            </a:spcBef>
            <a:spcAft>
              <a:spcPct val="15000"/>
            </a:spcAft>
            <a:buChar char="•"/>
          </a:pPr>
          <a:r>
            <a:rPr lang="vi-VN" sz="2000" kern="1200"/>
            <a:t>Là một mở rộng của hồi quy Poisson, được thiết kế đặc biệt cho </a:t>
          </a:r>
          <a:r>
            <a:rPr lang="vi-VN" sz="2000" b="1" kern="1200"/>
            <a:t>dữ liệu đếm có phân tán quá mức</a:t>
          </a:r>
          <a:r>
            <a:rPr lang="vi-VN" sz="2000" kern="1200"/>
            <a:t>.</a:t>
          </a:r>
          <a:endParaRPr lang="en-US" sz="2000" kern="1200"/>
        </a:p>
      </dsp:txBody>
      <dsp:txXfrm>
        <a:off x="0" y="341960"/>
        <a:ext cx="6666833" cy="1386000"/>
      </dsp:txXfrm>
    </dsp:sp>
    <dsp:sp modelId="{64E67799-F624-DF4A-81B7-128940D2B4D6}">
      <dsp:nvSpPr>
        <dsp:cNvPr id="0" name=""/>
        <dsp:cNvSpPr/>
      </dsp:nvSpPr>
      <dsp:spPr>
        <a:xfrm>
          <a:off x="333341" y="46760"/>
          <a:ext cx="4666783" cy="59039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89000">
            <a:lnSpc>
              <a:spcPct val="90000"/>
            </a:lnSpc>
            <a:spcBef>
              <a:spcPct val="0"/>
            </a:spcBef>
            <a:spcAft>
              <a:spcPct val="35000"/>
            </a:spcAft>
            <a:buNone/>
          </a:pPr>
          <a:r>
            <a:rPr lang="vi-VN" sz="2000" b="1" kern="1200"/>
            <a:t>Là gì?</a:t>
          </a:r>
          <a:endParaRPr lang="en-US" sz="2000" kern="1200"/>
        </a:p>
      </dsp:txBody>
      <dsp:txXfrm>
        <a:off x="362162" y="75581"/>
        <a:ext cx="4609141" cy="532757"/>
      </dsp:txXfrm>
    </dsp:sp>
    <dsp:sp modelId="{33D5BFBF-B6E6-654E-ADB8-72F1F8A8C2D7}">
      <dsp:nvSpPr>
        <dsp:cNvPr id="0" name=""/>
        <dsp:cNvSpPr/>
      </dsp:nvSpPr>
      <dsp:spPr>
        <a:xfrm>
          <a:off x="0" y="2131160"/>
          <a:ext cx="6666833" cy="3276000"/>
        </a:xfrm>
        <a:prstGeom prst="rect">
          <a:avLst/>
        </a:prstGeom>
        <a:solidFill>
          <a:schemeClr val="lt1">
            <a:alpha val="90000"/>
            <a:hueOff val="0"/>
            <a:satOff val="0"/>
            <a:lumOff val="0"/>
            <a:alphaOff val="0"/>
          </a:schemeClr>
        </a:solidFill>
        <a:ln w="12700" cap="flat" cmpd="sng" algn="ctr">
          <a:solidFill>
            <a:schemeClr val="accent2">
              <a:hueOff val="5675128"/>
              <a:satOff val="15375"/>
              <a:lumOff val="-12157"/>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16560" rIns="517420" bIns="142240" numCol="1" spcCol="1270" anchor="t" anchorCtr="0">
          <a:noAutofit/>
        </a:bodyPr>
        <a:lstStyle/>
        <a:p>
          <a:pPr marL="228600" lvl="1" indent="-228600" algn="l" defTabSz="889000">
            <a:lnSpc>
              <a:spcPct val="90000"/>
            </a:lnSpc>
            <a:spcBef>
              <a:spcPct val="0"/>
            </a:spcBef>
            <a:spcAft>
              <a:spcPct val="15000"/>
            </a:spcAft>
            <a:buChar char="•"/>
          </a:pPr>
          <a:r>
            <a:rPr lang="vi-VN" sz="2000" kern="1200"/>
            <a:t>Mô hình NB thêm một tham số </a:t>
          </a:r>
          <a:r>
            <a:rPr lang="el-GR" sz="2000" kern="1200"/>
            <a:t>θ (</a:t>
          </a:r>
          <a:r>
            <a:rPr lang="vi-VN" sz="2000" kern="1200"/>
            <a:t>theta) hoặc </a:t>
          </a:r>
          <a:r>
            <a:rPr lang="el-GR" sz="2000" kern="1200"/>
            <a:t>α (</a:t>
          </a:r>
          <a:r>
            <a:rPr lang="vi-VN" sz="2000" kern="1200"/>
            <a:t>alpha) để giải thích cho phần phương sai tăng thêm.</a:t>
          </a:r>
          <a:endParaRPr lang="en-US" sz="2000" kern="1200"/>
        </a:p>
        <a:p>
          <a:pPr marL="228600" lvl="1" indent="-228600" algn="l" defTabSz="889000">
            <a:lnSpc>
              <a:spcPct val="90000"/>
            </a:lnSpc>
            <a:spcBef>
              <a:spcPct val="0"/>
            </a:spcBef>
            <a:spcAft>
              <a:spcPct val="15000"/>
            </a:spcAft>
            <a:buChar char="•"/>
          </a:pPr>
          <a:r>
            <a:rPr lang="vi-VN" sz="2000" kern="1200"/>
            <a:t>Phương sai trong mô hình NB được tính là: </a:t>
          </a:r>
          <a:endParaRPr lang="en-US" sz="2000" kern="1200"/>
        </a:p>
        <a:p>
          <a:pPr marL="228600" lvl="1" indent="-228600" algn="l" defTabSz="889000">
            <a:lnSpc>
              <a:spcPct val="90000"/>
            </a:lnSpc>
            <a:spcBef>
              <a:spcPct val="0"/>
            </a:spcBef>
            <a:spcAft>
              <a:spcPct val="15000"/>
            </a:spcAft>
            <a:buChar char="•"/>
          </a:pPr>
          <a:r>
            <a:rPr lang="vi-VN" sz="2000" kern="1200"/>
            <a:t>Var(Y)=</a:t>
          </a:r>
          <a:r>
            <a:rPr lang="el-GR" sz="2000" kern="1200"/>
            <a:t>μ+αμ2</a:t>
          </a:r>
          <a:endParaRPr lang="en-US" sz="2000" kern="1200"/>
        </a:p>
        <a:p>
          <a:pPr marL="228600" lvl="1" indent="-228600" algn="l" defTabSz="889000">
            <a:lnSpc>
              <a:spcPct val="90000"/>
            </a:lnSpc>
            <a:spcBef>
              <a:spcPct val="0"/>
            </a:spcBef>
            <a:spcAft>
              <a:spcPct val="15000"/>
            </a:spcAft>
            <a:buChar char="•"/>
          </a:pPr>
          <a:r>
            <a:rPr lang="el-GR" sz="2000" kern="1200"/>
            <a:t>(</a:t>
          </a:r>
          <a:r>
            <a:rPr lang="vi-VN" sz="2000" kern="1200"/>
            <a:t>Trong đó alpha=1/theta)</a:t>
          </a:r>
          <a:endParaRPr lang="en-US" sz="2000" kern="1200"/>
        </a:p>
        <a:p>
          <a:pPr marL="228600" lvl="1" indent="-228600" algn="l" defTabSz="889000">
            <a:lnSpc>
              <a:spcPct val="90000"/>
            </a:lnSpc>
            <a:spcBef>
              <a:spcPct val="0"/>
            </a:spcBef>
            <a:spcAft>
              <a:spcPct val="15000"/>
            </a:spcAft>
            <a:buChar char="•"/>
          </a:pPr>
          <a:r>
            <a:rPr lang="vi-VN" sz="2000" kern="1200"/>
            <a:t>Khi alpha = 0, mô hình NB trở thành mô hình Poisson. Điều này cho thấy NB là một dạng tổng quát hơn.</a:t>
          </a:r>
          <a:endParaRPr lang="en-US" sz="2000" kern="1200"/>
        </a:p>
      </dsp:txBody>
      <dsp:txXfrm>
        <a:off x="0" y="2131160"/>
        <a:ext cx="6666833" cy="3276000"/>
      </dsp:txXfrm>
    </dsp:sp>
    <dsp:sp modelId="{EE862E46-BC2C-384A-984E-194B79F141C2}">
      <dsp:nvSpPr>
        <dsp:cNvPr id="0" name=""/>
        <dsp:cNvSpPr/>
      </dsp:nvSpPr>
      <dsp:spPr>
        <a:xfrm>
          <a:off x="333341" y="1835960"/>
          <a:ext cx="4666783" cy="590399"/>
        </a:xfrm>
        <a:prstGeom prst="roundRect">
          <a:avLst/>
        </a:prstGeom>
        <a:gradFill rotWithShape="0">
          <a:gsLst>
            <a:gs pos="0">
              <a:schemeClr val="accent2">
                <a:hueOff val="5675128"/>
                <a:satOff val="15375"/>
                <a:lumOff val="-12157"/>
                <a:alphaOff val="0"/>
                <a:satMod val="103000"/>
                <a:lumMod val="102000"/>
                <a:tint val="94000"/>
              </a:schemeClr>
            </a:gs>
            <a:gs pos="50000">
              <a:schemeClr val="accent2">
                <a:hueOff val="5675128"/>
                <a:satOff val="15375"/>
                <a:lumOff val="-12157"/>
                <a:alphaOff val="0"/>
                <a:satMod val="110000"/>
                <a:lumMod val="100000"/>
                <a:shade val="100000"/>
              </a:schemeClr>
            </a:gs>
            <a:gs pos="100000">
              <a:schemeClr val="accent2">
                <a:hueOff val="5675128"/>
                <a:satOff val="15375"/>
                <a:lumOff val="-1215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89000">
            <a:lnSpc>
              <a:spcPct val="90000"/>
            </a:lnSpc>
            <a:spcBef>
              <a:spcPct val="0"/>
            </a:spcBef>
            <a:spcAft>
              <a:spcPct val="35000"/>
            </a:spcAft>
            <a:buNone/>
          </a:pPr>
          <a:r>
            <a:rPr lang="vi-VN" sz="2000" b="1" kern="1200"/>
            <a:t>Lý thuyết :</a:t>
          </a:r>
          <a:endParaRPr lang="en-US" sz="2000" kern="1200"/>
        </a:p>
      </dsp:txBody>
      <dsp:txXfrm>
        <a:off x="362162" y="1864781"/>
        <a:ext cx="4609141" cy="53275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48382E-B9AB-CF40-A4AD-C24DBB0463A6}" type="datetimeFigureOut">
              <a:t>25/7/25</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538EA3-856A-7F4F-87CC-A9E69B6D9A4F}" type="slidenum">
              <a:t>‹#›</a:t>
            </a:fld>
            <a:endParaRPr lang="en-VN"/>
          </a:p>
        </p:txBody>
      </p:sp>
    </p:spTree>
    <p:extLst>
      <p:ext uri="{BB962C8B-B14F-4D97-AF65-F5344CB8AC3E}">
        <p14:creationId xmlns:p14="http://schemas.microsoft.com/office/powerpoint/2010/main" val="398749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9E538EA3-856A-7F4F-87CC-A9E69B6D9A4F}" type="slidenum">
              <a:rPr lang="en-VN"/>
              <a:t>2</a:t>
            </a:fld>
            <a:endParaRPr lang="en-VN"/>
          </a:p>
        </p:txBody>
      </p:sp>
    </p:spTree>
    <p:extLst>
      <p:ext uri="{BB962C8B-B14F-4D97-AF65-F5344CB8AC3E}">
        <p14:creationId xmlns:p14="http://schemas.microsoft.com/office/powerpoint/2010/main" val="54300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9E538EA3-856A-7F4F-87CC-A9E69B6D9A4F}" type="slidenum">
              <a:rPr lang="en-VN"/>
              <a:t>3</a:t>
            </a:fld>
            <a:endParaRPr lang="en-VN"/>
          </a:p>
        </p:txBody>
      </p:sp>
    </p:spTree>
    <p:extLst>
      <p:ext uri="{BB962C8B-B14F-4D97-AF65-F5344CB8AC3E}">
        <p14:creationId xmlns:p14="http://schemas.microsoft.com/office/powerpoint/2010/main" val="4111379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9E538EA3-856A-7F4F-87CC-A9E69B6D9A4F}" type="slidenum">
              <a:rPr lang="en-VN"/>
              <a:t>7</a:t>
            </a:fld>
            <a:endParaRPr lang="en-VN"/>
          </a:p>
        </p:txBody>
      </p:sp>
    </p:spTree>
    <p:extLst>
      <p:ext uri="{BB962C8B-B14F-4D97-AF65-F5344CB8AC3E}">
        <p14:creationId xmlns:p14="http://schemas.microsoft.com/office/powerpoint/2010/main" val="4195508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9E538EA3-856A-7F4F-87CC-A9E69B6D9A4F}" type="slidenum">
              <a:rPr lang="en-VN"/>
              <a:t>12</a:t>
            </a:fld>
            <a:endParaRPr lang="en-VN"/>
          </a:p>
        </p:txBody>
      </p:sp>
    </p:spTree>
    <p:extLst>
      <p:ext uri="{BB962C8B-B14F-4D97-AF65-F5344CB8AC3E}">
        <p14:creationId xmlns:p14="http://schemas.microsoft.com/office/powerpoint/2010/main" val="1304133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6A4B53A7-3209-46A6-9454-F38EAC8F11E7}" type="datetimeFigureOut">
              <a:rPr lang="en-US" smtClean="0"/>
              <a:t>7/25/25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908392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A4B53A7-3209-46A6-9454-F38EAC8F11E7}" type="datetimeFigureOut">
              <a:rPr lang="en-US" smtClean="0"/>
              <a:t>7/25/25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53775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A4B53A7-3209-46A6-9454-F38EAC8F11E7}" type="datetimeFigureOut">
              <a:rPr lang="en-US" smtClean="0"/>
              <a:t>7/25/25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521960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A4B53A7-3209-46A6-9454-F38EAC8F11E7}" type="datetimeFigureOut">
              <a:rPr lang="en-US" smtClean="0"/>
              <a:t>7/25/25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791301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t>7/25/25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953854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A4B53A7-3209-46A6-9454-F38EAC8F11E7}" type="datetimeFigureOut">
              <a:rPr lang="en-US" smtClean="0"/>
              <a:t>7/25/25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247406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6A4B53A7-3209-46A6-9454-F38EAC8F11E7}" type="datetimeFigureOut">
              <a:rPr lang="en-US" smtClean="0"/>
              <a:t>7/25/25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374979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A4B53A7-3209-46A6-9454-F38EAC8F11E7}" type="datetimeFigureOut">
              <a:rPr lang="en-US" smtClean="0"/>
              <a:t>7/25/25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40274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B53A7-3209-46A6-9454-F38EAC8F11E7}" type="datetimeFigureOut">
              <a:rPr lang="en-US" smtClean="0"/>
              <a:t>7/25/25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624708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7/25/25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32801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7/25/25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598358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A4B53A7-3209-46A6-9454-F38EAC8F11E7}" type="datetimeFigureOut">
              <a:rPr lang="en-US" smtClean="0"/>
              <a:pPr/>
              <a:t>7/25/25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389703779"/>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modernstatisticswithr.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green and white logo&#10;&#10;Description automatically generated">
            <a:extLst>
              <a:ext uri="{FF2B5EF4-FFF2-40B4-BE49-F238E27FC236}">
                <a16:creationId xmlns:a16="http://schemas.microsoft.com/office/drawing/2014/main" id="{F2B8ECAC-842A-006E-0CE4-3D77E0B159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491861" y="462200"/>
            <a:ext cx="7378775" cy="2213635"/>
          </a:xfrm>
          <a:prstGeom prst="rect">
            <a:avLst/>
          </a:prstGeom>
          <a:noFill/>
        </p:spPr>
      </p:pic>
      <p:sp>
        <p:nvSpPr>
          <p:cNvPr id="2" name="Title 1">
            <a:extLst>
              <a:ext uri="{FF2B5EF4-FFF2-40B4-BE49-F238E27FC236}">
                <a16:creationId xmlns:a16="http://schemas.microsoft.com/office/drawing/2014/main" id="{1664FDD3-7407-1DD7-935F-C23BEB0A9492}"/>
              </a:ext>
            </a:extLst>
          </p:cNvPr>
          <p:cNvSpPr>
            <a:spLocks noGrp="1"/>
          </p:cNvSpPr>
          <p:nvPr>
            <p:ph type="title"/>
          </p:nvPr>
        </p:nvSpPr>
        <p:spPr>
          <a:xfrm>
            <a:off x="996005" y="2923603"/>
            <a:ext cx="9752507" cy="1713305"/>
          </a:xfrm>
        </p:spPr>
        <p:txBody>
          <a:bodyPr vert="horz" lIns="91440" tIns="45720" rIns="91440" bIns="45720" rtlCol="0" anchor="b">
            <a:normAutofit/>
          </a:bodyPr>
          <a:lstStyle/>
          <a:p>
            <a:r>
              <a:rPr lang="en-US" sz="5600" b="1" i="0" kern="1200" cap="all" baseline="0">
                <a:solidFill>
                  <a:schemeClr val="tx1"/>
                </a:solidFill>
                <a:effectLst/>
                <a:latin typeface="+mj-lt"/>
                <a:ea typeface="+mj-ea"/>
                <a:cs typeface="+mj-cs"/>
              </a:rPr>
              <a:t>xây dựng Mô hình hồi qui</a:t>
            </a:r>
            <a:endParaRPr lang="en-US" sz="5600" b="1" i="0" kern="1200" cap="all" baseline="0">
              <a:solidFill>
                <a:schemeClr val="tx1"/>
              </a:solidFill>
              <a:latin typeface="+mj-lt"/>
              <a:ea typeface="+mj-ea"/>
              <a:cs typeface="+mj-cs"/>
            </a:endParaRPr>
          </a:p>
        </p:txBody>
      </p:sp>
      <p:sp>
        <p:nvSpPr>
          <p:cNvPr id="6" name="Text Placeholder 5">
            <a:extLst>
              <a:ext uri="{FF2B5EF4-FFF2-40B4-BE49-F238E27FC236}">
                <a16:creationId xmlns:a16="http://schemas.microsoft.com/office/drawing/2014/main" id="{93354B7D-686B-6B9F-58DD-CADCFDA66409}"/>
              </a:ext>
            </a:extLst>
          </p:cNvPr>
          <p:cNvSpPr>
            <a:spLocks noGrp="1"/>
          </p:cNvSpPr>
          <p:nvPr>
            <p:ph type="body" idx="1"/>
          </p:nvPr>
        </p:nvSpPr>
        <p:spPr>
          <a:xfrm>
            <a:off x="996004" y="4884676"/>
            <a:ext cx="10351445" cy="1204974"/>
          </a:xfrm>
        </p:spPr>
        <p:txBody>
          <a:bodyPr/>
          <a:lstStyle/>
          <a:p>
            <a:r>
              <a:rPr lang="en-VN" b="1"/>
              <a:t>Mô hình hồi quy nhị thức âm – Negative binominal Regression model</a:t>
            </a:r>
          </a:p>
        </p:txBody>
      </p:sp>
    </p:spTree>
    <p:extLst>
      <p:ext uri="{BB962C8B-B14F-4D97-AF65-F5344CB8AC3E}">
        <p14:creationId xmlns:p14="http://schemas.microsoft.com/office/powerpoint/2010/main" val="3990399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3D82CF-F0D6-6F76-28EC-9A007BAECF90}"/>
              </a:ext>
            </a:extLst>
          </p:cNvPr>
          <p:cNvSpPr>
            <a:spLocks noGrp="1"/>
          </p:cNvSpPr>
          <p:nvPr>
            <p:ph type="title"/>
          </p:nvPr>
        </p:nvSpPr>
        <p:spPr>
          <a:xfrm>
            <a:off x="793662" y="386930"/>
            <a:ext cx="10066122" cy="1298448"/>
          </a:xfrm>
        </p:spPr>
        <p:txBody>
          <a:bodyPr anchor="b">
            <a:normAutofit/>
          </a:bodyPr>
          <a:lstStyle/>
          <a:p>
            <a:r>
              <a:rPr lang="en-US" sz="4800"/>
              <a:t>Kiểm tra giả định </a:t>
            </a:r>
            <a:endParaRPr lang="en-VN" sz="480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8D5CA47-ED66-8E99-D924-BAE48120E951}"/>
              </a:ext>
            </a:extLst>
          </p:cNvPr>
          <p:cNvSpPr>
            <a:spLocks noGrp="1"/>
          </p:cNvSpPr>
          <p:nvPr>
            <p:ph idx="1"/>
          </p:nvPr>
        </p:nvSpPr>
        <p:spPr>
          <a:xfrm>
            <a:off x="793661" y="2599509"/>
            <a:ext cx="4530898" cy="3639450"/>
          </a:xfrm>
        </p:spPr>
        <p:txBody>
          <a:bodyPr anchor="ctr">
            <a:normAutofit/>
          </a:bodyPr>
          <a:lstStyle/>
          <a:p>
            <a:r>
              <a:rPr lang="vi-VN" sz="2000"/>
              <a:t>Log-rate của kết quả phải có mối quan hệ tuyến tính với các biến độc lập liên tục.</a:t>
            </a:r>
          </a:p>
          <a:p>
            <a:r>
              <a:rPr lang="vi-VN" sz="2000" b="1"/>
              <a:t>Phương pháp (Trực quan):</a:t>
            </a:r>
            <a:r>
              <a:rPr lang="vi-VN" sz="2000"/>
              <a:t> Sử dụng biểu đồ component-plus-residual (còn gọi là partial residual plots) để xem xét mối quan hệ.</a:t>
            </a:r>
          </a:p>
          <a:p>
            <a:endParaRPr lang="en-VN" sz="2000"/>
          </a:p>
        </p:txBody>
      </p:sp>
      <p:pic>
        <p:nvPicPr>
          <p:cNvPr id="5" name="Picture 4">
            <a:extLst>
              <a:ext uri="{FF2B5EF4-FFF2-40B4-BE49-F238E27FC236}">
                <a16:creationId xmlns:a16="http://schemas.microsoft.com/office/drawing/2014/main" id="{6B784D30-7CAC-7B13-7972-9C43481A4989}"/>
              </a:ext>
            </a:extLst>
          </p:cNvPr>
          <p:cNvPicPr>
            <a:picLocks noChangeAspect="1"/>
          </p:cNvPicPr>
          <p:nvPr/>
        </p:nvPicPr>
        <p:blipFill>
          <a:blip r:embed="rId2"/>
          <a:stretch>
            <a:fillRect/>
          </a:stretch>
        </p:blipFill>
        <p:spPr>
          <a:xfrm>
            <a:off x="5324559" y="2389218"/>
            <a:ext cx="5941959" cy="3639449"/>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7885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15B54-4CF9-2E6D-D031-0A3EFB8F669C}"/>
              </a:ext>
            </a:extLst>
          </p:cNvPr>
          <p:cNvSpPr>
            <a:spLocks noGrp="1"/>
          </p:cNvSpPr>
          <p:nvPr>
            <p:ph type="title"/>
          </p:nvPr>
        </p:nvSpPr>
        <p:spPr>
          <a:xfrm>
            <a:off x="589560" y="856180"/>
            <a:ext cx="4560584" cy="1128068"/>
          </a:xfrm>
        </p:spPr>
        <p:txBody>
          <a:bodyPr anchor="ctr">
            <a:normAutofit/>
          </a:bodyPr>
          <a:lstStyle/>
          <a:p>
            <a:r>
              <a:rPr lang="en-VN" sz="3700"/>
              <a:t>Đánh giá tham số phân tán (theta)</a:t>
            </a:r>
          </a:p>
        </p:txBody>
      </p:sp>
      <p:grpSp>
        <p:nvGrpSpPr>
          <p:cNvPr id="36" name="Group 3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7" name="Rectangle 3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C5DFEB-6B2F-10C7-C0CE-515D1A5ECB59}"/>
              </a:ext>
            </a:extLst>
          </p:cNvPr>
          <p:cNvSpPr>
            <a:spLocks noGrp="1"/>
          </p:cNvSpPr>
          <p:nvPr>
            <p:ph idx="1"/>
          </p:nvPr>
        </p:nvSpPr>
        <p:spPr>
          <a:xfrm>
            <a:off x="590719" y="2330505"/>
            <a:ext cx="4559425" cy="3979585"/>
          </a:xfrm>
        </p:spPr>
        <p:txBody>
          <a:bodyPr anchor="ctr">
            <a:normAutofit/>
          </a:bodyPr>
          <a:lstStyle/>
          <a:p>
            <a:r>
              <a:rPr lang="vi-VN" sz="1300"/>
              <a:t>Hàm summary(model_nb) cung cấp cho chúng ta ước lượng của Theta.</a:t>
            </a:r>
          </a:p>
          <a:p>
            <a:r>
              <a:rPr lang="vi-VN" sz="1300"/>
              <a:t>Đây là bằng chứng trực tiếp cho thấy mức độ phân tán quá mức.</a:t>
            </a:r>
          </a:p>
          <a:p>
            <a:r>
              <a:rPr lang="vi-VN" sz="1300" b="1"/>
              <a:t>Diễn giải:</a:t>
            </a:r>
            <a:endParaRPr lang="vi-VN" sz="1300"/>
          </a:p>
          <a:p>
            <a:pPr lvl="1"/>
            <a:r>
              <a:rPr lang="vi-VN" sz="1300"/>
              <a:t>summary() sẽ cho ra dòng Theta: value.</a:t>
            </a:r>
          </a:p>
          <a:p>
            <a:pPr lvl="1"/>
            <a:r>
              <a:rPr lang="vi-VN" sz="1300"/>
              <a:t>Hàm cũng thực hiện một kiểm định ngầm để xem liệu 1/Theta (tức là alpha) có khác 0 hay không.</a:t>
            </a:r>
          </a:p>
          <a:p>
            <a:pPr lvl="1"/>
            <a:r>
              <a:rPr lang="vi-VN" sz="1300"/>
              <a:t>Nếu Theta có ý nghĩa thống kê (thường là vậy nếu bạn chọn NB), điều đó xác nhận rằng dữ liệu có phân tán quá mức và mô hình NB là phù hợp.</a:t>
            </a:r>
          </a:p>
          <a:p>
            <a:r>
              <a:rPr lang="en-US" sz="1300" b="1"/>
              <a:t>Ví dụ</a:t>
            </a:r>
            <a:endParaRPr lang="en-US" sz="1300">
              <a:effectLst/>
            </a:endParaRPr>
          </a:p>
          <a:p>
            <a:r>
              <a:rPr lang="vi-VN" sz="1300"/>
              <a:t>Với </a:t>
            </a:r>
            <a:r>
              <a:rPr lang="el-GR" sz="1300"/>
              <a:t>θ=1.251</a:t>
            </a:r>
            <a:r>
              <a:rPr lang="vi-VN" sz="1300"/>
              <a:t> và sai số chuẩn là 0.157, ta thấy rằng dữ liệu có </a:t>
            </a:r>
            <a:r>
              <a:rPr lang="vi-VN" sz="1300" b="1"/>
              <a:t>phân tán vượt mức đáng kể</a:t>
            </a:r>
            <a:r>
              <a:rPr lang="vi-VN" sz="1300"/>
              <a:t>, không phù hợp với giả định của mô hình Poisson. Việc sử dụng mô hình Negative Binomial là hợp lý để kiểm soát sai lệch do overdispersion gây ra</a:t>
            </a:r>
          </a:p>
          <a:p>
            <a:endParaRPr lang="en-VN" sz="1300"/>
          </a:p>
        </p:txBody>
      </p:sp>
      <p:sp>
        <p:nvSpPr>
          <p:cNvPr id="42" name="Rectangle 4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mputer screen shot of numbers and symbols&#10;&#10;AI-generated content may be incorrect.">
            <a:extLst>
              <a:ext uri="{FF2B5EF4-FFF2-40B4-BE49-F238E27FC236}">
                <a16:creationId xmlns:a16="http://schemas.microsoft.com/office/drawing/2014/main" id="{B95EAB88-6FCC-659F-3EFD-F9D1EE380B4D}"/>
              </a:ext>
            </a:extLst>
          </p:cNvPr>
          <p:cNvPicPr>
            <a:picLocks noChangeAspect="1"/>
          </p:cNvPicPr>
          <p:nvPr/>
        </p:nvPicPr>
        <p:blipFill>
          <a:blip r:embed="rId2"/>
          <a:srcRect r="21856" b="-2"/>
          <a:stretch>
            <a:fillRect/>
          </a:stretch>
        </p:blipFill>
        <p:spPr>
          <a:xfrm>
            <a:off x="5977788" y="799352"/>
            <a:ext cx="5425410" cy="5259296"/>
          </a:xfrm>
          <a:prstGeom prst="rect">
            <a:avLst/>
          </a:prstGeom>
        </p:spPr>
      </p:pic>
    </p:spTree>
    <p:extLst>
      <p:ext uri="{BB962C8B-B14F-4D97-AF65-F5344CB8AC3E}">
        <p14:creationId xmlns:p14="http://schemas.microsoft.com/office/powerpoint/2010/main" val="2346375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55CE80-F5DD-954A-95B9-59D077C573EA}"/>
              </a:ext>
            </a:extLst>
          </p:cNvPr>
          <p:cNvSpPr>
            <a:spLocks noGrp="1"/>
          </p:cNvSpPr>
          <p:nvPr>
            <p:ph type="title"/>
          </p:nvPr>
        </p:nvSpPr>
        <p:spPr>
          <a:xfrm>
            <a:off x="630936" y="502920"/>
            <a:ext cx="3419856" cy="1463040"/>
          </a:xfrm>
        </p:spPr>
        <p:txBody>
          <a:bodyPr anchor="ctr">
            <a:normAutofit/>
          </a:bodyPr>
          <a:lstStyle/>
          <a:p>
            <a:r>
              <a:rPr lang="en-VN" sz="3000"/>
              <a:t>So sánh </a:t>
            </a:r>
            <a:r>
              <a:rPr lang="en-US" sz="3000"/>
              <a:t>Poisson vs. Negative Binomial</a:t>
            </a:r>
            <a:endParaRPr lang="en-VN" sz="3000"/>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91F37A-737D-2523-E9F3-E1F03AB26BBD}"/>
              </a:ext>
            </a:extLst>
          </p:cNvPr>
          <p:cNvSpPr>
            <a:spLocks noGrp="1"/>
          </p:cNvSpPr>
          <p:nvPr>
            <p:ph idx="1"/>
          </p:nvPr>
        </p:nvSpPr>
        <p:spPr>
          <a:xfrm>
            <a:off x="4654295" y="502920"/>
            <a:ext cx="6894576" cy="2926080"/>
          </a:xfrm>
        </p:spPr>
        <p:txBody>
          <a:bodyPr anchor="ctr">
            <a:normAutofit/>
          </a:bodyPr>
          <a:lstStyle/>
          <a:p>
            <a:r>
              <a:rPr lang="vi-VN" sz="1200" b="1"/>
              <a:t>Làm thế nào để biết Negative Binomial  tốt hơn Poisson?</a:t>
            </a:r>
            <a:endParaRPr lang="vi-VN" sz="1200"/>
          </a:p>
          <a:p>
            <a:r>
              <a:rPr lang="vi-VN" sz="1200" b="1"/>
              <a:t>Phương pháp:</a:t>
            </a:r>
            <a:r>
              <a:rPr lang="vi-VN" sz="1200"/>
              <a:t> </a:t>
            </a:r>
            <a:r>
              <a:rPr lang="vi-VN" sz="1200" b="1"/>
              <a:t>Likelihood Ratio Test - LRT</a:t>
            </a:r>
            <a:endParaRPr lang="vi-VN" sz="1200"/>
          </a:p>
          <a:p>
            <a:pPr lvl="1"/>
            <a:r>
              <a:rPr lang="vi-VN" sz="1200"/>
              <a:t>Kiểm định này so sánh độ phù hợp (goodness-of-fit) của hai mô hình. Mô hình Poisson là một trường hợp đặc biệt của NB (khi alpha=0).</a:t>
            </a:r>
          </a:p>
          <a:p>
            <a:pPr lvl="1"/>
            <a:r>
              <a:rPr lang="vi-VN" sz="1200"/>
              <a:t>Giả thuyết H0: Mô hình Poisson là đủ. Nếu </a:t>
            </a:r>
            <a:r>
              <a:rPr lang="vi-VN" sz="1200" b="1"/>
              <a:t>p-value &lt; 0.05</a:t>
            </a:r>
            <a:r>
              <a:rPr lang="vi-VN" sz="1200"/>
              <a:t>, ta bác bỏ H0 và kết luận mô hình NB phù hợp hơn đáng kể.</a:t>
            </a:r>
          </a:p>
          <a:p>
            <a:endParaRPr lang="en-VN" sz="1200"/>
          </a:p>
        </p:txBody>
      </p:sp>
      <p:pic>
        <p:nvPicPr>
          <p:cNvPr id="6" name="Picture 5" descr="A screenshot of a computer&#10;&#10;AI-generated content may be incorrect.">
            <a:extLst>
              <a:ext uri="{FF2B5EF4-FFF2-40B4-BE49-F238E27FC236}">
                <a16:creationId xmlns:a16="http://schemas.microsoft.com/office/drawing/2014/main" id="{6F54AF33-14DE-441C-C7A8-C70B7BC79B9A}"/>
              </a:ext>
            </a:extLst>
          </p:cNvPr>
          <p:cNvPicPr>
            <a:picLocks noChangeAspect="1"/>
          </p:cNvPicPr>
          <p:nvPr/>
        </p:nvPicPr>
        <p:blipFill>
          <a:blip r:embed="rId3"/>
          <a:stretch>
            <a:fillRect/>
          </a:stretch>
        </p:blipFill>
        <p:spPr>
          <a:xfrm>
            <a:off x="630935" y="3270764"/>
            <a:ext cx="10917936" cy="3084316"/>
          </a:xfrm>
          <a:prstGeom prst="rect">
            <a:avLst/>
          </a:prstGeom>
        </p:spPr>
      </p:pic>
    </p:spTree>
    <p:extLst>
      <p:ext uri="{BB962C8B-B14F-4D97-AF65-F5344CB8AC3E}">
        <p14:creationId xmlns:p14="http://schemas.microsoft.com/office/powerpoint/2010/main" val="1755558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EE25BB-3395-B0FC-03B2-969B402AEE57}"/>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Phiên giải và kiểm định hệ số</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2195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C27904-CDF3-320E-4785-C493E6A3F73F}"/>
              </a:ext>
            </a:extLst>
          </p:cNvPr>
          <p:cNvSpPr>
            <a:spLocks noGrp="1"/>
          </p:cNvSpPr>
          <p:nvPr>
            <p:ph type="title"/>
          </p:nvPr>
        </p:nvSpPr>
        <p:spPr>
          <a:xfrm>
            <a:off x="1043631" y="809898"/>
            <a:ext cx="9942716" cy="1554480"/>
          </a:xfrm>
        </p:spPr>
        <p:txBody>
          <a:bodyPr anchor="ctr">
            <a:normAutofit/>
          </a:bodyPr>
          <a:lstStyle/>
          <a:p>
            <a:r>
              <a:rPr lang="en-VN" sz="4800"/>
              <a:t>Phiên giải</a:t>
            </a:r>
          </a:p>
        </p:txBody>
      </p:sp>
      <p:sp>
        <p:nvSpPr>
          <p:cNvPr id="3" name="Content Placeholder 2">
            <a:extLst>
              <a:ext uri="{FF2B5EF4-FFF2-40B4-BE49-F238E27FC236}">
                <a16:creationId xmlns:a16="http://schemas.microsoft.com/office/drawing/2014/main" id="{8A2AD84A-2C1F-9D6F-9EB2-C5E4763AF41E}"/>
              </a:ext>
            </a:extLst>
          </p:cNvPr>
          <p:cNvSpPr>
            <a:spLocks noGrp="1"/>
          </p:cNvSpPr>
          <p:nvPr>
            <p:ph idx="1"/>
          </p:nvPr>
        </p:nvSpPr>
        <p:spPr>
          <a:xfrm>
            <a:off x="1045028" y="3017522"/>
            <a:ext cx="9941319" cy="3124658"/>
          </a:xfrm>
        </p:spPr>
        <p:txBody>
          <a:bodyPr anchor="ctr">
            <a:normAutofit/>
          </a:bodyPr>
          <a:lstStyle/>
          <a:p>
            <a:r>
              <a:rPr lang="en-US" sz="2400" b="1"/>
              <a:t>Hoàn toàn giống với Hồi quy Poisson!</a:t>
            </a:r>
            <a:endParaRPr lang="en-US" sz="2400"/>
          </a:p>
          <a:p>
            <a:r>
              <a:rPr lang="en-US" sz="2400"/>
              <a:t>Chúng ta không diễn giải trực tiếp hệ số beta (log-rate).</a:t>
            </a:r>
          </a:p>
          <a:p>
            <a:r>
              <a:rPr lang="en-US" sz="2400"/>
              <a:t>Chúng ta diễn giải </a:t>
            </a:r>
            <a:r>
              <a:rPr lang="en-US" sz="2400" b="1"/>
              <a:t>Tỷ số Tỷ lệ Hiện mắc (Incidence Rate Ratio - IRR)</a:t>
            </a:r>
            <a:r>
              <a:rPr lang="en-US" sz="2400"/>
              <a:t>.</a:t>
            </a:r>
          </a:p>
          <a:p>
            <a:endParaRPr lang="en-VN"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641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A0B12-6D90-CD34-EECC-67A02EDD9036}"/>
              </a:ext>
            </a:extLst>
          </p:cNvPr>
          <p:cNvSpPr>
            <a:spLocks noGrp="1"/>
          </p:cNvSpPr>
          <p:nvPr>
            <p:ph type="title"/>
          </p:nvPr>
        </p:nvSpPr>
        <p:spPr>
          <a:xfrm>
            <a:off x="808638" y="386930"/>
            <a:ext cx="9236700" cy="1188950"/>
          </a:xfrm>
        </p:spPr>
        <p:txBody>
          <a:bodyPr anchor="b">
            <a:normAutofit/>
          </a:bodyPr>
          <a:lstStyle/>
          <a:p>
            <a:r>
              <a:rPr lang="en-VN" sz="5400"/>
              <a:t>Phiên giải IRR</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544DFC-90F1-5910-75AC-C38964618668}"/>
              </a:ext>
            </a:extLst>
          </p:cNvPr>
          <p:cNvSpPr>
            <a:spLocks noGrp="1"/>
          </p:cNvSpPr>
          <p:nvPr>
            <p:ph idx="1"/>
          </p:nvPr>
        </p:nvSpPr>
        <p:spPr>
          <a:xfrm>
            <a:off x="793660" y="2599509"/>
            <a:ext cx="10143668" cy="3435531"/>
          </a:xfrm>
        </p:spPr>
        <p:txBody>
          <a:bodyPr anchor="ctr">
            <a:normAutofit/>
          </a:bodyPr>
          <a:lstStyle/>
          <a:p>
            <a:r>
              <a:rPr lang="vi-VN" sz="2000" b="1"/>
              <a:t>Công thức:</a:t>
            </a:r>
            <a:r>
              <a:rPr lang="vi-VN" sz="2000"/>
              <a:t> </a:t>
            </a:r>
          </a:p>
          <a:p>
            <a:r>
              <a:rPr lang="vi-VN" sz="2000"/>
              <a:t>IRR=e</a:t>
            </a:r>
            <a:r>
              <a:rPr lang="el-GR" sz="2000">
                <a:effectLst/>
              </a:rPr>
              <a:t>β</a:t>
            </a:r>
            <a:r>
              <a:rPr lang="el-GR" sz="2000"/>
              <a:t>=</a:t>
            </a:r>
            <a:r>
              <a:rPr lang="vi-VN" sz="2000"/>
              <a:t>exp(</a:t>
            </a:r>
            <a:r>
              <a:rPr lang="el-GR" sz="2000">
                <a:effectLst/>
              </a:rPr>
              <a:t>β</a:t>
            </a:r>
            <a:r>
              <a:rPr lang="el-GR" sz="2000"/>
              <a:t>)</a:t>
            </a:r>
          </a:p>
          <a:p>
            <a:r>
              <a:rPr lang="vi-VN" sz="2000" b="1"/>
              <a:t>Diễn giải IRR:</a:t>
            </a:r>
            <a:endParaRPr lang="vi-VN" sz="2000"/>
          </a:p>
          <a:p>
            <a:pPr lvl="1"/>
            <a:r>
              <a:rPr lang="vi-VN" sz="1600"/>
              <a:t>Cho biết </a:t>
            </a:r>
            <a:r>
              <a:rPr lang="vi-VN" sz="1600" b="1"/>
              <a:t>tỷ lệ (rate)</a:t>
            </a:r>
            <a:r>
              <a:rPr lang="vi-VN" sz="1600"/>
              <a:t> của sự kiện </a:t>
            </a:r>
            <a:r>
              <a:rPr lang="vi-VN" sz="1600" b="1"/>
              <a:t>thay đổi bao nhiêu lần</a:t>
            </a:r>
            <a:r>
              <a:rPr lang="vi-VN" sz="1600"/>
              <a:t> khi biến độc lập X tăng 1 đơn vị, sau khi đã điều chỉnh cho các biến khác.</a:t>
            </a:r>
          </a:p>
          <a:p>
            <a:pPr lvl="1"/>
            <a:r>
              <a:rPr lang="vi-VN" sz="1600" b="1"/>
              <a:t>IRR &gt; 1:</a:t>
            </a:r>
            <a:r>
              <a:rPr lang="vi-VN" sz="1600"/>
              <a:t> Yếu tố nguy cơ (tỷ lệ tăng).</a:t>
            </a:r>
          </a:p>
          <a:p>
            <a:pPr lvl="1"/>
            <a:r>
              <a:rPr lang="vi-VN" sz="1600" b="1"/>
              <a:t>IRR &lt; 1:</a:t>
            </a:r>
            <a:r>
              <a:rPr lang="vi-VN" sz="1600"/>
              <a:t> Yếu tố bảo vệ (tỷ lệ giảm).</a:t>
            </a:r>
          </a:p>
          <a:p>
            <a:pPr lvl="2"/>
            <a:r>
              <a:rPr lang="vi-VN" sz="1600"/>
              <a:t>Mức giảm phần trăm = (1−</a:t>
            </a:r>
            <a:r>
              <a:rPr lang="vi-VN" sz="1600">
                <a:effectLst/>
              </a:rPr>
              <a:t>IRR</a:t>
            </a:r>
            <a:r>
              <a:rPr lang="vi-VN" sz="1600"/>
              <a:t>)times100</a:t>
            </a:r>
          </a:p>
          <a:p>
            <a:pPr lvl="1"/>
            <a:r>
              <a:rPr lang="vi-VN" sz="1600" b="1"/>
              <a:t>IRR = 1:</a:t>
            </a:r>
            <a:r>
              <a:rPr lang="vi-VN" sz="1600"/>
              <a:t> Không ảnh hưởng.</a:t>
            </a:r>
          </a:p>
          <a:p>
            <a:endParaRPr lang="en-VN" sz="2000"/>
          </a:p>
        </p:txBody>
      </p:sp>
    </p:spTree>
    <p:extLst>
      <p:ext uri="{BB962C8B-B14F-4D97-AF65-F5344CB8AC3E}">
        <p14:creationId xmlns:p14="http://schemas.microsoft.com/office/powerpoint/2010/main" val="3871770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DB7638-DA48-CBC4-F19F-65E19F617217}"/>
              </a:ext>
            </a:extLst>
          </p:cNvPr>
          <p:cNvSpPr>
            <a:spLocks noGrp="1"/>
          </p:cNvSpPr>
          <p:nvPr>
            <p:ph type="title"/>
          </p:nvPr>
        </p:nvSpPr>
        <p:spPr>
          <a:xfrm>
            <a:off x="793662" y="386930"/>
            <a:ext cx="10066122" cy="1298448"/>
          </a:xfrm>
        </p:spPr>
        <p:txBody>
          <a:bodyPr anchor="b">
            <a:normAutofit/>
          </a:bodyPr>
          <a:lstStyle/>
          <a:p>
            <a:r>
              <a:rPr lang="en-VN" sz="4800"/>
              <a:t>So sánh </a:t>
            </a:r>
            <a:r>
              <a:rPr lang="en-US" sz="4800"/>
              <a:t>: Poisson vs. NB</a:t>
            </a:r>
            <a:r>
              <a:rPr lang="en-VN" sz="4800"/>
              <a:t> </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595582-3FC9-230A-1ECA-C765A46AF603}"/>
              </a:ext>
            </a:extLst>
          </p:cNvPr>
          <p:cNvSpPr>
            <a:spLocks noGrp="1"/>
          </p:cNvSpPr>
          <p:nvPr>
            <p:ph idx="1"/>
          </p:nvPr>
        </p:nvSpPr>
        <p:spPr>
          <a:xfrm>
            <a:off x="793661" y="2599509"/>
            <a:ext cx="4530898" cy="3639450"/>
          </a:xfrm>
        </p:spPr>
        <p:txBody>
          <a:bodyPr anchor="ctr">
            <a:normAutofit/>
          </a:bodyPr>
          <a:lstStyle/>
          <a:p>
            <a:r>
              <a:rPr lang="vi-VN" sz="1600" b="1"/>
              <a:t>Hệ số beta và IRR:</a:t>
            </a:r>
            <a:r>
              <a:rPr lang="vi-VN" sz="1600"/>
              <a:t> Về mặt diễn giải, không có sự khác biệt. Cả hai đều cho biết mức độ thay đổi của tỷ lệ.</a:t>
            </a:r>
          </a:p>
          <a:p>
            <a:r>
              <a:rPr lang="vi-VN" sz="1600" b="1"/>
              <a:t>Sai số chuẩn và P-value:</a:t>
            </a:r>
            <a:r>
              <a:rPr lang="vi-VN" sz="1600"/>
              <a:t> Đây là điểm khác biệt chính.</a:t>
            </a:r>
          </a:p>
          <a:p>
            <a:r>
              <a:rPr lang="vi-VN" sz="1600"/>
              <a:t>Mô hình NB sẽ có sai số chuẩn </a:t>
            </a:r>
            <a:r>
              <a:rPr lang="vi-VN" sz="1600" b="1"/>
              <a:t>lớn hơn</a:t>
            </a:r>
            <a:r>
              <a:rPr lang="vi-VN" sz="1600"/>
              <a:t> và p-value </a:t>
            </a:r>
            <a:r>
              <a:rPr lang="vi-VN" sz="1600" b="1"/>
              <a:t>lớn hơn</a:t>
            </a:r>
            <a:r>
              <a:rPr lang="vi-VN" sz="1600"/>
              <a:t> so với mô hình Poisson trên cùng một dữ liệu phân tán quá mức.</a:t>
            </a:r>
          </a:p>
          <a:p>
            <a:r>
              <a:rPr lang="vi-VN" sz="1600"/>
              <a:t>Điều này có nghĩa là NB đưa ra kết luận </a:t>
            </a:r>
            <a:r>
              <a:rPr lang="vi-VN" sz="1600" b="1"/>
              <a:t>thận trọng và đáng tin cậy hơn</a:t>
            </a:r>
            <a:r>
              <a:rPr lang="vi-VN" sz="1600"/>
              <a:t>. Một biến có thể có ý nghĩa trong mô hình Poisson nhưng lại không có ý nghĩa trong mô hình NB.</a:t>
            </a:r>
          </a:p>
          <a:p>
            <a:endParaRPr lang="en-VN" sz="1600"/>
          </a:p>
        </p:txBody>
      </p:sp>
      <p:pic>
        <p:nvPicPr>
          <p:cNvPr id="4" name="Picture 3">
            <a:extLst>
              <a:ext uri="{FF2B5EF4-FFF2-40B4-BE49-F238E27FC236}">
                <a16:creationId xmlns:a16="http://schemas.microsoft.com/office/drawing/2014/main" id="{52F18041-20F3-49AB-C185-591A17381A00}"/>
              </a:ext>
            </a:extLst>
          </p:cNvPr>
          <p:cNvPicPr>
            <a:picLocks noChangeAspect="1"/>
          </p:cNvPicPr>
          <p:nvPr/>
        </p:nvPicPr>
        <p:blipFill>
          <a:blip r:embed="rId2"/>
          <a:stretch>
            <a:fillRect/>
          </a:stretch>
        </p:blipFill>
        <p:spPr>
          <a:xfrm>
            <a:off x="5911532" y="3177168"/>
            <a:ext cx="5150277" cy="2328418"/>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5393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265A61-36E8-84A7-EE3A-2E2BAB543EA8}"/>
              </a:ext>
            </a:extLst>
          </p:cNvPr>
          <p:cNvSpPr>
            <a:spLocks noGrp="1"/>
          </p:cNvSpPr>
          <p:nvPr>
            <p:ph type="title"/>
          </p:nvPr>
        </p:nvSpPr>
        <p:spPr>
          <a:xfrm>
            <a:off x="1043631" y="809898"/>
            <a:ext cx="9942716" cy="1554480"/>
          </a:xfrm>
        </p:spPr>
        <p:txBody>
          <a:bodyPr anchor="ctr">
            <a:normAutofit/>
          </a:bodyPr>
          <a:lstStyle/>
          <a:p>
            <a:r>
              <a:rPr lang="en-VN" sz="4800"/>
              <a:t>Qui trình với dữ liệu đếm</a:t>
            </a:r>
          </a:p>
        </p:txBody>
      </p:sp>
      <p:sp>
        <p:nvSpPr>
          <p:cNvPr id="3" name="Content Placeholder 2">
            <a:extLst>
              <a:ext uri="{FF2B5EF4-FFF2-40B4-BE49-F238E27FC236}">
                <a16:creationId xmlns:a16="http://schemas.microsoft.com/office/drawing/2014/main" id="{C9CE468E-C5B9-8D3A-F403-45BFDCD349E5}"/>
              </a:ext>
            </a:extLst>
          </p:cNvPr>
          <p:cNvSpPr>
            <a:spLocks noGrp="1"/>
          </p:cNvSpPr>
          <p:nvPr>
            <p:ph idx="1"/>
          </p:nvPr>
        </p:nvSpPr>
        <p:spPr>
          <a:xfrm>
            <a:off x="1045028" y="3017522"/>
            <a:ext cx="9941319" cy="3124658"/>
          </a:xfrm>
        </p:spPr>
        <p:txBody>
          <a:bodyPr anchor="ctr">
            <a:normAutofit/>
          </a:bodyPr>
          <a:lstStyle/>
          <a:p>
            <a:r>
              <a:rPr lang="vi-VN" sz="2000" b="1"/>
              <a:t>Với dữ liệu đếm</a:t>
            </a:r>
            <a:endParaRPr lang="vi-VN" sz="2000"/>
          </a:p>
          <a:p>
            <a:pPr lvl="1"/>
            <a:r>
              <a:rPr lang="vi-VN" sz="2000" b="1"/>
              <a:t>Xây dựng mô hình Poisson</a:t>
            </a:r>
            <a:r>
              <a:rPr lang="vi-VN" sz="2000"/>
              <a:t> làm cơ sở.</a:t>
            </a:r>
          </a:p>
          <a:p>
            <a:pPr lvl="1"/>
            <a:r>
              <a:rPr lang="vi-VN" sz="2000" b="1"/>
              <a:t>Kiểm tra overdispersion</a:t>
            </a:r>
            <a:r>
              <a:rPr lang="vi-VN" sz="2000"/>
              <a:t> (Dùng dispersiontest() hoặc Residual Deviance / df).</a:t>
            </a:r>
          </a:p>
          <a:p>
            <a:pPr lvl="1"/>
            <a:r>
              <a:rPr lang="vi-VN" sz="2000" b="1"/>
              <a:t>Nếu KHÔNG có overdispersion (p &gt; 0.05):</a:t>
            </a:r>
            <a:r>
              <a:rPr lang="vi-VN" sz="2000"/>
              <a:t> Giữ lại và sử dụng mô hình Poisson.</a:t>
            </a:r>
          </a:p>
          <a:p>
            <a:pPr lvl="1"/>
            <a:r>
              <a:rPr lang="vi-VN" sz="2000" b="1"/>
              <a:t>Nếu CÓ overdispersion (p &lt; 0.05):</a:t>
            </a:r>
            <a:endParaRPr lang="vi-VN" sz="2000"/>
          </a:p>
          <a:p>
            <a:pPr lvl="2"/>
            <a:r>
              <a:rPr lang="vi-VN"/>
              <a:t>Xây dựng mô hình </a:t>
            </a:r>
            <a:r>
              <a:rPr lang="vi-VN" b="1"/>
              <a:t>Negative Binomial</a:t>
            </a:r>
            <a:r>
              <a:rPr lang="vi-VN"/>
              <a:t>.</a:t>
            </a:r>
          </a:p>
          <a:p>
            <a:pPr lvl="2"/>
            <a:r>
              <a:rPr lang="vi-VN"/>
              <a:t>Dùng </a:t>
            </a:r>
            <a:r>
              <a:rPr lang="vi-VN" b="1"/>
              <a:t>LRT (lrtest)</a:t>
            </a:r>
            <a:r>
              <a:rPr lang="vi-VN"/>
              <a:t> để xác nhận NB tốt hơn một cách có ý nghĩa.</a:t>
            </a:r>
          </a:p>
          <a:p>
            <a:pPr lvl="2"/>
            <a:r>
              <a:rPr lang="vi-VN"/>
              <a:t>Dùng kết quả từ mô hình NB.</a:t>
            </a:r>
          </a:p>
          <a:p>
            <a:endParaRPr lang="en-VN" sz="20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8748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FF6E4F-26F9-4F7B-8769-EA792846AAEC}"/>
              </a:ext>
            </a:extLst>
          </p:cNvPr>
          <p:cNvSpPr>
            <a:spLocks noGrp="1"/>
          </p:cNvSpPr>
          <p:nvPr>
            <p:ph type="title"/>
          </p:nvPr>
        </p:nvSpPr>
        <p:spPr>
          <a:xfrm>
            <a:off x="1043631" y="809898"/>
            <a:ext cx="9942716" cy="1554480"/>
          </a:xfrm>
        </p:spPr>
        <p:txBody>
          <a:bodyPr anchor="ctr">
            <a:normAutofit/>
          </a:bodyPr>
          <a:lstStyle/>
          <a:p>
            <a:r>
              <a:rPr lang="en-VN" sz="4800"/>
              <a:t>Tóm tắt</a:t>
            </a:r>
          </a:p>
        </p:txBody>
      </p:sp>
      <p:sp>
        <p:nvSpPr>
          <p:cNvPr id="3" name="Content Placeholder 2">
            <a:extLst>
              <a:ext uri="{FF2B5EF4-FFF2-40B4-BE49-F238E27FC236}">
                <a16:creationId xmlns:a16="http://schemas.microsoft.com/office/drawing/2014/main" id="{0E81B97A-B440-E1F8-4EE0-EF3D4B6608D0}"/>
              </a:ext>
            </a:extLst>
          </p:cNvPr>
          <p:cNvSpPr>
            <a:spLocks noGrp="1"/>
          </p:cNvSpPr>
          <p:nvPr>
            <p:ph idx="1"/>
          </p:nvPr>
        </p:nvSpPr>
        <p:spPr>
          <a:xfrm>
            <a:off x="1045028" y="3017522"/>
            <a:ext cx="9941319" cy="3124658"/>
          </a:xfrm>
        </p:spPr>
        <p:txBody>
          <a:bodyPr anchor="ctr">
            <a:normAutofit/>
          </a:bodyPr>
          <a:lstStyle/>
          <a:p>
            <a:r>
              <a:rPr lang="vi-VN" sz="2200"/>
              <a:t>Hồi quy NB là công cụ tiêu chuẩn cho </a:t>
            </a:r>
            <a:r>
              <a:rPr lang="vi-VN" sz="2200" b="1"/>
              <a:t>dữ liệu đếm phân tán quá mức</a:t>
            </a:r>
            <a:r>
              <a:rPr lang="vi-VN" sz="2200"/>
              <a:t>.</a:t>
            </a:r>
          </a:p>
          <a:p>
            <a:r>
              <a:rPr lang="vi-VN" sz="2200"/>
              <a:t>Nó là một dạng tổng quát của hồi quy Poisson bằng cách thêm một tham số phân tán.</a:t>
            </a:r>
          </a:p>
          <a:p>
            <a:r>
              <a:rPr lang="vi-VN" sz="2200"/>
              <a:t>Xây dựng mô hình dễ dàng với glm.nb() từ gói MASS.</a:t>
            </a:r>
          </a:p>
          <a:p>
            <a:r>
              <a:rPr lang="vi-VN" sz="2200"/>
              <a:t>Luôn </a:t>
            </a:r>
            <a:r>
              <a:rPr lang="vi-VN" sz="2200" b="1"/>
              <a:t>so sánh mô hình NB với mô hình Poisson</a:t>
            </a:r>
            <a:r>
              <a:rPr lang="vi-VN" sz="2200"/>
              <a:t> để chứng minh sự lựa chọn là phù hợp hơn.</a:t>
            </a:r>
          </a:p>
          <a:p>
            <a:r>
              <a:rPr lang="vi-VN" sz="2200"/>
              <a:t>Diễn giải hệ số bằng </a:t>
            </a:r>
            <a:r>
              <a:rPr lang="vi-VN" sz="2200" b="1"/>
              <a:t>IRR</a:t>
            </a:r>
            <a:r>
              <a:rPr lang="vi-VN" sz="2200"/>
              <a:t>, tương tự như hồi quy Poisson.</a:t>
            </a:r>
          </a:p>
          <a:p>
            <a:endParaRPr lang="en-VN" sz="22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9882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322157-58EC-7D20-A89F-57E2B3C0EE42}"/>
              </a:ext>
            </a:extLst>
          </p:cNvPr>
          <p:cNvSpPr>
            <a:spLocks noGrp="1"/>
          </p:cNvSpPr>
          <p:nvPr>
            <p:ph type="ctrTitle"/>
          </p:nvPr>
        </p:nvSpPr>
        <p:spPr>
          <a:xfrm>
            <a:off x="1629751" y="934327"/>
            <a:ext cx="8924392" cy="1058275"/>
          </a:xfrm>
        </p:spPr>
        <p:txBody>
          <a:bodyPr vert="horz" lIns="91440" tIns="45720" rIns="91440" bIns="45720" rtlCol="0" anchor="ctr">
            <a:normAutofit/>
          </a:bodyPr>
          <a:lstStyle/>
          <a:p>
            <a:r>
              <a:rPr lang="en-US" sz="4400" kern="1200">
                <a:solidFill>
                  <a:schemeClr val="tx1"/>
                </a:solidFill>
                <a:latin typeface="+mj-lt"/>
                <a:ea typeface="+mj-ea"/>
                <a:cs typeface="+mj-cs"/>
              </a:rPr>
              <a:t>Câu hỏi, thảo luận</a:t>
            </a:r>
          </a:p>
        </p:txBody>
      </p:sp>
      <p:sp>
        <p:nvSpPr>
          <p:cNvPr id="10" name="Freeform: Shape 9">
            <a:extLst>
              <a:ext uri="{FF2B5EF4-FFF2-40B4-BE49-F238E27FC236}">
                <a16:creationId xmlns:a16="http://schemas.microsoft.com/office/drawing/2014/main" id="{6295B176-FA0E-4B6A-A190-5E2E82BEA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813" y="2337807"/>
            <a:ext cx="9604374"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6">
            <a:extLst>
              <a:ext uri="{FF2B5EF4-FFF2-40B4-BE49-F238E27FC236}">
                <a16:creationId xmlns:a16="http://schemas.microsoft.com/office/drawing/2014/main" id="{48F779DE-4744-42D6-9C74-33EC9446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2190741"/>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5BF66EE9-E516-2499-98CB-E16D6749B86C}"/>
              </a:ext>
            </a:extLst>
          </p:cNvPr>
          <p:cNvSpPr>
            <a:spLocks noGrp="1"/>
          </p:cNvSpPr>
          <p:nvPr>
            <p:ph type="subTitle" idx="1"/>
          </p:nvPr>
        </p:nvSpPr>
        <p:spPr>
          <a:xfrm>
            <a:off x="1941207" y="2752316"/>
            <a:ext cx="8309586" cy="2756848"/>
          </a:xfrm>
        </p:spPr>
        <p:txBody>
          <a:bodyPr vert="horz" lIns="91440" tIns="45720" rIns="91440" bIns="45720" rtlCol="0">
            <a:normAutofit/>
          </a:bodyPr>
          <a:lstStyle/>
          <a:p>
            <a:pPr indent="-228600" algn="l">
              <a:buFont typeface="Arial" panose="020B0604020202020204" pitchFamily="34" charset="0"/>
              <a:buChar char="•"/>
            </a:pPr>
            <a:endParaRPr lang="en-US" sz="1700"/>
          </a:p>
          <a:p>
            <a:pPr algn="l"/>
            <a:r>
              <a:rPr lang="en-US" sz="1700"/>
              <a:t>Tài liệu tham khảo</a:t>
            </a:r>
          </a:p>
          <a:p>
            <a:pPr indent="-228600" algn="l">
              <a:buFont typeface="Arial" panose="020B0604020202020204" pitchFamily="34" charset="0"/>
              <a:buChar char="•"/>
            </a:pPr>
            <a:r>
              <a:rPr lang="en-US" sz="1700"/>
              <a:t>Thulin, M. (2024). </a:t>
            </a:r>
            <a:r>
              <a:rPr lang="en-US" sz="1700" i="1"/>
              <a:t>Modern Statistics with R</a:t>
            </a:r>
            <a:r>
              <a:rPr lang="en-US" sz="1700"/>
              <a:t>. Second edition. Chapman &amp; Hall/CRC Press. ISBN 9781032512440. (Bản ebook miễn phí truy cập tại : </a:t>
            </a:r>
            <a:r>
              <a:rPr lang="en-US" sz="1700" u="sng">
                <a:hlinkClick r:id="rId2"/>
              </a:rPr>
              <a:t>https://modernstatisticswithr.com/</a:t>
            </a:r>
            <a:r>
              <a:rPr lang="en-US" sz="1700"/>
              <a:t> ), Chương 6</a:t>
            </a:r>
            <a:r>
              <a:rPr lang="en-US" sz="1700">
                <a:effectLst/>
              </a:rPr>
              <a:t> </a:t>
            </a:r>
            <a:endParaRPr lang="en-US" sz="1700"/>
          </a:p>
          <a:p>
            <a:pPr indent="-228600" algn="l">
              <a:buFont typeface="Arial" panose="020B0604020202020204" pitchFamily="34" charset="0"/>
              <a:buChar char="•"/>
            </a:pPr>
            <a:r>
              <a:rPr lang="en-US" sz="1700"/>
              <a:t>Bijesh Yadav, Lakshmanan Jeyaseelan, Visalakshi Jeyaseelan, Jothilakshmi Durairaj, Sebastian George, K.G. Selvaraj, Shrikant I. Bangdiwala, Can Generalized Poisson model replace any other count data models? An evaluation, Clinical Epidemiology and Global Health, Volume 11, 2021,</a:t>
            </a:r>
          </a:p>
        </p:txBody>
      </p:sp>
    </p:spTree>
    <p:extLst>
      <p:ext uri="{BB962C8B-B14F-4D97-AF65-F5344CB8AC3E}">
        <p14:creationId xmlns:p14="http://schemas.microsoft.com/office/powerpoint/2010/main" val="3085560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8" name="Rectangle 2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621A141-F939-024D-01E7-BCB55D07D6E6}"/>
              </a:ext>
            </a:extLst>
          </p:cNvPr>
          <p:cNvSpPr>
            <a:spLocks noGrp="1"/>
          </p:cNvSpPr>
          <p:nvPr>
            <p:ph type="title"/>
          </p:nvPr>
        </p:nvSpPr>
        <p:spPr>
          <a:xfrm>
            <a:off x="1043631" y="809898"/>
            <a:ext cx="9942716" cy="1554480"/>
          </a:xfrm>
        </p:spPr>
        <p:txBody>
          <a:bodyPr anchor="ctr">
            <a:normAutofit/>
          </a:bodyPr>
          <a:lstStyle/>
          <a:p>
            <a:r>
              <a:rPr lang="en-VN" sz="4800"/>
              <a:t>Chuẩn đầu ra </a:t>
            </a:r>
          </a:p>
        </p:txBody>
      </p:sp>
      <p:sp>
        <p:nvSpPr>
          <p:cNvPr id="7" name="Content Placeholder 6">
            <a:extLst>
              <a:ext uri="{FF2B5EF4-FFF2-40B4-BE49-F238E27FC236}">
                <a16:creationId xmlns:a16="http://schemas.microsoft.com/office/drawing/2014/main" id="{F5E1F7AE-3F67-8347-63C3-D66F64970AB2}"/>
              </a:ext>
            </a:extLst>
          </p:cNvPr>
          <p:cNvSpPr>
            <a:spLocks noGrp="1"/>
          </p:cNvSpPr>
          <p:nvPr>
            <p:ph idx="1"/>
          </p:nvPr>
        </p:nvSpPr>
        <p:spPr>
          <a:xfrm>
            <a:off x="1045028" y="3017522"/>
            <a:ext cx="9941319" cy="3124658"/>
          </a:xfrm>
        </p:spPr>
        <p:txBody>
          <a:bodyPr anchor="ctr">
            <a:normAutofit/>
          </a:bodyPr>
          <a:lstStyle/>
          <a:p>
            <a:r>
              <a:rPr lang="vi-VN" sz="2400"/>
              <a:t>LLO1:  Xây dựng mô hình hồi quy tuyến tính. </a:t>
            </a:r>
            <a:endParaRPr lang="en-VN" sz="2400"/>
          </a:p>
          <a:p>
            <a:r>
              <a:rPr lang="vi-VN" sz="2400" b="1"/>
              <a:t>LLO2:  Xây dựng các mô hình hồi quy logistic, hồi quy Poisson và nhị thức âm</a:t>
            </a:r>
            <a:endParaRPr lang="en-VN" sz="2400" b="1"/>
          </a:p>
          <a:p>
            <a:r>
              <a:rPr lang="en-US" sz="2400"/>
              <a:t>LLO3: </a:t>
            </a:r>
            <a:r>
              <a:rPr lang="vi-VN" sz="2400"/>
              <a:t>Xây dựng mô hình hồi qui phân tích số liệu sống sót. </a:t>
            </a:r>
            <a:endParaRPr lang="en-VN" sz="2400"/>
          </a:p>
          <a:p>
            <a:r>
              <a:rPr lang="vi-VN" sz="2400"/>
              <a:t>LLO</a:t>
            </a:r>
            <a:r>
              <a:rPr lang="en-US" sz="2400"/>
              <a:t>4</a:t>
            </a:r>
            <a:r>
              <a:rPr lang="vi-VN" sz="2400"/>
              <a:t>: Sử dụng R để xây dựng</a:t>
            </a:r>
            <a:r>
              <a:rPr lang="en-US" sz="2400"/>
              <a:t> một số </a:t>
            </a:r>
            <a:r>
              <a:rPr lang="vi-VN" sz="2400"/>
              <a:t>mô hình hồi quy</a:t>
            </a:r>
            <a:r>
              <a:rPr lang="en-US" sz="2400"/>
              <a:t> trong phân tích dữ liệu y tế</a:t>
            </a:r>
            <a:endParaRPr lang="en-VN" sz="2400"/>
          </a:p>
          <a:p>
            <a:endParaRPr lang="en-VN" sz="2400"/>
          </a:p>
        </p:txBody>
      </p:sp>
      <p:cxnSp>
        <p:nvCxnSpPr>
          <p:cNvPr id="34" name="Straight Connector 3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868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C99D96-A57C-2D28-EE44-9A77DD42FFB4}"/>
              </a:ext>
            </a:extLst>
          </p:cNvPr>
          <p:cNvSpPr>
            <a:spLocks noGrp="1"/>
          </p:cNvSpPr>
          <p:nvPr>
            <p:ph type="title"/>
          </p:nvPr>
        </p:nvSpPr>
        <p:spPr>
          <a:xfrm>
            <a:off x="808638" y="386930"/>
            <a:ext cx="9236700" cy="1188950"/>
          </a:xfrm>
        </p:spPr>
        <p:txBody>
          <a:bodyPr anchor="b">
            <a:normAutofit/>
          </a:bodyPr>
          <a:lstStyle/>
          <a:p>
            <a:r>
              <a:rPr lang="en-VN" sz="5400"/>
              <a:t>Bài tập thực hành</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0B6002-F751-7D5A-9252-E53DC6E03E51}"/>
              </a:ext>
            </a:extLst>
          </p:cNvPr>
          <p:cNvSpPr>
            <a:spLocks noGrp="1"/>
          </p:cNvSpPr>
          <p:nvPr>
            <p:ph idx="1"/>
          </p:nvPr>
        </p:nvSpPr>
        <p:spPr>
          <a:xfrm>
            <a:off x="793660" y="2599509"/>
            <a:ext cx="10143668" cy="3435531"/>
          </a:xfrm>
        </p:spPr>
        <p:txBody>
          <a:bodyPr anchor="ctr">
            <a:normAutofit/>
          </a:bodyPr>
          <a:lstStyle/>
          <a:p>
            <a:r>
              <a:rPr lang="en-VN" sz="2400"/>
              <a:t>Làm bài tập thực hành số 5</a:t>
            </a:r>
          </a:p>
          <a:p>
            <a:r>
              <a:rPr lang="en-VN" sz="2400"/>
              <a:t>Trình bày và thảo luận kết quả trước lớp</a:t>
            </a:r>
          </a:p>
        </p:txBody>
      </p:sp>
    </p:spTree>
    <p:extLst>
      <p:ext uri="{BB962C8B-B14F-4D97-AF65-F5344CB8AC3E}">
        <p14:creationId xmlns:p14="http://schemas.microsoft.com/office/powerpoint/2010/main" val="3529788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36FA01-6B27-A703-51BD-15761898A32F}"/>
              </a:ext>
            </a:extLst>
          </p:cNvPr>
          <p:cNvSpPr>
            <a:spLocks noGrp="1"/>
          </p:cNvSpPr>
          <p:nvPr>
            <p:ph type="title"/>
          </p:nvPr>
        </p:nvSpPr>
        <p:spPr>
          <a:xfrm>
            <a:off x="793662" y="386930"/>
            <a:ext cx="10066122" cy="1298448"/>
          </a:xfrm>
        </p:spPr>
        <p:txBody>
          <a:bodyPr anchor="b">
            <a:normAutofit/>
          </a:bodyPr>
          <a:lstStyle/>
          <a:p>
            <a:r>
              <a:rPr lang="en-US" sz="4800"/>
              <a:t>Phân tán quá mức (Overdispersion)</a:t>
            </a:r>
            <a:endParaRPr lang="en-VN" sz="4800"/>
          </a:p>
        </p:txBody>
      </p:sp>
      <p:sp>
        <p:nvSpPr>
          <p:cNvPr id="23" name="Rectangle 2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7227DF8-B748-30C9-12D3-C85FAB171780}"/>
              </a:ext>
            </a:extLst>
          </p:cNvPr>
          <p:cNvSpPr>
            <a:spLocks noGrp="1"/>
          </p:cNvSpPr>
          <p:nvPr>
            <p:ph idx="1"/>
          </p:nvPr>
        </p:nvSpPr>
        <p:spPr>
          <a:xfrm>
            <a:off x="793661" y="2599509"/>
            <a:ext cx="4530898" cy="3639450"/>
          </a:xfrm>
        </p:spPr>
        <p:txBody>
          <a:bodyPr anchor="ctr">
            <a:normAutofit/>
          </a:bodyPr>
          <a:lstStyle/>
          <a:p>
            <a:r>
              <a:rPr lang="vi-VN" sz="1300" b="1"/>
              <a:t>Hồi quy Poisson:</a:t>
            </a:r>
            <a:r>
              <a:rPr lang="vi-VN" sz="1300"/>
              <a:t> Giả định rằng </a:t>
            </a:r>
            <a:r>
              <a:rPr lang="vi-VN" sz="1300" b="1"/>
              <a:t>Trung bình = Phương sai</a:t>
            </a:r>
            <a:r>
              <a:rPr lang="vi-VN" sz="1300"/>
              <a:t> (Equidispersion).</a:t>
            </a:r>
          </a:p>
          <a:p>
            <a:r>
              <a:rPr lang="vi-VN" sz="1300" b="1"/>
              <a:t>Vấn đề trong thực tế:</a:t>
            </a:r>
            <a:r>
              <a:rPr lang="vi-VN" sz="1300"/>
              <a:t> Trong dữ liệu y tế, hầu hết các biến đếm đều có </a:t>
            </a:r>
            <a:r>
              <a:rPr lang="vi-VN" sz="1300" b="1"/>
              <a:t>phương sai LỚN HƠN trung bình</a:t>
            </a:r>
            <a:r>
              <a:rPr lang="vi-VN" sz="1300"/>
              <a:t>.</a:t>
            </a:r>
          </a:p>
          <a:p>
            <a:pPr lvl="1"/>
            <a:r>
              <a:rPr lang="vi-VN" sz="1300"/>
              <a:t>Ví dụ: Số lần tái khám của bệnh nhân, số ca nhiễm bệnh trong một cộng đồng.</a:t>
            </a:r>
          </a:p>
          <a:p>
            <a:pPr lvl="1"/>
            <a:r>
              <a:rPr lang="vi-VN" sz="1300"/>
              <a:t>Sự biến thiên (variance) thường lớn hơn nhiều so với giá trị trung bình (mean).</a:t>
            </a:r>
          </a:p>
          <a:p>
            <a:r>
              <a:rPr lang="vi-VN" sz="1300" b="1"/>
              <a:t>Hậu quả của việc dùng sai mô hình Poisson:</a:t>
            </a:r>
            <a:endParaRPr lang="vi-VN" sz="1300"/>
          </a:p>
          <a:p>
            <a:pPr lvl="1"/>
            <a:r>
              <a:rPr lang="vi-VN" sz="1300"/>
              <a:t>Sai số chuẩn (Standard Errors) bị ước tính quá thấp.</a:t>
            </a:r>
          </a:p>
          <a:p>
            <a:pPr lvl="1"/>
            <a:r>
              <a:rPr lang="vi-VN" sz="1300"/>
              <a:t>P-values quá nhỏ, dẫn đến kết luận sai lầm về ý nghĩa thống kê (Lỗi loại I).</a:t>
            </a:r>
          </a:p>
          <a:p>
            <a:pPr lvl="1"/>
            <a:r>
              <a:rPr lang="vi-VN" sz="1300"/>
              <a:t>Mô hình không phản ánh đúng thực tế của dữ liệu.</a:t>
            </a:r>
          </a:p>
          <a:p>
            <a:endParaRPr lang="en-VN" sz="1300"/>
          </a:p>
        </p:txBody>
      </p:sp>
      <p:pic>
        <p:nvPicPr>
          <p:cNvPr id="4" name="Picture 3">
            <a:extLst>
              <a:ext uri="{FF2B5EF4-FFF2-40B4-BE49-F238E27FC236}">
                <a16:creationId xmlns:a16="http://schemas.microsoft.com/office/drawing/2014/main" id="{E5761691-B2BB-37CD-1AB0-9C9353A15D90}"/>
              </a:ext>
            </a:extLst>
          </p:cNvPr>
          <p:cNvPicPr>
            <a:picLocks noChangeAspect="1"/>
          </p:cNvPicPr>
          <p:nvPr/>
        </p:nvPicPr>
        <p:blipFill>
          <a:blip r:embed="rId3"/>
          <a:srcRect t="3720" r="-1" b="-1"/>
          <a:stretch>
            <a:fillRect/>
          </a:stretch>
        </p:blipFill>
        <p:spPr>
          <a:xfrm>
            <a:off x="5911532" y="2484255"/>
            <a:ext cx="5150277" cy="3714244"/>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2209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D437A4-D598-750B-0D3E-6853F8008449}"/>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Hồi quy nhị thức âm - Negative Binomial (NB)</a:t>
            </a:r>
            <a:endParaRPr lang="en-VN" sz="4000">
              <a:solidFill>
                <a:srgbClr val="FFFFFF"/>
              </a:solidFill>
            </a:endParaRPr>
          </a:p>
        </p:txBody>
      </p:sp>
      <p:graphicFrame>
        <p:nvGraphicFramePr>
          <p:cNvPr id="5" name="Content Placeholder 2">
            <a:extLst>
              <a:ext uri="{FF2B5EF4-FFF2-40B4-BE49-F238E27FC236}">
                <a16:creationId xmlns:a16="http://schemas.microsoft.com/office/drawing/2014/main" id="{03470993-0093-FCBE-FDC2-0FD298F86500}"/>
              </a:ext>
            </a:extLst>
          </p:cNvPr>
          <p:cNvGraphicFramePr>
            <a:graphicFrameLocks noGrp="1"/>
          </p:cNvGraphicFramePr>
          <p:nvPr>
            <p:ph idx="1"/>
            <p:extLst>
              <p:ext uri="{D42A27DB-BD31-4B8C-83A1-F6EECF244321}">
                <p14:modId xmlns:p14="http://schemas.microsoft.com/office/powerpoint/2010/main" val="289195699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2828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5EE56E-5CF4-F002-88A5-9A8D4EBEE175}"/>
              </a:ext>
            </a:extLst>
          </p:cNvPr>
          <p:cNvSpPr>
            <a:spLocks noGrp="1"/>
          </p:cNvSpPr>
          <p:nvPr>
            <p:ph type="title"/>
          </p:nvPr>
        </p:nvSpPr>
        <p:spPr>
          <a:xfrm>
            <a:off x="808638" y="386930"/>
            <a:ext cx="9236700" cy="1188950"/>
          </a:xfrm>
        </p:spPr>
        <p:txBody>
          <a:bodyPr anchor="b">
            <a:normAutofit/>
          </a:bodyPr>
          <a:lstStyle/>
          <a:p>
            <a:r>
              <a:rPr lang="vi-VN" sz="4600"/>
              <a:t>Hồi quy Negative Binomial đơn biến</a:t>
            </a:r>
            <a:endParaRPr lang="en-VN" sz="46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2663FE-AA1D-9077-7FE8-60A440D3F446}"/>
              </a:ext>
            </a:extLst>
          </p:cNvPr>
          <p:cNvSpPr>
            <a:spLocks noGrp="1"/>
          </p:cNvSpPr>
          <p:nvPr>
            <p:ph idx="1"/>
          </p:nvPr>
        </p:nvSpPr>
        <p:spPr>
          <a:xfrm>
            <a:off x="793660" y="2599509"/>
            <a:ext cx="10143668" cy="3435531"/>
          </a:xfrm>
        </p:spPr>
        <p:txBody>
          <a:bodyPr anchor="ctr">
            <a:normAutofit/>
          </a:bodyPr>
          <a:lstStyle/>
          <a:p>
            <a:r>
              <a:rPr lang="vi-VN" sz="2400"/>
              <a:t>Giống hồi quy Poisson, mô hình NB mô hình hóa </a:t>
            </a:r>
            <a:r>
              <a:rPr lang="vi-VN" sz="2400" b="1"/>
              <a:t>logarit của tỷ lệ kỳ vọng (</a:t>
            </a:r>
            <a:r>
              <a:rPr lang="vi-VN" sz="2400" b="1">
                <a:effectLst/>
              </a:rPr>
              <a:t>l</a:t>
            </a:r>
            <a:r>
              <a:rPr lang="vi-VN" sz="2400" b="1"/>
              <a:t>ambda hoặc mu)</a:t>
            </a:r>
            <a:r>
              <a:rPr lang="vi-VN" sz="2400"/>
              <a:t>.</a:t>
            </a:r>
          </a:p>
          <a:p>
            <a:r>
              <a:rPr lang="vi-VN" sz="2400" b="1"/>
              <a:t>Phương trình:</a:t>
            </a:r>
            <a:r>
              <a:rPr lang="vi-VN" sz="2400"/>
              <a:t> </a:t>
            </a:r>
          </a:p>
          <a:p>
            <a:pPr lvl="1"/>
            <a:r>
              <a:rPr lang="vi-VN" sz="2000"/>
              <a:t>ln(</a:t>
            </a:r>
            <a:r>
              <a:rPr lang="el-GR" sz="2000"/>
              <a:t>μ</a:t>
            </a:r>
            <a:r>
              <a:rPr lang="vi-VN" sz="2000">
                <a:effectLst/>
              </a:rPr>
              <a:t>i</a:t>
            </a:r>
            <a:r>
              <a:rPr lang="vi-VN" sz="2000"/>
              <a:t>​)=</a:t>
            </a:r>
            <a:r>
              <a:rPr lang="el-GR" sz="2000">
                <a:effectLst/>
              </a:rPr>
              <a:t>β0</a:t>
            </a:r>
            <a:r>
              <a:rPr lang="el-GR" sz="2000"/>
              <a:t>​+</a:t>
            </a:r>
            <a:r>
              <a:rPr lang="el-GR" sz="2000">
                <a:effectLst/>
              </a:rPr>
              <a:t>β1</a:t>
            </a:r>
            <a:r>
              <a:rPr lang="el-GR" sz="2000"/>
              <a:t>​</a:t>
            </a:r>
            <a:r>
              <a:rPr lang="vi-VN" sz="2000">
                <a:effectLst/>
              </a:rPr>
              <a:t>Xi</a:t>
            </a:r>
            <a:r>
              <a:rPr lang="vi-VN" sz="2000"/>
              <a:t>​</a:t>
            </a:r>
          </a:p>
          <a:p>
            <a:r>
              <a:rPr lang="vi-VN" sz="2400" b="1"/>
              <a:t>Sự khác biệt chính</a:t>
            </a:r>
            <a:r>
              <a:rPr lang="vi-VN" sz="2400"/>
              <a:t> không nằm ở phương trình hồi quy, mà ở </a:t>
            </a:r>
            <a:r>
              <a:rPr lang="vi-VN" sz="2400" b="1"/>
              <a:t>phân phối xác suất</a:t>
            </a:r>
            <a:r>
              <a:rPr lang="vi-VN" sz="2400"/>
              <a:t> được giả định cho biến kết quả Y, cho phép phương sai lớn hơn trung bình.</a:t>
            </a:r>
          </a:p>
          <a:p>
            <a:endParaRPr lang="en-VN" sz="2400"/>
          </a:p>
        </p:txBody>
      </p:sp>
    </p:spTree>
    <p:extLst>
      <p:ext uri="{BB962C8B-B14F-4D97-AF65-F5344CB8AC3E}">
        <p14:creationId xmlns:p14="http://schemas.microsoft.com/office/powerpoint/2010/main" val="240173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D8444C-EDD8-4745-C195-878758DE2A60}"/>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kern="1200">
                <a:solidFill>
                  <a:srgbClr val="FFFFFF"/>
                </a:solidFill>
                <a:latin typeface="+mj-lt"/>
                <a:ea typeface="+mj-ea"/>
                <a:cs typeface="+mj-cs"/>
              </a:rPr>
              <a:t>Negative binomial - R</a:t>
            </a:r>
          </a:p>
        </p:txBody>
      </p:sp>
      <p:sp>
        <p:nvSpPr>
          <p:cNvPr id="3" name="Content Placeholder 2">
            <a:extLst>
              <a:ext uri="{FF2B5EF4-FFF2-40B4-BE49-F238E27FC236}">
                <a16:creationId xmlns:a16="http://schemas.microsoft.com/office/drawing/2014/main" id="{31C4F612-40F4-0EA4-B7FD-625569C1DB17}"/>
              </a:ext>
            </a:extLst>
          </p:cNvPr>
          <p:cNvSpPr>
            <a:spLocks noGrp="1"/>
          </p:cNvSpPr>
          <p:nvPr>
            <p:ph idx="1"/>
          </p:nvPr>
        </p:nvSpPr>
        <p:spPr>
          <a:xfrm>
            <a:off x="4380855" y="1412489"/>
            <a:ext cx="3427283" cy="4363844"/>
          </a:xfrm>
        </p:spPr>
        <p:txBody>
          <a:bodyPr vert="horz" lIns="91440" tIns="45720" rIns="91440" bIns="45720" rtlCol="0">
            <a:normAutofit/>
          </a:bodyPr>
          <a:lstStyle/>
          <a:p>
            <a:r>
              <a:rPr lang="en-US" sz="2000" b="1"/>
              <a:t>Hàm chính:</a:t>
            </a:r>
            <a:r>
              <a:rPr lang="en-US" sz="2000"/>
              <a:t> glm.nb() từ gói MASS.</a:t>
            </a:r>
          </a:p>
          <a:p>
            <a:r>
              <a:rPr lang="en-US" sz="2000"/>
              <a:t>Gói MASS (Modern Applied Statistics with S) là một gói rất phổ biến, thường được cài đặt sẵn cùng R.</a:t>
            </a:r>
          </a:p>
          <a:p>
            <a:r>
              <a:rPr lang="en-US" sz="2000" b="1"/>
              <a:t>Cú pháp:</a:t>
            </a:r>
            <a:r>
              <a:rPr lang="en-US" sz="2000"/>
              <a:t> Rất đơn giản, hàm glm.nb() tự động ước tính cả các hệ số beta và tham số phân tán theta.</a:t>
            </a:r>
          </a:p>
          <a:p>
            <a:endParaRPr lang="en-US" sz="2000"/>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F09FA22-0BE5-8EB4-B4CC-5AFC24389AD2}"/>
              </a:ext>
            </a:extLst>
          </p:cNvPr>
          <p:cNvSpPr txBox="1"/>
          <p:nvPr/>
        </p:nvSpPr>
        <p:spPr>
          <a:xfrm>
            <a:off x="8451604" y="1412489"/>
            <a:ext cx="3197701" cy="4363844"/>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000"/>
              <a:t>library(MASS)</a:t>
            </a:r>
          </a:p>
          <a:p>
            <a:pPr indent="-228600" defTabSz="914400">
              <a:lnSpc>
                <a:spcPct val="90000"/>
              </a:lnSpc>
              <a:spcAft>
                <a:spcPts val="600"/>
              </a:spcAft>
              <a:buFont typeface="Arial" panose="020B0604020202020204" pitchFamily="34" charset="0"/>
              <a:buChar char="•"/>
            </a:pPr>
            <a:endParaRPr lang="en-US" sz="2000"/>
          </a:p>
          <a:p>
            <a:pPr indent="-228600" defTabSz="914400">
              <a:lnSpc>
                <a:spcPct val="90000"/>
              </a:lnSpc>
              <a:spcAft>
                <a:spcPts val="600"/>
              </a:spcAft>
              <a:buFont typeface="Arial" panose="020B0604020202020204" pitchFamily="34" charset="0"/>
              <a:buChar char="•"/>
            </a:pPr>
            <a:r>
              <a:rPr lang="en-US" sz="2000"/>
              <a:t># Xây dựng mô hình</a:t>
            </a:r>
          </a:p>
          <a:p>
            <a:pPr indent="-228600" defTabSz="914400">
              <a:lnSpc>
                <a:spcPct val="90000"/>
              </a:lnSpc>
              <a:spcAft>
                <a:spcPts val="600"/>
              </a:spcAft>
              <a:buFont typeface="Arial" panose="020B0604020202020204" pitchFamily="34" charset="0"/>
              <a:buChar char="•"/>
            </a:pPr>
            <a:r>
              <a:rPr lang="en-US" sz="2000"/>
              <a:t>model_nb_simple &lt;- glm.nb(Y ~ X, data = your_data)</a:t>
            </a:r>
          </a:p>
          <a:p>
            <a:pPr indent="-228600" defTabSz="914400">
              <a:lnSpc>
                <a:spcPct val="90000"/>
              </a:lnSpc>
              <a:spcAft>
                <a:spcPts val="600"/>
              </a:spcAft>
              <a:buFont typeface="Arial" panose="020B0604020202020204" pitchFamily="34" charset="0"/>
              <a:buChar char="•"/>
            </a:pPr>
            <a:endParaRPr lang="en-US" sz="2000"/>
          </a:p>
          <a:p>
            <a:pPr indent="-228600" defTabSz="914400">
              <a:lnSpc>
                <a:spcPct val="90000"/>
              </a:lnSpc>
              <a:spcAft>
                <a:spcPts val="600"/>
              </a:spcAft>
              <a:buFont typeface="Arial" panose="020B0604020202020204" pitchFamily="34" charset="0"/>
              <a:buChar char="•"/>
            </a:pPr>
            <a:r>
              <a:rPr lang="en-US" sz="2000"/>
              <a:t># Xem kết quả tóm tắt</a:t>
            </a:r>
          </a:p>
          <a:p>
            <a:pPr indent="-228600" defTabSz="914400">
              <a:lnSpc>
                <a:spcPct val="90000"/>
              </a:lnSpc>
              <a:spcAft>
                <a:spcPts val="600"/>
              </a:spcAft>
              <a:buFont typeface="Arial" panose="020B0604020202020204" pitchFamily="34" charset="0"/>
              <a:buChar char="•"/>
            </a:pPr>
            <a:r>
              <a:rPr lang="en-US" sz="2000"/>
              <a:t>summary(model_nb_simple)</a:t>
            </a:r>
          </a:p>
        </p:txBody>
      </p:sp>
    </p:spTree>
    <p:extLst>
      <p:ext uri="{BB962C8B-B14F-4D97-AF65-F5344CB8AC3E}">
        <p14:creationId xmlns:p14="http://schemas.microsoft.com/office/powerpoint/2010/main" val="4228905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16D4B8-0B9C-3F8A-B14C-7EC4D03B62FC}"/>
              </a:ext>
            </a:extLst>
          </p:cNvPr>
          <p:cNvSpPr>
            <a:spLocks noGrp="1"/>
          </p:cNvSpPr>
          <p:nvPr>
            <p:ph type="title"/>
          </p:nvPr>
        </p:nvSpPr>
        <p:spPr>
          <a:xfrm>
            <a:off x="793662" y="386930"/>
            <a:ext cx="10066122" cy="1298448"/>
          </a:xfrm>
        </p:spPr>
        <p:txBody>
          <a:bodyPr anchor="b">
            <a:normAutofit/>
          </a:bodyPr>
          <a:lstStyle/>
          <a:p>
            <a:r>
              <a:rPr lang="en-VN" sz="4800"/>
              <a:t>Ví dụ </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6A1F56-09B9-5606-8348-5BCBB755DC5D}"/>
              </a:ext>
            </a:extLst>
          </p:cNvPr>
          <p:cNvSpPr>
            <a:spLocks noGrp="1"/>
          </p:cNvSpPr>
          <p:nvPr>
            <p:ph idx="1"/>
          </p:nvPr>
        </p:nvSpPr>
        <p:spPr>
          <a:xfrm>
            <a:off x="793661" y="2599509"/>
            <a:ext cx="4530898" cy="3639450"/>
          </a:xfrm>
        </p:spPr>
        <p:txBody>
          <a:bodyPr anchor="ctr">
            <a:normAutofit/>
          </a:bodyPr>
          <a:lstStyle/>
          <a:p>
            <a:r>
              <a:rPr lang="vi-VN" sz="1700"/>
              <a:t>Mối liên hệ giữa chủng tộc và số ngày nghỉ học của học sinh (dữ liệu có phân tán quá mức).</a:t>
            </a:r>
          </a:p>
          <a:p>
            <a:r>
              <a:rPr lang="vi-VN" sz="1700" b="1"/>
              <a:t>Nguồn dữ liệu:</a:t>
            </a:r>
            <a:r>
              <a:rPr lang="vi-VN" sz="1700"/>
              <a:t> quine từ gói MASS.</a:t>
            </a:r>
          </a:p>
          <a:p>
            <a:r>
              <a:rPr lang="vi-VN" sz="1700" b="1"/>
              <a:t>Trích dẫn:</a:t>
            </a:r>
            <a:r>
              <a:rPr lang="vi-VN" sz="1700"/>
              <a:t> Venables, W. N. &amp; Ripley, B. D. (2002). </a:t>
            </a:r>
            <a:r>
              <a:rPr lang="vi-VN" sz="1700" i="1"/>
              <a:t>Modern Applied Statistics with S</a:t>
            </a:r>
            <a:r>
              <a:rPr lang="vi-VN" sz="1700"/>
              <a:t>. Fourth Edition. Springer.</a:t>
            </a:r>
          </a:p>
          <a:p>
            <a:r>
              <a:rPr lang="vi-VN" sz="1700" b="1"/>
              <a:t>Ý nghĩa:</a:t>
            </a:r>
            <a:r>
              <a:rPr lang="vi-VN" sz="1700"/>
              <a:t> Xác định các nhóm dân số có nguy cơ sức khỏe cao hơn (thể hiện qua số ngày nghỉ học) để có các biện pháp can thiệp y tế công cộng phù hợp.</a:t>
            </a:r>
          </a:p>
          <a:p>
            <a:endParaRPr lang="en-VN" sz="1700"/>
          </a:p>
        </p:txBody>
      </p:sp>
      <p:pic>
        <p:nvPicPr>
          <p:cNvPr id="6" name="Picture 5" descr="A computer screen with white text&#10;&#10;AI-generated content may be incorrect.">
            <a:extLst>
              <a:ext uri="{FF2B5EF4-FFF2-40B4-BE49-F238E27FC236}">
                <a16:creationId xmlns:a16="http://schemas.microsoft.com/office/drawing/2014/main" id="{23597193-263D-5163-BC2E-46641D31082B}"/>
              </a:ext>
            </a:extLst>
          </p:cNvPr>
          <p:cNvPicPr>
            <a:picLocks noChangeAspect="1"/>
          </p:cNvPicPr>
          <p:nvPr/>
        </p:nvPicPr>
        <p:blipFill>
          <a:blip r:embed="rId3"/>
          <a:stretch>
            <a:fillRect/>
          </a:stretch>
        </p:blipFill>
        <p:spPr>
          <a:xfrm>
            <a:off x="5911532" y="2493715"/>
            <a:ext cx="5150277" cy="3695323"/>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641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8B3F2A-3F5F-026F-50D2-9188C17C6909}"/>
              </a:ext>
            </a:extLst>
          </p:cNvPr>
          <p:cNvSpPr>
            <a:spLocks noGrp="1"/>
          </p:cNvSpPr>
          <p:nvPr>
            <p:ph type="title"/>
          </p:nvPr>
        </p:nvSpPr>
        <p:spPr>
          <a:xfrm>
            <a:off x="1043631" y="809898"/>
            <a:ext cx="9942716" cy="1554480"/>
          </a:xfrm>
        </p:spPr>
        <p:txBody>
          <a:bodyPr anchor="ctr">
            <a:normAutofit/>
          </a:bodyPr>
          <a:lstStyle/>
          <a:p>
            <a:r>
              <a:rPr lang="en-US" sz="4800"/>
              <a:t>Hồi quy Negative Binomial đa biến</a:t>
            </a:r>
            <a:endParaRPr lang="en-VN" sz="4800"/>
          </a:p>
        </p:txBody>
      </p:sp>
      <p:sp>
        <p:nvSpPr>
          <p:cNvPr id="3" name="Content Placeholder 2">
            <a:extLst>
              <a:ext uri="{FF2B5EF4-FFF2-40B4-BE49-F238E27FC236}">
                <a16:creationId xmlns:a16="http://schemas.microsoft.com/office/drawing/2014/main" id="{C1F03C68-414F-3B4F-3B51-F56DB596D8AD}"/>
              </a:ext>
            </a:extLst>
          </p:cNvPr>
          <p:cNvSpPr>
            <a:spLocks noGrp="1"/>
          </p:cNvSpPr>
          <p:nvPr>
            <p:ph idx="1"/>
          </p:nvPr>
        </p:nvSpPr>
        <p:spPr>
          <a:xfrm>
            <a:off x="1045028" y="3017522"/>
            <a:ext cx="9941319" cy="3124658"/>
          </a:xfrm>
        </p:spPr>
        <p:txBody>
          <a:bodyPr anchor="ctr">
            <a:normAutofit/>
          </a:bodyPr>
          <a:lstStyle/>
          <a:p>
            <a:r>
              <a:rPr lang="vi-VN" sz="2400"/>
              <a:t>Mở rộng mô hình đơn biến để đánh giá đồng thời ảnh hưởng của nhiều biến độc lập, giúp </a:t>
            </a:r>
            <a:r>
              <a:rPr lang="vi-VN" sz="2400" b="1"/>
              <a:t>kiểm soát các yếu tố gây nhiễu (confounders)</a:t>
            </a:r>
            <a:r>
              <a:rPr lang="vi-VN" sz="2400"/>
              <a:t>.</a:t>
            </a:r>
          </a:p>
          <a:p>
            <a:r>
              <a:rPr lang="vi-VN" sz="2400" b="1"/>
              <a:t>Phương trình:</a:t>
            </a:r>
            <a:r>
              <a:rPr lang="vi-VN" sz="2400"/>
              <a:t> </a:t>
            </a:r>
          </a:p>
          <a:p>
            <a:pPr lvl="1"/>
            <a:r>
              <a:rPr lang="vi-VN"/>
              <a:t>ln(</a:t>
            </a:r>
            <a:r>
              <a:rPr lang="el-GR"/>
              <a:t>μ</a:t>
            </a:r>
            <a:r>
              <a:rPr lang="vi-VN">
                <a:effectLst/>
              </a:rPr>
              <a:t>i</a:t>
            </a:r>
            <a:r>
              <a:rPr lang="vi-VN"/>
              <a:t>​)=</a:t>
            </a:r>
            <a:r>
              <a:rPr lang="el-GR">
                <a:effectLst/>
              </a:rPr>
              <a:t>β0</a:t>
            </a:r>
            <a:r>
              <a:rPr lang="el-GR"/>
              <a:t>​+</a:t>
            </a:r>
            <a:r>
              <a:rPr lang="el-GR">
                <a:effectLst/>
              </a:rPr>
              <a:t>β1</a:t>
            </a:r>
            <a:r>
              <a:rPr lang="el-GR"/>
              <a:t>​</a:t>
            </a:r>
            <a:r>
              <a:rPr lang="vi-VN">
                <a:effectLst/>
              </a:rPr>
              <a:t>X1</a:t>
            </a:r>
            <a:r>
              <a:rPr lang="vi-VN"/>
              <a:t>​+</a:t>
            </a:r>
            <a:r>
              <a:rPr lang="el-GR">
                <a:effectLst/>
              </a:rPr>
              <a:t>β2</a:t>
            </a:r>
            <a:r>
              <a:rPr lang="el-GR"/>
              <a:t>​</a:t>
            </a:r>
            <a:r>
              <a:rPr lang="vi-VN">
                <a:effectLst/>
              </a:rPr>
              <a:t>X2</a:t>
            </a:r>
            <a:r>
              <a:rPr lang="vi-VN"/>
              <a:t>​+...+</a:t>
            </a:r>
            <a:r>
              <a:rPr lang="el-GR">
                <a:effectLst/>
              </a:rPr>
              <a:t>β</a:t>
            </a:r>
            <a:r>
              <a:rPr lang="vi-VN">
                <a:effectLst/>
              </a:rPr>
              <a:t>p</a:t>
            </a:r>
            <a:r>
              <a:rPr lang="vi-VN"/>
              <a:t>​</a:t>
            </a:r>
            <a:r>
              <a:rPr lang="vi-VN">
                <a:effectLst/>
              </a:rPr>
              <a:t>Xp</a:t>
            </a:r>
            <a:r>
              <a:rPr lang="vi-VN"/>
              <a:t>​</a:t>
            </a:r>
          </a:p>
          <a:p>
            <a:r>
              <a:rPr lang="vi-VN" sz="2400"/>
              <a:t>Gệ số </a:t>
            </a:r>
            <a:r>
              <a:rPr lang="el-GR" sz="2400"/>
              <a:t>β</a:t>
            </a:r>
            <a:r>
              <a:rPr lang="vi-VN" sz="2400"/>
              <a:t>1 lúc này là "sự thay đổi trong log-rate khi </a:t>
            </a:r>
            <a:r>
              <a:rPr lang="vi-VN" sz="2400">
                <a:effectLst/>
              </a:rPr>
              <a:t>X</a:t>
            </a:r>
            <a:r>
              <a:rPr lang="vi-VN" sz="2400"/>
              <a:t>1 tăng 1 đơn vị, </a:t>
            </a:r>
            <a:r>
              <a:rPr lang="vi-VN" sz="2400" i="1"/>
              <a:t>giữ nguyên giá trị của tất cả các biến X khác</a:t>
            </a:r>
            <a:r>
              <a:rPr lang="vi-VN" sz="2400"/>
              <a:t>".</a:t>
            </a:r>
          </a:p>
          <a:p>
            <a:endParaRPr lang="en-VN"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22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D8D0A-8A4C-E501-12F7-B61D2252AC90}"/>
              </a:ext>
            </a:extLst>
          </p:cNvPr>
          <p:cNvSpPr>
            <a:spLocks noGrp="1"/>
          </p:cNvSpPr>
          <p:nvPr>
            <p:ph type="title"/>
          </p:nvPr>
        </p:nvSpPr>
        <p:spPr>
          <a:xfrm>
            <a:off x="589560" y="856180"/>
            <a:ext cx="4560584" cy="1128068"/>
          </a:xfrm>
        </p:spPr>
        <p:txBody>
          <a:bodyPr anchor="ctr">
            <a:normAutofit/>
          </a:bodyPr>
          <a:lstStyle/>
          <a:p>
            <a:r>
              <a:rPr lang="en-VN" sz="4000"/>
              <a:t>Ví dụ </a:t>
            </a:r>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C29498-86C3-9272-56E6-B33A33E41A80}"/>
              </a:ext>
            </a:extLst>
          </p:cNvPr>
          <p:cNvSpPr>
            <a:spLocks noGrp="1"/>
          </p:cNvSpPr>
          <p:nvPr>
            <p:ph idx="1"/>
          </p:nvPr>
        </p:nvSpPr>
        <p:spPr>
          <a:xfrm>
            <a:off x="590719" y="2330505"/>
            <a:ext cx="4559425" cy="3979585"/>
          </a:xfrm>
        </p:spPr>
        <p:txBody>
          <a:bodyPr anchor="ctr">
            <a:normAutofit/>
          </a:bodyPr>
          <a:lstStyle/>
          <a:p>
            <a:r>
              <a:rPr lang="vi-VN" sz="2000"/>
              <a:t>Phân tích số ngày nghỉ học dựa trên chủng tộc, giới tính và độ tuổi của học sinh.</a:t>
            </a:r>
          </a:p>
          <a:p>
            <a:r>
              <a:rPr lang="vi-VN" sz="2000" b="1"/>
              <a:t>Nguồn dữ liệu:</a:t>
            </a:r>
            <a:r>
              <a:rPr lang="vi-VN" sz="2000"/>
              <a:t> quine từ gói MASS.</a:t>
            </a:r>
          </a:p>
          <a:p>
            <a:r>
              <a:rPr lang="vi-VN" sz="2000" b="1"/>
              <a:t>Ý nghĩa:</a:t>
            </a:r>
            <a:r>
              <a:rPr lang="vi-VN" sz="2000"/>
              <a:t> Cung cấp cái nhìn sâu sắc hơn về các yếu tố tương tác với nhau ảnh hưởng đến sức khỏe học đường.</a:t>
            </a:r>
          </a:p>
          <a:p>
            <a:endParaRPr lang="en-VN" sz="2000"/>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omputer screen shot of numbers and symbols&#10;&#10;AI-generated content may be incorrect.">
            <a:extLst>
              <a:ext uri="{FF2B5EF4-FFF2-40B4-BE49-F238E27FC236}">
                <a16:creationId xmlns:a16="http://schemas.microsoft.com/office/drawing/2014/main" id="{0BE07488-2B24-40D3-237C-37CF49D5BE96}"/>
              </a:ext>
            </a:extLst>
          </p:cNvPr>
          <p:cNvPicPr>
            <a:picLocks noChangeAspect="1"/>
          </p:cNvPicPr>
          <p:nvPr/>
        </p:nvPicPr>
        <p:blipFill>
          <a:blip r:embed="rId2"/>
          <a:srcRect r="21856" b="-2"/>
          <a:stretch>
            <a:fillRect/>
          </a:stretch>
        </p:blipFill>
        <p:spPr>
          <a:xfrm>
            <a:off x="5977788" y="799352"/>
            <a:ext cx="5425410" cy="5259296"/>
          </a:xfrm>
          <a:prstGeom prst="rect">
            <a:avLst/>
          </a:prstGeom>
        </p:spPr>
      </p:pic>
    </p:spTree>
    <p:extLst>
      <p:ext uri="{BB962C8B-B14F-4D97-AF65-F5344CB8AC3E}">
        <p14:creationId xmlns:p14="http://schemas.microsoft.com/office/powerpoint/2010/main" val="39674603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189</TotalTime>
  <Words>1661</Words>
  <Application>Microsoft Macintosh PowerPoint</Application>
  <PresentationFormat>Widescreen</PresentationFormat>
  <Paragraphs>118</Paragraphs>
  <Slides>20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Calibri</vt:lpstr>
      <vt:lpstr>Office Theme</vt:lpstr>
      <vt:lpstr>xây dựng Mô hình hồi qui</vt:lpstr>
      <vt:lpstr>Chuẩn đầu ra </vt:lpstr>
      <vt:lpstr>Phân tán quá mức (Overdispersion)</vt:lpstr>
      <vt:lpstr>Hồi quy nhị thức âm - Negative Binomial (NB)</vt:lpstr>
      <vt:lpstr>Hồi quy Negative Binomial đơn biến</vt:lpstr>
      <vt:lpstr>Negative binomial - R</vt:lpstr>
      <vt:lpstr>Ví dụ </vt:lpstr>
      <vt:lpstr>Hồi quy Negative Binomial đa biến</vt:lpstr>
      <vt:lpstr>Ví dụ </vt:lpstr>
      <vt:lpstr>Kiểm tra giả định </vt:lpstr>
      <vt:lpstr>Đánh giá tham số phân tán (theta)</vt:lpstr>
      <vt:lpstr>So sánh Poisson vs. Negative Binomial</vt:lpstr>
      <vt:lpstr>Phiên giải và kiểm định hệ số</vt:lpstr>
      <vt:lpstr>Phiên giải</vt:lpstr>
      <vt:lpstr>Phiên giải IRR</vt:lpstr>
      <vt:lpstr>So sánh : Poisson vs. NB </vt:lpstr>
      <vt:lpstr>Qui trình với dữ liệu đếm</vt:lpstr>
      <vt:lpstr>Tóm tắt</vt:lpstr>
      <vt:lpstr>Câu hỏi, thảo luận</vt:lpstr>
      <vt:lpstr>Bài tập thực hành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Cuong Pham V</dc:creator>
  <cp:lastModifiedBy>Reviewer</cp:lastModifiedBy>
  <cp:revision>12</cp:revision>
  <dcterms:created xsi:type="dcterms:W3CDTF">2025-01-13T02:36:04Z</dcterms:created>
  <dcterms:modified xsi:type="dcterms:W3CDTF">2025-07-25T06:38:40Z</dcterms:modified>
</cp:coreProperties>
</file>