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1"/>
  </p:sldMasterIdLst>
  <p:notesMasterIdLst>
    <p:notesMasterId r:id="rId28"/>
  </p:notesMasterIdLst>
  <p:sldIdLst>
    <p:sldId id="256" r:id="rId2"/>
    <p:sldId id="257" r:id="rId3"/>
    <p:sldId id="293" r:id="rId4"/>
    <p:sldId id="294" r:id="rId5"/>
    <p:sldId id="295" r:id="rId6"/>
    <p:sldId id="302" r:id="rId7"/>
    <p:sldId id="297" r:id="rId8"/>
    <p:sldId id="298" r:id="rId9"/>
    <p:sldId id="296" r:id="rId10"/>
    <p:sldId id="299" r:id="rId11"/>
    <p:sldId id="300" r:id="rId12"/>
    <p:sldId id="301" r:id="rId13"/>
    <p:sldId id="303" r:id="rId14"/>
    <p:sldId id="304" r:id="rId15"/>
    <p:sldId id="305" r:id="rId16"/>
    <p:sldId id="306" r:id="rId17"/>
    <p:sldId id="307" r:id="rId18"/>
    <p:sldId id="308" r:id="rId19"/>
    <p:sldId id="309" r:id="rId20"/>
    <p:sldId id="310" r:id="rId21"/>
    <p:sldId id="312" r:id="rId22"/>
    <p:sldId id="314" r:id="rId23"/>
    <p:sldId id="315" r:id="rId24"/>
    <p:sldId id="317" r:id="rId25"/>
    <p:sldId id="262" r:id="rId26"/>
    <p:sldId id="29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96BFDF-10D1-794B-92BF-728C5F847B43}" v="8" dt="2025-07-22T07:18:22.8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4802"/>
  </p:normalViewPr>
  <p:slideViewPr>
    <p:cSldViewPr snapToGrid="0">
      <p:cViewPr varScale="1">
        <p:scale>
          <a:sx n="76" d="100"/>
          <a:sy n="76" d="100"/>
        </p:scale>
        <p:origin x="200" y="10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8382E-B9AB-CF40-A4AD-C24DBB0463A6}" type="datetimeFigureOut">
              <a:t>25/7/25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38EA3-856A-7F4F-87CC-A9E69B6D9A4F}" type="slidenum">
              <a:t>‹#›</a:t>
            </a:fld>
            <a:endParaRPr lang="en-VN"/>
          </a:p>
        </p:txBody>
      </p:sp>
    </p:spTree>
    <p:extLst>
      <p:ext uri="{BB962C8B-B14F-4D97-AF65-F5344CB8AC3E}">
        <p14:creationId xmlns:p14="http://schemas.microsoft.com/office/powerpoint/2010/main" val="39874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1</a:t>
            </a:fld>
            <a:endParaRPr lang="en-VN"/>
          </a:p>
        </p:txBody>
      </p:sp>
    </p:spTree>
    <p:extLst>
      <p:ext uri="{BB962C8B-B14F-4D97-AF65-F5344CB8AC3E}">
        <p14:creationId xmlns:p14="http://schemas.microsoft.com/office/powerpoint/2010/main" val="38916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a:t>
            </a:fld>
            <a:endParaRPr lang="en-VN"/>
          </a:p>
        </p:txBody>
      </p:sp>
    </p:spTree>
    <p:extLst>
      <p:ext uri="{BB962C8B-B14F-4D97-AF65-F5344CB8AC3E}">
        <p14:creationId xmlns:p14="http://schemas.microsoft.com/office/powerpoint/2010/main" val="54300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VN"/>
          </a:p>
        </p:txBody>
      </p:sp>
      <p:sp>
        <p:nvSpPr>
          <p:cNvPr id="4" name="Slide Number Placeholder 3"/>
          <p:cNvSpPr>
            <a:spLocks noGrp="1"/>
          </p:cNvSpPr>
          <p:nvPr>
            <p:ph type="sldNum" sz="quarter" idx="5"/>
          </p:nvPr>
        </p:nvSpPr>
        <p:spPr/>
        <p:txBody>
          <a:bodyPr/>
          <a:lstStyle/>
          <a:p>
            <a:fld id="{9E538EA3-856A-7F4F-87CC-A9E69B6D9A4F}" type="slidenum">
              <a:rPr lang="en-VN"/>
              <a:t>5</a:t>
            </a:fld>
            <a:endParaRPr lang="en-VN"/>
          </a:p>
        </p:txBody>
      </p:sp>
    </p:spTree>
    <p:extLst>
      <p:ext uri="{BB962C8B-B14F-4D97-AF65-F5344CB8AC3E}">
        <p14:creationId xmlns:p14="http://schemas.microsoft.com/office/powerpoint/2010/main" val="2411038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11</a:t>
            </a:fld>
            <a:endParaRPr lang="en-VN"/>
          </a:p>
        </p:txBody>
      </p:sp>
    </p:spTree>
    <p:extLst>
      <p:ext uri="{BB962C8B-B14F-4D97-AF65-F5344CB8AC3E}">
        <p14:creationId xmlns:p14="http://schemas.microsoft.com/office/powerpoint/2010/main" val="499938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9E538EA3-856A-7F4F-87CC-A9E69B6D9A4F}" type="slidenum">
              <a:rPr lang="en-VN"/>
              <a:t>26</a:t>
            </a:fld>
            <a:endParaRPr lang="en-VN"/>
          </a:p>
        </p:txBody>
      </p:sp>
    </p:spTree>
    <p:extLst>
      <p:ext uri="{BB962C8B-B14F-4D97-AF65-F5344CB8AC3E}">
        <p14:creationId xmlns:p14="http://schemas.microsoft.com/office/powerpoint/2010/main" val="43988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908392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5377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21960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91301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7/25/25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53854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4740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7/25/25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74979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7/25/25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0274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7/25/25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62470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2801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9835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4B53A7-3209-46A6-9454-F38EAC8F11E7}" type="datetimeFigureOut">
              <a:rPr lang="en-US" smtClean="0"/>
              <a:pPr/>
              <a:t>7/25/25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389703779"/>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een and white logo&#10;&#10;Description automatically generated">
            <a:extLst>
              <a:ext uri="{FF2B5EF4-FFF2-40B4-BE49-F238E27FC236}">
                <a16:creationId xmlns:a16="http://schemas.microsoft.com/office/drawing/2014/main" id="{F2B8ECAC-842A-006E-0CE4-3D77E0B159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91861" y="462200"/>
            <a:ext cx="7378775" cy="2213635"/>
          </a:xfrm>
          <a:prstGeom prst="rect">
            <a:avLst/>
          </a:prstGeom>
          <a:noFill/>
        </p:spPr>
      </p:pic>
      <p:sp>
        <p:nvSpPr>
          <p:cNvPr id="2" name="Title 1">
            <a:extLst>
              <a:ext uri="{FF2B5EF4-FFF2-40B4-BE49-F238E27FC236}">
                <a16:creationId xmlns:a16="http://schemas.microsoft.com/office/drawing/2014/main" id="{1664FDD3-7407-1DD7-935F-C23BEB0A9492}"/>
              </a:ext>
            </a:extLst>
          </p:cNvPr>
          <p:cNvSpPr>
            <a:spLocks noGrp="1"/>
          </p:cNvSpPr>
          <p:nvPr>
            <p:ph type="title"/>
          </p:nvPr>
        </p:nvSpPr>
        <p:spPr>
          <a:xfrm>
            <a:off x="996005" y="2923603"/>
            <a:ext cx="9752507" cy="1713305"/>
          </a:xfrm>
        </p:spPr>
        <p:txBody>
          <a:bodyPr vert="horz" lIns="91440" tIns="45720" rIns="91440" bIns="45720" rtlCol="0" anchor="b">
            <a:normAutofit/>
          </a:bodyPr>
          <a:lstStyle/>
          <a:p>
            <a:r>
              <a:rPr lang="en-US" sz="5600" b="1" i="0" kern="1200" cap="all" baseline="0">
                <a:solidFill>
                  <a:schemeClr val="tx1"/>
                </a:solidFill>
                <a:effectLst/>
                <a:latin typeface="+mj-lt"/>
                <a:ea typeface="+mj-ea"/>
                <a:cs typeface="+mj-cs"/>
              </a:rPr>
              <a:t>xây dựng Mô hình hồi qui</a:t>
            </a:r>
            <a:endParaRPr lang="en-US" sz="5600" b="1" i="0" kern="1200" cap="all" baseline="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93354B7D-686B-6B9F-58DD-CADCFDA66409}"/>
              </a:ext>
            </a:extLst>
          </p:cNvPr>
          <p:cNvSpPr>
            <a:spLocks noGrp="1"/>
          </p:cNvSpPr>
          <p:nvPr>
            <p:ph type="body" idx="1"/>
          </p:nvPr>
        </p:nvSpPr>
        <p:spPr>
          <a:xfrm>
            <a:off x="996004" y="4884676"/>
            <a:ext cx="10351445" cy="1204974"/>
          </a:xfrm>
        </p:spPr>
        <p:txBody>
          <a:bodyPr/>
          <a:lstStyle/>
          <a:p>
            <a:r>
              <a:rPr lang="en-VN" b="1"/>
              <a:t>Phân tích sống sót – survival </a:t>
            </a:r>
          </a:p>
        </p:txBody>
      </p:sp>
    </p:spTree>
    <p:extLst>
      <p:ext uri="{BB962C8B-B14F-4D97-AF65-F5344CB8AC3E}">
        <p14:creationId xmlns:p14="http://schemas.microsoft.com/office/powerpoint/2010/main" val="3990399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010F22-B90A-FDB7-EF3C-0FC26028A532}"/>
              </a:ext>
            </a:extLst>
          </p:cNvPr>
          <p:cNvSpPr>
            <a:spLocks noGrp="1"/>
          </p:cNvSpPr>
          <p:nvPr>
            <p:ph type="title"/>
          </p:nvPr>
        </p:nvSpPr>
        <p:spPr>
          <a:xfrm>
            <a:off x="793662" y="386930"/>
            <a:ext cx="10066122" cy="1298448"/>
          </a:xfrm>
        </p:spPr>
        <p:txBody>
          <a:bodyPr anchor="b">
            <a:normAutofit/>
          </a:bodyPr>
          <a:lstStyle/>
          <a:p>
            <a:r>
              <a:rPr lang="en-US" sz="4800"/>
              <a:t>Ví dụ 1</a:t>
            </a:r>
            <a:endParaRPr lang="en-VN"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D3CE9B-1B06-7D7A-E41F-F6BFFF0EC859}"/>
              </a:ext>
            </a:extLst>
          </p:cNvPr>
          <p:cNvSpPr>
            <a:spLocks noGrp="1"/>
          </p:cNvSpPr>
          <p:nvPr>
            <p:ph idx="1"/>
          </p:nvPr>
        </p:nvSpPr>
        <p:spPr>
          <a:xfrm>
            <a:off x="793661" y="2599509"/>
            <a:ext cx="4530898" cy="3639450"/>
          </a:xfrm>
        </p:spPr>
        <p:txBody>
          <a:bodyPr anchor="ctr">
            <a:normAutofit/>
          </a:bodyPr>
          <a:lstStyle/>
          <a:p>
            <a:r>
              <a:rPr lang="vi-VN" sz="2000" b="1"/>
              <a:t>Chủ đề:</a:t>
            </a:r>
            <a:r>
              <a:rPr lang="vi-VN" sz="2000"/>
              <a:t> So sánh thời gian sống của bệnh nhân ung thư phổi giai đoạn cuối giữa nam và nữ.</a:t>
            </a:r>
          </a:p>
          <a:p>
            <a:r>
              <a:rPr lang="vi-VN" sz="2000" b="1"/>
              <a:t>Nguồn dữ liệu:</a:t>
            </a:r>
            <a:r>
              <a:rPr lang="vi-VN" sz="2000"/>
              <a:t> lung trong gói survival. Đây là dữ liệu từ một thử nghiệm lâm sàng của North Central Cancer Treatment Group.</a:t>
            </a:r>
          </a:p>
          <a:p>
            <a:r>
              <a:rPr lang="vi-VN" sz="2000" b="1"/>
              <a:t>Ý nghĩa:</a:t>
            </a:r>
            <a:r>
              <a:rPr lang="vi-VN" sz="2000"/>
              <a:t> Hiểu rõ sự khác biệt về tiên lượng giữa các nhóm nhân khẩu học, giúp tư vấn cho bệnh nhân tốt hơn.</a:t>
            </a:r>
          </a:p>
          <a:p>
            <a:endParaRPr lang="en-VN" sz="2000"/>
          </a:p>
        </p:txBody>
      </p:sp>
      <p:pic>
        <p:nvPicPr>
          <p:cNvPr id="5" name="Picture 4">
            <a:extLst>
              <a:ext uri="{FF2B5EF4-FFF2-40B4-BE49-F238E27FC236}">
                <a16:creationId xmlns:a16="http://schemas.microsoft.com/office/drawing/2014/main" id="{7D581AB2-6325-1C6B-CF69-50C0F684FCE4}"/>
              </a:ext>
            </a:extLst>
          </p:cNvPr>
          <p:cNvPicPr>
            <a:picLocks noChangeAspect="1"/>
          </p:cNvPicPr>
          <p:nvPr/>
        </p:nvPicPr>
        <p:blipFill>
          <a:blip r:embed="rId2"/>
          <a:srcRect l="9019" r="6049" b="-1"/>
          <a:stretch>
            <a:fillRect/>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409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445F62-65DF-D005-AF65-1C08F944F31F}"/>
              </a:ext>
            </a:extLst>
          </p:cNvPr>
          <p:cNvSpPr>
            <a:spLocks noGrp="1"/>
          </p:cNvSpPr>
          <p:nvPr>
            <p:ph type="title"/>
          </p:nvPr>
        </p:nvSpPr>
        <p:spPr>
          <a:xfrm>
            <a:off x="630936" y="457200"/>
            <a:ext cx="4343400" cy="1929384"/>
          </a:xfrm>
        </p:spPr>
        <p:txBody>
          <a:bodyPr anchor="ctr">
            <a:normAutofit/>
          </a:bodyPr>
          <a:lstStyle/>
          <a:p>
            <a:r>
              <a:rPr lang="en-US" sz="4800"/>
              <a:t>Ví dụ 2 </a:t>
            </a:r>
            <a:endParaRPr lang="en-VN" sz="4800"/>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91FF2BA-F814-850F-40B5-C29F1891CAB6}"/>
              </a:ext>
            </a:extLst>
          </p:cNvPr>
          <p:cNvSpPr>
            <a:spLocks noGrp="1"/>
          </p:cNvSpPr>
          <p:nvPr>
            <p:ph idx="1"/>
          </p:nvPr>
        </p:nvSpPr>
        <p:spPr>
          <a:xfrm>
            <a:off x="5541263" y="457200"/>
            <a:ext cx="6007608" cy="1929384"/>
          </a:xfrm>
        </p:spPr>
        <p:txBody>
          <a:bodyPr anchor="ctr">
            <a:normAutofit/>
          </a:bodyPr>
          <a:lstStyle/>
          <a:p>
            <a:r>
              <a:rPr lang="vi-VN" sz="1500" b="1"/>
              <a:t>Chủ đề:</a:t>
            </a:r>
            <a:r>
              <a:rPr lang="vi-VN" sz="1500"/>
              <a:t> Đánh giá hiệu quả của liệu pháp hormone lên thời gian sống không tái phát ở bệnh nhân ung thư vú.</a:t>
            </a:r>
          </a:p>
          <a:p>
            <a:r>
              <a:rPr lang="vi-VN" sz="1500" b="1"/>
              <a:t>Nguồn dữ liệu:</a:t>
            </a:r>
            <a:r>
              <a:rPr lang="vi-VN" sz="1500"/>
              <a:t> GBSG2 (German Breast Cancer Study Group 2) trong gói TH.data.</a:t>
            </a:r>
          </a:p>
          <a:p>
            <a:r>
              <a:rPr lang="vi-VN" sz="1500" b="1"/>
              <a:t>Ý nghĩa:</a:t>
            </a:r>
            <a:r>
              <a:rPr lang="vi-VN" sz="1500"/>
              <a:t> Cung cấp bằng chứng về hiệu quả của một can thiệp y tế công cộng/lâm sàng trên một quần thể lớn, làm cơ sở cho các hướng dẫn điều trị.</a:t>
            </a:r>
          </a:p>
          <a:p>
            <a:endParaRPr lang="en-VN" sz="1500"/>
          </a:p>
        </p:txBody>
      </p:sp>
      <p:pic>
        <p:nvPicPr>
          <p:cNvPr id="5" name="Picture 4">
            <a:extLst>
              <a:ext uri="{FF2B5EF4-FFF2-40B4-BE49-F238E27FC236}">
                <a16:creationId xmlns:a16="http://schemas.microsoft.com/office/drawing/2014/main" id="{EF9CAEE1-C93E-93F9-9998-604AFB5A131F}"/>
              </a:ext>
            </a:extLst>
          </p:cNvPr>
          <p:cNvPicPr>
            <a:picLocks noChangeAspect="1"/>
          </p:cNvPicPr>
          <p:nvPr/>
        </p:nvPicPr>
        <p:blipFill>
          <a:blip r:embed="rId3"/>
          <a:stretch>
            <a:fillRect/>
          </a:stretch>
        </p:blipFill>
        <p:spPr>
          <a:xfrm>
            <a:off x="187620" y="2734322"/>
            <a:ext cx="6666692" cy="4083348"/>
          </a:xfrm>
          <a:prstGeom prst="rect">
            <a:avLst/>
          </a:prstGeom>
        </p:spPr>
      </p:pic>
      <p:pic>
        <p:nvPicPr>
          <p:cNvPr id="7" name="Picture 6" descr="A black screen with white text&#10;&#10;AI-generated content may be incorrect.">
            <a:extLst>
              <a:ext uri="{FF2B5EF4-FFF2-40B4-BE49-F238E27FC236}">
                <a16:creationId xmlns:a16="http://schemas.microsoft.com/office/drawing/2014/main" id="{1C04CC8D-EC99-0770-BF23-AC2B20CF620D}"/>
              </a:ext>
            </a:extLst>
          </p:cNvPr>
          <p:cNvPicPr>
            <a:picLocks noChangeAspect="1"/>
          </p:cNvPicPr>
          <p:nvPr/>
        </p:nvPicPr>
        <p:blipFill>
          <a:blip r:embed="rId4"/>
          <a:stretch>
            <a:fillRect/>
          </a:stretch>
        </p:blipFill>
        <p:spPr>
          <a:xfrm>
            <a:off x="6872600" y="4318000"/>
            <a:ext cx="4879132" cy="1439344"/>
          </a:xfrm>
          <a:prstGeom prst="rect">
            <a:avLst/>
          </a:prstGeom>
        </p:spPr>
      </p:pic>
    </p:spTree>
    <p:extLst>
      <p:ext uri="{BB962C8B-B14F-4D97-AF65-F5344CB8AC3E}">
        <p14:creationId xmlns:p14="http://schemas.microsoft.com/office/powerpoint/2010/main" val="2719048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C310C-7BE8-CDDF-62AA-9E33BF6B6475}"/>
              </a:ext>
            </a:extLst>
          </p:cNvPr>
          <p:cNvSpPr>
            <a:spLocks noGrp="1"/>
          </p:cNvSpPr>
          <p:nvPr>
            <p:ph type="title"/>
          </p:nvPr>
        </p:nvSpPr>
        <p:spPr/>
        <p:txBody>
          <a:bodyPr/>
          <a:lstStyle/>
          <a:p>
            <a:r>
              <a:rPr lang="en-US"/>
              <a:t>Hồi quy Cox Proportional Hazards (Cox PH)</a:t>
            </a:r>
            <a:endParaRPr lang="en-VN"/>
          </a:p>
        </p:txBody>
      </p:sp>
      <p:sp>
        <p:nvSpPr>
          <p:cNvPr id="3" name="Content Placeholder 2">
            <a:extLst>
              <a:ext uri="{FF2B5EF4-FFF2-40B4-BE49-F238E27FC236}">
                <a16:creationId xmlns:a16="http://schemas.microsoft.com/office/drawing/2014/main" id="{786DFB2B-542F-D5A6-6A30-271EC46F16EC}"/>
              </a:ext>
            </a:extLst>
          </p:cNvPr>
          <p:cNvSpPr>
            <a:spLocks noGrp="1"/>
          </p:cNvSpPr>
          <p:nvPr>
            <p:ph idx="1"/>
          </p:nvPr>
        </p:nvSpPr>
        <p:spPr/>
        <p:txBody>
          <a:bodyPr/>
          <a:lstStyle/>
          <a:p>
            <a:r>
              <a:rPr lang="vi-VN" b="1"/>
              <a:t>Tại sao cần hồi quy?</a:t>
            </a:r>
            <a:endParaRPr lang="vi-VN"/>
          </a:p>
          <a:p>
            <a:pPr lvl="1"/>
            <a:r>
              <a:rPr lang="vi-VN"/>
              <a:t>K-M và Log-Rank chỉ dùng cho biến phân loại và không thể xử lý nhiều biến cùng lúc.</a:t>
            </a:r>
          </a:p>
          <a:p>
            <a:pPr lvl="1"/>
            <a:r>
              <a:rPr lang="vi-VN"/>
              <a:t>Hồi quy Cox cho phép chúng ta </a:t>
            </a:r>
            <a:r>
              <a:rPr lang="vi-VN" b="1"/>
              <a:t>mô hình hóa ảnh hưởng của nhiều biến (cả liên tục và phân loại) lên thời gian sống</a:t>
            </a:r>
            <a:r>
              <a:rPr lang="vi-VN"/>
              <a:t>.</a:t>
            </a:r>
          </a:p>
          <a:p>
            <a:r>
              <a:rPr lang="vi-VN" b="1"/>
              <a:t>Mô hình bán tham số (Semi-parametric):</a:t>
            </a:r>
            <a:endParaRPr lang="vi-VN"/>
          </a:p>
          <a:p>
            <a:pPr lvl="1"/>
            <a:r>
              <a:rPr lang="vi-VN"/>
              <a:t>Không giả định hình dạng của hàm nguy cơ nền.</a:t>
            </a:r>
          </a:p>
          <a:p>
            <a:pPr lvl="1"/>
            <a:r>
              <a:rPr lang="vi-VN"/>
              <a:t>Nhưng giả định rằng các biến dự báo có ảnh hưởng nhân lên (multiplicative) đối với nguy cơ đó.</a:t>
            </a:r>
          </a:p>
          <a:p>
            <a:endParaRPr lang="en-VN"/>
          </a:p>
        </p:txBody>
      </p:sp>
    </p:spTree>
    <p:extLst>
      <p:ext uri="{BB962C8B-B14F-4D97-AF65-F5344CB8AC3E}">
        <p14:creationId xmlns:p14="http://schemas.microsoft.com/office/powerpoint/2010/main" val="99611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4BE864-8CC8-4C02-C19D-B8A097D6DE54}"/>
              </a:ext>
            </a:extLst>
          </p:cNvPr>
          <p:cNvSpPr>
            <a:spLocks noGrp="1"/>
          </p:cNvSpPr>
          <p:nvPr>
            <p:ph type="title"/>
          </p:nvPr>
        </p:nvSpPr>
        <p:spPr>
          <a:xfrm>
            <a:off x="572493" y="238539"/>
            <a:ext cx="11018520" cy="1434415"/>
          </a:xfrm>
        </p:spPr>
        <p:txBody>
          <a:bodyPr anchor="b">
            <a:normAutofit/>
          </a:bodyPr>
          <a:lstStyle/>
          <a:p>
            <a:r>
              <a:rPr lang="en-US" sz="5400"/>
              <a:t>Mô hình Cox PH</a:t>
            </a:r>
            <a:endParaRPr lang="en-VN"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B70FFC-4791-2E8A-EF9A-EBCBBD93878A}"/>
              </a:ext>
            </a:extLst>
          </p:cNvPr>
          <p:cNvSpPr>
            <a:spLocks noGrp="1"/>
          </p:cNvSpPr>
          <p:nvPr>
            <p:ph idx="1"/>
          </p:nvPr>
        </p:nvSpPr>
        <p:spPr>
          <a:xfrm>
            <a:off x="572493" y="2071316"/>
            <a:ext cx="6713552" cy="4119172"/>
          </a:xfrm>
        </p:spPr>
        <p:txBody>
          <a:bodyPr anchor="t">
            <a:normAutofit/>
          </a:bodyPr>
          <a:lstStyle/>
          <a:p>
            <a:r>
              <a:rPr lang="vi-VN" sz="2200" b="1"/>
              <a:t>Phương trình:</a:t>
            </a:r>
            <a:r>
              <a:rPr lang="vi-VN" sz="2200"/>
              <a:t> </a:t>
            </a:r>
          </a:p>
          <a:p>
            <a:pPr lvl="1"/>
            <a:r>
              <a:rPr lang="vi-VN" sz="2200"/>
              <a:t>h(t∣</a:t>
            </a:r>
            <a:r>
              <a:rPr lang="vi-VN" sz="2200">
                <a:effectLst/>
              </a:rPr>
              <a:t>X</a:t>
            </a:r>
            <a:r>
              <a:rPr lang="vi-VN" sz="2200"/>
              <a:t>)=h</a:t>
            </a:r>
            <a:r>
              <a:rPr lang="vi-VN" sz="2200">
                <a:effectLst/>
              </a:rPr>
              <a:t>0</a:t>
            </a:r>
            <a:r>
              <a:rPr lang="vi-VN" sz="2200"/>
              <a:t>​(t)exp(</a:t>
            </a:r>
            <a:r>
              <a:rPr lang="el-GR" sz="2200">
                <a:effectLst/>
              </a:rPr>
              <a:t>β1</a:t>
            </a:r>
            <a:r>
              <a:rPr lang="el-GR" sz="2200"/>
              <a:t>​</a:t>
            </a:r>
            <a:r>
              <a:rPr lang="vi-VN" sz="2200">
                <a:effectLst/>
              </a:rPr>
              <a:t>X1</a:t>
            </a:r>
            <a:r>
              <a:rPr lang="vi-VN" sz="2200"/>
              <a:t>​+</a:t>
            </a:r>
            <a:r>
              <a:rPr lang="el-GR" sz="2200">
                <a:effectLst/>
              </a:rPr>
              <a:t>β2</a:t>
            </a:r>
            <a:r>
              <a:rPr lang="el-GR" sz="2200"/>
              <a:t>​</a:t>
            </a:r>
            <a:r>
              <a:rPr lang="vi-VN" sz="2200">
                <a:effectLst/>
              </a:rPr>
              <a:t>X2</a:t>
            </a:r>
            <a:r>
              <a:rPr lang="vi-VN" sz="2200"/>
              <a:t>​+...+</a:t>
            </a:r>
            <a:r>
              <a:rPr lang="el-GR" sz="2200">
                <a:effectLst/>
              </a:rPr>
              <a:t>β</a:t>
            </a:r>
            <a:r>
              <a:rPr lang="vi-VN" sz="2200">
                <a:effectLst/>
              </a:rPr>
              <a:t>p</a:t>
            </a:r>
            <a:r>
              <a:rPr lang="vi-VN" sz="2200"/>
              <a:t>​</a:t>
            </a:r>
            <a:r>
              <a:rPr lang="vi-VN" sz="2200">
                <a:effectLst/>
              </a:rPr>
              <a:t>Xp</a:t>
            </a:r>
            <a:r>
              <a:rPr lang="vi-VN" sz="2200"/>
              <a:t>​)</a:t>
            </a:r>
          </a:p>
          <a:p>
            <a:pPr lvl="1"/>
            <a:r>
              <a:rPr lang="vi-VN" sz="2200"/>
              <a:t>h(t∣</a:t>
            </a:r>
            <a:r>
              <a:rPr lang="vi-VN" sz="2200">
                <a:effectLst/>
              </a:rPr>
              <a:t>X</a:t>
            </a:r>
            <a:r>
              <a:rPr lang="vi-VN" sz="2200"/>
              <a:t>): Hàm nguy cơ tại thời điểm t cho một cá nhân có các đặc điểm X.</a:t>
            </a:r>
          </a:p>
          <a:p>
            <a:pPr lvl="1"/>
            <a:r>
              <a:rPr lang="vi-VN" sz="2200"/>
              <a:t>h0(t): </a:t>
            </a:r>
            <a:r>
              <a:rPr lang="vi-VN" sz="2200" b="1"/>
              <a:t>Hàm nguy cơ nền (baseline hazard)</a:t>
            </a:r>
            <a:r>
              <a:rPr lang="vi-VN" sz="2200"/>
              <a:t>. Đây là phần phi tham số.</a:t>
            </a:r>
          </a:p>
          <a:p>
            <a:pPr lvl="1"/>
            <a:r>
              <a:rPr lang="vi-VN" sz="2200"/>
              <a:t>exp(..): Phần tham số, cho biết các biến dự báo làm tăng hay giảm nguy cơ so với mức nền.</a:t>
            </a:r>
          </a:p>
          <a:p>
            <a:endParaRPr lang="en-VN" sz="2200"/>
          </a:p>
        </p:txBody>
      </p:sp>
      <p:pic>
        <p:nvPicPr>
          <p:cNvPr id="4" name="Picture 3">
            <a:extLst>
              <a:ext uri="{FF2B5EF4-FFF2-40B4-BE49-F238E27FC236}">
                <a16:creationId xmlns:a16="http://schemas.microsoft.com/office/drawing/2014/main" id="{9D78F851-750F-034C-A260-31D3A84053D1}"/>
              </a:ext>
            </a:extLst>
          </p:cNvPr>
          <p:cNvPicPr>
            <a:picLocks noChangeAspect="1"/>
          </p:cNvPicPr>
          <p:nvPr/>
        </p:nvPicPr>
        <p:blipFill>
          <a:blip r:embed="rId2"/>
          <a:srcRect l="1358" r="2438" b="2"/>
          <a:stretch>
            <a:fillRect/>
          </a:stretch>
        </p:blipFill>
        <p:spPr>
          <a:xfrm>
            <a:off x="7675658" y="2093976"/>
            <a:ext cx="3941064" cy="4096512"/>
          </a:xfrm>
          <a:prstGeom prst="rect">
            <a:avLst/>
          </a:prstGeom>
        </p:spPr>
      </p:pic>
    </p:spTree>
    <p:extLst>
      <p:ext uri="{BB962C8B-B14F-4D97-AF65-F5344CB8AC3E}">
        <p14:creationId xmlns:p14="http://schemas.microsoft.com/office/powerpoint/2010/main" val="91335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B8BC-EE97-737C-5CCF-35DDC803DDFF}"/>
              </a:ext>
            </a:extLst>
          </p:cNvPr>
          <p:cNvSpPr>
            <a:spLocks noGrp="1"/>
          </p:cNvSpPr>
          <p:nvPr>
            <p:ph type="title"/>
          </p:nvPr>
        </p:nvSpPr>
        <p:spPr/>
        <p:txBody>
          <a:bodyPr/>
          <a:lstStyle/>
          <a:p>
            <a:r>
              <a:rPr lang="en-US"/>
              <a:t>Kiểm tra giả định của mô hình</a:t>
            </a:r>
            <a:endParaRPr lang="en-VN"/>
          </a:p>
        </p:txBody>
      </p:sp>
      <p:sp>
        <p:nvSpPr>
          <p:cNvPr id="3" name="Content Placeholder 2">
            <a:extLst>
              <a:ext uri="{FF2B5EF4-FFF2-40B4-BE49-F238E27FC236}">
                <a16:creationId xmlns:a16="http://schemas.microsoft.com/office/drawing/2014/main" id="{146E8264-9F37-85A5-2AFD-1E57352037AD}"/>
              </a:ext>
            </a:extLst>
          </p:cNvPr>
          <p:cNvSpPr>
            <a:spLocks noGrp="1"/>
          </p:cNvSpPr>
          <p:nvPr>
            <p:ph idx="1"/>
          </p:nvPr>
        </p:nvSpPr>
        <p:spPr/>
        <p:txBody>
          <a:bodyPr/>
          <a:lstStyle/>
          <a:p>
            <a:r>
              <a:rPr lang="vi-VN" b="1"/>
              <a:t>Giả định quan trọng nhất: Tỷ lệ Nguy cơ Đồng nhất (Proportional Hazards - PH)</a:t>
            </a:r>
            <a:endParaRPr lang="vi-VN"/>
          </a:p>
          <a:p>
            <a:pPr lvl="1"/>
            <a:r>
              <a:rPr lang="vi-VN"/>
              <a:t>Đây là giả định </a:t>
            </a:r>
            <a:r>
              <a:rPr lang="vi-VN" b="1"/>
              <a:t>cốt lõi</a:t>
            </a:r>
            <a:r>
              <a:rPr lang="vi-VN"/>
              <a:t> của mô hình Cox.</a:t>
            </a:r>
          </a:p>
          <a:p>
            <a:pPr lvl="1"/>
            <a:r>
              <a:rPr lang="vi-VN" b="1"/>
              <a:t>Ý nghĩa:</a:t>
            </a:r>
            <a:r>
              <a:rPr lang="vi-VN"/>
              <a:t> Tỷ số nguy cơ (hazard ratio) giữa hai cá nhân bất kỳ là </a:t>
            </a:r>
            <a:r>
              <a:rPr lang="vi-VN" b="1"/>
              <a:t>không đổi theo thời gian</a:t>
            </a:r>
            <a:r>
              <a:rPr lang="vi-VN"/>
              <a:t>.</a:t>
            </a:r>
          </a:p>
          <a:p>
            <a:pPr lvl="1"/>
            <a:r>
              <a:rPr lang="vi-VN" b="1"/>
              <a:t>Nói cách khác:</a:t>
            </a:r>
            <a:r>
              <a:rPr lang="vi-VN"/>
              <a:t> Ảnh hưởng của một biến (ví dụ: hút thuốc) lên nguy cơ tử vong là nhất quán trong suốt quá trình theo dõi.</a:t>
            </a:r>
          </a:p>
          <a:p>
            <a:pPr lvl="1"/>
            <a:r>
              <a:rPr lang="vi-VN" b="1"/>
              <a:t>Trực quan:</a:t>
            </a:r>
            <a:r>
              <a:rPr lang="vi-VN"/>
              <a:t> Các đường cong nguy cơ của các nhóm khác nhau phải </a:t>
            </a:r>
            <a:r>
              <a:rPr lang="vi-VN" b="1"/>
              <a:t>song song</a:t>
            </a:r>
            <a:r>
              <a:rPr lang="vi-VN"/>
              <a:t> với nhau và không được cắt nhau.</a:t>
            </a:r>
          </a:p>
          <a:p>
            <a:endParaRPr lang="en-VN"/>
          </a:p>
        </p:txBody>
      </p:sp>
    </p:spTree>
    <p:extLst>
      <p:ext uri="{BB962C8B-B14F-4D97-AF65-F5344CB8AC3E}">
        <p14:creationId xmlns:p14="http://schemas.microsoft.com/office/powerpoint/2010/main" val="381331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C15C48-DC8B-EED3-CAC5-AFB6ADDC915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Phân tích Hồi quy Cox trên R</a:t>
            </a:r>
          </a:p>
        </p:txBody>
      </p:sp>
      <p:sp>
        <p:nvSpPr>
          <p:cNvPr id="3" name="Content Placeholder 2">
            <a:extLst>
              <a:ext uri="{FF2B5EF4-FFF2-40B4-BE49-F238E27FC236}">
                <a16:creationId xmlns:a16="http://schemas.microsoft.com/office/drawing/2014/main" id="{84FD616B-4A08-F330-AD5E-1EC2C5EB93E6}"/>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b="1"/>
              <a:t>Hàm chính:</a:t>
            </a:r>
            <a:r>
              <a:rPr lang="en-US" sz="2000"/>
              <a:t> coxph() trong gói survival.</a:t>
            </a:r>
          </a:p>
          <a:p>
            <a:r>
              <a:rPr lang="en-US" sz="2000" b="1"/>
              <a:t>Cú pháp:</a:t>
            </a:r>
            <a:r>
              <a:rPr lang="en-US" sz="2000"/>
              <a:t> Tương tự lm hay glm.</a:t>
            </a:r>
          </a:p>
          <a:p>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A643A06-BF8B-3785-1427-EBD5AA3C579C}"/>
              </a:ext>
            </a:extLst>
          </p:cNvPr>
          <p:cNvSpPr txBox="1"/>
          <p:nvPr/>
        </p:nvSpPr>
        <p:spPr>
          <a:xfrm>
            <a:off x="8451604" y="1412489"/>
            <a:ext cx="3197701" cy="4363844"/>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000"/>
              <a:t># Xây dựng mô hình Cox</a:t>
            </a:r>
          </a:p>
          <a:p>
            <a:pPr indent="-228600" defTabSz="914400">
              <a:lnSpc>
                <a:spcPct val="90000"/>
              </a:lnSpc>
              <a:spcAft>
                <a:spcPts val="600"/>
              </a:spcAft>
              <a:buFont typeface="Arial" panose="020B0604020202020204" pitchFamily="34" charset="0"/>
              <a:buChar char="•"/>
            </a:pPr>
            <a:r>
              <a:rPr lang="en-US" sz="2000"/>
              <a:t>cox_model &lt;- coxph(Surv(time, status) ~ X1 + X2 + X3, data = your_data)</a:t>
            </a:r>
          </a:p>
          <a:p>
            <a:pPr indent="-228600" defTabSz="914400">
              <a:lnSpc>
                <a:spcPct val="90000"/>
              </a:lnSpc>
              <a:spcAft>
                <a:spcPts val="600"/>
              </a:spcAft>
              <a:buFont typeface="Arial" panose="020B0604020202020204" pitchFamily="34" charset="0"/>
              <a:buChar char="•"/>
            </a:pPr>
            <a:endParaRPr lang="en-US" sz="2000"/>
          </a:p>
          <a:p>
            <a:pPr indent="-228600" defTabSz="914400">
              <a:lnSpc>
                <a:spcPct val="90000"/>
              </a:lnSpc>
              <a:spcAft>
                <a:spcPts val="600"/>
              </a:spcAft>
              <a:buFont typeface="Arial" panose="020B0604020202020204" pitchFamily="34" charset="0"/>
              <a:buChar char="•"/>
            </a:pPr>
            <a:r>
              <a:rPr lang="en-US" sz="2000"/>
              <a:t># Xem kết quả</a:t>
            </a:r>
          </a:p>
          <a:p>
            <a:pPr indent="-228600" defTabSz="914400">
              <a:lnSpc>
                <a:spcPct val="90000"/>
              </a:lnSpc>
              <a:spcAft>
                <a:spcPts val="600"/>
              </a:spcAft>
              <a:buFont typeface="Arial" panose="020B0604020202020204" pitchFamily="34" charset="0"/>
              <a:buChar char="•"/>
            </a:pPr>
            <a:r>
              <a:rPr lang="en-US" sz="2000"/>
              <a:t>summary(cox_model)</a:t>
            </a:r>
          </a:p>
        </p:txBody>
      </p:sp>
    </p:spTree>
    <p:extLst>
      <p:ext uri="{BB962C8B-B14F-4D97-AF65-F5344CB8AC3E}">
        <p14:creationId xmlns:p14="http://schemas.microsoft.com/office/powerpoint/2010/main" val="2133072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65EBA-1D28-3F9A-3E24-0E14C62E422A}"/>
              </a:ext>
            </a:extLst>
          </p:cNvPr>
          <p:cNvSpPr>
            <a:spLocks noGrp="1"/>
          </p:cNvSpPr>
          <p:nvPr>
            <p:ph type="title"/>
          </p:nvPr>
        </p:nvSpPr>
        <p:spPr>
          <a:xfrm>
            <a:off x="589560" y="856180"/>
            <a:ext cx="4560584" cy="1128068"/>
          </a:xfrm>
        </p:spPr>
        <p:txBody>
          <a:bodyPr anchor="ctr">
            <a:normAutofit/>
          </a:bodyPr>
          <a:lstStyle/>
          <a:p>
            <a:r>
              <a:rPr lang="en-VN" sz="4000"/>
              <a:t>Ví dụ 1</a:t>
            </a:r>
          </a:p>
        </p:txBody>
      </p:sp>
      <p:grpSp>
        <p:nvGrpSpPr>
          <p:cNvPr id="13"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63BC4C-87C1-B431-03D2-C252A4302074}"/>
              </a:ext>
            </a:extLst>
          </p:cNvPr>
          <p:cNvSpPr>
            <a:spLocks noGrp="1"/>
          </p:cNvSpPr>
          <p:nvPr>
            <p:ph idx="1"/>
          </p:nvPr>
        </p:nvSpPr>
        <p:spPr>
          <a:xfrm>
            <a:off x="590719" y="2330505"/>
            <a:ext cx="4559425" cy="3979585"/>
          </a:xfrm>
        </p:spPr>
        <p:txBody>
          <a:bodyPr anchor="ctr">
            <a:normAutofit/>
          </a:bodyPr>
          <a:lstStyle/>
          <a:p>
            <a:r>
              <a:rPr lang="vi-VN" sz="2000"/>
              <a:t>Xây dựng mô hình tiên lượng thời gian sống cho bệnh nhân ung thư phổi dựa trên tuổi, giới tính và thang điểm ECOG (chỉ số về khả năng thực hiện hoạt động hàng ngày của bệnh nhân).</a:t>
            </a:r>
          </a:p>
          <a:p>
            <a:r>
              <a:rPr lang="vi-VN" sz="2000" b="1"/>
              <a:t>Nguồn dữ liệu:</a:t>
            </a:r>
            <a:r>
              <a:rPr lang="vi-VN" sz="2000"/>
              <a:t> lung trong gói survival.</a:t>
            </a:r>
          </a:p>
          <a:p>
            <a:r>
              <a:rPr lang="vi-VN" sz="2000" b="1"/>
              <a:t>Ý nghĩa:</a:t>
            </a:r>
            <a:r>
              <a:rPr lang="vi-VN" sz="2000"/>
              <a:t> Tạo ra một công cụ dự báo đa yếu tố, giúp bác sĩ lâm sàng đánh giá nguy cơ và lên kế hoạch điều trị cá thể hóa.</a:t>
            </a:r>
          </a:p>
          <a:p>
            <a:endParaRPr lang="en-VN" sz="2000"/>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screen with white text&#10;&#10;AI-generated content may be incorrect.">
            <a:extLst>
              <a:ext uri="{FF2B5EF4-FFF2-40B4-BE49-F238E27FC236}">
                <a16:creationId xmlns:a16="http://schemas.microsoft.com/office/drawing/2014/main" id="{D5A6F0D7-2F09-D24C-3A66-2F0BF9064FC0}"/>
              </a:ext>
            </a:extLst>
          </p:cNvPr>
          <p:cNvPicPr>
            <a:picLocks noChangeAspect="1"/>
          </p:cNvPicPr>
          <p:nvPr/>
        </p:nvPicPr>
        <p:blipFill>
          <a:blip r:embed="rId2"/>
          <a:srcRect r="22116" b="1"/>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215834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EDA4D-001A-F5F9-1015-7DB3BE413B2E}"/>
              </a:ext>
            </a:extLst>
          </p:cNvPr>
          <p:cNvSpPr>
            <a:spLocks noGrp="1"/>
          </p:cNvSpPr>
          <p:nvPr>
            <p:ph type="title"/>
          </p:nvPr>
        </p:nvSpPr>
        <p:spPr>
          <a:xfrm>
            <a:off x="630936" y="640080"/>
            <a:ext cx="4818888" cy="1481328"/>
          </a:xfrm>
        </p:spPr>
        <p:txBody>
          <a:bodyPr anchor="b">
            <a:normAutofit/>
          </a:bodyPr>
          <a:lstStyle/>
          <a:p>
            <a:r>
              <a:rPr lang="en-VN" sz="5400"/>
              <a:t>Ví dụ 2</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73B851-A3A0-FD8F-5BEF-1EBFC39B874A}"/>
              </a:ext>
            </a:extLst>
          </p:cNvPr>
          <p:cNvSpPr>
            <a:spLocks noGrp="1"/>
          </p:cNvSpPr>
          <p:nvPr>
            <p:ph idx="1"/>
          </p:nvPr>
        </p:nvSpPr>
        <p:spPr>
          <a:xfrm>
            <a:off x="630936" y="2660904"/>
            <a:ext cx="4818888" cy="3547872"/>
          </a:xfrm>
        </p:spPr>
        <p:txBody>
          <a:bodyPr anchor="t">
            <a:normAutofit/>
          </a:bodyPr>
          <a:lstStyle/>
          <a:p>
            <a:r>
              <a:rPr lang="vi-VN" sz="1900"/>
              <a:t>Phân tích các yếu tố tiên lượng cho thời gian sống không tái phát ở bệnh nhân ung thư vú, bao gồm liệu pháp hormone, tuổi và cấp độ khối u (tumor grade).</a:t>
            </a:r>
          </a:p>
          <a:p>
            <a:r>
              <a:rPr lang="vi-VN" sz="1900" b="1"/>
              <a:t>Nguồn dữ liệu:</a:t>
            </a:r>
            <a:r>
              <a:rPr lang="vi-VN" sz="1900"/>
              <a:t> GBSG2 trong gói TH.data.</a:t>
            </a:r>
          </a:p>
          <a:p>
            <a:r>
              <a:rPr lang="vi-VN" sz="1900" b="1"/>
              <a:t>Ý nghĩa:</a:t>
            </a:r>
            <a:r>
              <a:rPr lang="vi-VN" sz="1900"/>
              <a:t> Xác định các yếu tố nguy cơ quan trọng nhất trong một quần thể bệnh, giúp phân bổ nguồn lực và ưu tiên can thiệp cho các nhóm có nguy cơ cao.</a:t>
            </a:r>
          </a:p>
          <a:p>
            <a:endParaRPr lang="en-VN" sz="1900"/>
          </a:p>
        </p:txBody>
      </p:sp>
      <p:pic>
        <p:nvPicPr>
          <p:cNvPr id="6" name="Picture 5" descr="A computer screen with numbers and symbols&#10;&#10;AI-generated content may be incorrect.">
            <a:extLst>
              <a:ext uri="{FF2B5EF4-FFF2-40B4-BE49-F238E27FC236}">
                <a16:creationId xmlns:a16="http://schemas.microsoft.com/office/drawing/2014/main" id="{D68CD214-1F4D-6B40-F1D9-41B7AEB671E8}"/>
              </a:ext>
            </a:extLst>
          </p:cNvPr>
          <p:cNvPicPr>
            <a:picLocks noChangeAspect="1"/>
          </p:cNvPicPr>
          <p:nvPr/>
        </p:nvPicPr>
        <p:blipFill>
          <a:blip r:embed="rId2"/>
          <a:stretch>
            <a:fillRect/>
          </a:stretch>
        </p:blipFill>
        <p:spPr>
          <a:xfrm>
            <a:off x="6099048" y="1252237"/>
            <a:ext cx="5458968" cy="4353525"/>
          </a:xfrm>
          <a:prstGeom prst="rect">
            <a:avLst/>
          </a:prstGeom>
        </p:spPr>
      </p:pic>
    </p:spTree>
    <p:extLst>
      <p:ext uri="{BB962C8B-B14F-4D97-AF65-F5344CB8AC3E}">
        <p14:creationId xmlns:p14="http://schemas.microsoft.com/office/powerpoint/2010/main" val="3508835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BBA5B9-28AB-0885-7954-534D3B1B22A6}"/>
              </a:ext>
            </a:extLst>
          </p:cNvPr>
          <p:cNvSpPr>
            <a:spLocks noGrp="1"/>
          </p:cNvSpPr>
          <p:nvPr>
            <p:ph type="title"/>
          </p:nvPr>
        </p:nvSpPr>
        <p:spPr>
          <a:xfrm>
            <a:off x="793662" y="386930"/>
            <a:ext cx="10066122" cy="1298448"/>
          </a:xfrm>
        </p:spPr>
        <p:txBody>
          <a:bodyPr anchor="b">
            <a:normAutofit/>
          </a:bodyPr>
          <a:lstStyle/>
          <a:p>
            <a:r>
              <a:rPr lang="en-VN" sz="4800"/>
              <a:t>Kiểm tra giả định PH – đồ thị</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7B9DDC-759C-4314-3109-8086455039EB}"/>
              </a:ext>
            </a:extLst>
          </p:cNvPr>
          <p:cNvSpPr>
            <a:spLocks noGrp="1"/>
          </p:cNvSpPr>
          <p:nvPr>
            <p:ph idx="1"/>
          </p:nvPr>
        </p:nvSpPr>
        <p:spPr>
          <a:xfrm>
            <a:off x="793661" y="2599509"/>
            <a:ext cx="4530898" cy="3639450"/>
          </a:xfrm>
        </p:spPr>
        <p:txBody>
          <a:bodyPr anchor="ctr">
            <a:normAutofit/>
          </a:bodyPr>
          <a:lstStyle/>
          <a:p>
            <a:r>
              <a:rPr lang="vi-VN" sz="2000"/>
              <a:t>Vẽ biểu đồ log(-log(S(t))) theo log(t). Nếu giả định PH được đáp ứng, các đường cong cho mỗi nhóm phải song song.</a:t>
            </a:r>
            <a:endParaRPr lang="en-VN" sz="2000"/>
          </a:p>
        </p:txBody>
      </p:sp>
      <p:pic>
        <p:nvPicPr>
          <p:cNvPr id="5" name="Picture 4">
            <a:extLst>
              <a:ext uri="{FF2B5EF4-FFF2-40B4-BE49-F238E27FC236}">
                <a16:creationId xmlns:a16="http://schemas.microsoft.com/office/drawing/2014/main" id="{D4298522-A4A2-AAC2-371C-E3EDB68AFDE8}"/>
              </a:ext>
            </a:extLst>
          </p:cNvPr>
          <p:cNvPicPr>
            <a:picLocks noChangeAspect="1"/>
          </p:cNvPicPr>
          <p:nvPr/>
        </p:nvPicPr>
        <p:blipFill>
          <a:blip r:embed="rId2"/>
          <a:stretch>
            <a:fillRect/>
          </a:stretch>
        </p:blipFill>
        <p:spPr>
          <a:xfrm>
            <a:off x="5911532" y="2764105"/>
            <a:ext cx="5150277" cy="31545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86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10598-43F1-9EFF-A6B6-33C73B38E8AE}"/>
              </a:ext>
            </a:extLst>
          </p:cNvPr>
          <p:cNvSpPr>
            <a:spLocks noGrp="1"/>
          </p:cNvSpPr>
          <p:nvPr>
            <p:ph type="title"/>
          </p:nvPr>
        </p:nvSpPr>
        <p:spPr>
          <a:xfrm>
            <a:off x="793662" y="386930"/>
            <a:ext cx="10066122" cy="1298448"/>
          </a:xfrm>
        </p:spPr>
        <p:txBody>
          <a:bodyPr anchor="b">
            <a:normAutofit/>
          </a:bodyPr>
          <a:lstStyle/>
          <a:p>
            <a:r>
              <a:rPr lang="en-US"/>
              <a:t>Kiểm tra Giả định PH - Kiểm định Thống kê</a:t>
            </a:r>
            <a:endParaRPr lang="en-VN"/>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7F0D5A3-9D42-263A-1F06-B503E5603013}"/>
              </a:ext>
            </a:extLst>
          </p:cNvPr>
          <p:cNvSpPr>
            <a:spLocks noGrp="1"/>
          </p:cNvSpPr>
          <p:nvPr>
            <p:ph idx="1"/>
          </p:nvPr>
        </p:nvSpPr>
        <p:spPr>
          <a:xfrm>
            <a:off x="793661" y="2599509"/>
            <a:ext cx="4530898" cy="3639450"/>
          </a:xfrm>
        </p:spPr>
        <p:txBody>
          <a:bodyPr anchor="ctr">
            <a:normAutofit/>
          </a:bodyPr>
          <a:lstStyle/>
          <a:p>
            <a:r>
              <a:rPr lang="vi-VN" sz="1400"/>
              <a:t>Sử dụng phần dư Schoenfeld để kiểm tra xem có mối quan hệ giữa các hệ số hồi quy và thời gian hay không.</a:t>
            </a:r>
          </a:p>
          <a:p>
            <a:r>
              <a:rPr lang="vi-VN" sz="1400" b="1"/>
              <a:t>Hàm chính:</a:t>
            </a:r>
            <a:r>
              <a:rPr lang="vi-VN" sz="1400"/>
              <a:t> cox.zph() trong gói survival.</a:t>
            </a:r>
          </a:p>
          <a:p>
            <a:r>
              <a:rPr lang="vi-VN" sz="1400" b="1"/>
              <a:t>Diễn giải:</a:t>
            </a:r>
            <a:endParaRPr lang="vi-VN" sz="1400"/>
          </a:p>
          <a:p>
            <a:pPr lvl="1"/>
            <a:r>
              <a:rPr lang="vi-VN" sz="1400"/>
              <a:t>Hàm sẽ cho ra một p-value cho mỗi biến và một p-value tổng thể (GLOBAL).</a:t>
            </a:r>
          </a:p>
          <a:p>
            <a:pPr lvl="1"/>
            <a:r>
              <a:rPr lang="vi-VN" sz="1400" b="1"/>
              <a:t>Giả thuyết H0:</a:t>
            </a:r>
            <a:r>
              <a:rPr lang="vi-VN" sz="1400"/>
              <a:t> Biến KHÔNG vi phạm giả định PH.</a:t>
            </a:r>
          </a:p>
          <a:p>
            <a:pPr lvl="1"/>
            <a:r>
              <a:rPr lang="vi-VN" sz="1400"/>
              <a:t>Nếu </a:t>
            </a:r>
            <a:r>
              <a:rPr lang="vi-VN" sz="1400" b="1"/>
              <a:t>p-value &gt; 0.05</a:t>
            </a:r>
            <a:r>
              <a:rPr lang="vi-VN" sz="1400"/>
              <a:t>, chúng ta không có bằng chứng để bác bỏ H0, tức là giả định được </a:t>
            </a:r>
            <a:r>
              <a:rPr lang="vi-VN" sz="1400" b="1"/>
              <a:t>đáp ứng</a:t>
            </a:r>
            <a:r>
              <a:rPr lang="vi-VN" sz="1400"/>
              <a:t>.</a:t>
            </a:r>
          </a:p>
          <a:p>
            <a:pPr lvl="1"/>
            <a:r>
              <a:rPr lang="vi-VN" sz="1400"/>
              <a:t>Nếu </a:t>
            </a:r>
            <a:r>
              <a:rPr lang="vi-VN" sz="1400" b="1"/>
              <a:t>p-value &lt; 0.05</a:t>
            </a:r>
            <a:r>
              <a:rPr lang="vi-VN" sz="1400"/>
              <a:t>, biến đó </a:t>
            </a:r>
            <a:r>
              <a:rPr lang="vi-VN" sz="1400" b="1"/>
              <a:t>vi phạm</a:t>
            </a:r>
            <a:r>
              <a:rPr lang="vi-VN" sz="1400"/>
              <a:t> giả định PH.</a:t>
            </a:r>
          </a:p>
          <a:p>
            <a:endParaRPr lang="en-VN" sz="1400"/>
          </a:p>
        </p:txBody>
      </p:sp>
      <p:pic>
        <p:nvPicPr>
          <p:cNvPr id="6" name="Picture 5" descr="A black screen with white numbers and letters&#10;&#10;AI-generated content may be incorrect.">
            <a:extLst>
              <a:ext uri="{FF2B5EF4-FFF2-40B4-BE49-F238E27FC236}">
                <a16:creationId xmlns:a16="http://schemas.microsoft.com/office/drawing/2014/main" id="{9C38C19F-F489-4931-0860-14035EA3F37C}"/>
              </a:ext>
            </a:extLst>
          </p:cNvPr>
          <p:cNvPicPr>
            <a:picLocks noChangeAspect="1"/>
          </p:cNvPicPr>
          <p:nvPr/>
        </p:nvPicPr>
        <p:blipFill>
          <a:blip r:embed="rId2"/>
          <a:stretch>
            <a:fillRect/>
          </a:stretch>
        </p:blipFill>
        <p:spPr>
          <a:xfrm>
            <a:off x="5911532" y="2984038"/>
            <a:ext cx="5150277" cy="2714677"/>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446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621A141-F939-024D-01E7-BCB55D07D6E6}"/>
              </a:ext>
            </a:extLst>
          </p:cNvPr>
          <p:cNvSpPr>
            <a:spLocks noGrp="1"/>
          </p:cNvSpPr>
          <p:nvPr>
            <p:ph type="title"/>
          </p:nvPr>
        </p:nvSpPr>
        <p:spPr>
          <a:xfrm>
            <a:off x="1371599" y="294538"/>
            <a:ext cx="9895951" cy="1033669"/>
          </a:xfrm>
        </p:spPr>
        <p:txBody>
          <a:bodyPr>
            <a:normAutofit/>
          </a:bodyPr>
          <a:lstStyle/>
          <a:p>
            <a:r>
              <a:rPr lang="en-VN" sz="4000">
                <a:solidFill>
                  <a:srgbClr val="FFFFFF"/>
                </a:solidFill>
              </a:rPr>
              <a:t>Chuẩn đầu ra </a:t>
            </a:r>
          </a:p>
        </p:txBody>
      </p:sp>
      <p:sp>
        <p:nvSpPr>
          <p:cNvPr id="7" name="Content Placeholder 6">
            <a:extLst>
              <a:ext uri="{FF2B5EF4-FFF2-40B4-BE49-F238E27FC236}">
                <a16:creationId xmlns:a16="http://schemas.microsoft.com/office/drawing/2014/main" id="{F5E1F7AE-3F67-8347-63C3-D66F64970AB2}"/>
              </a:ext>
            </a:extLst>
          </p:cNvPr>
          <p:cNvSpPr>
            <a:spLocks noGrp="1"/>
          </p:cNvSpPr>
          <p:nvPr>
            <p:ph idx="1"/>
          </p:nvPr>
        </p:nvSpPr>
        <p:spPr>
          <a:xfrm>
            <a:off x="429617" y="2379346"/>
            <a:ext cx="10837933" cy="3683358"/>
          </a:xfrm>
        </p:spPr>
        <p:txBody>
          <a:bodyPr anchor="ctr">
            <a:normAutofit/>
          </a:bodyPr>
          <a:lstStyle/>
          <a:p>
            <a:r>
              <a:rPr lang="vi-VN"/>
              <a:t>LLO1:  Xây dựng mô hình hồi quy tuyến tính. </a:t>
            </a:r>
            <a:endParaRPr lang="en-VN"/>
          </a:p>
          <a:p>
            <a:r>
              <a:rPr lang="vi-VN"/>
              <a:t>LLO2:  Xây dựng các mô hình hồi quy logistic và hồi quy Poisson </a:t>
            </a:r>
            <a:endParaRPr lang="en-VN"/>
          </a:p>
          <a:p>
            <a:r>
              <a:rPr lang="en-US" b="1"/>
              <a:t>LLO3: </a:t>
            </a:r>
            <a:r>
              <a:rPr lang="vi-VN" b="1"/>
              <a:t>Xây dựng mô hình hồi qui phân tích số liệu sống sót. </a:t>
            </a:r>
            <a:endParaRPr lang="en-VN" b="1"/>
          </a:p>
          <a:p>
            <a:r>
              <a:rPr lang="vi-VN"/>
              <a:t>LLO</a:t>
            </a:r>
            <a:r>
              <a:rPr lang="en-US"/>
              <a:t>4</a:t>
            </a:r>
            <a:r>
              <a:rPr lang="vi-VN"/>
              <a:t>: Sử dụng R để xây dựng</a:t>
            </a:r>
            <a:r>
              <a:rPr lang="en-US"/>
              <a:t> một số </a:t>
            </a:r>
            <a:r>
              <a:rPr lang="vi-VN"/>
              <a:t>mô hình hồi quy</a:t>
            </a:r>
            <a:r>
              <a:rPr lang="en-US"/>
              <a:t> trong phân tích dữ liệu y tế</a:t>
            </a:r>
            <a:endParaRPr lang="en-VN"/>
          </a:p>
          <a:p>
            <a:endParaRPr lang="en-VN"/>
          </a:p>
        </p:txBody>
      </p:sp>
    </p:spTree>
    <p:extLst>
      <p:ext uri="{BB962C8B-B14F-4D97-AF65-F5344CB8AC3E}">
        <p14:creationId xmlns:p14="http://schemas.microsoft.com/office/powerpoint/2010/main" val="340868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E7D5E2-EDCB-7D57-C478-0F6992457BA0}"/>
              </a:ext>
            </a:extLst>
          </p:cNvPr>
          <p:cNvSpPr>
            <a:spLocks noGrp="1"/>
          </p:cNvSpPr>
          <p:nvPr>
            <p:ph type="title"/>
          </p:nvPr>
        </p:nvSpPr>
        <p:spPr>
          <a:xfrm>
            <a:off x="1043631" y="809898"/>
            <a:ext cx="9942716" cy="1554480"/>
          </a:xfrm>
        </p:spPr>
        <p:txBody>
          <a:bodyPr anchor="ctr">
            <a:normAutofit/>
          </a:bodyPr>
          <a:lstStyle/>
          <a:p>
            <a:r>
              <a:rPr lang="en-US" sz="4800"/>
              <a:t>Xử lý khi Giả định PH bị vi phạm</a:t>
            </a:r>
            <a:endParaRPr lang="en-VN" sz="4800"/>
          </a:p>
        </p:txBody>
      </p:sp>
      <p:sp>
        <p:nvSpPr>
          <p:cNvPr id="3" name="Content Placeholder 2">
            <a:extLst>
              <a:ext uri="{FF2B5EF4-FFF2-40B4-BE49-F238E27FC236}">
                <a16:creationId xmlns:a16="http://schemas.microsoft.com/office/drawing/2014/main" id="{639C821E-49F0-7CF5-9D88-416E3A7130A4}"/>
              </a:ext>
            </a:extLst>
          </p:cNvPr>
          <p:cNvSpPr>
            <a:spLocks noGrp="1"/>
          </p:cNvSpPr>
          <p:nvPr>
            <p:ph idx="1"/>
          </p:nvPr>
        </p:nvSpPr>
        <p:spPr>
          <a:xfrm>
            <a:off x="1045028" y="3017522"/>
            <a:ext cx="9941319" cy="3124658"/>
          </a:xfrm>
        </p:spPr>
        <p:txBody>
          <a:bodyPr anchor="ctr">
            <a:normAutofit/>
          </a:bodyPr>
          <a:lstStyle/>
          <a:p>
            <a:r>
              <a:rPr lang="vi-VN" sz="2200"/>
              <a:t>Nếu một biến vi phạm giả định PH, không nên diễn giải hệ số của nó từ mô hình Cox chuẩn.</a:t>
            </a:r>
          </a:p>
          <a:p>
            <a:r>
              <a:rPr lang="vi-VN" sz="2200" b="1"/>
              <a:t>Các giải pháp:</a:t>
            </a:r>
            <a:endParaRPr lang="vi-VN" sz="2200"/>
          </a:p>
          <a:p>
            <a:pPr lvl="1"/>
            <a:r>
              <a:rPr lang="vi-VN" sz="1800" b="1"/>
              <a:t>Phân tầng (Stratification):</a:t>
            </a:r>
            <a:r>
              <a:rPr lang="vi-VN" sz="1800"/>
              <a:t> Phân tầng mô hình theo biến vi phạm. Mô hình sẽ ước tính một hàm nguy cơ nền riêng cho mỗi tầng.</a:t>
            </a:r>
          </a:p>
          <a:p>
            <a:pPr lvl="1"/>
            <a:r>
              <a:rPr lang="vi-VN" sz="1800" b="1"/>
              <a:t>Sử dụng Biến phụ thuộc Thời gian (Time-dependent Covariates):</a:t>
            </a:r>
            <a:r>
              <a:rPr lang="vi-VN" sz="1800"/>
              <a:t> Tạo một hạng tử tương tác giữa biến vi phạm và thời gian.</a:t>
            </a:r>
          </a:p>
          <a:p>
            <a:pPr lvl="1"/>
            <a:r>
              <a:rPr lang="vi-VN" sz="1800"/>
              <a:t>Sử dụng các mô hình khác (ví dụ: mô hình AFT - Accelerated Failure Time).</a:t>
            </a:r>
          </a:p>
          <a:p>
            <a:endParaRPr lang="en-VN" sz="22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8161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C309-3304-B351-02C9-DFB8ED6B8AC1}"/>
              </a:ext>
            </a:extLst>
          </p:cNvPr>
          <p:cNvSpPr>
            <a:spLocks noGrp="1"/>
          </p:cNvSpPr>
          <p:nvPr>
            <p:ph type="title"/>
          </p:nvPr>
        </p:nvSpPr>
        <p:spPr/>
        <p:txBody>
          <a:bodyPr/>
          <a:lstStyle/>
          <a:p>
            <a:r>
              <a:rPr lang="en-VN"/>
              <a:t>Phiên giải hệ số</a:t>
            </a:r>
          </a:p>
        </p:txBody>
      </p:sp>
      <p:sp>
        <p:nvSpPr>
          <p:cNvPr id="3" name="Text Placeholder 2">
            <a:extLst>
              <a:ext uri="{FF2B5EF4-FFF2-40B4-BE49-F238E27FC236}">
                <a16:creationId xmlns:a16="http://schemas.microsoft.com/office/drawing/2014/main" id="{7095F7DE-42C7-B987-FAEB-C419B14CB4A7}"/>
              </a:ext>
            </a:extLst>
          </p:cNvPr>
          <p:cNvSpPr>
            <a:spLocks noGrp="1"/>
          </p:cNvSpPr>
          <p:nvPr>
            <p:ph type="body" idx="1"/>
          </p:nvPr>
        </p:nvSpPr>
        <p:spPr/>
        <p:txBody>
          <a:bodyPr/>
          <a:lstStyle/>
          <a:p>
            <a:endParaRPr lang="en-VN"/>
          </a:p>
        </p:txBody>
      </p:sp>
    </p:spTree>
    <p:extLst>
      <p:ext uri="{BB962C8B-B14F-4D97-AF65-F5344CB8AC3E}">
        <p14:creationId xmlns:p14="http://schemas.microsoft.com/office/powerpoint/2010/main" val="377987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69959-5DBB-5AFE-3178-47566E38A1C7}"/>
              </a:ext>
            </a:extLst>
          </p:cNvPr>
          <p:cNvSpPr>
            <a:spLocks noGrp="1"/>
          </p:cNvSpPr>
          <p:nvPr>
            <p:ph type="title"/>
          </p:nvPr>
        </p:nvSpPr>
        <p:spPr>
          <a:xfrm>
            <a:off x="793662" y="386930"/>
            <a:ext cx="10066122" cy="1298448"/>
          </a:xfrm>
        </p:spPr>
        <p:txBody>
          <a:bodyPr anchor="b">
            <a:normAutofit/>
          </a:bodyPr>
          <a:lstStyle/>
          <a:p>
            <a:r>
              <a:rPr lang="vi-VN" sz="4800"/>
              <a:t>Tỷ số nguy cơ (Hazard Ratio - HR)</a:t>
            </a:r>
            <a:endParaRPr lang="en-VN" sz="4800"/>
          </a:p>
        </p:txBody>
      </p:sp>
      <p:sp>
        <p:nvSpPr>
          <p:cNvPr id="28" name="Rectangle 2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A6331E-1F63-DBAE-86E9-488DBA7B0168}"/>
              </a:ext>
            </a:extLst>
          </p:cNvPr>
          <p:cNvSpPr>
            <a:spLocks noGrp="1"/>
          </p:cNvSpPr>
          <p:nvPr>
            <p:ph idx="1"/>
          </p:nvPr>
        </p:nvSpPr>
        <p:spPr>
          <a:xfrm>
            <a:off x="793661" y="2599509"/>
            <a:ext cx="4530898" cy="3639450"/>
          </a:xfrm>
        </p:spPr>
        <p:txBody>
          <a:bodyPr anchor="ctr">
            <a:normAutofit/>
          </a:bodyPr>
          <a:lstStyle/>
          <a:p>
            <a:r>
              <a:rPr lang="vi-VN" sz="2000"/>
              <a:t>Giống như các mô hình hồi quy khác, chúng ta không diễn giải trực tiếp hệ số beta.</a:t>
            </a:r>
          </a:p>
          <a:p>
            <a:r>
              <a:rPr lang="vi-VN" sz="2000"/>
              <a:t>Chúng ta diễn giải </a:t>
            </a:r>
            <a:r>
              <a:rPr lang="vi-VN" sz="2000" b="1"/>
              <a:t>Tỷ số Nguy cơ (Hazard Ratio - HR)</a:t>
            </a:r>
            <a:r>
              <a:rPr lang="vi-VN" sz="2000"/>
              <a:t>.</a:t>
            </a:r>
          </a:p>
          <a:p>
            <a:r>
              <a:rPr lang="vi-VN" sz="2000" b="1"/>
              <a:t>Công thức:</a:t>
            </a:r>
            <a:r>
              <a:rPr lang="vi-VN" sz="2000"/>
              <a:t> </a:t>
            </a:r>
          </a:p>
          <a:p>
            <a:r>
              <a:rPr lang="vi-VN" sz="2000"/>
              <a:t>HR=e</a:t>
            </a:r>
            <a:r>
              <a:rPr lang="el-GR" sz="2000">
                <a:effectLst/>
              </a:rPr>
              <a:t>β</a:t>
            </a:r>
            <a:r>
              <a:rPr lang="el-GR" sz="2000"/>
              <a:t>=</a:t>
            </a:r>
            <a:r>
              <a:rPr lang="vi-VN" sz="2000"/>
              <a:t>exp(</a:t>
            </a:r>
            <a:r>
              <a:rPr lang="el-GR" sz="2000">
                <a:effectLst/>
              </a:rPr>
              <a:t>β</a:t>
            </a:r>
            <a:r>
              <a:rPr lang="el-GR" sz="2000"/>
              <a:t>)</a:t>
            </a:r>
          </a:p>
          <a:p>
            <a:r>
              <a:rPr lang="vi-VN" sz="2000"/>
              <a:t>HR là kết quả chính của mô hình Cox.</a:t>
            </a:r>
          </a:p>
          <a:p>
            <a:endParaRPr lang="en-VN" sz="2000"/>
          </a:p>
        </p:txBody>
      </p:sp>
      <p:pic>
        <p:nvPicPr>
          <p:cNvPr id="4" name="Picture 3">
            <a:extLst>
              <a:ext uri="{FF2B5EF4-FFF2-40B4-BE49-F238E27FC236}">
                <a16:creationId xmlns:a16="http://schemas.microsoft.com/office/drawing/2014/main" id="{C26A742B-A9FA-0424-7837-E7A8FA39FB78}"/>
              </a:ext>
            </a:extLst>
          </p:cNvPr>
          <p:cNvPicPr>
            <a:picLocks noChangeAspect="1"/>
          </p:cNvPicPr>
          <p:nvPr/>
        </p:nvPicPr>
        <p:blipFill>
          <a:blip r:embed="rId2"/>
          <a:stretch>
            <a:fillRect/>
          </a:stretch>
        </p:blipFill>
        <p:spPr>
          <a:xfrm>
            <a:off x="5911532" y="2764105"/>
            <a:ext cx="5150277" cy="3154544"/>
          </a:xfrm>
          <a:prstGeom prst="rect">
            <a:avLst/>
          </a:prstGeom>
        </p:spPr>
      </p:pic>
      <p:sp>
        <p:nvSpPr>
          <p:cNvPr id="30" name="Rectangle 2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2868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7699DA-02E9-D9EB-796F-84B82F49B23E}"/>
              </a:ext>
            </a:extLst>
          </p:cNvPr>
          <p:cNvSpPr>
            <a:spLocks noGrp="1"/>
          </p:cNvSpPr>
          <p:nvPr>
            <p:ph type="title"/>
          </p:nvPr>
        </p:nvSpPr>
        <p:spPr>
          <a:xfrm>
            <a:off x="1043631" y="809898"/>
            <a:ext cx="9942716" cy="1554480"/>
          </a:xfrm>
        </p:spPr>
        <p:txBody>
          <a:bodyPr anchor="ctr">
            <a:normAutofit/>
          </a:bodyPr>
          <a:lstStyle/>
          <a:p>
            <a:r>
              <a:rPr lang="en-US" sz="4800"/>
              <a:t>Hazard Ratio (HR)</a:t>
            </a:r>
            <a:endParaRPr lang="en-VN" sz="4800"/>
          </a:p>
        </p:txBody>
      </p:sp>
      <p:sp>
        <p:nvSpPr>
          <p:cNvPr id="3" name="Content Placeholder 2">
            <a:extLst>
              <a:ext uri="{FF2B5EF4-FFF2-40B4-BE49-F238E27FC236}">
                <a16:creationId xmlns:a16="http://schemas.microsoft.com/office/drawing/2014/main" id="{38232B90-A931-72CA-1E3C-4E3801CDD0C4}"/>
              </a:ext>
            </a:extLst>
          </p:cNvPr>
          <p:cNvSpPr>
            <a:spLocks noGrp="1"/>
          </p:cNvSpPr>
          <p:nvPr>
            <p:ph idx="1"/>
          </p:nvPr>
        </p:nvSpPr>
        <p:spPr>
          <a:xfrm>
            <a:off x="1045028" y="3017522"/>
            <a:ext cx="9941319" cy="3124658"/>
          </a:xfrm>
        </p:spPr>
        <p:txBody>
          <a:bodyPr anchor="ctr">
            <a:normAutofit/>
          </a:bodyPr>
          <a:lstStyle/>
          <a:p>
            <a:r>
              <a:rPr lang="vi-VN" sz="2400"/>
              <a:t>HR so sánh nguy cơ xảy ra sự kiện giữa hai nhóm.</a:t>
            </a:r>
          </a:p>
          <a:p>
            <a:pPr lvl="1"/>
            <a:r>
              <a:rPr lang="vi-VN" b="1"/>
              <a:t>HR &gt; 1:</a:t>
            </a:r>
            <a:r>
              <a:rPr lang="vi-VN"/>
              <a:t> Yếu tố nguy cơ. "Nhóm có yếu tố X có </a:t>
            </a:r>
            <a:r>
              <a:rPr lang="vi-VN" b="1"/>
              <a:t>nguy cơ</a:t>
            </a:r>
            <a:r>
              <a:rPr lang="vi-VN"/>
              <a:t> xảy ra sự kiện cao gấp HR lần so với nhóm không có yếu tố X."</a:t>
            </a:r>
          </a:p>
          <a:p>
            <a:pPr lvl="1"/>
            <a:r>
              <a:rPr lang="vi-VN" b="1"/>
              <a:t>HR &lt; 1:</a:t>
            </a:r>
            <a:r>
              <a:rPr lang="vi-VN"/>
              <a:t> Yếu tố bảo vệ. "Nhóm có yếu tố X có </a:t>
            </a:r>
            <a:r>
              <a:rPr lang="vi-VN" b="1"/>
              <a:t>nguy cơ</a:t>
            </a:r>
            <a:r>
              <a:rPr lang="vi-VN"/>
              <a:t> xảy ra sự kiện thấp hơn. Mức giảm nguy cơ là (1−</a:t>
            </a:r>
            <a:r>
              <a:rPr lang="vi-VN">
                <a:effectLst/>
              </a:rPr>
              <a:t>HR</a:t>
            </a:r>
            <a:r>
              <a:rPr lang="vi-VN"/>
              <a:t>)times100."</a:t>
            </a:r>
          </a:p>
          <a:p>
            <a:pPr lvl="1"/>
            <a:r>
              <a:rPr lang="vi-VN" b="1"/>
              <a:t>HR = 1:</a:t>
            </a:r>
            <a:r>
              <a:rPr lang="vi-VN"/>
              <a:t> Không ảnh hưởng.</a:t>
            </a:r>
          </a:p>
          <a:p>
            <a:r>
              <a:rPr lang="vi-VN" sz="2400" b="1"/>
              <a:t>Quan trọng:</a:t>
            </a:r>
            <a:r>
              <a:rPr lang="vi-VN" sz="2400"/>
              <a:t> HR là tỷ số của </a:t>
            </a:r>
            <a:r>
              <a:rPr lang="vi-VN" sz="2400" b="1"/>
              <a:t>nguy cơ (rates)</a:t>
            </a:r>
            <a:r>
              <a:rPr lang="vi-VN" sz="2400"/>
              <a:t>, không phải tỷ số của </a:t>
            </a:r>
            <a:r>
              <a:rPr lang="vi-VN" sz="2400" b="1"/>
              <a:t>xác suất (probabilities)</a:t>
            </a:r>
            <a:r>
              <a:rPr lang="vi-VN" sz="2400"/>
              <a:t> hay thời gian sống.</a:t>
            </a:r>
          </a:p>
          <a:p>
            <a:endParaRPr lang="en-VN"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019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2BB49C-2098-0256-D233-4D46CE804DA5}"/>
              </a:ext>
            </a:extLst>
          </p:cNvPr>
          <p:cNvSpPr>
            <a:spLocks noGrp="1"/>
          </p:cNvSpPr>
          <p:nvPr>
            <p:ph type="title"/>
          </p:nvPr>
        </p:nvSpPr>
        <p:spPr>
          <a:xfrm>
            <a:off x="1043631" y="809898"/>
            <a:ext cx="9942716" cy="1554480"/>
          </a:xfrm>
        </p:spPr>
        <p:txBody>
          <a:bodyPr anchor="ctr">
            <a:normAutofit/>
          </a:bodyPr>
          <a:lstStyle/>
          <a:p>
            <a:r>
              <a:rPr lang="en-VN" sz="4800"/>
              <a:t>Tóm tắt</a:t>
            </a:r>
          </a:p>
        </p:txBody>
      </p:sp>
      <p:sp>
        <p:nvSpPr>
          <p:cNvPr id="3" name="Content Placeholder 2">
            <a:extLst>
              <a:ext uri="{FF2B5EF4-FFF2-40B4-BE49-F238E27FC236}">
                <a16:creationId xmlns:a16="http://schemas.microsoft.com/office/drawing/2014/main" id="{317C8970-7CE1-30C4-2EFE-47878843F7A0}"/>
              </a:ext>
            </a:extLst>
          </p:cNvPr>
          <p:cNvSpPr>
            <a:spLocks noGrp="1"/>
          </p:cNvSpPr>
          <p:nvPr>
            <p:ph idx="1"/>
          </p:nvPr>
        </p:nvSpPr>
        <p:spPr>
          <a:xfrm>
            <a:off x="1045028" y="3017522"/>
            <a:ext cx="9941319" cy="3124658"/>
          </a:xfrm>
        </p:spPr>
        <p:txBody>
          <a:bodyPr anchor="ctr">
            <a:normAutofit/>
          </a:bodyPr>
          <a:lstStyle/>
          <a:p>
            <a:r>
              <a:rPr lang="vi-VN" sz="2000" b="1"/>
              <a:t>Phân tích sống </a:t>
            </a:r>
            <a:r>
              <a:rPr lang="vi-VN" sz="2000"/>
              <a:t>là công cụ không thể thiếu khi làm việc với dữ liệu </a:t>
            </a:r>
            <a:r>
              <a:rPr lang="vi-VN" sz="2000" b="1"/>
              <a:t>thời gian đến sự kiện</a:t>
            </a:r>
            <a:r>
              <a:rPr lang="vi-VN" sz="2000"/>
              <a:t> và </a:t>
            </a:r>
            <a:r>
              <a:rPr lang="vi-VN" sz="2000" b="1"/>
              <a:t>kiểm duyệt</a:t>
            </a:r>
            <a:r>
              <a:rPr lang="vi-VN" sz="2000"/>
              <a:t>.</a:t>
            </a:r>
          </a:p>
          <a:p>
            <a:r>
              <a:rPr lang="vi-VN" sz="2000" b="1"/>
              <a:t>Các thực hiện phân tích:</a:t>
            </a:r>
            <a:endParaRPr lang="vi-VN" sz="2000"/>
          </a:p>
          <a:p>
            <a:pPr marL="914400" lvl="1" indent="-457200">
              <a:buFont typeface="+mj-lt"/>
              <a:buAutoNum type="arabicPeriod"/>
            </a:pPr>
            <a:r>
              <a:rPr lang="vi-VN" sz="2000" b="1"/>
              <a:t>Mô tả:</a:t>
            </a:r>
            <a:r>
              <a:rPr lang="vi-VN" sz="2000"/>
              <a:t> Dùng </a:t>
            </a:r>
            <a:r>
              <a:rPr lang="vi-VN" sz="2000" b="1"/>
              <a:t>Kaplan-Meier</a:t>
            </a:r>
            <a:r>
              <a:rPr lang="vi-VN" sz="2000"/>
              <a:t> để vẽ đường cong sống còn.</a:t>
            </a:r>
          </a:p>
          <a:p>
            <a:pPr marL="914400" lvl="1" indent="-457200">
              <a:buFont typeface="+mj-lt"/>
              <a:buAutoNum type="arabicPeriod"/>
            </a:pPr>
            <a:r>
              <a:rPr lang="vi-VN" sz="2000" b="1"/>
              <a:t>So sánh nhóm:</a:t>
            </a:r>
            <a:r>
              <a:rPr lang="vi-VN" sz="2000"/>
              <a:t> Dùng </a:t>
            </a:r>
            <a:r>
              <a:rPr lang="vi-VN" sz="2000" b="1"/>
              <a:t>Kiểm định Log-Rank</a:t>
            </a:r>
            <a:r>
              <a:rPr lang="vi-VN" sz="2000"/>
              <a:t>.</a:t>
            </a:r>
          </a:p>
          <a:p>
            <a:pPr marL="914400" lvl="1" indent="-457200">
              <a:buFont typeface="+mj-lt"/>
              <a:buAutoNum type="arabicPeriod"/>
            </a:pPr>
            <a:r>
              <a:rPr lang="vi-VN" sz="2000" b="1"/>
              <a:t>Mô hình hóa đa biến:</a:t>
            </a:r>
            <a:r>
              <a:rPr lang="vi-VN" sz="2000"/>
              <a:t> Dùng </a:t>
            </a:r>
            <a:r>
              <a:rPr lang="vi-VN" sz="2000" b="1"/>
              <a:t>Hồi quy Cox PH</a:t>
            </a:r>
            <a:r>
              <a:rPr lang="vi-VN" sz="2000"/>
              <a:t>.</a:t>
            </a:r>
          </a:p>
          <a:p>
            <a:pPr marL="914400" lvl="1" indent="-457200">
              <a:buFont typeface="+mj-lt"/>
              <a:buAutoNum type="arabicPeriod"/>
            </a:pPr>
            <a:r>
              <a:rPr lang="vi-VN" sz="2000" b="1"/>
              <a:t>Kiểm tra mô hình:</a:t>
            </a:r>
            <a:r>
              <a:rPr lang="vi-VN" sz="2000"/>
              <a:t> Luôn kiểm tra </a:t>
            </a:r>
            <a:r>
              <a:rPr lang="vi-VN" sz="2000" b="1"/>
              <a:t>Giả định Tỷ lệ Nguy cơ Đồng nhất</a:t>
            </a:r>
            <a:r>
              <a:rPr lang="vi-VN" sz="2000"/>
              <a:t> bằng cox.zph().</a:t>
            </a:r>
          </a:p>
          <a:p>
            <a:pPr marL="914400" lvl="1" indent="-457200">
              <a:buFont typeface="+mj-lt"/>
              <a:buAutoNum type="arabicPeriod"/>
            </a:pPr>
            <a:r>
              <a:rPr lang="vi-VN" sz="2000" b="1"/>
              <a:t>Diễn giải:</a:t>
            </a:r>
            <a:r>
              <a:rPr lang="vi-VN" sz="2000"/>
              <a:t> </a:t>
            </a:r>
            <a:r>
              <a:rPr lang="vi-VN" sz="2000" b="1"/>
              <a:t>Hazard Ratio (HR)</a:t>
            </a:r>
            <a:r>
              <a:rPr lang="vi-VN" sz="2000"/>
              <a:t> và KTC 95% của nó.</a:t>
            </a:r>
          </a:p>
          <a:p>
            <a:endParaRPr lang="en-VN" sz="20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0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22157-58EC-7D20-A89F-57E2B3C0EE42}"/>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Câu hỏi, thảo luận</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560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99D96-A57C-2D28-EE44-9A77DD42FFB4}"/>
              </a:ext>
            </a:extLst>
          </p:cNvPr>
          <p:cNvSpPr>
            <a:spLocks noGrp="1"/>
          </p:cNvSpPr>
          <p:nvPr>
            <p:ph type="title"/>
          </p:nvPr>
        </p:nvSpPr>
        <p:spPr>
          <a:xfrm>
            <a:off x="808638" y="386930"/>
            <a:ext cx="9236700" cy="1188950"/>
          </a:xfrm>
        </p:spPr>
        <p:txBody>
          <a:bodyPr anchor="b">
            <a:normAutofit/>
          </a:bodyPr>
          <a:lstStyle/>
          <a:p>
            <a:r>
              <a:rPr lang="en-VN" sz="5400"/>
              <a:t>Bài tập thực hành</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0B6002-F751-7D5A-9252-E53DC6E03E51}"/>
              </a:ext>
            </a:extLst>
          </p:cNvPr>
          <p:cNvSpPr>
            <a:spLocks noGrp="1"/>
          </p:cNvSpPr>
          <p:nvPr>
            <p:ph idx="1"/>
          </p:nvPr>
        </p:nvSpPr>
        <p:spPr>
          <a:xfrm>
            <a:off x="793660" y="2599509"/>
            <a:ext cx="10143668" cy="3435531"/>
          </a:xfrm>
        </p:spPr>
        <p:txBody>
          <a:bodyPr anchor="ctr">
            <a:normAutofit/>
          </a:bodyPr>
          <a:lstStyle/>
          <a:p>
            <a:r>
              <a:rPr lang="en-VN" sz="2400"/>
              <a:t>Làm bài tập thực hành số 6</a:t>
            </a:r>
          </a:p>
          <a:p>
            <a:r>
              <a:rPr lang="en-VN" sz="2400"/>
              <a:t>Trình bày và thảo luận trước lớp</a:t>
            </a:r>
          </a:p>
        </p:txBody>
      </p:sp>
    </p:spTree>
    <p:extLst>
      <p:ext uri="{BB962C8B-B14F-4D97-AF65-F5344CB8AC3E}">
        <p14:creationId xmlns:p14="http://schemas.microsoft.com/office/powerpoint/2010/main" val="3529788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D96F7-0023-30B4-9379-F3D9BDBF5760}"/>
              </a:ext>
            </a:extLst>
          </p:cNvPr>
          <p:cNvSpPr>
            <a:spLocks noGrp="1"/>
          </p:cNvSpPr>
          <p:nvPr>
            <p:ph type="title"/>
          </p:nvPr>
        </p:nvSpPr>
        <p:spPr>
          <a:xfrm>
            <a:off x="793662" y="386930"/>
            <a:ext cx="10066122" cy="1298448"/>
          </a:xfrm>
        </p:spPr>
        <p:txBody>
          <a:bodyPr anchor="b">
            <a:normAutofit/>
          </a:bodyPr>
          <a:lstStyle/>
          <a:p>
            <a:r>
              <a:rPr lang="en-US" sz="4800"/>
              <a:t>Phân tích sống sót là gì?</a:t>
            </a:r>
            <a:endParaRPr lang="en-VN"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A746A78-1D45-A6C2-B89E-4A21E030D566}"/>
              </a:ext>
            </a:extLst>
          </p:cNvPr>
          <p:cNvSpPr>
            <a:spLocks noGrp="1"/>
          </p:cNvSpPr>
          <p:nvPr>
            <p:ph idx="1"/>
          </p:nvPr>
        </p:nvSpPr>
        <p:spPr>
          <a:xfrm>
            <a:off x="793661" y="2599509"/>
            <a:ext cx="4530898" cy="3639450"/>
          </a:xfrm>
        </p:spPr>
        <p:txBody>
          <a:bodyPr anchor="ctr">
            <a:normAutofit/>
          </a:bodyPr>
          <a:lstStyle/>
          <a:p>
            <a:r>
              <a:rPr lang="vi-VN" sz="1600"/>
              <a:t>Là một tập hợp các phương pháp thống kê để phân tích dữ liệu </a:t>
            </a:r>
            <a:r>
              <a:rPr lang="vi-VN" sz="1600" b="1"/>
              <a:t>thời gian cho đến khi một sự kiện (event) xảy ra</a:t>
            </a:r>
            <a:r>
              <a:rPr lang="vi-VN" sz="1600"/>
              <a:t>.</a:t>
            </a:r>
          </a:p>
          <a:p>
            <a:r>
              <a:rPr lang="vi-VN" sz="1600"/>
              <a:t>Không chỉ trả lời câu hỏi "Sự kiện có xảy ra không?" mà còn là </a:t>
            </a:r>
            <a:r>
              <a:rPr lang="vi-VN" sz="1600" b="1"/>
              <a:t>"Khi nào nó xảy ra?"</a:t>
            </a:r>
            <a:r>
              <a:rPr lang="vi-VN" sz="1600"/>
              <a:t>.</a:t>
            </a:r>
          </a:p>
          <a:p>
            <a:r>
              <a:rPr lang="vi-VN" sz="1600" b="1"/>
              <a:t>Các thuật ngữ chính:</a:t>
            </a:r>
            <a:endParaRPr lang="vi-VN" sz="1600"/>
          </a:p>
          <a:p>
            <a:pPr lvl="1"/>
            <a:r>
              <a:rPr lang="vi-VN" sz="1600" b="1"/>
              <a:t>Thời gian (Time):</a:t>
            </a:r>
            <a:r>
              <a:rPr lang="vi-VN" sz="1600"/>
              <a:t> Thời gian từ lúc bắt đầu theo dõi đến khi xảy ra sự kiện hoặc bị kiểm duyệt.</a:t>
            </a:r>
          </a:p>
          <a:p>
            <a:pPr lvl="1"/>
            <a:r>
              <a:rPr lang="vi-VN" sz="1600" b="1"/>
              <a:t>Sự kiện (Event):</a:t>
            </a:r>
            <a:r>
              <a:rPr lang="vi-VN" sz="1600"/>
              <a:t> Kết quả mà chúng ta quan tâm. Ví dụ: tử vong, tái phát bệnh, khỏi bệnh.</a:t>
            </a:r>
          </a:p>
          <a:p>
            <a:pPr lvl="1"/>
            <a:r>
              <a:rPr lang="vi-VN" sz="1600" b="1"/>
              <a:t>Kiểm duyệt (Censoring):</a:t>
            </a:r>
            <a:r>
              <a:rPr lang="vi-VN" sz="1600"/>
              <a:t> Điểm khác biệt cốt lõi của phân tích sống.</a:t>
            </a:r>
          </a:p>
          <a:p>
            <a:endParaRPr lang="en-VN" sz="1600"/>
          </a:p>
        </p:txBody>
      </p:sp>
      <p:pic>
        <p:nvPicPr>
          <p:cNvPr id="4" name="Picture 3">
            <a:extLst>
              <a:ext uri="{FF2B5EF4-FFF2-40B4-BE49-F238E27FC236}">
                <a16:creationId xmlns:a16="http://schemas.microsoft.com/office/drawing/2014/main" id="{0723A24C-7617-DB89-C4BE-26AD46DAAC32}"/>
              </a:ext>
            </a:extLst>
          </p:cNvPr>
          <p:cNvPicPr>
            <a:picLocks noChangeAspect="1"/>
          </p:cNvPicPr>
          <p:nvPr/>
        </p:nvPicPr>
        <p:blipFill>
          <a:blip r:embed="rId2"/>
          <a:srcRect r="17495"/>
          <a:stretch>
            <a:fillRect/>
          </a:stretch>
        </p:blipFill>
        <p:spPr>
          <a:xfrm>
            <a:off x="5911532" y="2484255"/>
            <a:ext cx="5150277" cy="371424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80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58E102-B1C3-E013-C9F2-30BBCBFC5BBE}"/>
              </a:ext>
            </a:extLst>
          </p:cNvPr>
          <p:cNvSpPr>
            <a:spLocks noGrp="1"/>
          </p:cNvSpPr>
          <p:nvPr>
            <p:ph type="title"/>
          </p:nvPr>
        </p:nvSpPr>
        <p:spPr>
          <a:xfrm>
            <a:off x="793662" y="386930"/>
            <a:ext cx="10066122" cy="1298448"/>
          </a:xfrm>
        </p:spPr>
        <p:txBody>
          <a:bodyPr anchor="b">
            <a:normAutofit/>
          </a:bodyPr>
          <a:lstStyle/>
          <a:p>
            <a:r>
              <a:rPr lang="en-US" sz="4800"/>
              <a:t>Dữ liệu bị kiểm duyệt (Censored Data)</a:t>
            </a:r>
            <a:endParaRPr lang="en-VN" sz="4800"/>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62E721-13E6-2AB7-433D-173184352DED}"/>
              </a:ext>
            </a:extLst>
          </p:cNvPr>
          <p:cNvSpPr>
            <a:spLocks noGrp="1"/>
          </p:cNvSpPr>
          <p:nvPr>
            <p:ph idx="1"/>
          </p:nvPr>
        </p:nvSpPr>
        <p:spPr>
          <a:xfrm>
            <a:off x="793661" y="2599509"/>
            <a:ext cx="4530898" cy="3639450"/>
          </a:xfrm>
        </p:spPr>
        <p:txBody>
          <a:bodyPr anchor="ctr">
            <a:normAutofit/>
          </a:bodyPr>
          <a:lstStyle/>
          <a:p>
            <a:r>
              <a:rPr lang="vi-VN" sz="1400" b="1"/>
              <a:t>Kiểm duyệt</a:t>
            </a:r>
            <a:r>
              <a:rPr lang="vi-VN" sz="1400"/>
              <a:t> xảy ra khi chúng ta có thông tin không đầy đủ về thời gian sống của một đối tượng.</a:t>
            </a:r>
          </a:p>
          <a:p>
            <a:r>
              <a:rPr lang="vi-VN" sz="1400"/>
              <a:t>Phổ biến nhất là </a:t>
            </a:r>
            <a:r>
              <a:rPr lang="vi-VN" sz="1400" b="1"/>
              <a:t>Kiểm duyệt phải (Right-Censoring)</a:t>
            </a:r>
            <a:r>
              <a:rPr lang="vi-VN" sz="1400"/>
              <a:t>: Chúng ta biết đối tượng đã sống ít nhất một khoảng thời gian nào đó, nhưng không biết chính xác thời điểm xảy ra sự kiện.</a:t>
            </a:r>
          </a:p>
          <a:p>
            <a:r>
              <a:rPr lang="vi-VN" sz="1400" b="1"/>
              <a:t>Lý do kiểm duyệt trong y tế:</a:t>
            </a:r>
            <a:endParaRPr lang="vi-VN" sz="1400"/>
          </a:p>
          <a:p>
            <a:pPr lvl="1"/>
            <a:r>
              <a:rPr lang="vi-VN" sz="1400"/>
              <a:t>Nghiên cứu kết thúc trước khi đối tượng xảy ra sự kiện.</a:t>
            </a:r>
          </a:p>
          <a:p>
            <a:pPr lvl="1"/>
            <a:r>
              <a:rPr lang="vi-VN" sz="1400"/>
              <a:t>Đối tượng bỏ theo dõi (mất liên lạc, chuyển đi nơi khác).</a:t>
            </a:r>
          </a:p>
          <a:p>
            <a:pPr lvl="1"/>
            <a:r>
              <a:rPr lang="vi-VN" sz="1400"/>
              <a:t>Đối tượng tử vong vì một nguyên nhân khác không phải sự kiện quan tâm.</a:t>
            </a:r>
          </a:p>
          <a:p>
            <a:pPr lvl="1"/>
            <a:r>
              <a:rPr lang="vi-VN" sz="1400"/>
              <a:t>Phân tích sống được thiết kế đặc biệt để xử lý loại dữ liệu này.</a:t>
            </a:r>
          </a:p>
          <a:p>
            <a:endParaRPr lang="en-VN" sz="1400"/>
          </a:p>
        </p:txBody>
      </p:sp>
      <p:pic>
        <p:nvPicPr>
          <p:cNvPr id="4" name="Picture 3">
            <a:extLst>
              <a:ext uri="{FF2B5EF4-FFF2-40B4-BE49-F238E27FC236}">
                <a16:creationId xmlns:a16="http://schemas.microsoft.com/office/drawing/2014/main" id="{6A4709C0-749D-786E-B391-E702EC2E6299}"/>
              </a:ext>
            </a:extLst>
          </p:cNvPr>
          <p:cNvPicPr>
            <a:picLocks noChangeAspect="1"/>
          </p:cNvPicPr>
          <p:nvPr/>
        </p:nvPicPr>
        <p:blipFill>
          <a:blip r:embed="rId2"/>
          <a:stretch>
            <a:fillRect/>
          </a:stretch>
        </p:blipFill>
        <p:spPr>
          <a:xfrm>
            <a:off x="5911532" y="2551225"/>
            <a:ext cx="5150277" cy="3580304"/>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280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019EA5-E071-B73B-6E2C-D165E3EE546F}"/>
              </a:ext>
            </a:extLst>
          </p:cNvPr>
          <p:cNvSpPr>
            <a:spLocks noGrp="1"/>
          </p:cNvSpPr>
          <p:nvPr>
            <p:ph type="title"/>
          </p:nvPr>
        </p:nvSpPr>
        <p:spPr>
          <a:xfrm>
            <a:off x="1043631" y="873940"/>
            <a:ext cx="5052369" cy="1035781"/>
          </a:xfrm>
        </p:spPr>
        <p:txBody>
          <a:bodyPr anchor="ctr">
            <a:normAutofit/>
          </a:bodyPr>
          <a:lstStyle/>
          <a:p>
            <a:r>
              <a:rPr lang="en-VN" sz="3600"/>
              <a:t>Các hàm số</a:t>
            </a:r>
          </a:p>
        </p:txBody>
      </p:sp>
      <p:sp>
        <p:nvSpPr>
          <p:cNvPr id="3" name="Content Placeholder 2">
            <a:extLst>
              <a:ext uri="{FF2B5EF4-FFF2-40B4-BE49-F238E27FC236}">
                <a16:creationId xmlns:a16="http://schemas.microsoft.com/office/drawing/2014/main" id="{8DAC974A-A467-6267-DD29-049E78A54239}"/>
              </a:ext>
            </a:extLst>
          </p:cNvPr>
          <p:cNvSpPr>
            <a:spLocks noGrp="1"/>
          </p:cNvSpPr>
          <p:nvPr>
            <p:ph idx="1"/>
          </p:nvPr>
        </p:nvSpPr>
        <p:spPr>
          <a:xfrm>
            <a:off x="1045029" y="2524721"/>
            <a:ext cx="4991629" cy="3677123"/>
          </a:xfrm>
        </p:spPr>
        <p:txBody>
          <a:bodyPr anchor="ctr">
            <a:normAutofit/>
          </a:bodyPr>
          <a:lstStyle/>
          <a:p>
            <a:r>
              <a:rPr lang="vi-VN" sz="1700" b="1"/>
              <a:t>Hàm Sống còn (Survival Function), S(t):</a:t>
            </a:r>
            <a:endParaRPr lang="vi-VN" sz="1700"/>
          </a:p>
          <a:p>
            <a:pPr lvl="1"/>
            <a:r>
              <a:rPr lang="vi-VN" sz="1700"/>
              <a:t>Là xác suất một cá nhân sẽ </a:t>
            </a:r>
            <a:r>
              <a:rPr lang="vi-VN" sz="1700" b="1"/>
              <a:t>sống sót qua thời điểm t</a:t>
            </a:r>
            <a:r>
              <a:rPr lang="vi-VN" sz="1700"/>
              <a:t>.</a:t>
            </a:r>
          </a:p>
          <a:p>
            <a:pPr lvl="1"/>
            <a:r>
              <a:rPr lang="vi-VN" sz="1700">
                <a:effectLst/>
              </a:rPr>
              <a:t>S</a:t>
            </a:r>
            <a:r>
              <a:rPr lang="vi-VN" sz="1700"/>
              <a:t>(t)=</a:t>
            </a:r>
            <a:r>
              <a:rPr lang="vi-VN" sz="1700">
                <a:effectLst/>
              </a:rPr>
              <a:t>P</a:t>
            </a:r>
            <a:r>
              <a:rPr lang="vi-VN" sz="1700"/>
              <a:t>(</a:t>
            </a:r>
            <a:r>
              <a:rPr lang="vi-VN" sz="1700">
                <a:effectLst/>
              </a:rPr>
              <a:t>T</a:t>
            </a:r>
            <a:r>
              <a:rPr lang="vi-VN" sz="1700"/>
              <a:t>t)</a:t>
            </a:r>
          </a:p>
          <a:p>
            <a:pPr lvl="1"/>
            <a:r>
              <a:rPr lang="vi-VN" sz="1700"/>
              <a:t>Bắt đầu tại S(0) = 1 và giảm dần về 0.</a:t>
            </a:r>
          </a:p>
          <a:p>
            <a:r>
              <a:rPr lang="vi-VN" sz="1700" b="1"/>
              <a:t>Hàm Nguy cơ (Hazard Function), h(t):</a:t>
            </a:r>
            <a:endParaRPr lang="vi-VN" sz="1700"/>
          </a:p>
          <a:p>
            <a:pPr lvl="1"/>
            <a:r>
              <a:rPr lang="vi-VN" sz="1700"/>
              <a:t>Là </a:t>
            </a:r>
            <a:r>
              <a:rPr lang="vi-VN" sz="1700" b="1"/>
              <a:t>nguy cơ tức thời</a:t>
            </a:r>
            <a:r>
              <a:rPr lang="vi-VN" sz="1700"/>
              <a:t> xảy ra sự kiện tại thời điểm t, với điều kiện đã sống sót đến thời điểm đó.</a:t>
            </a:r>
          </a:p>
          <a:p>
            <a:pPr lvl="1"/>
            <a:r>
              <a:rPr lang="vi-VN" sz="1700" i="1"/>
              <a:t>Không phải là xác suất</a:t>
            </a:r>
            <a:r>
              <a:rPr lang="vi-VN" sz="1700"/>
              <a:t>, có thể lớn hơn 1.</a:t>
            </a:r>
          </a:p>
          <a:p>
            <a:pPr lvl="1"/>
            <a:r>
              <a:rPr lang="vi-VN" sz="1700"/>
              <a:t>h(t) cao có nghĩa là nguy cơ xảy ra sự kiện tại thời điểm đó cao.</a:t>
            </a:r>
          </a:p>
          <a:p>
            <a:endParaRPr lang="en-VN" sz="1700"/>
          </a:p>
        </p:txBody>
      </p:sp>
      <p:sp>
        <p:nvSpPr>
          <p:cNvPr id="18" name="Rectangle 1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07E84C-DE29-1C1D-69C2-F523081E9257}"/>
              </a:ext>
            </a:extLst>
          </p:cNvPr>
          <p:cNvPicPr>
            <a:picLocks noChangeAspect="1"/>
          </p:cNvPicPr>
          <p:nvPr/>
        </p:nvPicPr>
        <p:blipFill>
          <a:blip r:embed="rId3"/>
          <a:stretch>
            <a:fillRect/>
          </a:stretch>
        </p:blipFill>
        <p:spPr>
          <a:xfrm>
            <a:off x="6930493" y="1505888"/>
            <a:ext cx="4223252" cy="3906508"/>
          </a:xfrm>
          <a:prstGeom prst="rect">
            <a:avLst/>
          </a:prstGeom>
        </p:spPr>
      </p:pic>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907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BEE9C-BA4A-0F5E-47C2-B0925783A83E}"/>
              </a:ext>
            </a:extLst>
          </p:cNvPr>
          <p:cNvSpPr>
            <a:spLocks noGrp="1"/>
          </p:cNvSpPr>
          <p:nvPr>
            <p:ph type="title"/>
          </p:nvPr>
        </p:nvSpPr>
        <p:spPr/>
        <p:txBody>
          <a:bodyPr/>
          <a:lstStyle/>
          <a:p>
            <a:r>
              <a:rPr lang="en-VN"/>
              <a:t>Phân tích sống </a:t>
            </a:r>
          </a:p>
        </p:txBody>
      </p:sp>
      <p:sp>
        <p:nvSpPr>
          <p:cNvPr id="3" name="Text Placeholder 2">
            <a:extLst>
              <a:ext uri="{FF2B5EF4-FFF2-40B4-BE49-F238E27FC236}">
                <a16:creationId xmlns:a16="http://schemas.microsoft.com/office/drawing/2014/main" id="{3538180E-0086-8D8C-1905-EAE283180FB3}"/>
              </a:ext>
            </a:extLst>
          </p:cNvPr>
          <p:cNvSpPr>
            <a:spLocks noGrp="1"/>
          </p:cNvSpPr>
          <p:nvPr>
            <p:ph type="body" idx="1"/>
          </p:nvPr>
        </p:nvSpPr>
        <p:spPr/>
        <p:txBody>
          <a:bodyPr/>
          <a:lstStyle/>
          <a:p>
            <a:r>
              <a:rPr lang="en-VN"/>
              <a:t>Survival analysis</a:t>
            </a:r>
          </a:p>
        </p:txBody>
      </p:sp>
    </p:spTree>
    <p:extLst>
      <p:ext uri="{BB962C8B-B14F-4D97-AF65-F5344CB8AC3E}">
        <p14:creationId xmlns:p14="http://schemas.microsoft.com/office/powerpoint/2010/main" val="47629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A8C7C-2557-7BFB-D879-2F47869C82DA}"/>
              </a:ext>
            </a:extLst>
          </p:cNvPr>
          <p:cNvSpPr>
            <a:spLocks noGrp="1"/>
          </p:cNvSpPr>
          <p:nvPr>
            <p:ph type="title"/>
          </p:nvPr>
        </p:nvSpPr>
        <p:spPr>
          <a:xfrm>
            <a:off x="793662" y="386930"/>
            <a:ext cx="10066122" cy="1298448"/>
          </a:xfrm>
        </p:spPr>
        <p:txBody>
          <a:bodyPr anchor="b">
            <a:normAutofit/>
          </a:bodyPr>
          <a:lstStyle/>
          <a:p>
            <a:r>
              <a:rPr lang="vi-VN"/>
              <a:t>Phương pháp phi tham số: Kaplan-Meier (K-M)</a:t>
            </a:r>
            <a:endParaRPr lang="en-VN"/>
          </a:p>
        </p:txBody>
      </p:sp>
      <p:sp>
        <p:nvSpPr>
          <p:cNvPr id="24" name="Rectangle 2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891779-2B98-F954-C33D-299935BA0627}"/>
              </a:ext>
            </a:extLst>
          </p:cNvPr>
          <p:cNvSpPr>
            <a:spLocks noGrp="1"/>
          </p:cNvSpPr>
          <p:nvPr>
            <p:ph idx="1"/>
          </p:nvPr>
        </p:nvSpPr>
        <p:spPr>
          <a:xfrm>
            <a:off x="793661" y="2599509"/>
            <a:ext cx="4530898" cy="3639450"/>
          </a:xfrm>
        </p:spPr>
        <p:txBody>
          <a:bodyPr anchor="ctr">
            <a:normAutofit/>
          </a:bodyPr>
          <a:lstStyle/>
          <a:p>
            <a:r>
              <a:rPr lang="vi-VN" sz="2000" b="1"/>
              <a:t>Mục đích:</a:t>
            </a:r>
            <a:r>
              <a:rPr lang="vi-VN" sz="2000"/>
              <a:t> Ước tính và vẽ đồ thị hàm sống còn </a:t>
            </a:r>
            <a:r>
              <a:rPr lang="vi-VN" sz="2000">
                <a:effectLst/>
              </a:rPr>
              <a:t>S</a:t>
            </a:r>
            <a:r>
              <a:rPr lang="vi-VN" sz="2000"/>
              <a:t>(t) trực tiếp từ dữ liệu, ngay cả khi có kiểm duyệt.</a:t>
            </a:r>
          </a:p>
          <a:p>
            <a:r>
              <a:rPr lang="vi-VN" sz="2000" b="1"/>
              <a:t>Cách hoạt động:</a:t>
            </a:r>
            <a:r>
              <a:rPr lang="vi-VN" sz="2000"/>
              <a:t> Tại mỗi thời điểm có sự kiện xảy ra, hàm sống còn được cập nhật bằng cách nhân với tỷ lệ sống sót qua thời điểm đó.</a:t>
            </a:r>
          </a:p>
          <a:p>
            <a:r>
              <a:rPr lang="vi-VN" sz="2000"/>
              <a:t>Là bước </a:t>
            </a:r>
            <a:r>
              <a:rPr lang="vi-VN" sz="2000" b="1"/>
              <a:t>phân tích mô tả</a:t>
            </a:r>
            <a:r>
              <a:rPr lang="vi-VN" sz="2000"/>
              <a:t> đầu tiên và quan trọng nhất trong mọi phân tích sống còn.</a:t>
            </a:r>
          </a:p>
          <a:p>
            <a:endParaRPr lang="en-VN" sz="2000"/>
          </a:p>
        </p:txBody>
      </p:sp>
      <p:pic>
        <p:nvPicPr>
          <p:cNvPr id="5" name="Picture 4">
            <a:extLst>
              <a:ext uri="{FF2B5EF4-FFF2-40B4-BE49-F238E27FC236}">
                <a16:creationId xmlns:a16="http://schemas.microsoft.com/office/drawing/2014/main" id="{6080B853-6DD6-3BBA-FBA4-1B50FC143AD8}"/>
              </a:ext>
            </a:extLst>
          </p:cNvPr>
          <p:cNvPicPr>
            <a:picLocks noChangeAspect="1"/>
          </p:cNvPicPr>
          <p:nvPr/>
        </p:nvPicPr>
        <p:blipFill>
          <a:blip r:embed="rId2"/>
          <a:stretch>
            <a:fillRect/>
          </a:stretch>
        </p:blipFill>
        <p:spPr>
          <a:xfrm>
            <a:off x="5911532" y="2764105"/>
            <a:ext cx="5150277" cy="3154544"/>
          </a:xfrm>
          <a:prstGeom prst="rect">
            <a:avLst/>
          </a:prstGeom>
        </p:spPr>
      </p:pic>
      <p:sp>
        <p:nvSpPr>
          <p:cNvPr id="28" name="Rectangle 2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95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92B19D-63AF-C32F-BE35-04D4C838DBC1}"/>
              </a:ext>
            </a:extLst>
          </p:cNvPr>
          <p:cNvSpPr>
            <a:spLocks noGrp="1"/>
          </p:cNvSpPr>
          <p:nvPr>
            <p:ph type="title"/>
          </p:nvPr>
        </p:nvSpPr>
        <p:spPr>
          <a:xfrm>
            <a:off x="793662" y="386930"/>
            <a:ext cx="10066122" cy="1298448"/>
          </a:xfrm>
        </p:spPr>
        <p:txBody>
          <a:bodyPr anchor="b">
            <a:normAutofit/>
          </a:bodyPr>
          <a:lstStyle/>
          <a:p>
            <a:r>
              <a:rPr lang="vi-VN"/>
              <a:t>So sánh các đường cong sống còn: Kiểm định Log-Rank</a:t>
            </a:r>
            <a:endParaRPr lang="en-VN"/>
          </a:p>
        </p:txBody>
      </p:sp>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E345AB-928D-C0FE-A2DB-85D106203949}"/>
              </a:ext>
            </a:extLst>
          </p:cNvPr>
          <p:cNvSpPr>
            <a:spLocks noGrp="1"/>
          </p:cNvSpPr>
          <p:nvPr>
            <p:ph idx="1"/>
          </p:nvPr>
        </p:nvSpPr>
        <p:spPr>
          <a:xfrm>
            <a:off x="793661" y="2599509"/>
            <a:ext cx="4530898" cy="3639450"/>
          </a:xfrm>
        </p:spPr>
        <p:txBody>
          <a:bodyPr anchor="ctr">
            <a:normAutofit/>
          </a:bodyPr>
          <a:lstStyle/>
          <a:p>
            <a:r>
              <a:rPr lang="vi-VN" sz="1900" b="1"/>
              <a:t>Câu hỏi:</a:t>
            </a:r>
            <a:r>
              <a:rPr lang="vi-VN" sz="1900"/>
              <a:t> Liệu có sự khác biệt có ý nghĩa thống kê về thời gian sống giữa hai hay nhiều nhóm không? (Ví dụ: nhóm điều trị A vs. nhóm B).</a:t>
            </a:r>
          </a:p>
          <a:p>
            <a:r>
              <a:rPr lang="vi-VN" sz="1900" b="1"/>
              <a:t>Phương pháp:</a:t>
            </a:r>
            <a:r>
              <a:rPr lang="vi-VN" sz="1900"/>
              <a:t> </a:t>
            </a:r>
            <a:r>
              <a:rPr lang="vi-VN" sz="1900" b="1"/>
              <a:t>Kiểm định Log-Rank</a:t>
            </a:r>
            <a:r>
              <a:rPr lang="vi-VN" sz="1900"/>
              <a:t> so sánh số lượng sự kiện quan sát được với số lượng sự kiện kỳ vọng ở mỗi nhóm.</a:t>
            </a:r>
          </a:p>
          <a:p>
            <a:r>
              <a:rPr lang="vi-VN" sz="1900" b="1"/>
              <a:t>Giả thuyết H0:</a:t>
            </a:r>
            <a:r>
              <a:rPr lang="vi-VN" sz="1900"/>
              <a:t> Không có sự khác biệt về hàm sống còn giữa các nhóm.</a:t>
            </a:r>
          </a:p>
          <a:p>
            <a:r>
              <a:rPr lang="vi-VN" sz="1900"/>
              <a:t>Nếu </a:t>
            </a:r>
            <a:r>
              <a:rPr lang="vi-VN" sz="1900" b="1"/>
              <a:t>p-value &lt; 0.05</a:t>
            </a:r>
            <a:r>
              <a:rPr lang="vi-VN" sz="1900"/>
              <a:t>, ta bác bỏ H0 và kết luận có sự khác biệt ý nghĩa.</a:t>
            </a:r>
          </a:p>
          <a:p>
            <a:endParaRPr lang="en-VN" sz="1900"/>
          </a:p>
        </p:txBody>
      </p:sp>
      <p:pic>
        <p:nvPicPr>
          <p:cNvPr id="4" name="Picture 3">
            <a:extLst>
              <a:ext uri="{FF2B5EF4-FFF2-40B4-BE49-F238E27FC236}">
                <a16:creationId xmlns:a16="http://schemas.microsoft.com/office/drawing/2014/main" id="{2437A8B4-C427-990C-8D21-3D5B626D0A01}"/>
              </a:ext>
            </a:extLst>
          </p:cNvPr>
          <p:cNvPicPr>
            <a:picLocks noChangeAspect="1"/>
          </p:cNvPicPr>
          <p:nvPr/>
        </p:nvPicPr>
        <p:blipFill>
          <a:blip r:embed="rId2"/>
          <a:srcRect l="8139" r="6929" b="-1"/>
          <a:stretch>
            <a:fillRect/>
          </a:stretch>
        </p:blipFill>
        <p:spPr>
          <a:xfrm>
            <a:off x="5911532" y="2484255"/>
            <a:ext cx="5150277" cy="371424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4163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834BA-5EEA-74BC-9571-0726C8ACFD6A}"/>
              </a:ext>
            </a:extLst>
          </p:cNvPr>
          <p:cNvSpPr>
            <a:spLocks noGrp="1"/>
          </p:cNvSpPr>
          <p:nvPr>
            <p:ph type="title"/>
          </p:nvPr>
        </p:nvSpPr>
        <p:spPr>
          <a:xfrm>
            <a:off x="645064" y="525982"/>
            <a:ext cx="4282983" cy="1200361"/>
          </a:xfrm>
        </p:spPr>
        <p:txBody>
          <a:bodyPr anchor="b">
            <a:normAutofit/>
          </a:bodyPr>
          <a:lstStyle/>
          <a:p>
            <a:r>
              <a:rPr lang="en-US" sz="3600"/>
              <a:t>Kaplan-Meier và Log-Rank trên R</a:t>
            </a:r>
            <a:endParaRPr lang="en-VN"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C3703C-F745-3C4C-E557-77D0F9042B9B}"/>
              </a:ext>
            </a:extLst>
          </p:cNvPr>
          <p:cNvSpPr>
            <a:spLocks noGrp="1"/>
          </p:cNvSpPr>
          <p:nvPr>
            <p:ph idx="1"/>
          </p:nvPr>
        </p:nvSpPr>
        <p:spPr>
          <a:xfrm>
            <a:off x="645066" y="2031101"/>
            <a:ext cx="4282984" cy="3511943"/>
          </a:xfrm>
        </p:spPr>
        <p:txBody>
          <a:bodyPr anchor="ctr">
            <a:normAutofit/>
          </a:bodyPr>
          <a:lstStyle/>
          <a:p>
            <a:r>
              <a:rPr lang="vi-VN" sz="1800" b="1"/>
              <a:t>Gói chính:</a:t>
            </a:r>
            <a:r>
              <a:rPr lang="vi-VN" sz="1800"/>
              <a:t> survival.</a:t>
            </a:r>
          </a:p>
          <a:p>
            <a:r>
              <a:rPr lang="vi-VN" sz="1800" b="1"/>
              <a:t>Các hàm cốt lõi:</a:t>
            </a:r>
            <a:endParaRPr lang="vi-VN" sz="1800"/>
          </a:p>
          <a:p>
            <a:r>
              <a:rPr lang="vi-VN" sz="1800"/>
              <a:t>Surv(time, event): Tạo một đối tượng "survival" từ dữ liệu thời gian và sự kiện.</a:t>
            </a:r>
          </a:p>
          <a:p>
            <a:r>
              <a:rPr lang="vi-VN" sz="1800"/>
              <a:t>survfit(formula, data): Ước tính đường cong K-M.</a:t>
            </a:r>
          </a:p>
          <a:p>
            <a:r>
              <a:rPr lang="vi-VN" sz="1800"/>
              <a:t>survdiff(formula, data): Thực hiện kiểm định Log-Rank.</a:t>
            </a:r>
          </a:p>
          <a:p>
            <a:endParaRPr lang="en-VN"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985C7B-1FFA-C0E7-38D4-A1E2FFE6DB66}"/>
              </a:ext>
            </a:extLst>
          </p:cNvPr>
          <p:cNvPicPr>
            <a:picLocks noChangeAspect="1"/>
          </p:cNvPicPr>
          <p:nvPr/>
        </p:nvPicPr>
        <p:blipFill>
          <a:blip r:embed="rId2"/>
          <a:stretch>
            <a:fillRect/>
          </a:stretch>
        </p:blipFill>
        <p:spPr>
          <a:xfrm>
            <a:off x="5987738" y="1588985"/>
            <a:ext cx="5628018" cy="3447160"/>
          </a:xfrm>
          <a:prstGeom prst="rect">
            <a:avLst/>
          </a:prstGeom>
        </p:spPr>
      </p:pic>
    </p:spTree>
    <p:extLst>
      <p:ext uri="{BB962C8B-B14F-4D97-AF65-F5344CB8AC3E}">
        <p14:creationId xmlns:p14="http://schemas.microsoft.com/office/powerpoint/2010/main" val="2825233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167</TotalTime>
  <Words>2033</Words>
  <Application>Microsoft Macintosh PowerPoint</Application>
  <PresentationFormat>Widescreen</PresentationFormat>
  <Paragraphs>137</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xây dựng Mô hình hồi qui</vt:lpstr>
      <vt:lpstr>Chuẩn đầu ra </vt:lpstr>
      <vt:lpstr>Phân tích sống sót là gì?</vt:lpstr>
      <vt:lpstr>Dữ liệu bị kiểm duyệt (Censored Data)</vt:lpstr>
      <vt:lpstr>Các hàm số</vt:lpstr>
      <vt:lpstr>Phân tích sống </vt:lpstr>
      <vt:lpstr>Phương pháp phi tham số: Kaplan-Meier (K-M)</vt:lpstr>
      <vt:lpstr>So sánh các đường cong sống còn: Kiểm định Log-Rank</vt:lpstr>
      <vt:lpstr>Kaplan-Meier và Log-Rank trên R</vt:lpstr>
      <vt:lpstr>Ví dụ 1</vt:lpstr>
      <vt:lpstr>Ví dụ 2 </vt:lpstr>
      <vt:lpstr>Hồi quy Cox Proportional Hazards (Cox PH)</vt:lpstr>
      <vt:lpstr>Mô hình Cox PH</vt:lpstr>
      <vt:lpstr>Kiểm tra giả định của mô hình</vt:lpstr>
      <vt:lpstr>Phân tích Hồi quy Cox trên R</vt:lpstr>
      <vt:lpstr>Ví dụ 1</vt:lpstr>
      <vt:lpstr>Ví dụ 2</vt:lpstr>
      <vt:lpstr>Kiểm tra giả định PH – đồ thị</vt:lpstr>
      <vt:lpstr>Kiểm tra Giả định PH - Kiểm định Thống kê</vt:lpstr>
      <vt:lpstr>Xử lý khi Giả định PH bị vi phạm</vt:lpstr>
      <vt:lpstr>Phiên giải hệ số</vt:lpstr>
      <vt:lpstr>Tỷ số nguy cơ (Hazard Ratio - HR)</vt:lpstr>
      <vt:lpstr>Hazard Ratio (HR)</vt:lpstr>
      <vt:lpstr>Tóm tắt</vt:lpstr>
      <vt:lpstr>Câu hỏi, thảo luận</vt:lpstr>
      <vt:lpstr>Bài tập thực hành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Cuong Pham V</dc:creator>
  <cp:lastModifiedBy>Reviewer</cp:lastModifiedBy>
  <cp:revision>12</cp:revision>
  <dcterms:created xsi:type="dcterms:W3CDTF">2025-01-13T02:36:04Z</dcterms:created>
  <dcterms:modified xsi:type="dcterms:W3CDTF">2025-07-25T01:43:21Z</dcterms:modified>
</cp:coreProperties>
</file>