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9" r:id="rId2"/>
    <p:sldId id="311" r:id="rId3"/>
    <p:sldId id="258" r:id="rId4"/>
    <p:sldId id="282" r:id="rId5"/>
    <p:sldId id="313" r:id="rId6"/>
    <p:sldId id="261" r:id="rId7"/>
    <p:sldId id="312" r:id="rId8"/>
    <p:sldId id="316" r:id="rId9"/>
    <p:sldId id="294" r:id="rId10"/>
    <p:sldId id="304" r:id="rId11"/>
    <p:sldId id="305" r:id="rId12"/>
    <p:sldId id="263" r:id="rId13"/>
    <p:sldId id="301" r:id="rId14"/>
    <p:sldId id="283" r:id="rId15"/>
    <p:sldId id="302" r:id="rId16"/>
    <p:sldId id="284" r:id="rId17"/>
    <p:sldId id="303" r:id="rId18"/>
    <p:sldId id="325" r:id="rId19"/>
    <p:sldId id="319" r:id="rId20"/>
    <p:sldId id="306" r:id="rId21"/>
    <p:sldId id="322" r:id="rId22"/>
    <p:sldId id="323" r:id="rId23"/>
    <p:sldId id="307" r:id="rId24"/>
    <p:sldId id="324" r:id="rId25"/>
    <p:sldId id="321" r:id="rId26"/>
    <p:sldId id="293" r:id="rId2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22946D-20EB-45BB-84EB-AC34FD657AF5}">
          <p14:sldIdLst>
            <p14:sldId id="309"/>
            <p14:sldId id="311"/>
            <p14:sldId id="258"/>
            <p14:sldId id="282"/>
            <p14:sldId id="313"/>
            <p14:sldId id="261"/>
            <p14:sldId id="312"/>
            <p14:sldId id="316"/>
            <p14:sldId id="294"/>
            <p14:sldId id="304"/>
            <p14:sldId id="305"/>
            <p14:sldId id="263"/>
            <p14:sldId id="301"/>
            <p14:sldId id="283"/>
            <p14:sldId id="302"/>
            <p14:sldId id="284"/>
            <p14:sldId id="303"/>
            <p14:sldId id="325"/>
            <p14:sldId id="319"/>
            <p14:sldId id="306"/>
            <p14:sldId id="322"/>
            <p14:sldId id="323"/>
            <p14:sldId id="307"/>
            <p14:sldId id="324"/>
            <p14:sldId id="32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881A1244" initials="1" lastIdx="1" clrIdx="0">
    <p:extLst>
      <p:ext uri="{19B8F6BF-5375-455C-9EA6-DF929625EA0E}">
        <p15:presenceInfo xmlns:p15="http://schemas.microsoft.com/office/powerpoint/2012/main" userId="17881A124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2T12:06:26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8229600" y="3541491"/>
            <a:ext cx="3962339" cy="384820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1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508000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200" lvl="1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800" lvl="2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400" lvl="3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8000" lvl="4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600" lvl="5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200" lvl="6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800" lvl="7" indent="-508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400" lvl="8" indent="-508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1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1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200" lvl="1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800" lvl="2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400" lvl="3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8000" lvl="4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600" lvl="5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200" lvl="6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200" lvl="1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800" lvl="2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400" lvl="3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8000" lvl="4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600" lvl="5" indent="-457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200" lvl="6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9055511" y="4242100"/>
            <a:ext cx="3136191" cy="30458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5"/>
            </a:lvl1pPr>
            <a:lvl2pPr marL="1219200" lvl="1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2pPr>
            <a:lvl3pPr marL="1828800" lvl="2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3pPr>
            <a:lvl4pPr marL="2438400" lvl="3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4pPr>
            <a:lvl5pPr marL="3048000" lvl="4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5pPr>
            <a:lvl6pPr marL="3657600" lvl="5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6pPr>
            <a:lvl7pPr marL="4267200" lvl="6" indent="-44005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42310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5"/>
            </a:lvl1pPr>
            <a:lvl2pPr marL="1219200" lvl="1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2pPr>
            <a:lvl3pPr marL="1828800" lvl="2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3pPr>
            <a:lvl4pPr marL="2438400" lvl="3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4pPr>
            <a:lvl5pPr marL="3048000" lvl="4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5pPr>
            <a:lvl6pPr marL="3657600" lvl="5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6pPr>
            <a:lvl7pPr marL="4267200" lvl="6" indent="-44005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5"/>
            </a:lvl1pPr>
            <a:lvl2pPr marL="1219200" lvl="1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2pPr>
            <a:lvl3pPr marL="1828800" lvl="2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3pPr>
            <a:lvl4pPr marL="2438400" lvl="3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4pPr>
            <a:lvl5pPr marL="3048000" lvl="4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5pPr>
            <a:lvl6pPr marL="3657600" lvl="5" indent="-440055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5"/>
            </a:lvl6pPr>
            <a:lvl7pPr marL="4267200" lvl="6" indent="-44005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8229600" y="3541491"/>
            <a:ext cx="3962339" cy="384820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463700" y="5367067"/>
            <a:ext cx="926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9055511" y="4242100"/>
            <a:ext cx="3136191" cy="3045851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8229600" y="3541491"/>
            <a:ext cx="3962339" cy="384820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43" y="-304036"/>
            <a:ext cx="2884748" cy="17964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4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»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⋄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●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○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■"/>
              <a:defRPr sz="2665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735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hyperlink" Target="https://www.geeksforgeeks.org/introduction-machine-learning-using-python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eeexplore.ieee.org/" TargetMode="External"/><Relationship Id="rId4" Type="http://schemas.openxmlformats.org/officeDocument/2006/relationships/hyperlink" Target="https://www.kaggle.com/ronitf/heart-disease-uci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635" y="1169035"/>
            <a:ext cx="5521325" cy="923925"/>
          </a:xfrm>
        </p:spPr>
        <p:txBody>
          <a:bodyPr/>
          <a:lstStyle/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Heart Disease Prediction Using Machine Learning Algorithms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0743" y="2829560"/>
            <a:ext cx="309880" cy="119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0" y="3170869"/>
            <a:ext cx="5779362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altLang="en-US" sz="1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By : IT-A Batch 08</a:t>
            </a:r>
          </a:p>
          <a:p>
            <a:pPr algn="just"/>
            <a:r>
              <a:rPr lang="en-IN" altLang="en-US" sz="1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T. Sri Jyothirmaye Chowdary-17881A1244</a:t>
            </a:r>
          </a:p>
          <a:p>
            <a:pPr algn="just"/>
            <a:r>
              <a:rPr lang="en-IN" altLang="en-US" sz="1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S. Rakesh -17881A1227 </a:t>
            </a:r>
          </a:p>
          <a:p>
            <a:pPr algn="just"/>
            <a:r>
              <a:rPr lang="en-IN" altLang="en-US" sz="1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S. Hanish Rao-17881A1209</a:t>
            </a:r>
          </a:p>
          <a:p>
            <a:pPr algn="just"/>
            <a:r>
              <a:rPr lang="en-IN" altLang="en-US" sz="1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just"/>
            <a:r>
              <a:rPr lang="en-IN" altLang="en-US" sz="20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IN" sz="2800" dirty="0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60" y="940435"/>
            <a:ext cx="2988945" cy="2077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4156C-012F-441C-BB0B-E10F4A1ED610}"/>
              </a:ext>
            </a:extLst>
          </p:cNvPr>
          <p:cNvSpPr txBox="1"/>
          <p:nvPr/>
        </p:nvSpPr>
        <p:spPr>
          <a:xfrm>
            <a:off x="5940743" y="3125593"/>
            <a:ext cx="6125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Project Supervisor: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                      E. Ravi Kumar 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                      Assistant professor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                      Department of IT</a:t>
            </a:r>
            <a:endParaRPr lang="en-IN" sz="1600" b="1" dirty="0">
              <a:solidFill>
                <a:srgbClr val="0070C0"/>
              </a:solidFill>
            </a:endParaRPr>
          </a:p>
        </p:txBody>
      </p:sp>
      <p:pic>
        <p:nvPicPr>
          <p:cNvPr id="11" name="image2.png">
            <a:extLst>
              <a:ext uri="{FF2B5EF4-FFF2-40B4-BE49-F238E27FC236}">
                <a16:creationId xmlns:a16="http://schemas.microsoft.com/office/drawing/2014/main" id="{99C7E5DA-0D6F-4378-B897-8B085E481C19}"/>
              </a:ext>
            </a:extLst>
          </p:cNvPr>
          <p:cNvPicPr/>
          <p:nvPr/>
        </p:nvPicPr>
        <p:blipFill>
          <a:blip r:embed="rId3"/>
          <a:srcRect l="3464" r="25766"/>
          <a:stretch>
            <a:fillRect/>
          </a:stretch>
        </p:blipFill>
        <p:spPr>
          <a:xfrm>
            <a:off x="171635" y="5052950"/>
            <a:ext cx="2039815" cy="1415685"/>
          </a:xfrm>
          <a:prstGeom prst="rect">
            <a:avLst/>
          </a:prstGeom>
          <a:ln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BD2D2-D33A-4D32-B01F-27AC510061EB}"/>
              </a:ext>
            </a:extLst>
          </p:cNvPr>
          <p:cNvSpPr txBox="1"/>
          <p:nvPr/>
        </p:nvSpPr>
        <p:spPr>
          <a:xfrm>
            <a:off x="1942462" y="5254755"/>
            <a:ext cx="7996561" cy="123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Department of Information Technology</a:t>
            </a:r>
          </a:p>
          <a:p>
            <a:pPr algn="ctr">
              <a:lnSpc>
                <a:spcPct val="115000"/>
              </a:lnSpc>
            </a:pPr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VARDHAMAN COLLEGE OF ENGINEERING,HYDERABAD</a:t>
            </a:r>
            <a:endParaRPr lang="en-IN" sz="1400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 autonomous institute, Affiliated to JNTUH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D0586-3C33-4802-8EE1-769E4D837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set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613535"/>
            <a:ext cx="10323830" cy="45669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6D46C-E7AC-422F-93E3-72DA467B3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82C5D8-C121-4D78-90B7-A62BC0C7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708" y="661430"/>
            <a:ext cx="7680400" cy="9076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E48CE-C10D-4257-A1DA-B1B959A9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257425"/>
            <a:ext cx="8929688" cy="24717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1020B-8866-473D-863B-04E2DCBAC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365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9545" y="29980"/>
            <a:ext cx="8990330" cy="1446905"/>
          </a:xfrm>
        </p:spPr>
        <p:txBody>
          <a:bodyPr/>
          <a:lstStyle/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DESIGN OF THE PROJECT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862715"/>
            <a:ext cx="7809376" cy="4469765"/>
          </a:xfrm>
          <a:solidFill>
            <a:schemeClr val="bg1"/>
          </a:solidFill>
        </p:spPr>
        <p:txBody>
          <a:bodyPr/>
          <a:lstStyle/>
          <a:p>
            <a:pPr marL="135255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Decision Tree: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decision tree is a supervised machine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Based on certain conditions it gives a categorical solution such Yes/No, True or false, 1 or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output consists of horizontal and vertical line splits based on the condition depends on the dependent variables. </a:t>
            </a:r>
          </a:p>
        </p:txBody>
      </p:sp>
      <p:pic>
        <p:nvPicPr>
          <p:cNvPr id="5" name="Picture 4" descr="d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10" y="1698625"/>
            <a:ext cx="4594860" cy="4336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AE80-4EA7-4B32-9E64-E7027053D8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cision tree 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" y="1455420"/>
            <a:ext cx="6285865" cy="4568825"/>
          </a:xfrm>
          <a:prstGeom prst="rect">
            <a:avLst/>
          </a:prstGeom>
        </p:spPr>
      </p:pic>
      <p:pic>
        <p:nvPicPr>
          <p:cNvPr id="6" name="Picture 5" descr="decision tree 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15" y="771525"/>
            <a:ext cx="5812155" cy="47078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8EEA-1A18-4765-B5DD-C04BB1C61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775" y="384809"/>
            <a:ext cx="8582858" cy="1309079"/>
          </a:xfrm>
        </p:spPr>
        <p:txBody>
          <a:bodyPr/>
          <a:lstStyle/>
          <a:p>
            <a:r>
              <a:rPr lang="en-IN" altLang="en-US" sz="3600" dirty="0">
                <a:latin typeface="Times New Roman" panose="02020603050405020304" charset="0"/>
                <a:cs typeface="Times New Roman" panose="02020603050405020304" charset="0"/>
              </a:rPr>
              <a:t>2. K Neighbours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6634" y="2242279"/>
            <a:ext cx="8679510" cy="3512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It is a supervised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working principle is based on assignment of weight to each data point which is called as neighbour.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Distance is computed for every training sample and classified based on majority of class in neighbour.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9AFB5-2FE3-4051-A8F3-F7770F6BB7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eighbours 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" y="1344295"/>
            <a:ext cx="5286375" cy="4589145"/>
          </a:xfrm>
          <a:prstGeom prst="rect">
            <a:avLst/>
          </a:prstGeom>
        </p:spPr>
      </p:pic>
      <p:pic>
        <p:nvPicPr>
          <p:cNvPr id="5" name="Picture 4" descr="kneighbours 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35" y="916305"/>
            <a:ext cx="5143500" cy="52673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A23B0-2B79-41CE-B2F3-950F584B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764" y="585285"/>
            <a:ext cx="9560102" cy="907600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3.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50" y="1965325"/>
            <a:ext cx="6894830" cy="45250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Random forest is a supervised learning algorithm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It is used for both classification as well as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Random forest algorithm creates decision trees on data samples and then gets the prediction from each of them and finally selects the best solution by means of voting.</a:t>
            </a:r>
          </a:p>
        </p:txBody>
      </p:sp>
      <p:pic>
        <p:nvPicPr>
          <p:cNvPr id="4" name="Picture 3" descr="random for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0" y="1603375"/>
            <a:ext cx="4543425" cy="41179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D4E87-E147-4C30-A933-EB1EAC737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dom forest 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195070"/>
            <a:ext cx="5370195" cy="5118100"/>
          </a:xfrm>
          <a:prstGeom prst="rect">
            <a:avLst/>
          </a:prstGeom>
        </p:spPr>
      </p:pic>
      <p:pic>
        <p:nvPicPr>
          <p:cNvPr id="5" name="Picture 4" descr="random forest 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40" y="1793240"/>
            <a:ext cx="5473700" cy="42849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CCF1E-4CF5-4299-9F8D-EE3AC32FB0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E9931-DB18-4481-BBA6-D70D241A0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9E84E-76A4-4A5E-9948-FE4EBC5D3A35}"/>
              </a:ext>
            </a:extLst>
          </p:cNvPr>
          <p:cNvSpPr txBox="1"/>
          <p:nvPr/>
        </p:nvSpPr>
        <p:spPr>
          <a:xfrm>
            <a:off x="3739719" y="40051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4. Support Vector Machine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E2285-1ECF-45E8-9645-C4D44DD0E756}"/>
              </a:ext>
            </a:extLst>
          </p:cNvPr>
          <p:cNvSpPr txBox="1"/>
          <p:nvPr/>
        </p:nvSpPr>
        <p:spPr>
          <a:xfrm>
            <a:off x="1538056" y="1730125"/>
            <a:ext cx="9266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4">
                    <a:lumMod val="50000"/>
                  </a:schemeClr>
                </a:solidFill>
                <a:effectLst/>
                <a:latin typeface="urw-din"/>
              </a:rPr>
              <a:t>Support Vector Machine (SVM) is a relatively simple </a:t>
            </a:r>
            <a:r>
              <a:rPr lang="en-US" sz="2400" b="1" i="0" dirty="0">
                <a:solidFill>
                  <a:schemeClr val="accent4">
                    <a:lumMod val="50000"/>
                  </a:schemeClr>
                </a:solidFill>
                <a:effectLst/>
                <a:latin typeface="urw-din"/>
              </a:rPr>
              <a:t>Supervised Machine Learning Algorithm</a:t>
            </a:r>
            <a:r>
              <a:rPr lang="en-US" sz="2400" b="0" i="0" dirty="0">
                <a:solidFill>
                  <a:schemeClr val="accent4">
                    <a:lumMod val="50000"/>
                  </a:schemeClr>
                </a:solidFill>
                <a:effectLst/>
                <a:latin typeface="urw-din"/>
              </a:rPr>
              <a:t> used for classification and/or regression.</a:t>
            </a:r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E1571-BFB4-448D-B799-B264978C1039}"/>
              </a:ext>
            </a:extLst>
          </p:cNvPr>
          <p:cNvSpPr txBox="1"/>
          <p:nvPr/>
        </p:nvSpPr>
        <p:spPr>
          <a:xfrm>
            <a:off x="1494037" y="2890460"/>
            <a:ext cx="9203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400" b="0" i="0" dirty="0">
                <a:solidFill>
                  <a:schemeClr val="accent4">
                    <a:lumMod val="50000"/>
                  </a:schemeClr>
                </a:solidFill>
                <a:effectLst/>
                <a:latin typeface="urw-din"/>
              </a:rPr>
              <a:t>SVM finds a hyper-plane that creates a boundary between the types of data.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004BC-77B1-4DDF-98AA-59D5EF77A8D2}"/>
              </a:ext>
            </a:extLst>
          </p:cNvPr>
          <p:cNvSpPr txBox="1"/>
          <p:nvPr/>
        </p:nvSpPr>
        <p:spPr>
          <a:xfrm>
            <a:off x="1494037" y="3860129"/>
            <a:ext cx="9070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4">
                    <a:lumMod val="50000"/>
                  </a:schemeClr>
                </a:solidFill>
                <a:effectLst/>
                <a:latin typeface="urw-din"/>
              </a:rPr>
              <a:t>SVM can only perform binary classification (i.e., choose between two classes). However, there are various techniques to use for multi-class problems.</a:t>
            </a:r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7679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26D966-09DC-4B5E-85E3-2E943FF4C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0" y="1524000"/>
            <a:ext cx="7675044" cy="513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DAB3B-9CDC-4CFA-8450-2FF76B30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7" y="1887393"/>
            <a:ext cx="4205636" cy="41979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D0161-1E25-46F6-953F-91165E1E9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804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9B7C36-E998-45CF-AC01-87315EA9059E}"/>
              </a:ext>
            </a:extLst>
          </p:cNvPr>
          <p:cNvSpPr txBox="1"/>
          <p:nvPr/>
        </p:nvSpPr>
        <p:spPr>
          <a:xfrm>
            <a:off x="3695330" y="614325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A2BB6-1AA9-4B9C-9BB7-B4814CBD4EAF}"/>
              </a:ext>
            </a:extLst>
          </p:cNvPr>
          <p:cNvSpPr txBox="1"/>
          <p:nvPr/>
        </p:nvSpPr>
        <p:spPr>
          <a:xfrm>
            <a:off x="1260629" y="2336567"/>
            <a:ext cx="9374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is the leading cause of death worldwide. This system predicts the arising possibilities of heart disease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outcomes of this system provide the chance of occurring heart disease in terms of Yes/No.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F89AE-EC8F-4655-97E8-826818219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87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1FD2-69A1-454C-9708-6ADCDEE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826" y="649323"/>
            <a:ext cx="8422408" cy="1669334"/>
          </a:xfrm>
        </p:spPr>
        <p:txBody>
          <a:bodyPr/>
          <a:lstStyle/>
          <a:p>
            <a:r>
              <a:rPr lang="en-US" sz="5400" dirty="0"/>
              <a:t>Result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D4BFB-52FA-49F5-B3A8-3077DB22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8" y="3207795"/>
            <a:ext cx="9158445" cy="41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17797B-BA85-40AC-9B86-0DD6E9FD8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7" y="2165959"/>
            <a:ext cx="8422409" cy="41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AC389-EB2E-42F5-B742-C51E89E8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7" y="4092675"/>
            <a:ext cx="9158445" cy="583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E6149-1DB4-4A60-A3D6-A1208133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7" y="5024011"/>
            <a:ext cx="9043994" cy="373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881A8-64C0-4B88-8D5A-5FAB43C23B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901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4EE87B-CC2C-4858-BAEC-490CE4FB3039}"/>
              </a:ext>
            </a:extLst>
          </p:cNvPr>
          <p:cNvSpPr txBox="1"/>
          <p:nvPr/>
        </p:nvSpPr>
        <p:spPr>
          <a:xfrm>
            <a:off x="2245401" y="508812"/>
            <a:ext cx="77011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RESULT ANALYSIS</a:t>
            </a:r>
            <a:endParaRPr lang="en-IN" sz="4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FBE5C-EE05-4201-8BF6-6F662127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10" y="1535706"/>
            <a:ext cx="4893235" cy="3914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9840C-C1AB-42F4-AC77-693FB94428A5}"/>
              </a:ext>
            </a:extLst>
          </p:cNvPr>
          <p:cNvSpPr txBox="1"/>
          <p:nvPr/>
        </p:nvSpPr>
        <p:spPr>
          <a:xfrm>
            <a:off x="2487967" y="563672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Insert the input values to predict the occurrence of heart disease.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98EA3-0727-471D-8F38-958335A48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179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B94FD9-A387-4ED2-968C-DF868A980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2" y="1417742"/>
            <a:ext cx="5267483" cy="418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9C157F-4421-486E-8D58-2706B7E7C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57" y="1492878"/>
            <a:ext cx="5267484" cy="420334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F62220-5771-436F-9E31-E0081940EDDF}"/>
              </a:ext>
            </a:extLst>
          </p:cNvPr>
          <p:cNvSpPr/>
          <p:nvPr/>
        </p:nvSpPr>
        <p:spPr>
          <a:xfrm>
            <a:off x="5495278" y="3429000"/>
            <a:ext cx="1171852" cy="44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54D73-EE84-484A-90C9-C7F7A767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718" y="5819828"/>
            <a:ext cx="11212497" cy="692800"/>
          </a:xfrm>
        </p:spPr>
        <p:txBody>
          <a:bodyPr/>
          <a:lstStyle/>
          <a:p>
            <a:r>
              <a:rPr lang="en-US" dirty="0"/>
              <a:t>Based on the input values, the GUI displays whether the person has any chance of occurring heart disease or not.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37A05-194B-4291-BD22-4E58DFC74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3789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78C34-C715-4A4B-B1C4-16B8FD5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950" y="435687"/>
            <a:ext cx="7680400" cy="907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5C814-36B9-4803-B201-3EB250C1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56" y="1748200"/>
            <a:ext cx="10523094" cy="3361600"/>
          </a:xfrm>
        </p:spPr>
        <p:txBody>
          <a:bodyPr/>
          <a:lstStyle/>
          <a:p>
            <a:pPr marL="135255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algorithms are applied to the same dataset in order to analyze the best algorithm in terms of accuracy.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model has predicted  an accuracy level of 87%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has predicted an accuracy level of 79%.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has predicted an accuracy level of 84%.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has predicted an accuracy level of 83%.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the best algorithm for the prediction of heart disease is the KNN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Four Machine learning algorithms were applied on the dataset to predict the best algorithm for Heart Disease and a GUI is built using the best 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2ED2F-705D-4511-BF92-B5DE1DCB3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81158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836D-738A-4109-821C-0C393970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573" y="248159"/>
            <a:ext cx="7680400" cy="907600"/>
          </a:xfrm>
        </p:spPr>
        <p:txBody>
          <a:bodyPr/>
          <a:lstStyle/>
          <a:p>
            <a:r>
              <a:rPr lang="en-IN" dirty="0"/>
              <a:t>Project Report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C179-5A77-42ED-96DC-2EE6815F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866" y="1348614"/>
            <a:ext cx="10645132" cy="11283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have done our project report and research paper in Overleaf.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Plagiarism report is shown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CA579-1CE1-4307-A5E3-73FCBEC092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792A8-DF3E-4185-B7BF-2C3C0BD6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93" y="2547891"/>
            <a:ext cx="7780694" cy="41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3763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7272" y="608470"/>
            <a:ext cx="7680400" cy="907600"/>
          </a:xfrm>
        </p:spPr>
        <p:txBody>
          <a:bodyPr/>
          <a:lstStyle/>
          <a:p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7990" y="1748155"/>
            <a:ext cx="10739682" cy="3813196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u="sng" dirty="0"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https://www.geeksforgeeks.org/introduction-machine-learning-using-python/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u="sng" dirty="0">
                <a:latin typeface="Times New Roman" panose="02020603050405020304" charset="0"/>
                <a:cs typeface="Times New Roman" panose="02020603050405020304" charset="0"/>
                <a:hlinkClick r:id="rId3"/>
              </a:rPr>
              <a:t>https://archive.ics.uci.edu/ml/datasets/Heart+Disease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u="sng" dirty="0">
                <a:latin typeface="Times New Roman" panose="02020603050405020304" charset="0"/>
                <a:cs typeface="Times New Roman" panose="02020603050405020304" charset="0"/>
                <a:hlinkClick r:id="rId4"/>
              </a:rPr>
              <a:t>https://www.kaggle.com/ronitf/heart-disease-uci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u="sng" dirty="0">
                <a:latin typeface="Times New Roman" panose="02020603050405020304" charset="0"/>
                <a:cs typeface="Times New Roman" panose="02020603050405020304" charset="0"/>
                <a:hlinkClick r:id="rId5"/>
              </a:rPr>
              <a:t>https://ieeexplore.ieee.org/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35255" indent="0">
              <a:buNone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35255" indent="0">
              <a:buFont typeface="Wingdings" panose="05000000000000000000" charset="0"/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</a:t>
            </a:r>
          </a:p>
          <a:p>
            <a:pPr marL="135255" indent="0">
              <a:buFont typeface="Wingdings" panose="05000000000000000000" charset="0"/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94726-7F50-41BF-916D-AD4F0AED8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hank-you-featured-image-templ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98" y="1509712"/>
            <a:ext cx="5715000" cy="3838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188B3-B65D-449E-ADFD-C1C965369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41495" y="-91440"/>
            <a:ext cx="5459730" cy="907415"/>
          </a:xfrm>
        </p:spPr>
        <p:txBody>
          <a:bodyPr/>
          <a:lstStyle/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Abstract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62255" y="1567815"/>
            <a:ext cx="11320780" cy="4841875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is the leading cause of death worldwide. This system predicts the arising possibilities of heart disease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outcomes of this system provide the chance of occurring heart disease in terms of Yes/No. The datasets used are classified in terms of medical parameters. The datasets are processed in python programming using main Machine Learning Algorithms namely Decision Tree Algorithm, SVC,    K Neighbors Algorithm, Random Forest Algorithm which shows the best algorithm among the above methods in terms of accuracy level of heart disease.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35255" indent="0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D58BA-5FB3-4BDB-AED9-8496542B6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113" y="-67868"/>
            <a:ext cx="7680400" cy="907600"/>
          </a:xfrm>
        </p:spPr>
        <p:txBody>
          <a:bodyPr/>
          <a:lstStyle/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Literature Survey: Existing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11455" y="1348105"/>
            <a:ext cx="7639685" cy="5158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Today medical services have come a long way to treat patients with various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Diagnosing patients correctly and administering effective treatments have become quite a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Diagnosis of the condition solely depends upon the doctor's intuition and patient's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There is a lack of effective analysis tool to discover hidden relationships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Detection is not possible at an early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In the existing system, practical use of various collected data is time consuming.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journal.pone.0213653.g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1557020"/>
            <a:ext cx="4375150" cy="4408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89F17-BE99-40BD-87B8-D9D53E1257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05165" y="254789"/>
            <a:ext cx="6019338" cy="907415"/>
          </a:xfrm>
        </p:spPr>
        <p:txBody>
          <a:bodyPr/>
          <a:lstStyle/>
          <a:p>
            <a:r>
              <a:rPr lang="en-IN" altLang="en-US" sz="3600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62255" y="1567815"/>
            <a:ext cx="11320780" cy="1716923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is the leading cause of death worldwide. The main objective of this system is to predicts the arising possibilities of heart disease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2B715-B84B-42D7-9E1A-E2625B87B0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43" y="238837"/>
            <a:ext cx="7680400" cy="907600"/>
          </a:xfrm>
        </p:spPr>
        <p:txBody>
          <a:bodyPr/>
          <a:lstStyle/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78460" y="1146175"/>
            <a:ext cx="10887303" cy="61563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Due to lack of certain resources in the medical field,  prediction of heart disease occasionally may be a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This issue can be resolved by adopting Machine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These algorithms are used to enhance the accuracy level  of the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These are performed using the Python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major algorithms used are-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Decision Tree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K Neighbours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SVM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A5C91-A7A2-46C5-916B-DC135F124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42F-7C78-44C9-91CC-BCBE9F29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571" y="298970"/>
            <a:ext cx="7680400" cy="907600"/>
          </a:xfrm>
        </p:spPr>
        <p:txBody>
          <a:bodyPr/>
          <a:lstStyle/>
          <a:p>
            <a:r>
              <a:rPr lang="en-IN" altLang="en-US" sz="4000" dirty="0"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1D2FE-AD8C-4864-B72E-7DC6A4F68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255" indent="0">
              <a:buNone/>
            </a:pPr>
            <a:r>
              <a:rPr lang="en-IN" dirty="0">
                <a:solidFill>
                  <a:srgbClr val="002060"/>
                </a:solidFill>
              </a:rPr>
              <a:t>Software Requirements:</a:t>
            </a:r>
          </a:p>
          <a:p>
            <a:r>
              <a:rPr lang="en-IN" dirty="0"/>
              <a:t>Python 3</a:t>
            </a:r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 err="1"/>
              <a:t>tkinter</a:t>
            </a:r>
            <a:endParaRPr lang="en-IN" dirty="0"/>
          </a:p>
          <a:p>
            <a:endParaRPr lang="en-IN" dirty="0"/>
          </a:p>
          <a:p>
            <a:pPr marL="135255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C7353-7376-4FCB-B7C7-7E1445F71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7234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0472" y="557961"/>
            <a:ext cx="8990330" cy="907415"/>
          </a:xfrm>
        </p:spPr>
        <p:txBody>
          <a:bodyPr/>
          <a:lstStyle/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Functional Requirements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0175" y="2110999"/>
            <a:ext cx="7325360" cy="4469765"/>
          </a:xfrm>
          <a:solidFill>
            <a:schemeClr val="bg1"/>
          </a:solidFill>
        </p:spPr>
        <p:txBody>
          <a:bodyPr/>
          <a:lstStyle/>
          <a:p>
            <a:pPr marL="592455" indent="-457200">
              <a:buFont typeface="Arial" panose="020B0604020202020204" pitchFamily="34" charset="0"/>
              <a:buAutoNum type="arabicPeriod"/>
            </a:pPr>
            <a:r>
              <a:rPr lang="en-IN" alt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Decision Tree</a:t>
            </a:r>
          </a:p>
          <a:p>
            <a:pPr marL="592455" indent="-457200">
              <a:buFont typeface="Arial" panose="020B0604020202020204" pitchFamily="34" charset="0"/>
              <a:buAutoNum type="arabicPeriod"/>
            </a:pPr>
            <a:r>
              <a:rPr lang="en-IN" alt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K Neighbours Algorithm</a:t>
            </a:r>
          </a:p>
          <a:p>
            <a:pPr marL="592455" indent="-457200">
              <a:buFont typeface="Arial" panose="020B0604020202020204" pitchFamily="34" charset="0"/>
              <a:buAutoNum type="arabicPeriod"/>
            </a:pPr>
            <a:r>
              <a:rPr lang="en-IN" alt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</a:p>
          <a:p>
            <a:pPr marL="592455" indent="-457200">
              <a:buFont typeface="Arial" panose="020B0604020202020204" pitchFamily="34" charset="0"/>
              <a:buAutoNum type="arabicPeriod"/>
            </a:pP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SVM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74110-1856-4F90-A76A-3A7E26F2C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366" y="236668"/>
            <a:ext cx="7680400" cy="907600"/>
          </a:xfrm>
        </p:spPr>
        <p:txBody>
          <a:bodyPr/>
          <a:lstStyle/>
          <a:p>
            <a:pPr marL="135255" indent="0">
              <a:buNone/>
            </a:pPr>
            <a:r>
              <a:rPr lang="en-IN" altLang="en-US" sz="3600" b="1" dirty="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45" y="1380178"/>
            <a:ext cx="7680400" cy="3361600"/>
          </a:xfrm>
        </p:spPr>
        <p:txBody>
          <a:bodyPr/>
          <a:lstStyle/>
          <a:p>
            <a:pPr marL="135255" indent="0">
              <a:buNone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UCI Machine Learning Repository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Heart Disease data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Data set used here is a real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This database contains 75 attributes.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The dataset consists of 300 instance of data with the appropriate 14 clinical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The clinical parameter of dataset is about tests which are taken related to the heart disease as like blood pressure level, chest pain type, electrocardiographic result and etc.</a:t>
            </a:r>
          </a:p>
        </p:txBody>
      </p:sp>
      <p:pic>
        <p:nvPicPr>
          <p:cNvPr id="4" name="Picture 3" descr="datas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5304790"/>
            <a:ext cx="7486650" cy="1275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B1ABD-935C-4229-88E7-2F3D79E855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959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</vt:lpstr>
      <vt:lpstr>Oswald</vt:lpstr>
      <vt:lpstr>Roboto Condensed</vt:lpstr>
      <vt:lpstr>Times New Roman</vt:lpstr>
      <vt:lpstr>urw-din</vt:lpstr>
      <vt:lpstr>Wingdings</vt:lpstr>
      <vt:lpstr>Wolsey template</vt:lpstr>
      <vt:lpstr>Heart Disease Prediction Using Machine Learning Algorithms</vt:lpstr>
      <vt:lpstr>PowerPoint Presentation</vt:lpstr>
      <vt:lpstr>Abstract</vt:lpstr>
      <vt:lpstr>Literature Survey: Existing System</vt:lpstr>
      <vt:lpstr>Objective</vt:lpstr>
      <vt:lpstr>Proposed System</vt:lpstr>
      <vt:lpstr>Requirements</vt:lpstr>
      <vt:lpstr>Functional Requirements</vt:lpstr>
      <vt:lpstr>Data Source</vt:lpstr>
      <vt:lpstr>PowerPoint Presentation</vt:lpstr>
      <vt:lpstr>Data Preprocessing</vt:lpstr>
      <vt:lpstr>DESIGN OF THE PROJECT</vt:lpstr>
      <vt:lpstr>PowerPoint Presentation</vt:lpstr>
      <vt:lpstr>2. K Neighbours Algorithm</vt:lpstr>
      <vt:lpstr>PowerPoint Presentation</vt:lpstr>
      <vt:lpstr>3. Random Forest</vt:lpstr>
      <vt:lpstr>PowerPoint Presentation</vt:lpstr>
      <vt:lpstr>PowerPoint Presentation</vt:lpstr>
      <vt:lpstr>PowerPoint Presentation</vt:lpstr>
      <vt:lpstr>Result </vt:lpstr>
      <vt:lpstr>PowerPoint Presentation</vt:lpstr>
      <vt:lpstr>PowerPoint Presentation</vt:lpstr>
      <vt:lpstr>Conclusion</vt:lpstr>
      <vt:lpstr>Project Report Details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Management System</dc:title>
  <dc:creator>Muskaan</dc:creator>
  <cp:lastModifiedBy>17881A1244</cp:lastModifiedBy>
  <cp:revision>59</cp:revision>
  <dcterms:created xsi:type="dcterms:W3CDTF">2019-06-30T08:41:00Z</dcterms:created>
  <dcterms:modified xsi:type="dcterms:W3CDTF">2021-06-14T07:20:55Z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