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3" r:id="rId4"/>
    <p:sldId id="264" r:id="rId5"/>
    <p:sldId id="262" r:id="rId6"/>
    <p:sldId id="265" r:id="rId7"/>
    <p:sldId id="266" r:id="rId8"/>
    <p:sldId id="267" r:id="rId9"/>
    <p:sldId id="268" r:id="rId10"/>
    <p:sldId id="269" r:id="rId11"/>
    <p:sldId id="270" r:id="rId12"/>
    <p:sldId id="271" r:id="rId13"/>
    <p:sldId id="274" r:id="rId14"/>
    <p:sldId id="275" r:id="rId15"/>
    <p:sldId id="276" r:id="rId16"/>
    <p:sldId id="278" r:id="rId17"/>
    <p:sldId id="280" r:id="rId18"/>
    <p:sldId id="281" r:id="rId19"/>
    <p:sldId id="282" r:id="rId20"/>
    <p:sldId id="283" r:id="rId21"/>
    <p:sldId id="28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765" y="21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1-18T12:56:00.065"/>
    </inkml:context>
    <inkml:brush xml:id="br0">
      <inkml:brushProperty name="width" value="0.35" units="cm"/>
      <inkml:brushProperty name="height" value="0.35" units="cm"/>
      <inkml:brushProperty name="color" value="#DA0C07"/>
      <inkml:brushProperty name="inkEffects" value="lava"/>
      <inkml:brushProperty name="anchorX" value="0"/>
      <inkml:brushProperty name="anchorY" value="0"/>
      <inkml:brushProperty name="scaleFactor" value="0.5"/>
    </inkml:brush>
  </inkml:definitions>
  <inkml:trace contextRef="#ctx0" brushRef="#br0">41 4 12840 0 0,'0'0'0'0'0,"-9"0"1392"0"0,-3 0-1624 0 0,1-2-6247 0 0,2 0-1496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5D413-8377-4D74-90F8-F203A1E9FCB8}" type="datetimeFigureOut">
              <a:rPr lang="en-US" smtClean="0"/>
              <a:t>1/18/2019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50633-A75C-4C7E-BB2E-CF31879EB7F6}" type="slidenum">
              <a:rPr lang="en-US" smtClean="0"/>
              <a:t>‹#›</a:t>
            </a:fld>
            <a:endParaRPr lang="en-US" dirty="0"/>
          </a:p>
        </p:txBody>
      </p:sp>
    </p:spTree>
    <p:extLst>
      <p:ext uri="{BB962C8B-B14F-4D97-AF65-F5344CB8AC3E}">
        <p14:creationId xmlns:p14="http://schemas.microsoft.com/office/powerpoint/2010/main" val="403109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hanish</a:t>
            </a:r>
            <a:endParaRPr lang="en-US" dirty="0"/>
          </a:p>
        </p:txBody>
      </p:sp>
      <p:sp>
        <p:nvSpPr>
          <p:cNvPr id="4" name="Slide Number Placeholder 3"/>
          <p:cNvSpPr>
            <a:spLocks noGrp="1"/>
          </p:cNvSpPr>
          <p:nvPr>
            <p:ph type="sldNum" sz="quarter" idx="5"/>
          </p:nvPr>
        </p:nvSpPr>
        <p:spPr/>
        <p:txBody>
          <a:bodyPr/>
          <a:lstStyle/>
          <a:p>
            <a:fld id="{41350633-A75C-4C7E-BB2E-CF31879EB7F6}" type="slidenum">
              <a:rPr lang="en-US" smtClean="0"/>
              <a:t>5</a:t>
            </a:fld>
            <a:endParaRPr lang="en-US"/>
          </a:p>
        </p:txBody>
      </p:sp>
    </p:spTree>
    <p:extLst>
      <p:ext uri="{BB962C8B-B14F-4D97-AF65-F5344CB8AC3E}">
        <p14:creationId xmlns:p14="http://schemas.microsoft.com/office/powerpoint/2010/main" val="138907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54368CE3-3C8F-49CC-87D2-709BBFFC2721}" type="datetimeFigureOut">
              <a:rPr lang="en-US" smtClean="0"/>
              <a:t>1/18/2019</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711B674-B8F3-40D4-BC6A-60CECED62793}"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368CE3-3C8F-49CC-87D2-709BBFFC2721}"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11B674-B8F3-40D4-BC6A-60CECED6279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368CE3-3C8F-49CC-87D2-709BBFFC2721}"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11B674-B8F3-40D4-BC6A-60CECED6279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368CE3-3C8F-49CC-87D2-709BBFFC2721}"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11B674-B8F3-40D4-BC6A-60CECED6279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368CE3-3C8F-49CC-87D2-709BBFFC2721}" type="datetimeFigureOut">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11B674-B8F3-40D4-BC6A-60CECED62793}"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368CE3-3C8F-49CC-87D2-709BBFFC2721}"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11B674-B8F3-40D4-BC6A-60CECED6279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54368CE3-3C8F-49CC-87D2-709BBFFC2721}" type="datetimeFigureOut">
              <a:rPr lang="en-US" smtClean="0"/>
              <a:t>1/18/2019</a:t>
            </a:fld>
            <a:endParaRPr lang="en-US" dirty="0"/>
          </a:p>
        </p:txBody>
      </p:sp>
      <p:sp>
        <p:nvSpPr>
          <p:cNvPr id="27" name="Slide Number Placeholder 26"/>
          <p:cNvSpPr>
            <a:spLocks noGrp="1"/>
          </p:cNvSpPr>
          <p:nvPr>
            <p:ph type="sldNum" sz="quarter" idx="11"/>
          </p:nvPr>
        </p:nvSpPr>
        <p:spPr/>
        <p:txBody>
          <a:bodyPr rtlCol="0"/>
          <a:lstStyle/>
          <a:p>
            <a:fld id="{D711B674-B8F3-40D4-BC6A-60CECED62793}"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54368CE3-3C8F-49CC-87D2-709BBFFC2721}" type="datetimeFigureOut">
              <a:rPr lang="en-US" smtClean="0"/>
              <a:t>1/18/2019</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D711B674-B8F3-40D4-BC6A-60CECED6279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68CE3-3C8F-49CC-87D2-709BBFFC2721}" type="datetimeFigureOut">
              <a:rPr lang="en-US" smtClean="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11B674-B8F3-40D4-BC6A-60CECED6279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368CE3-3C8F-49CC-87D2-709BBFFC2721}"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11B674-B8F3-40D4-BC6A-60CECED6279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368CE3-3C8F-49CC-87D2-709BBFFC2721}" type="datetimeFigureOut">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11B674-B8F3-40D4-BC6A-60CECED6279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4368CE3-3C8F-49CC-87D2-709BBFFC2721}" type="datetimeFigureOut">
              <a:rPr lang="en-US" smtClean="0"/>
              <a:t>1/18/2019</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711B674-B8F3-40D4-BC6A-60CECED6279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Construction of warehouse concepts on </a:t>
            </a:r>
            <a:r>
              <a:rPr lang="en-US" dirty="0" err="1"/>
              <a:t>northwind</a:t>
            </a:r>
            <a:r>
              <a:rPr lang="en-US" dirty="0"/>
              <a:t> Database as for product supply chain. </a:t>
            </a:r>
            <a:br>
              <a:rPr lang="en-US" dirty="0"/>
            </a:br>
            <a:endParaRPr lang="en-US" dirty="0"/>
          </a:p>
        </p:txBody>
      </p:sp>
      <p:sp>
        <p:nvSpPr>
          <p:cNvPr id="3" name="Subtitle 2"/>
          <p:cNvSpPr>
            <a:spLocks noGrp="1"/>
          </p:cNvSpPr>
          <p:nvPr>
            <p:ph type="subTitle" idx="1"/>
          </p:nvPr>
        </p:nvSpPr>
        <p:spPr>
          <a:xfrm>
            <a:off x="4191000" y="4038600"/>
            <a:ext cx="4953000" cy="1752600"/>
          </a:xfrm>
        </p:spPr>
        <p:txBody>
          <a:bodyPr/>
          <a:lstStyle/>
          <a:p>
            <a:r>
              <a:rPr lang="en-US" dirty="0"/>
              <a:t>                                 BY</a:t>
            </a:r>
          </a:p>
          <a:p>
            <a:r>
              <a:rPr lang="en-US" dirty="0"/>
              <a:t>                     Hanish Vasireddy</a:t>
            </a:r>
          </a:p>
          <a:p>
            <a:pPr algn="ctr"/>
            <a:r>
              <a:rPr lang="en-US" dirty="0">
                <a:latin typeface="Times New Roman" pitchFamily="18" charset="0"/>
                <a:cs typeface="Times New Roman" pitchFamily="18" charset="0"/>
              </a:rPr>
              <a:t>10402594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pPr algn="ctr"/>
            <a:r>
              <a:rPr lang="en-US" dirty="0"/>
              <a:t>Fact Table 2</a:t>
            </a:r>
          </a:p>
        </p:txBody>
      </p:sp>
      <p:sp>
        <p:nvSpPr>
          <p:cNvPr id="5" name="Rectangle 4"/>
          <p:cNvSpPr/>
          <p:nvPr/>
        </p:nvSpPr>
        <p:spPr>
          <a:xfrm>
            <a:off x="838200" y="1447800"/>
            <a:ext cx="7239000" cy="461665"/>
          </a:xfrm>
          <a:prstGeom prst="rect">
            <a:avLst/>
          </a:prstGeom>
        </p:spPr>
        <p:txBody>
          <a:bodyPr wrap="square">
            <a:spAutoFit/>
          </a:bodyPr>
          <a:lstStyle/>
          <a:p>
            <a:r>
              <a:rPr lang="en-US" sz="2400" dirty="0">
                <a:latin typeface="Times New Roman" pitchFamily="18" charset="0"/>
                <a:cs typeface="Times New Roman" pitchFamily="18" charset="0"/>
              </a:rPr>
              <a:t>create package for  fact table </a:t>
            </a:r>
            <a:r>
              <a:rPr lang="en-US" sz="2400" dirty="0" err="1">
                <a:latin typeface="Times New Roman" pitchFamily="18" charset="0"/>
                <a:cs typeface="Times New Roman" pitchFamily="18" charset="0"/>
              </a:rPr>
              <a:t>factOrderEmployeeDetails</a:t>
            </a:r>
            <a:endParaRPr lang="en-US" sz="2400" dirty="0">
              <a:latin typeface="Times New Roman" pitchFamily="18" charset="0"/>
              <a:cs typeface="Times New Roman" pitchFamily="18" charset="0"/>
            </a:endParaRPr>
          </a:p>
        </p:txBody>
      </p:sp>
      <p:pic>
        <p:nvPicPr>
          <p:cNvPr id="6" name="Picture 5" descr="https://lh5.googleusercontent.com/mrvvL2H6kvpZxz7-N7ywAWkDtbinfVxskyqSgWMkYDHzqWwXIG3Vy7q0BjEbcRdDq9LlWy2nhypM0nnRXLHHxQEL_6u5fRjAFxyU3xuJOEyiURdCciRSFH8WOZCd8dbppbGo7ZMe">
            <a:extLst>
              <a:ext uri="{FF2B5EF4-FFF2-40B4-BE49-F238E27FC236}">
                <a16:creationId xmlns:a16="http://schemas.microsoft.com/office/drawing/2014/main" id="{EB2AF11A-77F8-4FF2-B41C-721801CD69A8}"/>
              </a:ext>
            </a:extLst>
          </p:cNvPr>
          <p:cNvPicPr/>
          <p:nvPr/>
        </p:nvPicPr>
        <p:blipFill rotWithShape="1">
          <a:blip r:embed="rId2">
            <a:extLst>
              <a:ext uri="{28A0092B-C50C-407E-A947-70E740481C1C}">
                <a14:useLocalDpi xmlns:a14="http://schemas.microsoft.com/office/drawing/2010/main" val="0"/>
              </a:ext>
            </a:extLst>
          </a:blip>
          <a:srcRect l="13966" t="28916" r="58101" b="19036"/>
          <a:stretch/>
        </p:blipFill>
        <p:spPr bwMode="auto">
          <a:xfrm>
            <a:off x="2286000" y="2209800"/>
            <a:ext cx="4572000" cy="44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lstStyle/>
          <a:p>
            <a:pPr algn="ctr"/>
            <a:r>
              <a:rPr lang="en-US" b="1" dirty="0"/>
              <a:t>SSRS Reports</a:t>
            </a:r>
            <a:endParaRPr lang="en-US" dirty="0"/>
          </a:p>
        </p:txBody>
      </p:sp>
      <p:sp>
        <p:nvSpPr>
          <p:cNvPr id="5" name="Rectangle 4"/>
          <p:cNvSpPr/>
          <p:nvPr/>
        </p:nvSpPr>
        <p:spPr>
          <a:xfrm>
            <a:off x="685800" y="1524000"/>
            <a:ext cx="7543800" cy="830997"/>
          </a:xfrm>
          <a:prstGeom prst="rect">
            <a:avLst/>
          </a:prstGeom>
        </p:spPr>
        <p:txBody>
          <a:bodyPr wrap="square">
            <a:spAutoFit/>
          </a:bodyPr>
          <a:lstStyle/>
          <a:p>
            <a:r>
              <a:rPr lang="en-US" sz="2400" dirty="0"/>
              <a:t>Report for getting details of the product with the suppliers-</a:t>
            </a:r>
          </a:p>
        </p:txBody>
      </p:sp>
      <p:pic>
        <p:nvPicPr>
          <p:cNvPr id="6" name="Picture 5" descr="https://lh4.googleusercontent.com/-92D2vOgENJ8Xc4utaR_Qsk-PJlyeRZLKeHaN43N7Iwd1wGsLAz486X0xAomAEGchDNBtu0g3vA1i6s0W1s2yPj21E2BuWMmkDqGQAICfa9-jKecSN-gIrtWtE7zAqgAj7SJX4Gg">
            <a:extLst>
              <a:ext uri="{FF2B5EF4-FFF2-40B4-BE49-F238E27FC236}">
                <a16:creationId xmlns:a16="http://schemas.microsoft.com/office/drawing/2014/main" id="{2F337E35-7308-423A-9CBB-05177999B30B}"/>
              </a:ext>
            </a:extLst>
          </p:cNvPr>
          <p:cNvPicPr/>
          <p:nvPr/>
        </p:nvPicPr>
        <p:blipFill rotWithShape="1">
          <a:blip r:embed="rId2">
            <a:extLst>
              <a:ext uri="{28A0092B-C50C-407E-A947-70E740481C1C}">
                <a14:useLocalDpi xmlns:a14="http://schemas.microsoft.com/office/drawing/2010/main" val="0"/>
              </a:ext>
            </a:extLst>
          </a:blip>
          <a:srcRect l="15152" t="18323" r="43433" b="18150"/>
          <a:stretch/>
        </p:blipFill>
        <p:spPr bwMode="auto">
          <a:xfrm>
            <a:off x="1524000" y="2438400"/>
            <a:ext cx="5410200"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pPr algn="ctr"/>
            <a:r>
              <a:rPr lang="en-US" b="1" dirty="0"/>
              <a:t>SSRS Reports</a:t>
            </a:r>
            <a:endParaRPr lang="en-US" dirty="0"/>
          </a:p>
        </p:txBody>
      </p:sp>
      <p:sp>
        <p:nvSpPr>
          <p:cNvPr id="5" name="Rectangle 4"/>
          <p:cNvSpPr/>
          <p:nvPr/>
        </p:nvSpPr>
        <p:spPr>
          <a:xfrm>
            <a:off x="685800" y="1447800"/>
            <a:ext cx="7239000" cy="461665"/>
          </a:xfrm>
          <a:prstGeom prst="rect">
            <a:avLst/>
          </a:prstGeom>
        </p:spPr>
        <p:txBody>
          <a:bodyPr wrap="square">
            <a:spAutoFit/>
          </a:bodyPr>
          <a:lstStyle/>
          <a:p>
            <a:r>
              <a:rPr lang="en-US" sz="2400" dirty="0"/>
              <a:t>Report for seeing the Marginal difference between-</a:t>
            </a:r>
          </a:p>
        </p:txBody>
      </p:sp>
      <p:pic>
        <p:nvPicPr>
          <p:cNvPr id="6" name="Picture 5" descr="https://lh3.googleusercontent.com/yZUmW-b_O4PiXfgNFwWvvzPN6xVTl4BaEDWmEhDty3z1-vI3ckWQ9txdyR7qjlWMtTHeLd9ah_UTTDsXGZQXMoxPBCX-63yuGiHD6pYXAZrwa8UKXzM3KWi2jub2eVODnA9-f0V4">
            <a:extLst>
              <a:ext uri="{FF2B5EF4-FFF2-40B4-BE49-F238E27FC236}">
                <a16:creationId xmlns:a16="http://schemas.microsoft.com/office/drawing/2014/main" id="{A3C3F1A6-C031-4828-B987-94D050A936DF}"/>
              </a:ext>
            </a:extLst>
          </p:cNvPr>
          <p:cNvPicPr/>
          <p:nvPr/>
        </p:nvPicPr>
        <p:blipFill rotWithShape="1">
          <a:blip r:embed="rId2">
            <a:extLst>
              <a:ext uri="{28A0092B-C50C-407E-A947-70E740481C1C}">
                <a14:useLocalDpi xmlns:a14="http://schemas.microsoft.com/office/drawing/2010/main" val="0"/>
              </a:ext>
            </a:extLst>
          </a:blip>
          <a:srcRect l="15383" t="13390" r="39744" b="22792"/>
          <a:stretch/>
        </p:blipFill>
        <p:spPr bwMode="auto">
          <a:xfrm>
            <a:off x="1905000" y="2286000"/>
            <a:ext cx="5715000"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pPr algn="ctr"/>
            <a:r>
              <a:rPr lang="en-US" b="1" dirty="0"/>
              <a:t>SSRS Reports</a:t>
            </a:r>
            <a:endParaRPr lang="en-US" dirty="0"/>
          </a:p>
        </p:txBody>
      </p:sp>
      <p:sp>
        <p:nvSpPr>
          <p:cNvPr id="5" name="Rectangle 4"/>
          <p:cNvSpPr/>
          <p:nvPr/>
        </p:nvSpPr>
        <p:spPr>
          <a:xfrm>
            <a:off x="1524000" y="1828800"/>
            <a:ext cx="6477000" cy="461665"/>
          </a:xfrm>
          <a:prstGeom prst="rect">
            <a:avLst/>
          </a:prstGeom>
        </p:spPr>
        <p:txBody>
          <a:bodyPr wrap="square">
            <a:spAutoFit/>
          </a:bodyPr>
          <a:lstStyle/>
          <a:p>
            <a:r>
              <a:rPr lang="en-US" sz="2400" dirty="0">
                <a:latin typeface="Times New Roman" pitchFamily="18" charset="0"/>
                <a:cs typeface="Times New Roman" pitchFamily="18" charset="0"/>
              </a:rPr>
              <a:t>Report for showing the quantity per unit:</a:t>
            </a:r>
          </a:p>
        </p:txBody>
      </p:sp>
      <p:pic>
        <p:nvPicPr>
          <p:cNvPr id="6" name="Picture 5" descr="https://lh5.googleusercontent.com/-OqLiPBpXb8fYAufh0EdX8wF7mKvqBElLVxGuGR7GHlXN1JFABjpqEzDbFgf30H8Fkw1ksQoEAfiztVzXLVgM5oHkEV4Cg3EHqKjwRaiCLvrJcr3w3EZzh3ZK7kYbPubfbjsozF0">
            <a:extLst>
              <a:ext uri="{FF2B5EF4-FFF2-40B4-BE49-F238E27FC236}">
                <a16:creationId xmlns:a16="http://schemas.microsoft.com/office/drawing/2014/main" id="{4A5C7A20-790B-4E03-8FCD-D68F919418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9066"/>
            <a:ext cx="7391400" cy="36531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lstStyle/>
          <a:p>
            <a:pPr algn="ctr"/>
            <a:r>
              <a:rPr lang="en-US" b="1" dirty="0"/>
              <a:t>SSRS Reports</a:t>
            </a:r>
            <a:endParaRPr lang="en-US" dirty="0"/>
          </a:p>
        </p:txBody>
      </p:sp>
      <p:sp>
        <p:nvSpPr>
          <p:cNvPr id="3" name="Content Placeholder 2"/>
          <p:cNvSpPr>
            <a:spLocks noGrp="1"/>
          </p:cNvSpPr>
          <p:nvPr>
            <p:ph idx="1"/>
          </p:nvPr>
        </p:nvSpPr>
        <p:spPr>
          <a:xfrm>
            <a:off x="457200" y="1807464"/>
            <a:ext cx="8229600" cy="4669536"/>
          </a:xfrm>
        </p:spPr>
        <p:txBody>
          <a:bodyPr/>
          <a:lstStyle/>
          <a:p>
            <a:pPr>
              <a:buNone/>
            </a:pPr>
            <a:r>
              <a:rPr lang="en-US" dirty="0">
                <a:latin typeface="Times New Roman" pitchFamily="18" charset="0"/>
                <a:cs typeface="Times New Roman" pitchFamily="18" charset="0"/>
              </a:rPr>
              <a:t> Report for seeing the shipping details of the order:</a:t>
            </a:r>
          </a:p>
          <a:p>
            <a:endParaRPr lang="en-US" dirty="0"/>
          </a:p>
        </p:txBody>
      </p:sp>
      <p:pic>
        <p:nvPicPr>
          <p:cNvPr id="5" name="Picture 4" descr="https://lh5.googleusercontent.com/TDi2TGLhuTO4Q0QyrKKwnpPhKDeSjhLKkTu8BpD4YITMYDhY0uzxBbD9t46uPfn15mO4spQ7QO8_Kb5q3HAEOXU40JSwYhlm_E5UiPJ5Prgsz2ROrNSb03XEJZtPc17D2HqcVyuu">
            <a:extLst>
              <a:ext uri="{FF2B5EF4-FFF2-40B4-BE49-F238E27FC236}">
                <a16:creationId xmlns:a16="http://schemas.microsoft.com/office/drawing/2014/main" id="{6D41C382-24B1-4FDE-8801-F66DED1BCB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743200"/>
            <a:ext cx="6781800" cy="358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pPr algn="ctr"/>
            <a:r>
              <a:rPr lang="en-US" dirty="0"/>
              <a:t>VISUALIZATION</a:t>
            </a:r>
          </a:p>
        </p:txBody>
      </p:sp>
      <p:pic>
        <p:nvPicPr>
          <p:cNvPr id="6" name="Picture 5" descr="https://lh4.googleusercontent.com/evVh2K0bCvaHYLNuGEuuHMh2yz35HVoHxA81ijZTStrI3oKyA_in1uWkjaq76PGej1TmUWsavM5Gu2QfpmjhjgN7aCk8QPymimHFo_RfE4sXPY8Gcx6MNDilUZ6Fk1JuyuKLuanE">
            <a:extLst>
              <a:ext uri="{FF2B5EF4-FFF2-40B4-BE49-F238E27FC236}">
                <a16:creationId xmlns:a16="http://schemas.microsoft.com/office/drawing/2014/main" id="{1B219891-B240-4F7D-B22D-6942017011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6781800" cy="3805238"/>
          </a:xfrm>
          <a:prstGeom prst="rect">
            <a:avLst/>
          </a:prstGeom>
          <a:noFill/>
          <a:ln>
            <a:noFill/>
          </a:ln>
        </p:spPr>
      </p:pic>
      <p:sp>
        <p:nvSpPr>
          <p:cNvPr id="3" name="TextBox 2">
            <a:extLst>
              <a:ext uri="{FF2B5EF4-FFF2-40B4-BE49-F238E27FC236}">
                <a16:creationId xmlns:a16="http://schemas.microsoft.com/office/drawing/2014/main" id="{96C500C8-9A59-4E7B-9C60-0F3C466816E2}"/>
              </a:ext>
            </a:extLst>
          </p:cNvPr>
          <p:cNvSpPr txBox="1"/>
          <p:nvPr/>
        </p:nvSpPr>
        <p:spPr>
          <a:xfrm>
            <a:off x="381000" y="1667470"/>
            <a:ext cx="8679826" cy="923330"/>
          </a:xfrm>
          <a:prstGeom prst="rect">
            <a:avLst/>
          </a:prstGeom>
          <a:noFill/>
        </p:spPr>
        <p:txBody>
          <a:bodyPr wrap="square" rtlCol="0">
            <a:spAutoFit/>
          </a:bodyPr>
          <a:lstStyle/>
          <a:p>
            <a:r>
              <a:rPr lang="en-US" dirty="0"/>
              <a:t>For visualising the Marginal value between ordered and the available stock of the product.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dirty="0"/>
              <a:t>VISUALIZATION</a:t>
            </a:r>
          </a:p>
        </p:txBody>
      </p:sp>
      <p:pic>
        <p:nvPicPr>
          <p:cNvPr id="4" name="Picture 3" descr="https://lh6.googleusercontent.com/r_Co2tkNoxau3WPuKz8BqmuTxwuPLI1xevpvySIDb-yyVU7gtMj7Fc49fmZRs2WGbMjt_X4ljIa4uFyDV_6MsLZ-j7IyqBpB6oCR4Dgtgkq2H6mZDEtzh27EL4nvZUDlUxrwYr1O">
            <a:extLst>
              <a:ext uri="{FF2B5EF4-FFF2-40B4-BE49-F238E27FC236}">
                <a16:creationId xmlns:a16="http://schemas.microsoft.com/office/drawing/2014/main" id="{CC4FA2C5-D11E-451E-85BB-CE5EAC9D1D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162800" cy="3962399"/>
          </a:xfrm>
          <a:prstGeom prst="rect">
            <a:avLst/>
          </a:prstGeom>
          <a:noFill/>
          <a:ln>
            <a:noFill/>
          </a:ln>
        </p:spPr>
      </p:pic>
      <p:sp>
        <p:nvSpPr>
          <p:cNvPr id="3" name="TextBox 2">
            <a:extLst>
              <a:ext uri="{FF2B5EF4-FFF2-40B4-BE49-F238E27FC236}">
                <a16:creationId xmlns:a16="http://schemas.microsoft.com/office/drawing/2014/main" id="{015D8159-26E4-40B3-8DC7-A53FCB9FD4F4}"/>
              </a:ext>
            </a:extLst>
          </p:cNvPr>
          <p:cNvSpPr txBox="1"/>
          <p:nvPr/>
        </p:nvSpPr>
        <p:spPr>
          <a:xfrm flipH="1">
            <a:off x="2026919" y="1706881"/>
            <a:ext cx="5775962" cy="646331"/>
          </a:xfrm>
          <a:prstGeom prst="rect">
            <a:avLst/>
          </a:prstGeom>
          <a:noFill/>
        </p:spPr>
        <p:txBody>
          <a:bodyPr wrap="square" rtlCol="0">
            <a:spAutoFit/>
          </a:bodyPr>
          <a:lstStyle/>
          <a:p>
            <a:r>
              <a:rPr lang="en-US" dirty="0"/>
              <a:t>visualising the number of units in stock for each product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pPr algn="ctr"/>
            <a:r>
              <a:rPr lang="en-US" dirty="0"/>
              <a:t>XML and XSD</a:t>
            </a:r>
          </a:p>
        </p:txBody>
      </p:sp>
      <p:pic>
        <p:nvPicPr>
          <p:cNvPr id="6" name="Content Placeholder 3" descr="https://lh4.googleusercontent.com/HifDmEjwjQeh93uWYeGUx14Wm2mlBSJWmHLgdrUUqabmIcAuCiwF7H0rEs9Ao2NAhF0dcGZMu7XpRnykD8ulvZHJ0kxMv-eqnTMCdSaNszDjvf8e-USy6wy5BYhG8-zT94a0RumB"/>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26256" y="2057400"/>
            <a:ext cx="7691487" cy="45164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pPr algn="ctr"/>
            <a:r>
              <a:rPr lang="en-US" dirty="0"/>
              <a:t>XML schema fact2</a:t>
            </a:r>
          </a:p>
        </p:txBody>
      </p:sp>
      <p:pic>
        <p:nvPicPr>
          <p:cNvPr id="34817" name="Picture 1" descr="E:\xml1.JPG"/>
          <p:cNvPicPr>
            <a:picLocks noChangeAspect="1" noChangeArrowheads="1"/>
          </p:cNvPicPr>
          <p:nvPr/>
        </p:nvPicPr>
        <p:blipFill>
          <a:blip r:embed="rId2"/>
          <a:srcRect/>
          <a:stretch>
            <a:fillRect/>
          </a:stretch>
        </p:blipFill>
        <p:spPr bwMode="auto">
          <a:xfrm>
            <a:off x="990600" y="1828800"/>
            <a:ext cx="5467350" cy="4724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pPr algn="ctr"/>
            <a:r>
              <a:rPr lang="en-US" dirty="0"/>
              <a:t>Neo4j</a:t>
            </a:r>
          </a:p>
        </p:txBody>
      </p:sp>
      <p:pic>
        <p:nvPicPr>
          <p:cNvPr id="4" name="Content Placeholder 3" descr="https://lh3.googleusercontent.com/yjk8pfWo8JSUzo0zLOxueCzNGA72o3maH9Cb-kVNur0AcXc5YCwvG6D3Yg4jnIHMfupfYUuCoSDmFhXOYY7jmImIwt2-Uo2nEMPEAUqmp0debgJbKS41RVR4kNzv7uD2KE-nWoY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2382044"/>
            <a:ext cx="3810000" cy="3790950"/>
          </a:xfrm>
          <a:prstGeom prst="rect">
            <a:avLst/>
          </a:prstGeom>
          <a:noFill/>
          <a:ln>
            <a:noFill/>
          </a:ln>
        </p:spPr>
      </p:pic>
      <p:sp>
        <p:nvSpPr>
          <p:cNvPr id="337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ea typeface="Times New Roman" pitchFamily="18" charset="0"/>
                <a:cs typeface="Arial" pitchFamily="34" charset="0"/>
              </a:rPr>
              <a:t>To show relation between customers and the products.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7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ea typeface="Times New Roman" pitchFamily="18" charset="0"/>
                <a:cs typeface="Arial" pitchFamily="34" charset="0"/>
              </a:rPr>
              <a:t>To show relation between customers and the products.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79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ea typeface="Times New Roman" pitchFamily="18" charset="0"/>
                <a:cs typeface="Arial" pitchFamily="34" charset="0"/>
              </a:rPr>
              <a:t>To show relation between customers and the products.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7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ea typeface="Times New Roman" pitchFamily="18" charset="0"/>
                <a:cs typeface="Arial" pitchFamily="34" charset="0"/>
              </a:rPr>
              <a:t>To show relation between customers and the products.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79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ea typeface="Times New Roman" pitchFamily="18" charset="0"/>
                <a:cs typeface="Arial" pitchFamily="34" charset="0"/>
              </a:rPr>
              <a:t>To show relation between customers and the products.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79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pitchFamily="34" charset="0"/>
                <a:ea typeface="Times New Roman" pitchFamily="18" charset="0"/>
                <a:cs typeface="Arial" pitchFamily="34" charset="0"/>
              </a:rPr>
              <a:t>To show relation between customers and the products.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3799" name="Rectangle 7"/>
          <p:cNvSpPr>
            <a:spLocks noChangeArrowheads="1"/>
          </p:cNvSpPr>
          <p:nvPr/>
        </p:nvSpPr>
        <p:spPr bwMode="auto">
          <a:xfrm>
            <a:off x="152400" y="1524000"/>
            <a:ext cx="732059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To show relation between customers and the products.</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pPr algn="ctr"/>
            <a:br>
              <a:rPr lang="en-US" dirty="0">
                <a:latin typeface="Times New Roman" pitchFamily="18" charset="0"/>
                <a:cs typeface="Times New Roman" pitchFamily="18" charset="0"/>
              </a:rPr>
            </a:br>
            <a:r>
              <a:rPr lang="en-US"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sz="2600" dirty="0">
                <a:latin typeface="Times New Roman" pitchFamily="18" charset="0"/>
                <a:cs typeface="Times New Roman" pitchFamily="18" charset="0"/>
              </a:rPr>
              <a:t>When we are dealing with products we know that there exists a life cycle chain of products starting from the manufacturing and ending till it is received by the customers. </a:t>
            </a:r>
          </a:p>
          <a:p>
            <a:pPr>
              <a:buFont typeface="Arial" pitchFamily="34" charset="0"/>
              <a:buChar char="•"/>
            </a:pPr>
            <a:r>
              <a:rPr lang="en-US" sz="2600" dirty="0">
                <a:latin typeface="Times New Roman" pitchFamily="18" charset="0"/>
                <a:cs typeface="Times New Roman" pitchFamily="18" charset="0"/>
              </a:rPr>
              <a:t>Once an order is placed by the customer and the process that occurs till order is received is all maintained as a Supply chain process. </a:t>
            </a:r>
          </a:p>
          <a:p>
            <a:pPr>
              <a:buFont typeface="Arial" pitchFamily="34" charset="0"/>
              <a:buChar char="•"/>
            </a:pPr>
            <a:r>
              <a:rPr lang="en-US" sz="2600" dirty="0">
                <a:latin typeface="Times New Roman" pitchFamily="18" charset="0"/>
                <a:cs typeface="Times New Roman" pitchFamily="18" charset="0"/>
              </a:rPr>
              <a:t>For this we are using data warehousing concepts where we will store all the data related to this process and take only the data from which we can gather important information</a:t>
            </a:r>
          </a:p>
          <a:p>
            <a:pPr>
              <a:buFont typeface="Arial" pitchFamily="34" charset="0"/>
              <a:buChar char="•"/>
            </a:pPr>
            <a:r>
              <a:rPr lang="en-US" sz="2600" dirty="0">
                <a:latin typeface="Times New Roman" pitchFamily="18" charset="0"/>
                <a:cs typeface="Times New Roman" pitchFamily="18" charset="0"/>
              </a:rPr>
              <a:t>Once we apply these concepts we can have reporting and </a:t>
            </a:r>
            <a:r>
              <a:rPr lang="en-US" sz="2600" dirty="0" err="1">
                <a:latin typeface="Times New Roman" pitchFamily="18" charset="0"/>
                <a:cs typeface="Times New Roman" pitchFamily="18" charset="0"/>
              </a:rPr>
              <a:t>visualisation</a:t>
            </a:r>
            <a:r>
              <a:rPr lang="en-US" sz="2600" dirty="0">
                <a:latin typeface="Times New Roman" pitchFamily="18" charset="0"/>
                <a:cs typeface="Times New Roman" pitchFamily="18" charset="0"/>
              </a:rPr>
              <a:t> by using different tools and technology. </a:t>
            </a:r>
          </a:p>
          <a:p>
            <a:endParaRPr lang="en-US" dirty="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4" name="Ink 3">
                <a:extLst>
                  <a:ext uri="{FF2B5EF4-FFF2-40B4-BE49-F238E27FC236}">
                    <a16:creationId xmlns:a16="http://schemas.microsoft.com/office/drawing/2014/main" id="{3AEC190C-0340-4681-92E1-CD64AEB10236}"/>
                  </a:ext>
                </a:extLst>
              </p14:cNvPr>
              <p14:cNvContentPartPr/>
              <p14:nvPr/>
            </p14:nvContentPartPr>
            <p14:xfrm>
              <a:off x="9800303" y="6357608"/>
              <a:ext cx="15120" cy="1800"/>
            </p14:xfrm>
          </p:contentPart>
        </mc:Choice>
        <mc:Fallback>
          <p:pic>
            <p:nvPicPr>
              <p:cNvPr id="4" name="Ink 3">
                <a:extLst>
                  <a:ext uri="{FF2B5EF4-FFF2-40B4-BE49-F238E27FC236}">
                    <a16:creationId xmlns:a16="http://schemas.microsoft.com/office/drawing/2014/main" id="{3AEC190C-0340-4681-92E1-CD64AEB10236}"/>
                  </a:ext>
                </a:extLst>
              </p:cNvPr>
              <p:cNvPicPr/>
              <p:nvPr/>
            </p:nvPicPr>
            <p:blipFill>
              <a:blip r:embed="rId3"/>
              <a:stretch>
                <a:fillRect/>
              </a:stretch>
            </p:blipFill>
            <p:spPr>
              <a:xfrm>
                <a:off x="9737303" y="6294608"/>
                <a:ext cx="140760" cy="12744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pPr algn="ctr"/>
            <a:r>
              <a:rPr lang="en-US" dirty="0"/>
              <a:t>Neo4j</a:t>
            </a:r>
          </a:p>
        </p:txBody>
      </p:sp>
      <p:pic>
        <p:nvPicPr>
          <p:cNvPr id="4" name="Content Placeholder 3" descr="https://lh3.googleusercontent.com/p0Q5N7Rkr_ypZxgr9cbGMMy-1kUAAE6_NlqcNl_zOwrqviliWEIWf3UMa65qDvQwR6xgoBfYTFVwXp1CMH7Jw23Ifqu2A4PcoWMo_xoehf5yoftfDPSB4TLtZI8tMo6cjeGzaX5k"/>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6689" y="2152650"/>
            <a:ext cx="6150621" cy="4324350"/>
          </a:xfrm>
          <a:prstGeom prst="rect">
            <a:avLst/>
          </a:prstGeom>
          <a:noFill/>
          <a:ln>
            <a:noFill/>
          </a:ln>
        </p:spPr>
      </p:pic>
      <p:sp>
        <p:nvSpPr>
          <p:cNvPr id="40961" name="Rectangle 1"/>
          <p:cNvSpPr>
            <a:spLocks noChangeArrowheads="1"/>
          </p:cNvSpPr>
          <p:nvPr/>
        </p:nvSpPr>
        <p:spPr bwMode="auto">
          <a:xfrm>
            <a:off x="0" y="137160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relation between </a:t>
            </a:r>
            <a:r>
              <a:rPr kumimoji="0" lang="en-US" sz="2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the</a:t>
            </a:r>
            <a:r>
              <a:rPr kumimoji="0" lang="en-US" sz="2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order and the products in the order.</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21D2ED-0957-4C17-A495-639670C0FD50}"/>
              </a:ext>
            </a:extLst>
          </p:cNvPr>
          <p:cNvSpPr>
            <a:spLocks noGrp="1"/>
          </p:cNvSpPr>
          <p:nvPr>
            <p:ph idx="1"/>
          </p:nvPr>
        </p:nvSpPr>
        <p:spPr/>
        <p:txBody>
          <a:bodyPr>
            <a:normAutofit/>
          </a:bodyPr>
          <a:lstStyle/>
          <a:p>
            <a:pPr marL="109728" indent="0" algn="ctr">
              <a:buNone/>
            </a:pPr>
            <a:r>
              <a:rPr lang="en-US" sz="4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Why </a:t>
            </a:r>
            <a:r>
              <a:rPr lang="en-US" dirty="0" err="1"/>
              <a:t>Northwind</a:t>
            </a:r>
            <a:endParaRPr lang="en-US" dirty="0"/>
          </a:p>
        </p:txBody>
      </p:sp>
      <p:sp>
        <p:nvSpPr>
          <p:cNvPr id="3" name="Content Placeholder 2"/>
          <p:cNvSpPr>
            <a:spLocks noGrp="1"/>
          </p:cNvSpPr>
          <p:nvPr>
            <p:ph idx="1"/>
          </p:nvPr>
        </p:nvSpPr>
        <p:spPr>
          <a:xfrm>
            <a:off x="457200" y="1752600"/>
            <a:ext cx="8229600" cy="4821936"/>
          </a:xfrm>
        </p:spPr>
        <p:txBody>
          <a:bodyPr/>
          <a:lstStyle/>
          <a:p>
            <a:pPr>
              <a:buNone/>
            </a:pPr>
            <a:r>
              <a:rPr lang="en-US" sz="2400" dirty="0">
                <a:latin typeface="Times New Roman" pitchFamily="18" charset="0"/>
                <a:cs typeface="Times New Roman" pitchFamily="18" charset="0"/>
              </a:rPr>
              <a:t>   We have selected Northwind database because it provides a very huge and accurate data related to the field we have chosen. We can directly get a </a:t>
            </a:r>
            <a:r>
              <a:rPr lang="en-US" sz="2400" dirty="0" err="1">
                <a:latin typeface="Times New Roman" pitchFamily="18" charset="0"/>
                <a:cs typeface="Times New Roman" pitchFamily="18" charset="0"/>
              </a:rPr>
              <a:t>sql</a:t>
            </a:r>
            <a:r>
              <a:rPr lang="en-US" sz="2400" dirty="0">
                <a:latin typeface="Times New Roman" pitchFamily="18" charset="0"/>
                <a:cs typeface="Times New Roman" pitchFamily="18" charset="0"/>
              </a:rPr>
              <a:t> file for complete installation of the data source in our SQL server. Once we have installed our database source then we can move ahead with warehouse creation.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066800"/>
          </a:xfrm>
        </p:spPr>
        <p:txBody>
          <a:bodyPr/>
          <a:lstStyle/>
          <a:p>
            <a:pPr lvl="1" algn="ctr" rtl="0">
              <a:spcBef>
                <a:spcPct val="0"/>
              </a:spcBef>
            </a:pPr>
            <a:r>
              <a:rPr lang="en-US" sz="3200" dirty="0"/>
              <a:t>ER-Diagram </a:t>
            </a:r>
            <a:br>
              <a:rPr lang="en-US" sz="1600" dirty="0"/>
            </a:br>
            <a:endParaRPr lang="en-US" dirty="0"/>
          </a:p>
        </p:txBody>
      </p:sp>
      <p:pic>
        <p:nvPicPr>
          <p:cNvPr id="6" name="Picture 5" descr="https://lh6.googleusercontent.com/W5UAZPm5zwTiHhSgxLTpMSVVobgNt3lJvBmT3kEXLY2fMYHvVHTB2JbP_MPAxMo1cxW1WV8Liz4uc7XTKEIEqTwblRl0WioEV3zC0eI5c5x-9pIYkFMM6WPHDHiBowSA6D6-vkaj"/>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2600"/>
            <a:ext cx="6553200" cy="42624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pPr algn="ctr"/>
            <a:r>
              <a:rPr lang="en-US" dirty="0"/>
              <a:t>ETL PROCESS</a:t>
            </a:r>
          </a:p>
        </p:txBody>
      </p:sp>
      <p:sp>
        <p:nvSpPr>
          <p:cNvPr id="5" name="Rectangle 4"/>
          <p:cNvSpPr/>
          <p:nvPr/>
        </p:nvSpPr>
        <p:spPr>
          <a:xfrm>
            <a:off x="2286000" y="1752600"/>
            <a:ext cx="5054589" cy="461665"/>
          </a:xfrm>
          <a:prstGeom prst="rect">
            <a:avLst/>
          </a:prstGeom>
        </p:spPr>
        <p:txBody>
          <a:bodyPr wrap="none">
            <a:spAutoFit/>
          </a:bodyPr>
          <a:lstStyle/>
          <a:p>
            <a:r>
              <a:rPr lang="en-US" sz="2400" dirty="0"/>
              <a:t>Creating package for </a:t>
            </a:r>
            <a:r>
              <a:rPr lang="en-US" sz="2400" dirty="0" err="1"/>
              <a:t>dimCustomers</a:t>
            </a:r>
            <a:endParaRPr lang="en-US" sz="2400" dirty="0"/>
          </a:p>
        </p:txBody>
      </p:sp>
      <p:pic>
        <p:nvPicPr>
          <p:cNvPr id="6" name="Picture 5" descr="https://lh5.googleusercontent.com/7svpuz62Z_3GzkdZ-nA52Z8XZ_Gk_W5kTzerR1gKP6FxXiGwyPsxqMiWkh8xhdz7jSJi1z_zJ386C_dpufx_i2zXE0prghNE5WCmkVgjtJ5P6Ol1xOITSnZcZNC2ICkHKLlh8og-">
            <a:extLst>
              <a:ext uri="{FF2B5EF4-FFF2-40B4-BE49-F238E27FC236}">
                <a16:creationId xmlns:a16="http://schemas.microsoft.com/office/drawing/2014/main" id="{A3637594-174E-4FDF-A67B-B2133060A9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90465"/>
            <a:ext cx="7696200" cy="39579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066800"/>
          </a:xfrm>
        </p:spPr>
        <p:txBody>
          <a:bodyPr/>
          <a:lstStyle/>
          <a:p>
            <a:pPr algn="ctr"/>
            <a:r>
              <a:rPr lang="en-US" dirty="0"/>
              <a:t>ETL PROCESS</a:t>
            </a:r>
          </a:p>
        </p:txBody>
      </p:sp>
      <p:sp>
        <p:nvSpPr>
          <p:cNvPr id="7" name="Rectangle 6"/>
          <p:cNvSpPr/>
          <p:nvPr/>
        </p:nvSpPr>
        <p:spPr>
          <a:xfrm>
            <a:off x="2209800" y="1676400"/>
            <a:ext cx="4541857" cy="461665"/>
          </a:xfrm>
          <a:prstGeom prst="rect">
            <a:avLst/>
          </a:prstGeom>
        </p:spPr>
        <p:txBody>
          <a:bodyPr wrap="square">
            <a:spAutoFit/>
          </a:bodyPr>
          <a:lstStyle/>
          <a:p>
            <a:r>
              <a:rPr lang="en-US" sz="2400" dirty="0">
                <a:latin typeface="Times New Roman" pitchFamily="18" charset="0"/>
                <a:cs typeface="Times New Roman" pitchFamily="18" charset="0"/>
              </a:rPr>
              <a:t>create package for </a:t>
            </a:r>
            <a:r>
              <a:rPr lang="en-US" sz="2400" dirty="0" err="1">
                <a:latin typeface="Times New Roman" pitchFamily="18" charset="0"/>
                <a:cs typeface="Times New Roman" pitchFamily="18" charset="0"/>
              </a:rPr>
              <a:t>dimEmployee</a:t>
            </a:r>
            <a:endParaRPr lang="en-US" sz="2400" dirty="0">
              <a:latin typeface="Times New Roman" pitchFamily="18" charset="0"/>
              <a:cs typeface="Times New Roman" pitchFamily="18" charset="0"/>
            </a:endParaRPr>
          </a:p>
        </p:txBody>
      </p:sp>
      <p:pic>
        <p:nvPicPr>
          <p:cNvPr id="6" name="Picture 5" descr="https://lh5.googleusercontent.com/O_e3uXkPJDQ1e7IzTULccGwJ5SeEN1dMhUBNRpTE9lcuCFBjHyjLbK3253qyGhnagqLiW1aJRmmQawj2n2tLDPzU2WvnHS3iwOostIGwXObUjCvoo5BdjMxtuuIfHepWh0CA7s9R">
            <a:extLst>
              <a:ext uri="{FF2B5EF4-FFF2-40B4-BE49-F238E27FC236}">
                <a16:creationId xmlns:a16="http://schemas.microsoft.com/office/drawing/2014/main" id="{9D1A2BCE-6532-4DAF-A60E-FC830BA408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90466"/>
            <a:ext cx="7543800" cy="37293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pPr algn="ctr"/>
            <a:r>
              <a:rPr lang="en-US" dirty="0"/>
              <a:t>ETL PROCESS</a:t>
            </a:r>
          </a:p>
        </p:txBody>
      </p:sp>
      <p:sp>
        <p:nvSpPr>
          <p:cNvPr id="5" name="Rectangle 4"/>
          <p:cNvSpPr/>
          <p:nvPr/>
        </p:nvSpPr>
        <p:spPr>
          <a:xfrm>
            <a:off x="2590800" y="1905000"/>
            <a:ext cx="4273927" cy="461665"/>
          </a:xfrm>
          <a:prstGeom prst="rect">
            <a:avLst/>
          </a:prstGeom>
        </p:spPr>
        <p:txBody>
          <a:bodyPr wrap="none">
            <a:spAutoFit/>
          </a:bodyPr>
          <a:lstStyle/>
          <a:p>
            <a:r>
              <a:rPr lang="en-US" sz="2400" dirty="0"/>
              <a:t>create package for  </a:t>
            </a:r>
            <a:r>
              <a:rPr lang="en-US" sz="2400" dirty="0" err="1"/>
              <a:t>dimOrders</a:t>
            </a:r>
            <a:endParaRPr lang="en-US" sz="2400" dirty="0"/>
          </a:p>
        </p:txBody>
      </p:sp>
      <p:pic>
        <p:nvPicPr>
          <p:cNvPr id="6" name="Picture 5" descr="https://lh3.googleusercontent.com/A8vh-hDD85cxPeFu6GIE_xQb5YnuHNeEevLh_dJPqGOZGn7gJJM1o1eM9jbE0twNqfuw1z25QiHG-P471nz71tr4wvj8qfYweKjN94eN4lsnfy6eNLU11UbBudgLkZNPJBhwnDHj">
            <a:extLst>
              <a:ext uri="{FF2B5EF4-FFF2-40B4-BE49-F238E27FC236}">
                <a16:creationId xmlns:a16="http://schemas.microsoft.com/office/drawing/2014/main" id="{40FE932E-10A4-4530-8496-C039C64F2D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14600"/>
            <a:ext cx="7010400" cy="365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pPr algn="ctr"/>
            <a:r>
              <a:rPr lang="en-US" dirty="0"/>
              <a:t>ETL PROCESS</a:t>
            </a:r>
          </a:p>
        </p:txBody>
      </p:sp>
      <p:sp>
        <p:nvSpPr>
          <p:cNvPr id="5" name="Rectangle 4"/>
          <p:cNvSpPr/>
          <p:nvPr/>
        </p:nvSpPr>
        <p:spPr>
          <a:xfrm>
            <a:off x="2286000" y="2286000"/>
            <a:ext cx="4548040" cy="461665"/>
          </a:xfrm>
          <a:prstGeom prst="rect">
            <a:avLst/>
          </a:prstGeom>
        </p:spPr>
        <p:txBody>
          <a:bodyPr wrap="none">
            <a:spAutoFit/>
          </a:bodyPr>
          <a:lstStyle/>
          <a:p>
            <a:r>
              <a:rPr lang="en-US" sz="2400" dirty="0"/>
              <a:t>create package for </a:t>
            </a:r>
            <a:r>
              <a:rPr lang="en-US" sz="2400" dirty="0" err="1"/>
              <a:t>dimSuppliers</a:t>
            </a:r>
            <a:endParaRPr lang="en-US" sz="2400" dirty="0"/>
          </a:p>
        </p:txBody>
      </p:sp>
      <p:pic>
        <p:nvPicPr>
          <p:cNvPr id="7" name="Picture 6" descr="https://lh6.googleusercontent.com/YY7GqHqnQv3L4KOdyYSE2qiz1XMYtv-uAdeD7qk2BSTo5Jm9u8HuxEmCDMqB8zN0Les6sum_HZtPHMUxUhqki8MGweB5D8Up0ACiX36BcUqNyUY7qm_KhC3-yLEZ7Dz5W5fw7X0i">
            <a:extLst>
              <a:ext uri="{FF2B5EF4-FFF2-40B4-BE49-F238E27FC236}">
                <a16:creationId xmlns:a16="http://schemas.microsoft.com/office/drawing/2014/main" id="{6FC612F8-9F28-4E8A-A285-27A560FF62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1"/>
            <a:ext cx="7467600" cy="36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066800"/>
          </a:xfrm>
        </p:spPr>
        <p:txBody>
          <a:bodyPr/>
          <a:lstStyle/>
          <a:p>
            <a:pPr algn="ctr"/>
            <a:r>
              <a:rPr lang="en-US" dirty="0"/>
              <a:t> Fact Table 1</a:t>
            </a:r>
          </a:p>
        </p:txBody>
      </p:sp>
      <p:sp>
        <p:nvSpPr>
          <p:cNvPr id="5" name="Rectangle 4"/>
          <p:cNvSpPr/>
          <p:nvPr/>
        </p:nvSpPr>
        <p:spPr>
          <a:xfrm>
            <a:off x="914400" y="1447800"/>
            <a:ext cx="6934200" cy="400110"/>
          </a:xfrm>
          <a:prstGeom prst="rect">
            <a:avLst/>
          </a:prstGeom>
        </p:spPr>
        <p:txBody>
          <a:bodyPr wrap="square">
            <a:spAutoFit/>
          </a:bodyPr>
          <a:lstStyle/>
          <a:p>
            <a:r>
              <a:rPr lang="en-US" sz="2000" dirty="0">
                <a:latin typeface="Times New Roman" pitchFamily="18" charset="0"/>
                <a:cs typeface="Times New Roman" pitchFamily="18" charset="0"/>
              </a:rPr>
              <a:t>create package for fact table </a:t>
            </a:r>
            <a:r>
              <a:rPr lang="en-US" sz="2000" dirty="0" err="1">
                <a:latin typeface="Times New Roman" pitchFamily="18" charset="0"/>
                <a:cs typeface="Times New Roman" pitchFamily="18" charset="0"/>
              </a:rPr>
              <a:t>FactProductSupplerDetails</a:t>
            </a:r>
            <a:endParaRPr lang="en-US" sz="2000" dirty="0">
              <a:latin typeface="Times New Roman" pitchFamily="18" charset="0"/>
              <a:cs typeface="Times New Roman" pitchFamily="18" charset="0"/>
            </a:endParaRPr>
          </a:p>
        </p:txBody>
      </p:sp>
      <p:pic>
        <p:nvPicPr>
          <p:cNvPr id="6" name="Picture 5" descr="https://lh4.googleusercontent.com/3HtM1zmL7ULBizfl-Idb1od-0u8t4UIcfBxzjS8nt25WJ30wd9QPiFhkYEwrr3FQ8-QvII1Lb9YgpqHYHtBjre4YhHa0z0GKCxmiA55qQns74bbSaN4ue48o1Jx4EGVeLkTvxTr5">
            <a:extLst>
              <a:ext uri="{FF2B5EF4-FFF2-40B4-BE49-F238E27FC236}">
                <a16:creationId xmlns:a16="http://schemas.microsoft.com/office/drawing/2014/main" id="{CD943A3E-6084-407B-8440-497EEFB470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6934200" cy="40386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544</TotalTime>
  <Words>382</Words>
  <Application>Microsoft Office PowerPoint</Application>
  <PresentationFormat>On-screen Show (4:3)</PresentationFormat>
  <Paragraphs>51</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Georgia</vt:lpstr>
      <vt:lpstr>Times New Roman</vt:lpstr>
      <vt:lpstr>Trebuchet MS</vt:lpstr>
      <vt:lpstr>Wingdings 2</vt:lpstr>
      <vt:lpstr>Urban</vt:lpstr>
      <vt:lpstr>Construction of warehouse concepts on northwind Database as for product supply chain.  </vt:lpstr>
      <vt:lpstr> INTRODUCTION</vt:lpstr>
      <vt:lpstr>Why Northwind</vt:lpstr>
      <vt:lpstr>ER-Diagram  </vt:lpstr>
      <vt:lpstr>ETL PROCESS</vt:lpstr>
      <vt:lpstr>ETL PROCESS</vt:lpstr>
      <vt:lpstr>ETL PROCESS</vt:lpstr>
      <vt:lpstr>ETL PROCESS</vt:lpstr>
      <vt:lpstr> Fact Table 1</vt:lpstr>
      <vt:lpstr>Fact Table 2</vt:lpstr>
      <vt:lpstr>SSRS Reports</vt:lpstr>
      <vt:lpstr>SSRS Reports</vt:lpstr>
      <vt:lpstr>SSRS Reports</vt:lpstr>
      <vt:lpstr>SSRS Reports</vt:lpstr>
      <vt:lpstr>VISUALIZATION</vt:lpstr>
      <vt:lpstr>VISUALIZATION</vt:lpstr>
      <vt:lpstr>XML and XSD</vt:lpstr>
      <vt:lpstr>XML schema fact2</vt:lpstr>
      <vt:lpstr>Neo4j</vt:lpstr>
      <vt:lpstr>Neo4j</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Hanish vasireddy</cp:lastModifiedBy>
  <cp:revision>36</cp:revision>
  <dcterms:created xsi:type="dcterms:W3CDTF">2018-12-29T16:54:44Z</dcterms:created>
  <dcterms:modified xsi:type="dcterms:W3CDTF">2019-01-18T15:32:25Z</dcterms:modified>
</cp:coreProperties>
</file>