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rial Bold" charset="1" panose="020B0802020202020204"/>
      <p:regular r:id="rId25"/>
    </p:embeddedFont>
    <p:embeddedFont>
      <p:font typeface="Arial" charset="1" panose="020B0502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notesMasters/notesMaster1.xml" Type="http://schemas.openxmlformats.org/officeDocument/2006/relationships/notesMaster"/><Relationship Id="rId23" Target="theme/theme2.xml" Type="http://schemas.openxmlformats.org/officeDocument/2006/relationships/theme"/><Relationship Id="rId24" Target="notesSlides/notesSlide1.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notesSlides/notesSlide2.xml" Type="http://schemas.openxmlformats.org/officeDocument/2006/relationships/notesSlide"/><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31" Target="notesSlides/notesSlide6.xml" Type="http://schemas.openxmlformats.org/officeDocument/2006/relationships/notesSlide"/><Relationship Id="rId32" Target="notesSlides/notesSlide7.xml" Type="http://schemas.openxmlformats.org/officeDocument/2006/relationships/notesSlide"/><Relationship Id="rId33" Target="notesSlides/notesSlide8.xml" Type="http://schemas.openxmlformats.org/officeDocument/2006/relationships/notesSlide"/><Relationship Id="rId34" Target="notesSlides/notesSlide9.xml" Type="http://schemas.openxmlformats.org/officeDocument/2006/relationships/notesSlide"/><Relationship Id="rId35" Target="notesSlides/notesSlide10.xml" Type="http://schemas.openxmlformats.org/officeDocument/2006/relationships/notesSlide"/><Relationship Id="rId36" Target="notesSlides/notesSlide11.xml" Type="http://schemas.openxmlformats.org/officeDocument/2006/relationships/notesSlide"/><Relationship Id="rId37" Target="notesSlides/notesSlide12.xml" Type="http://schemas.openxmlformats.org/officeDocument/2006/relationships/notesSlide"/><Relationship Id="rId38" Target="notesSlides/notesSlide13.xml" Type="http://schemas.openxmlformats.org/officeDocument/2006/relationships/notesSlide"/><Relationship Id="rId39" Target="notesSlides/notesSlide14.xml" Type="http://schemas.openxmlformats.org/officeDocument/2006/relationships/notesSlide"/><Relationship Id="rId4" Target="theme/theme1.xml" Type="http://schemas.openxmlformats.org/officeDocument/2006/relationships/theme"/><Relationship Id="rId40" Target="notesSlides/notesSlide15.xml" Type="http://schemas.openxmlformats.org/officeDocument/2006/relationships/notesSlide"/><Relationship Id="rId41" Target="notesSlides/notesSlide16.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5.png" Type="http://schemas.openxmlformats.org/officeDocument/2006/relationships/image"/><Relationship Id="rId4"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6.pn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FFFCC"/>
        </a:solidFill>
      </p:bgPr>
    </p:bg>
    <p:spTree>
      <p:nvGrpSpPr>
        <p:cNvPr id="1" name=""/>
        <p:cNvGrpSpPr/>
        <p:nvPr/>
      </p:nvGrpSpPr>
      <p:grpSpPr>
        <a:xfrm>
          <a:off x="0" y="0"/>
          <a:ext cx="0" cy="0"/>
          <a:chOff x="0" y="0"/>
          <a:chExt cx="0" cy="0"/>
        </a:xfrm>
      </p:grpSpPr>
      <p:sp>
        <p:nvSpPr>
          <p:cNvPr name="TextBox 2" id="2"/>
          <p:cNvSpPr txBox="true"/>
          <p:nvPr/>
        </p:nvSpPr>
        <p:spPr>
          <a:xfrm rot="0">
            <a:off x="350512" y="2009775"/>
            <a:ext cx="17586975" cy="3133725"/>
          </a:xfrm>
          <a:prstGeom prst="rect">
            <a:avLst/>
          </a:prstGeom>
        </p:spPr>
        <p:txBody>
          <a:bodyPr anchor="t" rtlCol="false" tIns="0" lIns="0" bIns="0" rIns="0">
            <a:spAutoFit/>
          </a:bodyPr>
          <a:lstStyle/>
          <a:p>
            <a:pPr algn="ctr">
              <a:lnSpc>
                <a:spcPts val="7920"/>
              </a:lnSpc>
            </a:pPr>
            <a:r>
              <a:rPr lang="en-US" b="true" sz="6600">
                <a:solidFill>
                  <a:srgbClr val="009900"/>
                </a:solidFill>
                <a:latin typeface="Arial Bold"/>
                <a:ea typeface="Arial Bold"/>
                <a:cs typeface="Arial Bold"/>
                <a:sym typeface="Arial Bold"/>
              </a:rPr>
              <a:t> Multilingual Multitask Zero shot Generalization in Encoders via Statement Tuning</a:t>
            </a:r>
          </a:p>
        </p:txBody>
      </p:sp>
      <p:sp>
        <p:nvSpPr>
          <p:cNvPr name="TextBox 3" id="3"/>
          <p:cNvSpPr txBox="true"/>
          <p:nvPr/>
        </p:nvSpPr>
        <p:spPr>
          <a:xfrm rot="0">
            <a:off x="624825" y="5722428"/>
            <a:ext cx="17038350" cy="4839463"/>
          </a:xfrm>
          <a:prstGeom prst="rect">
            <a:avLst/>
          </a:prstGeom>
        </p:spPr>
        <p:txBody>
          <a:bodyPr anchor="t" rtlCol="false" tIns="0" lIns="0" bIns="0" rIns="0">
            <a:spAutoFit/>
          </a:bodyPr>
          <a:lstStyle/>
          <a:p>
            <a:pPr algn="ctr">
              <a:lnSpc>
                <a:spcPts val="4968"/>
              </a:lnSpc>
            </a:pPr>
            <a:r>
              <a:rPr lang="en-US" sz="4600">
                <a:solidFill>
                  <a:srgbClr val="0000FF"/>
                </a:solidFill>
                <a:latin typeface="Arial"/>
                <a:ea typeface="Arial"/>
                <a:cs typeface="Arial"/>
                <a:sym typeface="Arial"/>
              </a:rPr>
              <a:t>Team 66:</a:t>
            </a:r>
          </a:p>
          <a:p>
            <a:pPr algn="ctr">
              <a:lnSpc>
                <a:spcPts val="4968"/>
              </a:lnSpc>
            </a:pPr>
            <a:r>
              <a:rPr lang="en-US" sz="4600">
                <a:solidFill>
                  <a:srgbClr val="0000FF"/>
                </a:solidFill>
                <a:latin typeface="Arial"/>
                <a:ea typeface="Arial"/>
                <a:cs typeface="Arial"/>
                <a:sym typeface="Arial"/>
              </a:rPr>
              <a:t>Annant Jain</a:t>
            </a:r>
            <a:r>
              <a:rPr lang="en-US" sz="4600">
                <a:solidFill>
                  <a:srgbClr val="0000FF"/>
                </a:solidFill>
                <a:latin typeface="Arial"/>
                <a:ea typeface="Arial"/>
                <a:cs typeface="Arial"/>
                <a:sym typeface="Arial"/>
              </a:rPr>
              <a:t>, 210110024</a:t>
            </a:r>
          </a:p>
          <a:p>
            <a:pPr algn="ctr">
              <a:lnSpc>
                <a:spcPts val="4968"/>
              </a:lnSpc>
            </a:pPr>
            <a:r>
              <a:rPr lang="en-US" sz="4600">
                <a:solidFill>
                  <a:srgbClr val="0000FF"/>
                </a:solidFill>
                <a:latin typeface="Arial"/>
                <a:ea typeface="Arial"/>
                <a:cs typeface="Arial"/>
                <a:sym typeface="Arial"/>
              </a:rPr>
              <a:t>Pranjal, 210100117</a:t>
            </a:r>
          </a:p>
          <a:p>
            <a:pPr algn="ctr">
              <a:lnSpc>
                <a:spcPts val="4968"/>
              </a:lnSpc>
            </a:pPr>
            <a:r>
              <a:rPr lang="en-US" sz="4600">
                <a:solidFill>
                  <a:srgbClr val="0000FF"/>
                </a:solidFill>
                <a:latin typeface="Arial"/>
                <a:ea typeface="Arial"/>
                <a:cs typeface="Arial"/>
                <a:sym typeface="Arial"/>
              </a:rPr>
              <a:t>Subram Das, 210100153</a:t>
            </a:r>
          </a:p>
          <a:p>
            <a:pPr algn="ctr">
              <a:lnSpc>
                <a:spcPts val="4968"/>
              </a:lnSpc>
            </a:pPr>
            <a:r>
              <a:rPr lang="en-US" sz="4600">
                <a:solidFill>
                  <a:srgbClr val="0000FF"/>
                </a:solidFill>
                <a:latin typeface="Arial"/>
                <a:ea typeface="Arial"/>
                <a:cs typeface="Arial"/>
                <a:sym typeface="Arial"/>
              </a:rPr>
              <a:t>Hanish, 210100060</a:t>
            </a:r>
          </a:p>
          <a:p>
            <a:pPr algn="ctr">
              <a:lnSpc>
                <a:spcPts val="4428"/>
              </a:lnSpc>
            </a:pPr>
          </a:p>
          <a:p>
            <a:pPr algn="ctr">
              <a:lnSpc>
                <a:spcPts val="4968"/>
              </a:lnSpc>
            </a:pPr>
            <a:r>
              <a:rPr lang="en-US" sz="4600">
                <a:solidFill>
                  <a:srgbClr val="0000FF"/>
                </a:solidFill>
                <a:latin typeface="Arial"/>
                <a:ea typeface="Arial"/>
                <a:cs typeface="Arial"/>
                <a:sym typeface="Arial"/>
              </a:rPr>
              <a:t>28/11/24</a:t>
            </a:r>
          </a:p>
          <a:p>
            <a:pPr algn="ctr">
              <a:lnSpc>
                <a:spcPts val="3240"/>
              </a:lnSpc>
            </a:pPr>
          </a:p>
        </p:txBody>
      </p:sp>
      <p:sp>
        <p:nvSpPr>
          <p:cNvPr name="TextBox 4" id="4"/>
          <p:cNvSpPr txBox="true"/>
          <p:nvPr/>
        </p:nvSpPr>
        <p:spPr>
          <a:xfrm rot="0">
            <a:off x="350512" y="597015"/>
            <a:ext cx="17586975" cy="1133475"/>
          </a:xfrm>
          <a:prstGeom prst="rect">
            <a:avLst/>
          </a:prstGeom>
        </p:spPr>
        <p:txBody>
          <a:bodyPr anchor="t" rtlCol="false" tIns="0" lIns="0" bIns="0" rIns="0">
            <a:spAutoFit/>
          </a:bodyPr>
          <a:lstStyle/>
          <a:p>
            <a:pPr algn="ctr">
              <a:lnSpc>
                <a:spcPts val="7920"/>
              </a:lnSpc>
            </a:pPr>
            <a:r>
              <a:rPr lang="en-US" b="true" sz="6600">
                <a:solidFill>
                  <a:srgbClr val="004AAD"/>
                </a:solidFill>
                <a:latin typeface="Arial Bold"/>
                <a:ea typeface="Arial Bold"/>
                <a:cs typeface="Arial Bold"/>
                <a:sym typeface="Arial Bold"/>
              </a:rPr>
              <a:t>CS 626 Project</a:t>
            </a:r>
            <a:r>
              <a:rPr lang="en-US" b="true" sz="6600">
                <a:solidFill>
                  <a:srgbClr val="009900"/>
                </a:solidFill>
                <a:latin typeface="Arial Bold"/>
                <a:ea typeface="Arial Bold"/>
                <a:cs typeface="Arial Bold"/>
                <a:sym typeface="Arial Bol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CC"/>
        </a:solidFill>
      </p:bgPr>
    </p:bg>
    <p:spTree>
      <p:nvGrpSpPr>
        <p:cNvPr id="1" name=""/>
        <p:cNvGrpSpPr/>
        <p:nvPr/>
      </p:nvGrpSpPr>
      <p:grpSpPr>
        <a:xfrm>
          <a:off x="0" y="0"/>
          <a:ext cx="0" cy="0"/>
          <a:chOff x="0" y="0"/>
          <a:chExt cx="0" cy="0"/>
        </a:xfrm>
      </p:grpSpPr>
      <p:sp>
        <p:nvSpPr>
          <p:cNvPr name="Freeform 2" id="2"/>
          <p:cNvSpPr/>
          <p:nvPr/>
        </p:nvSpPr>
        <p:spPr>
          <a:xfrm flipH="false" flipV="false" rot="0">
            <a:off x="1325811" y="1749024"/>
            <a:ext cx="6940961" cy="8727616"/>
          </a:xfrm>
          <a:custGeom>
            <a:avLst/>
            <a:gdLst/>
            <a:ahLst/>
            <a:cxnLst/>
            <a:rect r="r" b="b" t="t" l="l"/>
            <a:pathLst>
              <a:path h="8727616" w="6940961">
                <a:moveTo>
                  <a:pt x="0" y="0"/>
                </a:moveTo>
                <a:lnTo>
                  <a:pt x="6940961" y="0"/>
                </a:lnTo>
                <a:lnTo>
                  <a:pt x="6940961" y="8727616"/>
                </a:lnTo>
                <a:lnTo>
                  <a:pt x="0" y="8727616"/>
                </a:lnTo>
                <a:lnTo>
                  <a:pt x="0" y="0"/>
                </a:lnTo>
                <a:close/>
              </a:path>
            </a:pathLst>
          </a:custGeom>
          <a:blipFill>
            <a:blip r:embed="rId3"/>
            <a:stretch>
              <a:fillRect l="0" t="0" r="0" b="0"/>
            </a:stretch>
          </a:blipFill>
        </p:spPr>
      </p:sp>
      <p:sp>
        <p:nvSpPr>
          <p:cNvPr name="Freeform 3" id="3"/>
          <p:cNvSpPr/>
          <p:nvPr/>
        </p:nvSpPr>
        <p:spPr>
          <a:xfrm flipH="false" flipV="false" rot="0">
            <a:off x="9424542" y="1749024"/>
            <a:ext cx="6790727" cy="8537976"/>
          </a:xfrm>
          <a:custGeom>
            <a:avLst/>
            <a:gdLst/>
            <a:ahLst/>
            <a:cxnLst/>
            <a:rect r="r" b="b" t="t" l="l"/>
            <a:pathLst>
              <a:path h="8537976" w="6790727">
                <a:moveTo>
                  <a:pt x="0" y="0"/>
                </a:moveTo>
                <a:lnTo>
                  <a:pt x="6790727" y="0"/>
                </a:lnTo>
                <a:lnTo>
                  <a:pt x="6790727" y="8537976"/>
                </a:lnTo>
                <a:lnTo>
                  <a:pt x="0" y="8537976"/>
                </a:lnTo>
                <a:lnTo>
                  <a:pt x="0" y="0"/>
                </a:lnTo>
                <a:close/>
              </a:path>
            </a:pathLst>
          </a:custGeom>
          <a:blipFill>
            <a:blip r:embed="rId4"/>
            <a:stretch>
              <a:fillRect l="0" t="0" r="0" b="0"/>
            </a:stretch>
          </a:blipFill>
        </p:spPr>
      </p:sp>
      <p:sp>
        <p:nvSpPr>
          <p:cNvPr name="TextBox 4" id="4"/>
          <p:cNvSpPr txBox="true"/>
          <p:nvPr/>
        </p:nvSpPr>
        <p:spPr>
          <a:xfrm rot="0">
            <a:off x="65777" y="161925"/>
            <a:ext cx="18156446" cy="866775"/>
          </a:xfrm>
          <a:prstGeom prst="rect">
            <a:avLst/>
          </a:prstGeom>
        </p:spPr>
        <p:txBody>
          <a:bodyPr anchor="t" rtlCol="false" tIns="0" lIns="0" bIns="0" rIns="0">
            <a:spAutoFit/>
          </a:bodyPr>
          <a:lstStyle/>
          <a:p>
            <a:pPr algn="ctr">
              <a:lnSpc>
                <a:spcPts val="6000"/>
              </a:lnSpc>
            </a:pPr>
            <a:r>
              <a:rPr lang="en-US" b="true" sz="5000">
                <a:solidFill>
                  <a:srgbClr val="009900"/>
                </a:solidFill>
                <a:latin typeface="Arial Bold"/>
                <a:ea typeface="Arial Bold"/>
                <a:cs typeface="Arial Bold"/>
                <a:sym typeface="Arial Bold"/>
              </a:rPr>
              <a:t>Results (Are models better with a certain task or language?)</a:t>
            </a:r>
          </a:p>
        </p:txBody>
      </p:sp>
      <p:sp>
        <p:nvSpPr>
          <p:cNvPr name="TextBox 5" id="5"/>
          <p:cNvSpPr txBox="true"/>
          <p:nvPr/>
        </p:nvSpPr>
        <p:spPr>
          <a:xfrm rot="0">
            <a:off x="-708737" y="971550"/>
            <a:ext cx="19321575" cy="952500"/>
          </a:xfrm>
          <a:prstGeom prst="rect">
            <a:avLst/>
          </a:prstGeom>
        </p:spPr>
        <p:txBody>
          <a:bodyPr anchor="t" rtlCol="false" tIns="0" lIns="0" bIns="0" rIns="0">
            <a:spAutoFit/>
          </a:bodyPr>
          <a:lstStyle/>
          <a:p>
            <a:pPr algn="ctr">
              <a:lnSpc>
                <a:spcPts val="3599"/>
              </a:lnSpc>
              <a:spcBef>
                <a:spcPct val="0"/>
              </a:spcBef>
            </a:pPr>
            <a:r>
              <a:rPr lang="en-US" b="true" sz="2999">
                <a:solidFill>
                  <a:srgbClr val="004AAD"/>
                </a:solidFill>
                <a:latin typeface="Arial Bold"/>
                <a:ea typeface="Arial Bold"/>
                <a:cs typeface="Arial Bold"/>
                <a:sym typeface="Arial Bold"/>
              </a:rPr>
              <a:t> XLMR-Large Model Average Accuracy Across Different Tasks and Languages</a:t>
            </a:r>
          </a:p>
          <a:p>
            <a:pPr algn="ctr">
              <a:lnSpc>
                <a:spcPts val="359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CC"/>
        </a:solidFill>
      </p:bgPr>
    </p:bg>
    <p:spTree>
      <p:nvGrpSpPr>
        <p:cNvPr id="1" name=""/>
        <p:cNvGrpSpPr/>
        <p:nvPr/>
      </p:nvGrpSpPr>
      <p:grpSpPr>
        <a:xfrm>
          <a:off x="0" y="0"/>
          <a:ext cx="0" cy="0"/>
          <a:chOff x="0" y="0"/>
          <a:chExt cx="0" cy="0"/>
        </a:xfrm>
      </p:grpSpPr>
      <p:sp>
        <p:nvSpPr>
          <p:cNvPr name="Freeform 2" id="2"/>
          <p:cNvSpPr/>
          <p:nvPr/>
        </p:nvSpPr>
        <p:spPr>
          <a:xfrm flipH="false" flipV="false" rot="0">
            <a:off x="1841472" y="1730921"/>
            <a:ext cx="14033469" cy="8455165"/>
          </a:xfrm>
          <a:custGeom>
            <a:avLst/>
            <a:gdLst/>
            <a:ahLst/>
            <a:cxnLst/>
            <a:rect r="r" b="b" t="t" l="l"/>
            <a:pathLst>
              <a:path h="8455165" w="14033469">
                <a:moveTo>
                  <a:pt x="0" y="0"/>
                </a:moveTo>
                <a:lnTo>
                  <a:pt x="14033468" y="0"/>
                </a:lnTo>
                <a:lnTo>
                  <a:pt x="14033468" y="8455165"/>
                </a:lnTo>
                <a:lnTo>
                  <a:pt x="0" y="8455165"/>
                </a:lnTo>
                <a:lnTo>
                  <a:pt x="0" y="0"/>
                </a:lnTo>
                <a:close/>
              </a:path>
            </a:pathLst>
          </a:custGeom>
          <a:blipFill>
            <a:blip r:embed="rId3"/>
            <a:stretch>
              <a:fillRect l="0" t="0" r="0" b="0"/>
            </a:stretch>
          </a:blipFill>
        </p:spPr>
      </p:sp>
      <p:sp>
        <p:nvSpPr>
          <p:cNvPr name="TextBox 3" id="3"/>
          <p:cNvSpPr txBox="true"/>
          <p:nvPr/>
        </p:nvSpPr>
        <p:spPr>
          <a:xfrm rot="0">
            <a:off x="65777" y="161925"/>
            <a:ext cx="18156446" cy="866775"/>
          </a:xfrm>
          <a:prstGeom prst="rect">
            <a:avLst/>
          </a:prstGeom>
        </p:spPr>
        <p:txBody>
          <a:bodyPr anchor="t" rtlCol="false" tIns="0" lIns="0" bIns="0" rIns="0">
            <a:spAutoFit/>
          </a:bodyPr>
          <a:lstStyle/>
          <a:p>
            <a:pPr algn="ctr">
              <a:lnSpc>
                <a:spcPts val="6000"/>
              </a:lnSpc>
            </a:pPr>
            <a:r>
              <a:rPr lang="en-US" b="true" sz="5000">
                <a:solidFill>
                  <a:srgbClr val="009900"/>
                </a:solidFill>
                <a:latin typeface="Arial Bold"/>
                <a:ea typeface="Arial Bold"/>
                <a:cs typeface="Arial Bold"/>
                <a:sym typeface="Arial Bold"/>
              </a:rPr>
              <a:t>Results (Are models better with a certain task or language?)</a:t>
            </a:r>
          </a:p>
        </p:txBody>
      </p:sp>
      <p:sp>
        <p:nvSpPr>
          <p:cNvPr name="TextBox 4" id="4"/>
          <p:cNvSpPr txBox="true"/>
          <p:nvPr/>
        </p:nvSpPr>
        <p:spPr>
          <a:xfrm rot="0">
            <a:off x="-708737" y="971550"/>
            <a:ext cx="19321575" cy="952500"/>
          </a:xfrm>
          <a:prstGeom prst="rect">
            <a:avLst/>
          </a:prstGeom>
        </p:spPr>
        <p:txBody>
          <a:bodyPr anchor="t" rtlCol="false" tIns="0" lIns="0" bIns="0" rIns="0">
            <a:spAutoFit/>
          </a:bodyPr>
          <a:lstStyle/>
          <a:p>
            <a:pPr algn="ctr">
              <a:lnSpc>
                <a:spcPts val="3599"/>
              </a:lnSpc>
              <a:spcBef>
                <a:spcPct val="0"/>
              </a:spcBef>
            </a:pPr>
            <a:r>
              <a:rPr lang="en-US" b="true" sz="2999">
                <a:solidFill>
                  <a:srgbClr val="004AAD"/>
                </a:solidFill>
                <a:latin typeface="Arial Bold"/>
                <a:ea typeface="Arial Bold"/>
                <a:cs typeface="Arial Bold"/>
                <a:sym typeface="Arial Bold"/>
              </a:rPr>
              <a:t> XLMR-Large Model Average Accuracy Across Different Tasks and Languages</a:t>
            </a:r>
          </a:p>
          <a:p>
            <a:pPr algn="ctr">
              <a:lnSpc>
                <a:spcPts val="359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FCC"/>
        </a:solidFill>
      </p:bgPr>
    </p:bg>
    <p:spTree>
      <p:nvGrpSpPr>
        <p:cNvPr id="1" name=""/>
        <p:cNvGrpSpPr/>
        <p:nvPr/>
      </p:nvGrpSpPr>
      <p:grpSpPr>
        <a:xfrm>
          <a:off x="0" y="0"/>
          <a:ext cx="0" cy="0"/>
          <a:chOff x="0" y="0"/>
          <a:chExt cx="0" cy="0"/>
        </a:xfrm>
      </p:grpSpPr>
      <p:sp>
        <p:nvSpPr>
          <p:cNvPr name="TextBox 2" id="2"/>
          <p:cNvSpPr txBox="true"/>
          <p:nvPr/>
        </p:nvSpPr>
        <p:spPr>
          <a:xfrm rot="0">
            <a:off x="982950" y="-161925"/>
            <a:ext cx="16276350" cy="1785025"/>
          </a:xfrm>
          <a:prstGeom prst="rect">
            <a:avLst/>
          </a:prstGeom>
        </p:spPr>
        <p:txBody>
          <a:bodyPr anchor="t" rtlCol="false" tIns="0" lIns="0" bIns="0" rIns="0">
            <a:spAutoFit/>
          </a:bodyPr>
          <a:lstStyle/>
          <a:p>
            <a:pPr algn="ctr">
              <a:lnSpc>
                <a:spcPts val="9600"/>
              </a:lnSpc>
            </a:pPr>
            <a:r>
              <a:rPr lang="en-US" b="true" sz="8000">
                <a:solidFill>
                  <a:srgbClr val="009900"/>
                </a:solidFill>
                <a:latin typeface="Arial Bold"/>
                <a:ea typeface="Arial Bold"/>
                <a:cs typeface="Arial Bold"/>
                <a:sym typeface="Arial Bold"/>
              </a:rPr>
              <a:t>Analysis</a:t>
            </a:r>
          </a:p>
        </p:txBody>
      </p:sp>
      <p:sp>
        <p:nvSpPr>
          <p:cNvPr name="TextBox 3" id="3"/>
          <p:cNvSpPr txBox="true"/>
          <p:nvPr/>
        </p:nvSpPr>
        <p:spPr>
          <a:xfrm rot="0">
            <a:off x="474272" y="1209675"/>
            <a:ext cx="17428048" cy="8753475"/>
          </a:xfrm>
          <a:prstGeom prst="rect">
            <a:avLst/>
          </a:prstGeom>
        </p:spPr>
        <p:txBody>
          <a:bodyPr anchor="t" rtlCol="false" tIns="0" lIns="0" bIns="0" rIns="0">
            <a:spAutoFit/>
          </a:bodyPr>
          <a:lstStyle/>
          <a:p>
            <a:pPr algn="l" marL="1119510" indent="-559755" lvl="1">
              <a:lnSpc>
                <a:spcPts val="4920"/>
              </a:lnSpc>
              <a:buFont typeface="Arial"/>
              <a:buChar char="•"/>
            </a:pPr>
            <a:r>
              <a:rPr lang="en-US" sz="4100">
                <a:solidFill>
                  <a:srgbClr val="0000FF"/>
                </a:solidFill>
                <a:latin typeface="Arial"/>
                <a:ea typeface="Arial"/>
                <a:cs typeface="Arial"/>
                <a:sym typeface="Arial"/>
              </a:rPr>
              <a:t>XLMR-Large (560M) comes out to be the best encoder model in terms of results. But mDeBERTa (276M) performs comparably well (close to XLMR-large) in spite of being smaller in size.</a:t>
            </a:r>
          </a:p>
          <a:p>
            <a:pPr algn="l">
              <a:lnSpc>
                <a:spcPts val="4920"/>
              </a:lnSpc>
            </a:pPr>
          </a:p>
          <a:p>
            <a:pPr algn="l" marL="1119510" indent="-559755" lvl="1">
              <a:lnSpc>
                <a:spcPts val="4920"/>
              </a:lnSpc>
              <a:buFont typeface="Arial"/>
              <a:buChar char="•"/>
            </a:pPr>
            <a:r>
              <a:rPr lang="en-US" sz="4100">
                <a:solidFill>
                  <a:srgbClr val="0000FF"/>
                </a:solidFill>
                <a:latin typeface="Arial"/>
                <a:ea typeface="Arial"/>
                <a:cs typeface="Arial"/>
                <a:sym typeface="Arial"/>
              </a:rPr>
              <a:t>We observe that XLMR-L performs well in unseen languages (specially in XCOPA and XSC tasks). </a:t>
            </a:r>
          </a:p>
          <a:p>
            <a:pPr algn="l">
              <a:lnSpc>
                <a:spcPts val="4920"/>
              </a:lnSpc>
            </a:pPr>
          </a:p>
          <a:p>
            <a:pPr algn="l" marL="1119510" indent="-559755" lvl="1">
              <a:lnSpc>
                <a:spcPts val="4920"/>
              </a:lnSpc>
              <a:buFont typeface="Arial"/>
              <a:buChar char="•"/>
            </a:pPr>
            <a:r>
              <a:rPr lang="en-US" sz="4100">
                <a:solidFill>
                  <a:srgbClr val="0000FF"/>
                </a:solidFill>
                <a:latin typeface="Arial"/>
                <a:ea typeface="Arial"/>
                <a:cs typeface="Arial"/>
                <a:sym typeface="Arial"/>
              </a:rPr>
              <a:t>XNLI tasks proved to be a difficult task for encoder model- XLMRL to understand as compared to other tasks.</a:t>
            </a:r>
          </a:p>
          <a:p>
            <a:pPr algn="l">
              <a:lnSpc>
                <a:spcPts val="4920"/>
              </a:lnSpc>
            </a:pPr>
          </a:p>
          <a:p>
            <a:pPr algn="l" marL="1119510" indent="-559755" lvl="1">
              <a:lnSpc>
                <a:spcPts val="4920"/>
              </a:lnSpc>
              <a:buFont typeface="Arial"/>
              <a:buChar char="•"/>
            </a:pPr>
            <a:r>
              <a:rPr lang="en-US" sz="4100">
                <a:solidFill>
                  <a:srgbClr val="0000FF"/>
                </a:solidFill>
                <a:latin typeface="Arial"/>
                <a:ea typeface="Arial"/>
                <a:cs typeface="Arial"/>
                <a:sym typeface="Arial"/>
              </a:rPr>
              <a:t>We observe that in XCOPA task, there is good generalization in Turkish language (~70%) whose none of family tree language was included in Training dataset. Whereas Quechuan and Haitian languages doesn’t generalize at all ( maybe because they are LRL’s).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FFFCC"/>
        </a:solidFill>
      </p:bgPr>
    </p:bg>
    <p:spTree>
      <p:nvGrpSpPr>
        <p:cNvPr id="1" name=""/>
        <p:cNvGrpSpPr/>
        <p:nvPr/>
      </p:nvGrpSpPr>
      <p:grpSpPr>
        <a:xfrm>
          <a:off x="0" y="0"/>
          <a:ext cx="0" cy="0"/>
          <a:chOff x="0" y="0"/>
          <a:chExt cx="0" cy="0"/>
        </a:xfrm>
      </p:grpSpPr>
      <p:sp>
        <p:nvSpPr>
          <p:cNvPr name="TextBox 2" id="2"/>
          <p:cNvSpPr txBox="true"/>
          <p:nvPr/>
        </p:nvSpPr>
        <p:spPr>
          <a:xfrm rot="0">
            <a:off x="1005825" y="295731"/>
            <a:ext cx="16276350" cy="1785025"/>
          </a:xfrm>
          <a:prstGeom prst="rect">
            <a:avLst/>
          </a:prstGeom>
        </p:spPr>
        <p:txBody>
          <a:bodyPr anchor="t" rtlCol="false" tIns="0" lIns="0" bIns="0" rIns="0">
            <a:spAutoFit/>
          </a:bodyPr>
          <a:lstStyle/>
          <a:p>
            <a:pPr algn="ctr">
              <a:lnSpc>
                <a:spcPts val="9600"/>
              </a:lnSpc>
            </a:pPr>
            <a:r>
              <a:rPr lang="en-US" b="true" sz="8000">
                <a:solidFill>
                  <a:srgbClr val="009900"/>
                </a:solidFill>
                <a:latin typeface="Arial Bold"/>
                <a:ea typeface="Arial Bold"/>
                <a:cs typeface="Arial Bold"/>
                <a:sym typeface="Arial Bold"/>
              </a:rPr>
              <a:t>Error analysis</a:t>
            </a:r>
          </a:p>
        </p:txBody>
      </p:sp>
      <p:sp>
        <p:nvSpPr>
          <p:cNvPr name="TextBox 3" id="3"/>
          <p:cNvSpPr txBox="true"/>
          <p:nvPr/>
        </p:nvSpPr>
        <p:spPr>
          <a:xfrm rot="0">
            <a:off x="1005825" y="2350750"/>
            <a:ext cx="16276350" cy="2266950"/>
          </a:xfrm>
          <a:prstGeom prst="rect">
            <a:avLst/>
          </a:prstGeom>
        </p:spPr>
        <p:txBody>
          <a:bodyPr anchor="t" rtlCol="false" tIns="0" lIns="0" bIns="0" rIns="0">
            <a:spAutoFit/>
          </a:bodyPr>
          <a:lstStyle/>
          <a:p>
            <a:pPr algn="l" marL="1310640" indent="-655320" lvl="1">
              <a:lnSpc>
                <a:spcPts val="5759"/>
              </a:lnSpc>
              <a:buFont typeface="Arial"/>
              <a:buChar char="•"/>
            </a:pPr>
            <a:r>
              <a:rPr lang="en-US" sz="4800">
                <a:solidFill>
                  <a:srgbClr val="0000FF"/>
                </a:solidFill>
                <a:latin typeface="Arial"/>
                <a:ea typeface="Arial"/>
                <a:cs typeface="Arial"/>
                <a:sym typeface="Arial"/>
              </a:rPr>
              <a:t>&lt;Report the incorrect outputs&gt;</a:t>
            </a:r>
          </a:p>
          <a:p>
            <a:pPr algn="l" marL="1310640" indent="-655320" lvl="1">
              <a:lnSpc>
                <a:spcPts val="5759"/>
              </a:lnSpc>
            </a:pPr>
          </a:p>
          <a:p>
            <a:pPr algn="l" marL="1310640" indent="-655320" lvl="1">
              <a:lnSpc>
                <a:spcPts val="5759"/>
              </a:lnSpc>
              <a:buFont typeface="Arial"/>
              <a:buChar char="•"/>
            </a:pPr>
            <a:r>
              <a:rPr lang="en-US" sz="4800">
                <a:solidFill>
                  <a:srgbClr val="0000FF"/>
                </a:solidFill>
                <a:latin typeface="Arial"/>
                <a:ea typeface="Arial"/>
                <a:cs typeface="Arial"/>
                <a:sym typeface="Arial"/>
              </a:rPr>
              <a:t>&lt;try giving reasons&gt;</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FCC"/>
        </a:solidFill>
      </p:bgPr>
    </p:bg>
    <p:spTree>
      <p:nvGrpSpPr>
        <p:cNvPr id="1" name=""/>
        <p:cNvGrpSpPr/>
        <p:nvPr/>
      </p:nvGrpSpPr>
      <p:grpSpPr>
        <a:xfrm>
          <a:off x="0" y="0"/>
          <a:ext cx="0" cy="0"/>
          <a:chOff x="0" y="0"/>
          <a:chExt cx="0" cy="0"/>
        </a:xfrm>
      </p:grpSpPr>
      <p:sp>
        <p:nvSpPr>
          <p:cNvPr name="TextBox 2" id="2"/>
          <p:cNvSpPr txBox="true"/>
          <p:nvPr/>
        </p:nvSpPr>
        <p:spPr>
          <a:xfrm rot="0">
            <a:off x="1625970" y="55225"/>
            <a:ext cx="16276350" cy="1785025"/>
          </a:xfrm>
          <a:prstGeom prst="rect">
            <a:avLst/>
          </a:prstGeom>
        </p:spPr>
        <p:txBody>
          <a:bodyPr anchor="t" rtlCol="false" tIns="0" lIns="0" bIns="0" rIns="0">
            <a:spAutoFit/>
          </a:bodyPr>
          <a:lstStyle/>
          <a:p>
            <a:pPr algn="l">
              <a:lnSpc>
                <a:spcPts val="9600"/>
              </a:lnSpc>
            </a:pPr>
            <a:r>
              <a:rPr lang="en-US" b="true" sz="8000">
                <a:solidFill>
                  <a:srgbClr val="009900"/>
                </a:solidFill>
                <a:latin typeface="Arial Bold"/>
                <a:ea typeface="Arial Bold"/>
                <a:cs typeface="Arial Bold"/>
                <a:sym typeface="Arial Bold"/>
              </a:rPr>
              <a:t>Improvements over the paper</a:t>
            </a:r>
          </a:p>
        </p:txBody>
      </p:sp>
      <p:sp>
        <p:nvSpPr>
          <p:cNvPr name="TextBox 3" id="3"/>
          <p:cNvSpPr txBox="true"/>
          <p:nvPr/>
        </p:nvSpPr>
        <p:spPr>
          <a:xfrm rot="0">
            <a:off x="982950" y="1381125"/>
            <a:ext cx="16276350" cy="7877175"/>
          </a:xfrm>
          <a:prstGeom prst="rect">
            <a:avLst/>
          </a:prstGeom>
        </p:spPr>
        <p:txBody>
          <a:bodyPr anchor="t" rtlCol="false" tIns="0" lIns="0" bIns="0" rIns="0">
            <a:spAutoFit/>
          </a:bodyPr>
          <a:lstStyle/>
          <a:p>
            <a:pPr algn="l" marL="1092199" indent="-546100" lvl="1">
              <a:lnSpc>
                <a:spcPts val="4799"/>
              </a:lnSpc>
              <a:buFont typeface="Arial"/>
              <a:buChar char="•"/>
            </a:pPr>
            <a:r>
              <a:rPr lang="en-US" sz="3999">
                <a:solidFill>
                  <a:srgbClr val="0000FF"/>
                </a:solidFill>
                <a:latin typeface="Arial"/>
                <a:ea typeface="Arial"/>
                <a:cs typeface="Arial"/>
                <a:sym typeface="Arial"/>
              </a:rPr>
              <a:t>The paper has done statement tuning and evaluation on English only datasets. So it was Basically Multitask generalization in encoders. Whereas we added a Multilingual aspect to it. Instead of statement tuning a data of only english language, we made our training dataset as Multilingual comprising of 11 languages to see cross language generalization.</a:t>
            </a:r>
          </a:p>
          <a:p>
            <a:pPr algn="l">
              <a:lnSpc>
                <a:spcPts val="4799"/>
              </a:lnSpc>
            </a:pPr>
          </a:p>
          <a:p>
            <a:pPr algn="l" marL="1092199" indent="-546100" lvl="1">
              <a:lnSpc>
                <a:spcPts val="4799"/>
              </a:lnSpc>
              <a:buFont typeface="Arial"/>
              <a:buChar char="•"/>
            </a:pPr>
            <a:r>
              <a:rPr lang="en-US" sz="3999">
                <a:solidFill>
                  <a:srgbClr val="0000FF"/>
                </a:solidFill>
                <a:latin typeface="Arial"/>
                <a:ea typeface="Arial"/>
                <a:cs typeface="Arial"/>
                <a:sym typeface="Arial"/>
              </a:rPr>
              <a:t>Paper evaluated on english only tasks like (Balanced COPA, MRPC, Emotion, Amazon Polarity, FigQA and Yahoo Answers Topics. While we evaluated on multilingual tasks like ( XCOPA, XNLI, XSC, X-Winograd)</a:t>
            </a:r>
          </a:p>
          <a:p>
            <a:pPr algn="l">
              <a:lnSpc>
                <a:spcPts val="4799"/>
              </a:lnSpc>
            </a:pPr>
          </a:p>
          <a:p>
            <a:pPr algn="l">
              <a:lnSpc>
                <a:spcPts val="4799"/>
              </a:lnSpc>
            </a:pPr>
            <a:r>
              <a:rPr lang="en-US" sz="3999">
                <a:solidFill>
                  <a:srgbClr val="0000FF"/>
                </a:solidFill>
                <a:latin typeface="Arial"/>
                <a:ea typeface="Arial"/>
                <a:cs typeface="Arial"/>
                <a:sym typeface="Arial"/>
              </a:rPr>
              <a:t>So This way We added Cross Language Generalization Study to Paper</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FFCC"/>
        </a:solidFill>
      </p:bgPr>
    </p:bg>
    <p:spTree>
      <p:nvGrpSpPr>
        <p:cNvPr id="1" name=""/>
        <p:cNvGrpSpPr/>
        <p:nvPr/>
      </p:nvGrpSpPr>
      <p:grpSpPr>
        <a:xfrm>
          <a:off x="0" y="0"/>
          <a:ext cx="0" cy="0"/>
          <a:chOff x="0" y="0"/>
          <a:chExt cx="0" cy="0"/>
        </a:xfrm>
      </p:grpSpPr>
      <p:sp>
        <p:nvSpPr>
          <p:cNvPr name="TextBox 2" id="2"/>
          <p:cNvSpPr txBox="true"/>
          <p:nvPr/>
        </p:nvSpPr>
        <p:spPr>
          <a:xfrm rot="0">
            <a:off x="982950" y="55225"/>
            <a:ext cx="16276350" cy="1785025"/>
          </a:xfrm>
          <a:prstGeom prst="rect">
            <a:avLst/>
          </a:prstGeom>
        </p:spPr>
        <p:txBody>
          <a:bodyPr anchor="t" rtlCol="false" tIns="0" lIns="0" bIns="0" rIns="0">
            <a:spAutoFit/>
          </a:bodyPr>
          <a:lstStyle/>
          <a:p>
            <a:pPr algn="ctr">
              <a:lnSpc>
                <a:spcPts val="9600"/>
              </a:lnSpc>
            </a:pPr>
            <a:r>
              <a:rPr lang="en-US" b="true" sz="8000">
                <a:solidFill>
                  <a:srgbClr val="009900"/>
                </a:solidFill>
                <a:latin typeface="Arial Bold"/>
                <a:ea typeface="Arial Bold"/>
                <a:cs typeface="Arial Bold"/>
                <a:sym typeface="Arial Bold"/>
              </a:rPr>
              <a:t>Learnings</a:t>
            </a:r>
          </a:p>
        </p:txBody>
      </p:sp>
      <p:sp>
        <p:nvSpPr>
          <p:cNvPr name="TextBox 3" id="3"/>
          <p:cNvSpPr txBox="true"/>
          <p:nvPr/>
        </p:nvSpPr>
        <p:spPr>
          <a:xfrm rot="0">
            <a:off x="982950" y="1924050"/>
            <a:ext cx="16276350" cy="7334250"/>
          </a:xfrm>
          <a:prstGeom prst="rect">
            <a:avLst/>
          </a:prstGeom>
        </p:spPr>
        <p:txBody>
          <a:bodyPr anchor="t" rtlCol="false" tIns="0" lIns="0" bIns="0" rIns="0">
            <a:spAutoFit/>
          </a:bodyPr>
          <a:lstStyle/>
          <a:p>
            <a:pPr algn="l" marL="1310640" indent="-655320" lvl="1">
              <a:lnSpc>
                <a:spcPts val="5759"/>
              </a:lnSpc>
              <a:buFont typeface="Arial"/>
              <a:buChar char="•"/>
            </a:pPr>
            <a:r>
              <a:rPr lang="en-US" sz="4800">
                <a:solidFill>
                  <a:srgbClr val="0000FF"/>
                </a:solidFill>
                <a:latin typeface="Arial"/>
                <a:ea typeface="Arial"/>
                <a:cs typeface="Arial"/>
                <a:sym typeface="Arial"/>
              </a:rPr>
              <a:t>We learned that Encoder-models has efficiency to perform well on zero shot settings</a:t>
            </a:r>
          </a:p>
          <a:p>
            <a:pPr algn="l">
              <a:lnSpc>
                <a:spcPts val="5759"/>
              </a:lnSpc>
            </a:pPr>
          </a:p>
          <a:p>
            <a:pPr algn="l" marL="1310640" indent="-655320" lvl="1">
              <a:lnSpc>
                <a:spcPts val="5759"/>
              </a:lnSpc>
              <a:buFont typeface="Arial"/>
              <a:buChar char="•"/>
            </a:pPr>
            <a:r>
              <a:rPr lang="en-US" sz="4800">
                <a:solidFill>
                  <a:srgbClr val="0000FF"/>
                </a:solidFill>
                <a:latin typeface="Arial"/>
                <a:ea typeface="Arial"/>
                <a:cs typeface="Arial"/>
                <a:sym typeface="Arial"/>
              </a:rPr>
              <a:t>We learned about the template design ( different for each task). It’s a crucial part which plays important role in statement tuning.</a:t>
            </a:r>
          </a:p>
          <a:p>
            <a:pPr algn="l">
              <a:lnSpc>
                <a:spcPts val="5759"/>
              </a:lnSpc>
            </a:pPr>
          </a:p>
          <a:p>
            <a:pPr algn="l" marL="1310640" indent="-655320" lvl="1">
              <a:lnSpc>
                <a:spcPts val="5759"/>
              </a:lnSpc>
              <a:buFont typeface="Arial"/>
              <a:buChar char="•"/>
            </a:pPr>
            <a:r>
              <a:rPr lang="en-US" sz="4800">
                <a:solidFill>
                  <a:srgbClr val="0000FF"/>
                </a:solidFill>
                <a:latin typeface="Arial"/>
                <a:ea typeface="Arial"/>
                <a:cs typeface="Arial"/>
                <a:sym typeface="Arial"/>
              </a:rPr>
              <a:t>We got a broad overview of multilingual cross generalization via this project. (Infact many experiments can be done to improve generalization)</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FFFCC"/>
        </a:solidFill>
      </p:bgPr>
    </p:bg>
    <p:spTree>
      <p:nvGrpSpPr>
        <p:cNvPr id="1" name=""/>
        <p:cNvGrpSpPr/>
        <p:nvPr/>
      </p:nvGrpSpPr>
      <p:grpSpPr>
        <a:xfrm>
          <a:off x="0" y="0"/>
          <a:ext cx="0" cy="0"/>
          <a:chOff x="0" y="0"/>
          <a:chExt cx="0" cy="0"/>
        </a:xfrm>
      </p:grpSpPr>
      <p:sp>
        <p:nvSpPr>
          <p:cNvPr name="TextBox 2" id="2"/>
          <p:cNvSpPr txBox="true"/>
          <p:nvPr/>
        </p:nvSpPr>
        <p:spPr>
          <a:xfrm rot="0">
            <a:off x="1005825" y="295731"/>
            <a:ext cx="16276350" cy="1785025"/>
          </a:xfrm>
          <a:prstGeom prst="rect">
            <a:avLst/>
          </a:prstGeom>
        </p:spPr>
        <p:txBody>
          <a:bodyPr anchor="t" rtlCol="false" tIns="0" lIns="0" bIns="0" rIns="0">
            <a:spAutoFit/>
          </a:bodyPr>
          <a:lstStyle/>
          <a:p>
            <a:pPr algn="ctr">
              <a:lnSpc>
                <a:spcPts val="9600"/>
              </a:lnSpc>
            </a:pPr>
            <a:r>
              <a:rPr lang="en-US" b="true" sz="8000">
                <a:solidFill>
                  <a:srgbClr val="009900"/>
                </a:solidFill>
                <a:latin typeface="Arial Bold"/>
                <a:ea typeface="Arial Bold"/>
                <a:cs typeface="Arial Bold"/>
                <a:sym typeface="Arial Bold"/>
              </a:rPr>
              <a:t>Evaluation Scheme</a:t>
            </a:r>
          </a:p>
        </p:txBody>
      </p:sp>
      <p:sp>
        <p:nvSpPr>
          <p:cNvPr name="TextBox 3" id="3"/>
          <p:cNvSpPr txBox="true"/>
          <p:nvPr/>
        </p:nvSpPr>
        <p:spPr>
          <a:xfrm rot="0">
            <a:off x="1005825" y="2350750"/>
            <a:ext cx="16276350" cy="6793000"/>
          </a:xfrm>
          <a:prstGeom prst="rect">
            <a:avLst/>
          </a:prstGeom>
        </p:spPr>
        <p:txBody>
          <a:bodyPr anchor="t" rtlCol="false" tIns="0" lIns="0" bIns="0" rIns="0">
            <a:spAutoFit/>
          </a:bodyPr>
          <a:lstStyle/>
          <a:p>
            <a:pPr algn="l" marL="1310640" indent="-655320" lvl="1">
              <a:lnSpc>
                <a:spcPts val="5759"/>
              </a:lnSpc>
              <a:buFont typeface="Arial"/>
              <a:buChar char="•"/>
            </a:pPr>
            <a:r>
              <a:rPr lang="en-US" sz="4800">
                <a:solidFill>
                  <a:srgbClr val="0000FF"/>
                </a:solidFill>
                <a:latin typeface="Arial"/>
                <a:ea typeface="Arial"/>
                <a:cs typeface="Arial"/>
                <a:sym typeface="Arial"/>
              </a:rPr>
              <a:t>Demo working- ((10) if not working or no GUI - (0))​</a:t>
            </a:r>
          </a:p>
          <a:p>
            <a:pPr algn="l" marL="1310640" indent="-655320" lvl="1">
              <a:lnSpc>
                <a:spcPts val="5759"/>
              </a:lnSpc>
              <a:buFont typeface="Arial"/>
              <a:buChar char="•"/>
            </a:pPr>
            <a:r>
              <a:rPr lang="en-US" sz="4800">
                <a:solidFill>
                  <a:srgbClr val="0000FF"/>
                </a:solidFill>
                <a:latin typeface="Arial"/>
                <a:ea typeface="Arial"/>
                <a:cs typeface="Arial"/>
                <a:sym typeface="Arial"/>
              </a:rPr>
              <a:t>Literature understanding- (10)</a:t>
            </a:r>
          </a:p>
          <a:p>
            <a:pPr algn="l" marL="1310640" indent="-655320" lvl="1">
              <a:lnSpc>
                <a:spcPts val="5759"/>
              </a:lnSpc>
              <a:buFont typeface="Arial"/>
              <a:buChar char="•"/>
            </a:pPr>
            <a:r>
              <a:rPr lang="en-US" sz="4800">
                <a:solidFill>
                  <a:srgbClr val="0000FF"/>
                </a:solidFill>
                <a:latin typeface="Arial"/>
                <a:ea typeface="Arial"/>
                <a:cs typeface="Arial"/>
                <a:sym typeface="Arial"/>
              </a:rPr>
              <a:t>Analysis- (10)</a:t>
            </a:r>
          </a:p>
          <a:p>
            <a:pPr algn="l" marL="1310640" indent="-655320" lvl="1">
              <a:lnSpc>
                <a:spcPts val="5759"/>
              </a:lnSpc>
              <a:buFont typeface="Arial"/>
              <a:buChar char="•"/>
            </a:pPr>
            <a:r>
              <a:rPr lang="en-US" sz="4800">
                <a:solidFill>
                  <a:srgbClr val="0000FF"/>
                </a:solidFill>
                <a:latin typeface="Arial"/>
                <a:ea typeface="Arial"/>
                <a:cs typeface="Arial"/>
                <a:sym typeface="Arial"/>
              </a:rPr>
              <a:t>Improvement over paper- (10)</a:t>
            </a:r>
          </a:p>
          <a:p>
            <a:pPr algn="l" marL="1310640" indent="-655320" lvl="1">
              <a:lnSpc>
                <a:spcPts val="5759"/>
              </a:lnSpc>
            </a:pPr>
          </a:p>
          <a:p>
            <a:pPr algn="l" marL="1310640" indent="-655320" lvl="1">
              <a:lnSpc>
                <a:spcPts val="5759"/>
              </a:lnSpc>
            </a:pPr>
          </a:p>
          <a:p>
            <a:pPr algn="l" marL="1310640" indent="-655320" lvl="1">
              <a:lnSpc>
                <a:spcPts val="5759"/>
              </a:lnSpc>
            </a:pPr>
          </a:p>
          <a:p>
            <a:pPr algn="l" marL="1310640" indent="-655320" lvl="1">
              <a:lnSpc>
                <a:spcPts val="5759"/>
              </a:lnSpc>
              <a:buFont typeface="Arial"/>
              <a:buChar char="•"/>
            </a:pPr>
            <a:r>
              <a:rPr lang="en-US" b="true" sz="4800">
                <a:solidFill>
                  <a:srgbClr val="0000FF"/>
                </a:solidFill>
                <a:latin typeface="Arial Bold"/>
                <a:ea typeface="Arial Bold"/>
                <a:cs typeface="Arial Bold"/>
                <a:sym typeface="Arial Bold"/>
              </a:rPr>
              <a:t>Note: Must have GUI, otherwise no mark will be given for demo.</a:t>
            </a:r>
            <a:r>
              <a:rPr lang="en-US" sz="4800">
                <a:solidFill>
                  <a:srgbClr val="0000FF"/>
                </a:solidFill>
                <a:latin typeface="Arial"/>
                <a:ea typeface="Arial"/>
                <a:cs typeface="Arial"/>
                <a:sym typeface="Arial"/>
              </a:rPr>
              <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CC"/>
        </a:solidFill>
      </p:bgPr>
    </p:bg>
    <p:spTree>
      <p:nvGrpSpPr>
        <p:cNvPr id="1" name=""/>
        <p:cNvGrpSpPr/>
        <p:nvPr/>
      </p:nvGrpSpPr>
      <p:grpSpPr>
        <a:xfrm>
          <a:off x="0" y="0"/>
          <a:ext cx="0" cy="0"/>
          <a:chOff x="0" y="0"/>
          <a:chExt cx="0" cy="0"/>
        </a:xfrm>
      </p:grpSpPr>
      <p:sp>
        <p:nvSpPr>
          <p:cNvPr name="Freeform 2" id="2"/>
          <p:cNvSpPr/>
          <p:nvPr/>
        </p:nvSpPr>
        <p:spPr>
          <a:xfrm flipH="false" flipV="false" rot="0">
            <a:off x="6986741" y="4864936"/>
            <a:ext cx="11301259" cy="4393364"/>
          </a:xfrm>
          <a:custGeom>
            <a:avLst/>
            <a:gdLst/>
            <a:ahLst/>
            <a:cxnLst/>
            <a:rect r="r" b="b" t="t" l="l"/>
            <a:pathLst>
              <a:path h="4393364" w="11301259">
                <a:moveTo>
                  <a:pt x="0" y="0"/>
                </a:moveTo>
                <a:lnTo>
                  <a:pt x="11301259" y="0"/>
                </a:lnTo>
                <a:lnTo>
                  <a:pt x="11301259" y="4393364"/>
                </a:lnTo>
                <a:lnTo>
                  <a:pt x="0" y="4393364"/>
                </a:lnTo>
                <a:lnTo>
                  <a:pt x="0" y="0"/>
                </a:lnTo>
                <a:close/>
              </a:path>
            </a:pathLst>
          </a:custGeom>
          <a:blipFill>
            <a:blip r:embed="rId3"/>
            <a:stretch>
              <a:fillRect l="0" t="0" r="0" b="0"/>
            </a:stretch>
          </a:blipFill>
        </p:spPr>
      </p:sp>
      <p:sp>
        <p:nvSpPr>
          <p:cNvPr name="TextBox 3" id="3"/>
          <p:cNvSpPr txBox="true"/>
          <p:nvPr/>
        </p:nvSpPr>
        <p:spPr>
          <a:xfrm rot="0">
            <a:off x="776235" y="182900"/>
            <a:ext cx="16276350" cy="1123950"/>
          </a:xfrm>
          <a:prstGeom prst="rect">
            <a:avLst/>
          </a:prstGeom>
        </p:spPr>
        <p:txBody>
          <a:bodyPr anchor="t" rtlCol="false" tIns="0" lIns="0" bIns="0" rIns="0">
            <a:spAutoFit/>
          </a:bodyPr>
          <a:lstStyle/>
          <a:p>
            <a:pPr algn="ctr">
              <a:lnSpc>
                <a:spcPts val="7800"/>
              </a:lnSpc>
            </a:pPr>
            <a:r>
              <a:rPr lang="en-US" b="true" sz="6500">
                <a:solidFill>
                  <a:srgbClr val="009900"/>
                </a:solidFill>
                <a:latin typeface="Arial Bold"/>
                <a:ea typeface="Arial Bold"/>
                <a:cs typeface="Arial Bold"/>
                <a:sym typeface="Arial Bold"/>
              </a:rPr>
              <a:t>Problem Statement</a:t>
            </a:r>
          </a:p>
        </p:txBody>
      </p:sp>
      <p:sp>
        <p:nvSpPr>
          <p:cNvPr name="TextBox 4" id="4"/>
          <p:cNvSpPr txBox="true"/>
          <p:nvPr/>
        </p:nvSpPr>
        <p:spPr>
          <a:xfrm rot="0">
            <a:off x="-442961" y="5314246"/>
            <a:ext cx="7429702" cy="5476875"/>
          </a:xfrm>
          <a:prstGeom prst="rect">
            <a:avLst/>
          </a:prstGeom>
        </p:spPr>
        <p:txBody>
          <a:bodyPr anchor="t" rtlCol="false" tIns="0" lIns="0" bIns="0" rIns="0">
            <a:spAutoFit/>
          </a:bodyPr>
          <a:lstStyle/>
          <a:p>
            <a:pPr algn="l" marL="1092199" indent="-546100" lvl="1">
              <a:lnSpc>
                <a:spcPts val="4799"/>
              </a:lnSpc>
              <a:buFont typeface="Arial"/>
              <a:buChar char="•"/>
            </a:pPr>
            <a:r>
              <a:rPr lang="en-US" b="true" sz="3999">
                <a:solidFill>
                  <a:srgbClr val="009900"/>
                </a:solidFill>
                <a:latin typeface="Arial Bold"/>
                <a:ea typeface="Arial Bold"/>
                <a:cs typeface="Arial Bold"/>
                <a:sym typeface="Arial Bold"/>
              </a:rPr>
              <a:t>Input</a:t>
            </a:r>
            <a:r>
              <a:rPr lang="en-US" sz="3999">
                <a:solidFill>
                  <a:srgbClr val="0000FF"/>
                </a:solidFill>
                <a:latin typeface="Arial"/>
                <a:ea typeface="Arial"/>
                <a:cs typeface="Arial"/>
                <a:sym typeface="Arial"/>
              </a:rPr>
              <a:t>: Unseen Tasks and Language Statements</a:t>
            </a:r>
          </a:p>
          <a:p>
            <a:pPr algn="l">
              <a:lnSpc>
                <a:spcPts val="4799"/>
              </a:lnSpc>
            </a:pPr>
          </a:p>
          <a:p>
            <a:pPr algn="l" marL="1092199" indent="-546100" lvl="1">
              <a:lnSpc>
                <a:spcPts val="4799"/>
              </a:lnSpc>
              <a:buFont typeface="Arial"/>
              <a:buChar char="•"/>
            </a:pPr>
            <a:r>
              <a:rPr lang="en-US" b="true" sz="3999">
                <a:solidFill>
                  <a:srgbClr val="009900"/>
                </a:solidFill>
                <a:latin typeface="Arial Bold"/>
                <a:ea typeface="Arial Bold"/>
                <a:cs typeface="Arial Bold"/>
                <a:sym typeface="Arial Bold"/>
              </a:rPr>
              <a:t>Output</a:t>
            </a:r>
            <a:r>
              <a:rPr lang="en-US" sz="3999">
                <a:solidFill>
                  <a:srgbClr val="0000FF"/>
                </a:solidFill>
                <a:latin typeface="Arial"/>
                <a:ea typeface="Arial"/>
                <a:cs typeface="Arial"/>
                <a:sym typeface="Arial"/>
              </a:rPr>
              <a:t>:  Identifies the correct statement from set of statements of unseen task</a:t>
            </a:r>
          </a:p>
          <a:p>
            <a:pPr algn="l" marL="1903894" indent="-634631" lvl="2">
              <a:lnSpc>
                <a:spcPts val="4799"/>
              </a:lnSpc>
              <a:buFont typeface="Arial"/>
              <a:buChar char="⚬"/>
            </a:pPr>
          </a:p>
          <a:p>
            <a:pPr algn="l" marL="1903894" indent="-634631" lvl="2">
              <a:lnSpc>
                <a:spcPts val="4799"/>
              </a:lnSpc>
            </a:pPr>
          </a:p>
        </p:txBody>
      </p:sp>
      <p:sp>
        <p:nvSpPr>
          <p:cNvPr name="TextBox 5" id="5"/>
          <p:cNvSpPr txBox="true"/>
          <p:nvPr/>
        </p:nvSpPr>
        <p:spPr>
          <a:xfrm rot="0">
            <a:off x="147654" y="1230650"/>
            <a:ext cx="18288000" cy="3810000"/>
          </a:xfrm>
          <a:prstGeom prst="rect">
            <a:avLst/>
          </a:prstGeom>
        </p:spPr>
        <p:txBody>
          <a:bodyPr anchor="t" rtlCol="false" tIns="0" lIns="0" bIns="0" rIns="0">
            <a:spAutoFit/>
          </a:bodyPr>
          <a:lstStyle/>
          <a:p>
            <a:pPr algn="l" marL="755651" indent="-377825" lvl="1">
              <a:lnSpc>
                <a:spcPts val="4200"/>
              </a:lnSpc>
              <a:buFont typeface="Arial"/>
              <a:buChar char="•"/>
            </a:pPr>
            <a:r>
              <a:rPr lang="en-US" sz="3500">
                <a:solidFill>
                  <a:srgbClr val="000000"/>
                </a:solidFill>
                <a:latin typeface="Arial"/>
                <a:ea typeface="Arial"/>
                <a:cs typeface="Arial"/>
                <a:sym typeface="Arial"/>
              </a:rPr>
              <a:t>This project aims to enhance encoders with statement-tuning, enabling them to </a:t>
            </a:r>
            <a:r>
              <a:rPr lang="en-US" b="true" sz="3500">
                <a:solidFill>
                  <a:srgbClr val="000000"/>
                </a:solidFill>
                <a:latin typeface="Arial Bold"/>
                <a:ea typeface="Arial Bold"/>
                <a:cs typeface="Arial Bold"/>
                <a:sym typeface="Arial Bold"/>
              </a:rPr>
              <a:t>generalize across multiple tasks and multiple languages in a zero-shot setting</a:t>
            </a:r>
            <a:r>
              <a:rPr lang="en-US" sz="3500">
                <a:solidFill>
                  <a:srgbClr val="000000"/>
                </a:solidFill>
                <a:latin typeface="Arial"/>
                <a:ea typeface="Arial"/>
                <a:cs typeface="Arial"/>
                <a:sym typeface="Arial"/>
              </a:rPr>
              <a:t> by using prompts(Statement templates) effectively without the need retraining on each specific task.</a:t>
            </a:r>
          </a:p>
          <a:p>
            <a:pPr algn="l" marL="755651" indent="-377825" lvl="1">
              <a:lnSpc>
                <a:spcPts val="4200"/>
              </a:lnSpc>
              <a:buFont typeface="Arial"/>
              <a:buChar char="•"/>
            </a:pPr>
            <a:r>
              <a:rPr lang="en-US" sz="3500">
                <a:solidFill>
                  <a:srgbClr val="000000"/>
                </a:solidFill>
                <a:latin typeface="Arial"/>
                <a:ea typeface="Arial"/>
                <a:cs typeface="Arial"/>
                <a:sym typeface="Arial"/>
              </a:rPr>
              <a:t>Encoders like BERT are primarily designed to represent text contextually rather than generate responses, so they don't naturally adapt to prompts for new tasks like summarization, text generation etc without training</a:t>
            </a:r>
          </a:p>
        </p:txBody>
      </p:sp>
      <p:sp>
        <p:nvSpPr>
          <p:cNvPr name="TextBox 6" id="6"/>
          <p:cNvSpPr txBox="true"/>
          <p:nvPr/>
        </p:nvSpPr>
        <p:spPr>
          <a:xfrm rot="0">
            <a:off x="6493485" y="9115425"/>
            <a:ext cx="3861274" cy="981075"/>
          </a:xfrm>
          <a:prstGeom prst="rect">
            <a:avLst/>
          </a:prstGeom>
        </p:spPr>
        <p:txBody>
          <a:bodyPr anchor="t" rtlCol="false" tIns="0" lIns="0" bIns="0" rIns="0">
            <a:spAutoFit/>
          </a:bodyPr>
          <a:lstStyle/>
          <a:p>
            <a:pPr algn="ctr">
              <a:lnSpc>
                <a:spcPts val="3600"/>
              </a:lnSpc>
              <a:spcBef>
                <a:spcPct val="0"/>
              </a:spcBef>
            </a:pPr>
            <a:r>
              <a:rPr lang="en-US" sz="3000">
                <a:solidFill>
                  <a:srgbClr val="000000"/>
                </a:solidFill>
                <a:latin typeface="Arial"/>
                <a:ea typeface="Arial"/>
                <a:cs typeface="Arial"/>
                <a:sym typeface="Arial"/>
              </a:rPr>
              <a:t>word sense disambiguation</a:t>
            </a:r>
          </a:p>
        </p:txBody>
      </p:sp>
      <p:sp>
        <p:nvSpPr>
          <p:cNvPr name="TextBox 7" id="7"/>
          <p:cNvSpPr txBox="true"/>
          <p:nvPr/>
        </p:nvSpPr>
        <p:spPr>
          <a:xfrm rot="0">
            <a:off x="14264997" y="9191625"/>
            <a:ext cx="4023003" cy="981075"/>
          </a:xfrm>
          <a:prstGeom prst="rect">
            <a:avLst/>
          </a:prstGeom>
        </p:spPr>
        <p:txBody>
          <a:bodyPr anchor="t" rtlCol="false" tIns="0" lIns="0" bIns="0" rIns="0">
            <a:spAutoFit/>
          </a:bodyPr>
          <a:lstStyle/>
          <a:p>
            <a:pPr algn="ctr">
              <a:lnSpc>
                <a:spcPts val="3600"/>
              </a:lnSpc>
              <a:spcBef>
                <a:spcPct val="0"/>
              </a:spcBef>
            </a:pPr>
            <a:r>
              <a:rPr lang="en-US" sz="3000">
                <a:solidFill>
                  <a:srgbClr val="000000"/>
                </a:solidFill>
                <a:latin typeface="Arial"/>
                <a:ea typeface="Arial"/>
                <a:cs typeface="Arial"/>
                <a:sym typeface="Arial"/>
              </a:rPr>
              <a:t>Winograd </a:t>
            </a:r>
          </a:p>
          <a:p>
            <a:pPr algn="ctr">
              <a:lnSpc>
                <a:spcPts val="3600"/>
              </a:lnSpc>
              <a:spcBef>
                <a:spcPct val="0"/>
              </a:spcBef>
            </a:pPr>
            <a:r>
              <a:rPr lang="en-US" sz="3000">
                <a:solidFill>
                  <a:srgbClr val="000000"/>
                </a:solidFill>
                <a:latin typeface="Arial"/>
                <a:ea typeface="Arial"/>
                <a:cs typeface="Arial"/>
                <a:sym typeface="Arial"/>
              </a:rPr>
              <a:t>(coreference resolution)</a:t>
            </a:r>
          </a:p>
        </p:txBody>
      </p:sp>
      <p:sp>
        <p:nvSpPr>
          <p:cNvPr name="TextBox 8" id="8"/>
          <p:cNvSpPr txBox="true"/>
          <p:nvPr/>
        </p:nvSpPr>
        <p:spPr>
          <a:xfrm rot="0">
            <a:off x="11630382" y="8915400"/>
            <a:ext cx="1605915" cy="609600"/>
          </a:xfrm>
          <a:prstGeom prst="rect">
            <a:avLst/>
          </a:prstGeom>
        </p:spPr>
        <p:txBody>
          <a:bodyPr anchor="t" rtlCol="false" tIns="0" lIns="0" bIns="0" rIns="0">
            <a:spAutoFit/>
          </a:bodyPr>
          <a:lstStyle/>
          <a:p>
            <a:pPr algn="ctr">
              <a:lnSpc>
                <a:spcPts val="4200"/>
              </a:lnSpc>
              <a:spcBef>
                <a:spcPct val="0"/>
              </a:spcBef>
            </a:pPr>
            <a:r>
              <a:rPr lang="en-US" sz="3500">
                <a:solidFill>
                  <a:srgbClr val="000000"/>
                </a:solidFill>
                <a:latin typeface="Arial"/>
                <a:ea typeface="Arial"/>
                <a:cs typeface="Arial"/>
                <a:sym typeface="Arial"/>
              </a:rPr>
              <a:t>encoder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CC"/>
        </a:solidFill>
      </p:bgPr>
    </p:bg>
    <p:spTree>
      <p:nvGrpSpPr>
        <p:cNvPr id="1" name=""/>
        <p:cNvGrpSpPr/>
        <p:nvPr/>
      </p:nvGrpSpPr>
      <p:grpSpPr>
        <a:xfrm>
          <a:off x="0" y="0"/>
          <a:ext cx="0" cy="0"/>
          <a:chOff x="0" y="0"/>
          <a:chExt cx="0" cy="0"/>
        </a:xfrm>
      </p:grpSpPr>
      <p:sp>
        <p:nvSpPr>
          <p:cNvPr name="Freeform 2" id="2"/>
          <p:cNvSpPr/>
          <p:nvPr/>
        </p:nvSpPr>
        <p:spPr>
          <a:xfrm flipH="false" flipV="false" rot="0">
            <a:off x="1661731" y="2471835"/>
            <a:ext cx="14818004" cy="7242299"/>
          </a:xfrm>
          <a:custGeom>
            <a:avLst/>
            <a:gdLst/>
            <a:ahLst/>
            <a:cxnLst/>
            <a:rect r="r" b="b" t="t" l="l"/>
            <a:pathLst>
              <a:path h="7242299" w="14818004">
                <a:moveTo>
                  <a:pt x="0" y="0"/>
                </a:moveTo>
                <a:lnTo>
                  <a:pt x="14818003" y="0"/>
                </a:lnTo>
                <a:lnTo>
                  <a:pt x="14818003" y="7242300"/>
                </a:lnTo>
                <a:lnTo>
                  <a:pt x="0" y="7242300"/>
                </a:lnTo>
                <a:lnTo>
                  <a:pt x="0" y="0"/>
                </a:lnTo>
                <a:close/>
              </a:path>
            </a:pathLst>
          </a:custGeom>
          <a:blipFill>
            <a:blip r:embed="rId3"/>
            <a:stretch>
              <a:fillRect l="0" t="0" r="0" b="0"/>
            </a:stretch>
          </a:blipFill>
        </p:spPr>
      </p:sp>
      <p:sp>
        <p:nvSpPr>
          <p:cNvPr name="TextBox 3" id="3"/>
          <p:cNvSpPr txBox="true"/>
          <p:nvPr/>
        </p:nvSpPr>
        <p:spPr>
          <a:xfrm rot="0">
            <a:off x="982950" y="-161925"/>
            <a:ext cx="16276350" cy="1785325"/>
          </a:xfrm>
          <a:prstGeom prst="rect">
            <a:avLst/>
          </a:prstGeom>
        </p:spPr>
        <p:txBody>
          <a:bodyPr anchor="t" rtlCol="false" tIns="0" lIns="0" bIns="0" rIns="0">
            <a:spAutoFit/>
          </a:bodyPr>
          <a:lstStyle/>
          <a:p>
            <a:pPr algn="ctr">
              <a:lnSpc>
                <a:spcPts val="9600"/>
              </a:lnSpc>
            </a:pPr>
            <a:r>
              <a:rPr lang="en-US" b="true" sz="8000">
                <a:solidFill>
                  <a:srgbClr val="009900"/>
                </a:solidFill>
                <a:latin typeface="Arial Bold"/>
                <a:ea typeface="Arial Bold"/>
                <a:cs typeface="Arial Bold"/>
                <a:sym typeface="Arial Bold"/>
              </a:rPr>
              <a:t>Motivation</a:t>
            </a:r>
          </a:p>
        </p:txBody>
      </p:sp>
      <p:sp>
        <p:nvSpPr>
          <p:cNvPr name="TextBox 4" id="4"/>
          <p:cNvSpPr txBox="true"/>
          <p:nvPr/>
        </p:nvSpPr>
        <p:spPr>
          <a:xfrm rot="0">
            <a:off x="0" y="1195495"/>
            <a:ext cx="18141465" cy="1847850"/>
          </a:xfrm>
          <a:prstGeom prst="rect">
            <a:avLst/>
          </a:prstGeom>
        </p:spPr>
        <p:txBody>
          <a:bodyPr anchor="t" rtlCol="false" tIns="0" lIns="0" bIns="0" rIns="0">
            <a:spAutoFit/>
          </a:bodyPr>
          <a:lstStyle/>
          <a:p>
            <a:pPr algn="ctr">
              <a:lnSpc>
                <a:spcPts val="4680"/>
              </a:lnSpc>
              <a:spcBef>
                <a:spcPct val="0"/>
              </a:spcBef>
            </a:pPr>
            <a:r>
              <a:rPr lang="en-US" sz="3900">
                <a:solidFill>
                  <a:srgbClr val="009900"/>
                </a:solidFill>
                <a:latin typeface="Arial"/>
                <a:ea typeface="Arial"/>
                <a:cs typeface="Arial"/>
                <a:sym typeface="Arial"/>
              </a:rPr>
              <a:t>Can ENCODER MODELS show similar performance in UNSEEN TASKS to LLMs in MULTILINGUAL settings?</a:t>
            </a:r>
          </a:p>
          <a:p>
            <a:pPr algn="ctr">
              <a:lnSpc>
                <a:spcPts val="468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FCC"/>
        </a:solidFill>
      </p:bgPr>
    </p:bg>
    <p:spTree>
      <p:nvGrpSpPr>
        <p:cNvPr id="1" name=""/>
        <p:cNvGrpSpPr/>
        <p:nvPr/>
      </p:nvGrpSpPr>
      <p:grpSpPr>
        <a:xfrm>
          <a:off x="0" y="0"/>
          <a:ext cx="0" cy="0"/>
          <a:chOff x="0" y="0"/>
          <a:chExt cx="0" cy="0"/>
        </a:xfrm>
      </p:grpSpPr>
      <p:sp>
        <p:nvSpPr>
          <p:cNvPr name="TextBox 2" id="2"/>
          <p:cNvSpPr txBox="true"/>
          <p:nvPr/>
        </p:nvSpPr>
        <p:spPr>
          <a:xfrm rot="0">
            <a:off x="1005825" y="295731"/>
            <a:ext cx="16276350" cy="1785025"/>
          </a:xfrm>
          <a:prstGeom prst="rect">
            <a:avLst/>
          </a:prstGeom>
        </p:spPr>
        <p:txBody>
          <a:bodyPr anchor="t" rtlCol="false" tIns="0" lIns="0" bIns="0" rIns="0">
            <a:spAutoFit/>
          </a:bodyPr>
          <a:lstStyle/>
          <a:p>
            <a:pPr algn="ctr">
              <a:lnSpc>
                <a:spcPts val="9600"/>
              </a:lnSpc>
            </a:pPr>
            <a:r>
              <a:rPr lang="en-US" b="true" sz="8000">
                <a:solidFill>
                  <a:srgbClr val="009900"/>
                </a:solidFill>
                <a:latin typeface="Arial Bold"/>
                <a:ea typeface="Arial Bold"/>
                <a:cs typeface="Arial Bold"/>
                <a:sym typeface="Arial Bold"/>
              </a:rPr>
              <a:t>Literature Review</a:t>
            </a:r>
          </a:p>
        </p:txBody>
      </p:sp>
      <p:sp>
        <p:nvSpPr>
          <p:cNvPr name="TextBox 3" id="3"/>
          <p:cNvSpPr txBox="true"/>
          <p:nvPr/>
        </p:nvSpPr>
        <p:spPr>
          <a:xfrm rot="0">
            <a:off x="0" y="1762958"/>
            <a:ext cx="18026935" cy="8077200"/>
          </a:xfrm>
          <a:prstGeom prst="rect">
            <a:avLst/>
          </a:prstGeom>
        </p:spPr>
        <p:txBody>
          <a:bodyPr anchor="t" rtlCol="false" tIns="0" lIns="0" bIns="0" rIns="0">
            <a:spAutoFit/>
          </a:bodyPr>
          <a:lstStyle/>
          <a:p>
            <a:pPr algn="l" marL="955684" indent="-477842" lvl="1">
              <a:lnSpc>
                <a:spcPts val="4200"/>
              </a:lnSpc>
              <a:buFont typeface="Arial"/>
              <a:buChar char="•"/>
            </a:pPr>
            <a:r>
              <a:rPr lang="en-US" sz="3500">
                <a:solidFill>
                  <a:srgbClr val="0000FF"/>
                </a:solidFill>
                <a:latin typeface="Arial"/>
                <a:ea typeface="Arial"/>
                <a:cs typeface="Arial"/>
                <a:sym typeface="Arial"/>
              </a:rPr>
              <a:t>The </a:t>
            </a:r>
            <a:r>
              <a:rPr lang="en-US" b="true" sz="3500">
                <a:solidFill>
                  <a:srgbClr val="0000FF"/>
                </a:solidFill>
                <a:latin typeface="Arial Bold"/>
                <a:ea typeface="Arial Bold"/>
                <a:cs typeface="Arial Bold"/>
                <a:sym typeface="Arial Bold"/>
              </a:rPr>
              <a:t>central goal of the research</a:t>
            </a:r>
            <a:r>
              <a:rPr lang="en-US" sz="3500">
                <a:solidFill>
                  <a:srgbClr val="0000FF"/>
                </a:solidFill>
                <a:latin typeface="Arial"/>
                <a:ea typeface="Arial"/>
                <a:cs typeface="Arial"/>
                <a:sym typeface="Arial"/>
              </a:rPr>
              <a:t>, which is to improve the adaptability of encoder models, such as BERT, in performing zero-shot tasks. Traditionally, encoder models like BERT require extensive task-specific fine-tuning to achieve high performance, which limits their flexibility and scalability.</a:t>
            </a:r>
          </a:p>
          <a:p>
            <a:pPr algn="l">
              <a:lnSpc>
                <a:spcPts val="4200"/>
              </a:lnSpc>
            </a:pPr>
          </a:p>
          <a:p>
            <a:pPr algn="l" marL="955684" indent="-477842" lvl="1">
              <a:lnSpc>
                <a:spcPts val="4200"/>
              </a:lnSpc>
              <a:buFont typeface="Arial"/>
              <a:buChar char="•"/>
            </a:pPr>
            <a:r>
              <a:rPr lang="en-US" sz="3500">
                <a:solidFill>
                  <a:srgbClr val="0000FF"/>
                </a:solidFill>
                <a:latin typeface="Arial"/>
                <a:ea typeface="Arial"/>
                <a:cs typeface="Arial"/>
                <a:sym typeface="Arial"/>
              </a:rPr>
              <a:t>To overcome this limitation, </a:t>
            </a:r>
            <a:r>
              <a:rPr lang="en-US" b="true" sz="3500">
                <a:solidFill>
                  <a:srgbClr val="0000FF"/>
                </a:solidFill>
                <a:latin typeface="Arial Bold"/>
                <a:ea typeface="Arial Bold"/>
                <a:cs typeface="Arial Bold"/>
                <a:sym typeface="Arial Bold"/>
              </a:rPr>
              <a:t>the paper</a:t>
            </a:r>
            <a:r>
              <a:rPr lang="en-US" sz="3500">
                <a:solidFill>
                  <a:srgbClr val="0000FF"/>
                </a:solidFill>
                <a:latin typeface="Arial"/>
                <a:ea typeface="Arial"/>
                <a:cs typeface="Arial"/>
                <a:sym typeface="Arial"/>
              </a:rPr>
              <a:t> introduces statement tuning, a novel method designed to enhance the adaptability of these models. By leveraging this technique, the encoder models can better understand and respond to prompts for new tasks without the need for extensive retraining.</a:t>
            </a:r>
          </a:p>
          <a:p>
            <a:pPr algn="l">
              <a:lnSpc>
                <a:spcPts val="4200"/>
              </a:lnSpc>
            </a:pPr>
          </a:p>
          <a:p>
            <a:pPr algn="l" marL="955684" indent="-477842" lvl="1">
              <a:lnSpc>
                <a:spcPts val="4200"/>
              </a:lnSpc>
              <a:buFont typeface="Arial"/>
              <a:buChar char="•"/>
            </a:pPr>
            <a:r>
              <a:rPr lang="en-US" sz="3500">
                <a:solidFill>
                  <a:srgbClr val="0000FF"/>
                </a:solidFill>
                <a:latin typeface="Arial"/>
                <a:ea typeface="Arial"/>
                <a:cs typeface="Arial"/>
                <a:sym typeface="Arial"/>
              </a:rPr>
              <a:t>In essence, </a:t>
            </a:r>
            <a:r>
              <a:rPr lang="en-US" b="true" sz="3500">
                <a:solidFill>
                  <a:srgbClr val="0000FF"/>
                </a:solidFill>
                <a:latin typeface="Arial Bold"/>
                <a:ea typeface="Arial Bold"/>
                <a:cs typeface="Arial Bold"/>
                <a:sym typeface="Arial Bold"/>
              </a:rPr>
              <a:t>statement tuning</a:t>
            </a:r>
            <a:r>
              <a:rPr lang="en-US" sz="3500">
                <a:solidFill>
                  <a:srgbClr val="0000FF"/>
                </a:solidFill>
                <a:latin typeface="Arial"/>
                <a:ea typeface="Arial"/>
                <a:cs typeface="Arial"/>
                <a:sym typeface="Arial"/>
              </a:rPr>
              <a:t> makes the model more versatile by enabling it to generalize and perform well on unseen tasks, thus enhancing the zero-shot learning capabilities of encoder models. This innovation reduces the dependency on labor-intensive fine-tuning processes for individual tasks, broadening the practical applications of encoder models in NLP.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CC"/>
        </a:solidFill>
      </p:bgPr>
    </p:bg>
    <p:spTree>
      <p:nvGrpSpPr>
        <p:cNvPr id="1" name=""/>
        <p:cNvGrpSpPr/>
        <p:nvPr/>
      </p:nvGrpSpPr>
      <p:grpSpPr>
        <a:xfrm>
          <a:off x="0" y="0"/>
          <a:ext cx="0" cy="0"/>
          <a:chOff x="0" y="0"/>
          <a:chExt cx="0" cy="0"/>
        </a:xfrm>
      </p:grpSpPr>
      <p:sp>
        <p:nvSpPr>
          <p:cNvPr name="TextBox 2" id="2"/>
          <p:cNvSpPr txBox="true"/>
          <p:nvPr/>
        </p:nvSpPr>
        <p:spPr>
          <a:xfrm rot="0">
            <a:off x="-273917" y="261937"/>
            <a:ext cx="16276350" cy="1371600"/>
          </a:xfrm>
          <a:prstGeom prst="rect">
            <a:avLst/>
          </a:prstGeom>
        </p:spPr>
        <p:txBody>
          <a:bodyPr anchor="t" rtlCol="false" tIns="0" lIns="0" bIns="0" rIns="0">
            <a:spAutoFit/>
          </a:bodyPr>
          <a:lstStyle/>
          <a:p>
            <a:pPr algn="ctr">
              <a:lnSpc>
                <a:spcPts val="9600"/>
              </a:lnSpc>
            </a:pPr>
            <a:r>
              <a:rPr lang="en-US" b="true" sz="8000">
                <a:solidFill>
                  <a:srgbClr val="009900"/>
                </a:solidFill>
                <a:latin typeface="Arial Bold"/>
                <a:ea typeface="Arial Bold"/>
                <a:cs typeface="Arial Bold"/>
                <a:sym typeface="Arial Bold"/>
              </a:rPr>
              <a:t>Dataset</a:t>
            </a:r>
          </a:p>
        </p:txBody>
      </p:sp>
      <p:sp>
        <p:nvSpPr>
          <p:cNvPr name="Freeform 3" id="3"/>
          <p:cNvSpPr/>
          <p:nvPr/>
        </p:nvSpPr>
        <p:spPr>
          <a:xfrm flipH="false" flipV="false" rot="0">
            <a:off x="1778241" y="1268612"/>
            <a:ext cx="13254893" cy="6445192"/>
          </a:xfrm>
          <a:custGeom>
            <a:avLst/>
            <a:gdLst/>
            <a:ahLst/>
            <a:cxnLst/>
            <a:rect r="r" b="b" t="t" l="l"/>
            <a:pathLst>
              <a:path h="6445192" w="13254893">
                <a:moveTo>
                  <a:pt x="0" y="0"/>
                </a:moveTo>
                <a:lnTo>
                  <a:pt x="13254893" y="0"/>
                </a:lnTo>
                <a:lnTo>
                  <a:pt x="13254893" y="6445192"/>
                </a:lnTo>
                <a:lnTo>
                  <a:pt x="0" y="6445192"/>
                </a:lnTo>
                <a:lnTo>
                  <a:pt x="0" y="0"/>
                </a:lnTo>
                <a:close/>
              </a:path>
            </a:pathLst>
          </a:custGeom>
          <a:blipFill>
            <a:blip r:embed="rId3"/>
            <a:stretch>
              <a:fillRect l="0" t="0" r="0" b="0"/>
            </a:stretch>
          </a:blipFill>
        </p:spPr>
      </p:sp>
      <p:sp>
        <p:nvSpPr>
          <p:cNvPr name="TextBox 4" id="4"/>
          <p:cNvSpPr txBox="true"/>
          <p:nvPr/>
        </p:nvSpPr>
        <p:spPr>
          <a:xfrm rot="0">
            <a:off x="0" y="8468798"/>
            <a:ext cx="16230600" cy="2857500"/>
          </a:xfrm>
          <a:prstGeom prst="rect">
            <a:avLst/>
          </a:prstGeom>
        </p:spPr>
        <p:txBody>
          <a:bodyPr anchor="t" rtlCol="false" tIns="0" lIns="0" bIns="0" rIns="0">
            <a:spAutoFit/>
          </a:bodyPr>
          <a:lstStyle/>
          <a:p>
            <a:pPr algn="ctr">
              <a:lnSpc>
                <a:spcPts val="3698"/>
              </a:lnSpc>
              <a:spcBef>
                <a:spcPct val="0"/>
              </a:spcBef>
            </a:pPr>
            <a:r>
              <a:rPr lang="en-US" b="true" sz="3082">
                <a:solidFill>
                  <a:srgbClr val="0000FF"/>
                </a:solidFill>
                <a:latin typeface="Arial Bold"/>
                <a:ea typeface="Arial Bold"/>
                <a:cs typeface="Arial Bold"/>
                <a:sym typeface="Arial Bold"/>
              </a:rPr>
              <a:t>Train Languages (11): English, French, Italian, German, Arabic, Swahili, Russian, Chinese, Hindi, Vietnamese, Indonesian</a:t>
            </a:r>
          </a:p>
          <a:p>
            <a:pPr algn="ctr">
              <a:lnSpc>
                <a:spcPts val="3698"/>
              </a:lnSpc>
              <a:spcBef>
                <a:spcPct val="0"/>
              </a:spcBef>
            </a:pPr>
            <a:r>
              <a:rPr lang="en-US" b="true" sz="3082">
                <a:solidFill>
                  <a:srgbClr val="FF3131"/>
                </a:solidFill>
                <a:latin typeface="Arial Bold"/>
                <a:ea typeface="Arial Bold"/>
                <a:cs typeface="Arial Bold"/>
                <a:sym typeface="Arial Bold"/>
              </a:rPr>
              <a:t>Test Languages (22): ar, bg, de, el, en, es, eu, fr, hi, id, jp, my, ru, pt, ru, sw, te, th, tr, ur, vi , zh</a:t>
            </a:r>
          </a:p>
          <a:p>
            <a:pPr algn="ctr">
              <a:lnSpc>
                <a:spcPts val="3698"/>
              </a:lnSpc>
              <a:spcBef>
                <a:spcPct val="0"/>
              </a:spcBef>
            </a:pPr>
          </a:p>
          <a:p>
            <a:pPr algn="ctr">
              <a:lnSpc>
                <a:spcPts val="3698"/>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CC"/>
        </a:solidFill>
      </p:bgPr>
    </p:bg>
    <p:spTree>
      <p:nvGrpSpPr>
        <p:cNvPr id="1" name=""/>
        <p:cNvGrpSpPr/>
        <p:nvPr/>
      </p:nvGrpSpPr>
      <p:grpSpPr>
        <a:xfrm>
          <a:off x="0" y="0"/>
          <a:ext cx="0" cy="0"/>
          <a:chOff x="0" y="0"/>
          <a:chExt cx="0" cy="0"/>
        </a:xfrm>
      </p:grpSpPr>
      <p:sp>
        <p:nvSpPr>
          <p:cNvPr name="Freeform 2" id="2"/>
          <p:cNvSpPr/>
          <p:nvPr/>
        </p:nvSpPr>
        <p:spPr>
          <a:xfrm flipH="false" flipV="false" rot="0">
            <a:off x="266076" y="742325"/>
            <a:ext cx="12028747" cy="4594894"/>
          </a:xfrm>
          <a:custGeom>
            <a:avLst/>
            <a:gdLst/>
            <a:ahLst/>
            <a:cxnLst/>
            <a:rect r="r" b="b" t="t" l="l"/>
            <a:pathLst>
              <a:path h="4594894" w="12028747">
                <a:moveTo>
                  <a:pt x="0" y="0"/>
                </a:moveTo>
                <a:lnTo>
                  <a:pt x="12028747" y="0"/>
                </a:lnTo>
                <a:lnTo>
                  <a:pt x="12028747" y="4594893"/>
                </a:lnTo>
                <a:lnTo>
                  <a:pt x="0" y="4594893"/>
                </a:lnTo>
                <a:lnTo>
                  <a:pt x="0" y="0"/>
                </a:lnTo>
                <a:close/>
              </a:path>
            </a:pathLst>
          </a:custGeom>
          <a:blipFill>
            <a:blip r:embed="rId3"/>
            <a:stretch>
              <a:fillRect l="0" t="-27526" r="-441" b="0"/>
            </a:stretch>
          </a:blipFill>
        </p:spPr>
      </p:sp>
      <p:sp>
        <p:nvSpPr>
          <p:cNvPr name="Freeform 3" id="3"/>
          <p:cNvSpPr/>
          <p:nvPr/>
        </p:nvSpPr>
        <p:spPr>
          <a:xfrm flipH="false" flipV="false" rot="0">
            <a:off x="248032" y="6687634"/>
            <a:ext cx="12028747" cy="1318730"/>
          </a:xfrm>
          <a:custGeom>
            <a:avLst/>
            <a:gdLst/>
            <a:ahLst/>
            <a:cxnLst/>
            <a:rect r="r" b="b" t="t" l="l"/>
            <a:pathLst>
              <a:path h="1318730" w="12028747">
                <a:moveTo>
                  <a:pt x="0" y="0"/>
                </a:moveTo>
                <a:lnTo>
                  <a:pt x="12028747" y="0"/>
                </a:lnTo>
                <a:lnTo>
                  <a:pt x="12028747" y="1318730"/>
                </a:lnTo>
                <a:lnTo>
                  <a:pt x="0" y="1318730"/>
                </a:lnTo>
                <a:lnTo>
                  <a:pt x="0" y="0"/>
                </a:lnTo>
                <a:close/>
              </a:path>
            </a:pathLst>
          </a:custGeom>
          <a:blipFill>
            <a:blip r:embed="rId4"/>
            <a:stretch>
              <a:fillRect l="0" t="-80148" r="0" b="0"/>
            </a:stretch>
          </a:blipFill>
        </p:spPr>
      </p:sp>
      <p:sp>
        <p:nvSpPr>
          <p:cNvPr name="TextBox 4" id="4"/>
          <p:cNvSpPr txBox="true"/>
          <p:nvPr/>
        </p:nvSpPr>
        <p:spPr>
          <a:xfrm rot="0">
            <a:off x="9144000" y="532057"/>
            <a:ext cx="11303545" cy="496643"/>
          </a:xfrm>
          <a:prstGeom prst="rect">
            <a:avLst/>
          </a:prstGeom>
        </p:spPr>
        <p:txBody>
          <a:bodyPr anchor="t" rtlCol="false" tIns="0" lIns="0" bIns="0" rIns="0">
            <a:spAutoFit/>
          </a:bodyPr>
          <a:lstStyle/>
          <a:p>
            <a:pPr algn="ctr">
              <a:lnSpc>
                <a:spcPts val="3416"/>
              </a:lnSpc>
            </a:pPr>
            <a:r>
              <a:rPr lang="en-US" b="true" sz="2847">
                <a:solidFill>
                  <a:srgbClr val="009900"/>
                </a:solidFill>
                <a:latin typeface="Arial Bold"/>
                <a:ea typeface="Arial Bold"/>
                <a:cs typeface="Arial Bold"/>
                <a:sym typeface="Arial Bold"/>
              </a:rPr>
              <a:t>Datasets - Train, Validation</a:t>
            </a:r>
          </a:p>
        </p:txBody>
      </p:sp>
      <p:sp>
        <p:nvSpPr>
          <p:cNvPr name="TextBox 5" id="5"/>
          <p:cNvSpPr txBox="true"/>
          <p:nvPr/>
        </p:nvSpPr>
        <p:spPr>
          <a:xfrm rot="0">
            <a:off x="1314293" y="208677"/>
            <a:ext cx="1382911" cy="657225"/>
          </a:xfrm>
          <a:prstGeom prst="rect">
            <a:avLst/>
          </a:prstGeom>
        </p:spPr>
        <p:txBody>
          <a:bodyPr anchor="t" rtlCol="false" tIns="0" lIns="0" bIns="0" rIns="0">
            <a:spAutoFit/>
          </a:bodyPr>
          <a:lstStyle/>
          <a:p>
            <a:pPr algn="ctr">
              <a:lnSpc>
                <a:spcPts val="2400"/>
              </a:lnSpc>
              <a:spcBef>
                <a:spcPct val="0"/>
              </a:spcBef>
            </a:pPr>
            <a:r>
              <a:rPr lang="en-US" b="true" sz="2000">
                <a:solidFill>
                  <a:srgbClr val="545454"/>
                </a:solidFill>
                <a:latin typeface="Arial Bold"/>
                <a:ea typeface="Arial Bold"/>
                <a:cs typeface="Arial Bold"/>
                <a:sym typeface="Arial Bold"/>
              </a:rPr>
              <a:t>Truth Label</a:t>
            </a:r>
          </a:p>
          <a:p>
            <a:pPr algn="ctr">
              <a:lnSpc>
                <a:spcPts val="2400"/>
              </a:lnSpc>
              <a:spcBef>
                <a:spcPct val="0"/>
              </a:spcBef>
            </a:pPr>
          </a:p>
        </p:txBody>
      </p:sp>
      <p:sp>
        <p:nvSpPr>
          <p:cNvPr name="TextBox 6" id="6"/>
          <p:cNvSpPr txBox="true"/>
          <p:nvPr/>
        </p:nvSpPr>
        <p:spPr>
          <a:xfrm rot="0">
            <a:off x="6262406" y="208677"/>
            <a:ext cx="1227773" cy="352425"/>
          </a:xfrm>
          <a:prstGeom prst="rect">
            <a:avLst/>
          </a:prstGeom>
        </p:spPr>
        <p:txBody>
          <a:bodyPr anchor="t" rtlCol="false" tIns="0" lIns="0" bIns="0" rIns="0">
            <a:spAutoFit/>
          </a:bodyPr>
          <a:lstStyle/>
          <a:p>
            <a:pPr algn="ctr">
              <a:lnSpc>
                <a:spcPts val="2400"/>
              </a:lnSpc>
              <a:spcBef>
                <a:spcPct val="0"/>
              </a:spcBef>
            </a:pPr>
            <a:r>
              <a:rPr lang="en-US" b="true" sz="2000">
                <a:solidFill>
                  <a:srgbClr val="545454"/>
                </a:solidFill>
                <a:latin typeface="Arial Bold"/>
                <a:ea typeface="Arial Bold"/>
                <a:cs typeface="Arial Bold"/>
                <a:sym typeface="Arial Bold"/>
              </a:rPr>
              <a:t>Statement</a:t>
            </a:r>
          </a:p>
        </p:txBody>
      </p:sp>
      <p:sp>
        <p:nvSpPr>
          <p:cNvPr name="TextBox 7" id="7"/>
          <p:cNvSpPr txBox="true"/>
          <p:nvPr/>
        </p:nvSpPr>
        <p:spPr>
          <a:xfrm rot="0">
            <a:off x="8611944" y="5540666"/>
            <a:ext cx="11303545" cy="496643"/>
          </a:xfrm>
          <a:prstGeom prst="rect">
            <a:avLst/>
          </a:prstGeom>
        </p:spPr>
        <p:txBody>
          <a:bodyPr anchor="t" rtlCol="false" tIns="0" lIns="0" bIns="0" rIns="0">
            <a:spAutoFit/>
          </a:bodyPr>
          <a:lstStyle/>
          <a:p>
            <a:pPr algn="ctr">
              <a:lnSpc>
                <a:spcPts val="3416"/>
              </a:lnSpc>
            </a:pPr>
            <a:r>
              <a:rPr lang="en-US" b="true" sz="2847">
                <a:solidFill>
                  <a:srgbClr val="009900"/>
                </a:solidFill>
                <a:latin typeface="Arial Bold"/>
                <a:ea typeface="Arial Bold"/>
                <a:cs typeface="Arial Bold"/>
                <a:sym typeface="Arial Bold"/>
              </a:rPr>
              <a:t>Datasets - Evaluation</a:t>
            </a:r>
          </a:p>
        </p:txBody>
      </p:sp>
      <p:sp>
        <p:nvSpPr>
          <p:cNvPr name="TextBox 8" id="8"/>
          <p:cNvSpPr txBox="true"/>
          <p:nvPr/>
        </p:nvSpPr>
        <p:spPr>
          <a:xfrm rot="0">
            <a:off x="4392198" y="6259806"/>
            <a:ext cx="1453515" cy="352425"/>
          </a:xfrm>
          <a:prstGeom prst="rect">
            <a:avLst/>
          </a:prstGeom>
        </p:spPr>
        <p:txBody>
          <a:bodyPr anchor="t" rtlCol="false" tIns="0" lIns="0" bIns="0" rIns="0">
            <a:spAutoFit/>
          </a:bodyPr>
          <a:lstStyle/>
          <a:p>
            <a:pPr algn="ctr">
              <a:lnSpc>
                <a:spcPts val="2400"/>
              </a:lnSpc>
              <a:spcBef>
                <a:spcPct val="0"/>
              </a:spcBef>
            </a:pPr>
            <a:r>
              <a:rPr lang="en-US" b="true" sz="2000">
                <a:solidFill>
                  <a:srgbClr val="545454"/>
                </a:solidFill>
                <a:latin typeface="Arial Bold"/>
                <a:ea typeface="Arial Bold"/>
                <a:cs typeface="Arial Bold"/>
                <a:sym typeface="Arial Bold"/>
              </a:rPr>
              <a:t>Statement-1</a:t>
            </a:r>
          </a:p>
        </p:txBody>
      </p:sp>
      <p:sp>
        <p:nvSpPr>
          <p:cNvPr name="TextBox 9" id="9"/>
          <p:cNvSpPr txBox="true"/>
          <p:nvPr/>
        </p:nvSpPr>
        <p:spPr>
          <a:xfrm rot="0">
            <a:off x="9144000" y="6259806"/>
            <a:ext cx="1453515" cy="352425"/>
          </a:xfrm>
          <a:prstGeom prst="rect">
            <a:avLst/>
          </a:prstGeom>
        </p:spPr>
        <p:txBody>
          <a:bodyPr anchor="t" rtlCol="false" tIns="0" lIns="0" bIns="0" rIns="0">
            <a:spAutoFit/>
          </a:bodyPr>
          <a:lstStyle/>
          <a:p>
            <a:pPr algn="ctr">
              <a:lnSpc>
                <a:spcPts val="2400"/>
              </a:lnSpc>
              <a:spcBef>
                <a:spcPct val="0"/>
              </a:spcBef>
            </a:pPr>
            <a:r>
              <a:rPr lang="en-US" b="true" sz="2000">
                <a:solidFill>
                  <a:srgbClr val="545454"/>
                </a:solidFill>
                <a:latin typeface="Arial Bold"/>
                <a:ea typeface="Arial Bold"/>
                <a:cs typeface="Arial Bold"/>
                <a:sym typeface="Arial Bold"/>
              </a:rPr>
              <a:t>Statement-2</a:t>
            </a:r>
          </a:p>
        </p:txBody>
      </p:sp>
      <p:sp>
        <p:nvSpPr>
          <p:cNvPr name="TextBox 10" id="10"/>
          <p:cNvSpPr txBox="true"/>
          <p:nvPr/>
        </p:nvSpPr>
        <p:spPr>
          <a:xfrm rot="0">
            <a:off x="622838" y="6259806"/>
            <a:ext cx="1382911" cy="657225"/>
          </a:xfrm>
          <a:prstGeom prst="rect">
            <a:avLst/>
          </a:prstGeom>
        </p:spPr>
        <p:txBody>
          <a:bodyPr anchor="t" rtlCol="false" tIns="0" lIns="0" bIns="0" rIns="0">
            <a:spAutoFit/>
          </a:bodyPr>
          <a:lstStyle/>
          <a:p>
            <a:pPr algn="ctr">
              <a:lnSpc>
                <a:spcPts val="2400"/>
              </a:lnSpc>
              <a:spcBef>
                <a:spcPct val="0"/>
              </a:spcBef>
            </a:pPr>
            <a:r>
              <a:rPr lang="en-US" b="true" sz="2000">
                <a:solidFill>
                  <a:srgbClr val="545454"/>
                </a:solidFill>
                <a:latin typeface="Arial Bold"/>
                <a:ea typeface="Arial Bold"/>
                <a:cs typeface="Arial Bold"/>
                <a:sym typeface="Arial Bold"/>
              </a:rPr>
              <a:t>Truth Label</a:t>
            </a:r>
          </a:p>
          <a:p>
            <a:pPr algn="ctr">
              <a:lnSpc>
                <a:spcPts val="2400"/>
              </a:lnSpc>
              <a:spcBef>
                <a:spcPct val="0"/>
              </a:spcBef>
            </a:pPr>
          </a:p>
        </p:txBody>
      </p:sp>
      <p:sp>
        <p:nvSpPr>
          <p:cNvPr name="TextBox 11" id="11"/>
          <p:cNvSpPr txBox="true"/>
          <p:nvPr/>
        </p:nvSpPr>
        <p:spPr>
          <a:xfrm rot="0">
            <a:off x="7796598" y="2643441"/>
            <a:ext cx="11303545" cy="496643"/>
          </a:xfrm>
          <a:prstGeom prst="rect">
            <a:avLst/>
          </a:prstGeom>
        </p:spPr>
        <p:txBody>
          <a:bodyPr anchor="t" rtlCol="false" tIns="0" lIns="0" bIns="0" rIns="0">
            <a:spAutoFit/>
          </a:bodyPr>
          <a:lstStyle/>
          <a:p>
            <a:pPr algn="ctr">
              <a:lnSpc>
                <a:spcPts val="3416"/>
              </a:lnSpc>
            </a:pPr>
            <a:r>
              <a:rPr lang="en-US" b="true" sz="2847">
                <a:solidFill>
                  <a:srgbClr val="0000FF"/>
                </a:solidFill>
                <a:latin typeface="Arial Bold"/>
                <a:ea typeface="Arial Bold"/>
                <a:cs typeface="Arial Bold"/>
                <a:sym typeface="Arial Bold"/>
              </a:rPr>
              <a:t>-&gt; XQUAD</a:t>
            </a:r>
          </a:p>
        </p:txBody>
      </p:sp>
      <p:sp>
        <p:nvSpPr>
          <p:cNvPr name="TextBox 12" id="12"/>
          <p:cNvSpPr txBox="true"/>
          <p:nvPr/>
        </p:nvSpPr>
        <p:spPr>
          <a:xfrm rot="0">
            <a:off x="8130049" y="6850356"/>
            <a:ext cx="11303545" cy="496643"/>
          </a:xfrm>
          <a:prstGeom prst="rect">
            <a:avLst/>
          </a:prstGeom>
        </p:spPr>
        <p:txBody>
          <a:bodyPr anchor="t" rtlCol="false" tIns="0" lIns="0" bIns="0" rIns="0">
            <a:spAutoFit/>
          </a:bodyPr>
          <a:lstStyle/>
          <a:p>
            <a:pPr algn="ctr">
              <a:lnSpc>
                <a:spcPts val="3416"/>
              </a:lnSpc>
            </a:pPr>
            <a:r>
              <a:rPr lang="en-US" b="true" sz="2847">
                <a:solidFill>
                  <a:srgbClr val="0000FF"/>
                </a:solidFill>
                <a:latin typeface="Arial Bold"/>
                <a:ea typeface="Arial Bold"/>
                <a:cs typeface="Arial Bold"/>
                <a:sym typeface="Arial Bold"/>
              </a:rPr>
              <a:t>-&gt; XStoryCloze</a:t>
            </a:r>
          </a:p>
        </p:txBody>
      </p:sp>
      <p:sp>
        <p:nvSpPr>
          <p:cNvPr name="TextBox 13" id="13"/>
          <p:cNvSpPr txBox="true"/>
          <p:nvPr/>
        </p:nvSpPr>
        <p:spPr>
          <a:xfrm rot="0">
            <a:off x="-532817" y="8763000"/>
            <a:ext cx="11303545" cy="923925"/>
          </a:xfrm>
          <a:prstGeom prst="rect">
            <a:avLst/>
          </a:prstGeom>
        </p:spPr>
        <p:txBody>
          <a:bodyPr anchor="t" rtlCol="false" tIns="0" lIns="0" bIns="0" rIns="0">
            <a:spAutoFit/>
          </a:bodyPr>
          <a:lstStyle/>
          <a:p>
            <a:pPr algn="ctr">
              <a:lnSpc>
                <a:spcPts val="3416"/>
              </a:lnSpc>
            </a:pPr>
            <a:r>
              <a:rPr lang="en-US" sz="2847" b="true">
                <a:solidFill>
                  <a:srgbClr val="004AAD"/>
                </a:solidFill>
                <a:latin typeface="Arial Bold"/>
                <a:ea typeface="Arial Bold"/>
                <a:cs typeface="Arial Bold"/>
                <a:sym typeface="Arial Bold"/>
              </a:rPr>
              <a:t>Total Training Dataset Size:</a:t>
            </a:r>
          </a:p>
          <a:p>
            <a:pPr algn="ctr">
              <a:lnSpc>
                <a:spcPts val="3416"/>
              </a:lnSpc>
            </a:pPr>
            <a:r>
              <a:rPr lang="en-US" b="true" sz="2847">
                <a:solidFill>
                  <a:srgbClr val="004AAD"/>
                </a:solidFill>
                <a:latin typeface="Arial Bold"/>
                <a:ea typeface="Arial Bold"/>
                <a:cs typeface="Arial Bold"/>
                <a:sym typeface="Arial Bold"/>
              </a:rPr>
              <a:t>Total Evaluation/Test Dataset Size:</a:t>
            </a:r>
          </a:p>
        </p:txBody>
      </p:sp>
      <p:sp>
        <p:nvSpPr>
          <p:cNvPr name="TextBox 14" id="14"/>
          <p:cNvSpPr txBox="true"/>
          <p:nvPr/>
        </p:nvSpPr>
        <p:spPr>
          <a:xfrm rot="0">
            <a:off x="12294823" y="6169990"/>
            <a:ext cx="4034483" cy="962025"/>
          </a:xfrm>
          <a:prstGeom prst="rect">
            <a:avLst/>
          </a:prstGeom>
        </p:spPr>
        <p:txBody>
          <a:bodyPr anchor="t" rtlCol="false" tIns="0" lIns="0" bIns="0" rIns="0">
            <a:spAutoFit/>
          </a:bodyPr>
          <a:lstStyle/>
          <a:p>
            <a:pPr algn="ctr">
              <a:lnSpc>
                <a:spcPts val="2400"/>
              </a:lnSpc>
              <a:spcBef>
                <a:spcPct val="0"/>
              </a:spcBef>
            </a:pPr>
            <a:r>
              <a:rPr lang="en-US" b="true" sz="2000">
                <a:solidFill>
                  <a:srgbClr val="000000"/>
                </a:solidFill>
                <a:latin typeface="Arial Bold"/>
                <a:ea typeface="Arial Bold"/>
                <a:cs typeface="Arial Bold"/>
                <a:sym typeface="Arial Bold"/>
              </a:rPr>
              <a:t>Model chooses statement more likely be to true.</a:t>
            </a:r>
          </a:p>
          <a:p>
            <a:pPr algn="ctr">
              <a:lnSpc>
                <a:spcPts val="240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CC"/>
        </a:solidFill>
      </p:bgPr>
    </p:bg>
    <p:spTree>
      <p:nvGrpSpPr>
        <p:cNvPr id="1" name=""/>
        <p:cNvGrpSpPr/>
        <p:nvPr/>
      </p:nvGrpSpPr>
      <p:grpSpPr>
        <a:xfrm>
          <a:off x="0" y="0"/>
          <a:ext cx="0" cy="0"/>
          <a:chOff x="0" y="0"/>
          <a:chExt cx="0" cy="0"/>
        </a:xfrm>
      </p:grpSpPr>
      <p:sp>
        <p:nvSpPr>
          <p:cNvPr name="Freeform 2" id="2"/>
          <p:cNvSpPr/>
          <p:nvPr/>
        </p:nvSpPr>
        <p:spPr>
          <a:xfrm flipH="false" flipV="false" rot="0">
            <a:off x="2951941" y="1874044"/>
            <a:ext cx="12851183" cy="7116342"/>
          </a:xfrm>
          <a:custGeom>
            <a:avLst/>
            <a:gdLst/>
            <a:ahLst/>
            <a:cxnLst/>
            <a:rect r="r" b="b" t="t" l="l"/>
            <a:pathLst>
              <a:path h="7116342" w="12851183">
                <a:moveTo>
                  <a:pt x="0" y="0"/>
                </a:moveTo>
                <a:lnTo>
                  <a:pt x="12851183" y="0"/>
                </a:lnTo>
                <a:lnTo>
                  <a:pt x="12851183" y="7116342"/>
                </a:lnTo>
                <a:lnTo>
                  <a:pt x="0" y="7116342"/>
                </a:lnTo>
                <a:lnTo>
                  <a:pt x="0" y="0"/>
                </a:lnTo>
                <a:close/>
              </a:path>
            </a:pathLst>
          </a:custGeom>
          <a:blipFill>
            <a:blip r:embed="rId3"/>
            <a:stretch>
              <a:fillRect l="0" t="0" r="0" b="0"/>
            </a:stretch>
          </a:blipFill>
        </p:spPr>
      </p:sp>
      <p:sp>
        <p:nvSpPr>
          <p:cNvPr name="Freeform 3" id="3"/>
          <p:cNvSpPr/>
          <p:nvPr/>
        </p:nvSpPr>
        <p:spPr>
          <a:xfrm flipH="false" flipV="false" rot="0">
            <a:off x="2588748" y="1874044"/>
            <a:ext cx="409876" cy="3631958"/>
          </a:xfrm>
          <a:custGeom>
            <a:avLst/>
            <a:gdLst/>
            <a:ahLst/>
            <a:cxnLst/>
            <a:rect r="r" b="b" t="t" l="l"/>
            <a:pathLst>
              <a:path h="3631958" w="409876">
                <a:moveTo>
                  <a:pt x="0" y="0"/>
                </a:moveTo>
                <a:lnTo>
                  <a:pt x="409876" y="0"/>
                </a:lnTo>
                <a:lnTo>
                  <a:pt x="409876" y="3631958"/>
                </a:lnTo>
                <a:lnTo>
                  <a:pt x="0" y="3631958"/>
                </a:lnTo>
                <a:lnTo>
                  <a:pt x="0" y="0"/>
                </a:lnTo>
                <a:close/>
              </a:path>
            </a:pathLst>
          </a:custGeom>
          <a:blipFill>
            <a:blip r:embed="rId4"/>
            <a:stretch>
              <a:fillRect l="0" t="0" r="0" b="0"/>
            </a:stretch>
          </a:blipFill>
        </p:spPr>
      </p:sp>
      <p:sp>
        <p:nvSpPr>
          <p:cNvPr name="Freeform 4" id="4"/>
          <p:cNvSpPr/>
          <p:nvPr/>
        </p:nvSpPr>
        <p:spPr>
          <a:xfrm flipH="false" flipV="false" rot="0">
            <a:off x="2588748" y="5772086"/>
            <a:ext cx="363194" cy="3218300"/>
          </a:xfrm>
          <a:custGeom>
            <a:avLst/>
            <a:gdLst/>
            <a:ahLst/>
            <a:cxnLst/>
            <a:rect r="r" b="b" t="t" l="l"/>
            <a:pathLst>
              <a:path h="3218300" w="363194">
                <a:moveTo>
                  <a:pt x="0" y="0"/>
                </a:moveTo>
                <a:lnTo>
                  <a:pt x="363193" y="0"/>
                </a:lnTo>
                <a:lnTo>
                  <a:pt x="363193" y="3218300"/>
                </a:lnTo>
                <a:lnTo>
                  <a:pt x="0" y="3218300"/>
                </a:lnTo>
                <a:lnTo>
                  <a:pt x="0" y="0"/>
                </a:lnTo>
                <a:close/>
              </a:path>
            </a:pathLst>
          </a:custGeom>
          <a:blipFill>
            <a:blip r:embed="rId4"/>
            <a:stretch>
              <a:fillRect l="0" t="0" r="0" b="0"/>
            </a:stretch>
          </a:blipFill>
        </p:spPr>
      </p:sp>
      <p:sp>
        <p:nvSpPr>
          <p:cNvPr name="TextBox 5" id="5"/>
          <p:cNvSpPr txBox="true"/>
          <p:nvPr/>
        </p:nvSpPr>
        <p:spPr>
          <a:xfrm rot="0">
            <a:off x="759721" y="-2381"/>
            <a:ext cx="16276350" cy="1371600"/>
          </a:xfrm>
          <a:prstGeom prst="rect">
            <a:avLst/>
          </a:prstGeom>
        </p:spPr>
        <p:txBody>
          <a:bodyPr anchor="t" rtlCol="false" tIns="0" lIns="0" bIns="0" rIns="0">
            <a:spAutoFit/>
          </a:bodyPr>
          <a:lstStyle/>
          <a:p>
            <a:pPr algn="ctr">
              <a:lnSpc>
                <a:spcPts val="9600"/>
              </a:lnSpc>
            </a:pPr>
            <a:r>
              <a:rPr lang="en-US" b="true" sz="8000">
                <a:solidFill>
                  <a:srgbClr val="009900"/>
                </a:solidFill>
                <a:latin typeface="Arial Bold"/>
                <a:ea typeface="Arial Bold"/>
                <a:cs typeface="Arial Bold"/>
                <a:sym typeface="Arial Bold"/>
              </a:rPr>
              <a:t>Method/Technique</a:t>
            </a:r>
          </a:p>
        </p:txBody>
      </p:sp>
      <p:sp>
        <p:nvSpPr>
          <p:cNvPr name="TextBox 6" id="6"/>
          <p:cNvSpPr txBox="true"/>
          <p:nvPr/>
        </p:nvSpPr>
        <p:spPr>
          <a:xfrm rot="0">
            <a:off x="546956" y="3181150"/>
            <a:ext cx="1982391" cy="876300"/>
          </a:xfrm>
          <a:prstGeom prst="rect">
            <a:avLst/>
          </a:prstGeom>
        </p:spPr>
        <p:txBody>
          <a:bodyPr anchor="t" rtlCol="false" tIns="0" lIns="0" bIns="0" rIns="0">
            <a:spAutoFit/>
          </a:bodyPr>
          <a:lstStyle/>
          <a:p>
            <a:pPr algn="ctr">
              <a:lnSpc>
                <a:spcPts val="3240"/>
              </a:lnSpc>
              <a:spcBef>
                <a:spcPct val="0"/>
              </a:spcBef>
            </a:pPr>
            <a:r>
              <a:rPr lang="en-US" sz="2700">
                <a:solidFill>
                  <a:srgbClr val="009900"/>
                </a:solidFill>
                <a:latin typeface="Arial"/>
                <a:ea typeface="Arial"/>
                <a:cs typeface="Arial"/>
                <a:sym typeface="Arial"/>
              </a:rPr>
              <a:t>Statement &amp; </a:t>
            </a:r>
          </a:p>
          <a:p>
            <a:pPr algn="ctr">
              <a:lnSpc>
                <a:spcPts val="3240"/>
              </a:lnSpc>
              <a:spcBef>
                <a:spcPct val="0"/>
              </a:spcBef>
            </a:pPr>
            <a:r>
              <a:rPr lang="en-US" sz="2700">
                <a:solidFill>
                  <a:srgbClr val="009900"/>
                </a:solidFill>
                <a:latin typeface="Arial"/>
                <a:ea typeface="Arial"/>
                <a:cs typeface="Arial"/>
                <a:sym typeface="Arial"/>
              </a:rPr>
              <a:t> Truth Label</a:t>
            </a:r>
          </a:p>
        </p:txBody>
      </p:sp>
      <p:sp>
        <p:nvSpPr>
          <p:cNvPr name="TextBox 7" id="7"/>
          <p:cNvSpPr txBox="true"/>
          <p:nvPr/>
        </p:nvSpPr>
        <p:spPr>
          <a:xfrm rot="0">
            <a:off x="260437" y="5942961"/>
            <a:ext cx="2268909" cy="2809875"/>
          </a:xfrm>
          <a:prstGeom prst="rect">
            <a:avLst/>
          </a:prstGeom>
        </p:spPr>
        <p:txBody>
          <a:bodyPr anchor="t" rtlCol="false" tIns="0" lIns="0" bIns="0" rIns="0">
            <a:spAutoFit/>
          </a:bodyPr>
          <a:lstStyle/>
          <a:p>
            <a:pPr algn="ctr">
              <a:lnSpc>
                <a:spcPts val="3600"/>
              </a:lnSpc>
              <a:spcBef>
                <a:spcPct val="0"/>
              </a:spcBef>
            </a:pPr>
            <a:r>
              <a:rPr lang="en-US" sz="3000">
                <a:solidFill>
                  <a:srgbClr val="009900"/>
                </a:solidFill>
                <a:latin typeface="Arial"/>
                <a:ea typeface="Arial"/>
                <a:cs typeface="Arial"/>
                <a:sym typeface="Arial"/>
              </a:rPr>
              <a:t>Give options &amp; model chooses option most likely to be true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CC"/>
        </a:solidFill>
      </p:bgPr>
    </p:bg>
    <p:spTree>
      <p:nvGrpSpPr>
        <p:cNvPr id="1" name=""/>
        <p:cNvGrpSpPr/>
        <p:nvPr/>
      </p:nvGrpSpPr>
      <p:grpSpPr>
        <a:xfrm>
          <a:off x="0" y="0"/>
          <a:ext cx="0" cy="0"/>
          <a:chOff x="0" y="0"/>
          <a:chExt cx="0" cy="0"/>
        </a:xfrm>
      </p:grpSpPr>
      <p:sp>
        <p:nvSpPr>
          <p:cNvPr name="Freeform 2" id="2"/>
          <p:cNvSpPr/>
          <p:nvPr/>
        </p:nvSpPr>
        <p:spPr>
          <a:xfrm flipH="false" flipV="false" rot="0">
            <a:off x="787329" y="1357459"/>
            <a:ext cx="6604149" cy="4845794"/>
          </a:xfrm>
          <a:custGeom>
            <a:avLst/>
            <a:gdLst/>
            <a:ahLst/>
            <a:cxnLst/>
            <a:rect r="r" b="b" t="t" l="l"/>
            <a:pathLst>
              <a:path h="4845794" w="6604149">
                <a:moveTo>
                  <a:pt x="0" y="0"/>
                </a:moveTo>
                <a:lnTo>
                  <a:pt x="6604149" y="0"/>
                </a:lnTo>
                <a:lnTo>
                  <a:pt x="6604149" y="4845795"/>
                </a:lnTo>
                <a:lnTo>
                  <a:pt x="0" y="4845795"/>
                </a:lnTo>
                <a:lnTo>
                  <a:pt x="0" y="0"/>
                </a:lnTo>
                <a:close/>
              </a:path>
            </a:pathLst>
          </a:custGeom>
          <a:blipFill>
            <a:blip r:embed="rId3"/>
            <a:stretch>
              <a:fillRect l="0" t="0" r="0" b="0"/>
            </a:stretch>
          </a:blipFill>
        </p:spPr>
      </p:sp>
      <p:sp>
        <p:nvSpPr>
          <p:cNvPr name="Freeform 3" id="3"/>
          <p:cNvSpPr/>
          <p:nvPr/>
        </p:nvSpPr>
        <p:spPr>
          <a:xfrm flipH="false" flipV="false" rot="0">
            <a:off x="9448308" y="1357459"/>
            <a:ext cx="6329060" cy="4857553"/>
          </a:xfrm>
          <a:custGeom>
            <a:avLst/>
            <a:gdLst/>
            <a:ahLst/>
            <a:cxnLst/>
            <a:rect r="r" b="b" t="t" l="l"/>
            <a:pathLst>
              <a:path h="4857553" w="6329060">
                <a:moveTo>
                  <a:pt x="0" y="0"/>
                </a:moveTo>
                <a:lnTo>
                  <a:pt x="6329059" y="0"/>
                </a:lnTo>
                <a:lnTo>
                  <a:pt x="6329059" y="4857554"/>
                </a:lnTo>
                <a:lnTo>
                  <a:pt x="0" y="4857554"/>
                </a:lnTo>
                <a:lnTo>
                  <a:pt x="0" y="0"/>
                </a:lnTo>
                <a:close/>
              </a:path>
            </a:pathLst>
          </a:custGeom>
          <a:blipFill>
            <a:blip r:embed="rId4"/>
            <a:stretch>
              <a:fillRect l="0" t="0" r="0" b="0"/>
            </a:stretch>
          </a:blipFill>
        </p:spPr>
      </p:sp>
      <p:sp>
        <p:nvSpPr>
          <p:cNvPr name="Freeform 4" id="4"/>
          <p:cNvSpPr/>
          <p:nvPr/>
        </p:nvSpPr>
        <p:spPr>
          <a:xfrm flipH="false" flipV="false" rot="0">
            <a:off x="13274978" y="7711183"/>
            <a:ext cx="3784841" cy="2785523"/>
          </a:xfrm>
          <a:custGeom>
            <a:avLst/>
            <a:gdLst/>
            <a:ahLst/>
            <a:cxnLst/>
            <a:rect r="r" b="b" t="t" l="l"/>
            <a:pathLst>
              <a:path h="2785523" w="3784841">
                <a:moveTo>
                  <a:pt x="0" y="0"/>
                </a:moveTo>
                <a:lnTo>
                  <a:pt x="3784841" y="0"/>
                </a:lnTo>
                <a:lnTo>
                  <a:pt x="3784841" y="2785523"/>
                </a:lnTo>
                <a:lnTo>
                  <a:pt x="0" y="2785523"/>
                </a:lnTo>
                <a:lnTo>
                  <a:pt x="0" y="0"/>
                </a:lnTo>
                <a:close/>
              </a:path>
            </a:pathLst>
          </a:custGeom>
          <a:blipFill>
            <a:blip r:embed="rId5"/>
            <a:stretch>
              <a:fillRect l="0" t="-68537" r="0" b="0"/>
            </a:stretch>
          </a:blipFill>
        </p:spPr>
      </p:sp>
      <p:sp>
        <p:nvSpPr>
          <p:cNvPr name="Freeform 5" id="5"/>
          <p:cNvSpPr/>
          <p:nvPr/>
        </p:nvSpPr>
        <p:spPr>
          <a:xfrm flipH="false" flipV="false" rot="0">
            <a:off x="13274978" y="6635384"/>
            <a:ext cx="3784841" cy="994521"/>
          </a:xfrm>
          <a:custGeom>
            <a:avLst/>
            <a:gdLst/>
            <a:ahLst/>
            <a:cxnLst/>
            <a:rect r="r" b="b" t="t" l="l"/>
            <a:pathLst>
              <a:path h="994521" w="3784841">
                <a:moveTo>
                  <a:pt x="0" y="0"/>
                </a:moveTo>
                <a:lnTo>
                  <a:pt x="3784841" y="0"/>
                </a:lnTo>
                <a:lnTo>
                  <a:pt x="3784841" y="994521"/>
                </a:lnTo>
                <a:lnTo>
                  <a:pt x="0" y="994521"/>
                </a:lnTo>
                <a:lnTo>
                  <a:pt x="0" y="0"/>
                </a:lnTo>
                <a:close/>
              </a:path>
            </a:pathLst>
          </a:custGeom>
          <a:blipFill>
            <a:blip r:embed="rId5"/>
            <a:stretch>
              <a:fillRect l="0" t="0" r="0" b="-372052"/>
            </a:stretch>
          </a:blipFill>
        </p:spPr>
      </p:sp>
      <p:sp>
        <p:nvSpPr>
          <p:cNvPr name="TextBox 6" id="6"/>
          <p:cNvSpPr txBox="true"/>
          <p:nvPr/>
        </p:nvSpPr>
        <p:spPr>
          <a:xfrm rot="0">
            <a:off x="9144000" y="381000"/>
            <a:ext cx="5872043" cy="647700"/>
          </a:xfrm>
          <a:prstGeom prst="rect">
            <a:avLst/>
          </a:prstGeom>
        </p:spPr>
        <p:txBody>
          <a:bodyPr anchor="t" rtlCol="false" tIns="0" lIns="0" bIns="0" rIns="0">
            <a:spAutoFit/>
          </a:bodyPr>
          <a:lstStyle/>
          <a:p>
            <a:pPr algn="ctr">
              <a:lnSpc>
                <a:spcPts val="4560"/>
              </a:lnSpc>
              <a:spcBef>
                <a:spcPct val="0"/>
              </a:spcBef>
            </a:pPr>
            <a:r>
              <a:rPr lang="en-US" b="true" sz="3800">
                <a:solidFill>
                  <a:srgbClr val="009900"/>
                </a:solidFill>
                <a:latin typeface="Arial Bold"/>
                <a:ea typeface="Arial Bold"/>
                <a:cs typeface="Arial Bold"/>
                <a:sym typeface="Arial Bold"/>
              </a:rPr>
              <a:t>Methodology - Evaluation</a:t>
            </a:r>
          </a:p>
        </p:txBody>
      </p:sp>
      <p:sp>
        <p:nvSpPr>
          <p:cNvPr name="TextBox 7" id="7"/>
          <p:cNvSpPr txBox="true"/>
          <p:nvPr/>
        </p:nvSpPr>
        <p:spPr>
          <a:xfrm rot="0">
            <a:off x="1028700" y="381000"/>
            <a:ext cx="5335429" cy="647700"/>
          </a:xfrm>
          <a:prstGeom prst="rect">
            <a:avLst/>
          </a:prstGeom>
        </p:spPr>
        <p:txBody>
          <a:bodyPr anchor="t" rtlCol="false" tIns="0" lIns="0" bIns="0" rIns="0">
            <a:spAutoFit/>
          </a:bodyPr>
          <a:lstStyle/>
          <a:p>
            <a:pPr algn="ctr">
              <a:lnSpc>
                <a:spcPts val="4560"/>
              </a:lnSpc>
              <a:spcBef>
                <a:spcPct val="0"/>
              </a:spcBef>
            </a:pPr>
            <a:r>
              <a:rPr lang="en-US" b="true" sz="3800">
                <a:solidFill>
                  <a:srgbClr val="009900"/>
                </a:solidFill>
                <a:latin typeface="Arial Bold"/>
                <a:ea typeface="Arial Bold"/>
                <a:cs typeface="Arial Bold"/>
                <a:sym typeface="Arial Bold"/>
              </a:rPr>
              <a:t>Methodology - Training</a:t>
            </a:r>
          </a:p>
        </p:txBody>
      </p:sp>
      <p:sp>
        <p:nvSpPr>
          <p:cNvPr name="TextBox 8" id="8"/>
          <p:cNvSpPr txBox="true"/>
          <p:nvPr/>
        </p:nvSpPr>
        <p:spPr>
          <a:xfrm rot="0">
            <a:off x="639247" y="6710614"/>
            <a:ext cx="3057168" cy="647700"/>
          </a:xfrm>
          <a:prstGeom prst="rect">
            <a:avLst/>
          </a:prstGeom>
        </p:spPr>
        <p:txBody>
          <a:bodyPr anchor="t" rtlCol="false" tIns="0" lIns="0" bIns="0" rIns="0">
            <a:spAutoFit/>
          </a:bodyPr>
          <a:lstStyle/>
          <a:p>
            <a:pPr algn="ctr">
              <a:lnSpc>
                <a:spcPts val="4560"/>
              </a:lnSpc>
              <a:spcBef>
                <a:spcPct val="0"/>
              </a:spcBef>
            </a:pPr>
            <a:r>
              <a:rPr lang="en-US" b="true" sz="3800">
                <a:solidFill>
                  <a:srgbClr val="004AAD"/>
                </a:solidFill>
                <a:latin typeface="Arial Bold"/>
                <a:ea typeface="Arial Bold"/>
                <a:cs typeface="Arial Bold"/>
                <a:sym typeface="Arial Bold"/>
              </a:rPr>
              <a:t>Experiments:</a:t>
            </a:r>
          </a:p>
        </p:txBody>
      </p:sp>
      <p:sp>
        <p:nvSpPr>
          <p:cNvPr name="TextBox 9" id="9"/>
          <p:cNvSpPr txBox="true"/>
          <p:nvPr/>
        </p:nvSpPr>
        <p:spPr>
          <a:xfrm rot="0">
            <a:off x="639247" y="7572755"/>
            <a:ext cx="11711489" cy="2400300"/>
          </a:xfrm>
          <a:prstGeom prst="rect">
            <a:avLst/>
          </a:prstGeom>
        </p:spPr>
        <p:txBody>
          <a:bodyPr anchor="t" rtlCol="false" tIns="0" lIns="0" bIns="0" rIns="0">
            <a:spAutoFit/>
          </a:bodyPr>
          <a:lstStyle/>
          <a:p>
            <a:pPr algn="just">
              <a:lnSpc>
                <a:spcPts val="3119"/>
              </a:lnSpc>
            </a:pPr>
            <a:r>
              <a:rPr lang="en-US" sz="2599" b="true">
                <a:solidFill>
                  <a:srgbClr val="545454"/>
                </a:solidFill>
                <a:latin typeface="Arial Bold"/>
                <a:ea typeface="Arial Bold"/>
                <a:cs typeface="Arial Bold"/>
                <a:sym typeface="Arial Bold"/>
              </a:rPr>
              <a:t>We conducted Total 8 experiments:</a:t>
            </a:r>
          </a:p>
          <a:p>
            <a:pPr algn="just">
              <a:lnSpc>
                <a:spcPts val="3119"/>
              </a:lnSpc>
            </a:pPr>
            <a:r>
              <a:rPr lang="en-US" sz="2599" b="true">
                <a:solidFill>
                  <a:srgbClr val="545454"/>
                </a:solidFill>
                <a:latin typeface="Arial Bold"/>
                <a:ea typeface="Arial Bold"/>
                <a:cs typeface="Arial Bold"/>
                <a:sym typeface="Arial Bold"/>
              </a:rPr>
              <a:t>1) Experimented on Total 4 Encoder Models as shown aside</a:t>
            </a:r>
          </a:p>
          <a:p>
            <a:pPr algn="just">
              <a:lnSpc>
                <a:spcPts val="3119"/>
              </a:lnSpc>
            </a:pPr>
            <a:r>
              <a:rPr lang="en-US" sz="2599" b="true">
                <a:solidFill>
                  <a:srgbClr val="545454"/>
                </a:solidFill>
                <a:latin typeface="Arial Bold"/>
                <a:ea typeface="Arial Bold"/>
                <a:cs typeface="Arial Bold"/>
                <a:sym typeface="Arial Bold"/>
              </a:rPr>
              <a:t>2) For each model we carried out two experiments :- for Two Different Learning rate ( 1e-6 and 2e-6)</a:t>
            </a:r>
          </a:p>
          <a:p>
            <a:pPr algn="just">
              <a:lnSpc>
                <a:spcPts val="3119"/>
              </a:lnSpc>
            </a:pPr>
          </a:p>
          <a:p>
            <a:pPr algn="just">
              <a:lnSpc>
                <a:spcPts val="3119"/>
              </a:lnSpc>
              <a:spcBef>
                <a:spcPct val="0"/>
              </a:spcBef>
            </a:pPr>
            <a:r>
              <a:rPr lang="en-US" b="true" sz="2599">
                <a:solidFill>
                  <a:srgbClr val="545454"/>
                </a:solidFill>
                <a:latin typeface="Arial Bold"/>
                <a:ea typeface="Arial Bold"/>
                <a:cs typeface="Arial Bold"/>
                <a:sym typeface="Arial Bold"/>
              </a:rPr>
              <a:t>While Batch size=32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CC"/>
        </a:solidFill>
      </p:bgPr>
    </p:bg>
    <p:spTree>
      <p:nvGrpSpPr>
        <p:cNvPr id="1" name=""/>
        <p:cNvGrpSpPr/>
        <p:nvPr/>
      </p:nvGrpSpPr>
      <p:grpSpPr>
        <a:xfrm>
          <a:off x="0" y="0"/>
          <a:ext cx="0" cy="0"/>
          <a:chOff x="0" y="0"/>
          <a:chExt cx="0" cy="0"/>
        </a:xfrm>
      </p:grpSpPr>
      <p:sp>
        <p:nvSpPr>
          <p:cNvPr name="Freeform 2" id="2"/>
          <p:cNvSpPr/>
          <p:nvPr/>
        </p:nvSpPr>
        <p:spPr>
          <a:xfrm flipH="false" flipV="false" rot="0">
            <a:off x="147500" y="1389086"/>
            <a:ext cx="5983308" cy="3360146"/>
          </a:xfrm>
          <a:custGeom>
            <a:avLst/>
            <a:gdLst/>
            <a:ahLst/>
            <a:cxnLst/>
            <a:rect r="r" b="b" t="t" l="l"/>
            <a:pathLst>
              <a:path h="3360146" w="5983308">
                <a:moveTo>
                  <a:pt x="0" y="0"/>
                </a:moveTo>
                <a:lnTo>
                  <a:pt x="5983308" y="0"/>
                </a:lnTo>
                <a:lnTo>
                  <a:pt x="5983308" y="3360145"/>
                </a:lnTo>
                <a:lnTo>
                  <a:pt x="0" y="3360145"/>
                </a:lnTo>
                <a:lnTo>
                  <a:pt x="0" y="0"/>
                </a:lnTo>
                <a:close/>
              </a:path>
            </a:pathLst>
          </a:custGeom>
          <a:blipFill>
            <a:blip r:embed="rId3"/>
            <a:stretch>
              <a:fillRect l="0" t="0" r="0" b="0"/>
            </a:stretch>
          </a:blipFill>
        </p:spPr>
      </p:sp>
      <p:sp>
        <p:nvSpPr>
          <p:cNvPr name="Freeform 3" id="3"/>
          <p:cNvSpPr/>
          <p:nvPr/>
        </p:nvSpPr>
        <p:spPr>
          <a:xfrm flipH="false" flipV="false" rot="0">
            <a:off x="6278164" y="1468222"/>
            <a:ext cx="5975681" cy="3348871"/>
          </a:xfrm>
          <a:custGeom>
            <a:avLst/>
            <a:gdLst/>
            <a:ahLst/>
            <a:cxnLst/>
            <a:rect r="r" b="b" t="t" l="l"/>
            <a:pathLst>
              <a:path h="3348871" w="5975681">
                <a:moveTo>
                  <a:pt x="0" y="0"/>
                </a:moveTo>
                <a:lnTo>
                  <a:pt x="5975681" y="0"/>
                </a:lnTo>
                <a:lnTo>
                  <a:pt x="5975681" y="3348871"/>
                </a:lnTo>
                <a:lnTo>
                  <a:pt x="0" y="3348871"/>
                </a:lnTo>
                <a:lnTo>
                  <a:pt x="0" y="0"/>
                </a:lnTo>
                <a:close/>
              </a:path>
            </a:pathLst>
          </a:custGeom>
          <a:blipFill>
            <a:blip r:embed="rId4"/>
            <a:stretch>
              <a:fillRect l="0" t="0" r="0" b="0"/>
            </a:stretch>
          </a:blipFill>
        </p:spPr>
      </p:sp>
      <p:sp>
        <p:nvSpPr>
          <p:cNvPr name="Freeform 4" id="4"/>
          <p:cNvSpPr/>
          <p:nvPr/>
        </p:nvSpPr>
        <p:spPr>
          <a:xfrm flipH="false" flipV="false" rot="0">
            <a:off x="12253845" y="1424690"/>
            <a:ext cx="6034155" cy="3585565"/>
          </a:xfrm>
          <a:custGeom>
            <a:avLst/>
            <a:gdLst/>
            <a:ahLst/>
            <a:cxnLst/>
            <a:rect r="r" b="b" t="t" l="l"/>
            <a:pathLst>
              <a:path h="3585565" w="6034155">
                <a:moveTo>
                  <a:pt x="0" y="0"/>
                </a:moveTo>
                <a:lnTo>
                  <a:pt x="6034155" y="0"/>
                </a:lnTo>
                <a:lnTo>
                  <a:pt x="6034155" y="3585566"/>
                </a:lnTo>
                <a:lnTo>
                  <a:pt x="0" y="3585566"/>
                </a:lnTo>
                <a:lnTo>
                  <a:pt x="0" y="0"/>
                </a:lnTo>
                <a:close/>
              </a:path>
            </a:pathLst>
          </a:custGeom>
          <a:blipFill>
            <a:blip r:embed="rId5"/>
            <a:stretch>
              <a:fillRect l="0" t="0" r="0" b="-98153"/>
            </a:stretch>
          </a:blipFill>
        </p:spPr>
      </p:sp>
      <p:sp>
        <p:nvSpPr>
          <p:cNvPr name="Freeform 5" id="5"/>
          <p:cNvSpPr/>
          <p:nvPr/>
        </p:nvSpPr>
        <p:spPr>
          <a:xfrm flipH="false" flipV="false" rot="0">
            <a:off x="3617020" y="5559833"/>
            <a:ext cx="12146222" cy="3416125"/>
          </a:xfrm>
          <a:custGeom>
            <a:avLst/>
            <a:gdLst/>
            <a:ahLst/>
            <a:cxnLst/>
            <a:rect r="r" b="b" t="t" l="l"/>
            <a:pathLst>
              <a:path h="3416125" w="12146222">
                <a:moveTo>
                  <a:pt x="0" y="0"/>
                </a:moveTo>
                <a:lnTo>
                  <a:pt x="12146222" y="0"/>
                </a:lnTo>
                <a:lnTo>
                  <a:pt x="12146222" y="3416125"/>
                </a:lnTo>
                <a:lnTo>
                  <a:pt x="0" y="3416125"/>
                </a:lnTo>
                <a:lnTo>
                  <a:pt x="0" y="0"/>
                </a:lnTo>
                <a:close/>
              </a:path>
            </a:pathLst>
          </a:custGeom>
          <a:blipFill>
            <a:blip r:embed="rId6"/>
            <a:stretch>
              <a:fillRect l="0" t="0" r="0" b="0"/>
            </a:stretch>
          </a:blipFill>
        </p:spPr>
      </p:sp>
      <p:sp>
        <p:nvSpPr>
          <p:cNvPr name="TextBox 6" id="6"/>
          <p:cNvSpPr txBox="true"/>
          <p:nvPr/>
        </p:nvSpPr>
        <p:spPr>
          <a:xfrm rot="0">
            <a:off x="292123" y="161925"/>
            <a:ext cx="16276350" cy="866775"/>
          </a:xfrm>
          <a:prstGeom prst="rect">
            <a:avLst/>
          </a:prstGeom>
        </p:spPr>
        <p:txBody>
          <a:bodyPr anchor="t" rtlCol="false" tIns="0" lIns="0" bIns="0" rIns="0">
            <a:spAutoFit/>
          </a:bodyPr>
          <a:lstStyle/>
          <a:p>
            <a:pPr algn="ctr">
              <a:lnSpc>
                <a:spcPts val="6000"/>
              </a:lnSpc>
            </a:pPr>
            <a:r>
              <a:rPr lang="en-US" b="true" sz="5000">
                <a:solidFill>
                  <a:srgbClr val="009900"/>
                </a:solidFill>
                <a:latin typeface="Arial Bold"/>
                <a:ea typeface="Arial Bold"/>
                <a:cs typeface="Arial Bold"/>
                <a:sym typeface="Arial Bold"/>
              </a:rPr>
              <a:t>Results (Which Encoder model performs the best?)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DAGXsxEF-yM</dc:identifier>
  <dcterms:modified xsi:type="dcterms:W3CDTF">2011-08-01T06:04:30Z</dcterms:modified>
  <cp:revision>1</cp:revision>
  <dc:title>CS626_2024_ FinalProjectPPT.pptx</dc:title>
</cp:coreProperties>
</file>