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9D8-E8E9-DBE4-A8C8-4563D8F5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94B7-6BEB-2492-8CB9-9C97A369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46F6-798B-0466-03A2-ECE75272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7711-7C11-99D3-BF03-7A40FD5F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800B-BE57-8934-8F0E-3FFBA4F1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8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21F-5087-5C2C-58B9-A753170B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6B724-AD21-14D6-D98A-EF6B9B245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AFAA-B217-0695-3039-B6A69FEC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2D3A-3CDB-F784-E09F-D014F1E9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05A0-6E57-51FA-F85E-99AECEA3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E738E-F198-36AD-13AD-1653FF82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3135-02DB-3112-F3FB-726608FE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86B8-0386-0DAC-441B-3D54147D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120A-0256-05A1-22FE-26A679F2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D13A-04ED-8097-AAE1-7956B04A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2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093-42CA-AA23-08AB-1DE731DB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1DC2-D52A-B9D4-B462-F44E20E9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A71A-9AEE-0386-A1C9-15A12990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B6D3-E3CE-7450-1491-4E66113C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9F6B-A870-1097-D237-E9D380C9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6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1730-DE66-5289-0D32-DB4419BA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01F66-25FF-C284-BC99-DB28FD66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E5EE8-F05E-2CFC-C29E-4ECDE71A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C8C4-F6E0-F8EA-72FE-39193070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6789-F065-D015-3AA1-FC5F4514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7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CAC8-52F0-2649-A970-B3903E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600D-B1BF-7D4C-EB8C-00E349D9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40A3-A1F4-0E21-756D-D5582214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BBC50-12A0-53C0-BA8B-DF0B224F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B1A62-32E9-0917-10BD-78E7511C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817B-D459-4EEE-101D-67D05768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BFFF-7E6C-F1A4-F049-41A8F296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E805-01F0-152A-A60E-89EBBA285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C9685-FEA5-735D-48A2-11D398FD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E458B-A314-A326-9467-DA868DD92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9F80A-9C6B-DB57-5EB1-C3642CF02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1BCBF-3265-9679-CDB2-3DA4B5D1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83529-90B9-37F4-FFD6-62049485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42093-6AEC-9F27-DADA-5112476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553D-E5B9-CB0A-B065-E8A8A9BC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18B85-CDE9-46BA-0795-A58DC975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89CA8-B1FD-9B53-0726-84128BC7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AC187-29FE-2A68-41EB-162A4DF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0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842C7-1E46-242F-1D3C-553C5BA3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49CCE-59CF-B7E6-2141-B5B25867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EF5B-70D8-C44D-E5A5-20A9610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E148-8680-1739-751C-8E8BE71D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C9B8-0147-7596-EF20-91DEF7A0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9FCCD-7F58-E439-6BC6-F0F84C90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50A8-D245-3928-1E8F-B420F08F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5BD66-B957-BEC2-DFC0-9180C262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5ED9-26FE-B1A1-5C67-E6C8960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B715-FCFF-92D2-DCEF-6FAC811B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B3E1-D790-C78B-ED2B-CA7B74D3A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A002-6F52-C16E-2874-070EB864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E6E0-50BC-9C3A-6439-A8850A63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E8853-E5EE-A821-D360-1F4BEE65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8F0C2-131E-B036-DE84-C0D4DCB4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3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8BE1D-EB7A-14BC-72F4-70575087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2739-F393-979C-B542-10C0A0C3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9A3D-7B65-5606-8BD2-8DB110A5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BBB7-2FBA-48F9-8F4C-E901EFAD63A2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08CF-6AFC-39D8-60B5-693608793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6DFA-B50F-6E64-78D1-2DDB6FB83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5C90B-8EB6-4A97-9FED-63135DF29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3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chemeClr val="hlink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IN" smtClean="0"/>
              <a:pPr marL="38100">
                <a:lnSpc>
                  <a:spcPts val="1535"/>
                </a:lnSpc>
              </a:pPr>
              <a:t>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"/>
            <a:ext cx="5260339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z="3200" spc="-13" dirty="0"/>
              <a:t>Comparison with HMM</a:t>
            </a:r>
            <a:endParaRPr sz="3200" spc="-1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71112D-86F9-88E6-2FBD-3BE3147D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22" y="53621"/>
            <a:ext cx="6550932" cy="4188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63FB20-D650-9CC9-B3FA-98EC4F35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21" y="4206450"/>
            <a:ext cx="6655979" cy="26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chemeClr val="hlink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IN" smtClean="0"/>
              <a:pPr marL="38100">
                <a:lnSpc>
                  <a:spcPts val="1535"/>
                </a:lnSpc>
              </a:pPr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267457" y="4931200"/>
            <a:ext cx="72453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CCCCCC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1753"/>
              </a:lnSpc>
            </a:pPr>
            <a:r>
              <a:rPr lang="en-IN" spc="-5"/>
              <a:t>07/09/2024</a:t>
            </a:r>
            <a:endParaRPr spc="-7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642845" y="4931200"/>
            <a:ext cx="3651885" cy="18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1" i="0" kern="1200">
                <a:solidFill>
                  <a:srgbClr val="D9D9D9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33">
              <a:lnSpc>
                <a:spcPts val="1753"/>
              </a:lnSpc>
            </a:pPr>
            <a:r>
              <a:rPr lang="en-US" spc="-5"/>
              <a:t>cs626-2024</a:t>
            </a:r>
            <a:r>
              <a:rPr lang="en-US" spc="590"/>
              <a:t> </a:t>
            </a:r>
            <a:r>
              <a:rPr lang="en-US" spc="-5"/>
              <a:t>Assignment</a:t>
            </a:r>
            <a:r>
              <a:rPr lang="en-US" spc="-10"/>
              <a:t> </a:t>
            </a:r>
            <a:r>
              <a:rPr lang="en-US" spc="-5"/>
              <a:t>1.a-</a:t>
            </a:r>
            <a:r>
              <a:rPr lang="en-US" spc="-10"/>
              <a:t> </a:t>
            </a:r>
            <a:r>
              <a:rPr lang="en-US" spc="-5"/>
              <a:t>POS</a:t>
            </a:r>
            <a:r>
              <a:rPr lang="en-US" spc="-10"/>
              <a:t> </a:t>
            </a:r>
            <a:r>
              <a:rPr lang="en-US" spc="-20"/>
              <a:t>Tagging</a:t>
            </a:r>
            <a:r>
              <a:rPr lang="en-US" spc="-10"/>
              <a:t> </a:t>
            </a:r>
            <a:r>
              <a:rPr lang="en-US" spc="-5"/>
              <a:t>using</a:t>
            </a:r>
            <a:r>
              <a:rPr lang="en-US" spc="-10"/>
              <a:t> </a:t>
            </a:r>
            <a:r>
              <a:rPr lang="en-US" spc="-5"/>
              <a:t>HMM</a:t>
            </a:r>
            <a:endParaRPr spc="-7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1" y="-6867"/>
            <a:ext cx="9691793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2613595" marR="6773" indent="-2540783">
              <a:lnSpc>
                <a:spcPct val="100000"/>
              </a:lnSpc>
              <a:spcBef>
                <a:spcPts val="133"/>
              </a:spcBef>
            </a:pPr>
            <a:r>
              <a:rPr lang="en-IN" sz="3200" spc="-7" dirty="0"/>
              <a:t>                        </a:t>
            </a:r>
            <a:r>
              <a:rPr sz="3200" spc="-7" dirty="0"/>
              <a:t>Confusion Matrix  </a:t>
            </a:r>
            <a:r>
              <a:rPr lang="en-IN" sz="3200" spc="-7" dirty="0"/>
              <a:t> 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07214-EDC6-FAE7-FA4F-2C27286E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76856"/>
            <a:ext cx="6306031" cy="4839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9EF26-FF4E-E452-6C94-9D70318C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92" y="1184495"/>
            <a:ext cx="5754385" cy="4949477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D88D81E3-7731-BB21-2070-58B17CA5D4D5}"/>
              </a:ext>
            </a:extLst>
          </p:cNvPr>
          <p:cNvSpPr txBox="1">
            <a:spLocks/>
          </p:cNvSpPr>
          <p:nvPr/>
        </p:nvSpPr>
        <p:spPr>
          <a:xfrm>
            <a:off x="2336801" y="627940"/>
            <a:ext cx="1095169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4000" b="0" i="0">
                <a:solidFill>
                  <a:srgbClr val="0099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2613595" marR="6773" indent="-2540783">
              <a:spcBef>
                <a:spcPts val="133"/>
              </a:spcBef>
            </a:pPr>
            <a:r>
              <a:rPr lang="en-IN" sz="2667" kern="0" dirty="0">
                <a:solidFill>
                  <a:srgbClr val="FF0000"/>
                </a:solidFill>
              </a:rPr>
              <a:t>HMM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481AACC-A2E4-0D4F-05AD-8FF1616DE1A5}"/>
              </a:ext>
            </a:extLst>
          </p:cNvPr>
          <p:cNvSpPr txBox="1">
            <a:spLocks/>
          </p:cNvSpPr>
          <p:nvPr/>
        </p:nvSpPr>
        <p:spPr>
          <a:xfrm>
            <a:off x="8534401" y="624121"/>
            <a:ext cx="1095169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4000" b="0" i="0">
                <a:solidFill>
                  <a:srgbClr val="0099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2613595" marR="6773" indent="-2540783">
              <a:spcBef>
                <a:spcPts val="133"/>
              </a:spcBef>
            </a:pPr>
            <a:r>
              <a:rPr lang="en-IN" sz="2667" kern="0" dirty="0">
                <a:solidFill>
                  <a:srgbClr val="FF0000"/>
                </a:solidFill>
              </a:rPr>
              <a:t>CRF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789057" y="4879273"/>
            <a:ext cx="26035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300" b="0" i="0" kern="1200">
                <a:solidFill>
                  <a:schemeClr val="hlink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IN" smtClean="0"/>
              <a:pPr marL="38100">
                <a:lnSpc>
                  <a:spcPts val="1535"/>
                </a:lnSpc>
              </a:pPr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098" y="113455"/>
            <a:ext cx="6592569" cy="50954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IN" sz="3200" spc="-13" dirty="0"/>
              <a:t>Reasons : Comparison with HMM</a:t>
            </a:r>
            <a:endParaRPr sz="3200" spc="-13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7CDAA9-36B7-F351-6E33-BB62EB2E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4224"/>
            <a:ext cx="124968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CRF</a:t>
            </a:r>
            <a:r>
              <a:rPr lang="en-US" altLang="en-US" sz="1600" dirty="0">
                <a:latin typeface="Arial" panose="020B0604020202020204" pitchFamily="34" charset="0"/>
              </a:rPr>
              <a:t>: Utilizes rich feature sets that can capture context better than HMM, making it suitable for disambiguating similar tags.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HMM</a:t>
            </a:r>
            <a:r>
              <a:rPr lang="en-US" altLang="en-US" sz="1600" dirty="0">
                <a:latin typeface="Arial" panose="020B0604020202020204" pitchFamily="34" charset="0"/>
              </a:rPr>
              <a:t>: Limited to the transitions and emissions learned from the training data, which might not capture the nuances of language well.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3BF6B-0752-DE04-6515-7BFDAB48CFEA}"/>
              </a:ext>
            </a:extLst>
          </p:cNvPr>
          <p:cNvSpPr txBox="1"/>
          <p:nvPr/>
        </p:nvSpPr>
        <p:spPr>
          <a:xfrm>
            <a:off x="155575" y="798994"/>
            <a:ext cx="11515543" cy="492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More Verbs were misclassified in HMM (</a:t>
            </a:r>
            <a:r>
              <a:rPr lang="en-IN" sz="1600" b="1" dirty="0">
                <a:solidFill>
                  <a:srgbClr val="FF0000"/>
                </a:solidFill>
              </a:rPr>
              <a:t>6007 verbs as nouns</a:t>
            </a:r>
            <a:r>
              <a:rPr lang="en-IN" sz="1600" b="1" dirty="0"/>
              <a:t>) as compared to CRF (</a:t>
            </a:r>
            <a:r>
              <a:rPr lang="en-IN" sz="1600" b="1" dirty="0">
                <a:solidFill>
                  <a:srgbClr val="FF0000"/>
                </a:solidFill>
              </a:rPr>
              <a:t>3464 nouns as verb</a:t>
            </a:r>
            <a:r>
              <a:rPr lang="en-IN" sz="1600" b="1" dirty="0"/>
              <a:t>) </a:t>
            </a:r>
            <a:r>
              <a:rPr lang="en-IN" sz="1600" dirty="0"/>
              <a:t>.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600" dirty="0"/>
              <a:t>Reason: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Many words can function as both nouns and verbs depending on context (e.g., "run," "call," "paint").</a:t>
            </a:r>
            <a:r>
              <a:rPr lang="en-US" altLang="en-US" sz="1600" b="1" dirty="0">
                <a:latin typeface="Arial" panose="020B0604020202020204" pitchFamily="34" charset="0"/>
              </a:rPr>
              <a:t> Example: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"</a:t>
            </a:r>
            <a:r>
              <a:rPr lang="en-US" altLang="en-US" sz="1400" dirty="0">
                <a:latin typeface="Arial" panose="020B0604020202020204" pitchFamily="34" charset="0"/>
              </a:rPr>
              <a:t>Run" can be a noun ("He went for a run") or a verb ("He will run tomorrow").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"Call" can be a noun ("I received a call") or a verb ("I will call you").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IN" sz="1600" b="1" dirty="0"/>
              <a:t>More Adjectives were misclassified as Adverb in HMM (</a:t>
            </a:r>
            <a:r>
              <a:rPr lang="en-US" sz="1600" b="1" dirty="0">
                <a:solidFill>
                  <a:srgbClr val="FF0000"/>
                </a:solidFill>
              </a:rPr>
              <a:t>2,374 times a adjective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adverb and 2165 times a adverb  adjective) </a:t>
            </a:r>
            <a:r>
              <a:rPr lang="en-IN" sz="1600" b="1" dirty="0"/>
              <a:t>as compared to CRF(</a:t>
            </a:r>
            <a:r>
              <a:rPr lang="en-US" sz="1600" b="1" dirty="0">
                <a:solidFill>
                  <a:srgbClr val="FF0000"/>
                </a:solidFill>
              </a:rPr>
              <a:t> 1549 times a adjective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adverb and 1583 times a adverb  adjective</a:t>
            </a:r>
            <a:r>
              <a:rPr lang="en-US" sz="1600" b="1" dirty="0">
                <a:solidFill>
                  <a:srgbClr val="FF0000"/>
                </a:solidFill>
              </a:rPr>
              <a:t>.)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/>
              <a:t>Reason:</a:t>
            </a:r>
            <a:r>
              <a:rPr lang="en-US" sz="1200" dirty="0"/>
              <a:t> </a:t>
            </a:r>
            <a:r>
              <a:rPr lang="en-US" sz="1400" dirty="0"/>
              <a:t>Adverbs and adjectives can appear close together, often modifying similar types of words (nouns or verbs). For instance, the difference between</a:t>
            </a: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lang="en-US" sz="1400" dirty="0"/>
              <a:t>"quick" (adjective) and "quickly" (adverb) might not be captured clearly if the model struggles with morphological differences (e.g., "quickly" vs. "quick").</a:t>
            </a: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lang="en-US" sz="1400" dirty="0"/>
              <a:t>CRF leverages features like word morphology (suffixes like -</a:t>
            </a:r>
            <a:r>
              <a:rPr lang="en-US" sz="1400" dirty="0" err="1"/>
              <a:t>ly</a:t>
            </a:r>
            <a:r>
              <a:rPr lang="en-US" sz="1400" dirty="0"/>
              <a:t>), word order, and dependencies, which aid in reducing the confusion between these two</a:t>
            </a: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US" altLang="en-US" sz="1400" dirty="0">
                <a:latin typeface="Arial" panose="020B0604020202020204" pitchFamily="34" charset="0"/>
              </a:rPr>
              <a:t>    </a:t>
            </a:r>
            <a:r>
              <a:rPr lang="en-US" sz="1400" dirty="0"/>
              <a:t>POS categories</a:t>
            </a:r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endParaRPr lang="en-US" sz="1400" dirty="0"/>
          </a:p>
          <a:p>
            <a:pPr marL="16086" marR="6773">
              <a:spcBef>
                <a:spcPts val="133"/>
              </a:spcBef>
              <a:tabLst>
                <a:tab pos="463115" algn="l"/>
                <a:tab pos="464808" algn="l"/>
              </a:tabLst>
            </a:pPr>
            <a:r>
              <a:rPr lang="en-IN" sz="1600" b="1" dirty="0"/>
              <a:t>More Particles were misclassified as </a:t>
            </a:r>
            <a:r>
              <a:rPr lang="en-IN" sz="1600" b="1" dirty="0" err="1"/>
              <a:t>Adposition</a:t>
            </a:r>
            <a:r>
              <a:rPr lang="en-IN" sz="1600" b="1" dirty="0"/>
              <a:t> in HMM (</a:t>
            </a:r>
            <a:r>
              <a:rPr lang="en-US" sz="1600" b="1" dirty="0">
                <a:solidFill>
                  <a:srgbClr val="FF0000"/>
                </a:solidFill>
              </a:rPr>
              <a:t>2,127 times a PRT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ADP and 2067 times a ADP  PRT) </a:t>
            </a:r>
            <a:r>
              <a:rPr lang="en-IN" sz="1600" b="1" dirty="0"/>
              <a:t>as compared to CRF(</a:t>
            </a:r>
            <a:r>
              <a:rPr lang="en-US" sz="1600" b="1" dirty="0">
                <a:solidFill>
                  <a:srgbClr val="FF0000"/>
                </a:solidFill>
              </a:rPr>
              <a:t> 1228 times a PRT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ADP and 1212 times a ADP  PRT</a:t>
            </a:r>
            <a:r>
              <a:rPr lang="en-US" sz="1600" b="1" dirty="0">
                <a:solidFill>
                  <a:srgbClr val="FF0000"/>
                </a:solidFill>
              </a:rPr>
              <a:t>.)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1400" dirty="0"/>
              <a:t>HMM struggles to distinguish between particles (PRT) and </a:t>
            </a:r>
            <a:r>
              <a:rPr lang="en-US" sz="1400" dirty="0" err="1"/>
              <a:t>adpositions</a:t>
            </a:r>
            <a:r>
              <a:rPr lang="en-US" sz="1400" dirty="0"/>
              <a:t> (ADP) due to their functional overlap (e.g., "up" in "look up" vs. "up the hill"). Its simpler sequential model leads to more misclassification.</a:t>
            </a:r>
          </a:p>
          <a:p>
            <a:r>
              <a:rPr lang="en-US" sz="1400" dirty="0"/>
              <a:t>CRF performs better by leveraging richer features, like word context and sentence structure, allowing it to differentiate between particles and </a:t>
            </a:r>
            <a:r>
              <a:rPr lang="en-US" sz="1400" dirty="0" err="1"/>
              <a:t>adpositions</a:t>
            </a:r>
            <a:r>
              <a:rPr lang="en-US" sz="1400" dirty="0"/>
              <a:t> more accurately in cases like phrasal verbs versus prepositional phrases.</a:t>
            </a:r>
          </a:p>
          <a:p>
            <a:endParaRPr lang="en-US" sz="1400" dirty="0"/>
          </a:p>
          <a:p>
            <a:r>
              <a:rPr lang="en-US" sz="1600" b="1" dirty="0"/>
              <a:t>More X were misclassified in CRF as compare to HMM</a:t>
            </a:r>
          </a:p>
          <a:p>
            <a:r>
              <a:rPr lang="en-US" sz="1400" dirty="0"/>
              <a:t>Unknown word Handling ( X) was done better in HMM ( Laplace Smoothing) than CRF ( feature of unknown included)</a:t>
            </a:r>
          </a:p>
        </p:txBody>
      </p:sp>
    </p:spTree>
    <p:extLst>
      <p:ext uri="{BB962C8B-B14F-4D97-AF65-F5344CB8AC3E}">
        <p14:creationId xmlns:p14="http://schemas.microsoft.com/office/powerpoint/2010/main" val="146328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Comparison with HMM</vt:lpstr>
      <vt:lpstr>                        Confusion Matrix   </vt:lpstr>
      <vt:lpstr>Reasons : Comparison with HMM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Annant jain</dc:creator>
  <cp:lastModifiedBy>Annant jain</cp:lastModifiedBy>
  <cp:revision>1</cp:revision>
  <dcterms:created xsi:type="dcterms:W3CDTF">2024-10-02T10:53:47Z</dcterms:created>
  <dcterms:modified xsi:type="dcterms:W3CDTF">2024-10-02T10:54:12Z</dcterms:modified>
</cp:coreProperties>
</file>