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1.xml" ContentType="application/vnd.openxmlformats-officedocument.theme+xml"/>
  <Override PartName="/ppt/_rels/presentation.xml.rels" ContentType="application/vnd.openxmlformats-package.relationships+xml"/>
  <Override PartName="/ppt/media/image1.jpeg" ContentType="image/jpeg"/>
  <Override PartName="/ppt/media/image5.png" ContentType="image/png"/>
  <Override PartName="/ppt/media/image2.png" ContentType="image/png"/>
  <Override PartName="/ppt/media/image3.png" ContentType="image/png"/>
  <Override PartName="/ppt/media/image4.png" ContentType="image/png"/>
  <Override PartName="/ppt/media/image6.png" ContentType="image/png"/>
  <Override PartName="/ppt/media/image7.png" ContentType="image/png"/>
  <Override PartName="/ppt/media/image8.png" ContentType="image/png"/>
  <Override PartName="/ppt/media/image9.png" ContentType="image/pn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8.xml.rels" ContentType="application/vnd.openxmlformats-package.relationships+xml"/>
  <Override PartName="/ppt/slideLayouts/_rels/slideLayout5.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presProps.xml" ContentType="application/vnd.openxmlformats-officedocument.presentationml.presProps+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5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57.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40.xml" ContentType="application/vnd.openxmlformats-officedocument.presentationml.slide+xml"/>
  <Override PartName="/ppt/slides/slide6.xml" ContentType="application/vnd.openxmlformats-officedocument.presentationml.slide+xml"/>
  <Override PartName="/ppt/slides/slide41.xml" ContentType="application/vnd.openxmlformats-officedocument.presentationml.slide+xml"/>
  <Override PartName="/ppt/slides/slide7.xml" ContentType="application/vnd.openxmlformats-officedocument.presentationml.slide+xml"/>
  <Override PartName="/ppt/slides/slide42.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39.xml" ContentType="application/vnd.openxmlformats-officedocument.presentationml.slide+xml"/>
  <Override PartName="/ppt/slides/slide50.xml" ContentType="application/vnd.openxmlformats-officedocument.presentationml.slide+xml"/>
  <Override PartName="/ppt/slides/slide13.xml" ContentType="application/vnd.openxmlformats-officedocument.presentationml.slide+xml"/>
  <Override PartName="/ppt/slides/slide11.xml" ContentType="application/vnd.openxmlformats-officedocument.presentationml.slide+xml"/>
  <Override PartName="/ppt/slides/slide48.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_rels/slide47.xml.rels" ContentType="application/vnd.openxmlformats-package.relationships+xml"/>
  <Override PartName="/ppt/slides/_rels/slide54.xml.rels" ContentType="application/vnd.openxmlformats-package.relationships+xml"/>
  <Override PartName="/ppt/slides/_rels/slide4.xml.rels" ContentType="application/vnd.openxmlformats-package.relationships+xml"/>
  <Override PartName="/ppt/slides/_rels/slide8.xml.rels" ContentType="application/vnd.openxmlformats-package.relationships+xml"/>
  <Override PartName="/ppt/slides/_rels/slide43.xml.rels" ContentType="application/vnd.openxmlformats-package.relationships+xml"/>
  <Override PartName="/ppt/slides/_rels/slide36.xml.rels" ContentType="application/vnd.openxmlformats-package.relationships+xml"/>
  <Override PartName="/ppt/slides/_rels/slide2.xml.rels" ContentType="application/vnd.openxmlformats-package.relationships+xml"/>
  <Override PartName="/ppt/slides/_rels/slide21.xml.rels" ContentType="application/vnd.openxmlformats-package.relationships+xml"/>
  <Override PartName="/ppt/slides/_rels/slide27.xml.rels" ContentType="application/vnd.openxmlformats-package.relationships+xml"/>
  <Override PartName="/ppt/slides/_rels/slide11.xml.rels" ContentType="application/vnd.openxmlformats-package.relationships+xml"/>
  <Override PartName="/ppt/slides/_rels/slide17.xml.rels" ContentType="application/vnd.openxmlformats-package.relationships+xml"/>
  <Override PartName="/ppt/slides/_rels/slide26.xml.rels" ContentType="application/vnd.openxmlformats-package.relationships+xml"/>
  <Override PartName="/ppt/slides/_rels/slide9.xml.rels" ContentType="application/vnd.openxmlformats-package.relationships+xml"/>
  <Override PartName="/ppt/slides/_rels/slide44.xml.rels" ContentType="application/vnd.openxmlformats-package.relationships+xml"/>
  <Override PartName="/ppt/slides/_rels/slide37.xml.rels" ContentType="application/vnd.openxmlformats-package.relationships+xml"/>
  <Override PartName="/ppt/slides/_rels/slide3.xml.rels" ContentType="application/vnd.openxmlformats-package.relationships+xml"/>
  <Override PartName="/ppt/slides/_rels/slide22.xml.rels" ContentType="application/vnd.openxmlformats-package.relationships+xml"/>
  <Override PartName="/ppt/slides/_rels/slide28.xml.rels" ContentType="application/vnd.openxmlformats-package.relationships+xml"/>
  <Override PartName="/ppt/slides/_rels/slide12.xml.rels" ContentType="application/vnd.openxmlformats-package.relationships+xml"/>
  <Override PartName="/ppt/slides/_rels/slide18.xml.rels" ContentType="application/vnd.openxmlformats-package.relationships+xml"/>
  <Override PartName="/ppt/slides/_rels/slide13.xml.rels" ContentType="application/vnd.openxmlformats-package.relationships+xml"/>
  <Override PartName="/ppt/slides/_rels/slide19.xml.rels" ContentType="application/vnd.openxmlformats-package.relationships+xml"/>
  <Override PartName="/ppt/slides/_rels/slide31.xml.rels" ContentType="application/vnd.openxmlformats-package.relationships+xml"/>
  <Override PartName="/ppt/slides/_rels/slide39.xml.rels" ContentType="application/vnd.openxmlformats-package.relationships+xml"/>
  <Override PartName="/ppt/slides/_rels/slide15.xml.rels" ContentType="application/vnd.openxmlformats-package.relationships+xml"/>
  <Override PartName="/ppt/slides/_rels/slide24.xml.rels" ContentType="application/vnd.openxmlformats-package.relationships+xml"/>
  <Override PartName="/ppt/slides/_rels/slide53.xml.rels" ContentType="application/vnd.openxmlformats-package.relationships+xml"/>
  <Override PartName="/ppt/slides/_rels/slide46.xml.rels" ContentType="application/vnd.openxmlformats-package.relationships+xml"/>
  <Override PartName="/ppt/slides/_rels/slide45.xml.rels" ContentType="application/vnd.openxmlformats-package.relationships+xml"/>
  <Override PartName="/ppt/slides/_rels/slide14.xml.rels" ContentType="application/vnd.openxmlformats-package.relationships+xml"/>
  <Override PartName="/ppt/slides/_rels/slide30.xml.rels" ContentType="application/vnd.openxmlformats-package.relationships+xml"/>
  <Override PartName="/ppt/slides/_rels/slide29.xml.rels" ContentType="application/vnd.openxmlformats-package.relationships+xml"/>
  <Override PartName="/ppt/slides/_rels/slide38.xml.rels" ContentType="application/vnd.openxmlformats-package.relationships+xml"/>
  <Override PartName="/ppt/slides/_rels/slide23.xml.rels" ContentType="application/vnd.openxmlformats-package.relationships+xml"/>
  <Override PartName="/ppt/slides/_rels/slide52.xml.rels" ContentType="application/vnd.openxmlformats-package.relationships+xml"/>
  <Override PartName="/ppt/slides/_rels/slide58.xml.rels" ContentType="application/vnd.openxmlformats-package.relationships+xml"/>
  <Override PartName="/ppt/slides/_rels/slide1.xml.rels" ContentType="application/vnd.openxmlformats-package.relationships+xml"/>
  <Override PartName="/ppt/slides/_rels/slide20.xml.rels" ContentType="application/vnd.openxmlformats-package.relationships+xml"/>
  <Override PartName="/ppt/slides/_rels/slide51.xml.rels" ContentType="application/vnd.openxmlformats-package.relationships+xml"/>
  <Override PartName="/ppt/slides/_rels/slide35.xml.rels" ContentType="application/vnd.openxmlformats-package.relationships+xml"/>
  <Override PartName="/ppt/slides/_rels/slide57.xml.rels" ContentType="application/vnd.openxmlformats-package.relationships+xml"/>
  <Override PartName="/ppt/slides/_rels/slide42.xml.rels" ContentType="application/vnd.openxmlformats-package.relationships+xml"/>
  <Override PartName="/ppt/slides/_rels/slide7.xml.rels" ContentType="application/vnd.openxmlformats-package.relationships+xml"/>
  <Override PartName="/ppt/slides/_rels/slide50.xml.rels" ContentType="application/vnd.openxmlformats-package.relationships+xml"/>
  <Override PartName="/ppt/slides/_rels/slide34.xml.rels" ContentType="application/vnd.openxmlformats-package.relationships+xml"/>
  <Override PartName="/ppt/slides/_rels/slide49.xml.rels" ContentType="application/vnd.openxmlformats-package.relationships+xml"/>
  <Override PartName="/ppt/slides/_rels/slide41.xml.rels" ContentType="application/vnd.openxmlformats-package.relationships+xml"/>
  <Override PartName="/ppt/slides/_rels/slide56.xml.rels" ContentType="application/vnd.openxmlformats-package.relationships+xml"/>
  <Override PartName="/ppt/slides/_rels/slide6.xml.rels" ContentType="application/vnd.openxmlformats-package.relationships+xml"/>
  <Override PartName="/ppt/slides/_rels/slide40.xml.rels" ContentType="application/vnd.openxmlformats-package.relationships+xml"/>
  <Override PartName="/ppt/slides/_rels/slide55.xml.rels" ContentType="application/vnd.openxmlformats-package.relationships+xml"/>
  <Override PartName="/ppt/slides/_rels/slide5.xml.rels" ContentType="application/vnd.openxmlformats-package.relationships+xml"/>
  <Override PartName="/ppt/slides/_rels/slide33.xml.rels" ContentType="application/vnd.openxmlformats-package.relationships+xml"/>
  <Override PartName="/ppt/slides/_rels/slide48.xml.rels" ContentType="application/vnd.openxmlformats-package.relationships+xml"/>
  <Override PartName="/ppt/slides/_rels/slide32.xml.rels" ContentType="application/vnd.openxmlformats-package.relationships+xml"/>
  <Override PartName="/ppt/slides/_rels/slide10.xml.rels" ContentType="application/vnd.openxmlformats-package.relationships+xml"/>
  <Override PartName="/ppt/slides/_rels/slide16.xml.rels" ContentType="application/vnd.openxmlformats-package.relationships+xml"/>
  <Override PartName="/ppt/slides/_rels/slide25.xml.rels" ContentType="application/vnd.openxmlformats-package.relationships+xml"/>
  <Override PartName="/ppt/slides/slide30.xml" ContentType="application/vnd.openxmlformats-officedocument.presentationml.slide+xml"/>
  <Override PartName="/ppt/slides/slide49.xml" ContentType="application/vnd.openxmlformats-officedocument.presentationml.slide+xml"/>
  <Override PartName="/ppt/slides/slide12.xml" ContentType="application/vnd.openxmlformats-officedocument.presentationml.slide+xml"/>
  <Override PartName="/ppt/slides/slide10.xml" ContentType="application/vnd.openxmlformats-officedocument.presentationml.slide+xml"/>
  <Override PartName="/ppt/slides/slide47.xml" ContentType="application/vnd.openxmlformats-officedocument.presentationml.slide+xml"/>
  <Override PartName="/ppt/slides/slide9.xml" ContentType="application/vnd.openxmlformats-officedocument.presentationml.slide+xml"/>
  <Override PartName="/ppt/slides/slide44.xml" ContentType="application/vnd.openxmlformats-officedocument.presentationml.slide+xml"/>
  <Override PartName="/ppt/slides/slide8.xml" ContentType="application/vnd.openxmlformats-officedocument.presentationml.slide+xml"/>
  <Override PartName="/ppt/slides/slide43.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Lst>
  <p:sldSz cx="12192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43" Type="http://schemas.openxmlformats.org/officeDocument/2006/relationships/slide" Target="slides/slide41.xml"/><Relationship Id="rId44" Type="http://schemas.openxmlformats.org/officeDocument/2006/relationships/slide" Target="slides/slide42.xml"/><Relationship Id="rId45" Type="http://schemas.openxmlformats.org/officeDocument/2006/relationships/slide" Target="slides/slide43.xml"/><Relationship Id="rId46" Type="http://schemas.openxmlformats.org/officeDocument/2006/relationships/slide" Target="slides/slide44.xml"/><Relationship Id="rId47" Type="http://schemas.openxmlformats.org/officeDocument/2006/relationships/slide" Target="slides/slide45.xml"/><Relationship Id="rId48" Type="http://schemas.openxmlformats.org/officeDocument/2006/relationships/slide" Target="slides/slide46.xml"/><Relationship Id="rId49" Type="http://schemas.openxmlformats.org/officeDocument/2006/relationships/slide" Target="slides/slide47.xml"/><Relationship Id="rId50" Type="http://schemas.openxmlformats.org/officeDocument/2006/relationships/slide" Target="slides/slide48.xml"/><Relationship Id="rId51" Type="http://schemas.openxmlformats.org/officeDocument/2006/relationships/slide" Target="slides/slide49.xml"/><Relationship Id="rId52" Type="http://schemas.openxmlformats.org/officeDocument/2006/relationships/slide" Target="slides/slide50.xml"/><Relationship Id="rId53" Type="http://schemas.openxmlformats.org/officeDocument/2006/relationships/slide" Target="slides/slide51.xml"/><Relationship Id="rId54" Type="http://schemas.openxmlformats.org/officeDocument/2006/relationships/slide" Target="slides/slide52.xml"/><Relationship Id="rId55" Type="http://schemas.openxmlformats.org/officeDocument/2006/relationships/slide" Target="slides/slide53.xml"/><Relationship Id="rId56" Type="http://schemas.openxmlformats.org/officeDocument/2006/relationships/slide" Target="slides/slide54.xml"/><Relationship Id="rId57" Type="http://schemas.openxmlformats.org/officeDocument/2006/relationships/slide" Target="slides/slide55.xml"/><Relationship Id="rId58" Type="http://schemas.openxmlformats.org/officeDocument/2006/relationships/slide" Target="slides/slide56.xml"/><Relationship Id="rId59" Type="http://schemas.openxmlformats.org/officeDocument/2006/relationships/slide" Target="slides/slide57.xml"/><Relationship Id="rId60" Type="http://schemas.openxmlformats.org/officeDocument/2006/relationships/slide" Target="slides/slide58.xml"/><Relationship Id="rId61"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3"/>
          </p:nvPr>
        </p:nvSpPr>
        <p:spPr/>
        <p:txBody>
          <a:bodyPr/>
          <a:p>
            <a:fld id="{DFBF2507-9153-40EB-8438-AC36647F6E06}" type="slidenum">
              <a:t>&lt;#&gt;</a:t>
            </a:fld>
          </a:p>
        </p:txBody>
      </p:sp>
      <p:sp>
        <p:nvSpPr>
          <p:cNvPr id="4" name="PlaceHolder 3"/>
          <p:cNvSpPr>
            <a:spLocks noGrp="1"/>
          </p:cNvSpPr>
          <p:nvPr>
            <p:ph type="dt" idx="1"/>
          </p:nvPr>
        </p:nvSpPr>
        <p:spPr/>
        <p:txBody>
          <a:bodyPr/>
          <a:p>
            <a:r>
              <a:rPr lang="en-IN"/>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Gill Sans MT"/>
            </a:endParaRPr>
          </a:p>
        </p:txBody>
      </p:sp>
      <p:sp>
        <p:nvSpPr>
          <p:cNvPr id="30"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a:lnSpc>
                <a:spcPct val="120000"/>
              </a:lnSpc>
              <a:spcBef>
                <a:spcPts val="1417"/>
              </a:spcBef>
              <a:buNone/>
            </a:pPr>
            <a:endParaRPr b="0" lang="en-US" sz="2000" spc="-1" strike="noStrike">
              <a:solidFill>
                <a:srgbClr val="000000"/>
              </a:solidFill>
              <a:latin typeface="Gill Sans MT"/>
            </a:endParaRPr>
          </a:p>
        </p:txBody>
      </p:sp>
      <p:sp>
        <p:nvSpPr>
          <p:cNvPr id="31"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a:lnSpc>
                <a:spcPct val="120000"/>
              </a:lnSpc>
              <a:spcBef>
                <a:spcPts val="1417"/>
              </a:spcBef>
              <a:buNone/>
            </a:pPr>
            <a:endParaRPr b="0" lang="en-US" sz="2000" spc="-1" strike="noStrike">
              <a:solidFill>
                <a:srgbClr val="000000"/>
              </a:solidFill>
              <a:latin typeface="Gill Sans MT"/>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3038AA38-4781-4CE9-9D3C-9578D5428054}" type="slidenum">
              <a:t>&lt;#&gt;</a:t>
            </a:fld>
          </a:p>
        </p:txBody>
      </p:sp>
      <p:sp>
        <p:nvSpPr>
          <p:cNvPr id="7" name="PlaceHolder 6"/>
          <p:cNvSpPr>
            <a:spLocks noGrp="1"/>
          </p:cNvSpPr>
          <p:nvPr>
            <p:ph type="dt" idx="1"/>
          </p:nvPr>
        </p:nvSpPr>
        <p:spPr/>
        <p:txBody>
          <a:bodyPr/>
          <a:p>
            <a:r>
              <a:rPr lang="en-IN"/>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Gill Sans MT"/>
            </a:endParaRPr>
          </a:p>
        </p:txBody>
      </p:sp>
      <p:sp>
        <p:nvSpPr>
          <p:cNvPr id="3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120000"/>
              </a:lnSpc>
              <a:spcBef>
                <a:spcPts val="1417"/>
              </a:spcBef>
              <a:buNone/>
            </a:pPr>
            <a:endParaRPr b="0" lang="en-US" sz="2000" spc="-1" strike="noStrike">
              <a:solidFill>
                <a:srgbClr val="000000"/>
              </a:solidFill>
              <a:latin typeface="Gill Sans MT"/>
            </a:endParaRPr>
          </a:p>
        </p:txBody>
      </p:sp>
      <p:sp>
        <p:nvSpPr>
          <p:cNvPr id="3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120000"/>
              </a:lnSpc>
              <a:spcBef>
                <a:spcPts val="1417"/>
              </a:spcBef>
              <a:buNone/>
            </a:pPr>
            <a:endParaRPr b="0" lang="en-US" sz="2000" spc="-1" strike="noStrike">
              <a:solidFill>
                <a:srgbClr val="000000"/>
              </a:solidFill>
              <a:latin typeface="Gill Sans MT"/>
            </a:endParaRPr>
          </a:p>
        </p:txBody>
      </p:sp>
      <p:sp>
        <p:nvSpPr>
          <p:cNvPr id="35"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a:lnSpc>
                <a:spcPct val="120000"/>
              </a:lnSpc>
              <a:spcBef>
                <a:spcPts val="1417"/>
              </a:spcBef>
              <a:buNone/>
            </a:pPr>
            <a:endParaRPr b="0" lang="en-US" sz="2000" spc="-1" strike="noStrike">
              <a:solidFill>
                <a:srgbClr val="000000"/>
              </a:solidFill>
              <a:latin typeface="Gill Sans MT"/>
            </a:endParaRPr>
          </a:p>
        </p:txBody>
      </p:sp>
      <p:sp>
        <p:nvSpPr>
          <p:cNvPr id="36"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a:lnSpc>
                <a:spcPct val="120000"/>
              </a:lnSpc>
              <a:spcBef>
                <a:spcPts val="1417"/>
              </a:spcBef>
              <a:buNone/>
            </a:pPr>
            <a:endParaRPr b="0" lang="en-US" sz="2000" spc="-1" strike="noStrike">
              <a:solidFill>
                <a:srgbClr val="000000"/>
              </a:solidFill>
              <a:latin typeface="Gill Sans MT"/>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sldNum" idx="3"/>
          </p:nvPr>
        </p:nvSpPr>
        <p:spPr/>
        <p:txBody>
          <a:bodyPr/>
          <a:p>
            <a:fld id="{FC855EF4-9A6F-4BE6-ABB1-53DAC8DE4B4E}" type="slidenum">
              <a:t>&lt;#&gt;</a:t>
            </a:fld>
          </a:p>
        </p:txBody>
      </p:sp>
      <p:sp>
        <p:nvSpPr>
          <p:cNvPr id="9" name="PlaceHolder 8"/>
          <p:cNvSpPr>
            <a:spLocks noGrp="1"/>
          </p:cNvSpPr>
          <p:nvPr>
            <p:ph type="dt" idx="1"/>
          </p:nvPr>
        </p:nvSpPr>
        <p:spPr/>
        <p:txBody>
          <a:bodyPr/>
          <a:p>
            <a:r>
              <a:rPr lang="en-IN"/>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Gill Sans MT"/>
            </a:endParaRPr>
          </a:p>
        </p:txBody>
      </p:sp>
      <p:sp>
        <p:nvSpPr>
          <p:cNvPr id="38"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a:lnSpc>
                <a:spcPct val="120000"/>
              </a:lnSpc>
              <a:spcBef>
                <a:spcPts val="1417"/>
              </a:spcBef>
              <a:buNone/>
            </a:pPr>
            <a:endParaRPr b="0" lang="en-US" sz="2000" spc="-1" strike="noStrike">
              <a:solidFill>
                <a:srgbClr val="000000"/>
              </a:solidFill>
              <a:latin typeface="Gill Sans MT"/>
            </a:endParaRPr>
          </a:p>
        </p:txBody>
      </p:sp>
      <p:sp>
        <p:nvSpPr>
          <p:cNvPr id="39"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a:lnSpc>
                <a:spcPct val="120000"/>
              </a:lnSpc>
              <a:spcBef>
                <a:spcPts val="1417"/>
              </a:spcBef>
              <a:buNone/>
            </a:pPr>
            <a:endParaRPr b="0" lang="en-US" sz="2000" spc="-1" strike="noStrike">
              <a:solidFill>
                <a:srgbClr val="000000"/>
              </a:solidFill>
              <a:latin typeface="Gill Sans MT"/>
            </a:endParaRPr>
          </a:p>
        </p:txBody>
      </p:sp>
      <p:sp>
        <p:nvSpPr>
          <p:cNvPr id="40"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a:lnSpc>
                <a:spcPct val="120000"/>
              </a:lnSpc>
              <a:spcBef>
                <a:spcPts val="1417"/>
              </a:spcBef>
              <a:buNone/>
            </a:pPr>
            <a:endParaRPr b="0" lang="en-US" sz="2000" spc="-1" strike="noStrike">
              <a:solidFill>
                <a:srgbClr val="000000"/>
              </a:solidFill>
              <a:latin typeface="Gill Sans MT"/>
            </a:endParaRPr>
          </a:p>
        </p:txBody>
      </p:sp>
      <p:sp>
        <p:nvSpPr>
          <p:cNvPr id="41"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a:lnSpc>
                <a:spcPct val="120000"/>
              </a:lnSpc>
              <a:spcBef>
                <a:spcPts val="1417"/>
              </a:spcBef>
              <a:buNone/>
            </a:pPr>
            <a:endParaRPr b="0" lang="en-US" sz="2000" spc="-1" strike="noStrike">
              <a:solidFill>
                <a:srgbClr val="000000"/>
              </a:solidFill>
              <a:latin typeface="Gill Sans MT"/>
            </a:endParaRPr>
          </a:p>
        </p:txBody>
      </p:sp>
      <p:sp>
        <p:nvSpPr>
          <p:cNvPr id="42"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a:lnSpc>
                <a:spcPct val="120000"/>
              </a:lnSpc>
              <a:spcBef>
                <a:spcPts val="1417"/>
              </a:spcBef>
              <a:buNone/>
            </a:pPr>
            <a:endParaRPr b="0" lang="en-US" sz="2000" spc="-1" strike="noStrike">
              <a:solidFill>
                <a:srgbClr val="000000"/>
              </a:solidFill>
              <a:latin typeface="Gill Sans MT"/>
            </a:endParaRPr>
          </a:p>
        </p:txBody>
      </p:sp>
      <p:sp>
        <p:nvSpPr>
          <p:cNvPr id="43"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a:lnSpc>
                <a:spcPct val="120000"/>
              </a:lnSpc>
              <a:spcBef>
                <a:spcPts val="1417"/>
              </a:spcBef>
              <a:buNone/>
            </a:pPr>
            <a:endParaRPr b="0" lang="en-US" sz="2000" spc="-1" strike="noStrike">
              <a:solidFill>
                <a:srgbClr val="000000"/>
              </a:solidFill>
              <a:latin typeface="Gill Sans MT"/>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sldNum" idx="3"/>
          </p:nvPr>
        </p:nvSpPr>
        <p:spPr/>
        <p:txBody>
          <a:bodyPr/>
          <a:p>
            <a:fld id="{ED56AA12-D6C8-45FE-802A-7767546BC766}" type="slidenum">
              <a:t>&lt;#&gt;</a:t>
            </a:fld>
          </a:p>
        </p:txBody>
      </p:sp>
      <p:sp>
        <p:nvSpPr>
          <p:cNvPr id="11" name="PlaceHolder 10"/>
          <p:cNvSpPr>
            <a:spLocks noGrp="1"/>
          </p:cNvSpPr>
          <p:nvPr>
            <p:ph type="dt" idx="1"/>
          </p:nvPr>
        </p:nvSpPr>
        <p:spPr/>
        <p:txBody>
          <a:bodyPr/>
          <a:p>
            <a:r>
              <a:rPr lang="en-IN"/>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Gill Sans MT"/>
            </a:endParaRPr>
          </a:p>
        </p:txBody>
      </p:sp>
      <p:sp>
        <p:nvSpPr>
          <p:cNvPr id="9"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5BF42AF5-00CB-4E75-A83A-4C310BF0A879}" type="slidenum">
              <a:t>&lt;#&gt;</a:t>
            </a:fld>
          </a:p>
        </p:txBody>
      </p:sp>
      <p:sp>
        <p:nvSpPr>
          <p:cNvPr id="6" name="PlaceHolder 5"/>
          <p:cNvSpPr>
            <a:spLocks noGrp="1"/>
          </p:cNvSpPr>
          <p:nvPr>
            <p:ph type="dt" idx="1"/>
          </p:nvPr>
        </p:nvSpPr>
        <p:spPr/>
        <p:txBody>
          <a:bodyPr/>
          <a:p>
            <a:r>
              <a:rPr lang="en-IN"/>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Gill Sans MT"/>
            </a:endParaRPr>
          </a:p>
        </p:txBody>
      </p:sp>
      <p:sp>
        <p:nvSpPr>
          <p:cNvPr id="11"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a:lnSpc>
                <a:spcPct val="120000"/>
              </a:lnSpc>
              <a:spcBef>
                <a:spcPts val="1417"/>
              </a:spcBef>
              <a:buNone/>
            </a:pPr>
            <a:endParaRPr b="0" lang="en-US" sz="2000" spc="-1" strike="noStrike">
              <a:solidFill>
                <a:srgbClr val="000000"/>
              </a:solidFill>
              <a:latin typeface="Gill Sans MT"/>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F5B1BC94-5A04-448E-804A-24E7052671BD}" type="slidenum">
              <a:t>&lt;#&gt;</a:t>
            </a:fld>
          </a:p>
        </p:txBody>
      </p:sp>
      <p:sp>
        <p:nvSpPr>
          <p:cNvPr id="6" name="PlaceHolder 5"/>
          <p:cNvSpPr>
            <a:spLocks noGrp="1"/>
          </p:cNvSpPr>
          <p:nvPr>
            <p:ph type="dt" idx="1"/>
          </p:nvPr>
        </p:nvSpPr>
        <p:spPr/>
        <p:txBody>
          <a:bodyPr/>
          <a:p>
            <a:r>
              <a:rPr lang="en-IN"/>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Gill Sans MT"/>
            </a:endParaRPr>
          </a:p>
        </p:txBody>
      </p:sp>
      <p:sp>
        <p:nvSpPr>
          <p:cNvPr id="13"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a:lnSpc>
                <a:spcPct val="120000"/>
              </a:lnSpc>
              <a:spcBef>
                <a:spcPts val="1417"/>
              </a:spcBef>
              <a:buNone/>
            </a:pPr>
            <a:endParaRPr b="0" lang="en-US" sz="2000" spc="-1" strike="noStrike">
              <a:solidFill>
                <a:srgbClr val="000000"/>
              </a:solidFill>
              <a:latin typeface="Gill Sans MT"/>
            </a:endParaRPr>
          </a:p>
        </p:txBody>
      </p:sp>
      <p:sp>
        <p:nvSpPr>
          <p:cNvPr id="14"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a:lnSpc>
                <a:spcPct val="120000"/>
              </a:lnSpc>
              <a:spcBef>
                <a:spcPts val="1417"/>
              </a:spcBef>
              <a:buNone/>
            </a:pPr>
            <a:endParaRPr b="0" lang="en-US" sz="2000" spc="-1" strike="noStrike">
              <a:solidFill>
                <a:srgbClr val="000000"/>
              </a:solidFill>
              <a:latin typeface="Gill Sans MT"/>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11AAC8A4-AC2B-4B11-90D6-AEEF5DCBFB90}" type="slidenum">
              <a:t>&lt;#&gt;</a:t>
            </a:fld>
          </a:p>
        </p:txBody>
      </p:sp>
      <p:sp>
        <p:nvSpPr>
          <p:cNvPr id="7" name="PlaceHolder 6"/>
          <p:cNvSpPr>
            <a:spLocks noGrp="1"/>
          </p:cNvSpPr>
          <p:nvPr>
            <p:ph type="dt" idx="1"/>
          </p:nvPr>
        </p:nvSpPr>
        <p:spPr/>
        <p:txBody>
          <a:bodyPr/>
          <a:p>
            <a:r>
              <a:rPr lang="en-IN"/>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Gill Sans MT"/>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27DCC2CB-E989-4911-95A3-A423F8A6A452}" type="slidenum">
              <a:t>&lt;#&gt;</a:t>
            </a:fld>
          </a:p>
        </p:txBody>
      </p:sp>
      <p:sp>
        <p:nvSpPr>
          <p:cNvPr id="5" name="PlaceHolder 4"/>
          <p:cNvSpPr>
            <a:spLocks noGrp="1"/>
          </p:cNvSpPr>
          <p:nvPr>
            <p:ph type="dt" idx="1"/>
          </p:nvPr>
        </p:nvSpPr>
        <p:spPr/>
        <p:txBody>
          <a:bodyPr/>
          <a:p>
            <a:r>
              <a:rPr lang="en-IN"/>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4B3C1EA0-0DE6-4E80-AD8D-6C53223CA668}" type="slidenum">
              <a:t>&lt;#&gt;</a:t>
            </a:fld>
          </a:p>
        </p:txBody>
      </p:sp>
      <p:sp>
        <p:nvSpPr>
          <p:cNvPr id="5" name="PlaceHolder 4"/>
          <p:cNvSpPr>
            <a:spLocks noGrp="1"/>
          </p:cNvSpPr>
          <p:nvPr>
            <p:ph type="dt" idx="1"/>
          </p:nvPr>
        </p:nvSpPr>
        <p:spPr/>
        <p:txBody>
          <a:bodyPr/>
          <a:p>
            <a:r>
              <a:rPr lang="en-IN"/>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Gill Sans MT"/>
            </a:endParaRPr>
          </a:p>
        </p:txBody>
      </p:sp>
      <p:sp>
        <p:nvSpPr>
          <p:cNvPr id="18"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120000"/>
              </a:lnSpc>
              <a:spcBef>
                <a:spcPts val="1417"/>
              </a:spcBef>
              <a:buNone/>
            </a:pPr>
            <a:endParaRPr b="0" lang="en-US" sz="2000" spc="-1" strike="noStrike">
              <a:solidFill>
                <a:srgbClr val="000000"/>
              </a:solidFill>
              <a:latin typeface="Gill Sans MT"/>
            </a:endParaRPr>
          </a:p>
        </p:txBody>
      </p:sp>
      <p:sp>
        <p:nvSpPr>
          <p:cNvPr id="19"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a:lnSpc>
                <a:spcPct val="120000"/>
              </a:lnSpc>
              <a:spcBef>
                <a:spcPts val="1417"/>
              </a:spcBef>
              <a:buNone/>
            </a:pPr>
            <a:endParaRPr b="0" lang="en-US" sz="2000" spc="-1" strike="noStrike">
              <a:solidFill>
                <a:srgbClr val="000000"/>
              </a:solidFill>
              <a:latin typeface="Gill Sans MT"/>
            </a:endParaRPr>
          </a:p>
        </p:txBody>
      </p:sp>
      <p:sp>
        <p:nvSpPr>
          <p:cNvPr id="20"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a:lnSpc>
                <a:spcPct val="120000"/>
              </a:lnSpc>
              <a:spcBef>
                <a:spcPts val="1417"/>
              </a:spcBef>
              <a:buNone/>
            </a:pPr>
            <a:endParaRPr b="0" lang="en-US" sz="2000" spc="-1" strike="noStrike">
              <a:solidFill>
                <a:srgbClr val="000000"/>
              </a:solidFill>
              <a:latin typeface="Gill Sans MT"/>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20F5C6CD-2FFC-43FF-BD4E-19E1B5791B9F}" type="slidenum">
              <a:t>&lt;#&gt;</a:t>
            </a:fld>
          </a:p>
        </p:txBody>
      </p:sp>
      <p:sp>
        <p:nvSpPr>
          <p:cNvPr id="8" name="PlaceHolder 7"/>
          <p:cNvSpPr>
            <a:spLocks noGrp="1"/>
          </p:cNvSpPr>
          <p:nvPr>
            <p:ph type="dt" idx="1"/>
          </p:nvPr>
        </p:nvSpPr>
        <p:spPr/>
        <p:txBody>
          <a:bodyPr/>
          <a:p>
            <a:r>
              <a:rPr lang="en-IN"/>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Gill Sans MT"/>
            </a:endParaRPr>
          </a:p>
        </p:txBody>
      </p:sp>
      <p:sp>
        <p:nvSpPr>
          <p:cNvPr id="22"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a:lnSpc>
                <a:spcPct val="120000"/>
              </a:lnSpc>
              <a:spcBef>
                <a:spcPts val="1417"/>
              </a:spcBef>
              <a:buNone/>
            </a:pPr>
            <a:endParaRPr b="0" lang="en-US" sz="2000" spc="-1" strike="noStrike">
              <a:solidFill>
                <a:srgbClr val="000000"/>
              </a:solidFill>
              <a:latin typeface="Gill Sans MT"/>
            </a:endParaRPr>
          </a:p>
        </p:txBody>
      </p:sp>
      <p:sp>
        <p:nvSpPr>
          <p:cNvPr id="23"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120000"/>
              </a:lnSpc>
              <a:spcBef>
                <a:spcPts val="1417"/>
              </a:spcBef>
              <a:buNone/>
            </a:pPr>
            <a:endParaRPr b="0" lang="en-US" sz="2000" spc="-1" strike="noStrike">
              <a:solidFill>
                <a:srgbClr val="000000"/>
              </a:solidFill>
              <a:latin typeface="Gill Sans MT"/>
            </a:endParaRPr>
          </a:p>
        </p:txBody>
      </p:sp>
      <p:sp>
        <p:nvSpPr>
          <p:cNvPr id="24"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a:lnSpc>
                <a:spcPct val="120000"/>
              </a:lnSpc>
              <a:spcBef>
                <a:spcPts val="1417"/>
              </a:spcBef>
              <a:buNone/>
            </a:pPr>
            <a:endParaRPr b="0" lang="en-US" sz="2000" spc="-1" strike="noStrike">
              <a:solidFill>
                <a:srgbClr val="000000"/>
              </a:solidFill>
              <a:latin typeface="Gill Sans MT"/>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36150F11-AF3E-47D4-AFDF-B0B77FA4F1F8}" type="slidenum">
              <a:t>&lt;#&gt;</a:t>
            </a:fld>
          </a:p>
        </p:txBody>
      </p:sp>
      <p:sp>
        <p:nvSpPr>
          <p:cNvPr id="8" name="PlaceHolder 7"/>
          <p:cNvSpPr>
            <a:spLocks noGrp="1"/>
          </p:cNvSpPr>
          <p:nvPr>
            <p:ph type="dt" idx="1"/>
          </p:nvPr>
        </p:nvSpPr>
        <p:spPr/>
        <p:txBody>
          <a:bodyPr/>
          <a:p>
            <a:r>
              <a:rPr lang="en-IN"/>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Gill Sans MT"/>
            </a:endParaRPr>
          </a:p>
        </p:txBody>
      </p:sp>
      <p:sp>
        <p:nvSpPr>
          <p:cNvPr id="2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120000"/>
              </a:lnSpc>
              <a:spcBef>
                <a:spcPts val="1417"/>
              </a:spcBef>
              <a:buNone/>
            </a:pPr>
            <a:endParaRPr b="0" lang="en-US" sz="2000" spc="-1" strike="noStrike">
              <a:solidFill>
                <a:srgbClr val="000000"/>
              </a:solidFill>
              <a:latin typeface="Gill Sans MT"/>
            </a:endParaRPr>
          </a:p>
        </p:txBody>
      </p:sp>
      <p:sp>
        <p:nvSpPr>
          <p:cNvPr id="27"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120000"/>
              </a:lnSpc>
              <a:spcBef>
                <a:spcPts val="1417"/>
              </a:spcBef>
              <a:buNone/>
            </a:pPr>
            <a:endParaRPr b="0" lang="en-US" sz="2000" spc="-1" strike="noStrike">
              <a:solidFill>
                <a:srgbClr val="000000"/>
              </a:solidFill>
              <a:latin typeface="Gill Sans MT"/>
            </a:endParaRPr>
          </a:p>
        </p:txBody>
      </p:sp>
      <p:sp>
        <p:nvSpPr>
          <p:cNvPr id="28"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a:lnSpc>
                <a:spcPct val="120000"/>
              </a:lnSpc>
              <a:spcBef>
                <a:spcPts val="1417"/>
              </a:spcBef>
              <a:buNone/>
            </a:pPr>
            <a:endParaRPr b="0" lang="en-US" sz="2000" spc="-1" strike="noStrike">
              <a:solidFill>
                <a:srgbClr val="000000"/>
              </a:solidFill>
              <a:latin typeface="Gill Sans MT"/>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46C383D0-43C2-47FD-97DC-84C34671B97D}" type="slidenum">
              <a:t>&lt;#&gt;</a:t>
            </a:fld>
          </a:p>
        </p:txBody>
      </p:sp>
      <p:sp>
        <p:nvSpPr>
          <p:cNvPr id="8" name="PlaceHolder 7"/>
          <p:cNvSpPr>
            <a:spLocks noGrp="1"/>
          </p:cNvSpPr>
          <p:nvPr>
            <p:ph type="dt" idx="1"/>
          </p:nvPr>
        </p:nvSpPr>
        <p:spPr/>
        <p:txBody>
          <a:bodyPr/>
          <a:p>
            <a:r>
              <a:rPr lang="en-IN"/>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eceae7"/>
            </a:gs>
            <a:gs pos="100000">
              <a:srgbClr val="cac6c1"/>
            </a:gs>
          </a:gsLst>
          <a:path path="circle">
            <a:fillToRect l="50000" t="50000" r="50000" b="50000"/>
          </a:path>
        </a:gradFill>
      </p:bgPr>
    </p:bg>
    <p:spTree>
      <p:nvGrpSpPr>
        <p:cNvPr id="1" name=""/>
        <p:cNvGrpSpPr/>
        <p:nvPr/>
      </p:nvGrpSpPr>
      <p:grpSpPr>
        <a:xfrm>
          <a:off x="0" y="0"/>
          <a:ext cx="0" cy="0"/>
          <a:chOff x="0" y="0"/>
          <a:chExt cx="0" cy="0"/>
        </a:xfrm>
      </p:grpSpPr>
      <p:sp>
        <p:nvSpPr>
          <p:cNvPr id="0" name="Rectangle 7"/>
          <p:cNvSpPr/>
          <p:nvPr/>
        </p:nvSpPr>
        <p:spPr>
          <a:xfrm>
            <a:off x="0" y="2019600"/>
            <a:ext cx="12191760" cy="4105440"/>
          </a:xfrm>
          <a:prstGeom prst="rect">
            <a:avLst/>
          </a:prstGeom>
          <a:gradFill rotWithShape="0">
            <a:gsLst>
              <a:gs pos="0">
                <a:srgbClr val="dfdbd5">
                  <a:alpha val="0"/>
                </a:srgbClr>
              </a:gs>
              <a:gs pos="100000">
                <a:srgbClr val="dfdbd5"/>
              </a:gs>
            </a:gsLst>
            <a:lin ang="5400000"/>
          </a:gradFill>
          <a:ln>
            <a:noFill/>
          </a:ln>
        </p:spPr>
        <p:style>
          <a:lnRef idx="2">
            <a:schemeClr val="accent1">
              <a:shade val="50000"/>
            </a:schemeClr>
          </a:lnRef>
          <a:fillRef idx="1">
            <a:schemeClr val="accent1"/>
          </a:fillRef>
          <a:effectRef idx="0">
            <a:schemeClr val="accent1"/>
          </a:effectRef>
          <a:fontRef idx="minor"/>
        </p:style>
      </p:sp>
      <p:pic>
        <p:nvPicPr>
          <p:cNvPr id="1" name="Picture 6" descr=""/>
          <p:cNvPicPr/>
          <p:nvPr/>
        </p:nvPicPr>
        <p:blipFill>
          <a:blip r:embed="rId2"/>
          <a:srcRect l="0" t="1526" r="0" b="-1526"/>
          <a:stretch/>
        </p:blipFill>
        <p:spPr>
          <a:xfrm>
            <a:off x="0" y="6126480"/>
            <a:ext cx="12191760" cy="742680"/>
          </a:xfrm>
          <a:prstGeom prst="rect">
            <a:avLst/>
          </a:prstGeom>
          <a:ln w="0">
            <a:noFill/>
          </a:ln>
        </p:spPr>
      </p:pic>
      <p:sp>
        <p:nvSpPr>
          <p:cNvPr id="2" name="Straight Connector 9"/>
          <p:cNvSpPr/>
          <p:nvPr/>
        </p:nvSpPr>
        <p:spPr>
          <a:xfrm>
            <a:off x="0" y="6128280"/>
            <a:ext cx="12191760" cy="360"/>
          </a:xfrm>
          <a:prstGeom prst="line">
            <a:avLst/>
          </a:prstGeom>
          <a:ln w="12700">
            <a:solidFill>
              <a:srgbClr val="000001">
                <a:alpha val="20000"/>
              </a:srgbClr>
            </a:solidFill>
            <a:round/>
          </a:ln>
        </p:spPr>
        <p:style>
          <a:lnRef idx="1">
            <a:schemeClr val="accent1"/>
          </a:lnRef>
          <a:fillRef idx="0">
            <a:schemeClr val="accent1"/>
          </a:fillRef>
          <a:effectRef idx="0">
            <a:schemeClr val="accent1"/>
          </a:effectRef>
          <a:fontRef idx="minor"/>
        </p:style>
      </p:sp>
      <p:sp>
        <p:nvSpPr>
          <p:cNvPr id="3" name="PlaceHolder 1"/>
          <p:cNvSpPr>
            <a:spLocks noGrp="1"/>
          </p:cNvSpPr>
          <p:nvPr>
            <p:ph type="dt" idx="1"/>
          </p:nvPr>
        </p:nvSpPr>
        <p:spPr>
          <a:xfrm>
            <a:off x="7554240" y="330480"/>
            <a:ext cx="3500280" cy="308880"/>
          </a:xfrm>
          <a:prstGeom prst="rect">
            <a:avLst/>
          </a:prstGeom>
          <a:noFill/>
          <a:ln w="0">
            <a:noFill/>
          </a:ln>
        </p:spPr>
        <p:txBody>
          <a:bodyPr anchor="ctr">
            <a:noAutofit/>
          </a:bodyPr>
          <a:lstStyle>
            <a:lvl1pPr algn="r">
              <a:lnSpc>
                <a:spcPct val="100000"/>
              </a:lnSpc>
              <a:buNone/>
              <a:defRPr b="0" lang="en-IN" sz="1000" spc="-1" strike="noStrike">
                <a:solidFill>
                  <a:srgbClr val="8b8b8b"/>
                </a:solidFill>
                <a:latin typeface="Gill Sans MT"/>
              </a:defRPr>
            </a:lvl1pPr>
          </a:lstStyle>
          <a:p>
            <a:pPr algn="r">
              <a:lnSpc>
                <a:spcPct val="100000"/>
              </a:lnSpc>
              <a:buNone/>
            </a:pPr>
            <a:r>
              <a:rPr b="0" lang="en-IN" sz="1000" spc="-1" strike="noStrike">
                <a:solidFill>
                  <a:srgbClr val="8b8b8b"/>
                </a:solidFill>
                <a:latin typeface="Gill Sans MT"/>
              </a:rPr>
              <a:t>&lt;date/time&gt;</a:t>
            </a:r>
            <a:endParaRPr b="0" lang="en-IN" sz="1000" spc="-1" strike="noStrike">
              <a:latin typeface="Times New Roman"/>
            </a:endParaRPr>
          </a:p>
        </p:txBody>
      </p:sp>
      <p:sp>
        <p:nvSpPr>
          <p:cNvPr id="4" name="PlaceHolder 2"/>
          <p:cNvSpPr>
            <a:spLocks noGrp="1"/>
          </p:cNvSpPr>
          <p:nvPr>
            <p:ph type="ftr" idx="2"/>
          </p:nvPr>
        </p:nvSpPr>
        <p:spPr>
          <a:xfrm>
            <a:off x="1451520" y="329400"/>
            <a:ext cx="5938560" cy="308880"/>
          </a:xfrm>
          <a:prstGeom prst="rect">
            <a:avLst/>
          </a:prstGeom>
          <a:noFill/>
          <a:ln w="0">
            <a:noFill/>
          </a:ln>
        </p:spPr>
        <p:txBody>
          <a:bodyPr anchor="ctr">
            <a:noAutofit/>
          </a:bodyPr>
          <a:lstStyle>
            <a:lvl1pPr algn="ctr">
              <a:buNone/>
              <a:defRPr b="0" lang="en-IN" sz="1400" spc="-1" strike="noStrike">
                <a:latin typeface="Times New Roman"/>
              </a:defRPr>
            </a:lvl1pPr>
          </a:lstStyle>
          <a:p>
            <a:pPr algn="ctr">
              <a:buNone/>
            </a:pPr>
            <a:r>
              <a:rPr b="0" lang="en-IN" sz="1400" spc="-1" strike="noStrike">
                <a:latin typeface="Times New Roman"/>
              </a:rPr>
              <a:t>&lt;footer&gt;</a:t>
            </a:r>
            <a:endParaRPr b="0" lang="en-IN" sz="1400" spc="-1" strike="noStrike">
              <a:latin typeface="Times New Roman"/>
            </a:endParaRPr>
          </a:p>
        </p:txBody>
      </p:sp>
      <p:sp>
        <p:nvSpPr>
          <p:cNvPr id="5" name="PlaceHolder 3"/>
          <p:cNvSpPr>
            <a:spLocks noGrp="1"/>
          </p:cNvSpPr>
          <p:nvPr>
            <p:ph type="sldNum" idx="3"/>
          </p:nvPr>
        </p:nvSpPr>
        <p:spPr>
          <a:xfrm>
            <a:off x="480240" y="798840"/>
            <a:ext cx="810720" cy="503280"/>
          </a:xfrm>
          <a:prstGeom prst="rect">
            <a:avLst/>
          </a:prstGeom>
          <a:noFill/>
          <a:ln w="0">
            <a:noFill/>
          </a:ln>
        </p:spPr>
        <p:txBody>
          <a:bodyPr anchor="t">
            <a:noAutofit/>
          </a:bodyPr>
          <a:lstStyle>
            <a:lvl1pPr algn="r">
              <a:lnSpc>
                <a:spcPct val="100000"/>
              </a:lnSpc>
              <a:buNone/>
              <a:defRPr b="0" lang="en-US" sz="2800" spc="-1" strike="noStrike">
                <a:solidFill>
                  <a:srgbClr val="b71e42"/>
                </a:solidFill>
                <a:latin typeface="Gill Sans MT"/>
              </a:defRPr>
            </a:lvl1pPr>
          </a:lstStyle>
          <a:p>
            <a:pPr algn="r">
              <a:lnSpc>
                <a:spcPct val="100000"/>
              </a:lnSpc>
              <a:buNone/>
            </a:pPr>
            <a:fld id="{BF6CAD36-C5C9-4A8D-B73D-BD75BC6D229A}" type="slidenum">
              <a:rPr b="0" lang="en-US" sz="2800" spc="-1" strike="noStrike">
                <a:solidFill>
                  <a:srgbClr val="b71e42"/>
                </a:solidFill>
                <a:latin typeface="Gill Sans MT"/>
              </a:rPr>
              <a:t>&lt;number&gt;</a:t>
            </a:fld>
            <a:endParaRPr b="0" lang="en-IN" sz="2800" spc="-1" strike="noStrike">
              <a:latin typeface="Times New Roman"/>
            </a:endParaRPr>
          </a:p>
        </p:txBody>
      </p:sp>
      <p:sp>
        <p:nvSpPr>
          <p:cNvPr id="6"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r>
              <a:rPr b="0" lang="en-US" sz="1800" spc="-1" strike="noStrike">
                <a:solidFill>
                  <a:srgbClr val="000000"/>
                </a:solidFill>
                <a:latin typeface="Gill Sans MT"/>
              </a:rPr>
              <a:t>Click to edit the title text format</a:t>
            </a:r>
            <a:endParaRPr b="0" lang="en-US" sz="1800" spc="-1" strike="noStrike">
              <a:solidFill>
                <a:srgbClr val="000000"/>
              </a:solidFill>
              <a:latin typeface="Gill Sans MT"/>
            </a:endParaRPr>
          </a:p>
        </p:txBody>
      </p:sp>
      <p:sp>
        <p:nvSpPr>
          <p:cNvPr id="7"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lnSpc>
                <a:spcPct val="120000"/>
              </a:lnSpc>
              <a:spcBef>
                <a:spcPts val="1417"/>
              </a:spcBef>
              <a:buClr>
                <a:srgbClr val="000000"/>
              </a:buClr>
              <a:buSzPct val="45000"/>
              <a:buFont typeface="Wingdings" charset="2"/>
              <a:buChar char=""/>
            </a:pPr>
            <a:r>
              <a:rPr b="0" lang="en-US" sz="2000" spc="-1" strike="noStrike">
                <a:solidFill>
                  <a:srgbClr val="000000"/>
                </a:solidFill>
                <a:latin typeface="Gill Sans MT"/>
              </a:rPr>
              <a:t>Click to edit the outline text format</a:t>
            </a:r>
            <a:endParaRPr b="0" lang="en-US" sz="2000" spc="-1" strike="noStrike">
              <a:solidFill>
                <a:srgbClr val="000000"/>
              </a:solidFill>
              <a:latin typeface="Gill Sans MT"/>
            </a:endParaRPr>
          </a:p>
          <a:p>
            <a:pPr lvl="1" marL="864000" indent="-324000">
              <a:lnSpc>
                <a:spcPct val="120000"/>
              </a:lnSpc>
              <a:spcBef>
                <a:spcPts val="1134"/>
              </a:spcBef>
              <a:buClr>
                <a:srgbClr val="000000"/>
              </a:buClr>
              <a:buSzPct val="75000"/>
              <a:buFont typeface="Symbol" charset="2"/>
              <a:buChar char=""/>
            </a:pPr>
            <a:r>
              <a:rPr b="0" lang="en-US" sz="1600" spc="-1" strike="noStrike">
                <a:solidFill>
                  <a:srgbClr val="000000"/>
                </a:solidFill>
                <a:latin typeface="Gill Sans MT"/>
              </a:rPr>
              <a:t>Second Outline Level</a:t>
            </a:r>
            <a:endParaRPr b="0" lang="en-US" sz="1600" spc="-1" strike="noStrike">
              <a:solidFill>
                <a:srgbClr val="000000"/>
              </a:solidFill>
              <a:latin typeface="Gill Sans MT"/>
            </a:endParaRPr>
          </a:p>
          <a:p>
            <a:pPr lvl="2" marL="1296000" indent="-288000">
              <a:lnSpc>
                <a:spcPct val="120000"/>
              </a:lnSpc>
              <a:spcBef>
                <a:spcPts val="850"/>
              </a:spcBef>
              <a:buClr>
                <a:srgbClr val="000000"/>
              </a:buClr>
              <a:buSzPct val="45000"/>
              <a:buFont typeface="Wingdings" charset="2"/>
              <a:buChar char=""/>
            </a:pPr>
            <a:r>
              <a:rPr b="0" lang="en-US" sz="1400" spc="-1" strike="noStrike">
                <a:solidFill>
                  <a:srgbClr val="000000"/>
                </a:solidFill>
                <a:latin typeface="Gill Sans MT"/>
              </a:rPr>
              <a:t>Third Outline Level</a:t>
            </a:r>
            <a:endParaRPr b="0" lang="en-US" sz="1400" spc="-1" strike="noStrike">
              <a:solidFill>
                <a:srgbClr val="000000"/>
              </a:solidFill>
              <a:latin typeface="Gill Sans MT"/>
            </a:endParaRPr>
          </a:p>
          <a:p>
            <a:pPr lvl="3" marL="1728000" indent="-216000">
              <a:lnSpc>
                <a:spcPct val="120000"/>
              </a:lnSpc>
              <a:spcBef>
                <a:spcPts val="567"/>
              </a:spcBef>
              <a:buClr>
                <a:srgbClr val="000000"/>
              </a:buClr>
              <a:buSzPct val="75000"/>
              <a:buFont typeface="Symbol" charset="2"/>
              <a:buChar char=""/>
            </a:pPr>
            <a:r>
              <a:rPr b="0" lang="en-US" sz="1200" spc="-1" strike="noStrike">
                <a:solidFill>
                  <a:srgbClr val="000000"/>
                </a:solidFill>
                <a:latin typeface="Gill Sans MT"/>
              </a:rPr>
              <a:t>Fourth Outline Level</a:t>
            </a:r>
            <a:endParaRPr b="0" lang="en-US" sz="1200" spc="-1" strike="noStrike">
              <a:solidFill>
                <a:srgbClr val="000000"/>
              </a:solidFill>
              <a:latin typeface="Gill Sans MT"/>
            </a:endParaRPr>
          </a:p>
          <a:p>
            <a:pPr lvl="4" marL="2160000" indent="-216000">
              <a:lnSpc>
                <a:spcPct val="120000"/>
              </a:lnSpc>
              <a:spcBef>
                <a:spcPts val="283"/>
              </a:spcBef>
              <a:buClr>
                <a:srgbClr val="000000"/>
              </a:buClr>
              <a:buSzPct val="45000"/>
              <a:buFont typeface="Wingdings" charset="2"/>
              <a:buChar char=""/>
            </a:pPr>
            <a:r>
              <a:rPr b="0" lang="en-US" sz="2000" spc="-1" strike="noStrike">
                <a:solidFill>
                  <a:srgbClr val="000000"/>
                </a:solidFill>
                <a:latin typeface="Gill Sans MT"/>
              </a:rPr>
              <a:t>Fifth Outline Level</a:t>
            </a:r>
            <a:endParaRPr b="0" lang="en-US" sz="2000" spc="-1" strike="noStrike">
              <a:solidFill>
                <a:srgbClr val="000000"/>
              </a:solidFill>
              <a:latin typeface="Gill Sans MT"/>
            </a:endParaRPr>
          </a:p>
          <a:p>
            <a:pPr lvl="5" marL="2592000" indent="-216000">
              <a:lnSpc>
                <a:spcPct val="120000"/>
              </a:lnSpc>
              <a:spcBef>
                <a:spcPts val="283"/>
              </a:spcBef>
              <a:buClr>
                <a:srgbClr val="000000"/>
              </a:buClr>
              <a:buSzPct val="45000"/>
              <a:buFont typeface="Wingdings" charset="2"/>
              <a:buChar char=""/>
            </a:pPr>
            <a:r>
              <a:rPr b="0" lang="en-US" sz="2000" spc="-1" strike="noStrike">
                <a:solidFill>
                  <a:srgbClr val="000000"/>
                </a:solidFill>
                <a:latin typeface="Gill Sans MT"/>
              </a:rPr>
              <a:t>Sixth Outline Level</a:t>
            </a:r>
            <a:endParaRPr b="0" lang="en-US" sz="2000" spc="-1" strike="noStrike">
              <a:solidFill>
                <a:srgbClr val="000000"/>
              </a:solidFill>
              <a:latin typeface="Gill Sans MT"/>
            </a:endParaRPr>
          </a:p>
          <a:p>
            <a:pPr lvl="6" marL="3024000" indent="-216000">
              <a:lnSpc>
                <a:spcPct val="120000"/>
              </a:lnSpc>
              <a:spcBef>
                <a:spcPts val="283"/>
              </a:spcBef>
              <a:buClr>
                <a:srgbClr val="000000"/>
              </a:buClr>
              <a:buSzPct val="45000"/>
              <a:buFont typeface="Wingdings" charset="2"/>
              <a:buChar char=""/>
            </a:pPr>
            <a:r>
              <a:rPr b="0" lang="en-US" sz="2000" spc="-1" strike="noStrike">
                <a:solidFill>
                  <a:srgbClr val="000000"/>
                </a:solidFill>
                <a:latin typeface="Gill Sans MT"/>
              </a:rPr>
              <a:t>Seventh Outline Level</a:t>
            </a:r>
            <a:endParaRPr b="0" lang="en-US" sz="2000" spc="-1" strike="noStrike">
              <a:solidFill>
                <a:srgbClr val="000000"/>
              </a:solidFill>
              <a:latin typeface="Gill Sans MT"/>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s/_rels/slide1.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2.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9.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2.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8.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0.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
</Relationships>
</file>

<file path=ppt/slides/_rels/slide5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 name="TextBox 9"/>
          <p:cNvSpPr/>
          <p:nvPr/>
        </p:nvSpPr>
        <p:spPr>
          <a:xfrm>
            <a:off x="208080" y="3464280"/>
            <a:ext cx="3401280" cy="3945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1" lang="en-US" sz="2000" spc="-1" strike="noStrike">
                <a:solidFill>
                  <a:srgbClr val="000000"/>
                </a:solidFill>
                <a:latin typeface="Times New Roman"/>
              </a:rPr>
              <a:t>Herbert Spencer </a:t>
            </a:r>
            <a:r>
              <a:rPr b="0" lang="en-US" sz="2000" spc="-1" strike="noStrike">
                <a:solidFill>
                  <a:srgbClr val="000000"/>
                </a:solidFill>
                <a:latin typeface="Times New Roman"/>
              </a:rPr>
              <a:t>(1820-1903) </a:t>
            </a:r>
            <a:endParaRPr b="0" lang="en-IN" sz="2000" spc="-1" strike="noStrike">
              <a:latin typeface="Arial"/>
            </a:endParaRPr>
          </a:p>
        </p:txBody>
      </p:sp>
      <p:sp>
        <p:nvSpPr>
          <p:cNvPr id="45" name="TextBox 12"/>
          <p:cNvSpPr/>
          <p:nvPr/>
        </p:nvSpPr>
        <p:spPr>
          <a:xfrm>
            <a:off x="3244680" y="0"/>
            <a:ext cx="8746920" cy="4110120"/>
          </a:xfrm>
          <a:prstGeom prst="rect">
            <a:avLst/>
          </a:prstGeom>
          <a:noFill/>
          <a:ln w="0">
            <a:noFill/>
          </a:ln>
        </p:spPr>
        <p:style>
          <a:lnRef idx="0"/>
          <a:fillRef idx="0"/>
          <a:effectRef idx="0"/>
          <a:fontRef idx="minor"/>
        </p:style>
        <p:txBody>
          <a:bodyPr lIns="90000" rIns="90000" tIns="45000" bIns="45000" anchor="t">
            <a:spAutoFit/>
          </a:bodyPr>
          <a:p>
            <a:pPr algn="ctr">
              <a:lnSpc>
                <a:spcPct val="150000"/>
              </a:lnSpc>
              <a:buNone/>
            </a:pPr>
            <a:r>
              <a:rPr b="1" lang="en-US" sz="2200" spc="-1" strike="noStrike">
                <a:solidFill>
                  <a:srgbClr val="000000"/>
                </a:solidFill>
                <a:latin typeface="Times New Roman"/>
              </a:rPr>
              <a:t>Social Darwinism</a:t>
            </a:r>
            <a:endParaRPr b="0" lang="en-IN" sz="2200" spc="-1" strike="noStrike">
              <a:latin typeface="Arial"/>
            </a:endParaRPr>
          </a:p>
          <a:p>
            <a:pPr marL="343080" indent="-343080">
              <a:lnSpc>
                <a:spcPct val="150000"/>
              </a:lnSpc>
              <a:buClr>
                <a:srgbClr val="000000"/>
              </a:buClr>
              <a:buFont typeface="Wingdings" charset="2"/>
              <a:buChar char=""/>
            </a:pPr>
            <a:r>
              <a:rPr b="0" lang="en-US" sz="2200" spc="-1" strike="noStrike">
                <a:solidFill>
                  <a:srgbClr val="000000"/>
                </a:solidFill>
                <a:latin typeface="Times New Roman"/>
              </a:rPr>
              <a:t>Principles of Sociology (1877).</a:t>
            </a:r>
            <a:endParaRPr b="0" lang="en-IN" sz="2200" spc="-1" strike="noStrike">
              <a:latin typeface="Arial"/>
            </a:endParaRPr>
          </a:p>
          <a:p>
            <a:pPr marL="343080" indent="-343080">
              <a:lnSpc>
                <a:spcPct val="150000"/>
              </a:lnSpc>
              <a:buClr>
                <a:srgbClr val="000000"/>
              </a:buClr>
              <a:buFont typeface="Wingdings" charset="2"/>
              <a:buChar char=""/>
            </a:pPr>
            <a:r>
              <a:rPr b="0" lang="en-US" sz="2200" spc="-1" strike="noStrike">
                <a:solidFill>
                  <a:srgbClr val="000000"/>
                </a:solidFill>
                <a:latin typeface="Times New Roman"/>
              </a:rPr>
              <a:t>‘</a:t>
            </a:r>
            <a:r>
              <a:rPr b="0" lang="en-US" sz="2200" spc="-1" strike="noStrike">
                <a:solidFill>
                  <a:srgbClr val="000000"/>
                </a:solidFill>
                <a:latin typeface="Times New Roman"/>
              </a:rPr>
              <a:t>The science of sociology has to give an account of (how) successive generations of units are produced, reared and fitted to co-operation’</a:t>
            </a:r>
            <a:endParaRPr b="0" lang="en-IN" sz="2200" spc="-1" strike="noStrike">
              <a:latin typeface="Arial"/>
            </a:endParaRPr>
          </a:p>
          <a:p>
            <a:pPr lvl="1" marL="800280" indent="-343080">
              <a:lnSpc>
                <a:spcPct val="150000"/>
              </a:lnSpc>
              <a:buClr>
                <a:srgbClr val="000000"/>
              </a:buClr>
              <a:buFont typeface="Arial"/>
              <a:buChar char="•"/>
            </a:pPr>
            <a:r>
              <a:rPr b="0" lang="en-US" sz="2200" spc="-1" strike="noStrike">
                <a:solidFill>
                  <a:srgbClr val="000000"/>
                </a:solidFill>
                <a:latin typeface="Times New Roman"/>
              </a:rPr>
              <a:t>The family, politics, religion, social control, and industry.</a:t>
            </a:r>
            <a:endParaRPr b="0" lang="en-IN" sz="2200" spc="-1" strike="noStrike">
              <a:latin typeface="Arial"/>
            </a:endParaRPr>
          </a:p>
          <a:p>
            <a:pPr lvl="1" marL="800280" indent="-343080">
              <a:lnSpc>
                <a:spcPct val="150000"/>
              </a:lnSpc>
              <a:buClr>
                <a:srgbClr val="000000"/>
              </a:buClr>
              <a:buFont typeface="Arial"/>
              <a:buChar char="•"/>
            </a:pPr>
            <a:r>
              <a:rPr b="0" lang="en-US" sz="2200" spc="-1" strike="noStrike">
                <a:solidFill>
                  <a:srgbClr val="000000"/>
                </a:solidFill>
                <a:latin typeface="Times New Roman"/>
              </a:rPr>
              <a:t>The sociological study of associations, communities, division of labour, social stratification, the sociology of knowledge and of science, art and aesthetics. The whole society as unit of analysis.</a:t>
            </a:r>
            <a:endParaRPr b="0" lang="en-IN" sz="2200" spc="-1" strike="noStrike">
              <a:latin typeface="Arial"/>
            </a:endParaRPr>
          </a:p>
        </p:txBody>
      </p:sp>
      <p:sp>
        <p:nvSpPr>
          <p:cNvPr id="46" name="TextBox 13"/>
          <p:cNvSpPr/>
          <p:nvPr/>
        </p:nvSpPr>
        <p:spPr>
          <a:xfrm>
            <a:off x="388080" y="4069440"/>
            <a:ext cx="11803680" cy="2602440"/>
          </a:xfrm>
          <a:prstGeom prst="rect">
            <a:avLst/>
          </a:prstGeom>
          <a:noFill/>
          <a:ln w="0">
            <a:noFill/>
          </a:ln>
        </p:spPr>
        <p:style>
          <a:lnRef idx="0"/>
          <a:fillRef idx="0"/>
          <a:effectRef idx="0"/>
          <a:fontRef idx="minor"/>
        </p:style>
        <p:txBody>
          <a:bodyPr lIns="90000" rIns="90000" tIns="45000" bIns="45000" anchor="t">
            <a:spAutoFit/>
          </a:bodyPr>
          <a:p>
            <a:pPr marL="285840" indent="-285840">
              <a:lnSpc>
                <a:spcPct val="150000"/>
              </a:lnSpc>
              <a:buClr>
                <a:srgbClr val="000000"/>
              </a:buClr>
              <a:buFont typeface="Wingdings" charset="2"/>
              <a:buChar char=""/>
            </a:pPr>
            <a:r>
              <a:rPr b="0" lang="en-US" sz="2200" spc="-1" strike="noStrike">
                <a:solidFill>
                  <a:srgbClr val="000000"/>
                </a:solidFill>
                <a:latin typeface="Times New Roman"/>
              </a:rPr>
              <a:t>‘</a:t>
            </a:r>
            <a:r>
              <a:rPr b="0" lang="en-US" sz="2200" spc="-1" strike="noStrike">
                <a:solidFill>
                  <a:srgbClr val="000000"/>
                </a:solidFill>
                <a:latin typeface="Times New Roman"/>
              </a:rPr>
              <a:t>We have to deal with facts of structure and function displayed by societies in general dissociated, so far as may be, from special facts due to special circumstances’.</a:t>
            </a:r>
            <a:endParaRPr b="0" lang="en-IN" sz="2200" spc="-1" strike="noStrike">
              <a:latin typeface="Arial"/>
            </a:endParaRPr>
          </a:p>
          <a:p>
            <a:pPr marL="285840" indent="-285840">
              <a:lnSpc>
                <a:spcPct val="150000"/>
              </a:lnSpc>
              <a:buClr>
                <a:srgbClr val="000000"/>
              </a:buClr>
              <a:buFont typeface="Wingdings" charset="2"/>
              <a:buChar char=""/>
            </a:pPr>
            <a:r>
              <a:rPr b="0" lang="en-IN" sz="2200" spc="-1" strike="noStrike">
                <a:solidFill>
                  <a:srgbClr val="000000"/>
                </a:solidFill>
                <a:latin typeface="Times New Roman"/>
              </a:rPr>
              <a:t>Societies are evolving from a lower form to higher forms. As generations pass, a society’s most capable and intelligent members (the fittest) survive, while the less capable die out. </a:t>
            </a:r>
            <a:endParaRPr b="0" lang="en-IN" sz="2200" spc="-1" strike="noStrike">
              <a:latin typeface="Arial"/>
            </a:endParaRPr>
          </a:p>
          <a:p>
            <a:pPr>
              <a:lnSpc>
                <a:spcPct val="150000"/>
              </a:lnSpc>
              <a:buNone/>
            </a:pPr>
            <a:endParaRPr b="0" lang="en-IN" sz="2200" spc="-1" strike="noStrike">
              <a:latin typeface="Arial"/>
            </a:endParaRPr>
          </a:p>
        </p:txBody>
      </p:sp>
      <p:pic>
        <p:nvPicPr>
          <p:cNvPr id="47" name="Picture 3" descr=""/>
          <p:cNvPicPr/>
          <p:nvPr/>
        </p:nvPicPr>
        <p:blipFill>
          <a:blip r:embed="rId1"/>
          <a:stretch/>
        </p:blipFill>
        <p:spPr>
          <a:xfrm>
            <a:off x="0" y="0"/>
            <a:ext cx="3136680" cy="3327120"/>
          </a:xfrm>
          <a:prstGeom prst="rect">
            <a:avLst/>
          </a:prstGeom>
          <a:ln w="0">
            <a:noFill/>
          </a:ln>
        </p:spPr>
      </p:pic>
      <p:sp>
        <p:nvSpPr>
          <p:cNvPr id="2" name="PlaceHolder 1"/>
          <p:cNvSpPr>
            <a:spLocks noGrp="1"/>
          </p:cNvSpPr>
          <p:nvPr>
            <p:ph type="sldNum" idx="3"/>
          </p:nvPr>
        </p:nvSpPr>
        <p:spPr/>
        <p:txBody>
          <a:bodyPr/>
          <a:p>
            <a:fld id="{018A6CAC-B01A-473C-8FE2-3DC159EA0894}" type="slidenum">
              <a:t>1</a:t>
            </a:fld>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 name="PlaceHolder 1"/>
          <p:cNvSpPr>
            <a:spLocks noGrp="1"/>
          </p:cNvSpPr>
          <p:nvPr>
            <p:ph type="sldNum" idx="11"/>
          </p:nvPr>
        </p:nvSpPr>
        <p:spPr>
          <a:xfrm>
            <a:off x="-17280" y="114480"/>
            <a:ext cx="810720" cy="503280"/>
          </a:xfrm>
          <a:prstGeom prst="rect">
            <a:avLst/>
          </a:prstGeom>
          <a:noFill/>
          <a:ln w="0">
            <a:noFill/>
          </a:ln>
        </p:spPr>
        <p:txBody>
          <a:bodyPr anchor="t">
            <a:noAutofit/>
          </a:bodyPr>
          <a:lstStyle>
            <a:lvl1pPr algn="r">
              <a:lnSpc>
                <a:spcPct val="100000"/>
              </a:lnSpc>
              <a:buNone/>
              <a:defRPr b="0" lang="en-US" sz="1800" spc="-1" strike="noStrike">
                <a:solidFill>
                  <a:srgbClr val="b71e42"/>
                </a:solidFill>
                <a:latin typeface="Gill Sans MT"/>
              </a:defRPr>
            </a:lvl1pPr>
          </a:lstStyle>
          <a:p>
            <a:pPr algn="r">
              <a:lnSpc>
                <a:spcPct val="100000"/>
              </a:lnSpc>
              <a:buNone/>
            </a:pPr>
            <a:fld id="{1963FB25-91C4-468A-93FE-0B7EF8E57395}" type="slidenum">
              <a:rPr b="0" lang="en-US" sz="1800" spc="-1" strike="noStrike">
                <a:solidFill>
                  <a:srgbClr val="b71e42"/>
                </a:solidFill>
                <a:latin typeface="Gill Sans MT"/>
              </a:rPr>
              <a:t>&lt;number&gt;</a:t>
            </a:fld>
            <a:endParaRPr b="0" lang="en-IN" sz="1800" spc="-1" strike="noStrike">
              <a:latin typeface="Times New Roman"/>
            </a:endParaRPr>
          </a:p>
        </p:txBody>
      </p:sp>
      <p:sp>
        <p:nvSpPr>
          <p:cNvPr id="67" name="TextBox 14"/>
          <p:cNvSpPr/>
          <p:nvPr/>
        </p:nvSpPr>
        <p:spPr>
          <a:xfrm>
            <a:off x="793440" y="366120"/>
            <a:ext cx="10907280" cy="5115240"/>
          </a:xfrm>
          <a:prstGeom prst="rect">
            <a:avLst/>
          </a:prstGeom>
          <a:noFill/>
          <a:ln w="0">
            <a:noFill/>
          </a:ln>
        </p:spPr>
        <p:style>
          <a:lnRef idx="0"/>
          <a:fillRef idx="0"/>
          <a:effectRef idx="0"/>
          <a:fontRef idx="minor"/>
        </p:style>
        <p:txBody>
          <a:bodyPr lIns="90000" rIns="90000" tIns="45000" bIns="45000" anchor="t">
            <a:spAutoFit/>
          </a:bodyPr>
          <a:p>
            <a:pPr algn="ctr">
              <a:lnSpc>
                <a:spcPct val="150000"/>
              </a:lnSpc>
              <a:buNone/>
            </a:pPr>
            <a:r>
              <a:rPr b="1" lang="en-US" sz="2200" spc="-1" strike="noStrike">
                <a:solidFill>
                  <a:srgbClr val="000000"/>
                </a:solidFill>
                <a:latin typeface="Times New Roman"/>
              </a:rPr>
              <a:t>Weber’s Key Concepts</a:t>
            </a:r>
            <a:endParaRPr b="0" lang="en-IN" sz="2200" spc="-1" strike="noStrike">
              <a:latin typeface="Arial"/>
            </a:endParaRPr>
          </a:p>
          <a:p>
            <a:pPr>
              <a:lnSpc>
                <a:spcPct val="150000"/>
              </a:lnSpc>
              <a:buNone/>
            </a:pPr>
            <a:r>
              <a:rPr b="1" lang="en-US" sz="2200" spc="-1" strike="noStrike">
                <a:solidFill>
                  <a:srgbClr val="000000"/>
                </a:solidFill>
                <a:latin typeface="Times New Roman"/>
              </a:rPr>
              <a:t>Calvinism</a:t>
            </a:r>
            <a:endParaRPr b="0" lang="en-IN" sz="2200" spc="-1" strike="noStrike">
              <a:latin typeface="Arial"/>
            </a:endParaRPr>
          </a:p>
          <a:p>
            <a:pPr lvl="1" marL="800280" indent="-343080">
              <a:lnSpc>
                <a:spcPct val="150000"/>
              </a:lnSpc>
              <a:buClr>
                <a:srgbClr val="000000"/>
              </a:buClr>
              <a:buFont typeface="Arial"/>
              <a:buChar char="•"/>
            </a:pPr>
            <a:r>
              <a:rPr b="0" lang="en-US" sz="2200" spc="-1" strike="noStrike">
                <a:solidFill>
                  <a:srgbClr val="000000"/>
                </a:solidFill>
                <a:latin typeface="Times New Roman"/>
              </a:rPr>
              <a:t>A branch of Protestants which began with theological teaching of John Calvin.</a:t>
            </a:r>
            <a:endParaRPr b="0" lang="en-IN" sz="2200" spc="-1" strike="noStrike">
              <a:latin typeface="Arial"/>
            </a:endParaRPr>
          </a:p>
          <a:p>
            <a:pPr lvl="1" marL="800280" indent="-343080">
              <a:lnSpc>
                <a:spcPct val="150000"/>
              </a:lnSpc>
              <a:buClr>
                <a:srgbClr val="000000"/>
              </a:buClr>
              <a:buFont typeface="Arial"/>
              <a:buChar char="•"/>
            </a:pPr>
            <a:r>
              <a:rPr b="0" lang="en-US" sz="2200" spc="-1" strike="noStrike">
                <a:solidFill>
                  <a:srgbClr val="000000"/>
                </a:solidFill>
                <a:latin typeface="Times New Roman"/>
              </a:rPr>
              <a:t>He severed ties with the Catholic church in 1534.</a:t>
            </a:r>
            <a:endParaRPr b="0" lang="en-IN" sz="2200" spc="-1" strike="noStrike">
              <a:latin typeface="Arial"/>
            </a:endParaRPr>
          </a:p>
          <a:p>
            <a:pPr lvl="1" marL="800280" indent="-343080">
              <a:lnSpc>
                <a:spcPct val="150000"/>
              </a:lnSpc>
              <a:buClr>
                <a:srgbClr val="000000"/>
              </a:buClr>
              <a:buFont typeface="Arial"/>
              <a:buChar char="•"/>
            </a:pPr>
            <a:r>
              <a:rPr b="0" lang="en-US" sz="2200" spc="-1" strike="noStrike">
                <a:solidFill>
                  <a:srgbClr val="000000"/>
                </a:solidFill>
                <a:latin typeface="Times New Roman"/>
              </a:rPr>
              <a:t>Salvation theology:- doctrine of predestination. </a:t>
            </a:r>
            <a:endParaRPr b="0" lang="en-IN" sz="2200" spc="-1" strike="noStrike">
              <a:latin typeface="Arial"/>
            </a:endParaRPr>
          </a:p>
          <a:p>
            <a:pPr>
              <a:lnSpc>
                <a:spcPct val="150000"/>
              </a:lnSpc>
              <a:buNone/>
            </a:pPr>
            <a:r>
              <a:rPr b="1" lang="en-US" sz="2200" spc="-1" strike="noStrike">
                <a:solidFill>
                  <a:srgbClr val="000000"/>
                </a:solidFill>
                <a:latin typeface="Times New Roman"/>
              </a:rPr>
              <a:t>Features of Calvinism</a:t>
            </a:r>
            <a:endParaRPr b="0" lang="en-IN" sz="2200" spc="-1" strike="noStrike">
              <a:latin typeface="Arial"/>
            </a:endParaRPr>
          </a:p>
          <a:p>
            <a:pPr lvl="1" marL="800280" indent="-343080">
              <a:lnSpc>
                <a:spcPct val="150000"/>
              </a:lnSpc>
              <a:buClr>
                <a:srgbClr val="000000"/>
              </a:buClr>
              <a:buFont typeface="Arial"/>
              <a:buChar char="•"/>
            </a:pPr>
            <a:r>
              <a:rPr b="0" lang="en-US" sz="2200" spc="-1" strike="noStrike">
                <a:solidFill>
                  <a:srgbClr val="000000"/>
                </a:solidFill>
                <a:latin typeface="Times New Roman"/>
              </a:rPr>
              <a:t>Image of God</a:t>
            </a:r>
            <a:endParaRPr b="0" lang="en-IN" sz="2200" spc="-1" strike="noStrike">
              <a:latin typeface="Arial"/>
            </a:endParaRPr>
          </a:p>
          <a:p>
            <a:pPr lvl="1" marL="800280" indent="-343080">
              <a:lnSpc>
                <a:spcPct val="150000"/>
              </a:lnSpc>
              <a:buClr>
                <a:srgbClr val="000000"/>
              </a:buClr>
              <a:buFont typeface="Arial"/>
              <a:buChar char="•"/>
            </a:pPr>
            <a:r>
              <a:rPr b="0" lang="en-US" sz="2200" spc="-1" strike="noStrike">
                <a:solidFill>
                  <a:srgbClr val="000000"/>
                </a:solidFill>
                <a:latin typeface="Times New Roman"/>
              </a:rPr>
              <a:t>Doctrine of pre-destination</a:t>
            </a:r>
            <a:endParaRPr b="0" lang="en-IN" sz="2200" spc="-1" strike="noStrike">
              <a:latin typeface="Arial"/>
            </a:endParaRPr>
          </a:p>
          <a:p>
            <a:pPr lvl="1" marL="800280" indent="-343080">
              <a:lnSpc>
                <a:spcPct val="150000"/>
              </a:lnSpc>
              <a:buClr>
                <a:srgbClr val="000000"/>
              </a:buClr>
              <a:buFont typeface="Arial"/>
              <a:buChar char="•"/>
            </a:pPr>
            <a:r>
              <a:rPr b="0" lang="en-US" sz="2200" spc="-1" strike="noStrike">
                <a:solidFill>
                  <a:srgbClr val="000000"/>
                </a:solidFill>
                <a:latin typeface="Times New Roman"/>
              </a:rPr>
              <a:t>Worldly asceticism</a:t>
            </a:r>
            <a:endParaRPr b="0" lang="en-IN" sz="2200" spc="-1" strike="noStrike">
              <a:latin typeface="Arial"/>
            </a:endParaRPr>
          </a:p>
          <a:p>
            <a:pPr lvl="1" marL="800280" indent="-343080">
              <a:lnSpc>
                <a:spcPct val="150000"/>
              </a:lnSpc>
              <a:buClr>
                <a:srgbClr val="000000"/>
              </a:buClr>
              <a:buFont typeface="Arial"/>
              <a:buChar char="•"/>
            </a:pPr>
            <a:r>
              <a:rPr b="0" lang="en-US" sz="2200" spc="-1" strike="noStrike">
                <a:solidFill>
                  <a:srgbClr val="000000"/>
                </a:solidFill>
                <a:latin typeface="Times New Roman"/>
              </a:rPr>
              <a:t>The notion of ‘calling’</a:t>
            </a:r>
            <a:r>
              <a:rPr b="0" lang="en-IN" sz="2200" spc="-1" strike="noStrike">
                <a:solidFill>
                  <a:srgbClr val="000000"/>
                </a:solidFill>
                <a:latin typeface="Times New Roman"/>
              </a:rPr>
              <a:t>.</a:t>
            </a:r>
            <a:endParaRPr b="0" lang="en-IN" sz="22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 name="PlaceHolder 1"/>
          <p:cNvSpPr>
            <a:spLocks noGrp="1"/>
          </p:cNvSpPr>
          <p:nvPr>
            <p:ph type="sldNum" idx="12"/>
          </p:nvPr>
        </p:nvSpPr>
        <p:spPr>
          <a:xfrm>
            <a:off x="-17280" y="114480"/>
            <a:ext cx="810720" cy="503280"/>
          </a:xfrm>
          <a:prstGeom prst="rect">
            <a:avLst/>
          </a:prstGeom>
          <a:noFill/>
          <a:ln w="0">
            <a:noFill/>
          </a:ln>
        </p:spPr>
        <p:txBody>
          <a:bodyPr anchor="t">
            <a:noAutofit/>
          </a:bodyPr>
          <a:lstStyle>
            <a:lvl1pPr algn="r">
              <a:lnSpc>
                <a:spcPct val="100000"/>
              </a:lnSpc>
              <a:buNone/>
              <a:defRPr b="0" lang="en-US" sz="1800" spc="-1" strike="noStrike">
                <a:solidFill>
                  <a:srgbClr val="b71e42"/>
                </a:solidFill>
                <a:latin typeface="Gill Sans MT"/>
              </a:defRPr>
            </a:lvl1pPr>
          </a:lstStyle>
          <a:p>
            <a:pPr algn="r">
              <a:lnSpc>
                <a:spcPct val="100000"/>
              </a:lnSpc>
              <a:buNone/>
            </a:pPr>
            <a:fld id="{9869EDD3-7610-4BF8-93F1-68E64435A1CC}" type="slidenum">
              <a:rPr b="0" lang="en-US" sz="1800" spc="-1" strike="noStrike">
                <a:solidFill>
                  <a:srgbClr val="b71e42"/>
                </a:solidFill>
                <a:latin typeface="Gill Sans MT"/>
              </a:rPr>
              <a:t>&lt;number&gt;</a:t>
            </a:fld>
            <a:endParaRPr b="0" lang="en-IN" sz="1800" spc="-1" strike="noStrike">
              <a:latin typeface="Times New Roman"/>
            </a:endParaRPr>
          </a:p>
        </p:txBody>
      </p:sp>
      <p:pic>
        <p:nvPicPr>
          <p:cNvPr id="69" name="Picture 3" descr=""/>
          <p:cNvPicPr/>
          <p:nvPr/>
        </p:nvPicPr>
        <p:blipFill>
          <a:blip r:embed="rId1"/>
          <a:stretch/>
        </p:blipFill>
        <p:spPr>
          <a:xfrm>
            <a:off x="2782440" y="0"/>
            <a:ext cx="5904000" cy="6109920"/>
          </a:xfrm>
          <a:prstGeom prst="rect">
            <a:avLst/>
          </a:prstGeom>
          <a:ln w="0">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 name="PlaceHolder 1"/>
          <p:cNvSpPr>
            <a:spLocks noGrp="1"/>
          </p:cNvSpPr>
          <p:nvPr>
            <p:ph type="sldNum" idx="13"/>
          </p:nvPr>
        </p:nvSpPr>
        <p:spPr>
          <a:xfrm>
            <a:off x="-17280" y="114480"/>
            <a:ext cx="810720" cy="503280"/>
          </a:xfrm>
          <a:prstGeom prst="rect">
            <a:avLst/>
          </a:prstGeom>
          <a:noFill/>
          <a:ln w="0">
            <a:noFill/>
          </a:ln>
        </p:spPr>
        <p:txBody>
          <a:bodyPr anchor="t">
            <a:noAutofit/>
          </a:bodyPr>
          <a:lstStyle>
            <a:lvl1pPr algn="r">
              <a:lnSpc>
                <a:spcPct val="100000"/>
              </a:lnSpc>
              <a:buNone/>
              <a:defRPr b="0" lang="en-US" sz="1800" spc="-1" strike="noStrike">
                <a:solidFill>
                  <a:srgbClr val="b71e42"/>
                </a:solidFill>
                <a:latin typeface="Gill Sans MT"/>
              </a:defRPr>
            </a:lvl1pPr>
          </a:lstStyle>
          <a:p>
            <a:pPr algn="r">
              <a:lnSpc>
                <a:spcPct val="100000"/>
              </a:lnSpc>
              <a:buNone/>
            </a:pPr>
            <a:fld id="{FEECE277-95F8-4145-A4D3-98C4BBA3F915}" type="slidenum">
              <a:rPr b="0" lang="en-US" sz="1800" spc="-1" strike="noStrike">
                <a:solidFill>
                  <a:srgbClr val="b71e42"/>
                </a:solidFill>
                <a:latin typeface="Gill Sans MT"/>
              </a:rPr>
              <a:t>&lt;number&gt;</a:t>
            </a:fld>
            <a:endParaRPr b="0" lang="en-IN" sz="1800" spc="-1" strike="noStrike">
              <a:latin typeface="Times New Roman"/>
            </a:endParaRPr>
          </a:p>
        </p:txBody>
      </p:sp>
      <p:sp>
        <p:nvSpPr>
          <p:cNvPr id="71" name="TextBox 14"/>
          <p:cNvSpPr/>
          <p:nvPr/>
        </p:nvSpPr>
        <p:spPr>
          <a:xfrm>
            <a:off x="793440" y="366120"/>
            <a:ext cx="10907280" cy="5617800"/>
          </a:xfrm>
          <a:prstGeom prst="rect">
            <a:avLst/>
          </a:prstGeom>
          <a:noFill/>
          <a:ln w="0">
            <a:noFill/>
          </a:ln>
        </p:spPr>
        <p:style>
          <a:lnRef idx="0"/>
          <a:fillRef idx="0"/>
          <a:effectRef idx="0"/>
          <a:fontRef idx="minor"/>
        </p:style>
        <p:txBody>
          <a:bodyPr lIns="90000" rIns="90000" tIns="45000" bIns="45000" anchor="t">
            <a:spAutoFit/>
          </a:bodyPr>
          <a:p>
            <a:pPr algn="ctr">
              <a:lnSpc>
                <a:spcPct val="150000"/>
              </a:lnSpc>
              <a:buNone/>
            </a:pPr>
            <a:r>
              <a:rPr b="1" lang="en-US" sz="2200" spc="-1" strike="noStrike">
                <a:solidFill>
                  <a:srgbClr val="000000"/>
                </a:solidFill>
                <a:latin typeface="Times New Roman"/>
              </a:rPr>
              <a:t>The Protestant Ethic and the Spirit of Capitalism</a:t>
            </a:r>
            <a:endParaRPr b="0" lang="en-IN" sz="2200" spc="-1" strike="noStrike">
              <a:latin typeface="Arial"/>
            </a:endParaRPr>
          </a:p>
          <a:p>
            <a:pPr algn="ctr">
              <a:lnSpc>
                <a:spcPct val="150000"/>
              </a:lnSpc>
              <a:buNone/>
            </a:pPr>
            <a:endParaRPr b="0" lang="en-IN" sz="2200" spc="-1" strike="noStrike">
              <a:latin typeface="Arial"/>
            </a:endParaRPr>
          </a:p>
          <a:p>
            <a:pPr marL="343080" indent="-343080" algn="ctr">
              <a:lnSpc>
                <a:spcPct val="150000"/>
              </a:lnSpc>
              <a:buClr>
                <a:srgbClr val="000000"/>
              </a:buClr>
              <a:buFont typeface="Arial"/>
              <a:buChar char="•"/>
            </a:pPr>
            <a:r>
              <a:rPr b="0" lang="en-IN" sz="2200" spc="9" strike="noStrike">
                <a:solidFill>
                  <a:srgbClr val="000000"/>
                </a:solidFill>
                <a:latin typeface="Times New Roman"/>
                <a:ea typeface="Calibri"/>
              </a:rPr>
              <a:t>Weber’s key argument:  modern-day capitalist attitudes toward work and money have their basis in the religious doctrines of various Protestant sects of Christianity.</a:t>
            </a:r>
            <a:endParaRPr b="0" lang="en-IN" sz="2200" spc="-1" strike="noStrike">
              <a:latin typeface="Arial"/>
            </a:endParaRPr>
          </a:p>
          <a:p>
            <a:pPr algn="ctr">
              <a:lnSpc>
                <a:spcPct val="150000"/>
              </a:lnSpc>
              <a:buNone/>
            </a:pPr>
            <a:endParaRPr b="0" lang="en-IN" sz="2200" spc="-1" strike="noStrike">
              <a:latin typeface="Arial"/>
            </a:endParaRPr>
          </a:p>
          <a:p>
            <a:pPr marL="343080" indent="-343080" algn="ctr">
              <a:lnSpc>
                <a:spcPct val="150000"/>
              </a:lnSpc>
              <a:buClr>
                <a:srgbClr val="000000"/>
              </a:buClr>
              <a:buFont typeface="Arial"/>
              <a:buChar char="•"/>
            </a:pPr>
            <a:r>
              <a:rPr b="0" lang="en-US" sz="2200" spc="-1" strike="noStrike">
                <a:solidFill>
                  <a:srgbClr val="000000"/>
                </a:solidFill>
                <a:latin typeface="Times New Roman"/>
                <a:ea typeface="Calibri"/>
              </a:rPr>
              <a:t>Rational economic calculation is the key to capitalist spirit.</a:t>
            </a:r>
            <a:endParaRPr b="0" lang="en-IN" sz="2200" spc="-1" strike="noStrike">
              <a:latin typeface="Arial"/>
            </a:endParaRPr>
          </a:p>
          <a:p>
            <a:pPr algn="just">
              <a:lnSpc>
                <a:spcPct val="150000"/>
              </a:lnSpc>
              <a:buNone/>
            </a:pPr>
            <a:endParaRPr b="0" lang="en-IN" sz="2200" spc="-1" strike="noStrike">
              <a:latin typeface="Arial"/>
            </a:endParaRPr>
          </a:p>
          <a:p>
            <a:pPr marL="285840" indent="-285840" algn="just">
              <a:lnSpc>
                <a:spcPct val="150000"/>
              </a:lnSpc>
              <a:buClr>
                <a:srgbClr val="000000"/>
              </a:buClr>
              <a:buFont typeface="Wingdings" charset="2"/>
              <a:buChar char=""/>
            </a:pPr>
            <a:r>
              <a:rPr b="0" lang="en-US" sz="2200" spc="-1" strike="noStrike">
                <a:solidFill>
                  <a:srgbClr val="000000"/>
                </a:solidFill>
                <a:latin typeface="Times New Roman"/>
                <a:ea typeface="Calibri"/>
              </a:rPr>
              <a:t>“</a:t>
            </a:r>
            <a:r>
              <a:rPr b="0" lang="en-IN" sz="2200" spc="-1" strike="noStrike">
                <a:solidFill>
                  <a:srgbClr val="000000"/>
                </a:solidFill>
                <a:latin typeface="Times New Roman"/>
                <a:ea typeface="Calibri"/>
              </a:rPr>
              <a:t>The fact that business leaders and owners of capital, as well as the higher grades of skilled labour, and even more the higher technically and commercially trained personnel of modern enterprises, are overwhelmingly Protestant” (p. 3).</a:t>
            </a:r>
            <a:endParaRPr b="0" lang="en-IN" sz="2200" spc="-1" strike="noStrike">
              <a:latin typeface="Arial"/>
            </a:endParaRPr>
          </a:p>
          <a:p>
            <a:pPr algn="just">
              <a:lnSpc>
                <a:spcPct val="150000"/>
              </a:lnSpc>
              <a:buNone/>
            </a:pPr>
            <a:endParaRPr b="0" lang="en-IN" sz="22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 name="PlaceHolder 1"/>
          <p:cNvSpPr>
            <a:spLocks noGrp="1"/>
          </p:cNvSpPr>
          <p:nvPr>
            <p:ph type="sldNum" idx="14"/>
          </p:nvPr>
        </p:nvSpPr>
        <p:spPr>
          <a:xfrm>
            <a:off x="-17280" y="114480"/>
            <a:ext cx="810720" cy="503280"/>
          </a:xfrm>
          <a:prstGeom prst="rect">
            <a:avLst/>
          </a:prstGeom>
          <a:noFill/>
          <a:ln w="0">
            <a:noFill/>
          </a:ln>
        </p:spPr>
        <p:txBody>
          <a:bodyPr anchor="t">
            <a:noAutofit/>
          </a:bodyPr>
          <a:lstStyle>
            <a:lvl1pPr algn="r">
              <a:lnSpc>
                <a:spcPct val="100000"/>
              </a:lnSpc>
              <a:buNone/>
              <a:defRPr b="0" lang="en-US" sz="1800" spc="-1" strike="noStrike">
                <a:solidFill>
                  <a:srgbClr val="b71e42"/>
                </a:solidFill>
                <a:latin typeface="Gill Sans MT"/>
              </a:defRPr>
            </a:lvl1pPr>
          </a:lstStyle>
          <a:p>
            <a:pPr algn="r">
              <a:lnSpc>
                <a:spcPct val="100000"/>
              </a:lnSpc>
              <a:buNone/>
            </a:pPr>
            <a:fld id="{D101427F-1C12-4C07-8672-B855A2858D31}" type="slidenum">
              <a:rPr b="0" lang="en-US" sz="1800" spc="-1" strike="noStrike">
                <a:solidFill>
                  <a:srgbClr val="b71e42"/>
                </a:solidFill>
                <a:latin typeface="Gill Sans MT"/>
              </a:rPr>
              <a:t>&lt;number&gt;</a:t>
            </a:fld>
            <a:endParaRPr b="0" lang="en-IN" sz="1800" spc="-1" strike="noStrike">
              <a:latin typeface="Times New Roman"/>
            </a:endParaRPr>
          </a:p>
        </p:txBody>
      </p:sp>
      <p:sp>
        <p:nvSpPr>
          <p:cNvPr id="73" name="TextBox 14"/>
          <p:cNvSpPr/>
          <p:nvPr/>
        </p:nvSpPr>
        <p:spPr>
          <a:xfrm>
            <a:off x="793440" y="366120"/>
            <a:ext cx="10907280" cy="5785560"/>
          </a:xfrm>
          <a:prstGeom prst="rect">
            <a:avLst/>
          </a:prstGeom>
          <a:noFill/>
          <a:ln w="0">
            <a:noFill/>
          </a:ln>
        </p:spPr>
        <p:style>
          <a:lnRef idx="0"/>
          <a:fillRef idx="0"/>
          <a:effectRef idx="0"/>
          <a:fontRef idx="minor"/>
        </p:style>
        <p:txBody>
          <a:bodyPr lIns="90000" rIns="90000" tIns="45000" bIns="45000" anchor="t">
            <a:spAutoFit/>
          </a:bodyPr>
          <a:p>
            <a:pPr algn="ctr">
              <a:lnSpc>
                <a:spcPct val="150000"/>
              </a:lnSpc>
              <a:buNone/>
            </a:pPr>
            <a:r>
              <a:rPr b="1" lang="en-US" sz="2200" spc="-1" strike="noStrike">
                <a:solidFill>
                  <a:srgbClr val="000000"/>
                </a:solidFill>
                <a:latin typeface="Times New Roman"/>
              </a:rPr>
              <a:t>The Protestant Ethic and the Spirit of Capitalism</a:t>
            </a:r>
            <a:endParaRPr b="0" lang="en-IN" sz="2200" spc="-1" strike="noStrike">
              <a:latin typeface="Arial"/>
            </a:endParaRPr>
          </a:p>
          <a:p>
            <a:pPr algn="ctr">
              <a:lnSpc>
                <a:spcPct val="150000"/>
              </a:lnSpc>
              <a:buNone/>
            </a:pPr>
            <a:endParaRPr b="0" lang="en-IN" sz="2200" spc="-1" strike="noStrike">
              <a:latin typeface="Arial"/>
            </a:endParaRPr>
          </a:p>
          <a:p>
            <a:pPr>
              <a:lnSpc>
                <a:spcPct val="100000"/>
              </a:lnSpc>
              <a:buNone/>
            </a:pPr>
            <a:r>
              <a:rPr b="1" lang="en-IN" sz="2200" spc="9" strike="noStrike">
                <a:solidFill>
                  <a:srgbClr val="000000"/>
                </a:solidFill>
                <a:latin typeface="Times New Roman"/>
                <a:ea typeface="Calibri"/>
              </a:rPr>
              <a:t>Principle features of the spirit of modern capitalism </a:t>
            </a:r>
            <a:endParaRPr b="0" lang="en-IN" sz="2200" spc="-1" strike="noStrike">
              <a:latin typeface="Arial"/>
            </a:endParaRPr>
          </a:p>
          <a:p>
            <a:pPr>
              <a:lnSpc>
                <a:spcPct val="100000"/>
              </a:lnSpc>
              <a:buNone/>
            </a:pPr>
            <a:endParaRPr b="0" lang="en-IN" sz="2200" spc="-1" strike="noStrike">
              <a:latin typeface="Arial"/>
            </a:endParaRPr>
          </a:p>
          <a:p>
            <a:pPr marL="285840" indent="-285840" algn="just">
              <a:lnSpc>
                <a:spcPct val="150000"/>
              </a:lnSpc>
              <a:buClr>
                <a:srgbClr val="000000"/>
              </a:buClr>
              <a:buFont typeface="Wingdings" charset="2"/>
              <a:buChar char=""/>
            </a:pPr>
            <a:r>
              <a:rPr b="0" lang="en-IN" sz="2200" spc="-1" strike="noStrike">
                <a:solidFill>
                  <a:srgbClr val="000000"/>
                </a:solidFill>
                <a:latin typeface="Times New Roman"/>
                <a:ea typeface="Times New Roman"/>
              </a:rPr>
              <a:t>“</a:t>
            </a:r>
            <a:r>
              <a:rPr b="0" lang="en-IN" sz="2200" spc="-1" strike="noStrike">
                <a:solidFill>
                  <a:srgbClr val="000000"/>
                </a:solidFill>
                <a:latin typeface="Times New Roman"/>
                <a:ea typeface="Times New Roman"/>
              </a:rPr>
              <a:t>the acquisition of more and more money, combined with the strict avoidance of all spontaneous enjoyment ... is thought of so purely as an end in itself, that vis-à-vis the happiness of, or utility to, the particular individual, it appears as quite transcendental and wholly irrational. Man is dominated by acquisition as the purpose of his life; acquisition is no longer a means to the end of satisfying his material needs. This reversal of what we might call the' natural' situation, completely senseless from an unprejudiced standpoint, is evidently as definitely a leading principle of capitalism as it is foreign to all peoples not under capitalistic influence”.</a:t>
            </a:r>
            <a:endParaRPr b="0" lang="en-IN" sz="22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 name="PlaceHolder 1"/>
          <p:cNvSpPr>
            <a:spLocks noGrp="1"/>
          </p:cNvSpPr>
          <p:nvPr>
            <p:ph type="sldNum" idx="15"/>
          </p:nvPr>
        </p:nvSpPr>
        <p:spPr>
          <a:xfrm>
            <a:off x="-17280" y="114480"/>
            <a:ext cx="810720" cy="503280"/>
          </a:xfrm>
          <a:prstGeom prst="rect">
            <a:avLst/>
          </a:prstGeom>
          <a:noFill/>
          <a:ln w="0">
            <a:noFill/>
          </a:ln>
        </p:spPr>
        <p:txBody>
          <a:bodyPr anchor="t">
            <a:noAutofit/>
          </a:bodyPr>
          <a:lstStyle>
            <a:lvl1pPr algn="r">
              <a:lnSpc>
                <a:spcPct val="100000"/>
              </a:lnSpc>
              <a:buNone/>
              <a:defRPr b="0" lang="en-US" sz="1800" spc="-1" strike="noStrike">
                <a:solidFill>
                  <a:srgbClr val="b71e42"/>
                </a:solidFill>
                <a:latin typeface="Gill Sans MT"/>
              </a:defRPr>
            </a:lvl1pPr>
          </a:lstStyle>
          <a:p>
            <a:pPr algn="r">
              <a:lnSpc>
                <a:spcPct val="100000"/>
              </a:lnSpc>
              <a:buNone/>
            </a:pPr>
            <a:fld id="{7C37B8FB-462F-447C-845C-582CEB4320F7}" type="slidenum">
              <a:rPr b="0" lang="en-US" sz="1800" spc="-1" strike="noStrike">
                <a:solidFill>
                  <a:srgbClr val="b71e42"/>
                </a:solidFill>
                <a:latin typeface="Gill Sans MT"/>
              </a:rPr>
              <a:t>&lt;number&gt;</a:t>
            </a:fld>
            <a:endParaRPr b="0" lang="en-IN" sz="1800" spc="-1" strike="noStrike">
              <a:latin typeface="Times New Roman"/>
            </a:endParaRPr>
          </a:p>
        </p:txBody>
      </p:sp>
      <p:sp>
        <p:nvSpPr>
          <p:cNvPr id="75" name="TextBox 14"/>
          <p:cNvSpPr/>
          <p:nvPr/>
        </p:nvSpPr>
        <p:spPr>
          <a:xfrm>
            <a:off x="793440" y="618120"/>
            <a:ext cx="10907280" cy="4780440"/>
          </a:xfrm>
          <a:prstGeom prst="rect">
            <a:avLst/>
          </a:prstGeom>
          <a:noFill/>
          <a:ln w="0">
            <a:noFill/>
          </a:ln>
        </p:spPr>
        <p:style>
          <a:lnRef idx="0"/>
          <a:fillRef idx="0"/>
          <a:effectRef idx="0"/>
          <a:fontRef idx="minor"/>
        </p:style>
        <p:txBody>
          <a:bodyPr lIns="90000" rIns="90000" tIns="45000" bIns="45000" anchor="t">
            <a:spAutoFit/>
          </a:bodyPr>
          <a:p>
            <a:pPr algn="ctr">
              <a:lnSpc>
                <a:spcPct val="150000"/>
              </a:lnSpc>
              <a:buNone/>
            </a:pPr>
            <a:r>
              <a:rPr b="1" lang="en-US" sz="2200" spc="-1" strike="noStrike">
                <a:solidFill>
                  <a:srgbClr val="000000"/>
                </a:solidFill>
                <a:latin typeface="Times New Roman"/>
              </a:rPr>
              <a:t>The Protestant Ethic and the Spirit of Capitalism</a:t>
            </a:r>
            <a:endParaRPr b="0" lang="en-IN" sz="2200" spc="-1" strike="noStrike">
              <a:latin typeface="Arial"/>
            </a:endParaRPr>
          </a:p>
          <a:p>
            <a:pPr algn="ctr">
              <a:lnSpc>
                <a:spcPct val="150000"/>
              </a:lnSpc>
              <a:buNone/>
            </a:pPr>
            <a:endParaRPr b="0" lang="en-IN" sz="2200" spc="-1" strike="noStrike">
              <a:latin typeface="Arial"/>
            </a:endParaRPr>
          </a:p>
          <a:p>
            <a:pPr>
              <a:lnSpc>
                <a:spcPct val="100000"/>
              </a:lnSpc>
              <a:buNone/>
            </a:pPr>
            <a:r>
              <a:rPr b="1" lang="en-IN" sz="2200" spc="-1" strike="noStrike">
                <a:solidFill>
                  <a:srgbClr val="000000"/>
                </a:solidFill>
                <a:latin typeface="Times New Roman"/>
                <a:ea typeface="Calibri"/>
              </a:rPr>
              <a:t>Dominant characteristic of the modern capitalist economy</a:t>
            </a:r>
            <a:endParaRPr b="0" lang="en-IN" sz="2200" spc="-1" strike="noStrike">
              <a:latin typeface="Arial"/>
            </a:endParaRPr>
          </a:p>
          <a:p>
            <a:pPr>
              <a:lnSpc>
                <a:spcPct val="100000"/>
              </a:lnSpc>
              <a:buNone/>
            </a:pPr>
            <a:endParaRPr b="0" lang="en-IN" sz="2200" spc="-1" strike="noStrike">
              <a:latin typeface="Arial"/>
            </a:endParaRPr>
          </a:p>
          <a:p>
            <a:pPr marL="343080" indent="-343080" algn="just">
              <a:lnSpc>
                <a:spcPct val="150000"/>
              </a:lnSpc>
              <a:buClr>
                <a:srgbClr val="000000"/>
              </a:buClr>
              <a:buFont typeface="Wingdings" charset="2"/>
              <a:buChar char=""/>
            </a:pPr>
            <a:r>
              <a:rPr b="0" lang="en-IN" sz="2200" spc="-1" strike="noStrike">
                <a:solidFill>
                  <a:srgbClr val="000000"/>
                </a:solidFill>
                <a:latin typeface="Times New Roman"/>
                <a:ea typeface="Times New Roman"/>
              </a:rPr>
              <a:t> “</a:t>
            </a:r>
            <a:r>
              <a:rPr b="0" lang="en-IN" sz="2200" spc="-1" strike="noStrike">
                <a:solidFill>
                  <a:srgbClr val="000000"/>
                </a:solidFill>
                <a:latin typeface="Times New Roman"/>
                <a:ea typeface="Times New Roman"/>
              </a:rPr>
              <a:t>Rationalised on the basis of rigorous calculation, directed with foresight and caution towards the economic success which is sought in sharp contrast to the hand-to-mouth existence of the peasant, and to the privileged traditionalism of the guild craftsman and of the adventurers' capitalism, oriented to the exploitation of political opportunities and irrational speculation”.</a:t>
            </a:r>
            <a:endParaRPr b="0" lang="en-IN" sz="2200" spc="-1" strike="noStrike">
              <a:latin typeface="Arial"/>
            </a:endParaRPr>
          </a:p>
          <a:p>
            <a:pPr algn="just">
              <a:lnSpc>
                <a:spcPct val="150000"/>
              </a:lnSpc>
              <a:buNone/>
            </a:pPr>
            <a:endParaRPr b="0" lang="en-IN" sz="22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PlaceHolder 1"/>
          <p:cNvSpPr>
            <a:spLocks noGrp="1"/>
          </p:cNvSpPr>
          <p:nvPr>
            <p:ph type="sldNum" idx="16"/>
          </p:nvPr>
        </p:nvSpPr>
        <p:spPr>
          <a:xfrm>
            <a:off x="-17280" y="114480"/>
            <a:ext cx="810720" cy="503280"/>
          </a:xfrm>
          <a:prstGeom prst="rect">
            <a:avLst/>
          </a:prstGeom>
          <a:noFill/>
          <a:ln w="0">
            <a:noFill/>
          </a:ln>
        </p:spPr>
        <p:txBody>
          <a:bodyPr anchor="t">
            <a:noAutofit/>
          </a:bodyPr>
          <a:lstStyle>
            <a:lvl1pPr algn="r">
              <a:lnSpc>
                <a:spcPct val="100000"/>
              </a:lnSpc>
              <a:buNone/>
              <a:defRPr b="0" lang="en-US" sz="1800" spc="-1" strike="noStrike">
                <a:solidFill>
                  <a:srgbClr val="b71e42"/>
                </a:solidFill>
                <a:latin typeface="Gill Sans MT"/>
              </a:defRPr>
            </a:lvl1pPr>
          </a:lstStyle>
          <a:p>
            <a:pPr algn="r">
              <a:lnSpc>
                <a:spcPct val="100000"/>
              </a:lnSpc>
              <a:buNone/>
            </a:pPr>
            <a:fld id="{52FD1B13-0C42-4A51-A800-CE649909DC57}" type="slidenum">
              <a:rPr b="0" lang="en-US" sz="1800" spc="-1" strike="noStrike">
                <a:solidFill>
                  <a:srgbClr val="b71e42"/>
                </a:solidFill>
                <a:latin typeface="Gill Sans MT"/>
              </a:rPr>
              <a:t>&lt;number&gt;</a:t>
            </a:fld>
            <a:endParaRPr b="0" lang="en-IN" sz="1800" spc="-1" strike="noStrike">
              <a:latin typeface="Times New Roman"/>
            </a:endParaRPr>
          </a:p>
        </p:txBody>
      </p:sp>
      <p:sp>
        <p:nvSpPr>
          <p:cNvPr id="77" name="TextBox 14"/>
          <p:cNvSpPr/>
          <p:nvPr/>
        </p:nvSpPr>
        <p:spPr>
          <a:xfrm>
            <a:off x="793440" y="618120"/>
            <a:ext cx="10907280" cy="3440160"/>
          </a:xfrm>
          <a:prstGeom prst="rect">
            <a:avLst/>
          </a:prstGeom>
          <a:noFill/>
          <a:ln w="0">
            <a:noFill/>
          </a:ln>
        </p:spPr>
        <p:style>
          <a:lnRef idx="0"/>
          <a:fillRef idx="0"/>
          <a:effectRef idx="0"/>
          <a:fontRef idx="minor"/>
        </p:style>
        <p:txBody>
          <a:bodyPr lIns="90000" rIns="90000" tIns="45000" bIns="45000" anchor="t">
            <a:spAutoFit/>
          </a:bodyPr>
          <a:p>
            <a:pPr algn="ctr">
              <a:lnSpc>
                <a:spcPct val="150000"/>
              </a:lnSpc>
              <a:buNone/>
            </a:pPr>
            <a:endParaRPr b="0" lang="en-IN" sz="2200" spc="-1" strike="noStrike">
              <a:latin typeface="Arial"/>
            </a:endParaRPr>
          </a:p>
          <a:p>
            <a:pPr algn="ctr">
              <a:lnSpc>
                <a:spcPct val="150000"/>
              </a:lnSpc>
              <a:buNone/>
            </a:pPr>
            <a:r>
              <a:rPr b="1" lang="en-US" sz="2200" spc="-1" strike="noStrike">
                <a:solidFill>
                  <a:srgbClr val="000000"/>
                </a:solidFill>
                <a:latin typeface="Times New Roman"/>
              </a:rPr>
              <a:t>The Protestant Ethic and the Spirit of Capitalism</a:t>
            </a:r>
            <a:endParaRPr b="0" lang="en-IN" sz="2200" spc="-1" strike="noStrike">
              <a:latin typeface="Arial"/>
            </a:endParaRPr>
          </a:p>
          <a:p>
            <a:pPr algn="just">
              <a:lnSpc>
                <a:spcPct val="150000"/>
              </a:lnSpc>
              <a:buNone/>
            </a:pPr>
            <a:r>
              <a:rPr b="1" lang="en-US" sz="2200" spc="-1" strike="noStrike">
                <a:solidFill>
                  <a:srgbClr val="000000"/>
                </a:solidFill>
                <a:latin typeface="Times New Roman"/>
              </a:rPr>
              <a:t>Four Streams of Ascetic Protestantism</a:t>
            </a:r>
            <a:endParaRPr b="0" lang="en-IN" sz="2200" spc="-1" strike="noStrike">
              <a:latin typeface="Arial"/>
            </a:endParaRPr>
          </a:p>
          <a:p>
            <a:pPr lvl="1" marL="914400" indent="-457200" algn="just">
              <a:lnSpc>
                <a:spcPct val="150000"/>
              </a:lnSpc>
              <a:buClr>
                <a:srgbClr val="000000"/>
              </a:buClr>
              <a:buFont typeface="Gill Sans MT"/>
              <a:buAutoNum type="arabicPeriod"/>
            </a:pPr>
            <a:r>
              <a:rPr b="0" lang="en-IN" sz="2200" spc="-1" strike="noStrike">
                <a:solidFill>
                  <a:srgbClr val="000000"/>
                </a:solidFill>
                <a:latin typeface="Times New Roman"/>
              </a:rPr>
              <a:t>Calvinism</a:t>
            </a:r>
            <a:endParaRPr b="0" lang="en-IN" sz="2200" spc="-1" strike="noStrike">
              <a:latin typeface="Arial"/>
            </a:endParaRPr>
          </a:p>
          <a:p>
            <a:pPr lvl="1" marL="914400" indent="-457200" algn="just">
              <a:lnSpc>
                <a:spcPct val="150000"/>
              </a:lnSpc>
              <a:buClr>
                <a:srgbClr val="000000"/>
              </a:buClr>
              <a:buFont typeface="Gill Sans MT"/>
              <a:buAutoNum type="arabicPeriod"/>
            </a:pPr>
            <a:r>
              <a:rPr b="0" lang="en-IN" sz="2200" spc="-1" strike="noStrike">
                <a:solidFill>
                  <a:srgbClr val="000000"/>
                </a:solidFill>
                <a:latin typeface="Times New Roman"/>
              </a:rPr>
              <a:t>Methodism</a:t>
            </a:r>
            <a:endParaRPr b="0" lang="en-IN" sz="2200" spc="-1" strike="noStrike">
              <a:latin typeface="Arial"/>
            </a:endParaRPr>
          </a:p>
          <a:p>
            <a:pPr lvl="1" marL="914400" indent="-457200" algn="just">
              <a:lnSpc>
                <a:spcPct val="150000"/>
              </a:lnSpc>
              <a:buClr>
                <a:srgbClr val="000000"/>
              </a:buClr>
              <a:buFont typeface="Gill Sans MT"/>
              <a:buAutoNum type="arabicPeriod"/>
            </a:pPr>
            <a:r>
              <a:rPr b="0" lang="en-IN" sz="2200" spc="-1" strike="noStrike">
                <a:solidFill>
                  <a:srgbClr val="000000"/>
                </a:solidFill>
                <a:latin typeface="Times New Roman"/>
              </a:rPr>
              <a:t>Pietism</a:t>
            </a:r>
            <a:endParaRPr b="0" lang="en-IN" sz="2200" spc="-1" strike="noStrike">
              <a:latin typeface="Arial"/>
            </a:endParaRPr>
          </a:p>
          <a:p>
            <a:pPr lvl="1" marL="914400" indent="-457200" algn="just">
              <a:lnSpc>
                <a:spcPct val="150000"/>
              </a:lnSpc>
              <a:buClr>
                <a:srgbClr val="000000"/>
              </a:buClr>
              <a:buFont typeface="Gill Sans MT"/>
              <a:buAutoNum type="arabicPeriod"/>
            </a:pPr>
            <a:r>
              <a:rPr b="0" lang="en-IN" sz="2200" spc="-1" strike="noStrike">
                <a:solidFill>
                  <a:srgbClr val="000000"/>
                </a:solidFill>
                <a:latin typeface="Times New Roman"/>
              </a:rPr>
              <a:t>Baptist sects.</a:t>
            </a:r>
            <a:endParaRPr b="0" lang="en-IN" sz="22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PlaceHolder 1"/>
          <p:cNvSpPr>
            <a:spLocks noGrp="1"/>
          </p:cNvSpPr>
          <p:nvPr>
            <p:ph type="sldNum" idx="17"/>
          </p:nvPr>
        </p:nvSpPr>
        <p:spPr>
          <a:xfrm>
            <a:off x="-17280" y="114480"/>
            <a:ext cx="810720" cy="503280"/>
          </a:xfrm>
          <a:prstGeom prst="rect">
            <a:avLst/>
          </a:prstGeom>
          <a:noFill/>
          <a:ln w="0">
            <a:noFill/>
          </a:ln>
        </p:spPr>
        <p:txBody>
          <a:bodyPr anchor="t">
            <a:noAutofit/>
          </a:bodyPr>
          <a:lstStyle>
            <a:lvl1pPr algn="r">
              <a:lnSpc>
                <a:spcPct val="100000"/>
              </a:lnSpc>
              <a:buNone/>
              <a:defRPr b="0" lang="en-US" sz="1800" spc="-1" strike="noStrike">
                <a:solidFill>
                  <a:srgbClr val="b71e42"/>
                </a:solidFill>
                <a:latin typeface="Gill Sans MT"/>
              </a:defRPr>
            </a:lvl1pPr>
          </a:lstStyle>
          <a:p>
            <a:pPr algn="r">
              <a:lnSpc>
                <a:spcPct val="100000"/>
              </a:lnSpc>
              <a:buNone/>
            </a:pPr>
            <a:fld id="{C5264975-EC60-4856-8B95-A77EECFA92CF}" type="slidenum">
              <a:rPr b="0" lang="en-US" sz="1800" spc="-1" strike="noStrike">
                <a:solidFill>
                  <a:srgbClr val="b71e42"/>
                </a:solidFill>
                <a:latin typeface="Gill Sans MT"/>
              </a:rPr>
              <a:t>&lt;number&gt;</a:t>
            </a:fld>
            <a:endParaRPr b="0" lang="en-IN" sz="1800" spc="-1" strike="noStrike">
              <a:latin typeface="Times New Roman"/>
            </a:endParaRPr>
          </a:p>
        </p:txBody>
      </p:sp>
      <p:sp>
        <p:nvSpPr>
          <p:cNvPr id="79" name="TextBox 14"/>
          <p:cNvSpPr/>
          <p:nvPr/>
        </p:nvSpPr>
        <p:spPr>
          <a:xfrm>
            <a:off x="793440" y="618120"/>
            <a:ext cx="10907280" cy="4445280"/>
          </a:xfrm>
          <a:prstGeom prst="rect">
            <a:avLst/>
          </a:prstGeom>
          <a:noFill/>
          <a:ln w="0">
            <a:noFill/>
          </a:ln>
        </p:spPr>
        <p:style>
          <a:lnRef idx="0"/>
          <a:fillRef idx="0"/>
          <a:effectRef idx="0"/>
          <a:fontRef idx="minor"/>
        </p:style>
        <p:txBody>
          <a:bodyPr lIns="90000" rIns="90000" tIns="45000" bIns="45000" anchor="t">
            <a:spAutoFit/>
          </a:bodyPr>
          <a:p>
            <a:pPr algn="ctr">
              <a:lnSpc>
                <a:spcPct val="150000"/>
              </a:lnSpc>
              <a:buNone/>
            </a:pPr>
            <a:endParaRPr b="0" lang="en-IN" sz="2200" spc="-1" strike="noStrike">
              <a:latin typeface="Arial"/>
            </a:endParaRPr>
          </a:p>
          <a:p>
            <a:pPr algn="ctr">
              <a:lnSpc>
                <a:spcPct val="150000"/>
              </a:lnSpc>
              <a:buNone/>
            </a:pPr>
            <a:r>
              <a:rPr b="1" lang="en-US" sz="2200" spc="-1" strike="noStrike">
                <a:solidFill>
                  <a:srgbClr val="000000"/>
                </a:solidFill>
                <a:latin typeface="Times New Roman"/>
              </a:rPr>
              <a:t>The Protestant Ethic and the Spirit of Capitalism</a:t>
            </a:r>
            <a:endParaRPr b="0" lang="en-IN" sz="2200" spc="-1" strike="noStrike">
              <a:latin typeface="Arial"/>
            </a:endParaRPr>
          </a:p>
          <a:p>
            <a:pPr algn="just">
              <a:lnSpc>
                <a:spcPct val="150000"/>
              </a:lnSpc>
              <a:buNone/>
            </a:pPr>
            <a:r>
              <a:rPr b="1" lang="en-US" sz="2200" spc="-1" strike="noStrike">
                <a:solidFill>
                  <a:srgbClr val="000000"/>
                </a:solidFill>
                <a:latin typeface="Times New Roman"/>
              </a:rPr>
              <a:t>Three tenets of Calvinism</a:t>
            </a:r>
            <a:endParaRPr b="0" lang="en-IN" sz="2200" spc="-1" strike="noStrike">
              <a:latin typeface="Arial"/>
            </a:endParaRPr>
          </a:p>
          <a:p>
            <a:pPr lvl="1" marL="800280" indent="-343080" algn="just">
              <a:lnSpc>
                <a:spcPct val="150000"/>
              </a:lnSpc>
              <a:buClr>
                <a:srgbClr val="000000"/>
              </a:buClr>
              <a:buFont typeface="Gill Sans MT"/>
              <a:buAutoNum type="arabicPeriod"/>
            </a:pPr>
            <a:r>
              <a:rPr b="0" lang="en-IN" sz="2200" spc="-1" strike="noStrike">
                <a:solidFill>
                  <a:srgbClr val="000000"/>
                </a:solidFill>
                <a:latin typeface="Times New Roman"/>
                <a:ea typeface="Calibri"/>
              </a:rPr>
              <a:t>The doctrine that the universe is created to further the greater glory of God, and only has meaning in relation to God's purposes. ‘God does not exist for men, but men for the sake of God.’ </a:t>
            </a:r>
            <a:endParaRPr b="0" lang="en-IN" sz="2200" spc="-1" strike="noStrike">
              <a:latin typeface="Arial"/>
            </a:endParaRPr>
          </a:p>
          <a:p>
            <a:pPr lvl="1" marL="800280" indent="-343080" algn="just">
              <a:lnSpc>
                <a:spcPct val="150000"/>
              </a:lnSpc>
              <a:buClr>
                <a:srgbClr val="000000"/>
              </a:buClr>
              <a:buFont typeface="Gill Sans MT"/>
              <a:buAutoNum type="arabicPeriod"/>
            </a:pPr>
            <a:r>
              <a:rPr b="0" lang="en-IN" sz="2200" spc="-1" strike="noStrike">
                <a:solidFill>
                  <a:srgbClr val="000000"/>
                </a:solidFill>
                <a:latin typeface="Times New Roman"/>
                <a:ea typeface="Times New Roman"/>
              </a:rPr>
              <a:t>The principle that the motives of the Almighty are beyond human comprehension. </a:t>
            </a:r>
            <a:endParaRPr b="0" lang="en-IN" sz="2200" spc="-1" strike="noStrike">
              <a:latin typeface="Arial"/>
            </a:endParaRPr>
          </a:p>
          <a:p>
            <a:pPr lvl="1" marL="800280" indent="-343080" algn="just">
              <a:lnSpc>
                <a:spcPct val="150000"/>
              </a:lnSpc>
              <a:buClr>
                <a:srgbClr val="000000"/>
              </a:buClr>
              <a:buFont typeface="Gill Sans MT"/>
              <a:buAutoNum type="arabicPeriod"/>
            </a:pPr>
            <a:r>
              <a:rPr b="0" lang="en-IN" sz="2200" spc="-1" strike="noStrike">
                <a:solidFill>
                  <a:srgbClr val="000000"/>
                </a:solidFill>
                <a:latin typeface="Times New Roman"/>
                <a:ea typeface="Calibri"/>
              </a:rPr>
              <a:t>The belief in predestination: only a small number of men are chosen to achieve eternal grace.</a:t>
            </a:r>
            <a:endParaRPr b="0" lang="en-IN" sz="22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 name="PlaceHolder 1"/>
          <p:cNvSpPr>
            <a:spLocks noGrp="1"/>
          </p:cNvSpPr>
          <p:nvPr>
            <p:ph type="sldNum" idx="18"/>
          </p:nvPr>
        </p:nvSpPr>
        <p:spPr>
          <a:xfrm>
            <a:off x="-17280" y="114480"/>
            <a:ext cx="810720" cy="503280"/>
          </a:xfrm>
          <a:prstGeom prst="rect">
            <a:avLst/>
          </a:prstGeom>
          <a:noFill/>
          <a:ln w="0">
            <a:noFill/>
          </a:ln>
        </p:spPr>
        <p:txBody>
          <a:bodyPr anchor="t">
            <a:noAutofit/>
          </a:bodyPr>
          <a:lstStyle>
            <a:lvl1pPr algn="r">
              <a:lnSpc>
                <a:spcPct val="100000"/>
              </a:lnSpc>
              <a:buNone/>
              <a:defRPr b="0" lang="en-US" sz="1800" spc="-1" strike="noStrike">
                <a:solidFill>
                  <a:srgbClr val="b71e42"/>
                </a:solidFill>
                <a:latin typeface="Gill Sans MT"/>
              </a:defRPr>
            </a:lvl1pPr>
          </a:lstStyle>
          <a:p>
            <a:pPr algn="r">
              <a:lnSpc>
                <a:spcPct val="100000"/>
              </a:lnSpc>
              <a:buNone/>
            </a:pPr>
            <a:fld id="{ACB46BD7-5730-48F3-802C-C052A95E99A0}" type="slidenum">
              <a:rPr b="0" lang="en-US" sz="1800" spc="-1" strike="noStrike">
                <a:solidFill>
                  <a:srgbClr val="b71e42"/>
                </a:solidFill>
                <a:latin typeface="Gill Sans MT"/>
              </a:rPr>
              <a:t>&lt;number&gt;</a:t>
            </a:fld>
            <a:endParaRPr b="0" lang="en-IN" sz="1800" spc="-1" strike="noStrike">
              <a:latin typeface="Times New Roman"/>
            </a:endParaRPr>
          </a:p>
        </p:txBody>
      </p:sp>
      <p:sp>
        <p:nvSpPr>
          <p:cNvPr id="81" name="TextBox 14"/>
          <p:cNvSpPr/>
          <p:nvPr/>
        </p:nvSpPr>
        <p:spPr>
          <a:xfrm>
            <a:off x="793440" y="618120"/>
            <a:ext cx="10907280" cy="5450400"/>
          </a:xfrm>
          <a:prstGeom prst="rect">
            <a:avLst/>
          </a:prstGeom>
          <a:noFill/>
          <a:ln w="0">
            <a:noFill/>
          </a:ln>
        </p:spPr>
        <p:style>
          <a:lnRef idx="0"/>
          <a:fillRef idx="0"/>
          <a:effectRef idx="0"/>
          <a:fontRef idx="minor"/>
        </p:style>
        <p:txBody>
          <a:bodyPr lIns="90000" rIns="90000" tIns="45000" bIns="45000" anchor="t">
            <a:spAutoFit/>
          </a:bodyPr>
          <a:p>
            <a:pPr algn="ctr">
              <a:lnSpc>
                <a:spcPct val="150000"/>
              </a:lnSpc>
              <a:buNone/>
            </a:pPr>
            <a:endParaRPr b="0" lang="en-IN" sz="2200" spc="-1" strike="noStrike">
              <a:latin typeface="Arial"/>
            </a:endParaRPr>
          </a:p>
          <a:p>
            <a:pPr algn="ctr">
              <a:lnSpc>
                <a:spcPct val="150000"/>
              </a:lnSpc>
              <a:buNone/>
            </a:pPr>
            <a:r>
              <a:rPr b="1" lang="en-US" sz="2200" spc="-1" strike="noStrike">
                <a:solidFill>
                  <a:srgbClr val="000000"/>
                </a:solidFill>
                <a:latin typeface="Times New Roman"/>
              </a:rPr>
              <a:t>The Protestant Ethic and the Spirit of Capitalism</a:t>
            </a:r>
            <a:endParaRPr b="0" lang="en-IN" sz="2200" spc="-1" strike="noStrike">
              <a:latin typeface="Arial"/>
            </a:endParaRPr>
          </a:p>
          <a:p>
            <a:pPr algn="just">
              <a:lnSpc>
                <a:spcPct val="150000"/>
              </a:lnSpc>
              <a:buNone/>
            </a:pPr>
            <a:r>
              <a:rPr b="1" lang="en-US" sz="2200" spc="-1" strike="noStrike">
                <a:solidFill>
                  <a:srgbClr val="000000"/>
                </a:solidFill>
                <a:latin typeface="Times New Roman"/>
              </a:rPr>
              <a:t>Five Key arguments </a:t>
            </a:r>
            <a:endParaRPr b="0" lang="en-IN" sz="2200" spc="-1" strike="noStrike">
              <a:latin typeface="Arial"/>
            </a:endParaRPr>
          </a:p>
          <a:p>
            <a:pPr lvl="1" marL="800280" indent="-343080" algn="just">
              <a:lnSpc>
                <a:spcPct val="150000"/>
              </a:lnSpc>
              <a:buClr>
                <a:srgbClr val="000000"/>
              </a:buClr>
              <a:buFont typeface="Gill Sans MT"/>
              <a:buAutoNum type="arabicPeriod"/>
            </a:pPr>
            <a:r>
              <a:rPr b="0" lang="en-IN" sz="2200" spc="-1" strike="noStrike">
                <a:solidFill>
                  <a:srgbClr val="000000"/>
                </a:solidFill>
                <a:latin typeface="Times New Roman"/>
                <a:ea typeface="Calibri"/>
              </a:rPr>
              <a:t>Remarkable congruence between Protestantism and the development of modem capitalism’ in countries where Protestantism had taken hold. </a:t>
            </a:r>
            <a:endParaRPr b="0" lang="en-IN" sz="2200" spc="-1" strike="noStrike">
              <a:latin typeface="Arial"/>
            </a:endParaRPr>
          </a:p>
          <a:p>
            <a:pPr lvl="1" marL="800280" indent="-343080" algn="just">
              <a:lnSpc>
                <a:spcPct val="150000"/>
              </a:lnSpc>
              <a:buClr>
                <a:srgbClr val="000000"/>
              </a:buClr>
              <a:buFont typeface="Gill Sans MT"/>
              <a:buAutoNum type="arabicPeriod"/>
            </a:pPr>
            <a:r>
              <a:rPr b="0" lang="en-IN" sz="2200" spc="-1" strike="noStrike">
                <a:solidFill>
                  <a:srgbClr val="000000"/>
                </a:solidFill>
                <a:latin typeface="Times New Roman"/>
                <a:ea typeface="Calibri"/>
              </a:rPr>
              <a:t>Demonstrate how Protestant religious maxims had placed ‘unambiguous stamp on the economic organization’ of Western capitalism. </a:t>
            </a:r>
            <a:endParaRPr b="0" lang="en-IN" sz="2200" spc="-1" strike="noStrike">
              <a:latin typeface="Arial"/>
            </a:endParaRPr>
          </a:p>
          <a:p>
            <a:pPr lvl="1" marL="800280" indent="-343080" algn="just">
              <a:lnSpc>
                <a:spcPct val="150000"/>
              </a:lnSpc>
              <a:buClr>
                <a:srgbClr val="000000"/>
              </a:buClr>
              <a:buFont typeface="Gill Sans MT"/>
              <a:buAutoNum type="arabicPeriod"/>
            </a:pPr>
            <a:r>
              <a:rPr b="0" lang="en-IN" sz="2200" spc="-1" strike="noStrike">
                <a:solidFill>
                  <a:srgbClr val="000000"/>
                </a:solidFill>
                <a:latin typeface="Times New Roman"/>
                <a:ea typeface="Calibri"/>
              </a:rPr>
              <a:t>The impact of John Calvin’s religious doctrine on what Weber believed to be specific form of rational conduct leading to restraint, order and the rejection of luxury and excess in economic matters.</a:t>
            </a:r>
            <a:endParaRPr b="0" lang="en-IN" sz="2200" spc="-1" strike="noStrike">
              <a:latin typeface="Arial"/>
            </a:endParaRPr>
          </a:p>
          <a:p>
            <a:pPr algn="just">
              <a:lnSpc>
                <a:spcPct val="150000"/>
              </a:lnSpc>
              <a:buNone/>
            </a:pPr>
            <a:endParaRPr b="0" lang="en-IN" sz="22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PlaceHolder 1"/>
          <p:cNvSpPr>
            <a:spLocks noGrp="1"/>
          </p:cNvSpPr>
          <p:nvPr>
            <p:ph type="sldNum" idx="19"/>
          </p:nvPr>
        </p:nvSpPr>
        <p:spPr>
          <a:xfrm>
            <a:off x="-17280" y="114480"/>
            <a:ext cx="810720" cy="503280"/>
          </a:xfrm>
          <a:prstGeom prst="rect">
            <a:avLst/>
          </a:prstGeom>
          <a:noFill/>
          <a:ln w="0">
            <a:noFill/>
          </a:ln>
        </p:spPr>
        <p:txBody>
          <a:bodyPr anchor="t">
            <a:noAutofit/>
          </a:bodyPr>
          <a:lstStyle>
            <a:lvl1pPr algn="r">
              <a:lnSpc>
                <a:spcPct val="100000"/>
              </a:lnSpc>
              <a:buNone/>
              <a:defRPr b="0" lang="en-US" sz="1800" spc="-1" strike="noStrike">
                <a:solidFill>
                  <a:srgbClr val="b71e42"/>
                </a:solidFill>
                <a:latin typeface="Gill Sans MT"/>
              </a:defRPr>
            </a:lvl1pPr>
          </a:lstStyle>
          <a:p>
            <a:pPr algn="r">
              <a:lnSpc>
                <a:spcPct val="100000"/>
              </a:lnSpc>
              <a:buNone/>
            </a:pPr>
            <a:fld id="{F984BA34-46DD-4209-8370-51F88D7C7E6C}" type="slidenum">
              <a:rPr b="0" lang="en-US" sz="1800" spc="-1" strike="noStrike">
                <a:solidFill>
                  <a:srgbClr val="b71e42"/>
                </a:solidFill>
                <a:latin typeface="Gill Sans MT"/>
              </a:rPr>
              <a:t>&lt;number&gt;</a:t>
            </a:fld>
            <a:endParaRPr b="0" lang="en-IN" sz="1800" spc="-1" strike="noStrike">
              <a:latin typeface="Times New Roman"/>
            </a:endParaRPr>
          </a:p>
        </p:txBody>
      </p:sp>
      <p:sp>
        <p:nvSpPr>
          <p:cNvPr id="83" name="TextBox 14"/>
          <p:cNvSpPr/>
          <p:nvPr/>
        </p:nvSpPr>
        <p:spPr>
          <a:xfrm>
            <a:off x="793440" y="618120"/>
            <a:ext cx="10907280" cy="5450400"/>
          </a:xfrm>
          <a:prstGeom prst="rect">
            <a:avLst/>
          </a:prstGeom>
          <a:noFill/>
          <a:ln w="0">
            <a:noFill/>
          </a:ln>
        </p:spPr>
        <p:style>
          <a:lnRef idx="0"/>
          <a:fillRef idx="0"/>
          <a:effectRef idx="0"/>
          <a:fontRef idx="minor"/>
        </p:style>
        <p:txBody>
          <a:bodyPr lIns="90000" rIns="90000" tIns="45000" bIns="45000" anchor="t">
            <a:spAutoFit/>
          </a:bodyPr>
          <a:p>
            <a:pPr algn="ctr">
              <a:lnSpc>
                <a:spcPct val="150000"/>
              </a:lnSpc>
              <a:buNone/>
            </a:pPr>
            <a:endParaRPr b="0" lang="en-IN" sz="2200" spc="-1" strike="noStrike">
              <a:latin typeface="Arial"/>
            </a:endParaRPr>
          </a:p>
          <a:p>
            <a:pPr algn="ctr">
              <a:lnSpc>
                <a:spcPct val="150000"/>
              </a:lnSpc>
              <a:buNone/>
            </a:pPr>
            <a:r>
              <a:rPr b="1" lang="en-US" sz="2200" spc="-1" strike="noStrike">
                <a:solidFill>
                  <a:srgbClr val="000000"/>
                </a:solidFill>
                <a:latin typeface="Times New Roman"/>
              </a:rPr>
              <a:t>The Protestant Ethic and the Spirit of Capitalism</a:t>
            </a:r>
            <a:endParaRPr b="0" lang="en-IN" sz="2200" spc="-1" strike="noStrike">
              <a:latin typeface="Arial"/>
            </a:endParaRPr>
          </a:p>
          <a:p>
            <a:pPr algn="just">
              <a:lnSpc>
                <a:spcPct val="150000"/>
              </a:lnSpc>
              <a:buNone/>
            </a:pPr>
            <a:r>
              <a:rPr b="1" lang="en-US" sz="2200" spc="-1" strike="noStrike">
                <a:solidFill>
                  <a:srgbClr val="000000"/>
                </a:solidFill>
                <a:latin typeface="Times New Roman"/>
              </a:rPr>
              <a:t>Five Key arguments </a:t>
            </a:r>
            <a:endParaRPr b="0" lang="en-IN" sz="2200" spc="-1" strike="noStrike">
              <a:latin typeface="Arial"/>
            </a:endParaRPr>
          </a:p>
          <a:p>
            <a:pPr lvl="1" marL="914400" indent="-457200" algn="just">
              <a:lnSpc>
                <a:spcPct val="150000"/>
              </a:lnSpc>
              <a:buClr>
                <a:srgbClr val="000000"/>
              </a:buClr>
              <a:buFont typeface="Gill Sans MT"/>
              <a:buAutoNum type="arabicPeriod" startAt="4"/>
            </a:pPr>
            <a:r>
              <a:rPr b="0" lang="en-IN" sz="2200" spc="-1" strike="noStrike">
                <a:solidFill>
                  <a:srgbClr val="000000"/>
                </a:solidFill>
                <a:latin typeface="Times New Roman"/>
                <a:ea typeface="Calibri"/>
              </a:rPr>
              <a:t>Rational economic conduct in the form of restraint was not simply an inconsequential outcome of Calvin’s religious doctrine, but was rather the result of a series of ‘</a:t>
            </a:r>
            <a:r>
              <a:rPr b="0" lang="en-IN" sz="2200" spc="-1" strike="noStrike">
                <a:solidFill>
                  <a:srgbClr val="ff0000"/>
                </a:solidFill>
                <a:latin typeface="Times New Roman"/>
                <a:ea typeface="Calibri"/>
              </a:rPr>
              <a:t>practical psychological motives</a:t>
            </a:r>
            <a:r>
              <a:rPr b="0" lang="en-IN" sz="2200" spc="-1" strike="noStrike">
                <a:solidFill>
                  <a:srgbClr val="000000"/>
                </a:solidFill>
                <a:latin typeface="Times New Roman"/>
                <a:ea typeface="Calibri"/>
              </a:rPr>
              <a:t>’ and ethical religious precepts that became incentives for life regulation in which religion fused itself to economic conduct in the world with the aim of controlling material reality and its temptations. </a:t>
            </a:r>
            <a:endParaRPr b="0" lang="en-IN" sz="2200" spc="-1" strike="noStrike">
              <a:latin typeface="Arial"/>
            </a:endParaRPr>
          </a:p>
          <a:p>
            <a:pPr lvl="1" marL="914400" indent="-457200" algn="just">
              <a:lnSpc>
                <a:spcPct val="150000"/>
              </a:lnSpc>
              <a:buClr>
                <a:srgbClr val="000000"/>
              </a:buClr>
              <a:buFont typeface="Gill Sans MT"/>
              <a:buAutoNum type="arabicPeriod" startAt="4"/>
            </a:pPr>
            <a:r>
              <a:rPr b="0" lang="en-IN" sz="2200" spc="-1" strike="noStrike">
                <a:solidFill>
                  <a:srgbClr val="000000"/>
                </a:solidFill>
                <a:latin typeface="Times New Roman"/>
                <a:ea typeface="Calibri"/>
              </a:rPr>
              <a:t>In response to Calvin’s predestination doctrine, a certain type of Protestant religiosity produced a ‘psychological vehicle’ that since the sixteenth century tended to create a form of conduct compatible with church doctrine (Ken Morrison, 1995).</a:t>
            </a:r>
            <a:endParaRPr b="0" lang="en-IN" sz="22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PlaceHolder 1"/>
          <p:cNvSpPr>
            <a:spLocks noGrp="1"/>
          </p:cNvSpPr>
          <p:nvPr>
            <p:ph type="sldNum" idx="20"/>
          </p:nvPr>
        </p:nvSpPr>
        <p:spPr>
          <a:xfrm>
            <a:off x="-17280" y="114480"/>
            <a:ext cx="810720" cy="503280"/>
          </a:xfrm>
          <a:prstGeom prst="rect">
            <a:avLst/>
          </a:prstGeom>
          <a:noFill/>
          <a:ln w="0">
            <a:noFill/>
          </a:ln>
        </p:spPr>
        <p:txBody>
          <a:bodyPr anchor="t">
            <a:noAutofit/>
          </a:bodyPr>
          <a:lstStyle>
            <a:lvl1pPr algn="r">
              <a:lnSpc>
                <a:spcPct val="100000"/>
              </a:lnSpc>
              <a:buNone/>
              <a:defRPr b="0" lang="en-US" sz="1800" spc="-1" strike="noStrike">
                <a:solidFill>
                  <a:srgbClr val="b71e42"/>
                </a:solidFill>
                <a:latin typeface="Gill Sans MT"/>
              </a:defRPr>
            </a:lvl1pPr>
          </a:lstStyle>
          <a:p>
            <a:pPr algn="r">
              <a:lnSpc>
                <a:spcPct val="100000"/>
              </a:lnSpc>
              <a:buNone/>
            </a:pPr>
            <a:fld id="{E1606E09-EA54-4A33-95E8-C7F520D8AEFD}" type="slidenum">
              <a:rPr b="0" lang="en-US" sz="1800" spc="-1" strike="noStrike">
                <a:solidFill>
                  <a:srgbClr val="b71e42"/>
                </a:solidFill>
                <a:latin typeface="Gill Sans MT"/>
              </a:rPr>
              <a:t>&lt;number&gt;</a:t>
            </a:fld>
            <a:endParaRPr b="0" lang="en-IN" sz="1800" spc="-1" strike="noStrike">
              <a:latin typeface="Times New Roman"/>
            </a:endParaRPr>
          </a:p>
        </p:txBody>
      </p:sp>
      <p:sp>
        <p:nvSpPr>
          <p:cNvPr id="85" name="TextBox 14"/>
          <p:cNvSpPr/>
          <p:nvPr/>
        </p:nvSpPr>
        <p:spPr>
          <a:xfrm>
            <a:off x="793440" y="618120"/>
            <a:ext cx="10907280" cy="4612680"/>
          </a:xfrm>
          <a:prstGeom prst="rect">
            <a:avLst/>
          </a:prstGeom>
          <a:noFill/>
          <a:ln w="0">
            <a:noFill/>
          </a:ln>
        </p:spPr>
        <p:style>
          <a:lnRef idx="0"/>
          <a:fillRef idx="0"/>
          <a:effectRef idx="0"/>
          <a:fontRef idx="minor"/>
        </p:style>
        <p:txBody>
          <a:bodyPr lIns="90000" rIns="90000" tIns="45000" bIns="45000" anchor="t">
            <a:spAutoFit/>
          </a:bodyPr>
          <a:p>
            <a:pPr algn="ctr">
              <a:lnSpc>
                <a:spcPct val="150000"/>
              </a:lnSpc>
              <a:buNone/>
            </a:pPr>
            <a:r>
              <a:rPr b="1" lang="en-US" sz="2200" spc="-1" strike="noStrike">
                <a:solidFill>
                  <a:srgbClr val="000000"/>
                </a:solidFill>
                <a:latin typeface="Times New Roman"/>
              </a:rPr>
              <a:t>Weber on Confucianism in China</a:t>
            </a:r>
            <a:endParaRPr b="0" lang="en-IN" sz="2200" spc="-1" strike="noStrike">
              <a:latin typeface="Arial"/>
            </a:endParaRPr>
          </a:p>
          <a:p>
            <a:pPr algn="ctr">
              <a:lnSpc>
                <a:spcPct val="150000"/>
              </a:lnSpc>
              <a:buNone/>
            </a:pPr>
            <a:endParaRPr b="0" lang="en-IN" sz="2200" spc="-1" strike="noStrike">
              <a:latin typeface="Arial"/>
            </a:endParaRPr>
          </a:p>
          <a:p>
            <a:pPr marL="285840" indent="-285840" algn="ctr">
              <a:lnSpc>
                <a:spcPct val="150000"/>
              </a:lnSpc>
              <a:buClr>
                <a:srgbClr val="211e1e"/>
              </a:buClr>
              <a:buFont typeface="Wingdings" charset="2"/>
              <a:buChar char=""/>
            </a:pPr>
            <a:r>
              <a:rPr b="0" lang="en-IN" sz="2200" spc="-1" strike="noStrike">
                <a:solidFill>
                  <a:srgbClr val="211e1e"/>
                </a:solidFill>
                <a:latin typeface="Times New Roman"/>
              </a:rPr>
              <a:t>Ancient China had a well-developed economy (trade, commerce, finance and manufacture were quite advanced)</a:t>
            </a:r>
            <a:endParaRPr b="0" lang="en-IN" sz="2200" spc="-1" strike="noStrike">
              <a:latin typeface="Arial"/>
            </a:endParaRPr>
          </a:p>
          <a:p>
            <a:pPr algn="ctr">
              <a:lnSpc>
                <a:spcPct val="150000"/>
              </a:lnSpc>
              <a:buNone/>
            </a:pPr>
            <a:endParaRPr b="0" lang="en-IN" sz="2200" spc="-1" strike="noStrike">
              <a:latin typeface="Arial"/>
            </a:endParaRPr>
          </a:p>
          <a:p>
            <a:pPr marL="285840" indent="-285840" algn="ctr">
              <a:lnSpc>
                <a:spcPct val="150000"/>
              </a:lnSpc>
              <a:buClr>
                <a:srgbClr val="211e1e"/>
              </a:buClr>
              <a:buFont typeface="Wingdings" charset="2"/>
              <a:buChar char=""/>
            </a:pPr>
            <a:r>
              <a:rPr b="0" lang="en-IN" sz="2200" spc="-1" strike="noStrike">
                <a:solidFill>
                  <a:srgbClr val="211e1e"/>
                </a:solidFill>
                <a:latin typeface="Times New Roman"/>
              </a:rPr>
              <a:t>But why Western style of capitalism did not develop in China? </a:t>
            </a:r>
            <a:endParaRPr b="0" lang="en-IN" sz="2200" spc="-1" strike="noStrike">
              <a:latin typeface="Arial"/>
            </a:endParaRPr>
          </a:p>
          <a:p>
            <a:pPr algn="ctr">
              <a:lnSpc>
                <a:spcPct val="150000"/>
              </a:lnSpc>
              <a:buNone/>
            </a:pPr>
            <a:endParaRPr b="0" lang="en-IN" sz="2200" spc="-1" strike="noStrike">
              <a:latin typeface="Arial"/>
            </a:endParaRPr>
          </a:p>
          <a:p>
            <a:pPr algn="ctr">
              <a:lnSpc>
                <a:spcPct val="150000"/>
              </a:lnSpc>
              <a:buNone/>
            </a:pPr>
            <a:endParaRPr b="0" lang="en-IN" sz="2200" spc="-1" strike="noStrike">
              <a:latin typeface="Arial"/>
            </a:endParaRPr>
          </a:p>
          <a:p>
            <a:pPr algn="ctr">
              <a:lnSpc>
                <a:spcPct val="150000"/>
              </a:lnSpc>
              <a:buNone/>
            </a:pPr>
            <a:r>
              <a:rPr b="1" lang="en-US" sz="2200" spc="-1" strike="noStrike">
                <a:solidFill>
                  <a:srgbClr val="000000"/>
                </a:solidFill>
                <a:latin typeface="Times New Roman"/>
              </a:rPr>
              <a:t> </a:t>
            </a:r>
            <a:endParaRPr b="0" lang="en-IN" sz="22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 name="TextBox 9"/>
          <p:cNvSpPr/>
          <p:nvPr/>
        </p:nvSpPr>
        <p:spPr>
          <a:xfrm>
            <a:off x="111600" y="3164760"/>
            <a:ext cx="2772000" cy="3945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1" lang="en-US" sz="2000" spc="-1" strike="noStrike">
                <a:solidFill>
                  <a:srgbClr val="000000"/>
                </a:solidFill>
                <a:latin typeface="Times New Roman"/>
              </a:rPr>
              <a:t>Karl Marx </a:t>
            </a:r>
            <a:r>
              <a:rPr b="0" lang="en-US" sz="2000" spc="-1" strike="noStrike">
                <a:solidFill>
                  <a:srgbClr val="000000"/>
                </a:solidFill>
                <a:latin typeface="Times New Roman"/>
              </a:rPr>
              <a:t>(1818-1883) </a:t>
            </a:r>
            <a:endParaRPr b="0" lang="en-IN" sz="2000" spc="-1" strike="noStrike">
              <a:latin typeface="Arial"/>
            </a:endParaRPr>
          </a:p>
        </p:txBody>
      </p:sp>
      <p:sp>
        <p:nvSpPr>
          <p:cNvPr id="49" name="TextBox 12"/>
          <p:cNvSpPr/>
          <p:nvPr/>
        </p:nvSpPr>
        <p:spPr>
          <a:xfrm>
            <a:off x="3225960" y="273240"/>
            <a:ext cx="8965800" cy="3974040"/>
          </a:xfrm>
          <a:prstGeom prst="rect">
            <a:avLst/>
          </a:prstGeom>
          <a:noFill/>
          <a:ln w="0">
            <a:noFill/>
          </a:ln>
        </p:spPr>
        <p:style>
          <a:lnRef idx="0"/>
          <a:fillRef idx="0"/>
          <a:effectRef idx="0"/>
          <a:fontRef idx="minor"/>
        </p:style>
        <p:txBody>
          <a:bodyPr lIns="90000" rIns="90000" tIns="45000" bIns="45000" anchor="t">
            <a:spAutoFit/>
          </a:bodyPr>
          <a:p>
            <a:pPr algn="ctr">
              <a:lnSpc>
                <a:spcPct val="150000"/>
              </a:lnSpc>
              <a:buNone/>
            </a:pPr>
            <a:r>
              <a:rPr b="1" lang="en-US" sz="2200" spc="-1" strike="noStrike">
                <a:solidFill>
                  <a:srgbClr val="000000"/>
                </a:solidFill>
                <a:latin typeface="Times New Roman"/>
              </a:rPr>
              <a:t>Class Conflict</a:t>
            </a:r>
            <a:endParaRPr b="0" lang="en-IN" sz="2200" spc="-1" strike="noStrike">
              <a:latin typeface="Arial"/>
            </a:endParaRPr>
          </a:p>
          <a:p>
            <a:pPr marL="343080" indent="-343080">
              <a:lnSpc>
                <a:spcPct val="150000"/>
              </a:lnSpc>
              <a:buClr>
                <a:srgbClr val="000000"/>
              </a:buClr>
              <a:buFont typeface="Wingdings" charset="2"/>
              <a:buChar char=""/>
            </a:pPr>
            <a:r>
              <a:rPr b="0" lang="en-US" sz="2200" spc="-1" strike="noStrike">
                <a:solidFill>
                  <a:srgbClr val="000000"/>
                </a:solidFill>
                <a:latin typeface="Times New Roman"/>
              </a:rPr>
              <a:t>Considered one of the greatest modern thinkers.</a:t>
            </a:r>
            <a:endParaRPr b="0" lang="en-IN" sz="2200" spc="-1" strike="noStrike">
              <a:latin typeface="Arial"/>
            </a:endParaRPr>
          </a:p>
          <a:p>
            <a:pPr marL="343080" indent="-343080">
              <a:lnSpc>
                <a:spcPct val="150000"/>
              </a:lnSpc>
              <a:buClr>
                <a:srgbClr val="000000"/>
              </a:buClr>
              <a:buFont typeface="Wingdings" charset="2"/>
              <a:buChar char=""/>
            </a:pPr>
            <a:r>
              <a:rPr b="0" lang="en-US" sz="2200" spc="-1" strike="noStrike">
                <a:solidFill>
                  <a:srgbClr val="000000"/>
                </a:solidFill>
                <a:latin typeface="Times New Roman"/>
              </a:rPr>
              <a:t>Gave birth to political philosophy of </a:t>
            </a:r>
            <a:r>
              <a:rPr b="0" i="1" lang="en-US" sz="2200" spc="-1" strike="noStrike">
                <a:solidFill>
                  <a:srgbClr val="ff0000"/>
                </a:solidFill>
                <a:latin typeface="Times New Roman"/>
              </a:rPr>
              <a:t>communism</a:t>
            </a:r>
            <a:r>
              <a:rPr b="0" lang="en-US" sz="2200" spc="-1" strike="noStrike">
                <a:solidFill>
                  <a:srgbClr val="000000"/>
                </a:solidFill>
                <a:latin typeface="Times New Roman"/>
              </a:rPr>
              <a:t>.</a:t>
            </a:r>
            <a:endParaRPr b="0" lang="en-IN" sz="2200" spc="-1" strike="noStrike">
              <a:latin typeface="Arial"/>
            </a:endParaRPr>
          </a:p>
          <a:p>
            <a:pPr marL="343080" indent="-343080">
              <a:lnSpc>
                <a:spcPct val="150000"/>
              </a:lnSpc>
              <a:buClr>
                <a:srgbClr val="000000"/>
              </a:buClr>
              <a:buFont typeface="Wingdings" charset="2"/>
              <a:buChar char=""/>
            </a:pPr>
            <a:r>
              <a:rPr b="0" lang="en-US" sz="2200" spc="-1" strike="noStrike">
                <a:solidFill>
                  <a:srgbClr val="000000"/>
                </a:solidFill>
                <a:latin typeface="Times New Roman"/>
              </a:rPr>
              <a:t>Social change through revolution.</a:t>
            </a:r>
            <a:endParaRPr b="0" lang="en-IN" sz="2200" spc="-1" strike="noStrike">
              <a:latin typeface="Arial"/>
            </a:endParaRPr>
          </a:p>
          <a:p>
            <a:pPr marL="343080" indent="-343080">
              <a:lnSpc>
                <a:spcPct val="150000"/>
              </a:lnSpc>
              <a:buClr>
                <a:srgbClr val="000000"/>
              </a:buClr>
              <a:buFont typeface="Wingdings" charset="2"/>
              <a:buChar char=""/>
            </a:pPr>
            <a:r>
              <a:rPr b="0" lang="en-US" sz="2200" spc="-1" strike="noStrike">
                <a:solidFill>
                  <a:srgbClr val="000000"/>
                </a:solidFill>
                <a:latin typeface="Times New Roman"/>
              </a:rPr>
              <a:t> </a:t>
            </a:r>
            <a:r>
              <a:rPr b="0" lang="en-US" sz="2200" spc="-1" strike="noStrike">
                <a:solidFill>
                  <a:srgbClr val="000000"/>
                </a:solidFill>
                <a:latin typeface="Times New Roman"/>
              </a:rPr>
              <a:t>The engine of human history is class conflict (bourgeoisie and proletariat)</a:t>
            </a:r>
            <a:endParaRPr b="0" lang="en-IN" sz="2200" spc="-1" strike="noStrike">
              <a:latin typeface="Arial"/>
            </a:endParaRPr>
          </a:p>
          <a:p>
            <a:pPr lvl="1" marL="800280" indent="-343080">
              <a:lnSpc>
                <a:spcPct val="150000"/>
              </a:lnSpc>
              <a:buClr>
                <a:srgbClr val="ff0000"/>
              </a:buClr>
              <a:buFont typeface="Arial"/>
              <a:buChar char="•"/>
            </a:pPr>
            <a:r>
              <a:rPr b="0" lang="en-US" sz="2000" spc="-1" strike="noStrike">
                <a:solidFill>
                  <a:srgbClr val="ff0000"/>
                </a:solidFill>
                <a:latin typeface="Times New Roman"/>
              </a:rPr>
              <a:t>Bourgeoisie</a:t>
            </a:r>
            <a:r>
              <a:rPr b="0" lang="en-US" sz="2000" spc="-1" strike="noStrike">
                <a:solidFill>
                  <a:srgbClr val="000000"/>
                </a:solidFill>
                <a:latin typeface="Times New Roman"/>
              </a:rPr>
              <a:t> (the capitalists, those who own the means of production- money, land, factories, and machines).</a:t>
            </a:r>
            <a:endParaRPr b="0" lang="en-IN" sz="2000" spc="-1" strike="noStrike">
              <a:latin typeface="Arial"/>
            </a:endParaRPr>
          </a:p>
          <a:p>
            <a:pPr lvl="1" marL="800280" indent="-343080">
              <a:lnSpc>
                <a:spcPct val="150000"/>
              </a:lnSpc>
              <a:buClr>
                <a:srgbClr val="ff0000"/>
              </a:buClr>
              <a:buFont typeface="Arial"/>
              <a:buChar char="•"/>
            </a:pPr>
            <a:r>
              <a:rPr b="0" lang="en-US" sz="2000" spc="-1" strike="noStrike">
                <a:solidFill>
                  <a:srgbClr val="ff0000"/>
                </a:solidFill>
                <a:latin typeface="Times New Roman"/>
              </a:rPr>
              <a:t>Proletariat </a:t>
            </a:r>
            <a:r>
              <a:rPr b="0" lang="en-US" sz="2000" spc="-1" strike="noStrike">
                <a:solidFill>
                  <a:srgbClr val="000000"/>
                </a:solidFill>
                <a:latin typeface="Times New Roman"/>
              </a:rPr>
              <a:t>(the exploited workers, who do not own the means of production).</a:t>
            </a:r>
            <a:endParaRPr b="0" lang="en-IN" sz="2000" spc="-1" strike="noStrike">
              <a:latin typeface="Arial"/>
            </a:endParaRPr>
          </a:p>
        </p:txBody>
      </p:sp>
      <p:sp>
        <p:nvSpPr>
          <p:cNvPr id="50" name="TextBox 13"/>
          <p:cNvSpPr/>
          <p:nvPr/>
        </p:nvSpPr>
        <p:spPr>
          <a:xfrm>
            <a:off x="194040" y="4234320"/>
            <a:ext cx="11803680" cy="592200"/>
          </a:xfrm>
          <a:prstGeom prst="rect">
            <a:avLst/>
          </a:prstGeom>
          <a:noFill/>
          <a:ln w="0">
            <a:noFill/>
          </a:ln>
        </p:spPr>
        <p:style>
          <a:lnRef idx="0"/>
          <a:fillRef idx="0"/>
          <a:effectRef idx="0"/>
          <a:fontRef idx="minor"/>
        </p:style>
        <p:txBody>
          <a:bodyPr lIns="90000" rIns="90000" tIns="45000" bIns="45000" anchor="t">
            <a:spAutoFit/>
          </a:bodyPr>
          <a:p>
            <a:pPr marL="285840" indent="-285840">
              <a:lnSpc>
                <a:spcPct val="150000"/>
              </a:lnSpc>
              <a:buClr>
                <a:srgbClr val="000000"/>
              </a:buClr>
              <a:buFont typeface="Wingdings" charset="2"/>
              <a:buChar char=""/>
            </a:pPr>
            <a:r>
              <a:rPr b="0" lang="en-US" sz="2200" spc="-1" strike="noStrike">
                <a:solidFill>
                  <a:srgbClr val="000000"/>
                </a:solidFill>
                <a:latin typeface="Times New Roman"/>
              </a:rPr>
              <a:t>Conflict theory: the relationships of production and exchange are the basis for all other relationships.</a:t>
            </a:r>
            <a:endParaRPr b="0" lang="en-IN" sz="2200" spc="-1" strike="noStrike">
              <a:latin typeface="Arial"/>
            </a:endParaRPr>
          </a:p>
        </p:txBody>
      </p:sp>
      <p:pic>
        <p:nvPicPr>
          <p:cNvPr id="51" name="Picture 4" descr=""/>
          <p:cNvPicPr/>
          <p:nvPr/>
        </p:nvPicPr>
        <p:blipFill>
          <a:blip r:embed="rId1"/>
          <a:stretch/>
        </p:blipFill>
        <p:spPr>
          <a:xfrm>
            <a:off x="0" y="0"/>
            <a:ext cx="3225600" cy="3060360"/>
          </a:xfrm>
          <a:prstGeom prst="rect">
            <a:avLst/>
          </a:prstGeom>
          <a:ln w="0">
            <a:noFill/>
          </a:ln>
        </p:spPr>
      </p:pic>
      <p:sp>
        <p:nvSpPr>
          <p:cNvPr id="2" name="PlaceHolder 1"/>
          <p:cNvSpPr>
            <a:spLocks noGrp="1"/>
          </p:cNvSpPr>
          <p:nvPr>
            <p:ph type="sldNum" idx="3"/>
          </p:nvPr>
        </p:nvSpPr>
        <p:spPr/>
        <p:txBody>
          <a:bodyPr/>
          <a:p>
            <a:fld id="{979DBDF9-F9BC-4987-B052-2209DE09A071}" type="slidenum">
              <a:t>2</a:t>
            </a:fld>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PlaceHolder 1"/>
          <p:cNvSpPr>
            <a:spLocks noGrp="1"/>
          </p:cNvSpPr>
          <p:nvPr>
            <p:ph type="sldNum" idx="21"/>
          </p:nvPr>
        </p:nvSpPr>
        <p:spPr>
          <a:xfrm>
            <a:off x="-17280" y="114480"/>
            <a:ext cx="810720" cy="503280"/>
          </a:xfrm>
          <a:prstGeom prst="rect">
            <a:avLst/>
          </a:prstGeom>
          <a:noFill/>
          <a:ln w="0">
            <a:noFill/>
          </a:ln>
        </p:spPr>
        <p:txBody>
          <a:bodyPr anchor="t">
            <a:noAutofit/>
          </a:bodyPr>
          <a:lstStyle>
            <a:lvl1pPr algn="r">
              <a:lnSpc>
                <a:spcPct val="100000"/>
              </a:lnSpc>
              <a:buNone/>
              <a:defRPr b="0" lang="en-US" sz="1800" spc="-1" strike="noStrike">
                <a:solidFill>
                  <a:srgbClr val="b71e42"/>
                </a:solidFill>
                <a:latin typeface="Gill Sans MT"/>
              </a:defRPr>
            </a:lvl1pPr>
          </a:lstStyle>
          <a:p>
            <a:pPr algn="r">
              <a:lnSpc>
                <a:spcPct val="100000"/>
              </a:lnSpc>
              <a:buNone/>
            </a:pPr>
            <a:fld id="{9DD4437E-396A-4E50-84E8-D344F800F085}" type="slidenum">
              <a:rPr b="0" lang="en-US" sz="1800" spc="-1" strike="noStrike">
                <a:solidFill>
                  <a:srgbClr val="b71e42"/>
                </a:solidFill>
                <a:latin typeface="Gill Sans MT"/>
              </a:rPr>
              <a:t>&lt;number&gt;</a:t>
            </a:fld>
            <a:endParaRPr b="0" lang="en-IN" sz="1800" spc="-1" strike="noStrike">
              <a:latin typeface="Times New Roman"/>
            </a:endParaRPr>
          </a:p>
        </p:txBody>
      </p:sp>
      <p:sp>
        <p:nvSpPr>
          <p:cNvPr id="87" name="TextBox 14"/>
          <p:cNvSpPr/>
          <p:nvPr/>
        </p:nvSpPr>
        <p:spPr>
          <a:xfrm>
            <a:off x="793440" y="618120"/>
            <a:ext cx="10907280" cy="4445280"/>
          </a:xfrm>
          <a:prstGeom prst="rect">
            <a:avLst/>
          </a:prstGeom>
          <a:noFill/>
          <a:ln w="0">
            <a:noFill/>
          </a:ln>
        </p:spPr>
        <p:style>
          <a:lnRef idx="0"/>
          <a:fillRef idx="0"/>
          <a:effectRef idx="0"/>
          <a:fontRef idx="minor"/>
        </p:style>
        <p:txBody>
          <a:bodyPr lIns="90000" rIns="90000" tIns="45000" bIns="45000" anchor="t">
            <a:spAutoFit/>
          </a:bodyPr>
          <a:p>
            <a:pPr algn="ctr">
              <a:lnSpc>
                <a:spcPct val="150000"/>
              </a:lnSpc>
              <a:buNone/>
            </a:pPr>
            <a:endParaRPr b="0" lang="en-IN" sz="2200" spc="-1" strike="noStrike">
              <a:latin typeface="Arial"/>
            </a:endParaRPr>
          </a:p>
          <a:p>
            <a:pPr algn="ctr">
              <a:lnSpc>
                <a:spcPct val="150000"/>
              </a:lnSpc>
              <a:buNone/>
            </a:pPr>
            <a:r>
              <a:rPr b="1" lang="en-US" sz="2200" spc="-1" strike="noStrike">
                <a:solidFill>
                  <a:srgbClr val="000000"/>
                </a:solidFill>
                <a:latin typeface="Times New Roman"/>
              </a:rPr>
              <a:t>Confucianism Ethic</a:t>
            </a:r>
            <a:endParaRPr b="0" lang="en-IN" sz="2200" spc="-1" strike="noStrike">
              <a:latin typeface="Arial"/>
            </a:endParaRPr>
          </a:p>
          <a:p>
            <a:pPr lvl="1" marL="743040" indent="-285840">
              <a:lnSpc>
                <a:spcPct val="150000"/>
              </a:lnSpc>
              <a:buClr>
                <a:srgbClr val="211e1e"/>
              </a:buClr>
              <a:buFont typeface="Wingdings" charset="2"/>
              <a:buChar char=""/>
            </a:pPr>
            <a:r>
              <a:rPr b="0" lang="en-IN" sz="2200" spc="-1" strike="noStrike">
                <a:solidFill>
                  <a:srgbClr val="211e1e"/>
                </a:solidFill>
                <a:latin typeface="Times New Roman"/>
              </a:rPr>
              <a:t>Belief in the order of the Universe, the cosmos. </a:t>
            </a:r>
            <a:endParaRPr b="0" lang="en-IN" sz="2200" spc="-1" strike="noStrike">
              <a:latin typeface="Arial"/>
            </a:endParaRPr>
          </a:p>
          <a:p>
            <a:pPr lvl="1" marL="743040" indent="-285840">
              <a:lnSpc>
                <a:spcPct val="150000"/>
              </a:lnSpc>
              <a:buClr>
                <a:srgbClr val="211e1e"/>
              </a:buClr>
              <a:buFont typeface="Wingdings" charset="2"/>
              <a:buChar char=""/>
            </a:pPr>
            <a:r>
              <a:rPr b="0" lang="en-IN" sz="2200" spc="-1" strike="noStrike">
                <a:solidFill>
                  <a:srgbClr val="211e1e"/>
                </a:solidFill>
                <a:latin typeface="Times New Roman"/>
              </a:rPr>
              <a:t>Man should aim at being in harmony with nature and the cosmos. </a:t>
            </a:r>
            <a:endParaRPr b="0" lang="en-IN" sz="2200" spc="-1" strike="noStrike">
              <a:latin typeface="Arial"/>
            </a:endParaRPr>
          </a:p>
          <a:p>
            <a:pPr lvl="1" marL="743040" indent="-285840">
              <a:lnSpc>
                <a:spcPct val="150000"/>
              </a:lnSpc>
              <a:buClr>
                <a:srgbClr val="211e1e"/>
              </a:buClr>
              <a:buFont typeface="Wingdings" charset="2"/>
              <a:buChar char=""/>
            </a:pPr>
            <a:r>
              <a:rPr b="0" lang="en-IN" sz="2200" spc="-1" strike="noStrike">
                <a:solidFill>
                  <a:srgbClr val="211e1e"/>
                </a:solidFill>
                <a:latin typeface="Times New Roman"/>
              </a:rPr>
              <a:t>Behaviour is to be guided by tradition. All wisdom lies in the past. </a:t>
            </a:r>
            <a:endParaRPr b="0" lang="en-IN" sz="2200" spc="-1" strike="noStrike">
              <a:latin typeface="Arial"/>
            </a:endParaRPr>
          </a:p>
          <a:p>
            <a:pPr lvl="1" marL="743040" indent="-285840">
              <a:lnSpc>
                <a:spcPct val="150000"/>
              </a:lnSpc>
              <a:buClr>
                <a:srgbClr val="211e1e"/>
              </a:buClr>
              <a:buFont typeface="Wingdings" charset="2"/>
              <a:buChar char=""/>
            </a:pPr>
            <a:r>
              <a:rPr b="0" lang="en-IN" sz="2200" spc="-1" strike="noStrike">
                <a:solidFill>
                  <a:srgbClr val="211e1e"/>
                </a:solidFill>
                <a:latin typeface="Times New Roman"/>
              </a:rPr>
              <a:t>Family and kin ties and obligations were never to be neglected.</a:t>
            </a:r>
            <a:endParaRPr b="0" lang="en-IN" sz="2200" spc="-1" strike="noStrike">
              <a:latin typeface="Arial"/>
            </a:endParaRPr>
          </a:p>
          <a:p>
            <a:pPr>
              <a:lnSpc>
                <a:spcPct val="150000"/>
              </a:lnSpc>
              <a:buNone/>
            </a:pPr>
            <a:endParaRPr b="0" lang="en-IN" sz="2200" spc="-1" strike="noStrike">
              <a:latin typeface="Arial"/>
            </a:endParaRPr>
          </a:p>
          <a:p>
            <a:pPr marL="457200" algn="ctr">
              <a:lnSpc>
                <a:spcPct val="150000"/>
              </a:lnSpc>
              <a:buNone/>
            </a:pPr>
            <a:r>
              <a:rPr b="0" lang="en-IN" sz="2200" spc="-1" strike="noStrike">
                <a:solidFill>
                  <a:srgbClr val="211e1e"/>
                </a:solidFill>
                <a:latin typeface="Times New Roman"/>
              </a:rPr>
              <a:t>The stress on harmony, traditionalism and family obligations are quite contradictory to the relentless pursuit of profit for its own sake. </a:t>
            </a:r>
            <a:r>
              <a:rPr b="1" lang="en-US" sz="2200" spc="-1" strike="noStrike">
                <a:solidFill>
                  <a:srgbClr val="000000"/>
                </a:solidFill>
                <a:latin typeface="Times New Roman"/>
              </a:rPr>
              <a:t> </a:t>
            </a:r>
            <a:endParaRPr b="0" lang="en-IN" sz="22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PlaceHolder 1"/>
          <p:cNvSpPr>
            <a:spLocks noGrp="1"/>
          </p:cNvSpPr>
          <p:nvPr>
            <p:ph type="sldNum" idx="22"/>
          </p:nvPr>
        </p:nvSpPr>
        <p:spPr>
          <a:xfrm>
            <a:off x="-17280" y="114480"/>
            <a:ext cx="810720" cy="503280"/>
          </a:xfrm>
          <a:prstGeom prst="rect">
            <a:avLst/>
          </a:prstGeom>
          <a:noFill/>
          <a:ln w="0">
            <a:noFill/>
          </a:ln>
        </p:spPr>
        <p:txBody>
          <a:bodyPr anchor="t">
            <a:noAutofit/>
          </a:bodyPr>
          <a:lstStyle>
            <a:lvl1pPr algn="r">
              <a:lnSpc>
                <a:spcPct val="100000"/>
              </a:lnSpc>
              <a:buNone/>
              <a:defRPr b="0" lang="en-US" sz="1800" spc="-1" strike="noStrike">
                <a:solidFill>
                  <a:srgbClr val="b71e42"/>
                </a:solidFill>
                <a:latin typeface="Gill Sans MT"/>
              </a:defRPr>
            </a:lvl1pPr>
          </a:lstStyle>
          <a:p>
            <a:pPr algn="r">
              <a:lnSpc>
                <a:spcPct val="100000"/>
              </a:lnSpc>
              <a:buNone/>
            </a:pPr>
            <a:fld id="{5062E385-332B-471B-B226-B10AF3DC542A}" type="slidenum">
              <a:rPr b="0" lang="en-US" sz="1800" spc="-1" strike="noStrike">
                <a:solidFill>
                  <a:srgbClr val="b71e42"/>
                </a:solidFill>
                <a:latin typeface="Gill Sans MT"/>
              </a:rPr>
              <a:t>&lt;number&gt;</a:t>
            </a:fld>
            <a:endParaRPr b="0" lang="en-IN" sz="1800" spc="-1" strike="noStrike">
              <a:latin typeface="Times New Roman"/>
            </a:endParaRPr>
          </a:p>
        </p:txBody>
      </p:sp>
      <p:sp>
        <p:nvSpPr>
          <p:cNvPr id="89" name="TextBox 14"/>
          <p:cNvSpPr/>
          <p:nvPr/>
        </p:nvSpPr>
        <p:spPr>
          <a:xfrm>
            <a:off x="793440" y="654120"/>
            <a:ext cx="10907280" cy="3793680"/>
          </a:xfrm>
          <a:prstGeom prst="rect">
            <a:avLst/>
          </a:prstGeom>
          <a:solidFill>
            <a:srgbClr val="729fcf"/>
          </a:solidFill>
          <a:ln w="0">
            <a:solidFill>
              <a:srgbClr val="3465a4"/>
            </a:solidFill>
          </a:ln>
        </p:spPr>
        <p:style>
          <a:lnRef idx="0"/>
          <a:fillRef idx="0"/>
          <a:effectRef idx="0"/>
          <a:fontRef idx="minor"/>
        </p:style>
        <p:txBody>
          <a:bodyPr lIns="90000" rIns="90000" tIns="45000" bIns="45000" anchor="t">
            <a:spAutoFit/>
          </a:bodyPr>
          <a:p>
            <a:pPr algn="ctr">
              <a:lnSpc>
                <a:spcPct val="150000"/>
              </a:lnSpc>
              <a:buNone/>
            </a:pPr>
            <a:r>
              <a:rPr b="0" lang="en-US" sz="1800" spc="-1" strike="noStrike">
                <a:latin typeface="Arial"/>
              </a:rPr>
              <a:t>Hinduism in India</a:t>
            </a:r>
            <a:endParaRPr b="0" lang="en-IN" sz="1800" spc="-1" strike="noStrike">
              <a:latin typeface="Arial"/>
            </a:endParaRPr>
          </a:p>
          <a:p>
            <a:pPr lvl="1" marL="743040" indent="-285840">
              <a:lnSpc>
                <a:spcPct val="150000"/>
              </a:lnSpc>
              <a:buClr>
                <a:srgbClr val="211e1e"/>
              </a:buClr>
              <a:buFont typeface="Wingdings" charset="2"/>
              <a:buChar char=""/>
            </a:pPr>
            <a:r>
              <a:rPr b="0" lang="en-IN" sz="1800" spc="-1" strike="noStrike">
                <a:latin typeface="Arial"/>
              </a:rPr>
              <a:t>Weber attribute negative attitude towards developing rational capitalism within the ethos of Hinduism.</a:t>
            </a:r>
            <a:endParaRPr b="0" lang="en-IN" sz="1800" spc="-1" strike="noStrike">
              <a:latin typeface="Arial"/>
            </a:endParaRPr>
          </a:p>
          <a:p>
            <a:pPr lvl="1" marL="743040" indent="-285840">
              <a:lnSpc>
                <a:spcPct val="150000"/>
              </a:lnSpc>
              <a:buClr>
                <a:srgbClr val="211e1e"/>
              </a:buClr>
              <a:buFont typeface="Wingdings" charset="2"/>
              <a:buChar char=""/>
            </a:pPr>
            <a:r>
              <a:rPr b="0" lang="en-IN" sz="1800" spc="-1" strike="noStrike">
                <a:latin typeface="Arial"/>
              </a:rPr>
              <a:t>Modern capitalism unlikely in a caste-based society nor could capitalism be imported from West to flourish in India.</a:t>
            </a:r>
            <a:endParaRPr b="0" lang="en-IN" sz="1800" spc="-1" strike="noStrike">
              <a:latin typeface="Arial"/>
            </a:endParaRPr>
          </a:p>
          <a:p>
            <a:pPr lvl="1" marL="743040" indent="-285840">
              <a:lnSpc>
                <a:spcPct val="150000"/>
              </a:lnSpc>
              <a:buClr>
                <a:srgbClr val="211e1e"/>
              </a:buClr>
              <a:buFont typeface="Wingdings" charset="2"/>
              <a:buChar char=""/>
            </a:pPr>
            <a:r>
              <a:rPr b="0" lang="en-IN" sz="1800" spc="-1" strike="noStrike">
                <a:latin typeface="Arial"/>
              </a:rPr>
              <a:t>Ideas like ‘Karma’, ‘dharma’, ‘punarjanma’ not suitable for development of capitalism.</a:t>
            </a:r>
            <a:endParaRPr b="0" lang="en-IN" sz="1800" spc="-1" strike="noStrike">
              <a:latin typeface="Arial"/>
            </a:endParaRPr>
          </a:p>
          <a:p>
            <a:pPr lvl="1" marL="743040" indent="-285840">
              <a:lnSpc>
                <a:spcPct val="150000"/>
              </a:lnSpc>
              <a:buClr>
                <a:srgbClr val="211e1e"/>
              </a:buClr>
              <a:buFont typeface="Wingdings" charset="2"/>
              <a:buChar char=""/>
            </a:pPr>
            <a:r>
              <a:rPr b="0" lang="en-IN" sz="1800" spc="-1" strike="noStrike">
                <a:latin typeface="Arial"/>
              </a:rPr>
              <a:t>Ideal like ‘moksha’, ‘vasana’, ‘may-jaal’ de-emphasised material world.</a:t>
            </a:r>
            <a:endParaRPr b="0" lang="en-IN" sz="1800" spc="-1" strike="noStrike">
              <a:latin typeface="Arial"/>
            </a:endParaRPr>
          </a:p>
          <a:p>
            <a:pPr lvl="1" marL="743040" indent="-285840">
              <a:lnSpc>
                <a:spcPct val="150000"/>
              </a:lnSpc>
              <a:buClr>
                <a:srgbClr val="211e1e"/>
              </a:buClr>
              <a:buFont typeface="Wingdings" charset="2"/>
              <a:buChar char=""/>
            </a:pPr>
            <a:r>
              <a:rPr b="0" lang="en-IN" sz="1800" spc="-1" strike="noStrike">
                <a:latin typeface="Arial"/>
              </a:rPr>
              <a:t>Mere material conditions like finance, trade and technology are not enough to promote capitalism.</a:t>
            </a:r>
            <a:endParaRPr b="0" lang="en-IN" sz="1800" spc="-1" strike="noStrike">
              <a:latin typeface="Arial"/>
            </a:endParaRPr>
          </a:p>
          <a:p>
            <a:pPr>
              <a:lnSpc>
                <a:spcPct val="150000"/>
              </a:lnSpc>
              <a:buNone/>
            </a:pP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TextBox 9"/>
          <p:cNvSpPr/>
          <p:nvPr/>
        </p:nvSpPr>
        <p:spPr>
          <a:xfrm>
            <a:off x="0" y="3432240"/>
            <a:ext cx="3394080" cy="3945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en-US" sz="2000" spc="-1" strike="noStrike">
                <a:solidFill>
                  <a:srgbClr val="000000"/>
                </a:solidFill>
                <a:latin typeface="Times New Roman"/>
              </a:rPr>
              <a:t>Emile Durkheim </a:t>
            </a:r>
            <a:r>
              <a:rPr b="0" lang="en-US" sz="2000" spc="-1" strike="noStrike">
                <a:solidFill>
                  <a:srgbClr val="000000"/>
                </a:solidFill>
                <a:latin typeface="Times New Roman"/>
              </a:rPr>
              <a:t>(1858-1917) </a:t>
            </a:r>
            <a:endParaRPr b="0" lang="en-IN" sz="2000" spc="-1" strike="noStrike">
              <a:latin typeface="Arial"/>
            </a:endParaRPr>
          </a:p>
        </p:txBody>
      </p:sp>
      <p:sp>
        <p:nvSpPr>
          <p:cNvPr id="91" name="TextBox 13"/>
          <p:cNvSpPr/>
          <p:nvPr/>
        </p:nvSpPr>
        <p:spPr>
          <a:xfrm>
            <a:off x="388080" y="3839040"/>
            <a:ext cx="11803680" cy="2099880"/>
          </a:xfrm>
          <a:prstGeom prst="rect">
            <a:avLst/>
          </a:prstGeom>
          <a:noFill/>
          <a:ln w="0">
            <a:noFill/>
          </a:ln>
        </p:spPr>
        <p:style>
          <a:lnRef idx="0"/>
          <a:fillRef idx="0"/>
          <a:effectRef idx="0"/>
          <a:fontRef idx="minor"/>
        </p:style>
        <p:txBody>
          <a:bodyPr lIns="90000" rIns="90000" tIns="45000" bIns="45000" anchor="t">
            <a:spAutoFit/>
          </a:bodyPr>
          <a:p>
            <a:pPr marL="285840" indent="-285840">
              <a:lnSpc>
                <a:spcPct val="150000"/>
              </a:lnSpc>
              <a:buClr>
                <a:srgbClr val="000000"/>
              </a:buClr>
              <a:buFont typeface="Wingdings" charset="2"/>
              <a:buChar char=""/>
            </a:pPr>
            <a:r>
              <a:rPr b="1" lang="en-US" sz="2200" spc="-1" strike="noStrike">
                <a:solidFill>
                  <a:srgbClr val="000000"/>
                </a:solidFill>
                <a:latin typeface="Times New Roman"/>
              </a:rPr>
              <a:t>1893: </a:t>
            </a:r>
            <a:r>
              <a:rPr b="0" lang="en-US" sz="2200" spc="-1" strike="noStrike">
                <a:solidFill>
                  <a:srgbClr val="000000"/>
                </a:solidFill>
                <a:latin typeface="Times New Roman"/>
              </a:rPr>
              <a:t>Division of Labour in Society</a:t>
            </a:r>
            <a:endParaRPr b="0" lang="en-IN" sz="2200" spc="-1" strike="noStrike">
              <a:latin typeface="Arial"/>
            </a:endParaRPr>
          </a:p>
          <a:p>
            <a:pPr marL="285840" indent="-285840">
              <a:lnSpc>
                <a:spcPct val="150000"/>
              </a:lnSpc>
              <a:buClr>
                <a:srgbClr val="000000"/>
              </a:buClr>
              <a:buFont typeface="Wingdings" charset="2"/>
              <a:buChar char=""/>
            </a:pPr>
            <a:r>
              <a:rPr b="1" lang="en-US" sz="2200" spc="-1" strike="noStrike">
                <a:solidFill>
                  <a:srgbClr val="000000"/>
                </a:solidFill>
                <a:latin typeface="Times New Roman"/>
              </a:rPr>
              <a:t>1895: </a:t>
            </a:r>
            <a:r>
              <a:rPr b="0" lang="en-US" sz="2200" spc="-1" strike="noStrike">
                <a:solidFill>
                  <a:srgbClr val="000000"/>
                </a:solidFill>
                <a:latin typeface="Times New Roman"/>
              </a:rPr>
              <a:t>The Rules of Sociological Method</a:t>
            </a:r>
            <a:endParaRPr b="0" lang="en-IN" sz="2200" spc="-1" strike="noStrike">
              <a:latin typeface="Arial"/>
            </a:endParaRPr>
          </a:p>
          <a:p>
            <a:pPr marL="285840" indent="-285840">
              <a:lnSpc>
                <a:spcPct val="150000"/>
              </a:lnSpc>
              <a:buClr>
                <a:srgbClr val="000000"/>
              </a:buClr>
              <a:buFont typeface="Wingdings" charset="2"/>
              <a:buChar char=""/>
            </a:pPr>
            <a:r>
              <a:rPr b="1" lang="en-US" sz="2200" spc="-1" strike="noStrike">
                <a:solidFill>
                  <a:srgbClr val="000000"/>
                </a:solidFill>
                <a:latin typeface="Times New Roman"/>
              </a:rPr>
              <a:t>1897: </a:t>
            </a:r>
            <a:r>
              <a:rPr b="0" lang="en-US" sz="2200" spc="-1" strike="noStrike">
                <a:solidFill>
                  <a:srgbClr val="000000"/>
                </a:solidFill>
                <a:latin typeface="Times New Roman"/>
              </a:rPr>
              <a:t>Suicide</a:t>
            </a:r>
            <a:endParaRPr b="0" lang="en-IN" sz="2200" spc="-1" strike="noStrike">
              <a:latin typeface="Arial"/>
            </a:endParaRPr>
          </a:p>
          <a:p>
            <a:pPr marL="285840" indent="-285840">
              <a:lnSpc>
                <a:spcPct val="150000"/>
              </a:lnSpc>
              <a:buClr>
                <a:srgbClr val="000000"/>
              </a:buClr>
              <a:buFont typeface="Wingdings" charset="2"/>
              <a:buChar char=""/>
            </a:pPr>
            <a:r>
              <a:rPr b="1" lang="en-US" sz="2200" spc="-1" strike="noStrike">
                <a:solidFill>
                  <a:srgbClr val="000000"/>
                </a:solidFill>
                <a:latin typeface="Times New Roman"/>
              </a:rPr>
              <a:t>1912: </a:t>
            </a:r>
            <a:r>
              <a:rPr b="0" lang="en-US" sz="2200" spc="-1" strike="noStrike">
                <a:solidFill>
                  <a:srgbClr val="000000"/>
                </a:solidFill>
                <a:latin typeface="Times New Roman"/>
              </a:rPr>
              <a:t>The Elementary Form of Religious Life. </a:t>
            </a:r>
            <a:endParaRPr b="0" lang="en-IN" sz="2200" spc="-1" strike="noStrike">
              <a:latin typeface="Arial"/>
            </a:endParaRPr>
          </a:p>
        </p:txBody>
      </p:sp>
      <p:pic>
        <p:nvPicPr>
          <p:cNvPr id="92" name="Picture 4" descr=""/>
          <p:cNvPicPr/>
          <p:nvPr/>
        </p:nvPicPr>
        <p:blipFill>
          <a:blip r:embed="rId1"/>
          <a:stretch/>
        </p:blipFill>
        <p:spPr>
          <a:xfrm>
            <a:off x="0" y="0"/>
            <a:ext cx="3044520" cy="3425400"/>
          </a:xfrm>
          <a:prstGeom prst="rect">
            <a:avLst/>
          </a:prstGeom>
          <a:ln w="0">
            <a:noFill/>
          </a:ln>
        </p:spPr>
      </p:pic>
      <p:sp>
        <p:nvSpPr>
          <p:cNvPr id="93" name="TextBox 1"/>
          <p:cNvSpPr/>
          <p:nvPr/>
        </p:nvSpPr>
        <p:spPr>
          <a:xfrm>
            <a:off x="3394440" y="235440"/>
            <a:ext cx="8317080" cy="3607560"/>
          </a:xfrm>
          <a:prstGeom prst="rect">
            <a:avLst/>
          </a:prstGeom>
          <a:noFill/>
          <a:ln w="0">
            <a:noFill/>
          </a:ln>
        </p:spPr>
        <p:style>
          <a:lnRef idx="0"/>
          <a:fillRef idx="0"/>
          <a:effectRef idx="0"/>
          <a:fontRef idx="minor"/>
        </p:style>
        <p:txBody>
          <a:bodyPr lIns="90000" rIns="90000" tIns="45000" bIns="45000" anchor="t">
            <a:spAutoFit/>
          </a:bodyPr>
          <a:p>
            <a:pPr algn="ctr">
              <a:lnSpc>
                <a:spcPct val="150000"/>
              </a:lnSpc>
              <a:buNone/>
            </a:pPr>
            <a:r>
              <a:rPr b="1" lang="en-US" sz="2200" spc="-1" strike="noStrike">
                <a:solidFill>
                  <a:srgbClr val="000000"/>
                </a:solidFill>
                <a:latin typeface="Times New Roman"/>
              </a:rPr>
              <a:t>Emile Durkheim</a:t>
            </a:r>
            <a:endParaRPr b="0" lang="en-IN" sz="2200" spc="-1" strike="noStrike">
              <a:latin typeface="Arial"/>
            </a:endParaRPr>
          </a:p>
          <a:p>
            <a:pPr marL="343080" indent="-343080">
              <a:lnSpc>
                <a:spcPct val="150000"/>
              </a:lnSpc>
              <a:buClr>
                <a:srgbClr val="000000"/>
              </a:buClr>
              <a:buFont typeface="Wingdings" charset="2"/>
              <a:buChar char=""/>
            </a:pPr>
            <a:r>
              <a:rPr b="0" lang="en-US" sz="2200" spc="-1" strike="noStrike">
                <a:solidFill>
                  <a:srgbClr val="000000"/>
                </a:solidFill>
                <a:latin typeface="Times New Roman"/>
              </a:rPr>
              <a:t>He was born on April 15, 1858 in Epinal, France.</a:t>
            </a:r>
            <a:endParaRPr b="0" lang="en-IN" sz="2200" spc="-1" strike="noStrike">
              <a:latin typeface="Arial"/>
            </a:endParaRPr>
          </a:p>
          <a:p>
            <a:pPr marL="343080" indent="-343080">
              <a:lnSpc>
                <a:spcPct val="150000"/>
              </a:lnSpc>
              <a:buClr>
                <a:srgbClr val="000000"/>
              </a:buClr>
              <a:buFont typeface="Wingdings" charset="2"/>
              <a:buChar char=""/>
            </a:pPr>
            <a:r>
              <a:rPr b="0" lang="en-US" sz="2200" spc="-1" strike="noStrike">
                <a:solidFill>
                  <a:srgbClr val="000000"/>
                </a:solidFill>
                <a:latin typeface="Times New Roman"/>
              </a:rPr>
              <a:t>Grew up in a Jewish family (his father was a rabbi).</a:t>
            </a:r>
            <a:endParaRPr b="0" lang="en-IN" sz="2200" spc="-1" strike="noStrike">
              <a:latin typeface="Arial"/>
            </a:endParaRPr>
          </a:p>
          <a:p>
            <a:pPr marL="343080" indent="-343080">
              <a:lnSpc>
                <a:spcPct val="150000"/>
              </a:lnSpc>
              <a:buClr>
                <a:srgbClr val="000000"/>
              </a:buClr>
              <a:buFont typeface="Wingdings" charset="2"/>
              <a:buChar char=""/>
            </a:pPr>
            <a:r>
              <a:rPr b="0" lang="en-US" sz="2200" spc="-1" strike="noStrike">
                <a:solidFill>
                  <a:srgbClr val="000000"/>
                </a:solidFill>
                <a:latin typeface="Times New Roman"/>
              </a:rPr>
              <a:t>Joined Ecole Normale Superieure college in 1879.</a:t>
            </a:r>
            <a:endParaRPr b="0" lang="en-IN" sz="2200" spc="-1" strike="noStrike">
              <a:latin typeface="Arial"/>
            </a:endParaRPr>
          </a:p>
          <a:p>
            <a:pPr marL="343080" indent="-343080">
              <a:lnSpc>
                <a:spcPct val="150000"/>
              </a:lnSpc>
              <a:buClr>
                <a:srgbClr val="000000"/>
              </a:buClr>
              <a:buFont typeface="Wingdings" charset="2"/>
              <a:buChar char=""/>
            </a:pPr>
            <a:r>
              <a:rPr b="0" lang="en-US" sz="2200" spc="-1" strike="noStrike">
                <a:solidFill>
                  <a:srgbClr val="000000"/>
                </a:solidFill>
                <a:latin typeface="Times New Roman"/>
              </a:rPr>
              <a:t>In 1887 joined as Professor in University of Bordeaux.</a:t>
            </a:r>
            <a:endParaRPr b="0" lang="en-IN" sz="2200" spc="-1" strike="noStrike">
              <a:latin typeface="Arial"/>
            </a:endParaRPr>
          </a:p>
          <a:p>
            <a:pPr marL="343080" indent="-343080">
              <a:lnSpc>
                <a:spcPct val="150000"/>
              </a:lnSpc>
              <a:buClr>
                <a:srgbClr val="000000"/>
              </a:buClr>
              <a:buFont typeface="Wingdings" charset="2"/>
              <a:buChar char=""/>
            </a:pPr>
            <a:r>
              <a:rPr b="0" lang="en-US" sz="2200" spc="-1" strike="noStrike">
                <a:solidFill>
                  <a:srgbClr val="000000"/>
                </a:solidFill>
                <a:latin typeface="Times New Roman"/>
              </a:rPr>
              <a:t>Established sociology as distinct discipline in 1895 at Bordeaux</a:t>
            </a:r>
            <a:endParaRPr b="0" lang="en-IN" sz="2200" spc="-1" strike="noStrike">
              <a:latin typeface="Arial"/>
            </a:endParaRPr>
          </a:p>
          <a:p>
            <a:pPr marL="343080" indent="-343080">
              <a:lnSpc>
                <a:spcPct val="150000"/>
              </a:lnSpc>
              <a:buClr>
                <a:srgbClr val="000000"/>
              </a:buClr>
              <a:buFont typeface="Wingdings" charset="2"/>
              <a:buChar char=""/>
            </a:pPr>
            <a:r>
              <a:rPr b="0" lang="en-US" sz="2200" spc="-1" strike="noStrike">
                <a:solidFill>
                  <a:srgbClr val="000000"/>
                </a:solidFill>
                <a:latin typeface="Times New Roman"/>
              </a:rPr>
              <a:t>First sociology journal in 1898 (L’Annee Sociologique). </a:t>
            </a:r>
            <a:endParaRPr b="0" lang="en-IN" sz="2200" spc="-1" strike="noStrike">
              <a:latin typeface="Arial"/>
            </a:endParaRPr>
          </a:p>
        </p:txBody>
      </p:sp>
      <p:sp>
        <p:nvSpPr>
          <p:cNvPr id="2" name="PlaceHolder 1"/>
          <p:cNvSpPr>
            <a:spLocks noGrp="1"/>
          </p:cNvSpPr>
          <p:nvPr>
            <p:ph type="sldNum" idx="3"/>
          </p:nvPr>
        </p:nvSpPr>
        <p:spPr/>
        <p:txBody>
          <a:bodyPr/>
          <a:p>
            <a:fld id="{2778B079-4E5A-4B76-9AE7-387AD5B64CD4}" type="slidenum">
              <a:t>22</a:t>
            </a:fld>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PlaceHolder 1"/>
          <p:cNvSpPr>
            <a:spLocks noGrp="1"/>
          </p:cNvSpPr>
          <p:nvPr>
            <p:ph type="sldNum" idx="23"/>
          </p:nvPr>
        </p:nvSpPr>
        <p:spPr>
          <a:xfrm>
            <a:off x="-17280" y="114480"/>
            <a:ext cx="810720" cy="503280"/>
          </a:xfrm>
          <a:prstGeom prst="rect">
            <a:avLst/>
          </a:prstGeom>
          <a:noFill/>
          <a:ln w="0">
            <a:noFill/>
          </a:ln>
        </p:spPr>
        <p:txBody>
          <a:bodyPr anchor="t">
            <a:noAutofit/>
          </a:bodyPr>
          <a:lstStyle>
            <a:lvl1pPr algn="r">
              <a:lnSpc>
                <a:spcPct val="100000"/>
              </a:lnSpc>
              <a:buNone/>
              <a:defRPr b="0" lang="en-US" sz="1800" spc="-1" strike="noStrike">
                <a:solidFill>
                  <a:srgbClr val="b71e42"/>
                </a:solidFill>
                <a:latin typeface="Gill Sans MT"/>
              </a:defRPr>
            </a:lvl1pPr>
          </a:lstStyle>
          <a:p>
            <a:pPr algn="r">
              <a:lnSpc>
                <a:spcPct val="100000"/>
              </a:lnSpc>
              <a:buNone/>
            </a:pPr>
            <a:fld id="{A2B8D5A3-B21C-4666-A69F-F779B53578D8}" type="slidenum">
              <a:rPr b="0" lang="en-US" sz="1800" spc="-1" strike="noStrike">
                <a:solidFill>
                  <a:srgbClr val="b71e42"/>
                </a:solidFill>
                <a:latin typeface="Gill Sans MT"/>
              </a:rPr>
              <a:t>&lt;number&gt;</a:t>
            </a:fld>
            <a:endParaRPr b="0" lang="en-IN" sz="1800" spc="-1" strike="noStrike">
              <a:latin typeface="Times New Roman"/>
            </a:endParaRPr>
          </a:p>
        </p:txBody>
      </p:sp>
      <p:sp>
        <p:nvSpPr>
          <p:cNvPr id="95" name="TextBox 14"/>
          <p:cNvSpPr/>
          <p:nvPr/>
        </p:nvSpPr>
        <p:spPr>
          <a:xfrm>
            <a:off x="793440" y="618120"/>
            <a:ext cx="10907280" cy="5617800"/>
          </a:xfrm>
          <a:prstGeom prst="rect">
            <a:avLst/>
          </a:prstGeom>
          <a:noFill/>
          <a:ln w="0">
            <a:noFill/>
          </a:ln>
        </p:spPr>
        <p:style>
          <a:lnRef idx="0"/>
          <a:fillRef idx="0"/>
          <a:effectRef idx="0"/>
          <a:fontRef idx="minor"/>
        </p:style>
        <p:txBody>
          <a:bodyPr lIns="90000" rIns="90000" tIns="45000" bIns="45000" anchor="t">
            <a:spAutoFit/>
          </a:bodyPr>
          <a:p>
            <a:pPr algn="ctr">
              <a:lnSpc>
                <a:spcPct val="150000"/>
              </a:lnSpc>
              <a:buNone/>
            </a:pPr>
            <a:r>
              <a:rPr b="1" lang="en-US" sz="2200" spc="-1" strike="noStrike">
                <a:solidFill>
                  <a:srgbClr val="000000"/>
                </a:solidFill>
                <a:latin typeface="Times New Roman"/>
              </a:rPr>
              <a:t>What ideas influences Durkheim’s Mind on Society?</a:t>
            </a:r>
            <a:endParaRPr b="0" lang="en-IN" sz="2200" spc="-1" strike="noStrike">
              <a:latin typeface="Arial"/>
            </a:endParaRPr>
          </a:p>
          <a:p>
            <a:pPr lvl="1" marL="743040" indent="-285840">
              <a:lnSpc>
                <a:spcPct val="150000"/>
              </a:lnSpc>
              <a:buClr>
                <a:srgbClr val="000000"/>
              </a:buClr>
              <a:buFont typeface="Wingdings" charset="2"/>
              <a:buChar char=""/>
            </a:pPr>
            <a:r>
              <a:rPr b="1" lang="en-IN" sz="2200" spc="-1" strike="noStrike">
                <a:solidFill>
                  <a:srgbClr val="000000"/>
                </a:solidFill>
                <a:latin typeface="Times New Roman"/>
                <a:ea typeface="Calibri"/>
              </a:rPr>
              <a:t>Comte’s idea of positivism</a:t>
            </a:r>
            <a:endParaRPr b="0" lang="en-IN" sz="2200" spc="-1" strike="noStrike">
              <a:latin typeface="Arial"/>
            </a:endParaRPr>
          </a:p>
          <a:p>
            <a:pPr lvl="2" marL="1257480" indent="-343080">
              <a:lnSpc>
                <a:spcPct val="150000"/>
              </a:lnSpc>
              <a:buClr>
                <a:srgbClr val="000000"/>
              </a:buClr>
              <a:buFont typeface="Arial"/>
              <a:buChar char="•"/>
            </a:pPr>
            <a:r>
              <a:rPr b="0" lang="en-IN" sz="2200" spc="-1" strike="noStrike">
                <a:solidFill>
                  <a:srgbClr val="000000"/>
                </a:solidFill>
                <a:latin typeface="Times New Roman"/>
                <a:ea typeface="Calibri"/>
              </a:rPr>
              <a:t>Applying scientific method found in the natural sciences to the social sciences (speculative science). It stressed for empirical facts and induce general laws.</a:t>
            </a:r>
            <a:endParaRPr b="0" lang="en-IN" sz="2200" spc="-1" strike="noStrike">
              <a:latin typeface="Arial"/>
            </a:endParaRPr>
          </a:p>
          <a:p>
            <a:pPr lvl="1" marL="743040" indent="-285840">
              <a:lnSpc>
                <a:spcPct val="150000"/>
              </a:lnSpc>
              <a:buClr>
                <a:srgbClr val="000000"/>
              </a:buClr>
              <a:buFont typeface="Wingdings" charset="2"/>
              <a:buChar char=""/>
            </a:pPr>
            <a:r>
              <a:rPr b="1" lang="en-IN" sz="2200" spc="-1" strike="noStrike">
                <a:solidFill>
                  <a:srgbClr val="000000"/>
                </a:solidFill>
                <a:latin typeface="Times New Roman"/>
                <a:ea typeface="Calibri"/>
              </a:rPr>
              <a:t>Social Realism </a:t>
            </a:r>
            <a:endParaRPr b="0" lang="en-IN" sz="2200" spc="-1" strike="noStrike">
              <a:latin typeface="Arial"/>
            </a:endParaRPr>
          </a:p>
          <a:p>
            <a:pPr lvl="2" marL="1257480" indent="-343080">
              <a:lnSpc>
                <a:spcPct val="150000"/>
              </a:lnSpc>
              <a:buClr>
                <a:srgbClr val="000000"/>
              </a:buClr>
              <a:buFont typeface="Arial"/>
              <a:buChar char="•"/>
            </a:pPr>
            <a:r>
              <a:rPr b="0" lang="en-IN" sz="2200" spc="-1" strike="noStrike">
                <a:solidFill>
                  <a:srgbClr val="000000"/>
                </a:solidFill>
                <a:latin typeface="Times New Roman"/>
                <a:ea typeface="Calibri"/>
              </a:rPr>
              <a:t>Social realities exist in the outer world and that these realities are independent of the individual’s perception of them. </a:t>
            </a:r>
            <a:endParaRPr b="0" lang="en-IN" sz="2200" spc="-1" strike="noStrike">
              <a:latin typeface="Arial"/>
            </a:endParaRPr>
          </a:p>
          <a:p>
            <a:pPr lvl="1" marL="800280" indent="-343080">
              <a:lnSpc>
                <a:spcPct val="150000"/>
              </a:lnSpc>
              <a:buClr>
                <a:srgbClr val="000000"/>
              </a:buClr>
              <a:buFont typeface="Wingdings" charset="2"/>
              <a:buChar char=""/>
            </a:pPr>
            <a:r>
              <a:rPr b="1" lang="en-IN" sz="2200" spc="-1" strike="noStrike">
                <a:solidFill>
                  <a:srgbClr val="000000"/>
                </a:solidFill>
                <a:latin typeface="Times New Roman"/>
                <a:ea typeface="Calibri"/>
              </a:rPr>
              <a:t>Functionalism/organic analogy</a:t>
            </a:r>
            <a:endParaRPr b="0" lang="en-IN" sz="2200" spc="-1" strike="noStrike">
              <a:latin typeface="Arial"/>
            </a:endParaRPr>
          </a:p>
          <a:p>
            <a:pPr lvl="2" marL="1257480" indent="-343080">
              <a:lnSpc>
                <a:spcPct val="150000"/>
              </a:lnSpc>
              <a:buClr>
                <a:srgbClr val="000000"/>
              </a:buClr>
              <a:buFont typeface="Arial"/>
              <a:buChar char="•"/>
            </a:pPr>
            <a:r>
              <a:rPr b="0" lang="en-IN" sz="2200" spc="-1" strike="noStrike">
                <a:solidFill>
                  <a:srgbClr val="000000"/>
                </a:solidFill>
                <a:latin typeface="Times New Roman"/>
                <a:ea typeface="Calibri"/>
              </a:rPr>
              <a:t>The various parts of society are interrelated and work together to maintain a stable whole.</a:t>
            </a:r>
            <a:endParaRPr b="0" lang="en-IN" sz="2200" spc="-1" strike="noStrike">
              <a:latin typeface="Arial"/>
            </a:endParaRPr>
          </a:p>
          <a:p>
            <a:pPr>
              <a:lnSpc>
                <a:spcPct val="150000"/>
              </a:lnSpc>
              <a:buNone/>
            </a:pPr>
            <a:endParaRPr b="0" lang="en-IN" sz="2200" spc="-1" strike="noStrike">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PlaceHolder 1"/>
          <p:cNvSpPr>
            <a:spLocks noGrp="1"/>
          </p:cNvSpPr>
          <p:nvPr>
            <p:ph type="sldNum" idx="24"/>
          </p:nvPr>
        </p:nvSpPr>
        <p:spPr>
          <a:xfrm>
            <a:off x="-17280" y="114480"/>
            <a:ext cx="810720" cy="503280"/>
          </a:xfrm>
          <a:prstGeom prst="rect">
            <a:avLst/>
          </a:prstGeom>
          <a:noFill/>
          <a:ln w="0">
            <a:noFill/>
          </a:ln>
        </p:spPr>
        <p:txBody>
          <a:bodyPr anchor="t">
            <a:noAutofit/>
          </a:bodyPr>
          <a:lstStyle>
            <a:lvl1pPr algn="r">
              <a:lnSpc>
                <a:spcPct val="100000"/>
              </a:lnSpc>
              <a:buNone/>
              <a:defRPr b="0" lang="en-US" sz="1800" spc="-1" strike="noStrike">
                <a:solidFill>
                  <a:srgbClr val="b71e42"/>
                </a:solidFill>
                <a:latin typeface="Gill Sans MT"/>
              </a:defRPr>
            </a:lvl1pPr>
          </a:lstStyle>
          <a:p>
            <a:pPr algn="r">
              <a:lnSpc>
                <a:spcPct val="100000"/>
              </a:lnSpc>
              <a:buNone/>
            </a:pPr>
            <a:fld id="{2900EE62-6F33-4096-98A8-4A46371F63B1}" type="slidenum">
              <a:rPr b="0" lang="en-US" sz="1800" spc="-1" strike="noStrike">
                <a:solidFill>
                  <a:srgbClr val="b71e42"/>
                </a:solidFill>
                <a:latin typeface="Gill Sans MT"/>
              </a:rPr>
              <a:t>&lt;number&gt;</a:t>
            </a:fld>
            <a:endParaRPr b="0" lang="en-IN" sz="1800" spc="-1" strike="noStrike">
              <a:latin typeface="Times New Roman"/>
            </a:endParaRPr>
          </a:p>
        </p:txBody>
      </p:sp>
      <p:sp>
        <p:nvSpPr>
          <p:cNvPr id="97" name="TextBox 14"/>
          <p:cNvSpPr/>
          <p:nvPr/>
        </p:nvSpPr>
        <p:spPr>
          <a:xfrm>
            <a:off x="793440" y="618120"/>
            <a:ext cx="10907280" cy="4110120"/>
          </a:xfrm>
          <a:prstGeom prst="rect">
            <a:avLst/>
          </a:prstGeom>
          <a:noFill/>
          <a:ln w="0">
            <a:noFill/>
          </a:ln>
        </p:spPr>
        <p:style>
          <a:lnRef idx="0"/>
          <a:fillRef idx="0"/>
          <a:effectRef idx="0"/>
          <a:fontRef idx="minor"/>
        </p:style>
        <p:txBody>
          <a:bodyPr lIns="90000" rIns="90000" tIns="45000" bIns="45000" anchor="t">
            <a:spAutoFit/>
          </a:bodyPr>
          <a:p>
            <a:pPr algn="ctr">
              <a:lnSpc>
                <a:spcPct val="150000"/>
              </a:lnSpc>
              <a:buNone/>
            </a:pPr>
            <a:r>
              <a:rPr b="1" lang="en-US" sz="2200" spc="-1" strike="noStrike">
                <a:solidFill>
                  <a:srgbClr val="000000"/>
                </a:solidFill>
                <a:latin typeface="Times New Roman"/>
              </a:rPr>
              <a:t>The Rules of Sociological Method (1895)</a:t>
            </a:r>
            <a:endParaRPr b="0" lang="en-IN" sz="2200" spc="-1" strike="noStrike">
              <a:latin typeface="Arial"/>
            </a:endParaRPr>
          </a:p>
          <a:p>
            <a:pPr marL="457200">
              <a:lnSpc>
                <a:spcPct val="150000"/>
              </a:lnSpc>
              <a:buNone/>
            </a:pPr>
            <a:r>
              <a:rPr b="0" lang="en-IN" sz="2200" spc="-1" strike="noStrike">
                <a:solidFill>
                  <a:srgbClr val="000000"/>
                </a:solidFill>
                <a:latin typeface="Times New Roman"/>
                <a:ea typeface="Calibri"/>
              </a:rPr>
              <a:t>Outline the nature of sociological subject matter (study of </a:t>
            </a:r>
            <a:r>
              <a:rPr b="1" lang="en-IN" sz="2200" spc="-1" strike="noStrike">
                <a:solidFill>
                  <a:srgbClr val="000000"/>
                </a:solidFill>
                <a:latin typeface="Times New Roman"/>
                <a:ea typeface="Calibri"/>
              </a:rPr>
              <a:t>social facts</a:t>
            </a:r>
            <a:r>
              <a:rPr b="0" lang="en-IN" sz="2200" spc="-1" strike="noStrike">
                <a:solidFill>
                  <a:srgbClr val="000000"/>
                </a:solidFill>
                <a:latin typeface="Times New Roman"/>
                <a:ea typeface="Calibri"/>
              </a:rPr>
              <a:t>)</a:t>
            </a:r>
            <a:endParaRPr b="0" lang="en-IN" sz="2200" spc="-1" strike="noStrike">
              <a:latin typeface="Arial"/>
            </a:endParaRPr>
          </a:p>
          <a:p>
            <a:pPr lvl="1" marL="914400" indent="-457200">
              <a:lnSpc>
                <a:spcPct val="150000"/>
              </a:lnSpc>
              <a:buClr>
                <a:srgbClr val="000000"/>
              </a:buClr>
              <a:buFont typeface="Gill Sans MT"/>
              <a:buAutoNum type="arabicParenR"/>
            </a:pPr>
            <a:r>
              <a:rPr b="0" lang="en-IN" sz="2200" spc="-1" strike="noStrike">
                <a:solidFill>
                  <a:srgbClr val="000000"/>
                </a:solidFill>
                <a:latin typeface="Times New Roman"/>
                <a:ea typeface="Calibri"/>
              </a:rPr>
              <a:t>To establish the existence of social realities outside the individual,</a:t>
            </a:r>
            <a:endParaRPr b="0" lang="en-IN" sz="2200" spc="-1" strike="noStrike">
              <a:latin typeface="Arial"/>
            </a:endParaRPr>
          </a:p>
          <a:p>
            <a:pPr lvl="1" marL="914400" indent="-457200">
              <a:lnSpc>
                <a:spcPct val="150000"/>
              </a:lnSpc>
              <a:buClr>
                <a:srgbClr val="000000"/>
              </a:buClr>
              <a:buFont typeface="Gill Sans MT"/>
              <a:buAutoNum type="arabicParenR"/>
            </a:pPr>
            <a:r>
              <a:rPr b="0" lang="en-IN" sz="2200" spc="-1" strike="noStrike">
                <a:solidFill>
                  <a:srgbClr val="000000"/>
                </a:solidFill>
                <a:latin typeface="Times New Roman"/>
                <a:ea typeface="Calibri"/>
              </a:rPr>
              <a:t>The nature of </a:t>
            </a:r>
            <a:r>
              <a:rPr b="1" lang="en-IN" sz="2200" spc="-1" strike="noStrike">
                <a:solidFill>
                  <a:srgbClr val="000000"/>
                </a:solidFill>
                <a:latin typeface="Times New Roman"/>
                <a:ea typeface="Calibri"/>
              </a:rPr>
              <a:t>social subject matter </a:t>
            </a:r>
            <a:r>
              <a:rPr b="0" lang="en-IN" sz="2200" spc="-1" strike="noStrike">
                <a:solidFill>
                  <a:srgbClr val="000000"/>
                </a:solidFill>
                <a:latin typeface="Times New Roman"/>
                <a:ea typeface="Calibri"/>
              </a:rPr>
              <a:t>(social facts) and identifying power of external </a:t>
            </a:r>
            <a:r>
              <a:rPr b="1" lang="en-IN" sz="2200" spc="-1" strike="noStrike">
                <a:solidFill>
                  <a:srgbClr val="000000"/>
                </a:solidFill>
                <a:latin typeface="Times New Roman"/>
                <a:ea typeface="Calibri"/>
              </a:rPr>
              <a:t>coercion </a:t>
            </a:r>
            <a:r>
              <a:rPr b="0" lang="en-IN" sz="2200" spc="-1" strike="noStrike">
                <a:solidFill>
                  <a:srgbClr val="000000"/>
                </a:solidFill>
                <a:latin typeface="Times New Roman"/>
                <a:ea typeface="Calibri"/>
              </a:rPr>
              <a:t>which exercise over individuals.</a:t>
            </a:r>
            <a:endParaRPr b="0" lang="en-IN" sz="2200" spc="-1" strike="noStrike">
              <a:latin typeface="Arial"/>
            </a:endParaRPr>
          </a:p>
          <a:p>
            <a:pPr lvl="1" marL="914400" indent="-457200">
              <a:lnSpc>
                <a:spcPct val="150000"/>
              </a:lnSpc>
              <a:buClr>
                <a:srgbClr val="000000"/>
              </a:buClr>
              <a:buFont typeface="Gill Sans MT"/>
              <a:buAutoNum type="arabicParenR"/>
            </a:pPr>
            <a:r>
              <a:rPr b="0" lang="en-IN" sz="2200" spc="-1" strike="noStrike">
                <a:solidFill>
                  <a:srgbClr val="000000"/>
                </a:solidFill>
                <a:latin typeface="Times New Roman"/>
                <a:ea typeface="Calibri"/>
              </a:rPr>
              <a:t>Outline the rules to be use in observing </a:t>
            </a:r>
            <a:r>
              <a:rPr b="1" lang="en-IN" sz="2200" spc="-1" strike="noStrike">
                <a:solidFill>
                  <a:srgbClr val="000000"/>
                </a:solidFill>
                <a:latin typeface="Times New Roman"/>
                <a:ea typeface="Calibri"/>
              </a:rPr>
              <a:t>social subject matter</a:t>
            </a:r>
            <a:endParaRPr b="0" lang="en-IN" sz="2200" spc="-1" strike="noStrike">
              <a:latin typeface="Arial"/>
            </a:endParaRPr>
          </a:p>
          <a:p>
            <a:pPr lvl="1" marL="914400" indent="-457200">
              <a:lnSpc>
                <a:spcPct val="150000"/>
              </a:lnSpc>
              <a:buClr>
                <a:srgbClr val="000000"/>
              </a:buClr>
              <a:buFont typeface="Gill Sans MT"/>
              <a:buAutoNum type="arabicParenR"/>
            </a:pPr>
            <a:r>
              <a:rPr b="0" lang="en-IN" sz="2200" spc="-1" strike="noStrike">
                <a:solidFill>
                  <a:srgbClr val="000000"/>
                </a:solidFill>
                <a:latin typeface="Times New Roman"/>
                <a:ea typeface="Calibri"/>
              </a:rPr>
              <a:t>Outline a system for </a:t>
            </a:r>
            <a:r>
              <a:rPr b="1" lang="en-IN" sz="2200" spc="-1" strike="noStrike">
                <a:solidFill>
                  <a:srgbClr val="000000"/>
                </a:solidFill>
                <a:latin typeface="Times New Roman"/>
                <a:ea typeface="Calibri"/>
              </a:rPr>
              <a:t>classifying societies </a:t>
            </a:r>
            <a:r>
              <a:rPr b="0" lang="en-IN" sz="2200" spc="-1" strike="noStrike">
                <a:solidFill>
                  <a:srgbClr val="000000"/>
                </a:solidFill>
                <a:latin typeface="Times New Roman"/>
                <a:ea typeface="Calibri"/>
              </a:rPr>
              <a:t>(social morphology).</a:t>
            </a:r>
            <a:endParaRPr b="0" lang="en-IN" sz="2200" spc="-1" strike="noStrike">
              <a:latin typeface="Arial"/>
            </a:endParaRPr>
          </a:p>
          <a:p>
            <a:pPr>
              <a:lnSpc>
                <a:spcPct val="150000"/>
              </a:lnSpc>
              <a:buNone/>
            </a:pPr>
            <a:endParaRPr b="0" lang="en-IN" sz="2200" spc="-1" strike="noStrike">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PlaceHolder 1"/>
          <p:cNvSpPr>
            <a:spLocks noGrp="1"/>
          </p:cNvSpPr>
          <p:nvPr>
            <p:ph type="sldNum" idx="25"/>
          </p:nvPr>
        </p:nvSpPr>
        <p:spPr>
          <a:xfrm>
            <a:off x="-17280" y="114480"/>
            <a:ext cx="810720" cy="503280"/>
          </a:xfrm>
          <a:prstGeom prst="rect">
            <a:avLst/>
          </a:prstGeom>
          <a:noFill/>
          <a:ln w="0">
            <a:noFill/>
          </a:ln>
        </p:spPr>
        <p:txBody>
          <a:bodyPr anchor="t">
            <a:noAutofit/>
          </a:bodyPr>
          <a:lstStyle>
            <a:lvl1pPr algn="r">
              <a:lnSpc>
                <a:spcPct val="100000"/>
              </a:lnSpc>
              <a:buNone/>
              <a:defRPr b="0" lang="en-US" sz="1800" spc="-1" strike="noStrike">
                <a:solidFill>
                  <a:srgbClr val="b71e42"/>
                </a:solidFill>
                <a:latin typeface="Gill Sans MT"/>
              </a:defRPr>
            </a:lvl1pPr>
          </a:lstStyle>
          <a:p>
            <a:pPr algn="r">
              <a:lnSpc>
                <a:spcPct val="100000"/>
              </a:lnSpc>
              <a:buNone/>
            </a:pPr>
            <a:fld id="{FCFEC3AF-9FC1-44C1-9CD5-5F0B15350214}" type="slidenum">
              <a:rPr b="0" lang="en-US" sz="1800" spc="-1" strike="noStrike">
                <a:solidFill>
                  <a:srgbClr val="b71e42"/>
                </a:solidFill>
                <a:latin typeface="Gill Sans MT"/>
              </a:rPr>
              <a:t>&lt;number&gt;</a:t>
            </a:fld>
            <a:endParaRPr b="0" lang="en-IN" sz="1800" spc="-1" strike="noStrike">
              <a:latin typeface="Times New Roman"/>
            </a:endParaRPr>
          </a:p>
        </p:txBody>
      </p:sp>
      <p:sp>
        <p:nvSpPr>
          <p:cNvPr id="99" name="TextBox 14"/>
          <p:cNvSpPr/>
          <p:nvPr/>
        </p:nvSpPr>
        <p:spPr>
          <a:xfrm>
            <a:off x="793440" y="618120"/>
            <a:ext cx="10907280" cy="4278960"/>
          </a:xfrm>
          <a:prstGeom prst="rect">
            <a:avLst/>
          </a:prstGeom>
          <a:noFill/>
          <a:ln w="0">
            <a:noFill/>
          </a:ln>
        </p:spPr>
        <p:style>
          <a:lnRef idx="0"/>
          <a:fillRef idx="0"/>
          <a:effectRef idx="0"/>
          <a:fontRef idx="minor"/>
        </p:style>
        <p:txBody>
          <a:bodyPr lIns="90000" rIns="90000" tIns="45000" bIns="45000" anchor="t">
            <a:spAutoFit/>
          </a:bodyPr>
          <a:p>
            <a:pPr algn="ctr">
              <a:lnSpc>
                <a:spcPct val="150000"/>
              </a:lnSpc>
              <a:buNone/>
            </a:pPr>
            <a:r>
              <a:rPr b="1" lang="en-US" sz="2200" spc="-1" strike="noStrike">
                <a:solidFill>
                  <a:srgbClr val="000000"/>
                </a:solidFill>
                <a:latin typeface="Times New Roman"/>
              </a:rPr>
              <a:t>What is a Social Fact?</a:t>
            </a:r>
            <a:endParaRPr b="0" lang="en-IN" sz="2200" spc="-1" strike="noStrike">
              <a:latin typeface="Arial"/>
            </a:endParaRPr>
          </a:p>
          <a:p>
            <a:pPr lvl="1" marL="743040" indent="-285840" algn="ctr">
              <a:lnSpc>
                <a:spcPct val="100000"/>
              </a:lnSpc>
              <a:buClr>
                <a:srgbClr val="000000"/>
              </a:buClr>
              <a:buFont typeface="Wingdings" charset="2"/>
              <a:buChar char=""/>
            </a:pPr>
            <a:r>
              <a:rPr b="0" lang="en-IN" sz="2200" spc="-1" strike="noStrike">
                <a:solidFill>
                  <a:srgbClr val="000000"/>
                </a:solidFill>
                <a:latin typeface="Times New Roman"/>
              </a:rPr>
              <a:t>“</a:t>
            </a:r>
            <a:r>
              <a:rPr b="0" lang="en-IN" sz="2200" spc="-1" strike="noStrike">
                <a:solidFill>
                  <a:srgbClr val="000000"/>
                </a:solidFill>
                <a:latin typeface="Times New Roman"/>
              </a:rPr>
              <a:t>Before beginning the search for the method appropriate to the study of social facts it is important to know what are the facts termed </a:t>
            </a:r>
            <a:r>
              <a:rPr b="0" lang="en-IN" sz="2200" spc="-1" strike="noStrike">
                <a:solidFill>
                  <a:srgbClr val="ff0000"/>
                </a:solidFill>
                <a:latin typeface="Times New Roman"/>
              </a:rPr>
              <a:t>'</a:t>
            </a:r>
            <a:r>
              <a:rPr b="1" lang="en-IN" sz="2200" spc="-1" strike="noStrike">
                <a:solidFill>
                  <a:srgbClr val="ff0000"/>
                </a:solidFill>
                <a:latin typeface="Times New Roman"/>
              </a:rPr>
              <a:t>social</a:t>
            </a:r>
            <a:r>
              <a:rPr b="0" lang="en-IN" sz="2200" spc="-1" strike="noStrike">
                <a:solidFill>
                  <a:srgbClr val="000000"/>
                </a:solidFill>
                <a:latin typeface="Times New Roman"/>
              </a:rPr>
              <a:t>’. The question is all the more necessary because the term is used without much precision.”</a:t>
            </a:r>
            <a:endParaRPr b="0" lang="en-IN" sz="2200" spc="-1" strike="noStrike">
              <a:latin typeface="Arial"/>
            </a:endParaRPr>
          </a:p>
          <a:p>
            <a:pPr algn="ctr">
              <a:lnSpc>
                <a:spcPct val="100000"/>
              </a:lnSpc>
              <a:buNone/>
            </a:pPr>
            <a:endParaRPr b="0" lang="en-IN" sz="2200" spc="-1" strike="noStrike">
              <a:latin typeface="Arial"/>
            </a:endParaRPr>
          </a:p>
          <a:p>
            <a:pPr lvl="1" marL="743040" indent="-285840" algn="ctr">
              <a:lnSpc>
                <a:spcPct val="100000"/>
              </a:lnSpc>
              <a:buClr>
                <a:srgbClr val="000000"/>
              </a:buClr>
              <a:buFont typeface="Wingdings" charset="2"/>
              <a:buChar char=""/>
            </a:pPr>
            <a:r>
              <a:rPr b="0" lang="en-IN" sz="2200" spc="-1" strike="noStrike">
                <a:solidFill>
                  <a:srgbClr val="000000"/>
                </a:solidFill>
                <a:latin typeface="Times New Roman"/>
              </a:rPr>
              <a:t>“</a:t>
            </a:r>
            <a:r>
              <a:rPr b="0" lang="en-IN" sz="2200" spc="-1" strike="noStrike">
                <a:solidFill>
                  <a:srgbClr val="000000"/>
                </a:solidFill>
                <a:latin typeface="Times New Roman"/>
              </a:rPr>
              <a:t>When I perform my duties as a brother, a husband or a citizen and carry out the commitments I have entered into, I </a:t>
            </a:r>
            <a:r>
              <a:rPr b="0" lang="en-IN" sz="2200" spc="-1" strike="noStrike">
                <a:solidFill>
                  <a:srgbClr val="ff0000"/>
                </a:solidFill>
                <a:latin typeface="Times New Roman"/>
              </a:rPr>
              <a:t>fulfil obligations </a:t>
            </a:r>
            <a:r>
              <a:rPr b="0" lang="en-IN" sz="2200" spc="-1" strike="noStrike">
                <a:solidFill>
                  <a:srgbClr val="000000"/>
                </a:solidFill>
                <a:latin typeface="Times New Roman"/>
              </a:rPr>
              <a:t>which are defined in </a:t>
            </a:r>
            <a:r>
              <a:rPr b="0" lang="en-IN" sz="2200" spc="-1" strike="noStrike">
                <a:solidFill>
                  <a:srgbClr val="ff0000"/>
                </a:solidFill>
                <a:latin typeface="Times New Roman"/>
              </a:rPr>
              <a:t>law </a:t>
            </a:r>
            <a:r>
              <a:rPr b="0" lang="en-IN" sz="2200" spc="-1" strike="noStrike">
                <a:solidFill>
                  <a:srgbClr val="000000"/>
                </a:solidFill>
                <a:latin typeface="Times New Roman"/>
              </a:rPr>
              <a:t>and </a:t>
            </a:r>
            <a:r>
              <a:rPr b="0" lang="en-IN" sz="2200" spc="-1" strike="noStrike">
                <a:solidFill>
                  <a:srgbClr val="ff0000"/>
                </a:solidFill>
                <a:latin typeface="Times New Roman"/>
              </a:rPr>
              <a:t>custom</a:t>
            </a:r>
            <a:r>
              <a:rPr b="0" lang="en-IN" sz="2200" spc="-1" strike="noStrike">
                <a:solidFill>
                  <a:srgbClr val="000000"/>
                </a:solidFill>
                <a:latin typeface="Times New Roman"/>
              </a:rPr>
              <a:t> and which are </a:t>
            </a:r>
            <a:r>
              <a:rPr b="0" lang="en-IN" sz="2200" spc="-1" strike="noStrike">
                <a:solidFill>
                  <a:srgbClr val="ff0000"/>
                </a:solidFill>
                <a:latin typeface="Times New Roman"/>
              </a:rPr>
              <a:t>external</a:t>
            </a:r>
            <a:r>
              <a:rPr b="0" lang="en-IN" sz="2200" spc="-1" strike="noStrike">
                <a:solidFill>
                  <a:srgbClr val="000000"/>
                </a:solidFill>
                <a:latin typeface="Times New Roman"/>
              </a:rPr>
              <a:t> to </a:t>
            </a:r>
            <a:r>
              <a:rPr b="0" lang="en-IN" sz="2200" spc="-1" strike="noStrike">
                <a:solidFill>
                  <a:srgbClr val="ff0000"/>
                </a:solidFill>
                <a:latin typeface="Times New Roman"/>
              </a:rPr>
              <a:t>myself </a:t>
            </a:r>
            <a:r>
              <a:rPr b="0" lang="en-IN" sz="2200" spc="-1" strike="noStrike">
                <a:solidFill>
                  <a:srgbClr val="000000"/>
                </a:solidFill>
                <a:latin typeface="Times New Roman"/>
              </a:rPr>
              <a:t>and my </a:t>
            </a:r>
            <a:r>
              <a:rPr b="0" lang="en-IN" sz="2200" spc="-1" strike="noStrike">
                <a:solidFill>
                  <a:srgbClr val="ff0000"/>
                </a:solidFill>
                <a:latin typeface="Times New Roman"/>
              </a:rPr>
              <a:t>actions</a:t>
            </a:r>
            <a:r>
              <a:rPr b="0" lang="en-IN" sz="2200" spc="-1" strike="noStrike">
                <a:solidFill>
                  <a:srgbClr val="000000"/>
                </a:solidFill>
                <a:latin typeface="Times New Roman"/>
              </a:rPr>
              <a:t>”.</a:t>
            </a:r>
            <a:endParaRPr b="0" lang="en-IN" sz="2200" spc="-1" strike="noStrike">
              <a:latin typeface="Arial"/>
            </a:endParaRPr>
          </a:p>
          <a:p>
            <a:pPr algn="ctr">
              <a:lnSpc>
                <a:spcPct val="100000"/>
              </a:lnSpc>
              <a:buNone/>
            </a:pPr>
            <a:endParaRPr b="0" lang="en-IN" sz="2200" spc="-1" strike="noStrike">
              <a:latin typeface="Arial"/>
            </a:endParaRPr>
          </a:p>
          <a:p>
            <a:pPr lvl="1" marL="743040" indent="-285840" algn="ctr">
              <a:lnSpc>
                <a:spcPct val="100000"/>
              </a:lnSpc>
              <a:buClr>
                <a:srgbClr val="000000"/>
              </a:buClr>
              <a:buFont typeface="Wingdings" charset="2"/>
              <a:buChar char=""/>
            </a:pPr>
            <a:r>
              <a:rPr b="0" lang="en-IN" sz="2200" spc="-1" strike="noStrike">
                <a:solidFill>
                  <a:srgbClr val="000000"/>
                </a:solidFill>
                <a:latin typeface="Times New Roman"/>
              </a:rPr>
              <a:t>“</a:t>
            </a:r>
            <a:r>
              <a:rPr b="0" lang="en-IN" sz="2200" spc="-1" strike="noStrike">
                <a:solidFill>
                  <a:srgbClr val="000000"/>
                </a:solidFill>
                <a:latin typeface="Times New Roman"/>
              </a:rPr>
              <a:t>Even when they </a:t>
            </a:r>
            <a:r>
              <a:rPr b="0" lang="en-IN" sz="2200" spc="-1" strike="noStrike">
                <a:solidFill>
                  <a:srgbClr val="ff0000"/>
                </a:solidFill>
                <a:latin typeface="Times New Roman"/>
              </a:rPr>
              <a:t>conform</a:t>
            </a:r>
            <a:r>
              <a:rPr b="0" lang="en-IN" sz="2200" spc="-1" strike="noStrike">
                <a:solidFill>
                  <a:srgbClr val="000000"/>
                </a:solidFill>
                <a:latin typeface="Times New Roman"/>
              </a:rPr>
              <a:t> to my own sentiments and when I feel their reality within me, that reality does not cease to be objective, for it is not I who have </a:t>
            </a:r>
            <a:r>
              <a:rPr b="0" lang="en-IN" sz="2200" spc="-1" strike="noStrike">
                <a:solidFill>
                  <a:srgbClr val="ff0000"/>
                </a:solidFill>
                <a:latin typeface="Times New Roman"/>
              </a:rPr>
              <a:t>prescribed these duties</a:t>
            </a:r>
            <a:r>
              <a:rPr b="0" lang="en-IN" sz="2200" spc="-1" strike="noStrike">
                <a:solidFill>
                  <a:srgbClr val="000000"/>
                </a:solidFill>
                <a:latin typeface="Times New Roman"/>
              </a:rPr>
              <a:t>; I have received them through </a:t>
            </a:r>
            <a:r>
              <a:rPr b="0" lang="en-IN" sz="2200" spc="-1" strike="noStrike">
                <a:solidFill>
                  <a:srgbClr val="ff0000"/>
                </a:solidFill>
                <a:latin typeface="Times New Roman"/>
              </a:rPr>
              <a:t>education</a:t>
            </a:r>
            <a:r>
              <a:rPr b="0" lang="en-IN" sz="2200" spc="-1" strike="noStrike">
                <a:solidFill>
                  <a:srgbClr val="000000"/>
                </a:solidFill>
                <a:latin typeface="Times New Roman"/>
              </a:rPr>
              <a:t>”</a:t>
            </a:r>
            <a:r>
              <a:rPr b="0" lang="en-IN" sz="2200" spc="-1" strike="noStrike">
                <a:solidFill>
                  <a:srgbClr val="ff0000"/>
                </a:solidFill>
                <a:latin typeface="Times New Roman"/>
              </a:rPr>
              <a:t>.</a:t>
            </a:r>
            <a:endParaRPr b="0" lang="en-IN" sz="2200" spc="-1" strike="noStrike">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PlaceHolder 1"/>
          <p:cNvSpPr>
            <a:spLocks noGrp="1"/>
          </p:cNvSpPr>
          <p:nvPr>
            <p:ph type="sldNum" idx="26"/>
          </p:nvPr>
        </p:nvSpPr>
        <p:spPr>
          <a:xfrm>
            <a:off x="-17280" y="114480"/>
            <a:ext cx="810720" cy="503280"/>
          </a:xfrm>
          <a:prstGeom prst="rect">
            <a:avLst/>
          </a:prstGeom>
          <a:noFill/>
          <a:ln w="0">
            <a:noFill/>
          </a:ln>
        </p:spPr>
        <p:txBody>
          <a:bodyPr anchor="t">
            <a:noAutofit/>
          </a:bodyPr>
          <a:lstStyle>
            <a:lvl1pPr algn="r">
              <a:lnSpc>
                <a:spcPct val="100000"/>
              </a:lnSpc>
              <a:buNone/>
              <a:defRPr b="0" lang="en-US" sz="1800" spc="-1" strike="noStrike">
                <a:solidFill>
                  <a:srgbClr val="b71e42"/>
                </a:solidFill>
                <a:latin typeface="Gill Sans MT"/>
              </a:defRPr>
            </a:lvl1pPr>
          </a:lstStyle>
          <a:p>
            <a:pPr algn="r">
              <a:lnSpc>
                <a:spcPct val="100000"/>
              </a:lnSpc>
              <a:buNone/>
            </a:pPr>
            <a:fld id="{EA5B394E-3C9E-4A28-850B-CB6863FAC8D5}" type="slidenum">
              <a:rPr b="0" lang="en-US" sz="1800" spc="-1" strike="noStrike">
                <a:solidFill>
                  <a:srgbClr val="b71e42"/>
                </a:solidFill>
                <a:latin typeface="Gill Sans MT"/>
              </a:rPr>
              <a:t>&lt;number&gt;</a:t>
            </a:fld>
            <a:endParaRPr b="0" lang="en-IN" sz="1800" spc="-1" strike="noStrike">
              <a:latin typeface="Times New Roman"/>
            </a:endParaRPr>
          </a:p>
        </p:txBody>
      </p:sp>
      <p:sp>
        <p:nvSpPr>
          <p:cNvPr id="101" name="TextBox 14"/>
          <p:cNvSpPr/>
          <p:nvPr/>
        </p:nvSpPr>
        <p:spPr>
          <a:xfrm>
            <a:off x="793440" y="618120"/>
            <a:ext cx="10907280" cy="4719600"/>
          </a:xfrm>
          <a:prstGeom prst="rect">
            <a:avLst/>
          </a:prstGeom>
          <a:noFill/>
          <a:ln w="0">
            <a:noFill/>
          </a:ln>
        </p:spPr>
        <p:style>
          <a:lnRef idx="0"/>
          <a:fillRef idx="0"/>
          <a:effectRef idx="0"/>
          <a:fontRef idx="minor"/>
        </p:style>
        <p:txBody>
          <a:bodyPr lIns="90000" rIns="90000" tIns="45000" bIns="45000" anchor="t">
            <a:spAutoFit/>
          </a:bodyPr>
          <a:p>
            <a:pPr algn="ctr">
              <a:lnSpc>
                <a:spcPct val="150000"/>
              </a:lnSpc>
              <a:buNone/>
            </a:pPr>
            <a:r>
              <a:rPr b="1" lang="en-US" sz="2200" spc="-1" strike="noStrike">
                <a:solidFill>
                  <a:srgbClr val="000000"/>
                </a:solidFill>
                <a:latin typeface="Times New Roman"/>
              </a:rPr>
              <a:t>1) Social Facts are External to the Individual?</a:t>
            </a:r>
            <a:endParaRPr b="0" lang="en-IN" sz="2200" spc="-1" strike="noStrike">
              <a:latin typeface="Arial"/>
            </a:endParaRPr>
          </a:p>
          <a:p>
            <a:pPr lvl="1" marL="743040" indent="-285840" algn="ctr">
              <a:lnSpc>
                <a:spcPct val="150000"/>
              </a:lnSpc>
              <a:buClr>
                <a:srgbClr val="000000"/>
              </a:buClr>
              <a:buFont typeface="Wingdings" charset="2"/>
              <a:buChar char=""/>
            </a:pPr>
            <a:r>
              <a:rPr b="0" lang="en-IN" sz="2200" spc="-1" strike="noStrike">
                <a:solidFill>
                  <a:srgbClr val="000000"/>
                </a:solidFill>
                <a:latin typeface="Times New Roman"/>
              </a:rPr>
              <a:t>“</a:t>
            </a:r>
            <a:r>
              <a:rPr b="0" lang="en-IN" sz="2200" spc="-1" strike="noStrike">
                <a:solidFill>
                  <a:srgbClr val="000000"/>
                </a:solidFill>
                <a:latin typeface="Times New Roman"/>
              </a:rPr>
              <a:t>The believer has discovered from birth, ready fashioned, the beliefs and practices of his religious life; if they </a:t>
            </a:r>
            <a:r>
              <a:rPr b="0" lang="en-IN" sz="2200" spc="-1" strike="noStrike">
                <a:solidFill>
                  <a:srgbClr val="ff0000"/>
                </a:solidFill>
                <a:latin typeface="Times New Roman"/>
              </a:rPr>
              <a:t>existed before </a:t>
            </a:r>
            <a:r>
              <a:rPr b="0" lang="en-IN" sz="2200" spc="-1" strike="noStrike">
                <a:solidFill>
                  <a:srgbClr val="000000"/>
                </a:solidFill>
                <a:latin typeface="Times New Roman"/>
              </a:rPr>
              <a:t>he did, it follows that they exist </a:t>
            </a:r>
            <a:r>
              <a:rPr b="0" lang="en-IN" sz="2200" spc="-1" strike="noStrike">
                <a:solidFill>
                  <a:srgbClr val="ff0000"/>
                </a:solidFill>
                <a:latin typeface="Times New Roman"/>
              </a:rPr>
              <a:t>outside him</a:t>
            </a:r>
            <a:r>
              <a:rPr b="0" lang="en-IN" sz="2200" spc="-1" strike="noStrike">
                <a:solidFill>
                  <a:srgbClr val="000000"/>
                </a:solidFill>
                <a:latin typeface="Times New Roman"/>
              </a:rPr>
              <a:t>. The system of </a:t>
            </a:r>
            <a:r>
              <a:rPr b="0" lang="en-IN" sz="2200" spc="-1" strike="noStrike">
                <a:solidFill>
                  <a:srgbClr val="ff0000"/>
                </a:solidFill>
                <a:latin typeface="Times New Roman"/>
              </a:rPr>
              <a:t>signs</a:t>
            </a:r>
            <a:r>
              <a:rPr b="0" lang="en-IN" sz="2200" spc="-1" strike="noStrike">
                <a:solidFill>
                  <a:srgbClr val="000000"/>
                </a:solidFill>
                <a:latin typeface="Times New Roman"/>
              </a:rPr>
              <a:t> that I employ to express my thoughts, the monetary system I use to pay my debts, the credit instruments I utilise in my commercial relationships, the practices I follow in my profession, etc., all </a:t>
            </a:r>
            <a:r>
              <a:rPr b="0" lang="en-IN" sz="2200" spc="-1" strike="noStrike">
                <a:solidFill>
                  <a:srgbClr val="ff0000"/>
                </a:solidFill>
                <a:latin typeface="Times New Roman"/>
              </a:rPr>
              <a:t>function independently </a:t>
            </a:r>
            <a:r>
              <a:rPr b="0" lang="en-IN" sz="2200" spc="-1" strike="noStrike">
                <a:solidFill>
                  <a:srgbClr val="000000"/>
                </a:solidFill>
                <a:latin typeface="Times New Roman"/>
              </a:rPr>
              <a:t>of the use I make of them. Considering in turn each member of society, the foregoing remarks can be repeated for each single one of them”.</a:t>
            </a:r>
            <a:endParaRPr b="0" lang="en-IN" sz="2200" spc="-1" strike="noStrike">
              <a:latin typeface="Arial"/>
            </a:endParaRPr>
          </a:p>
          <a:p>
            <a:pPr marL="457200" algn="ctr">
              <a:lnSpc>
                <a:spcPct val="100000"/>
              </a:lnSpc>
              <a:buNone/>
            </a:pPr>
            <a:r>
              <a:rPr b="0" lang="en-IN" sz="1800" spc="-1" strike="noStrike">
                <a:solidFill>
                  <a:srgbClr val="000000"/>
                </a:solidFill>
                <a:latin typeface="Times New Roman"/>
              </a:rPr>
              <a:t> </a:t>
            </a:r>
            <a:endParaRPr b="0" lang="en-IN" sz="1800" spc="-1" strike="noStrike">
              <a:latin typeface="Arial"/>
            </a:endParaRPr>
          </a:p>
          <a:p>
            <a:pPr algn="ctr">
              <a:lnSpc>
                <a:spcPct val="100000"/>
              </a:lnSpc>
              <a:buNone/>
            </a:pPr>
            <a:endParaRPr b="0" lang="en-IN" sz="2200" spc="-1" strike="noStrike">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PlaceHolder 1"/>
          <p:cNvSpPr>
            <a:spLocks noGrp="1"/>
          </p:cNvSpPr>
          <p:nvPr>
            <p:ph type="sldNum" idx="27"/>
          </p:nvPr>
        </p:nvSpPr>
        <p:spPr>
          <a:xfrm>
            <a:off x="-17280" y="114480"/>
            <a:ext cx="810720" cy="503280"/>
          </a:xfrm>
          <a:prstGeom prst="rect">
            <a:avLst/>
          </a:prstGeom>
          <a:noFill/>
          <a:ln w="0">
            <a:noFill/>
          </a:ln>
        </p:spPr>
        <p:txBody>
          <a:bodyPr anchor="t">
            <a:noAutofit/>
          </a:bodyPr>
          <a:lstStyle>
            <a:lvl1pPr algn="r">
              <a:lnSpc>
                <a:spcPct val="100000"/>
              </a:lnSpc>
              <a:buNone/>
              <a:defRPr b="0" lang="en-US" sz="1800" spc="-1" strike="noStrike">
                <a:solidFill>
                  <a:srgbClr val="b71e42"/>
                </a:solidFill>
                <a:latin typeface="Gill Sans MT"/>
              </a:defRPr>
            </a:lvl1pPr>
          </a:lstStyle>
          <a:p>
            <a:pPr algn="r">
              <a:lnSpc>
                <a:spcPct val="100000"/>
              </a:lnSpc>
              <a:buNone/>
            </a:pPr>
            <a:fld id="{A07AA4A9-0AD0-4C52-A597-73E4B734ABCF}" type="slidenum">
              <a:rPr b="0" lang="en-US" sz="1800" spc="-1" strike="noStrike">
                <a:solidFill>
                  <a:srgbClr val="b71e42"/>
                </a:solidFill>
                <a:latin typeface="Gill Sans MT"/>
              </a:rPr>
              <a:t>&lt;number&gt;</a:t>
            </a:fld>
            <a:endParaRPr b="0" lang="en-IN" sz="1800" spc="-1" strike="noStrike">
              <a:latin typeface="Times New Roman"/>
            </a:endParaRPr>
          </a:p>
        </p:txBody>
      </p:sp>
      <p:sp>
        <p:nvSpPr>
          <p:cNvPr id="103" name="TextBox 14"/>
          <p:cNvSpPr/>
          <p:nvPr/>
        </p:nvSpPr>
        <p:spPr>
          <a:xfrm>
            <a:off x="793440" y="618120"/>
            <a:ext cx="10907280" cy="5785560"/>
          </a:xfrm>
          <a:prstGeom prst="rect">
            <a:avLst/>
          </a:prstGeom>
          <a:noFill/>
          <a:ln w="0">
            <a:noFill/>
          </a:ln>
        </p:spPr>
        <p:style>
          <a:lnRef idx="0"/>
          <a:fillRef idx="0"/>
          <a:effectRef idx="0"/>
          <a:fontRef idx="minor"/>
        </p:style>
        <p:txBody>
          <a:bodyPr lIns="90000" rIns="90000" tIns="45000" bIns="45000" anchor="t">
            <a:spAutoFit/>
          </a:bodyPr>
          <a:p>
            <a:pPr algn="ctr">
              <a:lnSpc>
                <a:spcPct val="150000"/>
              </a:lnSpc>
              <a:buNone/>
            </a:pPr>
            <a:r>
              <a:rPr b="1" lang="en-US" sz="2200" spc="-1" strike="noStrike">
                <a:solidFill>
                  <a:srgbClr val="000000"/>
                </a:solidFill>
                <a:latin typeface="Times New Roman"/>
              </a:rPr>
              <a:t> </a:t>
            </a:r>
            <a:r>
              <a:rPr b="1" lang="en-US" sz="2200" spc="-1" strike="noStrike">
                <a:solidFill>
                  <a:srgbClr val="000000"/>
                </a:solidFill>
                <a:latin typeface="Times New Roman"/>
              </a:rPr>
              <a:t>Social Facts are Coercive </a:t>
            </a:r>
            <a:endParaRPr b="0" lang="en-IN" sz="2200" spc="-1" strike="noStrike">
              <a:latin typeface="Arial"/>
            </a:endParaRPr>
          </a:p>
          <a:p>
            <a:pPr algn="ctr">
              <a:lnSpc>
                <a:spcPct val="150000"/>
              </a:lnSpc>
              <a:buNone/>
            </a:pPr>
            <a:r>
              <a:rPr b="0" lang="en-IN" sz="2200" spc="-1" strike="noStrike">
                <a:solidFill>
                  <a:srgbClr val="000000"/>
                </a:solidFill>
                <a:latin typeface="Times New Roman"/>
              </a:rPr>
              <a:t>“</a:t>
            </a:r>
            <a:r>
              <a:rPr b="0" lang="en-IN" sz="2200" spc="-1" strike="noStrike">
                <a:solidFill>
                  <a:srgbClr val="000000"/>
                </a:solidFill>
                <a:latin typeface="Times New Roman"/>
              </a:rPr>
              <a:t>Not only are these types of behaviour and </a:t>
            </a:r>
            <a:r>
              <a:rPr b="0" lang="en-IN" sz="2200" spc="-1" strike="noStrike">
                <a:solidFill>
                  <a:srgbClr val="ff0000"/>
                </a:solidFill>
                <a:latin typeface="Times New Roman"/>
              </a:rPr>
              <a:t>thinking external </a:t>
            </a:r>
            <a:r>
              <a:rPr b="0" lang="en-IN" sz="2200" spc="-1" strike="noStrike">
                <a:solidFill>
                  <a:srgbClr val="000000"/>
                </a:solidFill>
                <a:latin typeface="Times New Roman"/>
              </a:rPr>
              <a:t>to the individual, but they are endued with a compelling and </a:t>
            </a:r>
            <a:r>
              <a:rPr b="0" lang="en-IN" sz="2200" spc="-1" strike="noStrike">
                <a:solidFill>
                  <a:srgbClr val="ff0000"/>
                </a:solidFill>
                <a:latin typeface="Times New Roman"/>
              </a:rPr>
              <a:t>coercive power </a:t>
            </a:r>
            <a:r>
              <a:rPr b="0" lang="en-IN" sz="2200" spc="-1" strike="noStrike">
                <a:solidFill>
                  <a:srgbClr val="000000"/>
                </a:solidFill>
                <a:latin typeface="Times New Roman"/>
              </a:rPr>
              <a:t>by virtue of which, whether he wishes it or not, they </a:t>
            </a:r>
            <a:r>
              <a:rPr b="0" lang="en-IN" sz="2200" spc="-1" strike="noStrike">
                <a:solidFill>
                  <a:srgbClr val="ff0000"/>
                </a:solidFill>
                <a:latin typeface="Times New Roman"/>
              </a:rPr>
              <a:t>impose</a:t>
            </a:r>
            <a:r>
              <a:rPr b="0" lang="en-IN" sz="2200" spc="-1" strike="noStrike">
                <a:solidFill>
                  <a:srgbClr val="000000"/>
                </a:solidFill>
                <a:latin typeface="Times New Roman"/>
              </a:rPr>
              <a:t> themselves upon him.</a:t>
            </a:r>
            <a:r>
              <a:rPr b="0" lang="en-IN" sz="2200" spc="-1" strike="noStrike">
                <a:solidFill>
                  <a:srgbClr val="000000"/>
                </a:solidFill>
                <a:latin typeface="Times New Roman"/>
              </a:rPr>
              <a:t>”.</a:t>
            </a:r>
            <a:endParaRPr b="0" lang="en-IN" sz="2200" spc="-1" strike="noStrike">
              <a:latin typeface="Arial"/>
            </a:endParaRPr>
          </a:p>
          <a:p>
            <a:pPr algn="ctr">
              <a:lnSpc>
                <a:spcPct val="150000"/>
              </a:lnSpc>
              <a:buNone/>
            </a:pPr>
            <a:r>
              <a:rPr b="1" lang="en-IN" sz="2200" spc="-1" strike="noStrike">
                <a:solidFill>
                  <a:srgbClr val="000000"/>
                </a:solidFill>
                <a:latin typeface="Times New Roman"/>
              </a:rPr>
              <a:t>Resistance </a:t>
            </a:r>
            <a:endParaRPr b="0" lang="en-IN" sz="2200" spc="-1" strike="noStrike">
              <a:latin typeface="Arial"/>
            </a:endParaRPr>
          </a:p>
          <a:p>
            <a:pPr marL="457200" algn="ctr">
              <a:lnSpc>
                <a:spcPct val="150000"/>
              </a:lnSpc>
              <a:buNone/>
            </a:pPr>
            <a:r>
              <a:rPr b="0" lang="en-IN" sz="2200" spc="-1" strike="noStrike">
                <a:solidFill>
                  <a:srgbClr val="000000"/>
                </a:solidFill>
                <a:latin typeface="Times New Roman"/>
              </a:rPr>
              <a:t>“</a:t>
            </a:r>
            <a:r>
              <a:rPr b="0" lang="en-IN" sz="2200" spc="-1" strike="noStrike">
                <a:solidFill>
                  <a:srgbClr val="000000"/>
                </a:solidFill>
                <a:latin typeface="Times New Roman"/>
              </a:rPr>
              <a:t>None the less it is intrinsically a characteristic of these facts; the proof of this is that it asserts itself as soon as I try to </a:t>
            </a:r>
            <a:r>
              <a:rPr b="0" lang="en-IN" sz="2200" spc="-1" strike="noStrike">
                <a:solidFill>
                  <a:srgbClr val="ff0000"/>
                </a:solidFill>
                <a:latin typeface="Times New Roman"/>
              </a:rPr>
              <a:t>resist</a:t>
            </a:r>
            <a:r>
              <a:rPr b="0" lang="en-IN" sz="2200" spc="-1" strike="noStrike">
                <a:solidFill>
                  <a:srgbClr val="000000"/>
                </a:solidFill>
                <a:latin typeface="Times New Roman"/>
              </a:rPr>
              <a:t>. If I attempt to violate the rules of law they react against me so as to forestall my action, if there is still time. Alternatively, they annul it or make my action conform to the norm if it is already accomplished but capable of being reversed; or they cause me to pay the penalty for it if it is irreparable.”</a:t>
            </a:r>
            <a:endParaRPr b="0" lang="en-IN" sz="2200" spc="-1" strike="noStrike">
              <a:latin typeface="Arial"/>
            </a:endParaRPr>
          </a:p>
          <a:p>
            <a:pPr marL="457200" algn="ctr">
              <a:lnSpc>
                <a:spcPct val="100000"/>
              </a:lnSpc>
              <a:buNone/>
            </a:pPr>
            <a:r>
              <a:rPr b="0" lang="en-IN" sz="2200" spc="-1" strike="noStrike">
                <a:solidFill>
                  <a:srgbClr val="000000"/>
                </a:solidFill>
                <a:latin typeface="Times New Roman"/>
              </a:rPr>
              <a:t> </a:t>
            </a:r>
            <a:endParaRPr b="0" lang="en-IN" sz="2200" spc="-1" strike="noStrike">
              <a:latin typeface="Arial"/>
            </a:endParaRPr>
          </a:p>
          <a:p>
            <a:pPr algn="ctr">
              <a:lnSpc>
                <a:spcPct val="100000"/>
              </a:lnSpc>
              <a:buNone/>
            </a:pPr>
            <a:endParaRPr b="0" lang="en-IN" sz="2200" spc="-1" strike="noStrike">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PlaceHolder 1"/>
          <p:cNvSpPr>
            <a:spLocks noGrp="1"/>
          </p:cNvSpPr>
          <p:nvPr>
            <p:ph type="sldNum" idx="28"/>
          </p:nvPr>
        </p:nvSpPr>
        <p:spPr>
          <a:xfrm>
            <a:off x="-17280" y="114480"/>
            <a:ext cx="810720" cy="503280"/>
          </a:xfrm>
          <a:prstGeom prst="rect">
            <a:avLst/>
          </a:prstGeom>
          <a:noFill/>
          <a:ln w="0">
            <a:noFill/>
          </a:ln>
        </p:spPr>
        <p:txBody>
          <a:bodyPr anchor="t">
            <a:noAutofit/>
          </a:bodyPr>
          <a:lstStyle>
            <a:lvl1pPr algn="r">
              <a:lnSpc>
                <a:spcPct val="100000"/>
              </a:lnSpc>
              <a:buNone/>
              <a:defRPr b="0" lang="en-US" sz="1800" spc="-1" strike="noStrike">
                <a:solidFill>
                  <a:srgbClr val="b71e42"/>
                </a:solidFill>
                <a:latin typeface="Gill Sans MT"/>
              </a:defRPr>
            </a:lvl1pPr>
          </a:lstStyle>
          <a:p>
            <a:pPr algn="r">
              <a:lnSpc>
                <a:spcPct val="100000"/>
              </a:lnSpc>
              <a:buNone/>
            </a:pPr>
            <a:fld id="{36FF5813-BFD7-4FE0-B265-740782AD3C4D}" type="slidenum">
              <a:rPr b="0" lang="en-US" sz="1800" spc="-1" strike="noStrike">
                <a:solidFill>
                  <a:srgbClr val="b71e42"/>
                </a:solidFill>
                <a:latin typeface="Gill Sans MT"/>
              </a:rPr>
              <a:t>&lt;number&gt;</a:t>
            </a:fld>
            <a:endParaRPr b="0" lang="en-IN" sz="1800" spc="-1" strike="noStrike">
              <a:latin typeface="Times New Roman"/>
            </a:endParaRPr>
          </a:p>
        </p:txBody>
      </p:sp>
      <p:sp>
        <p:nvSpPr>
          <p:cNvPr id="105" name="TextBox 14"/>
          <p:cNvSpPr/>
          <p:nvPr/>
        </p:nvSpPr>
        <p:spPr>
          <a:xfrm>
            <a:off x="793440" y="618120"/>
            <a:ext cx="10907280" cy="4446000"/>
          </a:xfrm>
          <a:prstGeom prst="rect">
            <a:avLst/>
          </a:prstGeom>
          <a:noFill/>
          <a:ln w="0">
            <a:noFill/>
          </a:ln>
        </p:spPr>
        <p:style>
          <a:lnRef idx="0"/>
          <a:fillRef idx="0"/>
          <a:effectRef idx="0"/>
          <a:fontRef idx="minor"/>
        </p:style>
        <p:txBody>
          <a:bodyPr lIns="90000" rIns="90000" tIns="45000" bIns="45000" anchor="t">
            <a:spAutoFit/>
          </a:bodyPr>
          <a:p>
            <a:pPr algn="ctr">
              <a:lnSpc>
                <a:spcPct val="150000"/>
              </a:lnSpc>
              <a:buNone/>
            </a:pPr>
            <a:r>
              <a:rPr b="1" lang="en-US" sz="2200" spc="-1" strike="noStrike">
                <a:solidFill>
                  <a:srgbClr val="000000"/>
                </a:solidFill>
                <a:latin typeface="Times New Roman"/>
              </a:rPr>
              <a:t>Social Facts are General</a:t>
            </a:r>
            <a:endParaRPr b="0" lang="en-IN" sz="2200" spc="-1" strike="noStrike">
              <a:latin typeface="Arial"/>
            </a:endParaRPr>
          </a:p>
          <a:p>
            <a:pPr algn="ctr">
              <a:lnSpc>
                <a:spcPct val="150000"/>
              </a:lnSpc>
              <a:buNone/>
            </a:pPr>
            <a:r>
              <a:rPr b="0" lang="en-IN" sz="2200" spc="-1" strike="noStrike">
                <a:solidFill>
                  <a:srgbClr val="000000"/>
                </a:solidFill>
                <a:latin typeface="Times New Roman"/>
              </a:rPr>
              <a:t>“</a:t>
            </a:r>
            <a:r>
              <a:rPr b="0" lang="en-IN" sz="2200" spc="-1" strike="noStrike">
                <a:solidFill>
                  <a:srgbClr val="000000"/>
                </a:solidFill>
                <a:latin typeface="Times New Roman"/>
              </a:rPr>
              <a:t>It may be objected that a phenomenon can only be collective if it is common to all the members of society, or at the very least to a majority, and consequently, if it is general. This is doubtless the case, but if it is general it is because it is collective (that is, more or less obligatory);”</a:t>
            </a:r>
            <a:r>
              <a:rPr b="1" lang="en-US" sz="2200" spc="-1" strike="noStrike">
                <a:solidFill>
                  <a:srgbClr val="000000"/>
                </a:solidFill>
                <a:latin typeface="Times New Roman"/>
              </a:rPr>
              <a:t> </a:t>
            </a:r>
            <a:endParaRPr b="0" lang="en-IN" sz="2200" spc="-1" strike="noStrike">
              <a:latin typeface="Arial"/>
            </a:endParaRPr>
          </a:p>
          <a:p>
            <a:pPr algn="ctr">
              <a:lnSpc>
                <a:spcPct val="150000"/>
              </a:lnSpc>
              <a:buNone/>
            </a:pPr>
            <a:r>
              <a:rPr b="1" lang="en-US" sz="2200" spc="-1" strike="noStrike">
                <a:solidFill>
                  <a:srgbClr val="000000"/>
                </a:solidFill>
                <a:latin typeface="Times New Roman"/>
              </a:rPr>
              <a:t>Social Facts Definition </a:t>
            </a:r>
            <a:endParaRPr b="0" lang="en-IN" sz="2200" spc="-1" strike="noStrike">
              <a:latin typeface="Arial"/>
            </a:endParaRPr>
          </a:p>
          <a:p>
            <a:pPr marL="343080" indent="-343080">
              <a:lnSpc>
                <a:spcPct val="150000"/>
              </a:lnSpc>
              <a:buClr>
                <a:srgbClr val="000000"/>
              </a:buClr>
              <a:buFont typeface="Wingdings" charset="2"/>
              <a:buChar char=""/>
            </a:pPr>
            <a:r>
              <a:rPr b="1" lang="en-US" sz="2200" spc="-1" strike="noStrike">
                <a:solidFill>
                  <a:srgbClr val="000000"/>
                </a:solidFill>
                <a:latin typeface="Times New Roman"/>
              </a:rPr>
              <a:t>Social Facts :</a:t>
            </a:r>
            <a:r>
              <a:rPr b="0" lang="en-IN" sz="2200" spc="-1" strike="noStrike">
                <a:solidFill>
                  <a:srgbClr val="000000"/>
                </a:solidFill>
                <a:latin typeface="Times New Roman"/>
              </a:rPr>
              <a:t> “</a:t>
            </a:r>
            <a:r>
              <a:rPr b="0" i="1" lang="en-IN" sz="2200" spc="-1" strike="noStrike">
                <a:solidFill>
                  <a:srgbClr val="000000"/>
                </a:solidFill>
                <a:latin typeface="Times New Roman"/>
              </a:rPr>
              <a:t>Consist of manners of </a:t>
            </a:r>
            <a:r>
              <a:rPr b="0" i="1" lang="en-IN" sz="2200" spc="-1" strike="noStrike">
                <a:solidFill>
                  <a:srgbClr val="ff0000"/>
                </a:solidFill>
                <a:latin typeface="Times New Roman"/>
              </a:rPr>
              <a:t>acting</a:t>
            </a:r>
            <a:r>
              <a:rPr b="0" i="1" lang="en-IN" sz="2200" spc="-1" strike="noStrike">
                <a:solidFill>
                  <a:srgbClr val="000000"/>
                </a:solidFill>
                <a:latin typeface="Times New Roman"/>
              </a:rPr>
              <a:t>, </a:t>
            </a:r>
            <a:r>
              <a:rPr b="0" i="1" lang="en-IN" sz="2200" spc="-1" strike="noStrike">
                <a:solidFill>
                  <a:srgbClr val="ff0000"/>
                </a:solidFill>
                <a:latin typeface="Times New Roman"/>
              </a:rPr>
              <a:t>thinking </a:t>
            </a:r>
            <a:r>
              <a:rPr b="0" i="1" lang="en-IN" sz="2200" spc="-1" strike="noStrike">
                <a:solidFill>
                  <a:srgbClr val="000000"/>
                </a:solidFill>
                <a:latin typeface="Times New Roman"/>
              </a:rPr>
              <a:t>and </a:t>
            </a:r>
            <a:r>
              <a:rPr b="0" i="1" lang="en-IN" sz="2200" spc="-1" strike="noStrike">
                <a:solidFill>
                  <a:srgbClr val="ff0000"/>
                </a:solidFill>
                <a:latin typeface="Times New Roman"/>
              </a:rPr>
              <a:t>feeling external </a:t>
            </a:r>
            <a:r>
              <a:rPr b="0" i="1" lang="en-IN" sz="2200" spc="-1" strike="noStrike">
                <a:solidFill>
                  <a:srgbClr val="000000"/>
                </a:solidFill>
                <a:latin typeface="Times New Roman"/>
              </a:rPr>
              <a:t>to the </a:t>
            </a:r>
            <a:r>
              <a:rPr b="0" i="1" lang="en-IN" sz="2200" spc="-1" strike="noStrike">
                <a:solidFill>
                  <a:srgbClr val="ff0000"/>
                </a:solidFill>
                <a:latin typeface="Times New Roman"/>
              </a:rPr>
              <a:t>individual</a:t>
            </a:r>
            <a:r>
              <a:rPr b="0" i="1" lang="en-IN" sz="2200" spc="-1" strike="noStrike">
                <a:solidFill>
                  <a:srgbClr val="000000"/>
                </a:solidFill>
                <a:latin typeface="Times New Roman"/>
              </a:rPr>
              <a:t>, which are invested with a </a:t>
            </a:r>
            <a:r>
              <a:rPr b="0" i="1" lang="en-IN" sz="2200" spc="-1" strike="noStrike">
                <a:solidFill>
                  <a:srgbClr val="ff0000"/>
                </a:solidFill>
                <a:latin typeface="Times New Roman"/>
              </a:rPr>
              <a:t>coercive power </a:t>
            </a:r>
            <a:r>
              <a:rPr b="0" i="1" lang="en-IN" sz="2200" spc="-1" strike="noStrike">
                <a:solidFill>
                  <a:srgbClr val="000000"/>
                </a:solidFill>
                <a:latin typeface="Times New Roman"/>
              </a:rPr>
              <a:t>by virtue of which they </a:t>
            </a:r>
            <a:r>
              <a:rPr b="0" i="1" lang="en-IN" sz="2200" spc="-1" strike="noStrike">
                <a:solidFill>
                  <a:srgbClr val="ff0000"/>
                </a:solidFill>
                <a:latin typeface="Times New Roman"/>
              </a:rPr>
              <a:t>exercise control </a:t>
            </a:r>
            <a:r>
              <a:rPr b="0" i="1" lang="en-IN" sz="2200" spc="-1" strike="noStrike">
                <a:solidFill>
                  <a:srgbClr val="000000"/>
                </a:solidFill>
                <a:latin typeface="Times New Roman"/>
              </a:rPr>
              <a:t>over him.”</a:t>
            </a:r>
            <a:endParaRPr b="0" lang="en-IN" sz="2200" spc="-1" strike="noStrike">
              <a:latin typeface="Arial"/>
            </a:endParaRPr>
          </a:p>
          <a:p>
            <a:pPr algn="ctr">
              <a:lnSpc>
                <a:spcPct val="100000"/>
              </a:lnSpc>
              <a:buNone/>
            </a:pPr>
            <a:endParaRPr b="0" lang="en-IN" sz="2200" spc="-1" strike="noStrike">
              <a:latin typeface="Arial"/>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PlaceHolder 1"/>
          <p:cNvSpPr>
            <a:spLocks noGrp="1"/>
          </p:cNvSpPr>
          <p:nvPr>
            <p:ph type="sldNum" idx="29"/>
          </p:nvPr>
        </p:nvSpPr>
        <p:spPr>
          <a:xfrm>
            <a:off x="-17280" y="114480"/>
            <a:ext cx="810720" cy="503280"/>
          </a:xfrm>
          <a:prstGeom prst="rect">
            <a:avLst/>
          </a:prstGeom>
          <a:noFill/>
          <a:ln w="0">
            <a:noFill/>
          </a:ln>
        </p:spPr>
        <p:txBody>
          <a:bodyPr anchor="t">
            <a:noAutofit/>
          </a:bodyPr>
          <a:lstStyle>
            <a:lvl1pPr algn="r">
              <a:lnSpc>
                <a:spcPct val="100000"/>
              </a:lnSpc>
              <a:buNone/>
              <a:defRPr b="0" lang="en-US" sz="1800" spc="-1" strike="noStrike">
                <a:solidFill>
                  <a:srgbClr val="b71e42"/>
                </a:solidFill>
                <a:latin typeface="Gill Sans MT"/>
              </a:defRPr>
            </a:lvl1pPr>
          </a:lstStyle>
          <a:p>
            <a:pPr algn="r">
              <a:lnSpc>
                <a:spcPct val="100000"/>
              </a:lnSpc>
              <a:buNone/>
            </a:pPr>
            <a:fld id="{7BCF005C-2F16-4B7D-B46F-F40CDF195FCE}" type="slidenum">
              <a:rPr b="0" lang="en-US" sz="1800" spc="-1" strike="noStrike">
                <a:solidFill>
                  <a:srgbClr val="b71e42"/>
                </a:solidFill>
                <a:latin typeface="Gill Sans MT"/>
              </a:rPr>
              <a:t>&lt;number&gt;</a:t>
            </a:fld>
            <a:endParaRPr b="0" lang="en-IN" sz="1800" spc="-1" strike="noStrike">
              <a:latin typeface="Times New Roman"/>
            </a:endParaRPr>
          </a:p>
        </p:txBody>
      </p:sp>
      <p:sp>
        <p:nvSpPr>
          <p:cNvPr id="107" name="TextBox 14"/>
          <p:cNvSpPr/>
          <p:nvPr/>
        </p:nvSpPr>
        <p:spPr>
          <a:xfrm>
            <a:off x="793440" y="871920"/>
            <a:ext cx="10907280" cy="3942720"/>
          </a:xfrm>
          <a:prstGeom prst="rect">
            <a:avLst/>
          </a:prstGeom>
          <a:noFill/>
          <a:ln w="0">
            <a:noFill/>
          </a:ln>
        </p:spPr>
        <p:style>
          <a:lnRef idx="0"/>
          <a:fillRef idx="0"/>
          <a:effectRef idx="0"/>
          <a:fontRef idx="minor"/>
        </p:style>
        <p:txBody>
          <a:bodyPr lIns="90000" rIns="90000" tIns="45000" bIns="45000" anchor="t">
            <a:spAutoFit/>
          </a:bodyPr>
          <a:p>
            <a:pPr algn="ctr">
              <a:lnSpc>
                <a:spcPct val="150000"/>
              </a:lnSpc>
              <a:buNone/>
            </a:pPr>
            <a:r>
              <a:rPr b="1" lang="en-US" sz="2200" spc="-1" strike="noStrike">
                <a:solidFill>
                  <a:srgbClr val="000000"/>
                </a:solidFill>
                <a:latin typeface="Times New Roman"/>
              </a:rPr>
              <a:t>Characteristics of Social Facts </a:t>
            </a:r>
            <a:endParaRPr b="0" lang="en-IN" sz="2200" spc="-1" strike="noStrike">
              <a:latin typeface="Arial"/>
            </a:endParaRPr>
          </a:p>
          <a:p>
            <a:pPr lvl="2" marL="1257480" indent="-343080">
              <a:lnSpc>
                <a:spcPct val="150000"/>
              </a:lnSpc>
              <a:buClr>
                <a:srgbClr val="000000"/>
              </a:buClr>
              <a:buFont typeface="Wingdings" charset="2"/>
              <a:buChar char=""/>
            </a:pPr>
            <a:r>
              <a:rPr b="0" lang="en-IN" sz="2200" spc="-1" strike="noStrike">
                <a:solidFill>
                  <a:srgbClr val="000000"/>
                </a:solidFill>
                <a:latin typeface="Times New Roman"/>
              </a:rPr>
              <a:t>External to individual </a:t>
            </a:r>
            <a:endParaRPr b="0" lang="en-IN" sz="2200" spc="-1" strike="noStrike">
              <a:latin typeface="Arial"/>
            </a:endParaRPr>
          </a:p>
          <a:p>
            <a:pPr lvl="2" marL="1257480" indent="-343080">
              <a:lnSpc>
                <a:spcPct val="150000"/>
              </a:lnSpc>
              <a:buClr>
                <a:srgbClr val="000000"/>
              </a:buClr>
              <a:buFont typeface="Wingdings" charset="2"/>
              <a:buChar char=""/>
            </a:pPr>
            <a:r>
              <a:rPr b="0" lang="en-IN" sz="2200" spc="-1" strike="noStrike">
                <a:solidFill>
                  <a:srgbClr val="000000"/>
                </a:solidFill>
                <a:latin typeface="Times New Roman"/>
              </a:rPr>
              <a:t>Coercive</a:t>
            </a:r>
            <a:endParaRPr b="0" lang="en-IN" sz="2200" spc="-1" strike="noStrike">
              <a:latin typeface="Arial"/>
            </a:endParaRPr>
          </a:p>
          <a:p>
            <a:pPr lvl="2" marL="1257480" indent="-343080">
              <a:lnSpc>
                <a:spcPct val="150000"/>
              </a:lnSpc>
              <a:buClr>
                <a:srgbClr val="000000"/>
              </a:buClr>
              <a:buFont typeface="Wingdings" charset="2"/>
              <a:buChar char=""/>
            </a:pPr>
            <a:r>
              <a:rPr b="0" lang="en-IN" sz="2200" spc="-1" strike="noStrike">
                <a:solidFill>
                  <a:srgbClr val="000000"/>
                </a:solidFill>
                <a:latin typeface="Times New Roman"/>
              </a:rPr>
              <a:t>General</a:t>
            </a:r>
            <a:r>
              <a:rPr b="1" lang="en-IN" sz="2200" spc="-1" strike="noStrike">
                <a:solidFill>
                  <a:srgbClr val="000000"/>
                </a:solidFill>
                <a:latin typeface="Times New Roman"/>
              </a:rPr>
              <a:t> </a:t>
            </a:r>
            <a:endParaRPr b="0" lang="en-IN" sz="2200" spc="-1" strike="noStrike">
              <a:latin typeface="Arial"/>
            </a:endParaRPr>
          </a:p>
          <a:p>
            <a:pPr>
              <a:lnSpc>
                <a:spcPct val="150000"/>
              </a:lnSpc>
              <a:buNone/>
            </a:pPr>
            <a:endParaRPr b="0" lang="en-IN" sz="2200" spc="-1" strike="noStrike">
              <a:latin typeface="Arial"/>
            </a:endParaRPr>
          </a:p>
          <a:p>
            <a:pPr>
              <a:lnSpc>
                <a:spcPct val="150000"/>
              </a:lnSpc>
              <a:buNone/>
            </a:pPr>
            <a:endParaRPr b="0" lang="en-IN" sz="2200" spc="-1" strike="noStrike">
              <a:latin typeface="Arial"/>
            </a:endParaRPr>
          </a:p>
          <a:p>
            <a:pPr>
              <a:lnSpc>
                <a:spcPct val="150000"/>
              </a:lnSpc>
              <a:buNone/>
            </a:pPr>
            <a:endParaRPr b="0" lang="en-IN" sz="2200" spc="-1" strike="noStrike">
              <a:latin typeface="Arial"/>
            </a:endParaRPr>
          </a:p>
          <a:p>
            <a:pPr algn="ctr">
              <a:lnSpc>
                <a:spcPct val="100000"/>
              </a:lnSpc>
              <a:buNone/>
            </a:pPr>
            <a:endParaRPr b="0" lang="en-IN" sz="2200" spc="-1" strike="noStrike">
              <a:latin typeface="Arial"/>
            </a:endParaRPr>
          </a:p>
        </p:txBody>
      </p:sp>
      <p:pic>
        <p:nvPicPr>
          <p:cNvPr id="108" name="Picture 3" descr=""/>
          <p:cNvPicPr/>
          <p:nvPr/>
        </p:nvPicPr>
        <p:blipFill>
          <a:blip r:embed="rId1"/>
          <a:stretch/>
        </p:blipFill>
        <p:spPr>
          <a:xfrm>
            <a:off x="5508360" y="1551240"/>
            <a:ext cx="6683400" cy="3755160"/>
          </a:xfrm>
          <a:prstGeom prst="rect">
            <a:avLst/>
          </a:prstGeom>
          <a:ln w="0">
            <a:noFill/>
          </a:ln>
        </p:spPr>
      </p:pic>
      <p:sp>
        <p:nvSpPr>
          <p:cNvPr id="109" name="TextBox 4"/>
          <p:cNvSpPr/>
          <p:nvPr/>
        </p:nvSpPr>
        <p:spPr>
          <a:xfrm>
            <a:off x="7277760" y="5321520"/>
            <a:ext cx="3968280" cy="42480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2200" spc="-1" strike="noStrike">
                <a:solidFill>
                  <a:srgbClr val="000000"/>
                </a:solidFill>
                <a:latin typeface="Times New Roman"/>
              </a:rPr>
              <a:t>Photo courtesy: Hindustan Times </a:t>
            </a:r>
            <a:endParaRPr b="0" lang="en-IN" sz="22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 name="PlaceHolder 1"/>
          <p:cNvSpPr>
            <a:spLocks noGrp="1"/>
          </p:cNvSpPr>
          <p:nvPr>
            <p:ph type="sldNum" idx="4"/>
          </p:nvPr>
        </p:nvSpPr>
        <p:spPr>
          <a:xfrm>
            <a:off x="-17280" y="114480"/>
            <a:ext cx="810720" cy="503280"/>
          </a:xfrm>
          <a:prstGeom prst="rect">
            <a:avLst/>
          </a:prstGeom>
          <a:noFill/>
          <a:ln w="0">
            <a:noFill/>
          </a:ln>
        </p:spPr>
        <p:txBody>
          <a:bodyPr anchor="t">
            <a:noAutofit/>
          </a:bodyPr>
          <a:lstStyle>
            <a:lvl1pPr algn="r">
              <a:lnSpc>
                <a:spcPct val="100000"/>
              </a:lnSpc>
              <a:buNone/>
              <a:defRPr b="0" lang="en-US" sz="1800" spc="-1" strike="noStrike">
                <a:solidFill>
                  <a:srgbClr val="b71e42"/>
                </a:solidFill>
                <a:latin typeface="Gill Sans MT"/>
              </a:defRPr>
            </a:lvl1pPr>
          </a:lstStyle>
          <a:p>
            <a:pPr algn="r">
              <a:lnSpc>
                <a:spcPct val="100000"/>
              </a:lnSpc>
              <a:buNone/>
            </a:pPr>
            <a:fld id="{B7BC4D45-6446-4EB7-A8A2-39F28D68D6CB}" type="slidenum">
              <a:rPr b="0" lang="en-US" sz="1800" spc="-1" strike="noStrike">
                <a:solidFill>
                  <a:srgbClr val="b71e42"/>
                </a:solidFill>
                <a:latin typeface="Gill Sans MT"/>
              </a:rPr>
              <a:t>&lt;number&gt;</a:t>
            </a:fld>
            <a:endParaRPr b="0" lang="en-IN" sz="1800" spc="-1" strike="noStrike">
              <a:latin typeface="Times New Roman"/>
            </a:endParaRPr>
          </a:p>
        </p:txBody>
      </p:sp>
      <p:sp>
        <p:nvSpPr>
          <p:cNvPr id="53" name="TextBox 14"/>
          <p:cNvSpPr/>
          <p:nvPr/>
        </p:nvSpPr>
        <p:spPr>
          <a:xfrm>
            <a:off x="793440" y="402480"/>
            <a:ext cx="10739880" cy="5617800"/>
          </a:xfrm>
          <a:prstGeom prst="rect">
            <a:avLst/>
          </a:prstGeom>
          <a:noFill/>
          <a:ln w="0">
            <a:noFill/>
          </a:ln>
        </p:spPr>
        <p:style>
          <a:lnRef idx="0"/>
          <a:fillRef idx="0"/>
          <a:effectRef idx="0"/>
          <a:fontRef idx="minor"/>
        </p:style>
        <p:txBody>
          <a:bodyPr lIns="90000" rIns="90000" tIns="45000" bIns="45000" anchor="t">
            <a:spAutoFit/>
          </a:bodyPr>
          <a:p>
            <a:pPr algn="ctr">
              <a:lnSpc>
                <a:spcPct val="150000"/>
              </a:lnSpc>
              <a:buNone/>
            </a:pPr>
            <a:r>
              <a:rPr b="1" lang="en-US" sz="2200" spc="-1" strike="noStrike">
                <a:solidFill>
                  <a:srgbClr val="000000"/>
                </a:solidFill>
                <a:latin typeface="Times New Roman"/>
              </a:rPr>
              <a:t>Weber’s Key Concepts</a:t>
            </a:r>
            <a:endParaRPr b="0" lang="en-IN" sz="2200" spc="-1" strike="noStrike">
              <a:latin typeface="Arial"/>
            </a:endParaRPr>
          </a:p>
          <a:p>
            <a:pPr>
              <a:lnSpc>
                <a:spcPct val="150000"/>
              </a:lnSpc>
              <a:buNone/>
            </a:pPr>
            <a:r>
              <a:rPr b="1" lang="en-US" sz="2200" spc="-1" strike="noStrike">
                <a:solidFill>
                  <a:srgbClr val="000000"/>
                </a:solidFill>
                <a:latin typeface="Times New Roman"/>
              </a:rPr>
              <a:t>Verstehen (empathetic understanding)</a:t>
            </a:r>
            <a:endParaRPr b="0" lang="en-IN" sz="2200" spc="-1" strike="noStrike">
              <a:latin typeface="Arial"/>
            </a:endParaRPr>
          </a:p>
          <a:p>
            <a:pPr lvl="1" marL="800280" indent="-343080">
              <a:lnSpc>
                <a:spcPct val="150000"/>
              </a:lnSpc>
              <a:buClr>
                <a:srgbClr val="000000"/>
              </a:buClr>
              <a:buFont typeface="Arial"/>
              <a:buChar char="•"/>
            </a:pPr>
            <a:r>
              <a:rPr b="0" lang="en-US" sz="2200" spc="-1" strike="noStrike">
                <a:solidFill>
                  <a:srgbClr val="000000"/>
                </a:solidFill>
                <a:latin typeface="Times New Roman"/>
              </a:rPr>
              <a:t>Interpretative understanding </a:t>
            </a:r>
            <a:endParaRPr b="0" lang="en-IN" sz="2200" spc="-1" strike="noStrike">
              <a:latin typeface="Arial"/>
            </a:endParaRPr>
          </a:p>
          <a:p>
            <a:pPr lvl="1" marL="800280" indent="-343080">
              <a:lnSpc>
                <a:spcPct val="150000"/>
              </a:lnSpc>
              <a:buClr>
                <a:srgbClr val="000000"/>
              </a:buClr>
              <a:buFont typeface="Arial"/>
              <a:buChar char="•"/>
            </a:pPr>
            <a:r>
              <a:rPr b="0" lang="en-US" sz="2200" spc="-1" strike="noStrike">
                <a:solidFill>
                  <a:srgbClr val="000000"/>
                </a:solidFill>
                <a:latin typeface="Times New Roman"/>
              </a:rPr>
              <a:t>Intellectual understanding of social action over emotional understanding</a:t>
            </a:r>
            <a:endParaRPr b="0" lang="en-IN" sz="2200" spc="-1" strike="noStrike">
              <a:latin typeface="Arial"/>
            </a:endParaRPr>
          </a:p>
          <a:p>
            <a:pPr lvl="1" marL="800280" indent="-343080">
              <a:lnSpc>
                <a:spcPct val="150000"/>
              </a:lnSpc>
              <a:buClr>
                <a:srgbClr val="000000"/>
              </a:buClr>
              <a:buFont typeface="Arial"/>
              <a:buChar char="•"/>
            </a:pPr>
            <a:r>
              <a:rPr b="0" lang="en-US" sz="2200" spc="-1" strike="noStrike">
                <a:solidFill>
                  <a:srgbClr val="000000"/>
                </a:solidFill>
                <a:latin typeface="Times New Roman"/>
              </a:rPr>
              <a:t>Attempt to understand both intention and context of human action.</a:t>
            </a:r>
            <a:endParaRPr b="0" lang="en-IN" sz="2200" spc="-1" strike="noStrike">
              <a:latin typeface="Arial"/>
            </a:endParaRPr>
          </a:p>
          <a:p>
            <a:pPr>
              <a:lnSpc>
                <a:spcPct val="150000"/>
              </a:lnSpc>
              <a:buNone/>
            </a:pPr>
            <a:r>
              <a:rPr b="1" lang="en-US" sz="2200" spc="-1" strike="noStrike">
                <a:solidFill>
                  <a:srgbClr val="000000"/>
                </a:solidFill>
                <a:latin typeface="Times New Roman"/>
              </a:rPr>
              <a:t>Causality </a:t>
            </a:r>
            <a:endParaRPr b="0" lang="en-IN" sz="2200" spc="-1" strike="noStrike">
              <a:latin typeface="Arial"/>
            </a:endParaRPr>
          </a:p>
          <a:p>
            <a:pPr lvl="1" marL="800280" indent="-343080">
              <a:lnSpc>
                <a:spcPct val="150000"/>
              </a:lnSpc>
              <a:buClr>
                <a:srgbClr val="000000"/>
              </a:buClr>
              <a:buFont typeface="Arial"/>
              <a:buChar char="•"/>
            </a:pPr>
            <a:r>
              <a:rPr b="0" lang="en-US" sz="2200" spc="-1" strike="noStrike">
                <a:solidFill>
                  <a:srgbClr val="000000"/>
                </a:solidFill>
                <a:latin typeface="Times New Roman"/>
              </a:rPr>
              <a:t>To study the causes of social phenomena.</a:t>
            </a:r>
            <a:endParaRPr b="0" lang="en-IN" sz="2200" spc="-1" strike="noStrike">
              <a:latin typeface="Arial"/>
            </a:endParaRPr>
          </a:p>
          <a:p>
            <a:pPr lvl="1" marL="800280" indent="-343080">
              <a:lnSpc>
                <a:spcPct val="150000"/>
              </a:lnSpc>
              <a:buClr>
                <a:srgbClr val="000000"/>
              </a:buClr>
              <a:buFont typeface="Arial"/>
              <a:buChar char="•"/>
            </a:pPr>
            <a:r>
              <a:rPr b="0" lang="en-US" sz="2200" spc="-1" strike="noStrike">
                <a:solidFill>
                  <a:srgbClr val="000000"/>
                </a:solidFill>
                <a:latin typeface="Times New Roman"/>
              </a:rPr>
              <a:t>The probability that an event will be followed or accompanied by another event.</a:t>
            </a:r>
            <a:endParaRPr b="0" lang="en-IN" sz="2200" spc="-1" strike="noStrike">
              <a:latin typeface="Arial"/>
            </a:endParaRPr>
          </a:p>
          <a:p>
            <a:pPr lvl="1" marL="800280" indent="-343080">
              <a:lnSpc>
                <a:spcPct val="150000"/>
              </a:lnSpc>
              <a:buClr>
                <a:srgbClr val="000000"/>
              </a:buClr>
              <a:buFont typeface="Arial"/>
              <a:buChar char="•"/>
            </a:pPr>
            <a:r>
              <a:rPr b="0" lang="en-US" sz="2200" spc="-1" strike="noStrike">
                <a:solidFill>
                  <a:srgbClr val="000000"/>
                </a:solidFill>
                <a:latin typeface="Times New Roman"/>
              </a:rPr>
              <a:t>Looking at the reasons for, and the meaning of historical changes.</a:t>
            </a:r>
            <a:endParaRPr b="0" lang="en-IN" sz="2200" spc="-1" strike="noStrike">
              <a:latin typeface="Arial"/>
            </a:endParaRPr>
          </a:p>
          <a:p>
            <a:pPr lvl="1" marL="800280" indent="-343080">
              <a:lnSpc>
                <a:spcPct val="150000"/>
              </a:lnSpc>
              <a:buClr>
                <a:srgbClr val="000000"/>
              </a:buClr>
              <a:buFont typeface="Arial"/>
              <a:buChar char="•"/>
            </a:pPr>
            <a:r>
              <a:rPr b="0" lang="en-US" sz="2200" spc="-1" strike="noStrike">
                <a:solidFill>
                  <a:srgbClr val="000000"/>
                </a:solidFill>
                <a:latin typeface="Times New Roman"/>
              </a:rPr>
              <a:t>Emphasis on the understanding of the human conduct.</a:t>
            </a:r>
            <a:endParaRPr b="0" lang="en-IN" sz="2200" spc="-1" strike="noStrike">
              <a:latin typeface="Arial"/>
            </a:endParaRPr>
          </a:p>
          <a:p>
            <a:pPr>
              <a:lnSpc>
                <a:spcPct val="150000"/>
              </a:lnSpc>
              <a:buNone/>
            </a:pPr>
            <a:endParaRPr b="0" lang="en-IN" sz="2200" spc="-1" strike="noStrike">
              <a:latin typeface="Arial"/>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PlaceHolder 1"/>
          <p:cNvSpPr>
            <a:spLocks noGrp="1"/>
          </p:cNvSpPr>
          <p:nvPr>
            <p:ph type="sldNum" idx="30"/>
          </p:nvPr>
        </p:nvSpPr>
        <p:spPr>
          <a:xfrm>
            <a:off x="-17280" y="114480"/>
            <a:ext cx="810720" cy="503280"/>
          </a:xfrm>
          <a:prstGeom prst="rect">
            <a:avLst/>
          </a:prstGeom>
          <a:noFill/>
          <a:ln w="0">
            <a:noFill/>
          </a:ln>
        </p:spPr>
        <p:txBody>
          <a:bodyPr anchor="t">
            <a:noAutofit/>
          </a:bodyPr>
          <a:lstStyle>
            <a:lvl1pPr algn="r">
              <a:lnSpc>
                <a:spcPct val="100000"/>
              </a:lnSpc>
              <a:buNone/>
              <a:defRPr b="0" lang="en-US" sz="1800" spc="-1" strike="noStrike">
                <a:solidFill>
                  <a:srgbClr val="b71e42"/>
                </a:solidFill>
                <a:latin typeface="Gill Sans MT"/>
              </a:defRPr>
            </a:lvl1pPr>
          </a:lstStyle>
          <a:p>
            <a:pPr algn="r">
              <a:lnSpc>
                <a:spcPct val="100000"/>
              </a:lnSpc>
              <a:buNone/>
            </a:pPr>
            <a:fld id="{024AAB75-0A71-464C-9904-F1C710C33EAC}" type="slidenum">
              <a:rPr b="0" lang="en-US" sz="1800" spc="-1" strike="noStrike">
                <a:solidFill>
                  <a:srgbClr val="b71e42"/>
                </a:solidFill>
                <a:latin typeface="Gill Sans MT"/>
              </a:rPr>
              <a:t>&lt;number&gt;</a:t>
            </a:fld>
            <a:endParaRPr b="0" lang="en-IN" sz="1800" spc="-1" strike="noStrike">
              <a:latin typeface="Times New Roman"/>
            </a:endParaRPr>
          </a:p>
        </p:txBody>
      </p:sp>
      <p:sp>
        <p:nvSpPr>
          <p:cNvPr id="111" name="TextBox 14"/>
          <p:cNvSpPr/>
          <p:nvPr/>
        </p:nvSpPr>
        <p:spPr>
          <a:xfrm>
            <a:off x="793440" y="871920"/>
            <a:ext cx="10907280" cy="4947840"/>
          </a:xfrm>
          <a:prstGeom prst="rect">
            <a:avLst/>
          </a:prstGeom>
          <a:noFill/>
          <a:ln w="0">
            <a:noFill/>
          </a:ln>
        </p:spPr>
        <p:style>
          <a:lnRef idx="0"/>
          <a:fillRef idx="0"/>
          <a:effectRef idx="0"/>
          <a:fontRef idx="minor"/>
        </p:style>
        <p:txBody>
          <a:bodyPr lIns="90000" rIns="90000" tIns="45000" bIns="45000" anchor="t">
            <a:spAutoFit/>
          </a:bodyPr>
          <a:p>
            <a:pPr algn="ctr">
              <a:lnSpc>
                <a:spcPct val="150000"/>
              </a:lnSpc>
              <a:buNone/>
            </a:pPr>
            <a:r>
              <a:rPr b="1" lang="en-US" sz="2200" spc="-1" strike="noStrike">
                <a:solidFill>
                  <a:srgbClr val="000000"/>
                </a:solidFill>
                <a:latin typeface="Times New Roman"/>
              </a:rPr>
              <a:t>How to Observe Social Facts? </a:t>
            </a:r>
            <a:endParaRPr b="0" lang="en-IN" sz="2200" spc="-1" strike="noStrike">
              <a:latin typeface="Arial"/>
            </a:endParaRPr>
          </a:p>
          <a:p>
            <a:pPr algn="ctr">
              <a:lnSpc>
                <a:spcPct val="150000"/>
              </a:lnSpc>
              <a:buNone/>
            </a:pPr>
            <a:r>
              <a:rPr b="0" lang="en-IN" sz="2200" spc="-1" strike="noStrike">
                <a:solidFill>
                  <a:srgbClr val="000000"/>
                </a:solidFill>
                <a:latin typeface="Times New Roman"/>
              </a:rPr>
              <a:t>“</a:t>
            </a:r>
            <a:r>
              <a:rPr b="0" lang="en-IN" sz="2200" spc="-1" strike="noStrike">
                <a:solidFill>
                  <a:srgbClr val="000000"/>
                </a:solidFill>
                <a:latin typeface="Times New Roman"/>
              </a:rPr>
              <a:t>The first and most basic rule is </a:t>
            </a:r>
            <a:r>
              <a:rPr b="0" i="1" lang="en-IN" sz="2200" spc="-1" strike="noStrike">
                <a:solidFill>
                  <a:srgbClr val="000000"/>
                </a:solidFill>
                <a:latin typeface="Times New Roman"/>
              </a:rPr>
              <a:t>to consider social facts as things.” </a:t>
            </a:r>
            <a:endParaRPr b="0" lang="en-IN" sz="2200" spc="-1" strike="noStrike">
              <a:latin typeface="Arial"/>
            </a:endParaRPr>
          </a:p>
          <a:p>
            <a:pPr marL="343080" indent="-343080">
              <a:lnSpc>
                <a:spcPct val="150000"/>
              </a:lnSpc>
              <a:buClr>
                <a:srgbClr val="000000"/>
              </a:buClr>
              <a:buFont typeface="Wingdings" charset="2"/>
              <a:buChar char=""/>
            </a:pPr>
            <a:r>
              <a:rPr b="0" lang="en-IN" sz="2200" spc="-1" strike="noStrike">
                <a:solidFill>
                  <a:srgbClr val="000000"/>
                </a:solidFill>
                <a:latin typeface="Times New Roman"/>
              </a:rPr>
              <a:t>Social facts are to be treated as if they were things as opposed to simple ideas.</a:t>
            </a:r>
            <a:endParaRPr b="0" lang="en-IN" sz="2200" spc="-1" strike="noStrike">
              <a:latin typeface="Arial"/>
            </a:endParaRPr>
          </a:p>
          <a:p>
            <a:pPr marL="343080" indent="-343080">
              <a:lnSpc>
                <a:spcPct val="150000"/>
              </a:lnSpc>
              <a:buClr>
                <a:srgbClr val="000000"/>
              </a:buClr>
              <a:buFont typeface="Wingdings" charset="2"/>
              <a:buChar char=""/>
            </a:pPr>
            <a:r>
              <a:rPr b="0" lang="en-IN" sz="2200" spc="-1" strike="noStrike">
                <a:solidFill>
                  <a:srgbClr val="000000"/>
                </a:solidFill>
                <a:latin typeface="Times New Roman"/>
              </a:rPr>
              <a:t>Social facts as distinct in themselves and separate from consciously formed impression of mind.</a:t>
            </a:r>
            <a:endParaRPr b="0" lang="en-IN" sz="2200" spc="-1" strike="noStrike">
              <a:latin typeface="Arial"/>
            </a:endParaRPr>
          </a:p>
          <a:p>
            <a:pPr marL="343080" indent="-343080">
              <a:lnSpc>
                <a:spcPct val="150000"/>
              </a:lnSpc>
              <a:buClr>
                <a:srgbClr val="000000"/>
              </a:buClr>
              <a:buFont typeface="Wingdings" charset="2"/>
              <a:buChar char=""/>
            </a:pPr>
            <a:r>
              <a:rPr b="0" lang="en-IN" sz="2200" spc="-1" strike="noStrike">
                <a:solidFill>
                  <a:srgbClr val="000000"/>
                </a:solidFill>
                <a:latin typeface="Times New Roman"/>
              </a:rPr>
              <a:t>To examine as things external to the individuals</a:t>
            </a:r>
            <a:endParaRPr b="0" lang="en-IN" sz="2200" spc="-1" strike="noStrike">
              <a:latin typeface="Arial"/>
            </a:endParaRPr>
          </a:p>
          <a:p>
            <a:pPr marL="343080" indent="-343080">
              <a:lnSpc>
                <a:spcPct val="150000"/>
              </a:lnSpc>
              <a:buClr>
                <a:srgbClr val="000000"/>
              </a:buClr>
              <a:buFont typeface="Wingdings" charset="2"/>
              <a:buChar char=""/>
            </a:pPr>
            <a:r>
              <a:rPr b="0" lang="en-IN" sz="2200" spc="-1" strike="noStrike">
                <a:solidFill>
                  <a:srgbClr val="000000"/>
                </a:solidFill>
                <a:latin typeface="Times New Roman"/>
              </a:rPr>
              <a:t>Avoid all preconceptions.</a:t>
            </a:r>
            <a:endParaRPr b="0" lang="en-IN" sz="2200" spc="-1" strike="noStrike">
              <a:latin typeface="Arial"/>
            </a:endParaRPr>
          </a:p>
          <a:p>
            <a:pPr marL="343080" indent="-343080">
              <a:lnSpc>
                <a:spcPct val="150000"/>
              </a:lnSpc>
              <a:buClr>
                <a:srgbClr val="000000"/>
              </a:buClr>
              <a:buFont typeface="Wingdings" charset="2"/>
              <a:buChar char=""/>
            </a:pPr>
            <a:r>
              <a:rPr b="0" lang="en-IN" sz="2200" spc="-1" strike="noStrike">
                <a:solidFill>
                  <a:srgbClr val="000000"/>
                </a:solidFill>
                <a:latin typeface="Times New Roman"/>
              </a:rPr>
              <a:t>Formulate the concepts precisely.</a:t>
            </a:r>
            <a:endParaRPr b="0" lang="en-IN" sz="2200" spc="-1" strike="noStrike">
              <a:latin typeface="Arial"/>
            </a:endParaRPr>
          </a:p>
          <a:p>
            <a:pPr algn="ctr">
              <a:lnSpc>
                <a:spcPct val="150000"/>
              </a:lnSpc>
              <a:buNone/>
            </a:pPr>
            <a:r>
              <a:rPr b="0" i="1" lang="en-IN" sz="2200" spc="-1" strike="noStrike">
                <a:solidFill>
                  <a:srgbClr val="000000"/>
                </a:solidFill>
                <a:latin typeface="Times New Roman"/>
              </a:rPr>
              <a:t>Time and Context of Social Facts</a:t>
            </a:r>
            <a:endParaRPr b="0" lang="en-IN" sz="2200" spc="-1" strike="noStrike">
              <a:latin typeface="Arial"/>
            </a:endParaRPr>
          </a:p>
          <a:p>
            <a:pPr algn="ctr">
              <a:lnSpc>
                <a:spcPct val="100000"/>
              </a:lnSpc>
              <a:buNone/>
            </a:pPr>
            <a:endParaRPr b="0" lang="en-IN" sz="2200" spc="-1" strike="noStrike">
              <a:latin typeface="Arial"/>
            </a:endParaRP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PlaceHolder 1"/>
          <p:cNvSpPr>
            <a:spLocks noGrp="1"/>
          </p:cNvSpPr>
          <p:nvPr>
            <p:ph type="sldNum" idx="31"/>
          </p:nvPr>
        </p:nvSpPr>
        <p:spPr>
          <a:xfrm>
            <a:off x="-17280" y="114480"/>
            <a:ext cx="810720" cy="503280"/>
          </a:xfrm>
          <a:prstGeom prst="rect">
            <a:avLst/>
          </a:prstGeom>
          <a:noFill/>
          <a:ln w="0">
            <a:noFill/>
          </a:ln>
        </p:spPr>
        <p:txBody>
          <a:bodyPr anchor="t">
            <a:noAutofit/>
          </a:bodyPr>
          <a:lstStyle>
            <a:lvl1pPr algn="r">
              <a:lnSpc>
                <a:spcPct val="100000"/>
              </a:lnSpc>
              <a:buNone/>
              <a:defRPr b="0" lang="en-US" sz="1800" spc="-1" strike="noStrike">
                <a:solidFill>
                  <a:srgbClr val="b71e42"/>
                </a:solidFill>
                <a:latin typeface="Gill Sans MT"/>
              </a:defRPr>
            </a:lvl1pPr>
          </a:lstStyle>
          <a:p>
            <a:pPr algn="r">
              <a:lnSpc>
                <a:spcPct val="100000"/>
              </a:lnSpc>
              <a:buNone/>
            </a:pPr>
            <a:fld id="{9C8E4DD0-27F4-490A-BC03-C1EAED93E62E}" type="slidenum">
              <a:rPr b="0" lang="en-US" sz="1800" spc="-1" strike="noStrike">
                <a:solidFill>
                  <a:srgbClr val="b71e42"/>
                </a:solidFill>
                <a:latin typeface="Gill Sans MT"/>
              </a:rPr>
              <a:t>&lt;number&gt;</a:t>
            </a:fld>
            <a:endParaRPr b="0" lang="en-IN" sz="1800" spc="-1" strike="noStrike">
              <a:latin typeface="Times New Roman"/>
            </a:endParaRPr>
          </a:p>
        </p:txBody>
      </p:sp>
      <p:sp>
        <p:nvSpPr>
          <p:cNvPr id="113" name="TextBox 14"/>
          <p:cNvSpPr/>
          <p:nvPr/>
        </p:nvSpPr>
        <p:spPr>
          <a:xfrm>
            <a:off x="793440" y="1196640"/>
            <a:ext cx="10907280" cy="2648520"/>
          </a:xfrm>
          <a:prstGeom prst="rect">
            <a:avLst/>
          </a:prstGeom>
          <a:noFill/>
          <a:ln w="0">
            <a:noFill/>
          </a:ln>
        </p:spPr>
        <p:style>
          <a:lnRef idx="0"/>
          <a:fillRef idx="0"/>
          <a:effectRef idx="0"/>
          <a:fontRef idx="minor"/>
        </p:style>
        <p:txBody>
          <a:bodyPr lIns="90000" rIns="90000" tIns="45000" bIns="45000" anchor="t">
            <a:spAutoFit/>
          </a:bodyPr>
          <a:p>
            <a:pPr marL="457200" algn="ctr">
              <a:lnSpc>
                <a:spcPct val="150000"/>
              </a:lnSpc>
              <a:buNone/>
            </a:pPr>
            <a:r>
              <a:rPr b="0" lang="en-IN" sz="2800" spc="-1" strike="noStrike">
                <a:solidFill>
                  <a:srgbClr val="000000"/>
                </a:solidFill>
                <a:latin typeface="Times New Roman"/>
              </a:rPr>
              <a:t>‘</a:t>
            </a:r>
            <a:r>
              <a:rPr b="0" i="1" lang="en-IN" sz="2800" spc="-1" strike="noStrike">
                <a:solidFill>
                  <a:srgbClr val="000000"/>
                </a:solidFill>
                <a:latin typeface="Times New Roman"/>
              </a:rPr>
              <a:t>Incidents of suicide by students from marginalised communities are becoming common, these numbers are not just a statistic they are stories sometimes of centuries of struggle.’  </a:t>
            </a:r>
            <a:endParaRPr b="0" lang="en-IN" sz="2800" spc="-1" strike="noStrike">
              <a:latin typeface="Arial"/>
            </a:endParaRPr>
          </a:p>
          <a:p>
            <a:pPr marL="457200" algn="r">
              <a:lnSpc>
                <a:spcPct val="150000"/>
              </a:lnSpc>
              <a:buNone/>
            </a:pPr>
            <a:r>
              <a:rPr b="0" lang="en-IN" sz="2800" spc="-1" strike="noStrike">
                <a:solidFill>
                  <a:srgbClr val="000000"/>
                </a:solidFill>
                <a:latin typeface="Times New Roman"/>
              </a:rPr>
              <a:t>Chief Justice of India Justice DY Chandrachud</a:t>
            </a:r>
            <a:endParaRPr b="0" lang="en-IN" sz="2800" spc="-1" strike="noStrike">
              <a:latin typeface="Arial"/>
            </a:endParaRPr>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PlaceHolder 1"/>
          <p:cNvSpPr>
            <a:spLocks noGrp="1"/>
          </p:cNvSpPr>
          <p:nvPr>
            <p:ph type="sldNum" idx="32"/>
          </p:nvPr>
        </p:nvSpPr>
        <p:spPr>
          <a:xfrm>
            <a:off x="-17280" y="114480"/>
            <a:ext cx="810720" cy="503280"/>
          </a:xfrm>
          <a:prstGeom prst="rect">
            <a:avLst/>
          </a:prstGeom>
          <a:noFill/>
          <a:ln w="0">
            <a:noFill/>
          </a:ln>
        </p:spPr>
        <p:txBody>
          <a:bodyPr anchor="t">
            <a:noAutofit/>
          </a:bodyPr>
          <a:lstStyle>
            <a:lvl1pPr algn="r">
              <a:lnSpc>
                <a:spcPct val="100000"/>
              </a:lnSpc>
              <a:buNone/>
              <a:defRPr b="0" lang="en-US" sz="1800" spc="-1" strike="noStrike">
                <a:solidFill>
                  <a:srgbClr val="b71e42"/>
                </a:solidFill>
                <a:latin typeface="Gill Sans MT"/>
              </a:defRPr>
            </a:lvl1pPr>
          </a:lstStyle>
          <a:p>
            <a:pPr algn="r">
              <a:lnSpc>
                <a:spcPct val="100000"/>
              </a:lnSpc>
              <a:buNone/>
            </a:pPr>
            <a:fld id="{24511FAB-F7D9-4E19-B6D3-A281825BDC1A}" type="slidenum">
              <a:rPr b="0" lang="en-US" sz="1800" spc="-1" strike="noStrike">
                <a:solidFill>
                  <a:srgbClr val="b71e42"/>
                </a:solidFill>
                <a:latin typeface="Gill Sans MT"/>
              </a:rPr>
              <a:t>&lt;number&gt;</a:t>
            </a:fld>
            <a:endParaRPr b="0" lang="en-IN" sz="1800" spc="-1" strike="noStrike">
              <a:latin typeface="Times New Roman"/>
            </a:endParaRPr>
          </a:p>
        </p:txBody>
      </p:sp>
      <p:pic>
        <p:nvPicPr>
          <p:cNvPr id="115" name="Picture 3" descr=""/>
          <p:cNvPicPr/>
          <p:nvPr/>
        </p:nvPicPr>
        <p:blipFill>
          <a:blip r:embed="rId1"/>
          <a:stretch/>
        </p:blipFill>
        <p:spPr>
          <a:xfrm>
            <a:off x="3981600" y="-25560"/>
            <a:ext cx="4228920" cy="6197400"/>
          </a:xfrm>
          <a:prstGeom prst="rect">
            <a:avLst/>
          </a:prstGeom>
          <a:ln w="0">
            <a:noFill/>
          </a:ln>
        </p:spPr>
      </p:pic>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PlaceHolder 1"/>
          <p:cNvSpPr>
            <a:spLocks noGrp="1"/>
          </p:cNvSpPr>
          <p:nvPr>
            <p:ph type="sldNum" idx="33"/>
          </p:nvPr>
        </p:nvSpPr>
        <p:spPr>
          <a:xfrm>
            <a:off x="-17280" y="114480"/>
            <a:ext cx="810720" cy="503280"/>
          </a:xfrm>
          <a:prstGeom prst="rect">
            <a:avLst/>
          </a:prstGeom>
          <a:noFill/>
          <a:ln w="0">
            <a:noFill/>
          </a:ln>
        </p:spPr>
        <p:txBody>
          <a:bodyPr anchor="t">
            <a:noAutofit/>
          </a:bodyPr>
          <a:lstStyle>
            <a:lvl1pPr algn="r">
              <a:lnSpc>
                <a:spcPct val="100000"/>
              </a:lnSpc>
              <a:buNone/>
              <a:defRPr b="0" lang="en-US" sz="1800" spc="-1" strike="noStrike">
                <a:solidFill>
                  <a:srgbClr val="b71e42"/>
                </a:solidFill>
                <a:latin typeface="Gill Sans MT"/>
              </a:defRPr>
            </a:lvl1pPr>
          </a:lstStyle>
          <a:p>
            <a:pPr algn="r">
              <a:lnSpc>
                <a:spcPct val="100000"/>
              </a:lnSpc>
              <a:buNone/>
            </a:pPr>
            <a:fld id="{411B98D9-EAA9-4B41-B4F1-7F9ECB8B9134}" type="slidenum">
              <a:rPr b="0" lang="en-US" sz="1800" spc="-1" strike="noStrike">
                <a:solidFill>
                  <a:srgbClr val="b71e42"/>
                </a:solidFill>
                <a:latin typeface="Gill Sans MT"/>
              </a:rPr>
              <a:t>&lt;number&gt;</a:t>
            </a:fld>
            <a:endParaRPr b="0" lang="en-IN" sz="1800" spc="-1" strike="noStrike">
              <a:latin typeface="Times New Roman"/>
            </a:endParaRPr>
          </a:p>
        </p:txBody>
      </p:sp>
      <p:sp>
        <p:nvSpPr>
          <p:cNvPr id="117" name="TextBox 14"/>
          <p:cNvSpPr/>
          <p:nvPr/>
        </p:nvSpPr>
        <p:spPr>
          <a:xfrm>
            <a:off x="642240" y="343080"/>
            <a:ext cx="10907280" cy="5754960"/>
          </a:xfrm>
          <a:prstGeom prst="rect">
            <a:avLst/>
          </a:prstGeom>
          <a:noFill/>
          <a:ln w="0">
            <a:noFill/>
          </a:ln>
        </p:spPr>
        <p:style>
          <a:lnRef idx="0"/>
          <a:fillRef idx="0"/>
          <a:effectRef idx="0"/>
          <a:fontRef idx="minor"/>
        </p:style>
        <p:txBody>
          <a:bodyPr lIns="90000" rIns="90000" tIns="45000" bIns="45000" anchor="t">
            <a:spAutoFit/>
          </a:bodyPr>
          <a:p>
            <a:pPr marL="457200" algn="ctr">
              <a:lnSpc>
                <a:spcPct val="150000"/>
              </a:lnSpc>
              <a:buNone/>
            </a:pPr>
            <a:r>
              <a:rPr b="1" lang="en-IN" sz="2800" spc="-1" strike="noStrike">
                <a:solidFill>
                  <a:srgbClr val="000000"/>
                </a:solidFill>
                <a:latin typeface="Times New Roman"/>
              </a:rPr>
              <a:t> </a:t>
            </a:r>
            <a:r>
              <a:rPr b="1" lang="en-IN" sz="2800" spc="-1" strike="noStrike">
                <a:solidFill>
                  <a:srgbClr val="000000"/>
                </a:solidFill>
                <a:latin typeface="Times New Roman"/>
              </a:rPr>
              <a:t>Suicide (Durkheim, 1897)</a:t>
            </a:r>
            <a:endParaRPr b="0" lang="en-IN" sz="2800" spc="-1" strike="noStrike">
              <a:latin typeface="Arial"/>
            </a:endParaRPr>
          </a:p>
          <a:p>
            <a:pPr marL="457200" algn="just">
              <a:lnSpc>
                <a:spcPct val="150000"/>
              </a:lnSpc>
              <a:buNone/>
            </a:pPr>
            <a:r>
              <a:rPr b="0" lang="en-IN" sz="2200" spc="-1" strike="noStrike">
                <a:solidFill>
                  <a:srgbClr val="000000"/>
                </a:solidFill>
                <a:latin typeface="Times New Roman"/>
              </a:rPr>
              <a:t>Why Durkheim finds it interesting to study suicide?</a:t>
            </a:r>
            <a:endParaRPr b="0" lang="en-IN" sz="2200" spc="-1" strike="noStrike">
              <a:latin typeface="Arial"/>
            </a:endParaRPr>
          </a:p>
          <a:p>
            <a:pPr lvl="2" marL="1257480" indent="-343080" algn="just">
              <a:lnSpc>
                <a:spcPct val="150000"/>
              </a:lnSpc>
              <a:buClr>
                <a:srgbClr val="000000"/>
              </a:buClr>
              <a:buFont typeface="Arial"/>
              <a:buChar char="•"/>
            </a:pPr>
            <a:r>
              <a:rPr b="0" lang="en-IN" sz="2200" spc="-1" strike="noStrike">
                <a:solidFill>
                  <a:srgbClr val="000000"/>
                </a:solidFill>
                <a:latin typeface="Times New Roman"/>
              </a:rPr>
              <a:t>Growing social problem in Europe,</a:t>
            </a:r>
            <a:endParaRPr b="0" lang="en-IN" sz="2200" spc="-1" strike="noStrike">
              <a:latin typeface="Arial"/>
            </a:endParaRPr>
          </a:p>
          <a:p>
            <a:pPr lvl="2" marL="1257480" indent="-343080" algn="just">
              <a:lnSpc>
                <a:spcPct val="150000"/>
              </a:lnSpc>
              <a:buClr>
                <a:srgbClr val="000000"/>
              </a:buClr>
              <a:buFont typeface="Arial"/>
              <a:buChar char="•"/>
            </a:pPr>
            <a:r>
              <a:rPr b="0" lang="en-IN" sz="2200" spc="-1" strike="noStrike">
                <a:solidFill>
                  <a:srgbClr val="000000"/>
                </a:solidFill>
                <a:latin typeface="Times New Roman"/>
              </a:rPr>
              <a:t>Many believes suicide due to development of industrial society,</a:t>
            </a:r>
            <a:endParaRPr b="0" lang="en-IN" sz="2200" spc="-1" strike="noStrike">
              <a:latin typeface="Arial"/>
            </a:endParaRPr>
          </a:p>
          <a:p>
            <a:pPr lvl="2" marL="1257480" indent="-343080" algn="just">
              <a:lnSpc>
                <a:spcPct val="150000"/>
              </a:lnSpc>
              <a:buClr>
                <a:srgbClr val="000000"/>
              </a:buClr>
              <a:buFont typeface="Arial"/>
              <a:buChar char="•"/>
            </a:pPr>
            <a:r>
              <a:rPr b="0" lang="en-IN" sz="2200" spc="-1" strike="noStrike">
                <a:solidFill>
                  <a:srgbClr val="000000"/>
                </a:solidFill>
                <a:latin typeface="Times New Roman"/>
              </a:rPr>
              <a:t>Advance individualism,</a:t>
            </a:r>
            <a:endParaRPr b="0" lang="en-IN" sz="2200" spc="-1" strike="noStrike">
              <a:latin typeface="Arial"/>
            </a:endParaRPr>
          </a:p>
          <a:p>
            <a:pPr lvl="2" marL="1257480" indent="-343080" algn="just">
              <a:lnSpc>
                <a:spcPct val="150000"/>
              </a:lnSpc>
              <a:buClr>
                <a:srgbClr val="000000"/>
              </a:buClr>
              <a:buFont typeface="Arial"/>
              <a:buChar char="•"/>
            </a:pPr>
            <a:r>
              <a:rPr b="0" lang="en-IN" sz="2200" spc="-1" strike="noStrike">
                <a:solidFill>
                  <a:srgbClr val="000000"/>
                </a:solidFill>
                <a:latin typeface="Times New Roman"/>
              </a:rPr>
              <a:t>Individual autonomy and political freedom</a:t>
            </a:r>
            <a:endParaRPr b="0" lang="en-IN" sz="2200" spc="-1" strike="noStrike">
              <a:latin typeface="Arial"/>
            </a:endParaRPr>
          </a:p>
          <a:p>
            <a:pPr lvl="2" marL="1257480" indent="-343080" algn="just">
              <a:lnSpc>
                <a:spcPct val="150000"/>
              </a:lnSpc>
              <a:buClr>
                <a:srgbClr val="000000"/>
              </a:buClr>
              <a:buFont typeface="Arial"/>
              <a:buChar char="•"/>
            </a:pPr>
            <a:r>
              <a:rPr b="0" lang="en-IN" sz="2200" spc="-1" strike="noStrike">
                <a:solidFill>
                  <a:srgbClr val="000000"/>
                </a:solidFill>
                <a:latin typeface="Times New Roman"/>
              </a:rPr>
              <a:t>Social fragmentation and egoistic forces replaces collective authority in society</a:t>
            </a:r>
            <a:endParaRPr b="0" lang="en-IN" sz="2200" spc="-1" strike="noStrike">
              <a:latin typeface="Arial"/>
            </a:endParaRPr>
          </a:p>
          <a:p>
            <a:pPr marL="457200" algn="just">
              <a:lnSpc>
                <a:spcPct val="150000"/>
              </a:lnSpc>
              <a:buNone/>
            </a:pPr>
            <a:r>
              <a:rPr b="0" lang="en-IN" sz="2200" spc="-1" strike="noStrike">
                <a:solidFill>
                  <a:srgbClr val="000000"/>
                </a:solidFill>
                <a:latin typeface="Times New Roman"/>
              </a:rPr>
              <a:t>What are the social factors that cause suicide? </a:t>
            </a:r>
            <a:endParaRPr b="0" lang="en-IN" sz="2200" spc="-1" strike="noStrike">
              <a:latin typeface="Arial"/>
            </a:endParaRPr>
          </a:p>
          <a:p>
            <a:pPr lvl="1" marL="800280" indent="-343080" algn="just">
              <a:lnSpc>
                <a:spcPct val="150000"/>
              </a:lnSpc>
              <a:buClr>
                <a:srgbClr val="000000"/>
              </a:buClr>
              <a:buFont typeface="Wingdings" charset="2"/>
              <a:buChar char=""/>
            </a:pPr>
            <a:r>
              <a:rPr b="0" lang="en-IN" sz="2200" spc="-1" strike="noStrike">
                <a:solidFill>
                  <a:srgbClr val="000000"/>
                </a:solidFill>
                <a:latin typeface="Times New Roman"/>
              </a:rPr>
              <a:t>Sample size: 26000 suicide (data from 1841-1873 from France, Denmark, England, Austria and Germany).</a:t>
            </a:r>
            <a:endParaRPr b="0" lang="en-IN" sz="2200" spc="-1" strike="noStrike">
              <a:latin typeface="Arial"/>
            </a:endParaRPr>
          </a:p>
          <a:p>
            <a:pPr lvl="1" marL="800280" indent="-343080" algn="just">
              <a:lnSpc>
                <a:spcPct val="150000"/>
              </a:lnSpc>
              <a:buClr>
                <a:srgbClr val="000000"/>
              </a:buClr>
              <a:buFont typeface="Wingdings" charset="2"/>
              <a:buChar char=""/>
            </a:pPr>
            <a:r>
              <a:rPr b="0" lang="en-IN" sz="2200" spc="-1" strike="noStrike">
                <a:solidFill>
                  <a:srgbClr val="000000"/>
                </a:solidFill>
                <a:latin typeface="Times New Roman"/>
              </a:rPr>
              <a:t>Shift from psychological to social theory of suicide. </a:t>
            </a:r>
            <a:endParaRPr b="0" lang="en-IN" sz="2200" spc="-1" strike="noStrike">
              <a:latin typeface="Arial"/>
            </a:endParaRPr>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PlaceHolder 1"/>
          <p:cNvSpPr>
            <a:spLocks noGrp="1"/>
          </p:cNvSpPr>
          <p:nvPr>
            <p:ph type="sldNum" idx="34"/>
          </p:nvPr>
        </p:nvSpPr>
        <p:spPr>
          <a:xfrm>
            <a:off x="-17280" y="114480"/>
            <a:ext cx="810720" cy="503280"/>
          </a:xfrm>
          <a:prstGeom prst="rect">
            <a:avLst/>
          </a:prstGeom>
          <a:noFill/>
          <a:ln w="0">
            <a:noFill/>
          </a:ln>
        </p:spPr>
        <p:txBody>
          <a:bodyPr anchor="t">
            <a:noAutofit/>
          </a:bodyPr>
          <a:lstStyle>
            <a:lvl1pPr algn="r">
              <a:lnSpc>
                <a:spcPct val="100000"/>
              </a:lnSpc>
              <a:buNone/>
              <a:defRPr b="0" lang="en-US" sz="1800" spc="-1" strike="noStrike">
                <a:solidFill>
                  <a:srgbClr val="b71e42"/>
                </a:solidFill>
                <a:latin typeface="Gill Sans MT"/>
              </a:defRPr>
            </a:lvl1pPr>
          </a:lstStyle>
          <a:p>
            <a:pPr algn="r">
              <a:lnSpc>
                <a:spcPct val="100000"/>
              </a:lnSpc>
              <a:buNone/>
            </a:pPr>
            <a:fld id="{629DC721-A1ED-4E27-8334-AFDDF892B3A2}" type="slidenum">
              <a:rPr b="0" lang="en-US" sz="1800" spc="-1" strike="noStrike">
                <a:solidFill>
                  <a:srgbClr val="b71e42"/>
                </a:solidFill>
                <a:latin typeface="Gill Sans MT"/>
              </a:rPr>
              <a:t>&lt;number&gt;</a:t>
            </a:fld>
            <a:endParaRPr b="0" lang="en-IN" sz="1800" spc="-1" strike="noStrike">
              <a:latin typeface="Times New Roman"/>
            </a:endParaRPr>
          </a:p>
        </p:txBody>
      </p:sp>
      <p:sp>
        <p:nvSpPr>
          <p:cNvPr id="119" name="TextBox 14"/>
          <p:cNvSpPr/>
          <p:nvPr/>
        </p:nvSpPr>
        <p:spPr>
          <a:xfrm>
            <a:off x="642240" y="343080"/>
            <a:ext cx="10907280" cy="5252400"/>
          </a:xfrm>
          <a:prstGeom prst="rect">
            <a:avLst/>
          </a:prstGeom>
          <a:noFill/>
          <a:ln w="0">
            <a:noFill/>
          </a:ln>
        </p:spPr>
        <p:style>
          <a:lnRef idx="0"/>
          <a:fillRef idx="0"/>
          <a:effectRef idx="0"/>
          <a:fontRef idx="minor"/>
        </p:style>
        <p:txBody>
          <a:bodyPr lIns="90000" rIns="90000" tIns="45000" bIns="45000" anchor="t">
            <a:spAutoFit/>
          </a:bodyPr>
          <a:p>
            <a:pPr marL="457200" algn="ctr">
              <a:lnSpc>
                <a:spcPct val="150000"/>
              </a:lnSpc>
              <a:buNone/>
            </a:pPr>
            <a:r>
              <a:rPr b="1" lang="en-IN" sz="2800" spc="-1" strike="noStrike">
                <a:solidFill>
                  <a:srgbClr val="000000"/>
                </a:solidFill>
                <a:latin typeface="Times New Roman"/>
              </a:rPr>
              <a:t> </a:t>
            </a:r>
            <a:r>
              <a:rPr b="1" lang="en-IN" sz="2800" spc="-1" strike="noStrike">
                <a:solidFill>
                  <a:srgbClr val="000000"/>
                </a:solidFill>
                <a:latin typeface="Times New Roman"/>
              </a:rPr>
              <a:t>Suicide </a:t>
            </a:r>
            <a:endParaRPr b="0" lang="en-IN" sz="2800" spc="-1" strike="noStrike">
              <a:latin typeface="Arial"/>
            </a:endParaRPr>
          </a:p>
          <a:p>
            <a:pPr marL="343080" indent="-343080" algn="just">
              <a:lnSpc>
                <a:spcPct val="150000"/>
              </a:lnSpc>
              <a:buClr>
                <a:srgbClr val="000000"/>
              </a:buClr>
              <a:buFont typeface="Wingdings" charset="2"/>
              <a:buChar char=""/>
            </a:pPr>
            <a:r>
              <a:rPr b="0" lang="en-IN" sz="2200" spc="-1" strike="noStrike">
                <a:solidFill>
                  <a:srgbClr val="000000"/>
                </a:solidFill>
                <a:latin typeface="Times New Roman"/>
              </a:rPr>
              <a:t>Durkheim questioned psychological response to suicide (mental illness, depression, sudden tragedy, reversal of fortune, bankruptcy etc.).</a:t>
            </a:r>
            <a:endParaRPr b="0" lang="en-IN" sz="2200" spc="-1" strike="noStrike">
              <a:latin typeface="Arial"/>
            </a:endParaRPr>
          </a:p>
          <a:p>
            <a:pPr marL="343080" indent="-343080" algn="just">
              <a:lnSpc>
                <a:spcPct val="150000"/>
              </a:lnSpc>
              <a:buClr>
                <a:srgbClr val="000000"/>
              </a:buClr>
              <a:buFont typeface="Wingdings" charset="2"/>
              <a:buChar char=""/>
            </a:pPr>
            <a:r>
              <a:rPr b="0" lang="en-IN" sz="2200" spc="-1" strike="noStrike">
                <a:solidFill>
                  <a:srgbClr val="000000"/>
                </a:solidFill>
                <a:latin typeface="Times New Roman"/>
              </a:rPr>
              <a:t>Social cause of suicide precede individual cause and analyse social framework of society.</a:t>
            </a:r>
            <a:endParaRPr b="0" lang="en-IN" sz="2200" spc="-1" strike="noStrike">
              <a:latin typeface="Arial"/>
            </a:endParaRPr>
          </a:p>
          <a:p>
            <a:pPr lvl="1" marL="800280" indent="-343080" algn="just">
              <a:lnSpc>
                <a:spcPct val="150000"/>
              </a:lnSpc>
              <a:buClr>
                <a:srgbClr val="000000"/>
              </a:buClr>
              <a:buFont typeface="Arial"/>
              <a:buChar char="•"/>
            </a:pPr>
            <a:r>
              <a:rPr b="0" lang="en-IN" sz="2200" spc="-1" strike="noStrike">
                <a:solidFill>
                  <a:srgbClr val="000000"/>
                </a:solidFill>
                <a:latin typeface="Times New Roman"/>
              </a:rPr>
              <a:t>Social attachment between individual and wider society</a:t>
            </a:r>
            <a:endParaRPr b="0" lang="en-IN" sz="2200" spc="-1" strike="noStrike">
              <a:latin typeface="Arial"/>
            </a:endParaRPr>
          </a:p>
          <a:p>
            <a:pPr lvl="1" marL="800280" indent="-343080" algn="just">
              <a:lnSpc>
                <a:spcPct val="150000"/>
              </a:lnSpc>
              <a:buClr>
                <a:srgbClr val="000000"/>
              </a:buClr>
              <a:buFont typeface="Arial"/>
              <a:buChar char="•"/>
            </a:pPr>
            <a:r>
              <a:rPr b="0" lang="en-IN" sz="2200" spc="-1" strike="noStrike">
                <a:solidFill>
                  <a:srgbClr val="000000"/>
                </a:solidFill>
                <a:latin typeface="Times New Roman"/>
              </a:rPr>
              <a:t>Link individuals to social group outside themselves.</a:t>
            </a:r>
            <a:endParaRPr b="0" lang="en-IN" sz="2200" spc="-1" strike="noStrike">
              <a:latin typeface="Arial"/>
            </a:endParaRPr>
          </a:p>
          <a:p>
            <a:pPr marL="343080" indent="-343080" algn="just">
              <a:lnSpc>
                <a:spcPct val="150000"/>
              </a:lnSpc>
              <a:buClr>
                <a:srgbClr val="000000"/>
              </a:buClr>
              <a:buFont typeface="Wingdings" charset="2"/>
              <a:buChar char=""/>
            </a:pPr>
            <a:r>
              <a:rPr b="0" lang="en-IN" sz="2200" spc="-1" strike="noStrike">
                <a:solidFill>
                  <a:srgbClr val="000000"/>
                </a:solidFill>
                <a:latin typeface="Times New Roman"/>
              </a:rPr>
              <a:t>‘</a:t>
            </a:r>
            <a:r>
              <a:rPr b="0" lang="en-IN" sz="2200" spc="-1" strike="noStrike">
                <a:solidFill>
                  <a:srgbClr val="000000"/>
                </a:solidFill>
                <a:latin typeface="Times New Roman"/>
              </a:rPr>
              <a:t>People take their own lives not because of the psychological states of depression or mental illness but rather because of the social forces acting on them which reduces their attachments to the wider society to the point that they become isolated, separated and autonomous from others’. </a:t>
            </a:r>
            <a:endParaRPr b="0" lang="en-IN" sz="2200" spc="-1" strike="noStrike">
              <a:latin typeface="Arial"/>
            </a:endParaRPr>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PlaceHolder 1"/>
          <p:cNvSpPr>
            <a:spLocks noGrp="1"/>
          </p:cNvSpPr>
          <p:nvPr>
            <p:ph type="sldNum" idx="35"/>
          </p:nvPr>
        </p:nvSpPr>
        <p:spPr>
          <a:xfrm>
            <a:off x="-17280" y="114480"/>
            <a:ext cx="810720" cy="503280"/>
          </a:xfrm>
          <a:prstGeom prst="rect">
            <a:avLst/>
          </a:prstGeom>
          <a:noFill/>
          <a:ln w="0">
            <a:noFill/>
          </a:ln>
        </p:spPr>
        <p:txBody>
          <a:bodyPr anchor="t">
            <a:noAutofit/>
          </a:bodyPr>
          <a:lstStyle>
            <a:lvl1pPr algn="r">
              <a:lnSpc>
                <a:spcPct val="100000"/>
              </a:lnSpc>
              <a:buNone/>
              <a:defRPr b="0" lang="en-US" sz="1800" spc="-1" strike="noStrike">
                <a:solidFill>
                  <a:srgbClr val="b71e42"/>
                </a:solidFill>
                <a:latin typeface="Gill Sans MT"/>
              </a:defRPr>
            </a:lvl1pPr>
          </a:lstStyle>
          <a:p>
            <a:pPr algn="r">
              <a:lnSpc>
                <a:spcPct val="100000"/>
              </a:lnSpc>
              <a:buNone/>
            </a:pPr>
            <a:fld id="{CDDF240B-A54F-4FD6-98D3-0F4B66F44364}" type="slidenum">
              <a:rPr b="0" lang="en-US" sz="1800" spc="-1" strike="noStrike">
                <a:solidFill>
                  <a:srgbClr val="b71e42"/>
                </a:solidFill>
                <a:latin typeface="Gill Sans MT"/>
              </a:rPr>
              <a:t>&lt;number&gt;</a:t>
            </a:fld>
            <a:endParaRPr b="0" lang="en-IN" sz="1800" spc="-1" strike="noStrike">
              <a:latin typeface="Times New Roman"/>
            </a:endParaRPr>
          </a:p>
        </p:txBody>
      </p:sp>
      <p:sp>
        <p:nvSpPr>
          <p:cNvPr id="121" name="TextBox 14"/>
          <p:cNvSpPr/>
          <p:nvPr/>
        </p:nvSpPr>
        <p:spPr>
          <a:xfrm>
            <a:off x="642240" y="343080"/>
            <a:ext cx="10907280" cy="5252400"/>
          </a:xfrm>
          <a:prstGeom prst="rect">
            <a:avLst/>
          </a:prstGeom>
          <a:noFill/>
          <a:ln w="0">
            <a:noFill/>
          </a:ln>
        </p:spPr>
        <p:style>
          <a:lnRef idx="0"/>
          <a:fillRef idx="0"/>
          <a:effectRef idx="0"/>
          <a:fontRef idx="minor"/>
        </p:style>
        <p:txBody>
          <a:bodyPr lIns="90000" rIns="90000" tIns="45000" bIns="45000" anchor="t">
            <a:spAutoFit/>
          </a:bodyPr>
          <a:p>
            <a:pPr marL="457200" algn="ctr">
              <a:lnSpc>
                <a:spcPct val="150000"/>
              </a:lnSpc>
              <a:buNone/>
            </a:pPr>
            <a:r>
              <a:rPr b="1" lang="en-IN" sz="2800" spc="-1" strike="noStrike">
                <a:solidFill>
                  <a:srgbClr val="000000"/>
                </a:solidFill>
                <a:latin typeface="Times New Roman"/>
              </a:rPr>
              <a:t> </a:t>
            </a:r>
            <a:r>
              <a:rPr b="1" lang="en-IN" sz="2800" spc="-1" strike="noStrike">
                <a:solidFill>
                  <a:srgbClr val="000000"/>
                </a:solidFill>
                <a:latin typeface="Times New Roman"/>
              </a:rPr>
              <a:t>Suicide </a:t>
            </a:r>
            <a:endParaRPr b="0" lang="en-IN" sz="2800" spc="-1" strike="noStrike">
              <a:latin typeface="Arial"/>
            </a:endParaRPr>
          </a:p>
          <a:p>
            <a:pPr marL="343080" indent="-343080" algn="just">
              <a:lnSpc>
                <a:spcPct val="150000"/>
              </a:lnSpc>
              <a:buClr>
                <a:srgbClr val="000000"/>
              </a:buClr>
              <a:buFont typeface="Wingdings" charset="2"/>
              <a:buChar char=""/>
            </a:pPr>
            <a:r>
              <a:rPr b="1" lang="en-IN" sz="2200" spc="-1" strike="noStrike">
                <a:solidFill>
                  <a:srgbClr val="000000"/>
                </a:solidFill>
                <a:latin typeface="Times New Roman"/>
              </a:rPr>
              <a:t>Social suicide rate</a:t>
            </a:r>
            <a:endParaRPr b="0" lang="en-IN" sz="2200" spc="-1" strike="noStrike">
              <a:latin typeface="Arial"/>
            </a:endParaRPr>
          </a:p>
          <a:p>
            <a:pPr lvl="1" marL="800280" indent="-343080" algn="just">
              <a:lnSpc>
                <a:spcPct val="150000"/>
              </a:lnSpc>
              <a:buClr>
                <a:srgbClr val="000000"/>
              </a:buClr>
              <a:buFont typeface="Arial"/>
              <a:buChar char="•"/>
            </a:pPr>
            <a:r>
              <a:rPr b="0" lang="en-IN" sz="2200" spc="-1" strike="noStrike">
                <a:solidFill>
                  <a:srgbClr val="000000"/>
                </a:solidFill>
                <a:latin typeface="Times New Roman"/>
              </a:rPr>
              <a:t>No. of suicidal deaths in given society and the extent to which the suicide rates themselves could be look upon as establishing a pattern of suicide for a given society.</a:t>
            </a:r>
            <a:endParaRPr b="0" lang="en-IN" sz="2200" spc="-1" strike="noStrike">
              <a:latin typeface="Arial"/>
            </a:endParaRPr>
          </a:p>
          <a:p>
            <a:pPr marL="343080" indent="-343080" algn="just">
              <a:lnSpc>
                <a:spcPct val="150000"/>
              </a:lnSpc>
              <a:buClr>
                <a:srgbClr val="000000"/>
              </a:buClr>
              <a:buFont typeface="Wingdings" charset="2"/>
              <a:buChar char=""/>
            </a:pPr>
            <a:r>
              <a:rPr b="1" lang="en-IN" sz="2200" spc="-1" strike="noStrike">
                <a:solidFill>
                  <a:srgbClr val="000000"/>
                </a:solidFill>
                <a:latin typeface="Times New Roman"/>
              </a:rPr>
              <a:t>Social Integration</a:t>
            </a:r>
            <a:endParaRPr b="0" lang="en-IN" sz="2200" spc="-1" strike="noStrike">
              <a:latin typeface="Arial"/>
            </a:endParaRPr>
          </a:p>
          <a:p>
            <a:pPr lvl="1" marL="800280" indent="-343080" algn="just">
              <a:lnSpc>
                <a:spcPct val="150000"/>
              </a:lnSpc>
              <a:buClr>
                <a:srgbClr val="000000"/>
              </a:buClr>
              <a:buFont typeface="Arial"/>
              <a:buChar char="•"/>
            </a:pPr>
            <a:r>
              <a:rPr b="0" lang="en-IN" sz="2200" spc="-1" strike="noStrike">
                <a:solidFill>
                  <a:srgbClr val="000000"/>
                </a:solidFill>
                <a:latin typeface="Times New Roman"/>
              </a:rPr>
              <a:t>The extent to which individuals are linked to and feel allegiance for social groups to which they attached.</a:t>
            </a:r>
            <a:endParaRPr b="0" lang="en-IN" sz="2200" spc="-1" strike="noStrike">
              <a:latin typeface="Arial"/>
            </a:endParaRPr>
          </a:p>
          <a:p>
            <a:pPr lvl="1" marL="800280" indent="-343080" algn="just">
              <a:lnSpc>
                <a:spcPct val="150000"/>
              </a:lnSpc>
              <a:buClr>
                <a:srgbClr val="000000"/>
              </a:buClr>
              <a:buFont typeface="Arial"/>
              <a:buChar char="•"/>
            </a:pPr>
            <a:r>
              <a:rPr b="0" lang="en-IN" sz="2200" spc="-1" strike="noStrike">
                <a:solidFill>
                  <a:srgbClr val="000000"/>
                </a:solidFill>
                <a:latin typeface="Times New Roman"/>
              </a:rPr>
              <a:t>It creates social duties</a:t>
            </a:r>
            <a:endParaRPr b="0" lang="en-IN" sz="2200" spc="-1" strike="noStrike">
              <a:latin typeface="Arial"/>
            </a:endParaRPr>
          </a:p>
          <a:p>
            <a:pPr lvl="1" marL="800280" indent="-343080" algn="just">
              <a:lnSpc>
                <a:spcPct val="150000"/>
              </a:lnSpc>
              <a:buClr>
                <a:srgbClr val="000000"/>
              </a:buClr>
              <a:buFont typeface="Arial"/>
              <a:buChar char="•"/>
            </a:pPr>
            <a:r>
              <a:rPr b="0" lang="en-IN" sz="2200" spc="-1" strike="noStrike">
                <a:solidFill>
                  <a:srgbClr val="000000"/>
                </a:solidFill>
                <a:latin typeface="Times New Roman"/>
              </a:rPr>
              <a:t>Creates links of dependency and ties of social obligation</a:t>
            </a:r>
            <a:endParaRPr b="0" lang="en-IN" sz="2200" spc="-1" strike="noStrike">
              <a:latin typeface="Arial"/>
            </a:endParaRPr>
          </a:p>
          <a:p>
            <a:pPr lvl="1" marL="800280" indent="-343080" algn="just">
              <a:lnSpc>
                <a:spcPct val="150000"/>
              </a:lnSpc>
              <a:buClr>
                <a:srgbClr val="000000"/>
              </a:buClr>
              <a:buFont typeface="Arial"/>
              <a:buChar char="•"/>
            </a:pPr>
            <a:r>
              <a:rPr b="0" lang="en-IN" sz="2200" spc="-1" strike="noStrike">
                <a:solidFill>
                  <a:srgbClr val="000000"/>
                </a:solidFill>
                <a:latin typeface="Times New Roman"/>
              </a:rPr>
              <a:t>Check against excessive social isolation and individualism.</a:t>
            </a:r>
            <a:endParaRPr b="0" lang="en-IN" sz="2200" spc="-1" strike="noStrike">
              <a:latin typeface="Arial"/>
            </a:endParaRPr>
          </a:p>
        </p:txBody>
      </p:sp>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PlaceHolder 1"/>
          <p:cNvSpPr>
            <a:spLocks noGrp="1"/>
          </p:cNvSpPr>
          <p:nvPr>
            <p:ph type="sldNum" idx="36"/>
          </p:nvPr>
        </p:nvSpPr>
        <p:spPr>
          <a:xfrm>
            <a:off x="-17280" y="114480"/>
            <a:ext cx="810720" cy="503280"/>
          </a:xfrm>
          <a:prstGeom prst="rect">
            <a:avLst/>
          </a:prstGeom>
          <a:noFill/>
          <a:ln w="0">
            <a:noFill/>
          </a:ln>
        </p:spPr>
        <p:txBody>
          <a:bodyPr anchor="t">
            <a:noAutofit/>
          </a:bodyPr>
          <a:lstStyle>
            <a:lvl1pPr algn="r">
              <a:lnSpc>
                <a:spcPct val="100000"/>
              </a:lnSpc>
              <a:buNone/>
              <a:defRPr b="0" lang="en-US" sz="1800" spc="-1" strike="noStrike">
                <a:solidFill>
                  <a:srgbClr val="b71e42"/>
                </a:solidFill>
                <a:latin typeface="Gill Sans MT"/>
              </a:defRPr>
            </a:lvl1pPr>
          </a:lstStyle>
          <a:p>
            <a:pPr algn="r">
              <a:lnSpc>
                <a:spcPct val="100000"/>
              </a:lnSpc>
              <a:buNone/>
            </a:pPr>
            <a:fld id="{A197BE7F-B601-4EB7-9B0C-E47808FF5141}" type="slidenum">
              <a:rPr b="0" lang="en-US" sz="1800" spc="-1" strike="noStrike">
                <a:solidFill>
                  <a:srgbClr val="b71e42"/>
                </a:solidFill>
                <a:latin typeface="Gill Sans MT"/>
              </a:rPr>
              <a:t>&lt;number&gt;</a:t>
            </a:fld>
            <a:endParaRPr b="0" lang="en-IN" sz="1800" spc="-1" strike="noStrike">
              <a:latin typeface="Times New Roman"/>
            </a:endParaRPr>
          </a:p>
        </p:txBody>
      </p:sp>
      <p:sp>
        <p:nvSpPr>
          <p:cNvPr id="123" name="TextBox 14"/>
          <p:cNvSpPr/>
          <p:nvPr/>
        </p:nvSpPr>
        <p:spPr>
          <a:xfrm>
            <a:off x="793440" y="618120"/>
            <a:ext cx="10907280" cy="4749840"/>
          </a:xfrm>
          <a:prstGeom prst="rect">
            <a:avLst/>
          </a:prstGeom>
          <a:noFill/>
          <a:ln w="0">
            <a:noFill/>
          </a:ln>
        </p:spPr>
        <p:style>
          <a:lnRef idx="0"/>
          <a:fillRef idx="0"/>
          <a:effectRef idx="0"/>
          <a:fontRef idx="minor"/>
        </p:style>
        <p:txBody>
          <a:bodyPr lIns="90000" rIns="90000" tIns="45000" bIns="45000" anchor="t">
            <a:spAutoFit/>
          </a:bodyPr>
          <a:p>
            <a:pPr marL="457200" algn="ctr">
              <a:lnSpc>
                <a:spcPct val="150000"/>
              </a:lnSpc>
              <a:buNone/>
            </a:pPr>
            <a:r>
              <a:rPr b="1" lang="en-IN" sz="2800" spc="-1" strike="noStrike">
                <a:solidFill>
                  <a:srgbClr val="000000"/>
                </a:solidFill>
                <a:latin typeface="Times New Roman"/>
              </a:rPr>
              <a:t>Egoistic Suicide </a:t>
            </a:r>
            <a:endParaRPr b="0" lang="en-IN" sz="2800" spc="-1" strike="noStrike">
              <a:latin typeface="Arial"/>
            </a:endParaRPr>
          </a:p>
          <a:p>
            <a:pPr lvl="1" marL="800280" indent="-343080" algn="just">
              <a:lnSpc>
                <a:spcPct val="150000"/>
              </a:lnSpc>
              <a:buClr>
                <a:srgbClr val="000000"/>
              </a:buClr>
              <a:buFont typeface="Wingdings" charset="2"/>
              <a:buChar char=""/>
            </a:pPr>
            <a:r>
              <a:rPr b="0" lang="en-IN" sz="2200" spc="-1" strike="noStrike">
                <a:solidFill>
                  <a:srgbClr val="000000"/>
                </a:solidFill>
                <a:latin typeface="Times New Roman"/>
              </a:rPr>
              <a:t>Egoistic suicide results from the absence of social integration and a weakening of the bonds which attach individuals to groups outside themselves. </a:t>
            </a:r>
            <a:endParaRPr b="0" lang="en-IN" sz="2200" spc="-1" strike="noStrike">
              <a:latin typeface="Arial"/>
            </a:endParaRPr>
          </a:p>
          <a:p>
            <a:pPr lvl="1" marL="800280" indent="-343080" algn="just">
              <a:lnSpc>
                <a:spcPct val="150000"/>
              </a:lnSpc>
              <a:buClr>
                <a:srgbClr val="000000"/>
              </a:buClr>
              <a:buFont typeface="Wingdings" charset="2"/>
              <a:buChar char=""/>
            </a:pPr>
            <a:r>
              <a:rPr b="0" lang="en-IN" sz="2200" spc="-1" strike="noStrike">
                <a:solidFill>
                  <a:srgbClr val="000000"/>
                </a:solidFill>
                <a:latin typeface="Times New Roman"/>
              </a:rPr>
              <a:t>It occurs when the integrative mechanisms attaching individuals to the family, religious and political group form gaps in the links connecting individuals to society so that individuals retreat to themselves.</a:t>
            </a:r>
            <a:endParaRPr b="0" lang="en-IN" sz="2200" spc="-1" strike="noStrike">
              <a:latin typeface="Arial"/>
            </a:endParaRPr>
          </a:p>
          <a:p>
            <a:pPr lvl="1" marL="800280" indent="-343080" algn="just">
              <a:lnSpc>
                <a:spcPct val="150000"/>
              </a:lnSpc>
              <a:buClr>
                <a:srgbClr val="000000"/>
              </a:buClr>
              <a:buFont typeface="Wingdings" charset="2"/>
              <a:buChar char=""/>
            </a:pPr>
            <a:r>
              <a:rPr b="0" lang="en-IN" sz="2200" spc="-1" strike="noStrike">
                <a:solidFill>
                  <a:srgbClr val="000000"/>
                </a:solidFill>
                <a:latin typeface="Times New Roman"/>
              </a:rPr>
              <a:t>Social attachment to the </a:t>
            </a:r>
            <a:r>
              <a:rPr b="0" lang="en-IN" sz="2200" spc="-1" strike="noStrike">
                <a:solidFill>
                  <a:srgbClr val="ff0000"/>
                </a:solidFill>
                <a:latin typeface="Times New Roman"/>
              </a:rPr>
              <a:t>religious </a:t>
            </a:r>
            <a:r>
              <a:rPr b="0" lang="en-IN" sz="2200" spc="-1" strike="noStrike">
                <a:solidFill>
                  <a:srgbClr val="000000"/>
                </a:solidFill>
                <a:latin typeface="Times New Roman"/>
              </a:rPr>
              <a:t>group, the </a:t>
            </a:r>
            <a:r>
              <a:rPr b="0" lang="en-IN" sz="2200" spc="-1" strike="noStrike">
                <a:solidFill>
                  <a:srgbClr val="ff0000"/>
                </a:solidFill>
                <a:latin typeface="Times New Roman"/>
              </a:rPr>
              <a:t>family</a:t>
            </a:r>
            <a:r>
              <a:rPr b="0" lang="en-IN" sz="2200" spc="-1" strike="noStrike">
                <a:solidFill>
                  <a:srgbClr val="000000"/>
                </a:solidFill>
                <a:latin typeface="Times New Roman"/>
              </a:rPr>
              <a:t> group and the national </a:t>
            </a:r>
            <a:r>
              <a:rPr b="0" lang="en-IN" sz="2200" spc="-1" strike="noStrike">
                <a:solidFill>
                  <a:srgbClr val="ff0000"/>
                </a:solidFill>
                <a:latin typeface="Times New Roman"/>
              </a:rPr>
              <a:t>political</a:t>
            </a:r>
            <a:r>
              <a:rPr b="0" lang="en-IN" sz="2200" spc="-1" strike="noStrike">
                <a:solidFill>
                  <a:srgbClr val="000000"/>
                </a:solidFill>
                <a:latin typeface="Times New Roman"/>
              </a:rPr>
              <a:t> group have a moderating effect on egoistic suicide (Morrison, 1995).</a:t>
            </a:r>
            <a:endParaRPr b="0" lang="en-IN" sz="2200" spc="-1" strike="noStrike">
              <a:latin typeface="Arial"/>
            </a:endParaRPr>
          </a:p>
          <a:p>
            <a:pPr marL="457200" algn="just">
              <a:lnSpc>
                <a:spcPct val="150000"/>
              </a:lnSpc>
              <a:buNone/>
            </a:pPr>
            <a:endParaRPr b="0" lang="en-IN" sz="2200" spc="-1" strike="noStrike">
              <a:latin typeface="Arial"/>
            </a:endParaRPr>
          </a:p>
        </p:txBody>
      </p:sp>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PlaceHolder 1"/>
          <p:cNvSpPr>
            <a:spLocks noGrp="1"/>
          </p:cNvSpPr>
          <p:nvPr>
            <p:ph type="sldNum" idx="37"/>
          </p:nvPr>
        </p:nvSpPr>
        <p:spPr>
          <a:xfrm>
            <a:off x="-17280" y="114480"/>
            <a:ext cx="810720" cy="503280"/>
          </a:xfrm>
          <a:prstGeom prst="rect">
            <a:avLst/>
          </a:prstGeom>
          <a:noFill/>
          <a:ln w="0">
            <a:noFill/>
          </a:ln>
        </p:spPr>
        <p:txBody>
          <a:bodyPr anchor="t">
            <a:noAutofit/>
          </a:bodyPr>
          <a:lstStyle>
            <a:lvl1pPr algn="r">
              <a:lnSpc>
                <a:spcPct val="100000"/>
              </a:lnSpc>
              <a:buNone/>
              <a:defRPr b="0" lang="en-US" sz="1800" spc="-1" strike="noStrike">
                <a:solidFill>
                  <a:srgbClr val="b71e42"/>
                </a:solidFill>
                <a:latin typeface="Gill Sans MT"/>
              </a:defRPr>
            </a:lvl1pPr>
          </a:lstStyle>
          <a:p>
            <a:pPr algn="r">
              <a:lnSpc>
                <a:spcPct val="100000"/>
              </a:lnSpc>
              <a:buNone/>
            </a:pPr>
            <a:fld id="{D2CF8E1E-54B2-420F-84C6-7BFB3A66DC2C}" type="slidenum">
              <a:rPr b="0" lang="en-US" sz="1800" spc="-1" strike="noStrike">
                <a:solidFill>
                  <a:srgbClr val="b71e42"/>
                </a:solidFill>
                <a:latin typeface="Gill Sans MT"/>
              </a:rPr>
              <a:t>&lt;number&gt;</a:t>
            </a:fld>
            <a:endParaRPr b="0" lang="en-IN" sz="1800" spc="-1" strike="noStrike">
              <a:latin typeface="Times New Roman"/>
            </a:endParaRPr>
          </a:p>
        </p:txBody>
      </p:sp>
      <p:sp>
        <p:nvSpPr>
          <p:cNvPr id="125" name="TextBox 14"/>
          <p:cNvSpPr/>
          <p:nvPr/>
        </p:nvSpPr>
        <p:spPr>
          <a:xfrm>
            <a:off x="793440" y="0"/>
            <a:ext cx="10907280" cy="6257520"/>
          </a:xfrm>
          <a:prstGeom prst="rect">
            <a:avLst/>
          </a:prstGeom>
          <a:noFill/>
          <a:ln w="0">
            <a:noFill/>
          </a:ln>
        </p:spPr>
        <p:style>
          <a:lnRef idx="0"/>
          <a:fillRef idx="0"/>
          <a:effectRef idx="0"/>
          <a:fontRef idx="minor"/>
        </p:style>
        <p:txBody>
          <a:bodyPr lIns="90000" rIns="90000" tIns="45000" bIns="45000" anchor="t">
            <a:spAutoFit/>
          </a:bodyPr>
          <a:p>
            <a:pPr marL="457200" algn="ctr">
              <a:lnSpc>
                <a:spcPct val="150000"/>
              </a:lnSpc>
              <a:buNone/>
            </a:pPr>
            <a:r>
              <a:rPr b="1" lang="en-IN" sz="2800" spc="-1" strike="noStrike">
                <a:solidFill>
                  <a:srgbClr val="000000"/>
                </a:solidFill>
                <a:latin typeface="Times New Roman"/>
              </a:rPr>
              <a:t>Altruistic Suicide </a:t>
            </a:r>
            <a:endParaRPr b="0" lang="en-IN" sz="2800" spc="-1" strike="noStrike">
              <a:latin typeface="Arial"/>
            </a:endParaRPr>
          </a:p>
          <a:p>
            <a:pPr lvl="1" marL="800280" indent="-343080" algn="just">
              <a:lnSpc>
                <a:spcPct val="150000"/>
              </a:lnSpc>
              <a:buClr>
                <a:srgbClr val="000000"/>
              </a:buClr>
              <a:buFont typeface="Wingdings" charset="2"/>
              <a:buChar char=""/>
            </a:pPr>
            <a:r>
              <a:rPr b="0" lang="en-IN" sz="2200" spc="-1" strike="noStrike">
                <a:solidFill>
                  <a:srgbClr val="000000"/>
                </a:solidFill>
                <a:latin typeface="Times New Roman"/>
              </a:rPr>
              <a:t>The polar opposite of egoistic suicide. </a:t>
            </a:r>
            <a:endParaRPr b="0" lang="en-IN" sz="2200" spc="-1" strike="noStrike">
              <a:latin typeface="Arial"/>
            </a:endParaRPr>
          </a:p>
          <a:p>
            <a:pPr lvl="1" marL="800280" indent="-343080" algn="just">
              <a:lnSpc>
                <a:spcPct val="150000"/>
              </a:lnSpc>
              <a:buClr>
                <a:srgbClr val="000000"/>
              </a:buClr>
              <a:buFont typeface="Wingdings" charset="2"/>
              <a:buChar char=""/>
            </a:pPr>
            <a:r>
              <a:rPr b="0" lang="en-IN" sz="2200" spc="-1" strike="noStrike">
                <a:solidFill>
                  <a:srgbClr val="000000"/>
                </a:solidFill>
                <a:latin typeface="Times New Roman"/>
              </a:rPr>
              <a:t>Too much social integration rather than too little.</a:t>
            </a:r>
            <a:endParaRPr b="0" lang="en-IN" sz="2200" spc="-1" strike="noStrike">
              <a:latin typeface="Arial"/>
            </a:endParaRPr>
          </a:p>
          <a:p>
            <a:pPr lvl="1" marL="800280" indent="-343080" algn="just">
              <a:lnSpc>
                <a:spcPct val="150000"/>
              </a:lnSpc>
              <a:buClr>
                <a:srgbClr val="000000"/>
              </a:buClr>
              <a:buFont typeface="Wingdings" charset="2"/>
              <a:buChar char=""/>
            </a:pPr>
            <a:r>
              <a:rPr b="0" lang="en-IN" sz="2200" spc="-1" strike="noStrike">
                <a:solidFill>
                  <a:srgbClr val="000000"/>
                </a:solidFill>
                <a:latin typeface="Times New Roman"/>
              </a:rPr>
              <a:t>Those social custom that placed high degree of social honour on individuals who take their own lives in the name of social purposes greater than themselves.</a:t>
            </a:r>
            <a:endParaRPr b="0" lang="en-IN" sz="2200" spc="-1" strike="noStrike">
              <a:latin typeface="Arial"/>
            </a:endParaRPr>
          </a:p>
          <a:p>
            <a:pPr lvl="2" marL="1257480" indent="-343080" algn="just">
              <a:lnSpc>
                <a:spcPct val="150000"/>
              </a:lnSpc>
              <a:buClr>
                <a:srgbClr val="000000"/>
              </a:buClr>
              <a:buFont typeface="Arial"/>
              <a:buChar char="•"/>
            </a:pPr>
            <a:r>
              <a:rPr b="0" lang="en-IN" sz="2200" spc="-1" strike="noStrike">
                <a:solidFill>
                  <a:srgbClr val="000000"/>
                </a:solidFill>
                <a:latin typeface="Times New Roman"/>
              </a:rPr>
              <a:t>The suicide of older men threatened with severe illness;  </a:t>
            </a:r>
            <a:endParaRPr b="0" lang="en-IN" sz="2200" spc="-1" strike="noStrike">
              <a:latin typeface="Arial"/>
            </a:endParaRPr>
          </a:p>
          <a:p>
            <a:pPr lvl="2" marL="1257480" indent="-343080" algn="just">
              <a:lnSpc>
                <a:spcPct val="150000"/>
              </a:lnSpc>
              <a:buClr>
                <a:srgbClr val="000000"/>
              </a:buClr>
              <a:buFont typeface="Arial"/>
              <a:buChar char="•"/>
            </a:pPr>
            <a:r>
              <a:rPr b="0" lang="en-IN" sz="2200" spc="-1" strike="noStrike">
                <a:solidFill>
                  <a:srgbClr val="000000"/>
                </a:solidFill>
                <a:latin typeface="Times New Roman"/>
              </a:rPr>
              <a:t>The suicide of women on the death bed of their husbands; and  </a:t>
            </a:r>
            <a:endParaRPr b="0" lang="en-IN" sz="2200" spc="-1" strike="noStrike">
              <a:latin typeface="Arial"/>
            </a:endParaRPr>
          </a:p>
          <a:p>
            <a:pPr lvl="2" marL="1257480" indent="-343080" algn="just">
              <a:lnSpc>
                <a:spcPct val="150000"/>
              </a:lnSpc>
              <a:buClr>
                <a:srgbClr val="000000"/>
              </a:buClr>
              <a:buFont typeface="Arial"/>
              <a:buChar char="•"/>
            </a:pPr>
            <a:r>
              <a:rPr b="0" lang="en-IN" sz="2200" spc="-1" strike="noStrike">
                <a:solidFill>
                  <a:srgbClr val="000000"/>
                </a:solidFill>
                <a:latin typeface="Times New Roman"/>
              </a:rPr>
              <a:t>The suicide of followers on the death of their chiefs. </a:t>
            </a:r>
            <a:endParaRPr b="0" lang="en-IN" sz="2200" spc="-1" strike="noStrike">
              <a:latin typeface="Arial"/>
            </a:endParaRPr>
          </a:p>
          <a:p>
            <a:pPr lvl="1" marL="800280" indent="-343080" algn="just">
              <a:lnSpc>
                <a:spcPct val="150000"/>
              </a:lnSpc>
              <a:buClr>
                <a:srgbClr val="000000"/>
              </a:buClr>
              <a:buFont typeface="Wingdings" charset="2"/>
              <a:buChar char=""/>
            </a:pPr>
            <a:r>
              <a:rPr b="0" lang="en-IN" sz="2200" spc="-1" strike="noStrike">
                <a:solidFill>
                  <a:srgbClr val="000000"/>
                </a:solidFill>
                <a:latin typeface="Times New Roman"/>
              </a:rPr>
              <a:t>The bonds between the individual and society are developed to such an extent that the individual acquires an aptitude for the renunciation of life. </a:t>
            </a:r>
            <a:endParaRPr b="0" lang="en-IN" sz="2200" spc="-1" strike="noStrike">
              <a:latin typeface="Arial"/>
            </a:endParaRPr>
          </a:p>
          <a:p>
            <a:pPr lvl="1" marL="800280" indent="-343080" algn="just">
              <a:lnSpc>
                <a:spcPct val="150000"/>
              </a:lnSpc>
              <a:buClr>
                <a:srgbClr val="000000"/>
              </a:buClr>
              <a:buFont typeface="Wingdings" charset="2"/>
              <a:buChar char=""/>
            </a:pPr>
            <a:r>
              <a:rPr b="0" lang="en-IN" sz="2200" spc="-1" strike="noStrike">
                <a:solidFill>
                  <a:srgbClr val="000000"/>
                </a:solidFill>
                <a:latin typeface="Times New Roman"/>
              </a:rPr>
              <a:t>Individual takes their own life by reason of a ‘social duty’ that is imposed upon them externally by society.</a:t>
            </a:r>
            <a:endParaRPr b="0" lang="en-IN" sz="2200" spc="-1" strike="noStrike">
              <a:latin typeface="Arial"/>
            </a:endParaRPr>
          </a:p>
        </p:txBody>
      </p:sp>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PlaceHolder 1"/>
          <p:cNvSpPr>
            <a:spLocks noGrp="1"/>
          </p:cNvSpPr>
          <p:nvPr>
            <p:ph type="sldNum" idx="38"/>
          </p:nvPr>
        </p:nvSpPr>
        <p:spPr>
          <a:xfrm>
            <a:off x="-17280" y="114480"/>
            <a:ext cx="810720" cy="503280"/>
          </a:xfrm>
          <a:prstGeom prst="rect">
            <a:avLst/>
          </a:prstGeom>
          <a:noFill/>
          <a:ln w="0">
            <a:noFill/>
          </a:ln>
        </p:spPr>
        <p:txBody>
          <a:bodyPr anchor="t">
            <a:noAutofit/>
          </a:bodyPr>
          <a:lstStyle>
            <a:lvl1pPr algn="r">
              <a:lnSpc>
                <a:spcPct val="100000"/>
              </a:lnSpc>
              <a:buNone/>
              <a:defRPr b="0" lang="en-US" sz="1800" spc="-1" strike="noStrike">
                <a:solidFill>
                  <a:srgbClr val="b71e42"/>
                </a:solidFill>
                <a:latin typeface="Gill Sans MT"/>
              </a:defRPr>
            </a:lvl1pPr>
          </a:lstStyle>
          <a:p>
            <a:pPr algn="r">
              <a:lnSpc>
                <a:spcPct val="100000"/>
              </a:lnSpc>
              <a:buNone/>
            </a:pPr>
            <a:fld id="{DBBD4A00-6F18-4FA6-9FDF-5F340D05E4ED}" type="slidenum">
              <a:rPr b="0" lang="en-US" sz="1800" spc="-1" strike="noStrike">
                <a:solidFill>
                  <a:srgbClr val="b71e42"/>
                </a:solidFill>
                <a:latin typeface="Gill Sans MT"/>
              </a:rPr>
              <a:t>&lt;number&gt;</a:t>
            </a:fld>
            <a:endParaRPr b="0" lang="en-IN" sz="1800" spc="-1" strike="noStrike">
              <a:latin typeface="Times New Roman"/>
            </a:endParaRPr>
          </a:p>
        </p:txBody>
      </p:sp>
      <p:sp>
        <p:nvSpPr>
          <p:cNvPr id="127" name="TextBox 14"/>
          <p:cNvSpPr/>
          <p:nvPr/>
        </p:nvSpPr>
        <p:spPr>
          <a:xfrm>
            <a:off x="793440" y="0"/>
            <a:ext cx="10907280" cy="6622920"/>
          </a:xfrm>
          <a:prstGeom prst="rect">
            <a:avLst/>
          </a:prstGeom>
          <a:noFill/>
          <a:ln w="0">
            <a:noFill/>
          </a:ln>
        </p:spPr>
        <p:style>
          <a:lnRef idx="0"/>
          <a:fillRef idx="0"/>
          <a:effectRef idx="0"/>
          <a:fontRef idx="minor"/>
        </p:style>
        <p:txBody>
          <a:bodyPr lIns="90000" rIns="90000" tIns="45000" bIns="45000" anchor="t">
            <a:spAutoFit/>
          </a:bodyPr>
          <a:p>
            <a:pPr marL="457200" algn="ctr">
              <a:lnSpc>
                <a:spcPct val="150000"/>
              </a:lnSpc>
              <a:buNone/>
            </a:pPr>
            <a:r>
              <a:rPr b="1" lang="en-IN" sz="2200" spc="-1" strike="noStrike">
                <a:solidFill>
                  <a:srgbClr val="000000"/>
                </a:solidFill>
                <a:latin typeface="Times New Roman"/>
              </a:rPr>
              <a:t>Anomic Suicide </a:t>
            </a:r>
            <a:endParaRPr b="0" lang="en-IN" sz="2200" spc="-1" strike="noStrike">
              <a:latin typeface="Arial"/>
            </a:endParaRPr>
          </a:p>
          <a:p>
            <a:pPr lvl="1" marL="800280" indent="-343080" algn="just">
              <a:lnSpc>
                <a:spcPct val="150000"/>
              </a:lnSpc>
              <a:buClr>
                <a:srgbClr val="000000"/>
              </a:buClr>
              <a:buFont typeface="Wingdings" charset="2"/>
              <a:buChar char=""/>
            </a:pPr>
            <a:r>
              <a:rPr b="0" lang="en-IN" sz="2200" spc="-1" strike="noStrike">
                <a:solidFill>
                  <a:srgbClr val="000000"/>
                </a:solidFill>
                <a:latin typeface="Times New Roman"/>
              </a:rPr>
              <a:t>Suicide that relates to the regulatory functions of society, and this has two polar extremes represented by anomic and fatalistic suicide. </a:t>
            </a:r>
            <a:endParaRPr b="0" lang="en-IN" sz="2200" spc="-1" strike="noStrike">
              <a:latin typeface="Arial"/>
            </a:endParaRPr>
          </a:p>
          <a:p>
            <a:pPr lvl="1" marL="800280" indent="-343080" algn="just">
              <a:lnSpc>
                <a:spcPct val="150000"/>
              </a:lnSpc>
              <a:buClr>
                <a:srgbClr val="ff0000"/>
              </a:buClr>
              <a:buFont typeface="Wingdings" charset="2"/>
              <a:buChar char=""/>
            </a:pPr>
            <a:r>
              <a:rPr b="0" lang="en-IN" sz="2200" spc="-1" strike="noStrike">
                <a:solidFill>
                  <a:srgbClr val="ff0000"/>
                </a:solidFill>
                <a:latin typeface="Times New Roman"/>
              </a:rPr>
              <a:t>Anomie </a:t>
            </a:r>
            <a:r>
              <a:rPr b="0" lang="en-IN" sz="2200" spc="-1" strike="noStrike">
                <a:solidFill>
                  <a:srgbClr val="000000"/>
                </a:solidFill>
                <a:latin typeface="Times New Roman"/>
              </a:rPr>
              <a:t>refer to the decline that takes place in the regulatory functions of society and social institutions during industrial development when the capacity of society to set the necessary level of social restraint begins to weaken. </a:t>
            </a:r>
            <a:endParaRPr b="0" lang="en-IN" sz="2200" spc="-1" strike="noStrike">
              <a:latin typeface="Arial"/>
            </a:endParaRPr>
          </a:p>
          <a:p>
            <a:pPr lvl="1" marL="800280" indent="-343080" algn="just">
              <a:lnSpc>
                <a:spcPct val="150000"/>
              </a:lnSpc>
              <a:buClr>
                <a:srgbClr val="000000"/>
              </a:buClr>
              <a:buFont typeface="Wingdings" charset="2"/>
              <a:buChar char=""/>
            </a:pPr>
            <a:r>
              <a:rPr b="0" lang="en-IN" sz="2200" spc="-1" strike="noStrike">
                <a:solidFill>
                  <a:srgbClr val="000000"/>
                </a:solidFill>
                <a:latin typeface="Times New Roman"/>
              </a:rPr>
              <a:t>The shift in the regulatory mechanisms of society which occurs precisely during periods of economic hardship or prosperity. </a:t>
            </a:r>
            <a:endParaRPr b="0" lang="en-IN" sz="2200" spc="-1" strike="noStrike">
              <a:latin typeface="Arial"/>
            </a:endParaRPr>
          </a:p>
          <a:p>
            <a:pPr lvl="1" marL="800280" indent="-343080" algn="just">
              <a:lnSpc>
                <a:spcPct val="150000"/>
              </a:lnSpc>
              <a:buClr>
                <a:srgbClr val="000000"/>
              </a:buClr>
              <a:buFont typeface="Wingdings" charset="2"/>
              <a:buChar char=""/>
            </a:pPr>
            <a:r>
              <a:rPr b="0" lang="en-IN" sz="2200" spc="-1" strike="noStrike">
                <a:solidFill>
                  <a:srgbClr val="000000"/>
                </a:solidFill>
                <a:latin typeface="Times New Roman"/>
              </a:rPr>
              <a:t>The state that results from the weakening of the powers of society which regulate social equilibrium by setting the acceptable level of social restraint. </a:t>
            </a:r>
            <a:endParaRPr b="0" lang="en-IN" sz="2200" spc="-1" strike="noStrike">
              <a:latin typeface="Arial"/>
            </a:endParaRPr>
          </a:p>
          <a:p>
            <a:pPr lvl="1" marL="800280" indent="-343080" algn="just">
              <a:lnSpc>
                <a:spcPct val="150000"/>
              </a:lnSpc>
              <a:buClr>
                <a:srgbClr val="000000"/>
              </a:buClr>
              <a:buFont typeface="Wingdings" charset="2"/>
              <a:buChar char=""/>
            </a:pPr>
            <a:r>
              <a:rPr b="0" lang="en-IN" sz="2200" spc="-1" strike="noStrike">
                <a:solidFill>
                  <a:srgbClr val="000000"/>
                </a:solidFill>
                <a:latin typeface="Times New Roman"/>
              </a:rPr>
              <a:t>Framework which explains suicide by looking at the changes in the regulatory mechanism of society. </a:t>
            </a:r>
            <a:endParaRPr b="0" lang="en-IN" sz="2200" spc="-1" strike="noStrike">
              <a:latin typeface="Arial"/>
            </a:endParaRPr>
          </a:p>
          <a:p>
            <a:pPr marL="457200" algn="just">
              <a:lnSpc>
                <a:spcPct val="150000"/>
              </a:lnSpc>
              <a:buNone/>
            </a:pPr>
            <a:endParaRPr b="0" lang="en-IN" sz="2200" spc="-1" strike="noStrike">
              <a:latin typeface="Arial"/>
            </a:endParaRPr>
          </a:p>
        </p:txBody>
      </p:sp>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PlaceHolder 1"/>
          <p:cNvSpPr>
            <a:spLocks noGrp="1"/>
          </p:cNvSpPr>
          <p:nvPr>
            <p:ph type="sldNum" idx="39"/>
          </p:nvPr>
        </p:nvSpPr>
        <p:spPr>
          <a:xfrm>
            <a:off x="-17280" y="114480"/>
            <a:ext cx="810720" cy="503280"/>
          </a:xfrm>
          <a:prstGeom prst="rect">
            <a:avLst/>
          </a:prstGeom>
          <a:noFill/>
          <a:ln w="0">
            <a:noFill/>
          </a:ln>
        </p:spPr>
        <p:txBody>
          <a:bodyPr anchor="t">
            <a:noAutofit/>
          </a:bodyPr>
          <a:lstStyle>
            <a:lvl1pPr algn="r">
              <a:lnSpc>
                <a:spcPct val="100000"/>
              </a:lnSpc>
              <a:buNone/>
              <a:defRPr b="0" lang="en-US" sz="1800" spc="-1" strike="noStrike">
                <a:solidFill>
                  <a:srgbClr val="b71e42"/>
                </a:solidFill>
                <a:latin typeface="Gill Sans MT"/>
              </a:defRPr>
            </a:lvl1pPr>
          </a:lstStyle>
          <a:p>
            <a:pPr algn="r">
              <a:lnSpc>
                <a:spcPct val="100000"/>
              </a:lnSpc>
              <a:buNone/>
            </a:pPr>
            <a:fld id="{DD0E0B30-4738-4876-A131-899BC8F5C106}" type="slidenum">
              <a:rPr b="0" lang="en-US" sz="1800" spc="-1" strike="noStrike">
                <a:solidFill>
                  <a:srgbClr val="b71e42"/>
                </a:solidFill>
                <a:latin typeface="Gill Sans MT"/>
              </a:rPr>
              <a:t>&lt;number&gt;</a:t>
            </a:fld>
            <a:endParaRPr b="0" lang="en-IN" sz="1800" spc="-1" strike="noStrike">
              <a:latin typeface="Times New Roman"/>
            </a:endParaRPr>
          </a:p>
        </p:txBody>
      </p:sp>
      <p:sp>
        <p:nvSpPr>
          <p:cNvPr id="129" name="TextBox 14"/>
          <p:cNvSpPr/>
          <p:nvPr/>
        </p:nvSpPr>
        <p:spPr>
          <a:xfrm>
            <a:off x="793440" y="584280"/>
            <a:ext cx="10907280" cy="5115240"/>
          </a:xfrm>
          <a:prstGeom prst="rect">
            <a:avLst/>
          </a:prstGeom>
          <a:noFill/>
          <a:ln w="0">
            <a:noFill/>
          </a:ln>
        </p:spPr>
        <p:style>
          <a:lnRef idx="0"/>
          <a:fillRef idx="0"/>
          <a:effectRef idx="0"/>
          <a:fontRef idx="minor"/>
        </p:style>
        <p:txBody>
          <a:bodyPr lIns="90000" rIns="90000" tIns="45000" bIns="45000" anchor="t">
            <a:spAutoFit/>
          </a:bodyPr>
          <a:p>
            <a:pPr marL="457200" algn="ctr">
              <a:lnSpc>
                <a:spcPct val="150000"/>
              </a:lnSpc>
              <a:buNone/>
            </a:pPr>
            <a:r>
              <a:rPr b="1" lang="en-IN" sz="2200" spc="-1" strike="noStrike">
                <a:solidFill>
                  <a:srgbClr val="000000"/>
                </a:solidFill>
                <a:latin typeface="Times New Roman"/>
              </a:rPr>
              <a:t>Fatalistic Suicide </a:t>
            </a:r>
            <a:endParaRPr b="0" lang="en-IN" sz="2200" spc="-1" strike="noStrike">
              <a:latin typeface="Arial"/>
            </a:endParaRPr>
          </a:p>
          <a:p>
            <a:pPr lvl="1" marL="800280" indent="-343080" algn="just">
              <a:lnSpc>
                <a:spcPct val="150000"/>
              </a:lnSpc>
              <a:buClr>
                <a:srgbClr val="000000"/>
              </a:buClr>
              <a:buFont typeface="Wingdings" charset="2"/>
              <a:buChar char=""/>
            </a:pPr>
            <a:r>
              <a:rPr b="0" lang="en-IN" sz="2200" spc="-1" strike="noStrike">
                <a:solidFill>
                  <a:srgbClr val="000000"/>
                </a:solidFill>
                <a:latin typeface="Times New Roman"/>
              </a:rPr>
              <a:t>The opposite pole of suicide resulting from adjustments in the regulatory mechanisms of society.</a:t>
            </a:r>
            <a:endParaRPr b="0" lang="en-IN" sz="2200" spc="-1" strike="noStrike">
              <a:latin typeface="Arial"/>
            </a:endParaRPr>
          </a:p>
          <a:p>
            <a:pPr lvl="1" marL="800280" indent="-343080" algn="just">
              <a:lnSpc>
                <a:spcPct val="150000"/>
              </a:lnSpc>
              <a:buClr>
                <a:srgbClr val="000000"/>
              </a:buClr>
              <a:buFont typeface="Wingdings" charset="2"/>
              <a:buChar char=""/>
            </a:pPr>
            <a:r>
              <a:rPr b="0" lang="en-IN" sz="2200" spc="-1" strike="noStrike">
                <a:solidFill>
                  <a:srgbClr val="000000"/>
                </a:solidFill>
                <a:latin typeface="Times New Roman"/>
              </a:rPr>
              <a:t>Fatalism signifies a form of suicide which Durkheim believed occurred because of an excess of social regulation. </a:t>
            </a:r>
            <a:endParaRPr b="0" lang="en-IN" sz="2200" spc="-1" strike="noStrike">
              <a:latin typeface="Arial"/>
            </a:endParaRPr>
          </a:p>
          <a:p>
            <a:pPr lvl="1" marL="800280" indent="-343080" algn="just">
              <a:lnSpc>
                <a:spcPct val="150000"/>
              </a:lnSpc>
              <a:buClr>
                <a:srgbClr val="000000"/>
              </a:buClr>
              <a:buFont typeface="Wingdings" charset="2"/>
              <a:buChar char=""/>
            </a:pPr>
            <a:r>
              <a:rPr b="0" lang="en-IN" sz="2200" spc="-1" strike="noStrike">
                <a:solidFill>
                  <a:srgbClr val="000000"/>
                </a:solidFill>
                <a:latin typeface="Times New Roman"/>
              </a:rPr>
              <a:t> </a:t>
            </a:r>
            <a:r>
              <a:rPr b="0" lang="en-IN" sz="2200" spc="-1" strike="noStrike">
                <a:solidFill>
                  <a:srgbClr val="000000"/>
                </a:solidFill>
                <a:latin typeface="Times New Roman"/>
              </a:rPr>
              <a:t>Anomie refers to the absence of regulation, fatalistic suicide occurs because of an excessive degree of regulation and an overly developed system of control over the individual </a:t>
            </a:r>
            <a:endParaRPr b="0" lang="en-IN" sz="2200" spc="-1" strike="noStrike">
              <a:latin typeface="Arial"/>
            </a:endParaRPr>
          </a:p>
          <a:p>
            <a:pPr lvl="1" marL="800280" indent="-343080" algn="just">
              <a:lnSpc>
                <a:spcPct val="150000"/>
              </a:lnSpc>
              <a:buClr>
                <a:srgbClr val="000000"/>
              </a:buClr>
              <a:buFont typeface="Wingdings" charset="2"/>
              <a:buChar char=""/>
            </a:pPr>
            <a:r>
              <a:rPr b="0" lang="en-IN" sz="2200" spc="-1" strike="noStrike">
                <a:solidFill>
                  <a:srgbClr val="000000"/>
                </a:solidFill>
                <a:latin typeface="Times New Roman"/>
              </a:rPr>
              <a:t>Durkheim cited as an example the suicide of slaves who, seeing no alternative to life except enslavement under a master, take their own life (Morrison 1997).</a:t>
            </a:r>
            <a:endParaRPr b="0" lang="en-IN" sz="22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 name="PlaceHolder 1"/>
          <p:cNvSpPr>
            <a:spLocks noGrp="1"/>
          </p:cNvSpPr>
          <p:nvPr>
            <p:ph type="sldNum" idx="5"/>
          </p:nvPr>
        </p:nvSpPr>
        <p:spPr>
          <a:xfrm>
            <a:off x="-17280" y="114480"/>
            <a:ext cx="810720" cy="503280"/>
          </a:xfrm>
          <a:prstGeom prst="rect">
            <a:avLst/>
          </a:prstGeom>
          <a:noFill/>
          <a:ln w="0">
            <a:noFill/>
          </a:ln>
        </p:spPr>
        <p:txBody>
          <a:bodyPr anchor="t">
            <a:noAutofit/>
          </a:bodyPr>
          <a:lstStyle>
            <a:lvl1pPr algn="r">
              <a:lnSpc>
                <a:spcPct val="100000"/>
              </a:lnSpc>
              <a:buNone/>
              <a:defRPr b="0" lang="en-US" sz="1800" spc="-1" strike="noStrike">
                <a:solidFill>
                  <a:srgbClr val="b71e42"/>
                </a:solidFill>
                <a:latin typeface="Gill Sans MT"/>
              </a:defRPr>
            </a:lvl1pPr>
          </a:lstStyle>
          <a:p>
            <a:pPr algn="r">
              <a:lnSpc>
                <a:spcPct val="100000"/>
              </a:lnSpc>
              <a:buNone/>
            </a:pPr>
            <a:fld id="{3A444E3C-147F-4ED0-8922-1EA8E8045CBD}" type="slidenum">
              <a:rPr b="0" lang="en-US" sz="1800" spc="-1" strike="noStrike">
                <a:solidFill>
                  <a:srgbClr val="b71e42"/>
                </a:solidFill>
                <a:latin typeface="Gill Sans MT"/>
              </a:rPr>
              <a:t>&lt;number&gt;</a:t>
            </a:fld>
            <a:endParaRPr b="0" lang="en-IN" sz="1800" spc="-1" strike="noStrike">
              <a:latin typeface="Times New Roman"/>
            </a:endParaRPr>
          </a:p>
        </p:txBody>
      </p:sp>
      <p:sp>
        <p:nvSpPr>
          <p:cNvPr id="55" name="TextBox 14"/>
          <p:cNvSpPr/>
          <p:nvPr/>
        </p:nvSpPr>
        <p:spPr>
          <a:xfrm>
            <a:off x="793440" y="402480"/>
            <a:ext cx="10739880" cy="4612680"/>
          </a:xfrm>
          <a:prstGeom prst="rect">
            <a:avLst/>
          </a:prstGeom>
          <a:noFill/>
          <a:ln w="0">
            <a:noFill/>
          </a:ln>
        </p:spPr>
        <p:style>
          <a:lnRef idx="0"/>
          <a:fillRef idx="0"/>
          <a:effectRef idx="0"/>
          <a:fontRef idx="minor"/>
        </p:style>
        <p:txBody>
          <a:bodyPr lIns="90000" rIns="90000" tIns="45000" bIns="45000" anchor="t">
            <a:spAutoFit/>
          </a:bodyPr>
          <a:p>
            <a:pPr algn="ctr">
              <a:lnSpc>
                <a:spcPct val="150000"/>
              </a:lnSpc>
              <a:buNone/>
            </a:pPr>
            <a:r>
              <a:rPr b="1" lang="en-US" sz="2200" spc="-1" strike="noStrike">
                <a:solidFill>
                  <a:srgbClr val="000000"/>
                </a:solidFill>
                <a:latin typeface="Times New Roman"/>
              </a:rPr>
              <a:t>Weber’s Key Concepts</a:t>
            </a:r>
            <a:endParaRPr b="0" lang="en-IN" sz="2200" spc="-1" strike="noStrike">
              <a:latin typeface="Arial"/>
            </a:endParaRPr>
          </a:p>
          <a:p>
            <a:pPr>
              <a:lnSpc>
                <a:spcPct val="150000"/>
              </a:lnSpc>
              <a:buNone/>
            </a:pPr>
            <a:r>
              <a:rPr b="1" lang="en-US" sz="2200" spc="-1" strike="noStrike">
                <a:solidFill>
                  <a:srgbClr val="000000"/>
                </a:solidFill>
                <a:latin typeface="Times New Roman"/>
              </a:rPr>
              <a:t>Ideal Type </a:t>
            </a:r>
            <a:endParaRPr b="0" lang="en-IN" sz="2200" spc="-1" strike="noStrike">
              <a:latin typeface="Arial"/>
            </a:endParaRPr>
          </a:p>
          <a:p>
            <a:pPr lvl="1" marL="800280" indent="-343080">
              <a:lnSpc>
                <a:spcPct val="150000"/>
              </a:lnSpc>
              <a:buClr>
                <a:srgbClr val="000000"/>
              </a:buClr>
              <a:buFont typeface="Arial"/>
              <a:buChar char="•"/>
            </a:pPr>
            <a:r>
              <a:rPr b="0" lang="en-US" sz="2200" spc="-1" strike="noStrike">
                <a:solidFill>
                  <a:srgbClr val="000000"/>
                </a:solidFill>
                <a:latin typeface="Times New Roman"/>
              </a:rPr>
              <a:t>‘</a:t>
            </a:r>
            <a:r>
              <a:rPr b="0" lang="en-US" sz="2200" spc="-1" strike="noStrike">
                <a:solidFill>
                  <a:srgbClr val="000000"/>
                </a:solidFill>
                <a:latin typeface="Times New Roman"/>
              </a:rPr>
              <a:t>Conceptual pattern which brings together certain relationship and historical events into a complex whole whose purpose is to describe historical societies by comparing their internal and external characteristics’.</a:t>
            </a:r>
            <a:endParaRPr b="0" lang="en-IN" sz="2200" spc="-1" strike="noStrike">
              <a:latin typeface="Arial"/>
            </a:endParaRPr>
          </a:p>
          <a:p>
            <a:pPr lvl="1" marL="800280" indent="-343080">
              <a:lnSpc>
                <a:spcPct val="150000"/>
              </a:lnSpc>
              <a:buClr>
                <a:srgbClr val="000000"/>
              </a:buClr>
              <a:buFont typeface="Arial"/>
              <a:buChar char="•"/>
            </a:pPr>
            <a:r>
              <a:rPr b="0" lang="en-US" sz="2200" spc="-1" strike="noStrike">
                <a:solidFill>
                  <a:srgbClr val="000000"/>
                </a:solidFill>
                <a:latin typeface="Times New Roman"/>
              </a:rPr>
              <a:t>Mental constructs or concepts, like a model and as a methodological tool to understand and analyse social reality.</a:t>
            </a:r>
            <a:endParaRPr b="0" lang="en-IN" sz="2200" spc="-1" strike="noStrike">
              <a:latin typeface="Arial"/>
            </a:endParaRPr>
          </a:p>
          <a:p>
            <a:pPr lvl="1" marL="800280" indent="-343080">
              <a:lnSpc>
                <a:spcPct val="150000"/>
              </a:lnSpc>
              <a:buClr>
                <a:srgbClr val="000000"/>
              </a:buClr>
              <a:buFont typeface="Arial"/>
              <a:buChar char="•"/>
            </a:pPr>
            <a:r>
              <a:rPr b="0" lang="en-US" sz="2200" spc="-1" strike="noStrike">
                <a:solidFill>
                  <a:srgbClr val="000000"/>
                </a:solidFill>
                <a:latin typeface="Times New Roman"/>
              </a:rPr>
              <a:t>Ideal types are concepts formulated on the basis of facts collected carefully and analytically for empirical research.</a:t>
            </a:r>
            <a:endParaRPr b="0" lang="en-IN" sz="2200" spc="-1" strike="noStrike">
              <a:latin typeface="Arial"/>
            </a:endParaRPr>
          </a:p>
        </p:txBody>
      </p:sp>
    </p:spTree>
  </p:cSld>
  <mc:AlternateContent>
    <mc:Choice Requires="p14">
      <p:transition spd="slow" p14:dur="2000"/>
    </mc:Choice>
    <mc:Fallback>
      <p:transition spd="slow"/>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PlaceHolder 1"/>
          <p:cNvSpPr>
            <a:spLocks noGrp="1"/>
          </p:cNvSpPr>
          <p:nvPr>
            <p:ph type="sldNum" idx="40"/>
          </p:nvPr>
        </p:nvSpPr>
        <p:spPr>
          <a:xfrm>
            <a:off x="-17280" y="114480"/>
            <a:ext cx="810720" cy="503280"/>
          </a:xfrm>
          <a:prstGeom prst="rect">
            <a:avLst/>
          </a:prstGeom>
          <a:noFill/>
          <a:ln w="0">
            <a:noFill/>
          </a:ln>
        </p:spPr>
        <p:txBody>
          <a:bodyPr anchor="t">
            <a:noAutofit/>
          </a:bodyPr>
          <a:lstStyle>
            <a:lvl1pPr algn="r">
              <a:lnSpc>
                <a:spcPct val="100000"/>
              </a:lnSpc>
              <a:buNone/>
              <a:defRPr b="0" lang="en-US" sz="1800" spc="-1" strike="noStrike">
                <a:solidFill>
                  <a:srgbClr val="b71e42"/>
                </a:solidFill>
                <a:latin typeface="Gill Sans MT"/>
              </a:defRPr>
            </a:lvl1pPr>
          </a:lstStyle>
          <a:p>
            <a:pPr algn="r">
              <a:lnSpc>
                <a:spcPct val="100000"/>
              </a:lnSpc>
              <a:buNone/>
            </a:pPr>
            <a:fld id="{A457207C-EDFD-4B69-BD83-190BDA71B3F8}" type="slidenum">
              <a:rPr b="0" lang="en-US" sz="1800" spc="-1" strike="noStrike">
                <a:solidFill>
                  <a:srgbClr val="b71e42"/>
                </a:solidFill>
                <a:latin typeface="Gill Sans MT"/>
              </a:rPr>
              <a:t>&lt;number&gt;</a:t>
            </a:fld>
            <a:endParaRPr b="0" lang="en-IN" sz="1800" spc="-1" strike="noStrike">
              <a:latin typeface="Times New Roman"/>
            </a:endParaRPr>
          </a:p>
        </p:txBody>
      </p:sp>
      <p:sp>
        <p:nvSpPr>
          <p:cNvPr id="131" name="TextBox 14"/>
          <p:cNvSpPr/>
          <p:nvPr/>
        </p:nvSpPr>
        <p:spPr>
          <a:xfrm>
            <a:off x="793440" y="224640"/>
            <a:ext cx="10907280" cy="6288120"/>
          </a:xfrm>
          <a:prstGeom prst="rect">
            <a:avLst/>
          </a:prstGeom>
          <a:noFill/>
          <a:ln w="0">
            <a:noFill/>
          </a:ln>
        </p:spPr>
        <p:style>
          <a:lnRef idx="0"/>
          <a:fillRef idx="0"/>
          <a:effectRef idx="0"/>
          <a:fontRef idx="minor"/>
        </p:style>
        <p:txBody>
          <a:bodyPr lIns="90000" rIns="90000" tIns="45000" bIns="45000" anchor="t">
            <a:spAutoFit/>
          </a:bodyPr>
          <a:p>
            <a:pPr marL="457200" algn="ctr">
              <a:lnSpc>
                <a:spcPct val="150000"/>
              </a:lnSpc>
              <a:buNone/>
            </a:pPr>
            <a:r>
              <a:rPr b="1" lang="en-IN" sz="2200" spc="-1" strike="noStrike">
                <a:solidFill>
                  <a:srgbClr val="000000"/>
                </a:solidFill>
                <a:latin typeface="Times New Roman"/>
              </a:rPr>
              <a:t>The Division of Labour in Society (1893)</a:t>
            </a:r>
            <a:endParaRPr b="0" lang="en-IN" sz="2200" spc="-1" strike="noStrike">
              <a:latin typeface="Arial"/>
            </a:endParaRPr>
          </a:p>
          <a:p>
            <a:pPr lvl="1" marL="914400" indent="-457200">
              <a:lnSpc>
                <a:spcPct val="150000"/>
              </a:lnSpc>
              <a:buClr>
                <a:srgbClr val="000000"/>
              </a:buClr>
              <a:buFont typeface="Gill Sans MT"/>
              <a:buAutoNum type="arabicParenR"/>
            </a:pPr>
            <a:r>
              <a:rPr b="0" lang="en-IN" sz="2200" spc="-1" strike="noStrike">
                <a:solidFill>
                  <a:srgbClr val="000000"/>
                </a:solidFill>
                <a:latin typeface="Times New Roman"/>
              </a:rPr>
              <a:t>Distinction between the ‘social division of labour’ and the ‘economic division of labour.’ </a:t>
            </a:r>
            <a:endParaRPr b="0" lang="en-IN" sz="2200" spc="-1" strike="noStrike">
              <a:latin typeface="Arial"/>
            </a:endParaRPr>
          </a:p>
          <a:p>
            <a:pPr lvl="1" marL="914400" indent="-457200">
              <a:lnSpc>
                <a:spcPct val="150000"/>
              </a:lnSpc>
              <a:buClr>
                <a:srgbClr val="000000"/>
              </a:buClr>
              <a:buFont typeface="Gill Sans MT"/>
              <a:buAutoNum type="arabicParenR"/>
            </a:pPr>
            <a:r>
              <a:rPr b="0" lang="en-IN" sz="2200" spc="-1" strike="noStrike">
                <a:solidFill>
                  <a:srgbClr val="000000"/>
                </a:solidFill>
                <a:latin typeface="Times New Roman"/>
              </a:rPr>
              <a:t>The nature of the social links connecting individuals to society and the social bonds which connect individuals to each other. </a:t>
            </a:r>
            <a:endParaRPr b="0" lang="en-IN" sz="2200" spc="-1" strike="noStrike">
              <a:latin typeface="Arial"/>
            </a:endParaRPr>
          </a:p>
          <a:p>
            <a:pPr lvl="1" marL="914400" indent="-457200">
              <a:lnSpc>
                <a:spcPct val="150000"/>
              </a:lnSpc>
              <a:buClr>
                <a:srgbClr val="000000"/>
              </a:buClr>
              <a:buFont typeface="Gill Sans MT"/>
              <a:buAutoNum type="arabicParenR"/>
            </a:pPr>
            <a:r>
              <a:rPr b="0" lang="en-IN" sz="2200" spc="-1" strike="noStrike">
                <a:solidFill>
                  <a:srgbClr val="000000"/>
                </a:solidFill>
                <a:latin typeface="Times New Roman"/>
              </a:rPr>
              <a:t>Specific origin of the social links and bonds in order to see in what way they were related to the overall system of social cohesion in society, </a:t>
            </a:r>
            <a:endParaRPr b="0" lang="en-IN" sz="2200" spc="-1" strike="noStrike">
              <a:latin typeface="Arial"/>
            </a:endParaRPr>
          </a:p>
          <a:p>
            <a:pPr lvl="1" marL="914400" indent="-457200">
              <a:lnSpc>
                <a:spcPct val="150000"/>
              </a:lnSpc>
              <a:buClr>
                <a:srgbClr val="000000"/>
              </a:buClr>
              <a:buFont typeface="Gill Sans MT"/>
              <a:buAutoNum type="arabicParenR"/>
            </a:pPr>
            <a:r>
              <a:rPr b="0" lang="en-IN" sz="2200" spc="-1" strike="noStrike">
                <a:solidFill>
                  <a:srgbClr val="000000"/>
                </a:solidFill>
                <a:latin typeface="Times New Roman"/>
              </a:rPr>
              <a:t>The extent to which the system of social links change as the structure of society became more complex and subject to changes in the division of labour. </a:t>
            </a:r>
            <a:endParaRPr b="0" lang="en-IN" sz="2200" spc="-1" strike="noStrike">
              <a:latin typeface="Arial"/>
            </a:endParaRPr>
          </a:p>
          <a:p>
            <a:pPr>
              <a:lnSpc>
                <a:spcPct val="150000"/>
              </a:lnSpc>
              <a:buNone/>
            </a:pPr>
            <a:endParaRPr b="0" lang="en-IN" sz="2200" spc="-1" strike="noStrike">
              <a:latin typeface="Arial"/>
            </a:endParaRPr>
          </a:p>
          <a:p>
            <a:pPr marL="457200" algn="ctr">
              <a:lnSpc>
                <a:spcPct val="100000"/>
              </a:lnSpc>
              <a:buNone/>
            </a:pPr>
            <a:r>
              <a:rPr b="0" lang="en-IN" sz="2200" spc="-1" strike="noStrike">
                <a:solidFill>
                  <a:srgbClr val="000000"/>
                </a:solidFill>
                <a:latin typeface="Times New Roman"/>
              </a:rPr>
              <a:t>Why do individuals, while becoming more autonomous, depend more upon society? </a:t>
            </a:r>
            <a:endParaRPr b="0" lang="en-IN" sz="2200" spc="-1" strike="noStrike">
              <a:latin typeface="Arial"/>
            </a:endParaRPr>
          </a:p>
          <a:p>
            <a:pPr marL="457200" algn="ctr">
              <a:lnSpc>
                <a:spcPct val="100000"/>
              </a:lnSpc>
              <a:buNone/>
            </a:pPr>
            <a:r>
              <a:rPr b="0" lang="en-IN" sz="2200" spc="-1" strike="noStrike">
                <a:solidFill>
                  <a:srgbClr val="000000"/>
                </a:solidFill>
                <a:latin typeface="Times New Roman"/>
              </a:rPr>
              <a:t>How can they be at once more individual and yet more cohesive?’</a:t>
            </a:r>
            <a:endParaRPr b="0" lang="en-IN" sz="2200" spc="-1" strike="noStrike">
              <a:latin typeface="Arial"/>
            </a:endParaRPr>
          </a:p>
          <a:p>
            <a:pPr marL="457200" algn="just">
              <a:lnSpc>
                <a:spcPct val="150000"/>
              </a:lnSpc>
              <a:buNone/>
            </a:pPr>
            <a:endParaRPr b="0" lang="en-IN" sz="2200" spc="-1" strike="noStrike">
              <a:latin typeface="Arial"/>
            </a:endParaRPr>
          </a:p>
        </p:txBody>
      </p:sp>
    </p:spTree>
  </p:cSld>
  <mc:AlternateContent>
    <mc:Choice Requires="p14">
      <p:transition spd="slow" p14:dur="2000"/>
    </mc:Choice>
    <mc:Fallback>
      <p:transition spd="slow"/>
    </mc:Fallback>
  </mc:AlternateContent>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PlaceHolder 1"/>
          <p:cNvSpPr>
            <a:spLocks noGrp="1"/>
          </p:cNvSpPr>
          <p:nvPr>
            <p:ph type="sldNum" idx="41"/>
          </p:nvPr>
        </p:nvSpPr>
        <p:spPr>
          <a:xfrm>
            <a:off x="-17280" y="114480"/>
            <a:ext cx="810720" cy="503280"/>
          </a:xfrm>
          <a:prstGeom prst="rect">
            <a:avLst/>
          </a:prstGeom>
          <a:noFill/>
          <a:ln w="0">
            <a:noFill/>
          </a:ln>
        </p:spPr>
        <p:txBody>
          <a:bodyPr anchor="t">
            <a:noAutofit/>
          </a:bodyPr>
          <a:lstStyle>
            <a:lvl1pPr algn="r">
              <a:lnSpc>
                <a:spcPct val="100000"/>
              </a:lnSpc>
              <a:buNone/>
              <a:defRPr b="0" lang="en-US" sz="1800" spc="-1" strike="noStrike">
                <a:solidFill>
                  <a:srgbClr val="b71e42"/>
                </a:solidFill>
                <a:latin typeface="Gill Sans MT"/>
              </a:defRPr>
            </a:lvl1pPr>
          </a:lstStyle>
          <a:p>
            <a:pPr algn="r">
              <a:lnSpc>
                <a:spcPct val="100000"/>
              </a:lnSpc>
              <a:buNone/>
            </a:pPr>
            <a:fld id="{1A585A6D-208C-4EE1-BEE6-46F163B76884}" type="slidenum">
              <a:rPr b="0" lang="en-US" sz="1800" spc="-1" strike="noStrike">
                <a:solidFill>
                  <a:srgbClr val="b71e42"/>
                </a:solidFill>
                <a:latin typeface="Gill Sans MT"/>
              </a:rPr>
              <a:t>&lt;number&gt;</a:t>
            </a:fld>
            <a:endParaRPr b="0" lang="en-IN" sz="1800" spc="-1" strike="noStrike">
              <a:latin typeface="Times New Roman"/>
            </a:endParaRPr>
          </a:p>
        </p:txBody>
      </p:sp>
      <p:sp>
        <p:nvSpPr>
          <p:cNvPr id="133" name="TextBox 14"/>
          <p:cNvSpPr/>
          <p:nvPr/>
        </p:nvSpPr>
        <p:spPr>
          <a:xfrm>
            <a:off x="793440" y="584280"/>
            <a:ext cx="10907280" cy="5617800"/>
          </a:xfrm>
          <a:prstGeom prst="rect">
            <a:avLst/>
          </a:prstGeom>
          <a:noFill/>
          <a:ln w="0">
            <a:noFill/>
          </a:ln>
        </p:spPr>
        <p:style>
          <a:lnRef idx="0"/>
          <a:fillRef idx="0"/>
          <a:effectRef idx="0"/>
          <a:fontRef idx="minor"/>
        </p:style>
        <p:txBody>
          <a:bodyPr lIns="90000" rIns="90000" tIns="45000" bIns="45000" anchor="t">
            <a:spAutoFit/>
          </a:bodyPr>
          <a:p>
            <a:pPr marL="457200" algn="ctr">
              <a:lnSpc>
                <a:spcPct val="150000"/>
              </a:lnSpc>
              <a:buNone/>
            </a:pPr>
            <a:r>
              <a:rPr b="1" lang="en-IN" sz="2200" spc="-1" strike="noStrike">
                <a:solidFill>
                  <a:srgbClr val="000000"/>
                </a:solidFill>
                <a:latin typeface="Times New Roman"/>
              </a:rPr>
              <a:t>The Division of Labour in Society (1893)</a:t>
            </a:r>
            <a:endParaRPr b="0" lang="en-IN" sz="2200" spc="-1" strike="noStrike">
              <a:latin typeface="Arial"/>
            </a:endParaRPr>
          </a:p>
          <a:p>
            <a:pPr marL="457200" algn="just">
              <a:lnSpc>
                <a:spcPct val="150000"/>
              </a:lnSpc>
              <a:buNone/>
            </a:pPr>
            <a:r>
              <a:rPr b="1" lang="en-IN" sz="2200" spc="-1" strike="noStrike">
                <a:solidFill>
                  <a:srgbClr val="000000"/>
                </a:solidFill>
                <a:latin typeface="Times New Roman"/>
              </a:rPr>
              <a:t>Social Division of Labour (DoL)</a:t>
            </a:r>
            <a:endParaRPr b="0" lang="en-IN" sz="2200" spc="-1" strike="noStrike">
              <a:latin typeface="Arial"/>
            </a:endParaRPr>
          </a:p>
          <a:p>
            <a:pPr lvl="2" marL="1200240" indent="-285840" algn="just">
              <a:lnSpc>
                <a:spcPct val="150000"/>
              </a:lnSpc>
              <a:buClr>
                <a:srgbClr val="000000"/>
              </a:buClr>
              <a:buFont typeface="Arial"/>
              <a:buChar char="•"/>
            </a:pPr>
            <a:r>
              <a:rPr b="0" lang="en-IN" sz="2200" spc="-1" strike="noStrike">
                <a:solidFill>
                  <a:srgbClr val="000000"/>
                </a:solidFill>
                <a:latin typeface="Times New Roman"/>
              </a:rPr>
              <a:t>The process of dividing up labour among individuals in a group so that the main economic and domestic tasks are performed by different people for the purposes of the collective maintenance of society. </a:t>
            </a:r>
            <a:endParaRPr b="0" lang="en-IN" sz="2200" spc="-1" strike="noStrike">
              <a:latin typeface="Arial"/>
            </a:endParaRPr>
          </a:p>
          <a:p>
            <a:pPr lvl="2" marL="1200240" indent="-285840" algn="just">
              <a:lnSpc>
                <a:spcPct val="150000"/>
              </a:lnSpc>
              <a:buClr>
                <a:srgbClr val="000000"/>
              </a:buClr>
              <a:buFont typeface="Arial"/>
              <a:buChar char="•"/>
            </a:pPr>
            <a:r>
              <a:rPr b="0" lang="en-IN" sz="2200" spc="-1" strike="noStrike">
                <a:solidFill>
                  <a:srgbClr val="000000"/>
                </a:solidFill>
                <a:latin typeface="Times New Roman"/>
              </a:rPr>
              <a:t>DoL result of a social process taking place within the structure of society rather than the result of the private choices of individuals or the result of organic traits that emerged during evolution </a:t>
            </a:r>
            <a:endParaRPr b="0" lang="en-IN" sz="2200" spc="-1" strike="noStrike">
              <a:latin typeface="Arial"/>
            </a:endParaRPr>
          </a:p>
          <a:p>
            <a:pPr lvl="2" marL="1200240" indent="-285840" algn="just">
              <a:lnSpc>
                <a:spcPct val="150000"/>
              </a:lnSpc>
              <a:buClr>
                <a:srgbClr val="000000"/>
              </a:buClr>
              <a:buFont typeface="Arial"/>
              <a:buChar char="•"/>
            </a:pPr>
            <a:r>
              <a:rPr b="0" lang="en-IN" sz="2200" spc="-1" strike="noStrike">
                <a:solidFill>
                  <a:srgbClr val="000000"/>
                </a:solidFill>
                <a:latin typeface="Times New Roman"/>
              </a:rPr>
              <a:t>The social links and bonds which develop during the process that takes place in societies when many individuals enter into cooperation for purposes of carrying out joint economic and domestic tasks. </a:t>
            </a:r>
            <a:endParaRPr b="0" lang="en-IN" sz="2200" spc="-1" strike="noStrike">
              <a:latin typeface="Arial"/>
            </a:endParaRPr>
          </a:p>
        </p:txBody>
      </p:sp>
    </p:spTree>
  </p:cSld>
  <mc:AlternateContent>
    <mc:Choice Requires="p14">
      <p:transition spd="slow" p14:dur="2000"/>
    </mc:Choice>
    <mc:Fallback>
      <p:transition spd="slow"/>
    </mc:Fallback>
  </mc:AlternateContent>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PlaceHolder 1"/>
          <p:cNvSpPr>
            <a:spLocks noGrp="1"/>
          </p:cNvSpPr>
          <p:nvPr>
            <p:ph type="sldNum" idx="42"/>
          </p:nvPr>
        </p:nvSpPr>
        <p:spPr>
          <a:xfrm>
            <a:off x="-17280" y="114480"/>
            <a:ext cx="810720" cy="503280"/>
          </a:xfrm>
          <a:prstGeom prst="rect">
            <a:avLst/>
          </a:prstGeom>
          <a:noFill/>
          <a:ln w="0">
            <a:noFill/>
          </a:ln>
        </p:spPr>
        <p:txBody>
          <a:bodyPr anchor="t">
            <a:noAutofit/>
          </a:bodyPr>
          <a:lstStyle>
            <a:lvl1pPr algn="r">
              <a:lnSpc>
                <a:spcPct val="100000"/>
              </a:lnSpc>
              <a:buNone/>
              <a:defRPr b="0" lang="en-US" sz="1800" spc="-1" strike="noStrike">
                <a:solidFill>
                  <a:srgbClr val="b71e42"/>
                </a:solidFill>
                <a:latin typeface="Gill Sans MT"/>
              </a:defRPr>
            </a:lvl1pPr>
          </a:lstStyle>
          <a:p>
            <a:pPr algn="r">
              <a:lnSpc>
                <a:spcPct val="100000"/>
              </a:lnSpc>
              <a:buNone/>
            </a:pPr>
            <a:fld id="{0599ED57-66C8-484D-9D76-34728A6ED8F4}" type="slidenum">
              <a:rPr b="0" lang="en-US" sz="1800" spc="-1" strike="noStrike">
                <a:solidFill>
                  <a:srgbClr val="b71e42"/>
                </a:solidFill>
                <a:latin typeface="Gill Sans MT"/>
              </a:rPr>
              <a:t>&lt;number&gt;</a:t>
            </a:fld>
            <a:endParaRPr b="0" lang="en-IN" sz="1800" spc="-1" strike="noStrike">
              <a:latin typeface="Times New Roman"/>
            </a:endParaRPr>
          </a:p>
        </p:txBody>
      </p:sp>
      <p:sp>
        <p:nvSpPr>
          <p:cNvPr id="135" name="TextBox 14"/>
          <p:cNvSpPr/>
          <p:nvPr/>
        </p:nvSpPr>
        <p:spPr>
          <a:xfrm>
            <a:off x="793440" y="584280"/>
            <a:ext cx="10907280" cy="5115240"/>
          </a:xfrm>
          <a:prstGeom prst="rect">
            <a:avLst/>
          </a:prstGeom>
          <a:noFill/>
          <a:ln w="0">
            <a:noFill/>
          </a:ln>
        </p:spPr>
        <p:style>
          <a:lnRef idx="0"/>
          <a:fillRef idx="0"/>
          <a:effectRef idx="0"/>
          <a:fontRef idx="minor"/>
        </p:style>
        <p:txBody>
          <a:bodyPr lIns="90000" rIns="90000" tIns="45000" bIns="45000" anchor="t">
            <a:spAutoFit/>
          </a:bodyPr>
          <a:p>
            <a:pPr marL="457200" algn="ctr">
              <a:lnSpc>
                <a:spcPct val="150000"/>
              </a:lnSpc>
              <a:buNone/>
            </a:pPr>
            <a:r>
              <a:rPr b="1" lang="en-IN" sz="2200" spc="-1" strike="noStrike">
                <a:solidFill>
                  <a:srgbClr val="000000"/>
                </a:solidFill>
                <a:latin typeface="Times New Roman"/>
              </a:rPr>
              <a:t>The Division of Labour in Society (1893)</a:t>
            </a:r>
            <a:endParaRPr b="0" lang="en-IN" sz="2200" spc="-1" strike="noStrike">
              <a:latin typeface="Arial"/>
            </a:endParaRPr>
          </a:p>
          <a:p>
            <a:pPr marL="457200" algn="just">
              <a:lnSpc>
                <a:spcPct val="150000"/>
              </a:lnSpc>
              <a:buNone/>
            </a:pPr>
            <a:r>
              <a:rPr b="1" lang="en-IN" sz="2200" spc="-1" strike="noStrike">
                <a:solidFill>
                  <a:srgbClr val="000000"/>
                </a:solidFill>
                <a:latin typeface="Times New Roman"/>
              </a:rPr>
              <a:t>Social Division of Labour (DoL)</a:t>
            </a:r>
            <a:endParaRPr b="0" lang="en-IN" sz="2200" spc="-1" strike="noStrike">
              <a:latin typeface="Arial"/>
            </a:endParaRPr>
          </a:p>
          <a:p>
            <a:pPr lvl="2" marL="1200240" indent="-285840" algn="just">
              <a:lnSpc>
                <a:spcPct val="150000"/>
              </a:lnSpc>
              <a:buClr>
                <a:srgbClr val="000000"/>
              </a:buClr>
              <a:buFont typeface="Arial"/>
              <a:buChar char="•"/>
            </a:pPr>
            <a:r>
              <a:rPr b="0" lang="en-IN" sz="2200" spc="-1" strike="noStrike">
                <a:solidFill>
                  <a:srgbClr val="000000"/>
                </a:solidFill>
                <a:latin typeface="Times New Roman"/>
              </a:rPr>
              <a:t>The social division of labour led to the formation of what he called social ‘links and bonds’ that attach individuals to the wider society and to each other by linking actual cooperators together. </a:t>
            </a:r>
            <a:endParaRPr b="0" lang="en-IN" sz="2200" spc="-1" strike="noStrike">
              <a:latin typeface="Arial"/>
            </a:endParaRPr>
          </a:p>
          <a:p>
            <a:pPr lvl="2" marL="1200240" indent="-285840" algn="just">
              <a:lnSpc>
                <a:spcPct val="150000"/>
              </a:lnSpc>
              <a:buClr>
                <a:srgbClr val="000000"/>
              </a:buClr>
              <a:buFont typeface="Arial"/>
              <a:buChar char="•"/>
            </a:pPr>
            <a:r>
              <a:rPr b="0" lang="en-IN" sz="2200" spc="-1" strike="noStrike">
                <a:solidFill>
                  <a:srgbClr val="000000"/>
                </a:solidFill>
                <a:latin typeface="Times New Roman"/>
              </a:rPr>
              <a:t>These links and bonds formed a system of attachments to society which Durkheim referred to as social solidarity,.</a:t>
            </a:r>
            <a:endParaRPr b="0" lang="en-IN" sz="2200" spc="-1" strike="noStrike">
              <a:latin typeface="Arial"/>
            </a:endParaRPr>
          </a:p>
          <a:p>
            <a:pPr lvl="2" marL="1200240" indent="-285840" algn="just">
              <a:lnSpc>
                <a:spcPct val="150000"/>
              </a:lnSpc>
              <a:buClr>
                <a:srgbClr val="000000"/>
              </a:buClr>
              <a:buFont typeface="Arial"/>
              <a:buChar char="•"/>
            </a:pPr>
            <a:r>
              <a:rPr b="0" lang="en-IN" sz="2200" spc="-1" strike="noStrike">
                <a:solidFill>
                  <a:srgbClr val="000000"/>
                </a:solidFill>
                <a:latin typeface="Times New Roman"/>
              </a:rPr>
              <a:t>The overall unity of the society is referred as social solidarity.</a:t>
            </a:r>
            <a:endParaRPr b="0" lang="en-IN" sz="2200" spc="-1" strike="noStrike">
              <a:latin typeface="Arial"/>
            </a:endParaRPr>
          </a:p>
          <a:p>
            <a:pPr lvl="2" marL="1200240" indent="-285840" algn="just">
              <a:lnSpc>
                <a:spcPct val="150000"/>
              </a:lnSpc>
              <a:buClr>
                <a:srgbClr val="000000"/>
              </a:buClr>
              <a:buFont typeface="Arial"/>
              <a:buChar char="•"/>
            </a:pPr>
            <a:r>
              <a:rPr b="0" lang="en-IN" sz="2200" spc="-1" strike="noStrike">
                <a:solidFill>
                  <a:srgbClr val="000000"/>
                </a:solidFill>
                <a:latin typeface="Times New Roman"/>
              </a:rPr>
              <a:t>The term ‘solidarity’ was used to identify a system of social relations linking individuals to each other and to society as a whole. </a:t>
            </a:r>
            <a:endParaRPr b="0" lang="en-IN" sz="2200" spc="-1" strike="noStrike">
              <a:latin typeface="Arial"/>
            </a:endParaRPr>
          </a:p>
        </p:txBody>
      </p:sp>
    </p:spTree>
  </p:cSld>
  <mc:AlternateContent>
    <mc:Choice Requires="p14">
      <p:transition spd="slow" p14:dur="2000"/>
    </mc:Choice>
    <mc:Fallback>
      <p:transition spd="slow"/>
    </mc:Fallback>
  </mc:AlternateContent>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PlaceHolder 1"/>
          <p:cNvSpPr>
            <a:spLocks noGrp="1"/>
          </p:cNvSpPr>
          <p:nvPr>
            <p:ph type="sldNum" idx="43"/>
          </p:nvPr>
        </p:nvSpPr>
        <p:spPr>
          <a:xfrm>
            <a:off x="-17280" y="114480"/>
            <a:ext cx="810720" cy="503280"/>
          </a:xfrm>
          <a:prstGeom prst="rect">
            <a:avLst/>
          </a:prstGeom>
          <a:noFill/>
          <a:ln w="0">
            <a:noFill/>
          </a:ln>
        </p:spPr>
        <p:txBody>
          <a:bodyPr anchor="t">
            <a:noAutofit/>
          </a:bodyPr>
          <a:lstStyle>
            <a:lvl1pPr algn="r">
              <a:lnSpc>
                <a:spcPct val="100000"/>
              </a:lnSpc>
              <a:buNone/>
              <a:defRPr b="0" lang="en-US" sz="1800" spc="-1" strike="noStrike">
                <a:solidFill>
                  <a:srgbClr val="b71e42"/>
                </a:solidFill>
                <a:latin typeface="Gill Sans MT"/>
              </a:defRPr>
            </a:lvl1pPr>
          </a:lstStyle>
          <a:p>
            <a:pPr algn="r">
              <a:lnSpc>
                <a:spcPct val="100000"/>
              </a:lnSpc>
              <a:buNone/>
            </a:pPr>
            <a:fld id="{5EE19899-AD4A-4269-9F68-1AFB13013D3D}" type="slidenum">
              <a:rPr b="0" lang="en-US" sz="1800" spc="-1" strike="noStrike">
                <a:solidFill>
                  <a:srgbClr val="b71e42"/>
                </a:solidFill>
                <a:latin typeface="Gill Sans MT"/>
              </a:rPr>
              <a:t>&lt;number&gt;</a:t>
            </a:fld>
            <a:endParaRPr b="0" lang="en-IN" sz="1800" spc="-1" strike="noStrike">
              <a:latin typeface="Times New Roman"/>
            </a:endParaRPr>
          </a:p>
        </p:txBody>
      </p:sp>
      <p:sp>
        <p:nvSpPr>
          <p:cNvPr id="137" name="TextBox 14"/>
          <p:cNvSpPr/>
          <p:nvPr/>
        </p:nvSpPr>
        <p:spPr>
          <a:xfrm>
            <a:off x="793440" y="584280"/>
            <a:ext cx="10907280" cy="6120360"/>
          </a:xfrm>
          <a:prstGeom prst="rect">
            <a:avLst/>
          </a:prstGeom>
          <a:noFill/>
          <a:ln w="0">
            <a:noFill/>
          </a:ln>
        </p:spPr>
        <p:style>
          <a:lnRef idx="0"/>
          <a:fillRef idx="0"/>
          <a:effectRef idx="0"/>
          <a:fontRef idx="minor"/>
        </p:style>
        <p:txBody>
          <a:bodyPr lIns="90000" rIns="90000" tIns="45000" bIns="45000" anchor="t">
            <a:spAutoFit/>
          </a:bodyPr>
          <a:p>
            <a:pPr marL="457200" algn="ctr">
              <a:lnSpc>
                <a:spcPct val="150000"/>
              </a:lnSpc>
              <a:buNone/>
            </a:pPr>
            <a:r>
              <a:rPr b="1" lang="en-IN" sz="2200" spc="-1" strike="noStrike">
                <a:solidFill>
                  <a:srgbClr val="000000"/>
                </a:solidFill>
                <a:latin typeface="Times New Roman"/>
              </a:rPr>
              <a:t>The Division of Labour in Society (1893)</a:t>
            </a:r>
            <a:endParaRPr b="0" lang="en-IN" sz="2200" spc="-1" strike="noStrike">
              <a:latin typeface="Arial"/>
            </a:endParaRPr>
          </a:p>
          <a:p>
            <a:pPr marL="457200" algn="just">
              <a:lnSpc>
                <a:spcPct val="150000"/>
              </a:lnSpc>
              <a:buNone/>
            </a:pPr>
            <a:r>
              <a:rPr b="1" lang="en-IN" sz="2200" spc="-1" strike="noStrike">
                <a:solidFill>
                  <a:srgbClr val="000000"/>
                </a:solidFill>
                <a:latin typeface="Times New Roman"/>
              </a:rPr>
              <a:t>Mechanical Solidarity</a:t>
            </a:r>
            <a:endParaRPr b="0" lang="en-IN" sz="2200" spc="-1" strike="noStrike">
              <a:latin typeface="Arial"/>
            </a:endParaRPr>
          </a:p>
          <a:p>
            <a:pPr lvl="2" marL="1371600" indent="-457200" algn="just">
              <a:lnSpc>
                <a:spcPct val="150000"/>
              </a:lnSpc>
              <a:buClr>
                <a:srgbClr val="000000"/>
              </a:buClr>
              <a:buFont typeface="Gill Sans MT"/>
              <a:buAutoNum type="arabicParenR"/>
            </a:pPr>
            <a:r>
              <a:rPr b="0" lang="en-IN" sz="2200" spc="-1" strike="noStrike">
                <a:solidFill>
                  <a:srgbClr val="000000"/>
                </a:solidFill>
                <a:latin typeface="Times New Roman"/>
              </a:rPr>
              <a:t>The a homogeneous population which is small and isolated;  </a:t>
            </a:r>
            <a:endParaRPr b="0" lang="en-IN" sz="2200" spc="-1" strike="noStrike">
              <a:latin typeface="Arial"/>
            </a:endParaRPr>
          </a:p>
          <a:p>
            <a:pPr lvl="2" marL="1371600" indent="-457200" algn="just">
              <a:lnSpc>
                <a:spcPct val="150000"/>
              </a:lnSpc>
              <a:buClr>
                <a:srgbClr val="000000"/>
              </a:buClr>
              <a:buFont typeface="Gill Sans MT"/>
              <a:buAutoNum type="arabicParenR"/>
            </a:pPr>
            <a:r>
              <a:rPr b="0" lang="en-IN" sz="2200" spc="-1" strike="noStrike">
                <a:solidFill>
                  <a:srgbClr val="000000"/>
                </a:solidFill>
                <a:latin typeface="Times New Roman"/>
              </a:rPr>
              <a:t>A division of labor based on social cooperation that coordinates economic, political and religious activities so that people live commonly and cooperate collectively;  </a:t>
            </a:r>
            <a:endParaRPr b="0" lang="en-IN" sz="2200" spc="-1" strike="noStrike">
              <a:latin typeface="Arial"/>
            </a:endParaRPr>
          </a:p>
          <a:p>
            <a:pPr lvl="2" marL="1371600" indent="-457200" algn="just">
              <a:lnSpc>
                <a:spcPct val="150000"/>
              </a:lnSpc>
              <a:buClr>
                <a:srgbClr val="000000"/>
              </a:buClr>
              <a:buFont typeface="Gill Sans MT"/>
              <a:buAutoNum type="arabicParenR"/>
            </a:pPr>
            <a:r>
              <a:rPr b="0" lang="en-IN" sz="2200" spc="-1" strike="noStrike">
                <a:solidFill>
                  <a:srgbClr val="000000"/>
                </a:solidFill>
                <a:latin typeface="Times New Roman"/>
              </a:rPr>
              <a:t>A system of social institutions in which religion and the family system are dominant and function as the major source of social cohesion in that they link individuals to each other by obligation; </a:t>
            </a:r>
            <a:endParaRPr b="0" lang="en-IN" sz="2200" spc="-1" strike="noStrike">
              <a:latin typeface="Arial"/>
            </a:endParaRPr>
          </a:p>
          <a:p>
            <a:pPr lvl="2" marL="1371600" indent="-457200" algn="just">
              <a:lnSpc>
                <a:spcPct val="150000"/>
              </a:lnSpc>
              <a:buClr>
                <a:srgbClr val="000000"/>
              </a:buClr>
              <a:buFont typeface="Gill Sans MT"/>
              <a:buAutoNum type="arabicParenR"/>
            </a:pPr>
            <a:r>
              <a:rPr b="0" lang="en-IN" sz="2200" spc="-1" strike="noStrike">
                <a:solidFill>
                  <a:srgbClr val="000000"/>
                </a:solidFill>
                <a:latin typeface="Times New Roman"/>
              </a:rPr>
              <a:t> </a:t>
            </a:r>
            <a:r>
              <a:rPr b="0" lang="en-IN" sz="2200" spc="-1" strike="noStrike">
                <a:solidFill>
                  <a:srgbClr val="000000"/>
                </a:solidFill>
                <a:latin typeface="Times New Roman"/>
              </a:rPr>
              <a:t>A system of religious beliefs which are uniformly diffused throughout the society, creating uniformity in attitudes and actions that act on them by unifying their minds and by exerting an emotional hold over them; </a:t>
            </a:r>
            <a:endParaRPr b="0" lang="en-IN" sz="2200" spc="-1" strike="noStrike">
              <a:latin typeface="Arial"/>
            </a:endParaRPr>
          </a:p>
          <a:p>
            <a:pPr algn="just">
              <a:lnSpc>
                <a:spcPct val="150000"/>
              </a:lnSpc>
              <a:buNone/>
            </a:pPr>
            <a:endParaRPr b="0" lang="en-IN" sz="2200" spc="-1" strike="noStrike">
              <a:latin typeface="Arial"/>
            </a:endParaRPr>
          </a:p>
        </p:txBody>
      </p:sp>
    </p:spTree>
  </p:cSld>
  <mc:AlternateContent>
    <mc:Choice Requires="p14">
      <p:transition spd="slow" p14:dur="2000"/>
    </mc:Choice>
    <mc:Fallback>
      <p:transition spd="slow"/>
    </mc:Fallback>
  </mc:AlternateContent>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PlaceHolder 1"/>
          <p:cNvSpPr>
            <a:spLocks noGrp="1"/>
          </p:cNvSpPr>
          <p:nvPr>
            <p:ph type="sldNum" idx="44"/>
          </p:nvPr>
        </p:nvSpPr>
        <p:spPr>
          <a:xfrm>
            <a:off x="-17280" y="114480"/>
            <a:ext cx="810720" cy="503280"/>
          </a:xfrm>
          <a:prstGeom prst="rect">
            <a:avLst/>
          </a:prstGeom>
          <a:noFill/>
          <a:ln w="0">
            <a:noFill/>
          </a:ln>
        </p:spPr>
        <p:txBody>
          <a:bodyPr anchor="t">
            <a:noAutofit/>
          </a:bodyPr>
          <a:lstStyle>
            <a:lvl1pPr algn="r">
              <a:lnSpc>
                <a:spcPct val="100000"/>
              </a:lnSpc>
              <a:buNone/>
              <a:defRPr b="0" lang="en-US" sz="1800" spc="-1" strike="noStrike">
                <a:solidFill>
                  <a:srgbClr val="b71e42"/>
                </a:solidFill>
                <a:latin typeface="Gill Sans MT"/>
              </a:defRPr>
            </a:lvl1pPr>
          </a:lstStyle>
          <a:p>
            <a:pPr algn="r">
              <a:lnSpc>
                <a:spcPct val="100000"/>
              </a:lnSpc>
              <a:buNone/>
            </a:pPr>
            <a:fld id="{3EC52AA6-29F3-4615-97D1-D3CADD4894B7}" type="slidenum">
              <a:rPr b="0" lang="en-US" sz="1800" spc="-1" strike="noStrike">
                <a:solidFill>
                  <a:srgbClr val="b71e42"/>
                </a:solidFill>
                <a:latin typeface="Gill Sans MT"/>
              </a:rPr>
              <a:t>&lt;number&gt;</a:t>
            </a:fld>
            <a:endParaRPr b="0" lang="en-IN" sz="1800" spc="-1" strike="noStrike">
              <a:latin typeface="Times New Roman"/>
            </a:endParaRPr>
          </a:p>
        </p:txBody>
      </p:sp>
      <p:sp>
        <p:nvSpPr>
          <p:cNvPr id="139" name="TextBox 14"/>
          <p:cNvSpPr/>
          <p:nvPr/>
        </p:nvSpPr>
        <p:spPr>
          <a:xfrm>
            <a:off x="793440" y="584280"/>
            <a:ext cx="10907280" cy="5617800"/>
          </a:xfrm>
          <a:prstGeom prst="rect">
            <a:avLst/>
          </a:prstGeom>
          <a:noFill/>
          <a:ln w="0">
            <a:noFill/>
          </a:ln>
        </p:spPr>
        <p:style>
          <a:lnRef idx="0"/>
          <a:fillRef idx="0"/>
          <a:effectRef idx="0"/>
          <a:fontRef idx="minor"/>
        </p:style>
        <p:txBody>
          <a:bodyPr lIns="90000" rIns="90000" tIns="45000" bIns="45000" anchor="t">
            <a:spAutoFit/>
          </a:bodyPr>
          <a:p>
            <a:pPr marL="457200" algn="ctr">
              <a:lnSpc>
                <a:spcPct val="150000"/>
              </a:lnSpc>
              <a:buNone/>
            </a:pPr>
            <a:r>
              <a:rPr b="1" lang="en-IN" sz="2200" spc="-1" strike="noStrike">
                <a:solidFill>
                  <a:srgbClr val="000000"/>
                </a:solidFill>
                <a:latin typeface="Times New Roman"/>
              </a:rPr>
              <a:t>The Division of Labour in Society (1893)</a:t>
            </a:r>
            <a:endParaRPr b="0" lang="en-IN" sz="2200" spc="-1" strike="noStrike">
              <a:latin typeface="Arial"/>
            </a:endParaRPr>
          </a:p>
          <a:p>
            <a:pPr marL="457200" algn="just">
              <a:lnSpc>
                <a:spcPct val="150000"/>
              </a:lnSpc>
              <a:buNone/>
            </a:pPr>
            <a:r>
              <a:rPr b="1" lang="en-IN" sz="2200" spc="-1" strike="noStrike">
                <a:solidFill>
                  <a:srgbClr val="000000"/>
                </a:solidFill>
                <a:latin typeface="Times New Roman"/>
              </a:rPr>
              <a:t>Mechanical Solidarity</a:t>
            </a:r>
            <a:endParaRPr b="0" lang="en-IN" sz="2200" spc="-1" strike="noStrike">
              <a:latin typeface="Arial"/>
            </a:endParaRPr>
          </a:p>
          <a:p>
            <a:pPr lvl="2" marL="1371600" indent="-457200" algn="just">
              <a:lnSpc>
                <a:spcPct val="150000"/>
              </a:lnSpc>
              <a:buClr>
                <a:srgbClr val="000000"/>
              </a:buClr>
              <a:buFont typeface="Gill Sans MT"/>
              <a:buAutoNum type="arabicParenR" startAt="5"/>
            </a:pPr>
            <a:r>
              <a:rPr b="0" lang="en-IN" sz="2200" spc="-1" strike="noStrike">
                <a:solidFill>
                  <a:srgbClr val="000000"/>
                </a:solidFill>
                <a:latin typeface="Times New Roman"/>
              </a:rPr>
              <a:t>A low degree of individual autonomy in which private life never develops and the individual is not a distinct social unit;  </a:t>
            </a:r>
            <a:endParaRPr b="0" lang="en-IN" sz="2200" spc="-1" strike="noStrike">
              <a:latin typeface="Arial"/>
            </a:endParaRPr>
          </a:p>
          <a:p>
            <a:pPr lvl="2" marL="1371600" indent="-457200" algn="just">
              <a:lnSpc>
                <a:spcPct val="150000"/>
              </a:lnSpc>
              <a:buClr>
                <a:srgbClr val="000000"/>
              </a:buClr>
              <a:buFont typeface="Gill Sans MT"/>
              <a:buAutoNum type="arabicParenR" startAt="5"/>
            </a:pPr>
            <a:r>
              <a:rPr b="0" lang="en-IN" sz="2200" spc="-1" strike="noStrike">
                <a:solidFill>
                  <a:srgbClr val="000000"/>
                </a:solidFill>
                <a:latin typeface="Times New Roman"/>
              </a:rPr>
              <a:t>A system of penal law based on repressive sanctions which punish individual transgressions swiftly and violently, serving the function of reaffirming core beliefs and values when sacred social rules have been violated; </a:t>
            </a:r>
            <a:endParaRPr b="0" lang="en-IN" sz="2200" spc="-1" strike="noStrike">
              <a:latin typeface="Arial"/>
            </a:endParaRPr>
          </a:p>
          <a:p>
            <a:pPr lvl="2" marL="1371600" indent="-457200" algn="just">
              <a:lnSpc>
                <a:spcPct val="150000"/>
              </a:lnSpc>
              <a:buClr>
                <a:srgbClr val="000000"/>
              </a:buClr>
              <a:buFont typeface="Gill Sans MT"/>
              <a:buAutoNum type="arabicParenR" startAt="5"/>
            </a:pPr>
            <a:r>
              <a:rPr b="0" lang="en-IN" sz="2200" spc="-1" strike="noStrike">
                <a:solidFill>
                  <a:srgbClr val="000000"/>
                </a:solidFill>
                <a:latin typeface="Times New Roman"/>
              </a:rPr>
              <a:t>A social organization in which the individual’s place in society is determined by kinship and family organization; </a:t>
            </a:r>
            <a:endParaRPr b="0" lang="en-IN" sz="2200" spc="-1" strike="noStrike">
              <a:latin typeface="Arial"/>
            </a:endParaRPr>
          </a:p>
          <a:p>
            <a:pPr lvl="2" marL="1371600" indent="-457200" algn="just">
              <a:lnSpc>
                <a:spcPct val="150000"/>
              </a:lnSpc>
              <a:buClr>
                <a:srgbClr val="000000"/>
              </a:buClr>
              <a:buFont typeface="Gill Sans MT"/>
              <a:buAutoNum type="arabicParenR" startAt="5"/>
            </a:pPr>
            <a:r>
              <a:rPr b="0" lang="en-IN" sz="2200" spc="-1" strike="noStrike">
                <a:solidFill>
                  <a:srgbClr val="000000"/>
                </a:solidFill>
                <a:latin typeface="Times New Roman"/>
              </a:rPr>
              <a:t>A system of social cohesion which produces a high degree of consistency in social practices and beliefs and in individual attitudes and actions; </a:t>
            </a:r>
            <a:endParaRPr b="0" lang="en-IN" sz="2200" spc="-1" strike="noStrike">
              <a:latin typeface="Arial"/>
            </a:endParaRPr>
          </a:p>
        </p:txBody>
      </p:sp>
    </p:spTree>
  </p:cSld>
  <mc:AlternateContent>
    <mc:Choice Requires="p14">
      <p:transition spd="slow" p14:dur="2000"/>
    </mc:Choice>
    <mc:Fallback>
      <p:transition spd="slow"/>
    </mc:Fallback>
  </mc:AlternateContent>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PlaceHolder 1"/>
          <p:cNvSpPr>
            <a:spLocks noGrp="1"/>
          </p:cNvSpPr>
          <p:nvPr>
            <p:ph type="sldNum" idx="45"/>
          </p:nvPr>
        </p:nvSpPr>
        <p:spPr>
          <a:xfrm>
            <a:off x="-17280" y="114480"/>
            <a:ext cx="810720" cy="503280"/>
          </a:xfrm>
          <a:prstGeom prst="rect">
            <a:avLst/>
          </a:prstGeom>
          <a:noFill/>
          <a:ln w="0">
            <a:noFill/>
          </a:ln>
        </p:spPr>
        <p:txBody>
          <a:bodyPr anchor="t">
            <a:noAutofit/>
          </a:bodyPr>
          <a:lstStyle>
            <a:lvl1pPr algn="r">
              <a:lnSpc>
                <a:spcPct val="100000"/>
              </a:lnSpc>
              <a:buNone/>
              <a:defRPr b="0" lang="en-US" sz="1800" spc="-1" strike="noStrike">
                <a:solidFill>
                  <a:srgbClr val="b71e42"/>
                </a:solidFill>
                <a:latin typeface="Gill Sans MT"/>
              </a:defRPr>
            </a:lvl1pPr>
          </a:lstStyle>
          <a:p>
            <a:pPr algn="r">
              <a:lnSpc>
                <a:spcPct val="100000"/>
              </a:lnSpc>
              <a:buNone/>
            </a:pPr>
            <a:fld id="{3BF9EBDC-0A4E-4CA6-9734-756B96ED668F}" type="slidenum">
              <a:rPr b="0" lang="en-US" sz="1800" spc="-1" strike="noStrike">
                <a:solidFill>
                  <a:srgbClr val="b71e42"/>
                </a:solidFill>
                <a:latin typeface="Gill Sans MT"/>
              </a:rPr>
              <a:t>&lt;number&gt;</a:t>
            </a:fld>
            <a:endParaRPr b="0" lang="en-IN" sz="1800" spc="-1" strike="noStrike">
              <a:latin typeface="Times New Roman"/>
            </a:endParaRPr>
          </a:p>
        </p:txBody>
      </p:sp>
      <p:sp>
        <p:nvSpPr>
          <p:cNvPr id="141" name="TextBox 14"/>
          <p:cNvSpPr/>
          <p:nvPr/>
        </p:nvSpPr>
        <p:spPr>
          <a:xfrm>
            <a:off x="793440" y="584280"/>
            <a:ext cx="10907280" cy="3105000"/>
          </a:xfrm>
          <a:prstGeom prst="rect">
            <a:avLst/>
          </a:prstGeom>
          <a:noFill/>
          <a:ln w="0">
            <a:noFill/>
          </a:ln>
        </p:spPr>
        <p:style>
          <a:lnRef idx="0"/>
          <a:fillRef idx="0"/>
          <a:effectRef idx="0"/>
          <a:fontRef idx="minor"/>
        </p:style>
        <p:txBody>
          <a:bodyPr lIns="90000" rIns="90000" tIns="45000" bIns="45000" anchor="t">
            <a:spAutoFit/>
          </a:bodyPr>
          <a:p>
            <a:pPr marL="457200" algn="ctr">
              <a:lnSpc>
                <a:spcPct val="150000"/>
              </a:lnSpc>
              <a:buNone/>
            </a:pPr>
            <a:r>
              <a:rPr b="1" lang="en-IN" sz="2200" spc="-1" strike="noStrike">
                <a:solidFill>
                  <a:srgbClr val="000000"/>
                </a:solidFill>
                <a:latin typeface="Times New Roman"/>
              </a:rPr>
              <a:t>The Division of Labour in Society (1893)</a:t>
            </a:r>
            <a:endParaRPr b="0" lang="en-IN" sz="2200" spc="-1" strike="noStrike">
              <a:latin typeface="Arial"/>
            </a:endParaRPr>
          </a:p>
          <a:p>
            <a:pPr marL="457200" algn="just">
              <a:lnSpc>
                <a:spcPct val="150000"/>
              </a:lnSpc>
              <a:buNone/>
            </a:pPr>
            <a:r>
              <a:rPr b="1" lang="en-IN" sz="2200" spc="-1" strike="noStrike">
                <a:solidFill>
                  <a:srgbClr val="000000"/>
                </a:solidFill>
                <a:latin typeface="Times New Roman"/>
              </a:rPr>
              <a:t>Mechanical Solidarity</a:t>
            </a:r>
            <a:endParaRPr b="0" lang="en-IN" sz="2200" spc="-1" strike="noStrike">
              <a:latin typeface="Arial"/>
            </a:endParaRPr>
          </a:p>
          <a:p>
            <a:pPr lvl="2" marL="1371600" indent="-457200" algn="just">
              <a:lnSpc>
                <a:spcPct val="150000"/>
              </a:lnSpc>
              <a:buClr>
                <a:srgbClr val="000000"/>
              </a:buClr>
              <a:buFont typeface="Gill Sans MT"/>
              <a:buAutoNum type="arabicParenR" startAt="9"/>
            </a:pPr>
            <a:r>
              <a:rPr b="0" lang="en-IN" sz="2200" spc="-1" strike="noStrike">
                <a:solidFill>
                  <a:srgbClr val="000000"/>
                </a:solidFill>
                <a:latin typeface="Times New Roman"/>
              </a:rPr>
              <a:t>A state in which individualism is at its lowest point of development and where the individual does not appear as distinct from the group; and </a:t>
            </a:r>
            <a:endParaRPr b="0" lang="en-IN" sz="2200" spc="-1" strike="noStrike">
              <a:latin typeface="Arial"/>
            </a:endParaRPr>
          </a:p>
          <a:p>
            <a:pPr lvl="2" marL="1371600" indent="-457200" algn="just">
              <a:lnSpc>
                <a:spcPct val="150000"/>
              </a:lnSpc>
              <a:buClr>
                <a:srgbClr val="000000"/>
              </a:buClr>
              <a:buFont typeface="Gill Sans MT"/>
              <a:buAutoNum type="arabicParenR" startAt="9"/>
            </a:pPr>
            <a:r>
              <a:rPr b="0" lang="en-IN" sz="2200" spc="-1" strike="noStrike">
                <a:solidFill>
                  <a:srgbClr val="000000"/>
                </a:solidFill>
                <a:latin typeface="Times New Roman"/>
              </a:rPr>
              <a:t>A system of social links and bonds between individuals based on custom, obligation and social duties that reflect a dependency on society </a:t>
            </a:r>
            <a:endParaRPr b="0" lang="en-IN" sz="2200" spc="-1" strike="noStrike">
              <a:latin typeface="Arial"/>
            </a:endParaRPr>
          </a:p>
        </p:txBody>
      </p:sp>
    </p:spTree>
  </p:cSld>
  <mc:AlternateContent>
    <mc:Choice Requires="p14">
      <p:transition spd="slow" p14:dur="2000"/>
    </mc:Choice>
    <mc:Fallback>
      <p:transition spd="slow"/>
    </mc:Fallback>
  </mc:AlternateContent>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PlaceHolder 1"/>
          <p:cNvSpPr>
            <a:spLocks noGrp="1"/>
          </p:cNvSpPr>
          <p:nvPr>
            <p:ph type="sldNum" idx="46"/>
          </p:nvPr>
        </p:nvSpPr>
        <p:spPr>
          <a:xfrm>
            <a:off x="-17280" y="114480"/>
            <a:ext cx="810720" cy="503280"/>
          </a:xfrm>
          <a:prstGeom prst="rect">
            <a:avLst/>
          </a:prstGeom>
          <a:noFill/>
          <a:ln w="0">
            <a:noFill/>
          </a:ln>
        </p:spPr>
        <p:txBody>
          <a:bodyPr anchor="t">
            <a:noAutofit/>
          </a:bodyPr>
          <a:lstStyle>
            <a:lvl1pPr algn="r">
              <a:lnSpc>
                <a:spcPct val="100000"/>
              </a:lnSpc>
              <a:buNone/>
              <a:defRPr b="0" lang="en-US" sz="1800" spc="-1" strike="noStrike">
                <a:solidFill>
                  <a:srgbClr val="b71e42"/>
                </a:solidFill>
                <a:latin typeface="Gill Sans MT"/>
              </a:defRPr>
            </a:lvl1pPr>
          </a:lstStyle>
          <a:p>
            <a:pPr algn="r">
              <a:lnSpc>
                <a:spcPct val="100000"/>
              </a:lnSpc>
              <a:buNone/>
            </a:pPr>
            <a:fld id="{307CDC7E-B1E5-4A45-AE18-482AF1406E20}" type="slidenum">
              <a:rPr b="0" lang="en-US" sz="1800" spc="-1" strike="noStrike">
                <a:solidFill>
                  <a:srgbClr val="b71e42"/>
                </a:solidFill>
                <a:latin typeface="Gill Sans MT"/>
              </a:rPr>
              <a:t>&lt;number&gt;</a:t>
            </a:fld>
            <a:endParaRPr b="0" lang="en-IN" sz="1800" spc="-1" strike="noStrike">
              <a:latin typeface="Times New Roman"/>
            </a:endParaRPr>
          </a:p>
        </p:txBody>
      </p:sp>
      <p:sp>
        <p:nvSpPr>
          <p:cNvPr id="143" name="TextBox 14"/>
          <p:cNvSpPr/>
          <p:nvPr/>
        </p:nvSpPr>
        <p:spPr>
          <a:xfrm>
            <a:off x="793440" y="584280"/>
            <a:ext cx="10907280" cy="5115240"/>
          </a:xfrm>
          <a:prstGeom prst="rect">
            <a:avLst/>
          </a:prstGeom>
          <a:noFill/>
          <a:ln w="0">
            <a:noFill/>
          </a:ln>
        </p:spPr>
        <p:style>
          <a:lnRef idx="0"/>
          <a:fillRef idx="0"/>
          <a:effectRef idx="0"/>
          <a:fontRef idx="minor"/>
        </p:style>
        <p:txBody>
          <a:bodyPr lIns="90000" rIns="90000" tIns="45000" bIns="45000" anchor="t">
            <a:spAutoFit/>
          </a:bodyPr>
          <a:p>
            <a:pPr marL="457200" algn="ctr">
              <a:lnSpc>
                <a:spcPct val="150000"/>
              </a:lnSpc>
              <a:buNone/>
            </a:pPr>
            <a:r>
              <a:rPr b="1" lang="en-IN" sz="2200" spc="-1" strike="noStrike">
                <a:solidFill>
                  <a:srgbClr val="000000"/>
                </a:solidFill>
                <a:latin typeface="Times New Roman"/>
              </a:rPr>
              <a:t>The Division of Labour in Society (1893)</a:t>
            </a:r>
            <a:endParaRPr b="0" lang="en-IN" sz="2200" spc="-1" strike="noStrike">
              <a:latin typeface="Arial"/>
            </a:endParaRPr>
          </a:p>
          <a:p>
            <a:pPr marL="457200" algn="just">
              <a:lnSpc>
                <a:spcPct val="150000"/>
              </a:lnSpc>
              <a:buNone/>
            </a:pPr>
            <a:r>
              <a:rPr b="1" lang="en-IN" sz="2200" spc="-1" strike="noStrike">
                <a:solidFill>
                  <a:srgbClr val="000000"/>
                </a:solidFill>
                <a:latin typeface="Times New Roman"/>
              </a:rPr>
              <a:t>Organic Solidarity</a:t>
            </a:r>
            <a:endParaRPr b="0" lang="en-IN" sz="2200" spc="-1" strike="noStrike">
              <a:latin typeface="Arial"/>
            </a:endParaRPr>
          </a:p>
          <a:p>
            <a:pPr lvl="2" marL="1371600" indent="-457200" algn="just">
              <a:lnSpc>
                <a:spcPct val="150000"/>
              </a:lnSpc>
              <a:buClr>
                <a:srgbClr val="000000"/>
              </a:buClr>
              <a:buFont typeface="Gill Sans MT"/>
              <a:buAutoNum type="arabicParenR"/>
            </a:pPr>
            <a:r>
              <a:rPr b="0" lang="en-IN" sz="2200" spc="-1" strike="noStrike">
                <a:solidFill>
                  <a:srgbClr val="000000"/>
                </a:solidFill>
                <a:latin typeface="Times New Roman"/>
              </a:rPr>
              <a:t>Large populations spread over broader geographic areas;  </a:t>
            </a:r>
            <a:endParaRPr b="0" lang="en-IN" sz="2200" spc="-1" strike="noStrike">
              <a:latin typeface="Arial"/>
            </a:endParaRPr>
          </a:p>
          <a:p>
            <a:pPr lvl="2" marL="1371600" indent="-457200" algn="just">
              <a:lnSpc>
                <a:spcPct val="150000"/>
              </a:lnSpc>
              <a:buClr>
                <a:srgbClr val="000000"/>
              </a:buClr>
              <a:buFont typeface="Gill Sans MT"/>
              <a:buAutoNum type="arabicParenR"/>
            </a:pPr>
            <a:r>
              <a:rPr b="0" lang="en-IN" sz="2200" spc="-1" strike="noStrike">
                <a:solidFill>
                  <a:srgbClr val="000000"/>
                </a:solidFill>
                <a:latin typeface="Times New Roman"/>
              </a:rPr>
              <a:t>An increased complexity of division of labor leading to specialized economic function in which individuals are more reliant on others to perform economic functions which they cannot perform themselves;  </a:t>
            </a:r>
            <a:endParaRPr b="0" lang="en-IN" sz="2200" spc="-1" strike="noStrike">
              <a:latin typeface="Arial"/>
            </a:endParaRPr>
          </a:p>
          <a:p>
            <a:pPr lvl="2" marL="1371600" indent="-457200" algn="just">
              <a:lnSpc>
                <a:spcPct val="150000"/>
              </a:lnSpc>
              <a:buClr>
                <a:srgbClr val="000000"/>
              </a:buClr>
              <a:buFont typeface="Gill Sans MT"/>
              <a:buAutoNum type="arabicParenR"/>
            </a:pPr>
            <a:r>
              <a:rPr b="0" lang="en-IN" sz="2200" spc="-1" strike="noStrike">
                <a:solidFill>
                  <a:srgbClr val="000000"/>
                </a:solidFill>
                <a:latin typeface="Times New Roman"/>
              </a:rPr>
              <a:t>A system of social relations in which individuals are linked to each other by contract rather than by sentiment, obligation or explicit social duties; </a:t>
            </a:r>
            <a:endParaRPr b="0" lang="en-IN" sz="2200" spc="-1" strike="noStrike">
              <a:latin typeface="Arial"/>
            </a:endParaRPr>
          </a:p>
          <a:p>
            <a:pPr lvl="2" marL="1371600" indent="-457200" algn="just">
              <a:lnSpc>
                <a:spcPct val="150000"/>
              </a:lnSpc>
              <a:buClr>
                <a:srgbClr val="000000"/>
              </a:buClr>
              <a:buFont typeface="Gill Sans MT"/>
              <a:buAutoNum type="arabicParenR"/>
            </a:pPr>
            <a:r>
              <a:rPr b="0" lang="en-IN" sz="2200" spc="-1" strike="noStrike">
                <a:solidFill>
                  <a:srgbClr val="000000"/>
                </a:solidFill>
                <a:latin typeface="Times New Roman"/>
              </a:rPr>
              <a:t>A system in which individuals obtain their place in society by occupation rather than by kinship affiliation within the tribal segment;  </a:t>
            </a:r>
            <a:endParaRPr b="0" lang="en-IN" sz="2200" spc="-1" strike="noStrike">
              <a:latin typeface="Arial"/>
            </a:endParaRPr>
          </a:p>
        </p:txBody>
      </p:sp>
    </p:spTree>
  </p:cSld>
  <mc:AlternateContent>
    <mc:Choice Requires="p14">
      <p:transition spd="slow" p14:dur="2000"/>
    </mc:Choice>
    <mc:Fallback>
      <p:transition spd="slow"/>
    </mc:Fallback>
  </mc:AlternateContent>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PlaceHolder 1"/>
          <p:cNvSpPr>
            <a:spLocks noGrp="1"/>
          </p:cNvSpPr>
          <p:nvPr>
            <p:ph type="sldNum" idx="47"/>
          </p:nvPr>
        </p:nvSpPr>
        <p:spPr>
          <a:xfrm>
            <a:off x="-17280" y="114480"/>
            <a:ext cx="810720" cy="503280"/>
          </a:xfrm>
          <a:prstGeom prst="rect">
            <a:avLst/>
          </a:prstGeom>
          <a:noFill/>
          <a:ln w="0">
            <a:noFill/>
          </a:ln>
        </p:spPr>
        <p:txBody>
          <a:bodyPr anchor="t">
            <a:noAutofit/>
          </a:bodyPr>
          <a:lstStyle>
            <a:lvl1pPr algn="r">
              <a:lnSpc>
                <a:spcPct val="100000"/>
              </a:lnSpc>
              <a:buNone/>
              <a:defRPr b="0" lang="en-US" sz="1800" spc="-1" strike="noStrike">
                <a:solidFill>
                  <a:srgbClr val="b71e42"/>
                </a:solidFill>
                <a:latin typeface="Gill Sans MT"/>
              </a:defRPr>
            </a:lvl1pPr>
          </a:lstStyle>
          <a:p>
            <a:pPr algn="r">
              <a:lnSpc>
                <a:spcPct val="100000"/>
              </a:lnSpc>
              <a:buNone/>
            </a:pPr>
            <a:fld id="{6812EFDE-6147-49C7-B3FF-2437771DA4EC}" type="slidenum">
              <a:rPr b="0" lang="en-US" sz="1800" spc="-1" strike="noStrike">
                <a:solidFill>
                  <a:srgbClr val="b71e42"/>
                </a:solidFill>
                <a:latin typeface="Gill Sans MT"/>
              </a:rPr>
              <a:t>&lt;number&gt;</a:t>
            </a:fld>
            <a:endParaRPr b="0" lang="en-IN" sz="1800" spc="-1" strike="noStrike">
              <a:latin typeface="Times New Roman"/>
            </a:endParaRPr>
          </a:p>
        </p:txBody>
      </p:sp>
      <p:sp>
        <p:nvSpPr>
          <p:cNvPr id="145" name="TextBox 14"/>
          <p:cNvSpPr/>
          <p:nvPr/>
        </p:nvSpPr>
        <p:spPr>
          <a:xfrm>
            <a:off x="793440" y="584280"/>
            <a:ext cx="10907280" cy="4110120"/>
          </a:xfrm>
          <a:prstGeom prst="rect">
            <a:avLst/>
          </a:prstGeom>
          <a:noFill/>
          <a:ln w="0">
            <a:noFill/>
          </a:ln>
        </p:spPr>
        <p:style>
          <a:lnRef idx="0"/>
          <a:fillRef idx="0"/>
          <a:effectRef idx="0"/>
          <a:fontRef idx="minor"/>
        </p:style>
        <p:txBody>
          <a:bodyPr lIns="90000" rIns="90000" tIns="45000" bIns="45000" anchor="t">
            <a:spAutoFit/>
          </a:bodyPr>
          <a:p>
            <a:pPr marL="457200" algn="ctr">
              <a:lnSpc>
                <a:spcPct val="150000"/>
              </a:lnSpc>
              <a:buNone/>
            </a:pPr>
            <a:r>
              <a:rPr b="1" lang="en-IN" sz="2200" spc="-1" strike="noStrike">
                <a:solidFill>
                  <a:srgbClr val="000000"/>
                </a:solidFill>
                <a:latin typeface="Times New Roman"/>
              </a:rPr>
              <a:t>The Division of Labour in Society (1893)</a:t>
            </a:r>
            <a:endParaRPr b="0" lang="en-IN" sz="2200" spc="-1" strike="noStrike">
              <a:latin typeface="Arial"/>
            </a:endParaRPr>
          </a:p>
          <a:p>
            <a:pPr marL="457200" algn="just">
              <a:lnSpc>
                <a:spcPct val="150000"/>
              </a:lnSpc>
              <a:buNone/>
            </a:pPr>
            <a:r>
              <a:rPr b="1" lang="en-IN" sz="2200" spc="-1" strike="noStrike">
                <a:solidFill>
                  <a:srgbClr val="000000"/>
                </a:solidFill>
                <a:latin typeface="Times New Roman"/>
              </a:rPr>
              <a:t>Organic Solidarity</a:t>
            </a:r>
            <a:endParaRPr b="0" lang="en-IN" sz="2200" spc="-1" strike="noStrike">
              <a:latin typeface="Arial"/>
            </a:endParaRPr>
          </a:p>
          <a:p>
            <a:pPr lvl="2" marL="1371600" indent="-457200" algn="just">
              <a:lnSpc>
                <a:spcPct val="150000"/>
              </a:lnSpc>
              <a:buClr>
                <a:srgbClr val="000000"/>
              </a:buClr>
              <a:buFont typeface="Gill Sans MT"/>
              <a:buAutoNum type="arabicParenR" startAt="5"/>
            </a:pPr>
            <a:r>
              <a:rPr b="0" lang="en-IN" sz="2200" spc="-1" strike="noStrike">
                <a:solidFill>
                  <a:srgbClr val="000000"/>
                </a:solidFill>
                <a:latin typeface="Times New Roman"/>
              </a:rPr>
              <a:t>An increased individual autonomy based on a system of laws recognizing rights and individual freedoms; </a:t>
            </a:r>
            <a:endParaRPr b="0" lang="en-IN" sz="2200" spc="-1" strike="noStrike">
              <a:latin typeface="Arial"/>
            </a:endParaRPr>
          </a:p>
          <a:p>
            <a:pPr lvl="2" marL="1371600" indent="-457200" algn="just">
              <a:lnSpc>
                <a:spcPct val="150000"/>
              </a:lnSpc>
              <a:buClr>
                <a:srgbClr val="000000"/>
              </a:buClr>
              <a:buFont typeface="Gill Sans MT"/>
              <a:buAutoNum type="arabicParenR" startAt="5"/>
            </a:pPr>
            <a:r>
              <a:rPr b="0" lang="en-IN" sz="2200" spc="-1" strike="noStrike">
                <a:solidFill>
                  <a:srgbClr val="000000"/>
                </a:solidFill>
                <a:latin typeface="Times New Roman"/>
              </a:rPr>
              <a:t>The development of contract law based on restitutive rather than repressive sanctions in which judicial rules redress social wrongs by restoring things to their original state. </a:t>
            </a:r>
            <a:endParaRPr b="0" lang="en-IN" sz="2200" spc="-1" strike="noStrike">
              <a:latin typeface="Arial"/>
            </a:endParaRPr>
          </a:p>
          <a:p>
            <a:pPr algn="just">
              <a:lnSpc>
                <a:spcPct val="150000"/>
              </a:lnSpc>
              <a:buNone/>
            </a:pPr>
            <a:endParaRPr b="0" lang="en-IN" sz="2200" spc="-1" strike="noStrike">
              <a:latin typeface="Arial"/>
            </a:endParaRPr>
          </a:p>
        </p:txBody>
      </p:sp>
    </p:spTree>
  </p:cSld>
  <mc:AlternateContent>
    <mc:Choice Requires="p14">
      <p:transition spd="slow" p14:dur="2000"/>
    </mc:Choice>
    <mc:Fallback>
      <p:transition spd="slow"/>
    </mc:Fallback>
  </mc:AlternateContent>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PlaceHolder 1"/>
          <p:cNvSpPr>
            <a:spLocks noGrp="1"/>
          </p:cNvSpPr>
          <p:nvPr>
            <p:ph type="sldNum" idx="48"/>
          </p:nvPr>
        </p:nvSpPr>
        <p:spPr>
          <a:xfrm>
            <a:off x="-17280" y="114480"/>
            <a:ext cx="810720" cy="503280"/>
          </a:xfrm>
          <a:prstGeom prst="rect">
            <a:avLst/>
          </a:prstGeom>
          <a:noFill/>
          <a:ln w="0">
            <a:noFill/>
          </a:ln>
        </p:spPr>
        <p:txBody>
          <a:bodyPr anchor="t">
            <a:noAutofit/>
          </a:bodyPr>
          <a:lstStyle>
            <a:lvl1pPr algn="r">
              <a:lnSpc>
                <a:spcPct val="100000"/>
              </a:lnSpc>
              <a:buNone/>
              <a:defRPr b="0" lang="en-US" sz="1800" spc="-1" strike="noStrike">
                <a:solidFill>
                  <a:srgbClr val="b71e42"/>
                </a:solidFill>
                <a:latin typeface="Gill Sans MT"/>
              </a:defRPr>
            </a:lvl1pPr>
          </a:lstStyle>
          <a:p>
            <a:pPr algn="r">
              <a:lnSpc>
                <a:spcPct val="100000"/>
              </a:lnSpc>
              <a:buNone/>
            </a:pPr>
            <a:fld id="{CA151274-3592-4E76-B3A9-9A3F3257E6A2}" type="slidenum">
              <a:rPr b="0" lang="en-US" sz="1800" spc="-1" strike="noStrike">
                <a:solidFill>
                  <a:srgbClr val="b71e42"/>
                </a:solidFill>
                <a:latin typeface="Gill Sans MT"/>
              </a:rPr>
              <a:t>&lt;number&gt;</a:t>
            </a:fld>
            <a:endParaRPr b="0" lang="en-IN" sz="1800" spc="-1" strike="noStrike">
              <a:latin typeface="Times New Roman"/>
            </a:endParaRPr>
          </a:p>
        </p:txBody>
      </p:sp>
      <p:pic>
        <p:nvPicPr>
          <p:cNvPr id="147" name="Picture 3" descr=""/>
          <p:cNvPicPr/>
          <p:nvPr/>
        </p:nvPicPr>
        <p:blipFill>
          <a:blip r:embed="rId1"/>
          <a:stretch/>
        </p:blipFill>
        <p:spPr>
          <a:xfrm>
            <a:off x="924480" y="0"/>
            <a:ext cx="9695160" cy="6129360"/>
          </a:xfrm>
          <a:prstGeom prst="rect">
            <a:avLst/>
          </a:prstGeom>
          <a:ln w="0">
            <a:noFill/>
          </a:ln>
        </p:spPr>
      </p:pic>
      <p:sp>
        <p:nvSpPr>
          <p:cNvPr id="148" name="TextBox 4"/>
          <p:cNvSpPr/>
          <p:nvPr/>
        </p:nvSpPr>
        <p:spPr>
          <a:xfrm>
            <a:off x="10610280" y="5266440"/>
            <a:ext cx="1313640" cy="63828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800" spc="-1" strike="noStrike">
                <a:solidFill>
                  <a:srgbClr val="000000"/>
                </a:solidFill>
                <a:latin typeface="Gill Sans MT"/>
              </a:rPr>
              <a:t>Source: </a:t>
            </a:r>
            <a:endParaRPr b="0" lang="en-IN" sz="1800" spc="-1" strike="noStrike">
              <a:latin typeface="Arial"/>
            </a:endParaRPr>
          </a:p>
          <a:p>
            <a:pPr>
              <a:lnSpc>
                <a:spcPct val="100000"/>
              </a:lnSpc>
              <a:buNone/>
            </a:pPr>
            <a:r>
              <a:rPr b="0" lang="en-US" sz="1800" spc="-1" strike="noStrike">
                <a:solidFill>
                  <a:srgbClr val="000000"/>
                </a:solidFill>
                <a:latin typeface="Gill Sans MT"/>
              </a:rPr>
              <a:t>Alt Shift X</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PlaceHolder 1"/>
          <p:cNvSpPr>
            <a:spLocks noGrp="1"/>
          </p:cNvSpPr>
          <p:nvPr>
            <p:ph type="sldNum" idx="49"/>
          </p:nvPr>
        </p:nvSpPr>
        <p:spPr>
          <a:xfrm>
            <a:off x="-17280" y="114480"/>
            <a:ext cx="810720" cy="503280"/>
          </a:xfrm>
          <a:prstGeom prst="rect">
            <a:avLst/>
          </a:prstGeom>
          <a:noFill/>
          <a:ln w="0">
            <a:noFill/>
          </a:ln>
        </p:spPr>
        <p:txBody>
          <a:bodyPr anchor="t">
            <a:noAutofit/>
          </a:bodyPr>
          <a:lstStyle>
            <a:lvl1pPr algn="r">
              <a:lnSpc>
                <a:spcPct val="100000"/>
              </a:lnSpc>
              <a:buNone/>
              <a:defRPr b="0" lang="en-US" sz="1800" spc="-1" strike="noStrike">
                <a:solidFill>
                  <a:srgbClr val="b71e42"/>
                </a:solidFill>
                <a:latin typeface="Gill Sans MT"/>
              </a:defRPr>
            </a:lvl1pPr>
          </a:lstStyle>
          <a:p>
            <a:pPr algn="r">
              <a:lnSpc>
                <a:spcPct val="100000"/>
              </a:lnSpc>
              <a:buNone/>
            </a:pPr>
            <a:fld id="{D86651C4-6EA8-43DF-B6D3-70E26A17364F}" type="slidenum">
              <a:rPr b="0" lang="en-US" sz="1800" spc="-1" strike="noStrike">
                <a:solidFill>
                  <a:srgbClr val="b71e42"/>
                </a:solidFill>
                <a:latin typeface="Gill Sans MT"/>
              </a:rPr>
              <a:t>&lt;number&gt;</a:t>
            </a:fld>
            <a:endParaRPr b="0" lang="en-IN" sz="1800" spc="-1" strike="noStrike">
              <a:latin typeface="Times New Roman"/>
            </a:endParaRPr>
          </a:p>
        </p:txBody>
      </p:sp>
      <p:sp>
        <p:nvSpPr>
          <p:cNvPr id="150" name="TextBox 14"/>
          <p:cNvSpPr/>
          <p:nvPr/>
        </p:nvSpPr>
        <p:spPr>
          <a:xfrm>
            <a:off x="793440" y="584280"/>
            <a:ext cx="10907280" cy="5115240"/>
          </a:xfrm>
          <a:prstGeom prst="rect">
            <a:avLst/>
          </a:prstGeom>
          <a:noFill/>
          <a:ln w="0">
            <a:noFill/>
          </a:ln>
        </p:spPr>
        <p:style>
          <a:lnRef idx="0"/>
          <a:fillRef idx="0"/>
          <a:effectRef idx="0"/>
          <a:fontRef idx="minor"/>
        </p:style>
        <p:txBody>
          <a:bodyPr lIns="90000" rIns="90000" tIns="45000" bIns="45000" anchor="t">
            <a:spAutoFit/>
          </a:bodyPr>
          <a:p>
            <a:pPr marL="457200" algn="ctr">
              <a:lnSpc>
                <a:spcPct val="150000"/>
              </a:lnSpc>
              <a:buNone/>
            </a:pPr>
            <a:r>
              <a:rPr b="1" lang="en-IN" sz="2200" spc="-1" strike="noStrike">
                <a:solidFill>
                  <a:srgbClr val="000000"/>
                </a:solidFill>
                <a:latin typeface="Times New Roman"/>
              </a:rPr>
              <a:t>The Division of Labour in Society (1893)</a:t>
            </a:r>
            <a:endParaRPr b="0" lang="en-IN" sz="2200" spc="-1" strike="noStrike">
              <a:latin typeface="Arial"/>
            </a:endParaRPr>
          </a:p>
          <a:p>
            <a:pPr marL="457200" algn="just">
              <a:lnSpc>
                <a:spcPct val="150000"/>
              </a:lnSpc>
              <a:buNone/>
            </a:pPr>
            <a:r>
              <a:rPr b="1" lang="en-IN" sz="2200" spc="-1" strike="noStrike">
                <a:solidFill>
                  <a:srgbClr val="000000"/>
                </a:solidFill>
                <a:latin typeface="Times New Roman"/>
              </a:rPr>
              <a:t>Common Conscience </a:t>
            </a:r>
            <a:endParaRPr b="0" lang="en-IN" sz="2200" spc="-1" strike="noStrike">
              <a:latin typeface="Arial"/>
            </a:endParaRPr>
          </a:p>
          <a:p>
            <a:pPr lvl="2" marL="1371600" indent="-457200" algn="just">
              <a:lnSpc>
                <a:spcPct val="150000"/>
              </a:lnSpc>
              <a:buClr>
                <a:srgbClr val="000000"/>
              </a:buClr>
              <a:buFont typeface="Arial"/>
              <a:buChar char="•"/>
            </a:pPr>
            <a:r>
              <a:rPr b="0" lang="en-IN" sz="2200" spc="-1" strike="noStrike">
                <a:solidFill>
                  <a:srgbClr val="000000"/>
                </a:solidFill>
                <a:latin typeface="Times New Roman"/>
              </a:rPr>
              <a:t>Social mechanism that holds the group together</a:t>
            </a:r>
            <a:endParaRPr b="0" lang="en-IN" sz="2200" spc="-1" strike="noStrike">
              <a:latin typeface="Arial"/>
            </a:endParaRPr>
          </a:p>
          <a:p>
            <a:pPr lvl="2" marL="1371600" indent="-457200" algn="just">
              <a:lnSpc>
                <a:spcPct val="150000"/>
              </a:lnSpc>
              <a:buClr>
                <a:srgbClr val="000000"/>
              </a:buClr>
              <a:buFont typeface="Arial"/>
              <a:buChar char="•"/>
            </a:pPr>
            <a:r>
              <a:rPr b="0" lang="en-IN" sz="2200" spc="-1" strike="noStrike">
                <a:solidFill>
                  <a:srgbClr val="000000"/>
                </a:solidFill>
                <a:latin typeface="Times New Roman"/>
              </a:rPr>
              <a:t>Body of beliefs, practices and customary enactments which are held in common by all members of society.</a:t>
            </a:r>
            <a:endParaRPr b="0" lang="en-IN" sz="2200" spc="-1" strike="noStrike">
              <a:latin typeface="Arial"/>
            </a:endParaRPr>
          </a:p>
          <a:p>
            <a:pPr lvl="2" marL="1371600" indent="-457200" algn="just">
              <a:lnSpc>
                <a:spcPct val="150000"/>
              </a:lnSpc>
              <a:buClr>
                <a:srgbClr val="000000"/>
              </a:buClr>
              <a:buFont typeface="Arial"/>
              <a:buChar char="•"/>
            </a:pPr>
            <a:r>
              <a:rPr b="0" lang="en-IN" sz="2200" spc="-1" strike="noStrike">
                <a:solidFill>
                  <a:srgbClr val="000000"/>
                </a:solidFill>
                <a:latin typeface="Times New Roman"/>
              </a:rPr>
              <a:t>Diffuse throughout the society</a:t>
            </a:r>
            <a:endParaRPr b="0" lang="en-IN" sz="2200" spc="-1" strike="noStrike">
              <a:latin typeface="Arial"/>
            </a:endParaRPr>
          </a:p>
          <a:p>
            <a:pPr lvl="2" marL="1371600" indent="-457200" algn="just">
              <a:lnSpc>
                <a:spcPct val="150000"/>
              </a:lnSpc>
              <a:buClr>
                <a:srgbClr val="000000"/>
              </a:buClr>
              <a:buFont typeface="Arial"/>
              <a:buChar char="•"/>
            </a:pPr>
            <a:r>
              <a:rPr b="0" lang="en-IN" sz="2200" spc="-1" strike="noStrike">
                <a:solidFill>
                  <a:srgbClr val="000000"/>
                </a:solidFill>
                <a:latin typeface="Times New Roman"/>
              </a:rPr>
              <a:t>Define social purpose</a:t>
            </a:r>
            <a:endParaRPr b="0" lang="en-IN" sz="2200" spc="-1" strike="noStrike">
              <a:latin typeface="Arial"/>
            </a:endParaRPr>
          </a:p>
          <a:p>
            <a:pPr lvl="2" marL="1371600" indent="-457200" algn="just">
              <a:lnSpc>
                <a:spcPct val="150000"/>
              </a:lnSpc>
              <a:buClr>
                <a:srgbClr val="000000"/>
              </a:buClr>
              <a:buFont typeface="Arial"/>
              <a:buChar char="•"/>
            </a:pPr>
            <a:r>
              <a:rPr b="0" lang="en-IN" sz="2200" spc="-1" strike="noStrike">
                <a:solidFill>
                  <a:srgbClr val="000000"/>
                </a:solidFill>
                <a:latin typeface="Times New Roman"/>
              </a:rPr>
              <a:t>Give meanings to action and structure the pattern of social life</a:t>
            </a:r>
            <a:endParaRPr b="0" lang="en-IN" sz="2200" spc="-1" strike="noStrike">
              <a:latin typeface="Arial"/>
            </a:endParaRPr>
          </a:p>
          <a:p>
            <a:pPr lvl="2" marL="1371600" indent="-457200" algn="just">
              <a:lnSpc>
                <a:spcPct val="150000"/>
              </a:lnSpc>
              <a:buClr>
                <a:srgbClr val="000000"/>
              </a:buClr>
              <a:buFont typeface="Arial"/>
              <a:buChar char="•"/>
            </a:pPr>
            <a:r>
              <a:rPr b="0" lang="en-IN" sz="2200" spc="-1" strike="noStrike">
                <a:solidFill>
                  <a:srgbClr val="000000"/>
                </a:solidFill>
                <a:latin typeface="Times New Roman"/>
              </a:rPr>
              <a:t>Deriving from the total structure of beliefs that are formed as a result of society (Morrison 1997). </a:t>
            </a:r>
            <a:endParaRPr b="0" lang="en-IN" sz="22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 name="PlaceHolder 1"/>
          <p:cNvSpPr>
            <a:spLocks noGrp="1"/>
          </p:cNvSpPr>
          <p:nvPr>
            <p:ph type="sldNum" idx="6"/>
          </p:nvPr>
        </p:nvSpPr>
        <p:spPr>
          <a:xfrm>
            <a:off x="-17280" y="114480"/>
            <a:ext cx="810720" cy="503280"/>
          </a:xfrm>
          <a:prstGeom prst="rect">
            <a:avLst/>
          </a:prstGeom>
          <a:noFill/>
          <a:ln w="0">
            <a:noFill/>
          </a:ln>
        </p:spPr>
        <p:txBody>
          <a:bodyPr anchor="t">
            <a:noAutofit/>
          </a:bodyPr>
          <a:lstStyle>
            <a:lvl1pPr algn="r">
              <a:lnSpc>
                <a:spcPct val="100000"/>
              </a:lnSpc>
              <a:buNone/>
              <a:defRPr b="0" lang="en-US" sz="1800" spc="-1" strike="noStrike">
                <a:solidFill>
                  <a:srgbClr val="b71e42"/>
                </a:solidFill>
                <a:latin typeface="Gill Sans MT"/>
              </a:defRPr>
            </a:lvl1pPr>
          </a:lstStyle>
          <a:p>
            <a:pPr algn="r">
              <a:lnSpc>
                <a:spcPct val="100000"/>
              </a:lnSpc>
              <a:buNone/>
            </a:pPr>
            <a:fld id="{ACBE47B7-4AC4-4DF5-9F36-BF967507882D}" type="slidenum">
              <a:rPr b="0" lang="en-US" sz="1800" spc="-1" strike="noStrike">
                <a:solidFill>
                  <a:srgbClr val="b71e42"/>
                </a:solidFill>
                <a:latin typeface="Gill Sans MT"/>
              </a:rPr>
              <a:t>&lt;number&gt;</a:t>
            </a:fld>
            <a:endParaRPr b="0" lang="en-IN" sz="1800" spc="-1" strike="noStrike">
              <a:latin typeface="Times New Roman"/>
            </a:endParaRPr>
          </a:p>
        </p:txBody>
      </p:sp>
      <p:sp>
        <p:nvSpPr>
          <p:cNvPr id="57" name="TextBox 14"/>
          <p:cNvSpPr/>
          <p:nvPr/>
        </p:nvSpPr>
        <p:spPr>
          <a:xfrm>
            <a:off x="793440" y="402480"/>
            <a:ext cx="10739880" cy="5345640"/>
          </a:xfrm>
          <a:prstGeom prst="rect">
            <a:avLst/>
          </a:prstGeom>
          <a:noFill/>
          <a:ln w="0">
            <a:noFill/>
          </a:ln>
        </p:spPr>
        <p:style>
          <a:lnRef idx="0"/>
          <a:fillRef idx="0"/>
          <a:effectRef idx="0"/>
          <a:fontRef idx="minor"/>
        </p:style>
        <p:txBody>
          <a:bodyPr lIns="90000" rIns="90000" tIns="45000" bIns="45000" anchor="t">
            <a:spAutoFit/>
          </a:bodyPr>
          <a:p>
            <a:pPr algn="ctr">
              <a:lnSpc>
                <a:spcPct val="150000"/>
              </a:lnSpc>
              <a:buNone/>
            </a:pPr>
            <a:r>
              <a:rPr b="1" lang="en-US" sz="2200" spc="-1" strike="noStrike">
                <a:solidFill>
                  <a:srgbClr val="000000"/>
                </a:solidFill>
                <a:latin typeface="Times New Roman"/>
              </a:rPr>
              <a:t>Weber’s Key Concepts</a:t>
            </a:r>
            <a:endParaRPr b="0" lang="en-IN" sz="2200" spc="-1" strike="noStrike">
              <a:latin typeface="Arial"/>
            </a:endParaRPr>
          </a:p>
          <a:p>
            <a:pPr>
              <a:lnSpc>
                <a:spcPct val="150000"/>
              </a:lnSpc>
              <a:buNone/>
            </a:pPr>
            <a:r>
              <a:rPr b="1" lang="en-US" sz="2200" spc="-1" strike="noStrike">
                <a:solidFill>
                  <a:srgbClr val="000000"/>
                </a:solidFill>
                <a:latin typeface="Times New Roman"/>
              </a:rPr>
              <a:t>Bureaucracy </a:t>
            </a:r>
            <a:endParaRPr b="0" lang="en-IN" sz="2200" spc="-1" strike="noStrike">
              <a:latin typeface="Arial"/>
            </a:endParaRPr>
          </a:p>
          <a:p>
            <a:pPr lvl="1" marL="800280" indent="-343080">
              <a:lnSpc>
                <a:spcPct val="150000"/>
              </a:lnSpc>
              <a:buClr>
                <a:srgbClr val="000000"/>
              </a:buClr>
              <a:buFont typeface="Arial"/>
              <a:buChar char="•"/>
            </a:pPr>
            <a:r>
              <a:rPr b="0" lang="en-US" sz="2200" spc="-1" strike="noStrike">
                <a:solidFill>
                  <a:srgbClr val="000000"/>
                </a:solidFill>
                <a:latin typeface="Times New Roman"/>
              </a:rPr>
              <a:t>‘</a:t>
            </a:r>
            <a:r>
              <a:rPr b="0" lang="en-US" sz="2200" spc="-1" strike="noStrike">
                <a:solidFill>
                  <a:srgbClr val="000000"/>
                </a:solidFill>
                <a:latin typeface="Times New Roman"/>
              </a:rPr>
              <a:t>A type of organization based on written rules, contracts and a hierarchy of positions that is widely adopted in modern industrial societies’.</a:t>
            </a:r>
            <a:endParaRPr b="0" lang="en-IN" sz="2200" spc="-1" strike="noStrike">
              <a:latin typeface="Arial"/>
            </a:endParaRPr>
          </a:p>
          <a:p>
            <a:pPr>
              <a:lnSpc>
                <a:spcPct val="150000"/>
              </a:lnSpc>
              <a:buNone/>
            </a:pPr>
            <a:r>
              <a:rPr b="1" lang="en-US" sz="2200" spc="-1" strike="noStrike">
                <a:solidFill>
                  <a:srgbClr val="000000"/>
                </a:solidFill>
                <a:latin typeface="Times New Roman"/>
              </a:rPr>
              <a:t>Ideal type of Bureaucracy</a:t>
            </a:r>
            <a:endParaRPr b="0" lang="en-IN" sz="2200" spc="-1" strike="noStrike">
              <a:latin typeface="Arial"/>
            </a:endParaRPr>
          </a:p>
          <a:p>
            <a:pPr lvl="1" marL="914400" indent="-457200">
              <a:lnSpc>
                <a:spcPct val="150000"/>
              </a:lnSpc>
              <a:buClr>
                <a:srgbClr val="000000"/>
              </a:buClr>
              <a:buFont typeface="Gill Sans MT"/>
              <a:buAutoNum type="arabicPeriod"/>
            </a:pPr>
            <a:r>
              <a:rPr b="0" lang="en-US" sz="2000" spc="-1" strike="noStrike">
                <a:solidFill>
                  <a:srgbClr val="000000"/>
                </a:solidFill>
                <a:latin typeface="Times New Roman"/>
              </a:rPr>
              <a:t>High degree of specialization and a clearly defined division of labour. </a:t>
            </a:r>
            <a:endParaRPr b="0" lang="en-IN" sz="2000" spc="-1" strike="noStrike">
              <a:latin typeface="Arial"/>
            </a:endParaRPr>
          </a:p>
          <a:p>
            <a:pPr lvl="1" marL="914400" indent="-457200">
              <a:lnSpc>
                <a:spcPct val="150000"/>
              </a:lnSpc>
              <a:buClr>
                <a:srgbClr val="211e1e"/>
              </a:buClr>
              <a:buFont typeface="Gill Sans MT"/>
              <a:buAutoNum type="arabicPeriod"/>
            </a:pPr>
            <a:r>
              <a:rPr b="0" lang="en-IN" sz="2000" spc="-1" strike="noStrike">
                <a:solidFill>
                  <a:srgbClr val="211e1e"/>
                </a:solidFill>
                <a:latin typeface="Times New Roman"/>
              </a:rPr>
              <a:t>Hierarchical structure of authority with clearly circumscribed areas of command and responsibility, </a:t>
            </a:r>
            <a:endParaRPr b="0" lang="en-IN" sz="2000" spc="-1" strike="noStrike">
              <a:latin typeface="Arial"/>
            </a:endParaRPr>
          </a:p>
          <a:p>
            <a:pPr lvl="1" marL="914400" indent="-457200">
              <a:lnSpc>
                <a:spcPct val="150000"/>
              </a:lnSpc>
              <a:buClr>
                <a:srgbClr val="211e1e"/>
              </a:buClr>
              <a:buFont typeface="Gill Sans MT"/>
              <a:buAutoNum type="arabicPeriod"/>
            </a:pPr>
            <a:r>
              <a:rPr b="0" lang="en-IN" sz="2000" spc="-1" strike="noStrike">
                <a:solidFill>
                  <a:srgbClr val="211e1e"/>
                </a:solidFill>
                <a:latin typeface="Times New Roman"/>
              </a:rPr>
              <a:t>Establishment of a formal body of rules to govern the operation of the organisation and administration based on written documents, </a:t>
            </a:r>
            <a:endParaRPr b="0" lang="en-IN" sz="2000" spc="-1" strike="noStrike">
              <a:latin typeface="Arial"/>
            </a:endParaRPr>
          </a:p>
          <a:p>
            <a:pPr>
              <a:lnSpc>
                <a:spcPct val="150000"/>
              </a:lnSpc>
              <a:buNone/>
            </a:pP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TextBox 9"/>
          <p:cNvSpPr/>
          <p:nvPr/>
        </p:nvSpPr>
        <p:spPr>
          <a:xfrm>
            <a:off x="111600" y="3164760"/>
            <a:ext cx="2772000" cy="3945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1" lang="en-US" sz="2000" spc="-1" strike="noStrike">
                <a:solidFill>
                  <a:srgbClr val="000000"/>
                </a:solidFill>
                <a:latin typeface="Times New Roman"/>
              </a:rPr>
              <a:t>Karl Marx </a:t>
            </a:r>
            <a:r>
              <a:rPr b="0" lang="en-US" sz="2000" spc="-1" strike="noStrike">
                <a:solidFill>
                  <a:srgbClr val="000000"/>
                </a:solidFill>
                <a:latin typeface="Times New Roman"/>
              </a:rPr>
              <a:t>(1818-1883) </a:t>
            </a:r>
            <a:endParaRPr b="0" lang="en-IN" sz="2000" spc="-1" strike="noStrike">
              <a:latin typeface="Arial"/>
            </a:endParaRPr>
          </a:p>
        </p:txBody>
      </p:sp>
      <p:sp>
        <p:nvSpPr>
          <p:cNvPr id="152" name="TextBox 12"/>
          <p:cNvSpPr/>
          <p:nvPr/>
        </p:nvSpPr>
        <p:spPr>
          <a:xfrm>
            <a:off x="3225960" y="529200"/>
            <a:ext cx="8771760" cy="3105000"/>
          </a:xfrm>
          <a:prstGeom prst="rect">
            <a:avLst/>
          </a:prstGeom>
          <a:noFill/>
          <a:ln w="0">
            <a:noFill/>
          </a:ln>
        </p:spPr>
        <p:style>
          <a:lnRef idx="0"/>
          <a:fillRef idx="0"/>
          <a:effectRef idx="0"/>
          <a:fontRef idx="minor"/>
        </p:style>
        <p:txBody>
          <a:bodyPr lIns="90000" rIns="90000" tIns="45000" bIns="45000" anchor="t">
            <a:spAutoFit/>
          </a:bodyPr>
          <a:p>
            <a:pPr algn="ctr">
              <a:lnSpc>
                <a:spcPct val="150000"/>
              </a:lnSpc>
              <a:buNone/>
            </a:pPr>
            <a:r>
              <a:rPr b="1" lang="en-US" sz="2200" spc="-1" strike="noStrike">
                <a:solidFill>
                  <a:srgbClr val="000000"/>
                </a:solidFill>
                <a:latin typeface="Times New Roman"/>
              </a:rPr>
              <a:t>Karl Marx</a:t>
            </a:r>
            <a:endParaRPr b="0" lang="en-IN" sz="2200" spc="-1" strike="noStrike">
              <a:latin typeface="Arial"/>
            </a:endParaRPr>
          </a:p>
          <a:p>
            <a:pPr marL="343080" indent="-343080">
              <a:lnSpc>
                <a:spcPct val="150000"/>
              </a:lnSpc>
              <a:buClr>
                <a:srgbClr val="000000"/>
              </a:buClr>
              <a:buFont typeface="Wingdings" charset="2"/>
              <a:buChar char=""/>
            </a:pPr>
            <a:r>
              <a:rPr b="0" lang="en-US" sz="2200" spc="-1" strike="noStrike">
                <a:solidFill>
                  <a:srgbClr val="000000"/>
                </a:solidFill>
                <a:latin typeface="Times New Roman"/>
              </a:rPr>
              <a:t>Born on May 5, 1818 in Their, German Rhineland.</a:t>
            </a:r>
            <a:endParaRPr b="0" lang="en-IN" sz="2200" spc="-1" strike="noStrike">
              <a:latin typeface="Arial"/>
            </a:endParaRPr>
          </a:p>
          <a:p>
            <a:pPr marL="343080" indent="-343080">
              <a:lnSpc>
                <a:spcPct val="150000"/>
              </a:lnSpc>
              <a:buClr>
                <a:srgbClr val="000000"/>
              </a:buClr>
              <a:buFont typeface="Wingdings" charset="2"/>
              <a:buChar char=""/>
            </a:pPr>
            <a:r>
              <a:rPr b="0" lang="en-US" sz="2200" spc="-1" strike="noStrike">
                <a:solidFill>
                  <a:srgbClr val="000000"/>
                </a:solidFill>
                <a:latin typeface="Times New Roman"/>
              </a:rPr>
              <a:t>He grew up in a middle class Jewish household and later converted to Protestantism.</a:t>
            </a:r>
            <a:endParaRPr b="0" lang="en-IN" sz="2200" spc="-1" strike="noStrike">
              <a:latin typeface="Arial"/>
            </a:endParaRPr>
          </a:p>
          <a:p>
            <a:pPr marL="343080" indent="-343080">
              <a:lnSpc>
                <a:spcPct val="150000"/>
              </a:lnSpc>
              <a:buClr>
                <a:srgbClr val="000000"/>
              </a:buClr>
              <a:buFont typeface="Wingdings" charset="2"/>
              <a:buChar char=""/>
            </a:pPr>
            <a:r>
              <a:rPr b="0" lang="en-US" sz="2200" spc="-1" strike="noStrike">
                <a:solidFill>
                  <a:srgbClr val="000000"/>
                </a:solidFill>
                <a:latin typeface="Times New Roman"/>
              </a:rPr>
              <a:t>Studied in University of Bonn and Berlin.</a:t>
            </a:r>
            <a:endParaRPr b="0" lang="en-IN" sz="2200" spc="-1" strike="noStrike">
              <a:latin typeface="Arial"/>
            </a:endParaRPr>
          </a:p>
          <a:p>
            <a:pPr marL="343080" indent="-343080">
              <a:lnSpc>
                <a:spcPct val="150000"/>
              </a:lnSpc>
              <a:buClr>
                <a:srgbClr val="000000"/>
              </a:buClr>
              <a:buFont typeface="Wingdings" charset="2"/>
              <a:buChar char=""/>
            </a:pPr>
            <a:r>
              <a:rPr b="0" lang="en-US" sz="2200" spc="-1" strike="noStrike">
                <a:solidFill>
                  <a:srgbClr val="000000"/>
                </a:solidFill>
                <a:latin typeface="Times New Roman"/>
              </a:rPr>
              <a:t>Worked as a journalist to earn living </a:t>
            </a:r>
            <a:endParaRPr b="0" lang="en-IN" sz="2200" spc="-1" strike="noStrike">
              <a:latin typeface="Arial"/>
            </a:endParaRPr>
          </a:p>
        </p:txBody>
      </p:sp>
      <p:sp>
        <p:nvSpPr>
          <p:cNvPr id="153" name="TextBox 13"/>
          <p:cNvSpPr/>
          <p:nvPr/>
        </p:nvSpPr>
        <p:spPr>
          <a:xfrm>
            <a:off x="194040" y="3636720"/>
            <a:ext cx="11803680" cy="2602440"/>
          </a:xfrm>
          <a:prstGeom prst="rect">
            <a:avLst/>
          </a:prstGeom>
          <a:noFill/>
          <a:ln w="0">
            <a:noFill/>
          </a:ln>
        </p:spPr>
        <p:style>
          <a:lnRef idx="0"/>
          <a:fillRef idx="0"/>
          <a:effectRef idx="0"/>
          <a:fontRef idx="minor"/>
        </p:style>
        <p:txBody>
          <a:bodyPr lIns="90000" rIns="90000" tIns="45000" bIns="45000" anchor="t">
            <a:spAutoFit/>
          </a:bodyPr>
          <a:p>
            <a:pPr marL="285840" indent="-285840">
              <a:lnSpc>
                <a:spcPct val="150000"/>
              </a:lnSpc>
              <a:buClr>
                <a:srgbClr val="000000"/>
              </a:buClr>
              <a:buFont typeface="Wingdings" charset="2"/>
              <a:buChar char=""/>
            </a:pPr>
            <a:r>
              <a:rPr b="1" lang="en-US" sz="2200" spc="-1" strike="noStrike">
                <a:solidFill>
                  <a:srgbClr val="000000"/>
                </a:solidFill>
                <a:latin typeface="Times New Roman"/>
              </a:rPr>
              <a:t>1845</a:t>
            </a:r>
            <a:r>
              <a:rPr b="0" lang="en-US" sz="2200" spc="-1" strike="noStrike">
                <a:solidFill>
                  <a:srgbClr val="000000"/>
                </a:solidFill>
                <a:latin typeface="Times New Roman"/>
              </a:rPr>
              <a:t>: The German Ideology</a:t>
            </a:r>
            <a:endParaRPr b="0" lang="en-IN" sz="2200" spc="-1" strike="noStrike">
              <a:latin typeface="Arial"/>
            </a:endParaRPr>
          </a:p>
          <a:p>
            <a:pPr marL="285840" indent="-285840">
              <a:lnSpc>
                <a:spcPct val="150000"/>
              </a:lnSpc>
              <a:buClr>
                <a:srgbClr val="000000"/>
              </a:buClr>
              <a:buFont typeface="Wingdings" charset="2"/>
              <a:buChar char=""/>
            </a:pPr>
            <a:r>
              <a:rPr b="1" lang="en-US" sz="2200" spc="-1" strike="noStrike">
                <a:solidFill>
                  <a:srgbClr val="000000"/>
                </a:solidFill>
                <a:latin typeface="Times New Roman"/>
              </a:rPr>
              <a:t>1848</a:t>
            </a:r>
            <a:r>
              <a:rPr b="0" lang="en-US" sz="2200" spc="-1" strike="noStrike">
                <a:solidFill>
                  <a:srgbClr val="000000"/>
                </a:solidFill>
                <a:latin typeface="Times New Roman"/>
              </a:rPr>
              <a:t>: Manifesto of the Communist Party</a:t>
            </a:r>
            <a:endParaRPr b="0" lang="en-IN" sz="2200" spc="-1" strike="noStrike">
              <a:latin typeface="Arial"/>
            </a:endParaRPr>
          </a:p>
          <a:p>
            <a:pPr marL="285840" indent="-285840">
              <a:lnSpc>
                <a:spcPct val="150000"/>
              </a:lnSpc>
              <a:buClr>
                <a:srgbClr val="000000"/>
              </a:buClr>
              <a:buFont typeface="Wingdings" charset="2"/>
              <a:buChar char=""/>
            </a:pPr>
            <a:r>
              <a:rPr b="1" lang="en-US" sz="2200" spc="-1" strike="noStrike">
                <a:solidFill>
                  <a:srgbClr val="000000"/>
                </a:solidFill>
                <a:latin typeface="Times New Roman"/>
              </a:rPr>
              <a:t>1859: </a:t>
            </a:r>
            <a:r>
              <a:rPr b="0" lang="en-US" sz="2200" spc="-1" strike="noStrike">
                <a:solidFill>
                  <a:srgbClr val="000000"/>
                </a:solidFill>
                <a:latin typeface="Times New Roman"/>
              </a:rPr>
              <a:t>A Contribution to the Critique of Political Economy</a:t>
            </a:r>
            <a:endParaRPr b="0" lang="en-IN" sz="2200" spc="-1" strike="noStrike">
              <a:latin typeface="Arial"/>
            </a:endParaRPr>
          </a:p>
          <a:p>
            <a:pPr marL="285840" indent="-285840">
              <a:lnSpc>
                <a:spcPct val="150000"/>
              </a:lnSpc>
              <a:buClr>
                <a:srgbClr val="000000"/>
              </a:buClr>
              <a:buFont typeface="Wingdings" charset="2"/>
              <a:buChar char=""/>
            </a:pPr>
            <a:r>
              <a:rPr b="1" lang="en-US" sz="2200" spc="-1" strike="noStrike">
                <a:solidFill>
                  <a:srgbClr val="000000"/>
                </a:solidFill>
                <a:latin typeface="Times New Roman"/>
              </a:rPr>
              <a:t>1867: </a:t>
            </a:r>
            <a:r>
              <a:rPr b="0" lang="en-US" sz="2200" spc="-1" strike="noStrike">
                <a:solidFill>
                  <a:srgbClr val="000000"/>
                </a:solidFill>
                <a:latin typeface="Times New Roman"/>
              </a:rPr>
              <a:t>Capital. Volume I</a:t>
            </a:r>
            <a:endParaRPr b="0" lang="en-IN" sz="2200" spc="-1" strike="noStrike">
              <a:latin typeface="Arial"/>
            </a:endParaRPr>
          </a:p>
          <a:p>
            <a:pPr marL="285840" indent="-285840">
              <a:lnSpc>
                <a:spcPct val="150000"/>
              </a:lnSpc>
              <a:buClr>
                <a:srgbClr val="000000"/>
              </a:buClr>
              <a:buFont typeface="Wingdings" charset="2"/>
              <a:buChar char=""/>
            </a:pPr>
            <a:r>
              <a:rPr b="1" lang="en-US" sz="2200" spc="-1" strike="noStrike">
                <a:solidFill>
                  <a:srgbClr val="000000"/>
                </a:solidFill>
                <a:latin typeface="Times New Roman"/>
              </a:rPr>
              <a:t>1885</a:t>
            </a:r>
            <a:r>
              <a:rPr b="0" lang="en-US" sz="2200" spc="-1" strike="noStrike">
                <a:solidFill>
                  <a:srgbClr val="000000"/>
                </a:solidFill>
                <a:latin typeface="Times New Roman"/>
              </a:rPr>
              <a:t>: Das Kapital, Vol II and </a:t>
            </a:r>
            <a:r>
              <a:rPr b="1" lang="en-US" sz="2200" spc="-1" strike="noStrike">
                <a:solidFill>
                  <a:srgbClr val="000000"/>
                </a:solidFill>
                <a:latin typeface="Times New Roman"/>
              </a:rPr>
              <a:t>1894</a:t>
            </a:r>
            <a:r>
              <a:rPr b="0" lang="en-US" sz="2200" spc="-1" strike="noStrike">
                <a:solidFill>
                  <a:srgbClr val="000000"/>
                </a:solidFill>
                <a:latin typeface="Times New Roman"/>
              </a:rPr>
              <a:t>: Das Kapital Vol. III (published posthumously)</a:t>
            </a:r>
            <a:endParaRPr b="0" lang="en-IN" sz="2200" spc="-1" strike="noStrike">
              <a:latin typeface="Arial"/>
            </a:endParaRPr>
          </a:p>
        </p:txBody>
      </p:sp>
      <p:pic>
        <p:nvPicPr>
          <p:cNvPr id="154" name="Picture 4" descr=""/>
          <p:cNvPicPr/>
          <p:nvPr/>
        </p:nvPicPr>
        <p:blipFill>
          <a:blip r:embed="rId1"/>
          <a:stretch/>
        </p:blipFill>
        <p:spPr>
          <a:xfrm>
            <a:off x="0" y="0"/>
            <a:ext cx="3225600" cy="3060360"/>
          </a:xfrm>
          <a:prstGeom prst="rect">
            <a:avLst/>
          </a:prstGeom>
          <a:ln w="0">
            <a:noFill/>
          </a:ln>
        </p:spPr>
      </p:pic>
      <p:sp>
        <p:nvSpPr>
          <p:cNvPr id="2" name="PlaceHolder 1"/>
          <p:cNvSpPr>
            <a:spLocks noGrp="1"/>
          </p:cNvSpPr>
          <p:nvPr>
            <p:ph type="sldNum" idx="3"/>
          </p:nvPr>
        </p:nvSpPr>
        <p:spPr/>
        <p:txBody>
          <a:bodyPr/>
          <a:p>
            <a:fld id="{08C384D4-2C52-46C7-A435-005E1C4AB150}" type="slidenum">
              <a:t>50</a:t>
            </a:fld>
          </a:p>
        </p:txBody>
      </p:sp>
    </p:spTree>
  </p:cSld>
  <mc:AlternateContent>
    <mc:Choice Requires="p14">
      <p:transition spd="slow" p14:dur="2000"/>
    </mc:Choice>
    <mc:Fallback>
      <p:transition spd="slow"/>
    </mc:Fallback>
  </mc:AlternateContent>
</p:sld>
</file>

<file path=ppt/slides/slide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 name="PlaceHolder 1"/>
          <p:cNvSpPr>
            <a:spLocks noGrp="1"/>
          </p:cNvSpPr>
          <p:nvPr>
            <p:ph type="sldNum" idx="50"/>
          </p:nvPr>
        </p:nvSpPr>
        <p:spPr>
          <a:xfrm>
            <a:off x="-17280" y="114480"/>
            <a:ext cx="810720" cy="503280"/>
          </a:xfrm>
          <a:prstGeom prst="rect">
            <a:avLst/>
          </a:prstGeom>
          <a:noFill/>
          <a:ln w="0">
            <a:noFill/>
          </a:ln>
        </p:spPr>
        <p:txBody>
          <a:bodyPr anchor="t">
            <a:noAutofit/>
          </a:bodyPr>
          <a:lstStyle>
            <a:lvl1pPr algn="r">
              <a:lnSpc>
                <a:spcPct val="100000"/>
              </a:lnSpc>
              <a:buNone/>
              <a:defRPr b="0" lang="en-US" sz="1800" spc="-1" strike="noStrike">
                <a:solidFill>
                  <a:srgbClr val="b71e42"/>
                </a:solidFill>
                <a:latin typeface="Gill Sans MT"/>
              </a:defRPr>
            </a:lvl1pPr>
          </a:lstStyle>
          <a:p>
            <a:pPr algn="r">
              <a:lnSpc>
                <a:spcPct val="100000"/>
              </a:lnSpc>
              <a:buNone/>
            </a:pPr>
            <a:fld id="{CB5D1BBC-1A06-4274-8F1C-C6EABB44D15C}" type="slidenum">
              <a:rPr b="0" lang="en-US" sz="1800" spc="-1" strike="noStrike">
                <a:solidFill>
                  <a:srgbClr val="b71e42"/>
                </a:solidFill>
                <a:latin typeface="Gill Sans MT"/>
              </a:rPr>
              <a:t>&lt;number&gt;</a:t>
            </a:fld>
            <a:endParaRPr b="0" lang="en-IN" sz="1800" spc="-1" strike="noStrike">
              <a:latin typeface="Times New Roman"/>
            </a:endParaRPr>
          </a:p>
        </p:txBody>
      </p:sp>
      <p:sp>
        <p:nvSpPr>
          <p:cNvPr id="156" name="TextBox 14"/>
          <p:cNvSpPr/>
          <p:nvPr/>
        </p:nvSpPr>
        <p:spPr>
          <a:xfrm>
            <a:off x="793440" y="723960"/>
            <a:ext cx="11111400" cy="5617800"/>
          </a:xfrm>
          <a:prstGeom prst="rect">
            <a:avLst/>
          </a:prstGeom>
          <a:noFill/>
          <a:ln w="0">
            <a:noFill/>
          </a:ln>
        </p:spPr>
        <p:style>
          <a:lnRef idx="0"/>
          <a:fillRef idx="0"/>
          <a:effectRef idx="0"/>
          <a:fontRef idx="minor"/>
        </p:style>
        <p:txBody>
          <a:bodyPr lIns="90000" rIns="90000" tIns="45000" bIns="45000" anchor="t">
            <a:spAutoFit/>
          </a:bodyPr>
          <a:p>
            <a:pPr marL="457200" algn="ctr">
              <a:lnSpc>
                <a:spcPct val="150000"/>
              </a:lnSpc>
              <a:buNone/>
            </a:pPr>
            <a:r>
              <a:rPr b="1" lang="en-IN" sz="2200" spc="-1" strike="noStrike">
                <a:solidFill>
                  <a:srgbClr val="000000"/>
                </a:solidFill>
                <a:latin typeface="Times New Roman"/>
              </a:rPr>
              <a:t>Historical Materialism/Material Theory of History </a:t>
            </a:r>
            <a:endParaRPr b="0" lang="en-IN" sz="2200" spc="-1" strike="noStrike">
              <a:latin typeface="Arial"/>
            </a:endParaRPr>
          </a:p>
          <a:p>
            <a:pPr lvl="1" marL="800280" indent="-343080">
              <a:lnSpc>
                <a:spcPct val="150000"/>
              </a:lnSpc>
              <a:buClr>
                <a:srgbClr val="000000"/>
              </a:buClr>
              <a:buFont typeface="Wingdings" charset="2"/>
              <a:buChar char=""/>
            </a:pPr>
            <a:r>
              <a:rPr b="0" lang="en-IN" sz="2200" spc="-1" strike="noStrike">
                <a:solidFill>
                  <a:srgbClr val="000000"/>
                </a:solidFill>
                <a:latin typeface="Times New Roman"/>
              </a:rPr>
              <a:t>Material conditions or economic factors affect the structure and development of society</a:t>
            </a:r>
            <a:endParaRPr b="0" lang="en-IN" sz="2200" spc="-1" strike="noStrike">
              <a:latin typeface="Arial"/>
            </a:endParaRPr>
          </a:p>
          <a:p>
            <a:pPr lvl="1" marL="800280" indent="-343080">
              <a:lnSpc>
                <a:spcPct val="150000"/>
              </a:lnSpc>
              <a:buClr>
                <a:srgbClr val="000000"/>
              </a:buClr>
              <a:buFont typeface="Wingdings" charset="2"/>
              <a:buChar char=""/>
            </a:pPr>
            <a:r>
              <a:rPr b="0" lang="en-IN" sz="2200" spc="-1" strike="noStrike">
                <a:solidFill>
                  <a:srgbClr val="000000"/>
                </a:solidFill>
                <a:latin typeface="Times New Roman"/>
              </a:rPr>
              <a:t>Marx traced the evolution of human societies from one stage to another.</a:t>
            </a:r>
            <a:endParaRPr b="0" lang="en-IN" sz="2200" spc="-1" strike="noStrike">
              <a:latin typeface="Arial"/>
            </a:endParaRPr>
          </a:p>
          <a:p>
            <a:pPr lvl="1" marL="800280" indent="-343080">
              <a:lnSpc>
                <a:spcPct val="150000"/>
              </a:lnSpc>
              <a:buClr>
                <a:srgbClr val="000000"/>
              </a:buClr>
              <a:buFont typeface="Wingdings" charset="2"/>
              <a:buChar char=""/>
            </a:pPr>
            <a:r>
              <a:rPr b="0" lang="en-IN" sz="2200" spc="-1" strike="noStrike">
                <a:solidFill>
                  <a:srgbClr val="000000"/>
                </a:solidFill>
                <a:latin typeface="Times New Roman"/>
              </a:rPr>
              <a:t>Interpreted the evolution of societies from the perspective of material or economic bases.</a:t>
            </a:r>
            <a:endParaRPr b="0" lang="en-IN" sz="2200" spc="-1" strike="noStrike">
              <a:latin typeface="Arial"/>
            </a:endParaRPr>
          </a:p>
          <a:p>
            <a:pPr lvl="1" marL="800280" indent="-343080">
              <a:lnSpc>
                <a:spcPct val="150000"/>
              </a:lnSpc>
              <a:buClr>
                <a:srgbClr val="000000"/>
              </a:buClr>
              <a:buFont typeface="Wingdings" charset="2"/>
              <a:buChar char=""/>
            </a:pPr>
            <a:r>
              <a:rPr b="0" lang="en-IN" sz="2200" spc="-1" strike="noStrike">
                <a:solidFill>
                  <a:srgbClr val="000000"/>
                </a:solidFill>
                <a:latin typeface="Times New Roman"/>
              </a:rPr>
              <a:t>Combination of scientific and revolutionary feature as the hallmark of Marx contribution.</a:t>
            </a:r>
            <a:endParaRPr b="0" lang="en-IN" sz="2200" spc="-1" strike="noStrike">
              <a:latin typeface="Arial"/>
            </a:endParaRPr>
          </a:p>
          <a:p>
            <a:pPr lvl="1" marL="800280" indent="-343080">
              <a:lnSpc>
                <a:spcPct val="150000"/>
              </a:lnSpc>
              <a:buClr>
                <a:srgbClr val="000000"/>
              </a:buClr>
              <a:buFont typeface="Wingdings" charset="2"/>
              <a:buChar char=""/>
            </a:pPr>
            <a:r>
              <a:rPr b="0" lang="en-IN" sz="2200" spc="-1" strike="noStrike">
                <a:solidFill>
                  <a:srgbClr val="000000"/>
                </a:solidFill>
                <a:latin typeface="Times New Roman"/>
              </a:rPr>
              <a:t>Human history is an account of development and consequences of new forces of material production.</a:t>
            </a:r>
            <a:endParaRPr b="0" lang="en-IN" sz="2200" spc="-1" strike="noStrike">
              <a:latin typeface="Arial"/>
            </a:endParaRPr>
          </a:p>
          <a:p>
            <a:pPr lvl="1" marL="800280" indent="-343080">
              <a:lnSpc>
                <a:spcPct val="150000"/>
              </a:lnSpc>
              <a:buClr>
                <a:srgbClr val="000000"/>
              </a:buClr>
              <a:buFont typeface="Wingdings" charset="2"/>
              <a:buChar char=""/>
            </a:pPr>
            <a:r>
              <a:rPr b="0" lang="en-IN" sz="2200" spc="-1" strike="noStrike">
                <a:solidFill>
                  <a:srgbClr val="000000"/>
                </a:solidFill>
                <a:latin typeface="Times New Roman"/>
              </a:rPr>
              <a:t>Social relations are defined in terms of material conditions.</a:t>
            </a:r>
            <a:endParaRPr b="0" lang="en-IN" sz="2200" spc="-1" strike="noStrike">
              <a:latin typeface="Arial"/>
            </a:endParaRPr>
          </a:p>
          <a:p>
            <a:pPr lvl="1" marL="800280" indent="-343080">
              <a:lnSpc>
                <a:spcPct val="150000"/>
              </a:lnSpc>
              <a:buClr>
                <a:srgbClr val="000000"/>
              </a:buClr>
              <a:buFont typeface="Wingdings" charset="2"/>
              <a:buChar char=""/>
            </a:pPr>
            <a:r>
              <a:rPr b="0" lang="en-IN" sz="2200" spc="-1" strike="noStrike">
                <a:solidFill>
                  <a:srgbClr val="000000"/>
                </a:solidFill>
                <a:latin typeface="Times New Roman"/>
              </a:rPr>
              <a:t>Materialism as its starting place (most basic human act). The production of material necessities of food, shelter and clothing (Morrison, 1997).</a:t>
            </a:r>
            <a:endParaRPr b="0" lang="en-IN" sz="2200" spc="-1" strike="noStrike">
              <a:latin typeface="Arial"/>
            </a:endParaRPr>
          </a:p>
          <a:p>
            <a:pPr>
              <a:lnSpc>
                <a:spcPct val="150000"/>
              </a:lnSpc>
              <a:buNone/>
            </a:pPr>
            <a:endParaRPr b="0" lang="en-IN" sz="2200" spc="-1" strike="noStrike">
              <a:latin typeface="Arial"/>
            </a:endParaRPr>
          </a:p>
        </p:txBody>
      </p:sp>
    </p:spTree>
  </p:cSld>
  <mc:AlternateContent>
    <mc:Choice Requires="p14">
      <p:transition spd="slow" p14:dur="2000"/>
    </mc:Choice>
    <mc:Fallback>
      <p:transition spd="slow"/>
    </mc:Fallback>
  </mc:AlternateContent>
</p:sld>
</file>

<file path=ppt/slides/slide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 name="PlaceHolder 1"/>
          <p:cNvSpPr>
            <a:spLocks noGrp="1"/>
          </p:cNvSpPr>
          <p:nvPr>
            <p:ph type="sldNum" idx="51"/>
          </p:nvPr>
        </p:nvSpPr>
        <p:spPr>
          <a:xfrm>
            <a:off x="-17280" y="114480"/>
            <a:ext cx="810720" cy="503280"/>
          </a:xfrm>
          <a:prstGeom prst="rect">
            <a:avLst/>
          </a:prstGeom>
          <a:noFill/>
          <a:ln w="0">
            <a:noFill/>
          </a:ln>
        </p:spPr>
        <p:txBody>
          <a:bodyPr anchor="t">
            <a:noAutofit/>
          </a:bodyPr>
          <a:lstStyle>
            <a:lvl1pPr algn="r">
              <a:lnSpc>
                <a:spcPct val="100000"/>
              </a:lnSpc>
              <a:buNone/>
              <a:defRPr b="0" lang="en-US" sz="1800" spc="-1" strike="noStrike">
                <a:solidFill>
                  <a:srgbClr val="b71e42"/>
                </a:solidFill>
                <a:latin typeface="Gill Sans MT"/>
              </a:defRPr>
            </a:lvl1pPr>
          </a:lstStyle>
          <a:p>
            <a:pPr algn="r">
              <a:lnSpc>
                <a:spcPct val="100000"/>
              </a:lnSpc>
              <a:buNone/>
            </a:pPr>
            <a:fld id="{00D8E421-DDF2-4B79-98F6-BC348CAA6288}" type="slidenum">
              <a:rPr b="0" lang="en-US" sz="1800" spc="-1" strike="noStrike">
                <a:solidFill>
                  <a:srgbClr val="b71e42"/>
                </a:solidFill>
                <a:latin typeface="Gill Sans MT"/>
              </a:rPr>
              <a:t>&lt;number&gt;</a:t>
            </a:fld>
            <a:endParaRPr b="0" lang="en-IN" sz="1800" spc="-1" strike="noStrike">
              <a:latin typeface="Times New Roman"/>
            </a:endParaRPr>
          </a:p>
        </p:txBody>
      </p:sp>
      <p:sp>
        <p:nvSpPr>
          <p:cNvPr id="158" name="TextBox 14"/>
          <p:cNvSpPr/>
          <p:nvPr/>
        </p:nvSpPr>
        <p:spPr>
          <a:xfrm>
            <a:off x="540000" y="325800"/>
            <a:ext cx="11111400" cy="5438880"/>
          </a:xfrm>
          <a:prstGeom prst="rect">
            <a:avLst/>
          </a:prstGeom>
          <a:noFill/>
          <a:ln w="0">
            <a:noFill/>
          </a:ln>
        </p:spPr>
        <p:style>
          <a:lnRef idx="0"/>
          <a:fillRef idx="0"/>
          <a:effectRef idx="0"/>
          <a:fontRef idx="minor"/>
        </p:style>
        <p:txBody>
          <a:bodyPr lIns="90000" rIns="90000" tIns="45000" bIns="45000" anchor="t">
            <a:spAutoFit/>
          </a:bodyPr>
          <a:p>
            <a:pPr marL="457200" algn="ctr">
              <a:lnSpc>
                <a:spcPct val="150000"/>
              </a:lnSpc>
              <a:buNone/>
            </a:pPr>
            <a:r>
              <a:rPr b="1" lang="en-IN" sz="1800" spc="-1" strike="noStrike">
                <a:solidFill>
                  <a:srgbClr val="000000"/>
                </a:solidFill>
                <a:latin typeface="Times New Roman"/>
              </a:rPr>
              <a:t>Historical Materialism </a:t>
            </a:r>
            <a:endParaRPr b="0" lang="en-IN" sz="1800" spc="-1" strike="noStrike">
              <a:latin typeface="Arial"/>
            </a:endParaRPr>
          </a:p>
          <a:p>
            <a:pPr marL="457200">
              <a:lnSpc>
                <a:spcPct val="150000"/>
              </a:lnSpc>
              <a:buNone/>
            </a:pPr>
            <a:r>
              <a:rPr b="0" lang="en-IN" sz="1800" spc="-1" strike="noStrike">
                <a:solidFill>
                  <a:srgbClr val="000000"/>
                </a:solidFill>
                <a:latin typeface="Times New Roman"/>
              </a:rPr>
              <a:t>“</a:t>
            </a:r>
            <a:r>
              <a:rPr b="0" lang="en-IN" sz="1800" spc="-1" strike="noStrike">
                <a:solidFill>
                  <a:srgbClr val="000000"/>
                </a:solidFill>
                <a:latin typeface="Times New Roman"/>
              </a:rPr>
              <a:t>In the </a:t>
            </a:r>
            <a:r>
              <a:rPr b="0" lang="en-IN" sz="1800" spc="-1" strike="noStrike">
                <a:solidFill>
                  <a:srgbClr val="ff0000"/>
                </a:solidFill>
                <a:latin typeface="Times New Roman"/>
              </a:rPr>
              <a:t>social production </a:t>
            </a:r>
            <a:r>
              <a:rPr b="0" lang="en-IN" sz="1800" spc="-1" strike="noStrike">
                <a:solidFill>
                  <a:srgbClr val="000000"/>
                </a:solidFill>
                <a:latin typeface="Times New Roman"/>
              </a:rPr>
              <a:t>of their existence, men inevitably enter into definite relations, which are independent of their will, </a:t>
            </a:r>
            <a:r>
              <a:rPr b="0" lang="en-IN" sz="1800" spc="-1" strike="noStrike">
                <a:solidFill>
                  <a:srgbClr val="ff0000"/>
                </a:solidFill>
                <a:latin typeface="Times New Roman"/>
              </a:rPr>
              <a:t>namely relations of production </a:t>
            </a:r>
            <a:r>
              <a:rPr b="0" lang="en-IN" sz="1800" spc="-1" strike="noStrike">
                <a:solidFill>
                  <a:srgbClr val="000000"/>
                </a:solidFill>
                <a:latin typeface="Times New Roman"/>
              </a:rPr>
              <a:t>appropriate to a given stage in the development of their </a:t>
            </a:r>
            <a:r>
              <a:rPr b="0" lang="en-IN" sz="1800" spc="-1" strike="noStrike">
                <a:solidFill>
                  <a:srgbClr val="ff0000"/>
                </a:solidFill>
                <a:latin typeface="Times New Roman"/>
              </a:rPr>
              <a:t>material forces of production</a:t>
            </a:r>
            <a:r>
              <a:rPr b="0" lang="en-IN" sz="1800" spc="-1" strike="noStrike">
                <a:solidFill>
                  <a:srgbClr val="000000"/>
                </a:solidFill>
                <a:latin typeface="Times New Roman"/>
              </a:rPr>
              <a:t>. The totality of these </a:t>
            </a:r>
            <a:r>
              <a:rPr b="0" lang="en-IN" sz="1800" spc="-1" strike="noStrike">
                <a:solidFill>
                  <a:srgbClr val="ff0000"/>
                </a:solidFill>
                <a:latin typeface="Times New Roman"/>
              </a:rPr>
              <a:t>relations of production </a:t>
            </a:r>
            <a:r>
              <a:rPr b="0" lang="en-IN" sz="1800" spc="-1" strike="noStrike">
                <a:solidFill>
                  <a:srgbClr val="000000"/>
                </a:solidFill>
                <a:latin typeface="Times New Roman"/>
              </a:rPr>
              <a:t>constitutes the economic structure of society, the real foundation, on which arises a legal and political superstructure and to which correspond definite forms of </a:t>
            </a:r>
            <a:r>
              <a:rPr b="0" lang="en-IN" sz="1800" spc="-1" strike="noStrike">
                <a:solidFill>
                  <a:srgbClr val="ff0000"/>
                </a:solidFill>
                <a:latin typeface="Times New Roman"/>
              </a:rPr>
              <a:t>social consciousness.</a:t>
            </a:r>
            <a:r>
              <a:rPr b="0" lang="en-IN" sz="1800" spc="-1" strike="noStrike">
                <a:solidFill>
                  <a:srgbClr val="000000"/>
                </a:solidFill>
                <a:latin typeface="Times New Roman"/>
              </a:rPr>
              <a:t> The </a:t>
            </a:r>
            <a:r>
              <a:rPr b="0" lang="en-IN" sz="1800" spc="-1" strike="noStrike">
                <a:solidFill>
                  <a:srgbClr val="ff0000"/>
                </a:solidFill>
                <a:latin typeface="Times New Roman"/>
              </a:rPr>
              <a:t>mode of production </a:t>
            </a:r>
            <a:r>
              <a:rPr b="0" lang="en-IN" sz="1800" spc="-1" strike="noStrike">
                <a:solidFill>
                  <a:srgbClr val="000000"/>
                </a:solidFill>
                <a:latin typeface="Times New Roman"/>
              </a:rPr>
              <a:t>of material life conditions the general process of social, political and intellectual life. It is not the </a:t>
            </a:r>
            <a:r>
              <a:rPr b="0" lang="en-IN" sz="1800" spc="-1" strike="noStrike">
                <a:solidFill>
                  <a:srgbClr val="ff0000"/>
                </a:solidFill>
                <a:latin typeface="Times New Roman"/>
              </a:rPr>
              <a:t>consciousness of men </a:t>
            </a:r>
            <a:r>
              <a:rPr b="0" lang="en-IN" sz="1800" spc="-1" strike="noStrike">
                <a:solidFill>
                  <a:srgbClr val="000000"/>
                </a:solidFill>
                <a:latin typeface="Times New Roman"/>
              </a:rPr>
              <a:t>that determines their existence, but their social existence that determines their consciousness. At a certain stage of development, </a:t>
            </a:r>
            <a:r>
              <a:rPr b="0" lang="en-IN" sz="1800" spc="-1" strike="noStrike">
                <a:solidFill>
                  <a:srgbClr val="ff0000"/>
                </a:solidFill>
                <a:latin typeface="Times New Roman"/>
              </a:rPr>
              <a:t>the material productive forces </a:t>
            </a:r>
            <a:r>
              <a:rPr b="0" lang="en-IN" sz="1800" spc="-1" strike="noStrike">
                <a:solidFill>
                  <a:srgbClr val="000000"/>
                </a:solidFill>
                <a:latin typeface="Times New Roman"/>
              </a:rPr>
              <a:t>of society come into conflict with the existing relations of production or – this merely expresses the same thing in legal terms – with the property relations within the framework of which they have operated hitherto. From forms of development of the </a:t>
            </a:r>
            <a:r>
              <a:rPr b="0" lang="en-IN" sz="1800" spc="-1" strike="noStrike">
                <a:solidFill>
                  <a:srgbClr val="ff0000"/>
                </a:solidFill>
                <a:latin typeface="Times New Roman"/>
              </a:rPr>
              <a:t>productive forces </a:t>
            </a:r>
            <a:r>
              <a:rPr b="0" lang="en-IN" sz="1800" spc="-1" strike="noStrike">
                <a:solidFill>
                  <a:srgbClr val="000000"/>
                </a:solidFill>
                <a:latin typeface="Times New Roman"/>
              </a:rPr>
              <a:t>these relations turn into their fetters. Then begins an era of </a:t>
            </a:r>
            <a:r>
              <a:rPr b="0" lang="en-IN" sz="1800" spc="-1" strike="noStrike">
                <a:solidFill>
                  <a:srgbClr val="ff0000"/>
                </a:solidFill>
                <a:latin typeface="Times New Roman"/>
              </a:rPr>
              <a:t>social revolution</a:t>
            </a:r>
            <a:r>
              <a:rPr b="0" lang="en-IN" sz="1800" spc="-1" strike="noStrike">
                <a:solidFill>
                  <a:srgbClr val="000000"/>
                </a:solidFill>
                <a:latin typeface="Times New Roman"/>
              </a:rPr>
              <a:t>. The changes in the </a:t>
            </a:r>
            <a:r>
              <a:rPr b="0" lang="en-IN" sz="1800" spc="-1" strike="noStrike">
                <a:solidFill>
                  <a:srgbClr val="ff0000"/>
                </a:solidFill>
                <a:latin typeface="Times New Roman"/>
              </a:rPr>
              <a:t>economic foundation </a:t>
            </a:r>
            <a:r>
              <a:rPr b="0" lang="en-IN" sz="1800" spc="-1" strike="noStrike">
                <a:solidFill>
                  <a:srgbClr val="000000"/>
                </a:solidFill>
                <a:latin typeface="Times New Roman"/>
              </a:rPr>
              <a:t>lead sooner or later to the transformation of the whole </a:t>
            </a:r>
            <a:r>
              <a:rPr b="0" lang="en-IN" sz="1800" spc="-1" strike="noStrike">
                <a:solidFill>
                  <a:srgbClr val="ff0000"/>
                </a:solidFill>
                <a:latin typeface="Times New Roman"/>
              </a:rPr>
              <a:t>immense superstructure.</a:t>
            </a:r>
            <a:r>
              <a:rPr b="0" lang="en-IN" sz="1800" spc="-1" strike="noStrike">
                <a:solidFill>
                  <a:srgbClr val="000000"/>
                </a:solidFill>
                <a:latin typeface="Times New Roman"/>
              </a:rPr>
              <a:t>” (Marx 1859: Contribution to the critique of political economy).</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5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PlaceHolder 1"/>
          <p:cNvSpPr>
            <a:spLocks noGrp="1"/>
          </p:cNvSpPr>
          <p:nvPr>
            <p:ph type="sldNum" idx="52"/>
          </p:nvPr>
        </p:nvSpPr>
        <p:spPr>
          <a:xfrm>
            <a:off x="-17280" y="114480"/>
            <a:ext cx="810720" cy="503280"/>
          </a:xfrm>
          <a:prstGeom prst="rect">
            <a:avLst/>
          </a:prstGeom>
          <a:noFill/>
          <a:ln w="0">
            <a:noFill/>
          </a:ln>
        </p:spPr>
        <p:txBody>
          <a:bodyPr anchor="t">
            <a:noAutofit/>
          </a:bodyPr>
          <a:lstStyle>
            <a:lvl1pPr algn="r">
              <a:lnSpc>
                <a:spcPct val="100000"/>
              </a:lnSpc>
              <a:buNone/>
              <a:defRPr b="0" lang="en-US" sz="1800" spc="-1" strike="noStrike">
                <a:solidFill>
                  <a:srgbClr val="b71e42"/>
                </a:solidFill>
                <a:latin typeface="Gill Sans MT"/>
              </a:defRPr>
            </a:lvl1pPr>
          </a:lstStyle>
          <a:p>
            <a:pPr algn="r">
              <a:lnSpc>
                <a:spcPct val="100000"/>
              </a:lnSpc>
              <a:buNone/>
            </a:pPr>
            <a:fld id="{08D76CB2-0A4B-4285-8A1B-061C6641C6DD}" type="slidenum">
              <a:rPr b="0" lang="en-US" sz="1800" spc="-1" strike="noStrike">
                <a:solidFill>
                  <a:srgbClr val="b71e42"/>
                </a:solidFill>
                <a:latin typeface="Gill Sans MT"/>
              </a:rPr>
              <a:t>&lt;number&gt;</a:t>
            </a:fld>
            <a:endParaRPr b="0" lang="en-IN" sz="1800" spc="-1" strike="noStrike">
              <a:latin typeface="Times New Roman"/>
            </a:endParaRPr>
          </a:p>
        </p:txBody>
      </p:sp>
      <p:sp>
        <p:nvSpPr>
          <p:cNvPr id="160" name="TextBox 14"/>
          <p:cNvSpPr/>
          <p:nvPr/>
        </p:nvSpPr>
        <p:spPr>
          <a:xfrm>
            <a:off x="540000" y="366120"/>
            <a:ext cx="11111400" cy="6120360"/>
          </a:xfrm>
          <a:prstGeom prst="rect">
            <a:avLst/>
          </a:prstGeom>
          <a:noFill/>
          <a:ln w="0">
            <a:noFill/>
          </a:ln>
        </p:spPr>
        <p:style>
          <a:lnRef idx="0"/>
          <a:fillRef idx="0"/>
          <a:effectRef idx="0"/>
          <a:fontRef idx="minor"/>
        </p:style>
        <p:txBody>
          <a:bodyPr lIns="90000" rIns="90000" tIns="45000" bIns="45000" anchor="t">
            <a:spAutoFit/>
          </a:bodyPr>
          <a:p>
            <a:pPr marL="457200" algn="ctr">
              <a:lnSpc>
                <a:spcPct val="150000"/>
              </a:lnSpc>
              <a:buNone/>
            </a:pPr>
            <a:r>
              <a:rPr b="1" lang="en-IN" sz="2200" spc="-1" strike="noStrike">
                <a:solidFill>
                  <a:srgbClr val="000000"/>
                </a:solidFill>
                <a:latin typeface="Times New Roman"/>
              </a:rPr>
              <a:t>Core of the Materialist Theory of History</a:t>
            </a:r>
            <a:endParaRPr b="0" lang="en-IN" sz="2200" spc="-1" strike="noStrike">
              <a:latin typeface="Arial"/>
            </a:endParaRPr>
          </a:p>
          <a:p>
            <a:pPr marL="457200">
              <a:lnSpc>
                <a:spcPct val="150000"/>
              </a:lnSpc>
              <a:buNone/>
            </a:pPr>
            <a:r>
              <a:rPr b="1" lang="en-IN" sz="2200" spc="-1" strike="noStrike">
                <a:solidFill>
                  <a:srgbClr val="000000"/>
                </a:solidFill>
                <a:latin typeface="Times New Roman"/>
              </a:rPr>
              <a:t>The Means of Production</a:t>
            </a:r>
            <a:endParaRPr b="0" lang="en-IN" sz="2200" spc="-1" strike="noStrike">
              <a:latin typeface="Arial"/>
            </a:endParaRPr>
          </a:p>
          <a:p>
            <a:pPr lvl="2" marL="1257480" indent="-343080">
              <a:lnSpc>
                <a:spcPct val="150000"/>
              </a:lnSpc>
              <a:buClr>
                <a:srgbClr val="000000"/>
              </a:buClr>
              <a:buFont typeface="Arial"/>
              <a:buChar char="•"/>
            </a:pPr>
            <a:r>
              <a:rPr b="0" lang="en-IN" sz="2200" spc="-1" strike="noStrike">
                <a:solidFill>
                  <a:srgbClr val="000000"/>
                </a:solidFill>
                <a:latin typeface="Times New Roman"/>
              </a:rPr>
              <a:t>Refers to anything in the external world which used to obtained livelihood, produce income and acquire material need.</a:t>
            </a:r>
            <a:endParaRPr b="0" lang="en-IN" sz="2200" spc="-1" strike="noStrike">
              <a:latin typeface="Arial"/>
            </a:endParaRPr>
          </a:p>
          <a:p>
            <a:pPr lvl="2" marL="1257480" indent="-343080">
              <a:lnSpc>
                <a:spcPct val="150000"/>
              </a:lnSpc>
              <a:buClr>
                <a:srgbClr val="000000"/>
              </a:buClr>
              <a:buFont typeface="Arial"/>
              <a:buChar char="•"/>
            </a:pPr>
            <a:r>
              <a:rPr b="0" lang="en-IN" sz="2200" spc="-1" strike="noStrike">
                <a:solidFill>
                  <a:srgbClr val="000000"/>
                </a:solidFill>
                <a:latin typeface="Times New Roman"/>
              </a:rPr>
              <a:t>Utilised to produce food, shelter and clothing so as to satisfy human material needs and maintain existence.</a:t>
            </a:r>
            <a:endParaRPr b="0" lang="en-IN" sz="2200" spc="-1" strike="noStrike">
              <a:latin typeface="Arial"/>
            </a:endParaRPr>
          </a:p>
          <a:p>
            <a:pPr lvl="2" marL="1257480" indent="-343080">
              <a:lnSpc>
                <a:spcPct val="150000"/>
              </a:lnSpc>
              <a:buClr>
                <a:srgbClr val="000000"/>
              </a:buClr>
              <a:buFont typeface="Arial"/>
              <a:buChar char="•"/>
            </a:pPr>
            <a:r>
              <a:rPr b="0" lang="en-IN" sz="2200" spc="-1" strike="noStrike">
                <a:solidFill>
                  <a:srgbClr val="000000"/>
                </a:solidFill>
                <a:latin typeface="Times New Roman"/>
              </a:rPr>
              <a:t>Only one class of society always owns the means of production</a:t>
            </a:r>
            <a:endParaRPr b="0" lang="en-IN" sz="2200" spc="-1" strike="noStrike">
              <a:latin typeface="Arial"/>
            </a:endParaRPr>
          </a:p>
          <a:p>
            <a:pPr>
              <a:lnSpc>
                <a:spcPct val="150000"/>
              </a:lnSpc>
              <a:buNone/>
            </a:pPr>
            <a:r>
              <a:rPr b="0" lang="en-IN" sz="2200" spc="-1" strike="noStrike">
                <a:solidFill>
                  <a:srgbClr val="000000"/>
                </a:solidFill>
                <a:latin typeface="Times New Roman"/>
              </a:rPr>
              <a:t>       </a:t>
            </a:r>
            <a:r>
              <a:rPr b="1" lang="en-IN" sz="2200" spc="-1" strike="noStrike">
                <a:solidFill>
                  <a:srgbClr val="000000"/>
                </a:solidFill>
                <a:latin typeface="Times New Roman"/>
              </a:rPr>
              <a:t>The Relation of Production</a:t>
            </a:r>
            <a:endParaRPr b="0" lang="en-IN" sz="2200" spc="-1" strike="noStrike">
              <a:latin typeface="Arial"/>
            </a:endParaRPr>
          </a:p>
          <a:p>
            <a:pPr lvl="2" marL="1257480" indent="-343080">
              <a:lnSpc>
                <a:spcPct val="150000"/>
              </a:lnSpc>
              <a:buClr>
                <a:srgbClr val="000000"/>
              </a:buClr>
              <a:buFont typeface="Arial"/>
              <a:buChar char="•"/>
            </a:pPr>
            <a:r>
              <a:rPr b="0" lang="en-IN" sz="2200" spc="-1" strike="noStrike">
                <a:solidFill>
                  <a:srgbClr val="000000"/>
                </a:solidFill>
                <a:latin typeface="Times New Roman"/>
              </a:rPr>
              <a:t>Economically bind one class to another in the production process.</a:t>
            </a:r>
            <a:endParaRPr b="0" lang="en-IN" sz="2200" spc="-1" strike="noStrike">
              <a:latin typeface="Arial"/>
            </a:endParaRPr>
          </a:p>
          <a:p>
            <a:pPr lvl="2" marL="1257480" indent="-343080">
              <a:lnSpc>
                <a:spcPct val="150000"/>
              </a:lnSpc>
              <a:buClr>
                <a:srgbClr val="000000"/>
              </a:buClr>
              <a:buFont typeface="Arial"/>
              <a:buChar char="•"/>
            </a:pPr>
            <a:r>
              <a:rPr b="0" lang="en-IN" sz="2200" spc="-1" strike="noStrike">
                <a:solidFill>
                  <a:srgbClr val="000000"/>
                </a:solidFill>
                <a:latin typeface="Times New Roman"/>
              </a:rPr>
              <a:t>Non-owners of means of production are compelled to enter into relations of production in order to satisfy their material and economic needs</a:t>
            </a:r>
            <a:endParaRPr b="0" lang="en-IN" sz="2200" spc="-1" strike="noStrike">
              <a:latin typeface="Arial"/>
            </a:endParaRPr>
          </a:p>
          <a:p>
            <a:pPr>
              <a:lnSpc>
                <a:spcPct val="150000"/>
              </a:lnSpc>
              <a:buNone/>
            </a:pPr>
            <a:endParaRPr b="0" lang="en-IN" sz="2200" spc="-1" strike="noStrike">
              <a:latin typeface="Arial"/>
            </a:endParaRPr>
          </a:p>
        </p:txBody>
      </p:sp>
    </p:spTree>
  </p:cSld>
  <mc:AlternateContent>
    <mc:Choice Requires="p14">
      <p:transition spd="slow" p14:dur="2000"/>
    </mc:Choice>
    <mc:Fallback>
      <p:transition spd="slow"/>
    </mc:Fallback>
  </mc:AlternateContent>
</p:sld>
</file>

<file path=ppt/slides/slide5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 name="PlaceHolder 1"/>
          <p:cNvSpPr>
            <a:spLocks noGrp="1"/>
          </p:cNvSpPr>
          <p:nvPr>
            <p:ph type="sldNum" idx="53"/>
          </p:nvPr>
        </p:nvSpPr>
        <p:spPr>
          <a:xfrm>
            <a:off x="-17280" y="114480"/>
            <a:ext cx="810720" cy="503280"/>
          </a:xfrm>
          <a:prstGeom prst="rect">
            <a:avLst/>
          </a:prstGeom>
          <a:noFill/>
          <a:ln w="0">
            <a:noFill/>
          </a:ln>
        </p:spPr>
        <p:txBody>
          <a:bodyPr anchor="t">
            <a:noAutofit/>
          </a:bodyPr>
          <a:lstStyle>
            <a:lvl1pPr algn="r">
              <a:lnSpc>
                <a:spcPct val="100000"/>
              </a:lnSpc>
              <a:buNone/>
              <a:defRPr b="0" lang="en-US" sz="1800" spc="-1" strike="noStrike">
                <a:solidFill>
                  <a:srgbClr val="b71e42"/>
                </a:solidFill>
                <a:latin typeface="Gill Sans MT"/>
              </a:defRPr>
            </a:lvl1pPr>
          </a:lstStyle>
          <a:p>
            <a:pPr algn="r">
              <a:lnSpc>
                <a:spcPct val="100000"/>
              </a:lnSpc>
              <a:buNone/>
            </a:pPr>
            <a:fld id="{B720536A-2F1D-44E5-B679-6CB0F1966D33}" type="slidenum">
              <a:rPr b="0" lang="en-US" sz="1800" spc="-1" strike="noStrike">
                <a:solidFill>
                  <a:srgbClr val="b71e42"/>
                </a:solidFill>
                <a:latin typeface="Gill Sans MT"/>
              </a:rPr>
              <a:t>&lt;number&gt;</a:t>
            </a:fld>
            <a:endParaRPr b="0" lang="en-IN" sz="1800" spc="-1" strike="noStrike">
              <a:latin typeface="Times New Roman"/>
            </a:endParaRPr>
          </a:p>
        </p:txBody>
      </p:sp>
      <p:sp>
        <p:nvSpPr>
          <p:cNvPr id="162" name="TextBox 14"/>
          <p:cNvSpPr/>
          <p:nvPr/>
        </p:nvSpPr>
        <p:spPr>
          <a:xfrm>
            <a:off x="540000" y="366120"/>
            <a:ext cx="11111400" cy="5617800"/>
          </a:xfrm>
          <a:prstGeom prst="rect">
            <a:avLst/>
          </a:prstGeom>
          <a:noFill/>
          <a:ln w="0">
            <a:noFill/>
          </a:ln>
        </p:spPr>
        <p:style>
          <a:lnRef idx="0"/>
          <a:fillRef idx="0"/>
          <a:effectRef idx="0"/>
          <a:fontRef idx="minor"/>
        </p:style>
        <p:txBody>
          <a:bodyPr lIns="90000" rIns="90000" tIns="45000" bIns="45000" anchor="t">
            <a:spAutoFit/>
          </a:bodyPr>
          <a:p>
            <a:pPr marL="457200" algn="ctr">
              <a:lnSpc>
                <a:spcPct val="150000"/>
              </a:lnSpc>
              <a:buNone/>
            </a:pPr>
            <a:r>
              <a:rPr b="1" lang="en-IN" sz="2200" spc="-1" strike="noStrike">
                <a:solidFill>
                  <a:srgbClr val="000000"/>
                </a:solidFill>
                <a:latin typeface="Times New Roman"/>
              </a:rPr>
              <a:t>Core of the Materialist Theory of History</a:t>
            </a:r>
            <a:endParaRPr b="0" lang="en-IN" sz="2200" spc="-1" strike="noStrike">
              <a:latin typeface="Arial"/>
            </a:endParaRPr>
          </a:p>
          <a:p>
            <a:pPr marL="457200">
              <a:lnSpc>
                <a:spcPct val="150000"/>
              </a:lnSpc>
              <a:buNone/>
            </a:pPr>
            <a:r>
              <a:rPr b="1" lang="en-IN" sz="2200" spc="-1" strike="noStrike">
                <a:solidFill>
                  <a:srgbClr val="000000"/>
                </a:solidFill>
                <a:latin typeface="Times New Roman"/>
              </a:rPr>
              <a:t>The Forces of Production</a:t>
            </a:r>
            <a:endParaRPr b="0" lang="en-IN" sz="2200" spc="-1" strike="noStrike">
              <a:latin typeface="Arial"/>
            </a:endParaRPr>
          </a:p>
          <a:p>
            <a:pPr lvl="2" marL="1257480" indent="-343080">
              <a:lnSpc>
                <a:spcPct val="150000"/>
              </a:lnSpc>
              <a:buClr>
                <a:srgbClr val="000000"/>
              </a:buClr>
              <a:buFont typeface="Arial"/>
              <a:buChar char="•"/>
            </a:pPr>
            <a:r>
              <a:rPr b="0" lang="en-IN" sz="2200" spc="-1" strike="noStrike">
                <a:solidFill>
                  <a:srgbClr val="000000"/>
                </a:solidFill>
                <a:latin typeface="Times New Roman"/>
              </a:rPr>
              <a:t>Refers to the available techniques existing in the means of production including the instruments, equipment, tools and the prevailing means of production themselves.</a:t>
            </a:r>
            <a:endParaRPr b="0" lang="en-IN" sz="2200" spc="-1" strike="noStrike">
              <a:latin typeface="Arial"/>
            </a:endParaRPr>
          </a:p>
          <a:p>
            <a:pPr lvl="2" marL="1257480" indent="-343080">
              <a:lnSpc>
                <a:spcPct val="150000"/>
              </a:lnSpc>
              <a:buClr>
                <a:srgbClr val="000000"/>
              </a:buClr>
              <a:buFont typeface="Arial"/>
              <a:buChar char="•"/>
            </a:pPr>
            <a:r>
              <a:rPr b="0" lang="en-IN" sz="2200" spc="-1" strike="noStrike">
                <a:solidFill>
                  <a:srgbClr val="000000"/>
                </a:solidFill>
                <a:latin typeface="Times New Roman"/>
              </a:rPr>
              <a:t>New productive forces often lead to transition points creating the development of a new mode of production. </a:t>
            </a:r>
            <a:endParaRPr b="0" lang="en-IN" sz="2200" spc="-1" strike="noStrike">
              <a:latin typeface="Arial"/>
            </a:endParaRPr>
          </a:p>
          <a:p>
            <a:pPr marL="457200">
              <a:lnSpc>
                <a:spcPct val="150000"/>
              </a:lnSpc>
              <a:buNone/>
            </a:pPr>
            <a:r>
              <a:rPr b="1" lang="en-IN" sz="2200" spc="-1" strike="noStrike">
                <a:solidFill>
                  <a:srgbClr val="000000"/>
                </a:solidFill>
                <a:latin typeface="Times New Roman"/>
              </a:rPr>
              <a:t>The Mode of Production</a:t>
            </a:r>
            <a:endParaRPr b="0" lang="en-IN" sz="2200" spc="-1" strike="noStrike">
              <a:latin typeface="Arial"/>
            </a:endParaRPr>
          </a:p>
          <a:p>
            <a:pPr lvl="2" marL="1257480" indent="-343080">
              <a:lnSpc>
                <a:spcPct val="150000"/>
              </a:lnSpc>
              <a:buClr>
                <a:srgbClr val="000000"/>
              </a:buClr>
              <a:buFont typeface="Arial"/>
              <a:buChar char="•"/>
            </a:pPr>
            <a:r>
              <a:rPr b="0" lang="en-IN" sz="2200" spc="-1" strike="noStrike">
                <a:solidFill>
                  <a:srgbClr val="000000"/>
                </a:solidFill>
                <a:latin typeface="Times New Roman"/>
              </a:rPr>
              <a:t>Asiatic Mode of Production </a:t>
            </a:r>
            <a:endParaRPr b="0" lang="en-IN" sz="2200" spc="-1" strike="noStrike">
              <a:latin typeface="Arial"/>
            </a:endParaRPr>
          </a:p>
          <a:p>
            <a:pPr lvl="2" marL="1257480" indent="-343080">
              <a:lnSpc>
                <a:spcPct val="150000"/>
              </a:lnSpc>
              <a:buClr>
                <a:srgbClr val="000000"/>
              </a:buClr>
              <a:buFont typeface="Arial"/>
              <a:buChar char="•"/>
            </a:pPr>
            <a:r>
              <a:rPr b="0" lang="en-IN" sz="2200" spc="-1" strike="noStrike">
                <a:solidFill>
                  <a:srgbClr val="000000"/>
                </a:solidFill>
                <a:latin typeface="Times New Roman"/>
              </a:rPr>
              <a:t>Ancient Mode of Production </a:t>
            </a:r>
            <a:endParaRPr b="0" lang="en-IN" sz="2200" spc="-1" strike="noStrike">
              <a:latin typeface="Arial"/>
            </a:endParaRPr>
          </a:p>
          <a:p>
            <a:pPr lvl="2" marL="1257480" indent="-343080">
              <a:lnSpc>
                <a:spcPct val="150000"/>
              </a:lnSpc>
              <a:buClr>
                <a:srgbClr val="000000"/>
              </a:buClr>
              <a:buFont typeface="Arial"/>
              <a:buChar char="•"/>
            </a:pPr>
            <a:r>
              <a:rPr b="0" lang="en-IN" sz="2200" spc="-1" strike="noStrike">
                <a:solidFill>
                  <a:srgbClr val="000000"/>
                </a:solidFill>
                <a:latin typeface="Times New Roman"/>
              </a:rPr>
              <a:t>Feudal Mode of Production </a:t>
            </a:r>
            <a:endParaRPr b="0" lang="en-IN" sz="2200" spc="-1" strike="noStrike">
              <a:latin typeface="Arial"/>
            </a:endParaRPr>
          </a:p>
          <a:p>
            <a:pPr lvl="2" marL="1257480" indent="-343080">
              <a:lnSpc>
                <a:spcPct val="150000"/>
              </a:lnSpc>
              <a:buClr>
                <a:srgbClr val="000000"/>
              </a:buClr>
              <a:buFont typeface="Arial"/>
              <a:buChar char="•"/>
            </a:pPr>
            <a:r>
              <a:rPr b="0" lang="en-IN" sz="2200" spc="-1" strike="noStrike">
                <a:solidFill>
                  <a:srgbClr val="000000"/>
                </a:solidFill>
                <a:latin typeface="Times New Roman"/>
              </a:rPr>
              <a:t>Capitalist Mode of Production       </a:t>
            </a:r>
            <a:endParaRPr b="0" lang="en-IN" sz="2200" spc="-1" strike="noStrike">
              <a:latin typeface="Arial"/>
            </a:endParaRPr>
          </a:p>
        </p:txBody>
      </p:sp>
    </p:spTree>
  </p:cSld>
  <mc:AlternateContent>
    <mc:Choice Requires="p14">
      <p:transition spd="slow" p14:dur="2000"/>
    </mc:Choice>
    <mc:Fallback>
      <p:transition spd="slow"/>
    </mc:Fallback>
  </mc:AlternateContent>
</p:sld>
</file>

<file path=ppt/slides/slide5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3" name="PlaceHolder 1"/>
          <p:cNvSpPr>
            <a:spLocks noGrp="1"/>
          </p:cNvSpPr>
          <p:nvPr>
            <p:ph type="sldNum" idx="54"/>
          </p:nvPr>
        </p:nvSpPr>
        <p:spPr>
          <a:xfrm>
            <a:off x="-17280" y="114480"/>
            <a:ext cx="810720" cy="503280"/>
          </a:xfrm>
          <a:prstGeom prst="rect">
            <a:avLst/>
          </a:prstGeom>
          <a:noFill/>
          <a:ln w="0">
            <a:noFill/>
          </a:ln>
        </p:spPr>
        <p:txBody>
          <a:bodyPr anchor="t">
            <a:noAutofit/>
          </a:bodyPr>
          <a:lstStyle>
            <a:lvl1pPr algn="r">
              <a:lnSpc>
                <a:spcPct val="100000"/>
              </a:lnSpc>
              <a:buNone/>
              <a:defRPr b="0" lang="en-US" sz="1800" spc="-1" strike="noStrike">
                <a:solidFill>
                  <a:srgbClr val="b71e42"/>
                </a:solidFill>
                <a:latin typeface="Gill Sans MT"/>
              </a:defRPr>
            </a:lvl1pPr>
          </a:lstStyle>
          <a:p>
            <a:pPr algn="r">
              <a:lnSpc>
                <a:spcPct val="100000"/>
              </a:lnSpc>
              <a:buNone/>
            </a:pPr>
            <a:fld id="{CD24FABF-404B-4F7B-8511-35B9F1750E45}" type="slidenum">
              <a:rPr b="0" lang="en-US" sz="1800" spc="-1" strike="noStrike">
                <a:solidFill>
                  <a:srgbClr val="b71e42"/>
                </a:solidFill>
                <a:latin typeface="Gill Sans MT"/>
              </a:rPr>
              <a:t>&lt;number&gt;</a:t>
            </a:fld>
            <a:endParaRPr b="0" lang="en-IN" sz="1800" spc="-1" strike="noStrike">
              <a:latin typeface="Times New Roman"/>
            </a:endParaRPr>
          </a:p>
        </p:txBody>
      </p:sp>
      <p:sp>
        <p:nvSpPr>
          <p:cNvPr id="164" name="TextBox 14"/>
          <p:cNvSpPr/>
          <p:nvPr/>
        </p:nvSpPr>
        <p:spPr>
          <a:xfrm>
            <a:off x="533880" y="297000"/>
            <a:ext cx="11111400" cy="5617800"/>
          </a:xfrm>
          <a:prstGeom prst="rect">
            <a:avLst/>
          </a:prstGeom>
          <a:noFill/>
          <a:ln w="0">
            <a:noFill/>
          </a:ln>
        </p:spPr>
        <p:style>
          <a:lnRef idx="0"/>
          <a:fillRef idx="0"/>
          <a:effectRef idx="0"/>
          <a:fontRef idx="minor"/>
        </p:style>
        <p:txBody>
          <a:bodyPr lIns="90000" rIns="90000" tIns="45000" bIns="45000" anchor="t">
            <a:spAutoFit/>
          </a:bodyPr>
          <a:p>
            <a:pPr marL="457200" algn="ctr">
              <a:lnSpc>
                <a:spcPct val="150000"/>
              </a:lnSpc>
              <a:buNone/>
            </a:pPr>
            <a:r>
              <a:rPr b="1" lang="en-IN" sz="2200" spc="-1" strike="noStrike">
                <a:solidFill>
                  <a:srgbClr val="000000"/>
                </a:solidFill>
                <a:latin typeface="Times New Roman"/>
              </a:rPr>
              <a:t>Class and Class Structure</a:t>
            </a:r>
            <a:endParaRPr b="0" lang="en-IN" sz="2200" spc="-1" strike="noStrike">
              <a:latin typeface="Arial"/>
            </a:endParaRPr>
          </a:p>
          <a:p>
            <a:pPr marL="457200" algn="ctr">
              <a:lnSpc>
                <a:spcPct val="150000"/>
              </a:lnSpc>
              <a:buNone/>
            </a:pPr>
            <a:r>
              <a:rPr b="0" lang="en-IN" sz="2200" spc="-1" strike="noStrike">
                <a:solidFill>
                  <a:srgbClr val="000000"/>
                </a:solidFill>
                <a:latin typeface="Times New Roman"/>
              </a:rPr>
              <a:t>“</a:t>
            </a:r>
            <a:r>
              <a:rPr b="0" i="1" lang="en-IN" sz="2200" spc="-1" strike="noStrike">
                <a:solidFill>
                  <a:srgbClr val="000000"/>
                </a:solidFill>
                <a:latin typeface="Times New Roman"/>
              </a:rPr>
              <a:t>The history of all hitherto existing societies is the history of class struggles</a:t>
            </a:r>
            <a:r>
              <a:rPr b="0" lang="en-IN" sz="2200" spc="-1" strike="noStrike">
                <a:solidFill>
                  <a:srgbClr val="000000"/>
                </a:solidFill>
                <a:latin typeface="Times New Roman"/>
              </a:rPr>
              <a:t>. </a:t>
            </a:r>
            <a:endParaRPr b="0" lang="en-IN" sz="2200" spc="-1" strike="noStrike">
              <a:latin typeface="Arial"/>
            </a:endParaRPr>
          </a:p>
          <a:p>
            <a:pPr marL="457200" algn="just">
              <a:lnSpc>
                <a:spcPct val="150000"/>
              </a:lnSpc>
              <a:buNone/>
            </a:pPr>
            <a:r>
              <a:rPr b="0" lang="en-IN" sz="2200" spc="-1" strike="noStrike">
                <a:solidFill>
                  <a:srgbClr val="000000"/>
                </a:solidFill>
                <a:latin typeface="Times New Roman"/>
              </a:rPr>
              <a:t>Freeman and slave, patrician and plebeian, lord and serf, guild-master and journeyman, in a word, oppressor and oppressed, stood in constant opposition to one another, carried on an uninterrupted, now hidden fight, a fight that each time ended either in a revolutionary reconstitution of society at large, or in the common ruin of the contending classes. In the earlier epochs of history, we find almost everywhere a complicated arrangement of society into various orders, a manifold gradation of social rank. In ancient Rome we have patricians, knights, plebeians, slaves; in the Middle Ages, feudal lords, vassals, guild-masters, journeymen, apprentices, serfs; in almost all of these classes, again, subordinate gradations” (Marx, 1848 Communist Manifesto). </a:t>
            </a:r>
            <a:endParaRPr b="0" lang="en-IN" sz="2200" spc="-1" strike="noStrike">
              <a:latin typeface="Arial"/>
            </a:endParaRPr>
          </a:p>
        </p:txBody>
      </p:sp>
      <p:sp>
        <p:nvSpPr>
          <p:cNvPr id="165" name="TextBox 1"/>
          <p:cNvSpPr/>
          <p:nvPr/>
        </p:nvSpPr>
        <p:spPr>
          <a:xfrm>
            <a:off x="2212920" y="2782800"/>
            <a:ext cx="7753680" cy="63828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IN" sz="1800" spc="-1" strike="noStrike">
                <a:solidFill>
                  <a:srgbClr val="000000"/>
                </a:solidFill>
                <a:latin typeface="HiddenHorzOCR"/>
              </a:rPr>
              <a:t>. </a:t>
            </a:r>
            <a:endParaRPr b="0" lang="en-IN" sz="1800" spc="-1" strike="noStrike">
              <a:latin typeface="Arial"/>
            </a:endParaRPr>
          </a:p>
          <a:p>
            <a:pPr>
              <a:lnSpc>
                <a:spcPct val="100000"/>
              </a:lnSpc>
              <a:buNone/>
            </a:pP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5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6" name="PlaceHolder 1"/>
          <p:cNvSpPr>
            <a:spLocks noGrp="1"/>
          </p:cNvSpPr>
          <p:nvPr>
            <p:ph type="sldNum" idx="55"/>
          </p:nvPr>
        </p:nvSpPr>
        <p:spPr>
          <a:xfrm>
            <a:off x="-17280" y="114480"/>
            <a:ext cx="810720" cy="503280"/>
          </a:xfrm>
          <a:prstGeom prst="rect">
            <a:avLst/>
          </a:prstGeom>
          <a:noFill/>
          <a:ln w="0">
            <a:noFill/>
          </a:ln>
        </p:spPr>
        <p:txBody>
          <a:bodyPr anchor="t">
            <a:noAutofit/>
          </a:bodyPr>
          <a:lstStyle>
            <a:lvl1pPr algn="r">
              <a:lnSpc>
                <a:spcPct val="100000"/>
              </a:lnSpc>
              <a:buNone/>
              <a:defRPr b="0" lang="en-US" sz="1800" spc="-1" strike="noStrike">
                <a:solidFill>
                  <a:srgbClr val="b71e42"/>
                </a:solidFill>
                <a:latin typeface="Gill Sans MT"/>
              </a:defRPr>
            </a:lvl1pPr>
          </a:lstStyle>
          <a:p>
            <a:pPr algn="r">
              <a:lnSpc>
                <a:spcPct val="100000"/>
              </a:lnSpc>
              <a:buNone/>
            </a:pPr>
            <a:fld id="{1EBCC3B1-35B5-4A87-B2B8-45D983FD5060}" type="slidenum">
              <a:rPr b="0" lang="en-US" sz="1800" spc="-1" strike="noStrike">
                <a:solidFill>
                  <a:srgbClr val="b71e42"/>
                </a:solidFill>
                <a:latin typeface="Gill Sans MT"/>
              </a:rPr>
              <a:t>&lt;number&gt;</a:t>
            </a:fld>
            <a:endParaRPr b="0" lang="en-IN" sz="1800" spc="-1" strike="noStrike">
              <a:latin typeface="Times New Roman"/>
            </a:endParaRPr>
          </a:p>
        </p:txBody>
      </p:sp>
      <p:sp>
        <p:nvSpPr>
          <p:cNvPr id="167" name="TextBox 14"/>
          <p:cNvSpPr/>
          <p:nvPr/>
        </p:nvSpPr>
        <p:spPr>
          <a:xfrm>
            <a:off x="533880" y="618120"/>
            <a:ext cx="11111400" cy="3607560"/>
          </a:xfrm>
          <a:prstGeom prst="rect">
            <a:avLst/>
          </a:prstGeom>
          <a:noFill/>
          <a:ln w="0">
            <a:noFill/>
          </a:ln>
        </p:spPr>
        <p:style>
          <a:lnRef idx="0"/>
          <a:fillRef idx="0"/>
          <a:effectRef idx="0"/>
          <a:fontRef idx="minor"/>
        </p:style>
        <p:txBody>
          <a:bodyPr lIns="90000" rIns="90000" tIns="45000" bIns="45000" anchor="t">
            <a:spAutoFit/>
          </a:bodyPr>
          <a:p>
            <a:pPr marL="457200" algn="ctr">
              <a:lnSpc>
                <a:spcPct val="150000"/>
              </a:lnSpc>
              <a:buNone/>
            </a:pPr>
            <a:r>
              <a:rPr b="1" lang="en-IN" sz="2200" spc="-1" strike="noStrike">
                <a:solidFill>
                  <a:srgbClr val="000000"/>
                </a:solidFill>
                <a:latin typeface="Times New Roman"/>
              </a:rPr>
              <a:t>Theory of Alienation</a:t>
            </a:r>
            <a:endParaRPr b="0" lang="en-IN" sz="2200" spc="-1" strike="noStrike">
              <a:latin typeface="Arial"/>
            </a:endParaRPr>
          </a:p>
          <a:p>
            <a:pPr lvl="1" marL="800280" indent="-343080">
              <a:lnSpc>
                <a:spcPct val="150000"/>
              </a:lnSpc>
              <a:buClr>
                <a:srgbClr val="000000"/>
              </a:buClr>
              <a:buFont typeface="Wingdings" charset="2"/>
              <a:buChar char=""/>
            </a:pPr>
            <a:r>
              <a:rPr b="0" lang="en-IN" sz="2200" spc="-1" strike="noStrike">
                <a:solidFill>
                  <a:srgbClr val="000000"/>
                </a:solidFill>
                <a:latin typeface="Times New Roman"/>
              </a:rPr>
              <a:t>A state of disruption taking place in the labouring process when workers lose control over their labour and the self defining characteristics of their labouring activity.</a:t>
            </a:r>
            <a:endParaRPr b="0" lang="en-IN" sz="2200" spc="-1" strike="noStrike">
              <a:latin typeface="Arial"/>
            </a:endParaRPr>
          </a:p>
          <a:p>
            <a:pPr lvl="2" marL="1371600" indent="-457200">
              <a:lnSpc>
                <a:spcPct val="150000"/>
              </a:lnSpc>
              <a:buClr>
                <a:srgbClr val="000000"/>
              </a:buClr>
              <a:buFont typeface="Gill Sans MT"/>
              <a:buAutoNum type="arabicPeriod"/>
            </a:pPr>
            <a:r>
              <a:rPr b="0" lang="en-IN" sz="2200" spc="-1" strike="noStrike">
                <a:solidFill>
                  <a:srgbClr val="000000"/>
                </a:solidFill>
                <a:latin typeface="Times New Roman"/>
              </a:rPr>
              <a:t>Alienation from the product of labour </a:t>
            </a:r>
            <a:endParaRPr b="0" lang="en-IN" sz="2200" spc="-1" strike="noStrike">
              <a:latin typeface="Arial"/>
            </a:endParaRPr>
          </a:p>
          <a:p>
            <a:pPr lvl="2" marL="1371600" indent="-457200">
              <a:lnSpc>
                <a:spcPct val="150000"/>
              </a:lnSpc>
              <a:buClr>
                <a:srgbClr val="000000"/>
              </a:buClr>
              <a:buFont typeface="Gill Sans MT"/>
              <a:buAutoNum type="arabicPeriod"/>
            </a:pPr>
            <a:r>
              <a:rPr b="0" lang="en-IN" sz="2200" spc="-1" strike="noStrike">
                <a:solidFill>
                  <a:srgbClr val="000000"/>
                </a:solidFill>
                <a:latin typeface="Times New Roman"/>
              </a:rPr>
              <a:t>Alienation from productive activity</a:t>
            </a:r>
            <a:endParaRPr b="0" lang="en-IN" sz="2200" spc="-1" strike="noStrike">
              <a:latin typeface="Arial"/>
            </a:endParaRPr>
          </a:p>
          <a:p>
            <a:pPr lvl="2" marL="1371600" indent="-457200">
              <a:lnSpc>
                <a:spcPct val="150000"/>
              </a:lnSpc>
              <a:buClr>
                <a:srgbClr val="000000"/>
              </a:buClr>
              <a:buFont typeface="Gill Sans MT"/>
              <a:buAutoNum type="arabicPeriod"/>
            </a:pPr>
            <a:r>
              <a:rPr b="0" lang="en-IN" sz="2200" spc="-1" strike="noStrike">
                <a:solidFill>
                  <a:srgbClr val="000000"/>
                </a:solidFill>
                <a:latin typeface="Times New Roman"/>
              </a:rPr>
              <a:t>Alienation from species activity</a:t>
            </a:r>
            <a:endParaRPr b="0" lang="en-IN" sz="2200" spc="-1" strike="noStrike">
              <a:latin typeface="Arial"/>
            </a:endParaRPr>
          </a:p>
          <a:p>
            <a:pPr lvl="2" marL="1371600" indent="-457200">
              <a:lnSpc>
                <a:spcPct val="150000"/>
              </a:lnSpc>
              <a:buClr>
                <a:srgbClr val="000000"/>
              </a:buClr>
              <a:buFont typeface="Gill Sans MT"/>
              <a:buAutoNum type="arabicPeriod"/>
            </a:pPr>
            <a:r>
              <a:rPr b="0" lang="en-IN" sz="2200" spc="-1" strike="noStrike">
                <a:solidFill>
                  <a:srgbClr val="000000"/>
                </a:solidFill>
                <a:latin typeface="Times New Roman"/>
              </a:rPr>
              <a:t>Alienation from fellow humans </a:t>
            </a:r>
            <a:endParaRPr b="0" lang="en-IN" sz="2200" spc="-1" strike="noStrike">
              <a:latin typeface="Arial"/>
            </a:endParaRPr>
          </a:p>
        </p:txBody>
      </p:sp>
      <p:sp>
        <p:nvSpPr>
          <p:cNvPr id="168" name="TextBox 1"/>
          <p:cNvSpPr/>
          <p:nvPr/>
        </p:nvSpPr>
        <p:spPr>
          <a:xfrm>
            <a:off x="2212920" y="2782800"/>
            <a:ext cx="7753680" cy="63828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IN" sz="1800" spc="-1" strike="noStrike">
                <a:solidFill>
                  <a:srgbClr val="000000"/>
                </a:solidFill>
                <a:latin typeface="HiddenHorzOCR"/>
              </a:rPr>
              <a:t>. </a:t>
            </a:r>
            <a:endParaRPr b="0" lang="en-IN" sz="1800" spc="-1" strike="noStrike">
              <a:latin typeface="Arial"/>
            </a:endParaRPr>
          </a:p>
          <a:p>
            <a:pPr>
              <a:lnSpc>
                <a:spcPct val="100000"/>
              </a:lnSpc>
              <a:buNone/>
            </a:pP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5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9" name="PlaceHolder 1"/>
          <p:cNvSpPr>
            <a:spLocks noGrp="1"/>
          </p:cNvSpPr>
          <p:nvPr>
            <p:ph type="sldNum" idx="56"/>
          </p:nvPr>
        </p:nvSpPr>
        <p:spPr>
          <a:xfrm>
            <a:off x="-17280" y="114480"/>
            <a:ext cx="810720" cy="503280"/>
          </a:xfrm>
          <a:prstGeom prst="rect">
            <a:avLst/>
          </a:prstGeom>
          <a:noFill/>
          <a:ln w="0">
            <a:noFill/>
          </a:ln>
        </p:spPr>
        <p:txBody>
          <a:bodyPr anchor="t">
            <a:noAutofit/>
          </a:bodyPr>
          <a:lstStyle>
            <a:lvl1pPr algn="r">
              <a:lnSpc>
                <a:spcPct val="100000"/>
              </a:lnSpc>
              <a:buNone/>
              <a:defRPr b="0" lang="en-US" sz="1800" spc="-1" strike="noStrike">
                <a:solidFill>
                  <a:srgbClr val="b71e42"/>
                </a:solidFill>
                <a:latin typeface="Gill Sans MT"/>
              </a:defRPr>
            </a:lvl1pPr>
          </a:lstStyle>
          <a:p>
            <a:pPr algn="r">
              <a:lnSpc>
                <a:spcPct val="100000"/>
              </a:lnSpc>
              <a:buNone/>
            </a:pPr>
            <a:fld id="{B0877CAB-3407-4507-9369-85280B2F375D}" type="slidenum">
              <a:rPr b="0" lang="en-US" sz="1800" spc="-1" strike="noStrike">
                <a:solidFill>
                  <a:srgbClr val="b71e42"/>
                </a:solidFill>
                <a:latin typeface="Gill Sans MT"/>
              </a:rPr>
              <a:t>&lt;number&gt;</a:t>
            </a:fld>
            <a:endParaRPr b="0" lang="en-IN" sz="1800" spc="-1" strike="noStrike">
              <a:latin typeface="Times New Roman"/>
            </a:endParaRPr>
          </a:p>
        </p:txBody>
      </p:sp>
      <p:sp>
        <p:nvSpPr>
          <p:cNvPr id="170" name="TextBox 14"/>
          <p:cNvSpPr/>
          <p:nvPr/>
        </p:nvSpPr>
        <p:spPr>
          <a:xfrm>
            <a:off x="540000" y="0"/>
            <a:ext cx="11111400" cy="5924880"/>
          </a:xfrm>
          <a:prstGeom prst="rect">
            <a:avLst/>
          </a:prstGeom>
          <a:noFill/>
          <a:ln w="0">
            <a:noFill/>
          </a:ln>
        </p:spPr>
        <p:style>
          <a:lnRef idx="0"/>
          <a:fillRef idx="0"/>
          <a:effectRef idx="0"/>
          <a:fontRef idx="minor"/>
        </p:style>
        <p:txBody>
          <a:bodyPr lIns="90000" rIns="90000" tIns="45000" bIns="45000" anchor="t">
            <a:spAutoFit/>
          </a:bodyPr>
          <a:p>
            <a:pPr marL="457200" algn="ctr">
              <a:lnSpc>
                <a:spcPct val="150000"/>
              </a:lnSpc>
              <a:buNone/>
            </a:pPr>
            <a:r>
              <a:rPr b="1" lang="en-IN" sz="2200" spc="-1" strike="noStrike">
                <a:solidFill>
                  <a:srgbClr val="000000"/>
                </a:solidFill>
                <a:latin typeface="Times New Roman"/>
              </a:rPr>
              <a:t>Sample Questions </a:t>
            </a:r>
            <a:endParaRPr b="0" lang="en-IN" sz="2200" spc="-1" strike="noStrike">
              <a:latin typeface="Arial"/>
            </a:endParaRPr>
          </a:p>
          <a:p>
            <a:pPr lvl="1" marL="914400" indent="-457200">
              <a:lnSpc>
                <a:spcPct val="100000"/>
              </a:lnSpc>
              <a:buClr>
                <a:srgbClr val="000000"/>
              </a:buClr>
              <a:buFont typeface="Gill Sans MT"/>
              <a:buAutoNum type="arabicParenR"/>
            </a:pPr>
            <a:r>
              <a:rPr b="0" lang="en-IN" sz="2200" spc="-1" strike="noStrike">
                <a:solidFill>
                  <a:srgbClr val="000000"/>
                </a:solidFill>
                <a:latin typeface="Times New Roman"/>
                <a:ea typeface="Calibri"/>
              </a:rPr>
              <a:t>Max Weber argued that modern-day capitalist attitudes toward work and money have their basis in the religious doctrines of various Protestant sects of Christianity. Discuss this argument.</a:t>
            </a:r>
            <a:endParaRPr b="0" lang="en-IN" sz="2200" spc="-1" strike="noStrike">
              <a:latin typeface="Arial"/>
            </a:endParaRPr>
          </a:p>
          <a:p>
            <a:pPr>
              <a:lnSpc>
                <a:spcPct val="100000"/>
              </a:lnSpc>
              <a:buNone/>
            </a:pPr>
            <a:endParaRPr b="0" lang="en-IN" sz="2200" spc="-1" strike="noStrike">
              <a:latin typeface="Arial"/>
            </a:endParaRPr>
          </a:p>
          <a:p>
            <a:pPr lvl="1" marL="914400" indent="-457200">
              <a:lnSpc>
                <a:spcPct val="100000"/>
              </a:lnSpc>
              <a:buClr>
                <a:srgbClr val="000000"/>
              </a:buClr>
              <a:buFont typeface="Gill Sans MT"/>
              <a:buAutoNum type="arabicParenR"/>
            </a:pPr>
            <a:r>
              <a:rPr b="0" lang="en-IN" sz="2200" spc="-1" strike="noStrike">
                <a:solidFill>
                  <a:srgbClr val="000000"/>
                </a:solidFill>
                <a:latin typeface="Times New Roman"/>
                <a:ea typeface="Calibri"/>
              </a:rPr>
              <a:t>Religious sphere place its stamp on the formation of economic sphere i.e. capitalism. Discuss this in the light of Max Weber’s work on Protestant ethics and the spirit of capitalism (please do not write more than 300 words-5 marks).</a:t>
            </a:r>
            <a:endParaRPr b="0" lang="en-IN" sz="2200" spc="-1" strike="noStrike">
              <a:latin typeface="Arial"/>
            </a:endParaRPr>
          </a:p>
          <a:p>
            <a:pPr marL="457200">
              <a:lnSpc>
                <a:spcPct val="100000"/>
              </a:lnSpc>
              <a:buNone/>
            </a:pPr>
            <a:endParaRPr b="0" lang="en-IN" sz="2200" spc="-1" strike="noStrike">
              <a:latin typeface="Arial"/>
            </a:endParaRPr>
          </a:p>
          <a:p>
            <a:pPr lvl="1" marL="914400" indent="-457200">
              <a:lnSpc>
                <a:spcPct val="100000"/>
              </a:lnSpc>
              <a:buClr>
                <a:srgbClr val="000000"/>
              </a:buClr>
              <a:buFont typeface="Gill Sans MT"/>
              <a:buAutoNum type="arabicParenR"/>
            </a:pPr>
            <a:r>
              <a:rPr b="1" lang="en-IN" sz="2200" spc="-1" strike="noStrike">
                <a:solidFill>
                  <a:srgbClr val="000000"/>
                </a:solidFill>
                <a:latin typeface="Times New Roman"/>
                <a:ea typeface="Calibri"/>
              </a:rPr>
              <a:t>Assertion (A): </a:t>
            </a:r>
            <a:r>
              <a:rPr b="0" lang="en-IN" sz="2200" spc="-1" strike="noStrike">
                <a:solidFill>
                  <a:srgbClr val="000000"/>
                </a:solidFill>
                <a:latin typeface="Times New Roman"/>
                <a:ea typeface="Calibri"/>
              </a:rPr>
              <a:t>Economic history alone cannot explain modern society. </a:t>
            </a:r>
            <a:r>
              <a:rPr b="1" lang="en-IN" sz="2200" spc="-1" strike="noStrike">
                <a:solidFill>
                  <a:srgbClr val="000000"/>
                </a:solidFill>
                <a:latin typeface="Times New Roman"/>
                <a:ea typeface="Calibri"/>
              </a:rPr>
              <a:t>Reason (R): </a:t>
            </a:r>
            <a:r>
              <a:rPr b="0" lang="en-IN" sz="2200" spc="-1" strike="noStrike">
                <a:solidFill>
                  <a:srgbClr val="000000"/>
                </a:solidFill>
                <a:latin typeface="Times New Roman"/>
                <a:ea typeface="Calibri"/>
              </a:rPr>
              <a:t>Other factors like religion, political and legal spheres are equally important to unravel modern industrial society. </a:t>
            </a:r>
            <a:endParaRPr b="0" lang="en-IN" sz="2200" spc="-1" strike="noStrike">
              <a:latin typeface="Arial"/>
            </a:endParaRPr>
          </a:p>
          <a:p>
            <a:pPr lvl="3" marL="1828800" indent="-457200">
              <a:lnSpc>
                <a:spcPct val="150000"/>
              </a:lnSpc>
              <a:buClr>
                <a:srgbClr val="000000"/>
              </a:buClr>
              <a:buFont typeface="Gill Sans MT"/>
              <a:buAutoNum type="alphaLcParenR"/>
            </a:pPr>
            <a:r>
              <a:rPr b="0" lang="en-IN" sz="1800" spc="-1" strike="noStrike">
                <a:solidFill>
                  <a:srgbClr val="000000"/>
                </a:solidFill>
                <a:latin typeface="Times New Roman"/>
                <a:ea typeface="Calibri"/>
              </a:rPr>
              <a:t>Both (A) and (R) are true and (R) is correct explanation of (A)</a:t>
            </a:r>
            <a:endParaRPr b="0" lang="en-IN" sz="1800" spc="-1" strike="noStrike">
              <a:latin typeface="Arial"/>
            </a:endParaRPr>
          </a:p>
          <a:p>
            <a:pPr lvl="3" marL="1828800" indent="-457200">
              <a:lnSpc>
                <a:spcPct val="150000"/>
              </a:lnSpc>
              <a:buClr>
                <a:srgbClr val="000000"/>
              </a:buClr>
              <a:buFont typeface="Gill Sans MT"/>
              <a:buAutoNum type="alphaLcParenR"/>
            </a:pPr>
            <a:r>
              <a:rPr b="0" lang="en-IN" sz="1800" spc="-1" strike="noStrike">
                <a:solidFill>
                  <a:srgbClr val="000000"/>
                </a:solidFill>
                <a:latin typeface="Times New Roman"/>
                <a:ea typeface="Calibri"/>
              </a:rPr>
              <a:t>Both (A) and (R) are true and (R) is not the correct explanation of (A)</a:t>
            </a:r>
            <a:endParaRPr b="0" lang="en-IN" sz="1800" spc="-1" strike="noStrike">
              <a:latin typeface="Arial"/>
            </a:endParaRPr>
          </a:p>
          <a:p>
            <a:pPr lvl="3" marL="1828800" indent="-457200">
              <a:lnSpc>
                <a:spcPct val="150000"/>
              </a:lnSpc>
              <a:buClr>
                <a:srgbClr val="000000"/>
              </a:buClr>
              <a:buFont typeface="Gill Sans MT"/>
              <a:buAutoNum type="alphaLcParenR"/>
            </a:pPr>
            <a:r>
              <a:rPr b="0" lang="en-IN" sz="1800" spc="-1" strike="noStrike">
                <a:solidFill>
                  <a:srgbClr val="000000"/>
                </a:solidFill>
                <a:latin typeface="Times New Roman"/>
                <a:ea typeface="Calibri"/>
              </a:rPr>
              <a:t>(A) is true but (R) is false</a:t>
            </a:r>
            <a:endParaRPr b="0" lang="en-IN" sz="1800" spc="-1" strike="noStrike">
              <a:latin typeface="Arial"/>
            </a:endParaRPr>
          </a:p>
          <a:p>
            <a:pPr lvl="3" marL="1828800" indent="-457200">
              <a:lnSpc>
                <a:spcPct val="150000"/>
              </a:lnSpc>
              <a:buClr>
                <a:srgbClr val="000000"/>
              </a:buClr>
              <a:buFont typeface="Gill Sans MT"/>
              <a:buAutoNum type="alphaLcParenR"/>
            </a:pPr>
            <a:r>
              <a:rPr b="0" lang="en-IN" sz="1800" spc="-1" strike="noStrike">
                <a:solidFill>
                  <a:srgbClr val="000000"/>
                </a:solidFill>
                <a:latin typeface="Times New Roman"/>
                <a:ea typeface="Calibri"/>
              </a:rPr>
              <a:t>Both (A) and (R) are false </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5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 name="PlaceHolder 1"/>
          <p:cNvSpPr>
            <a:spLocks noGrp="1"/>
          </p:cNvSpPr>
          <p:nvPr>
            <p:ph type="sldNum" idx="57"/>
          </p:nvPr>
        </p:nvSpPr>
        <p:spPr>
          <a:xfrm>
            <a:off x="-17280" y="114480"/>
            <a:ext cx="810720" cy="503280"/>
          </a:xfrm>
          <a:prstGeom prst="rect">
            <a:avLst/>
          </a:prstGeom>
          <a:noFill/>
          <a:ln w="0">
            <a:noFill/>
          </a:ln>
        </p:spPr>
        <p:txBody>
          <a:bodyPr anchor="t">
            <a:noAutofit/>
          </a:bodyPr>
          <a:lstStyle>
            <a:lvl1pPr algn="r">
              <a:lnSpc>
                <a:spcPct val="100000"/>
              </a:lnSpc>
              <a:buNone/>
              <a:defRPr b="0" lang="en-US" sz="1800" spc="-1" strike="noStrike">
                <a:solidFill>
                  <a:srgbClr val="b71e42"/>
                </a:solidFill>
                <a:latin typeface="Gill Sans MT"/>
              </a:defRPr>
            </a:lvl1pPr>
          </a:lstStyle>
          <a:p>
            <a:pPr algn="r">
              <a:lnSpc>
                <a:spcPct val="100000"/>
              </a:lnSpc>
              <a:buNone/>
            </a:pPr>
            <a:fld id="{8A2A7A61-4F4A-4AAC-9690-E5315EE4A8A0}" type="slidenum">
              <a:rPr b="0" lang="en-US" sz="1800" spc="-1" strike="noStrike">
                <a:solidFill>
                  <a:srgbClr val="b71e42"/>
                </a:solidFill>
                <a:latin typeface="Gill Sans MT"/>
              </a:rPr>
              <a:t>&lt;number&gt;</a:t>
            </a:fld>
            <a:endParaRPr b="0" lang="en-IN" sz="1800" spc="-1" strike="noStrike">
              <a:latin typeface="Times New Roman"/>
            </a:endParaRPr>
          </a:p>
        </p:txBody>
      </p:sp>
      <p:sp>
        <p:nvSpPr>
          <p:cNvPr id="172" name="TextBox 14"/>
          <p:cNvSpPr/>
          <p:nvPr/>
        </p:nvSpPr>
        <p:spPr>
          <a:xfrm>
            <a:off x="388080" y="1810440"/>
            <a:ext cx="11111400" cy="2970000"/>
          </a:xfrm>
          <a:prstGeom prst="rect">
            <a:avLst/>
          </a:prstGeom>
          <a:noFill/>
          <a:ln w="0">
            <a:noFill/>
          </a:ln>
        </p:spPr>
        <p:style>
          <a:lnRef idx="0"/>
          <a:fillRef idx="0"/>
          <a:effectRef idx="0"/>
          <a:fontRef idx="minor"/>
        </p:style>
        <p:txBody>
          <a:bodyPr lIns="90000" rIns="90000" tIns="45000" bIns="45000" anchor="t">
            <a:spAutoFit/>
          </a:bodyPr>
          <a:p>
            <a:pPr marL="457200" algn="ctr">
              <a:lnSpc>
                <a:spcPct val="150000"/>
              </a:lnSpc>
              <a:buNone/>
            </a:pPr>
            <a:r>
              <a:rPr b="1" lang="en-IN" sz="5400" spc="-1" strike="noStrike">
                <a:solidFill>
                  <a:srgbClr val="000000"/>
                </a:solidFill>
                <a:latin typeface="Times New Roman"/>
              </a:rPr>
              <a:t>All the best for your mid-sem exam</a:t>
            </a:r>
            <a:endParaRPr b="0" lang="en-IN" sz="5400" spc="-1" strike="noStrike">
              <a:latin typeface="Arial"/>
            </a:endParaRPr>
          </a:p>
          <a:p>
            <a:pPr marL="457200" algn="ctr">
              <a:lnSpc>
                <a:spcPct val="150000"/>
              </a:lnSpc>
              <a:buNone/>
            </a:pPr>
            <a:endParaRPr b="0" lang="en-IN" sz="2400" spc="-1" strike="noStrike">
              <a:latin typeface="Arial"/>
            </a:endParaRPr>
          </a:p>
          <a:p>
            <a:pPr marL="457200" algn="ctr">
              <a:lnSpc>
                <a:spcPct val="150000"/>
              </a:lnSpc>
              <a:buNone/>
            </a:pPr>
            <a:endParaRPr b="0" lang="en-IN" sz="2400" spc="-1" strike="noStrike">
              <a:latin typeface="Arial"/>
            </a:endParaRPr>
          </a:p>
          <a:p>
            <a:pPr marL="457200" algn="ctr">
              <a:lnSpc>
                <a:spcPct val="150000"/>
              </a:lnSpc>
              <a:buNone/>
            </a:pPr>
            <a:r>
              <a:rPr b="1" lang="en-IN" sz="2400" spc="-1" strike="noStrike">
                <a:solidFill>
                  <a:srgbClr val="000000"/>
                </a:solidFill>
                <a:latin typeface="Times New Roman"/>
                <a:ea typeface="Calibri"/>
              </a:rPr>
              <a:t>See you all in 2</a:t>
            </a:r>
            <a:r>
              <a:rPr b="1" lang="en-IN" sz="2400" spc="-1" strike="noStrike" baseline="30000">
                <a:solidFill>
                  <a:srgbClr val="000000"/>
                </a:solidFill>
                <a:latin typeface="Times New Roman"/>
                <a:ea typeface="Calibri"/>
              </a:rPr>
              <a:t>nd</a:t>
            </a:r>
            <a:r>
              <a:rPr b="1" lang="en-IN" sz="2400" spc="-1" strike="noStrike">
                <a:solidFill>
                  <a:srgbClr val="000000"/>
                </a:solidFill>
                <a:latin typeface="Times New Roman"/>
                <a:ea typeface="Calibri"/>
              </a:rPr>
              <a:t> half</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 name="PlaceHolder 1"/>
          <p:cNvSpPr>
            <a:spLocks noGrp="1"/>
          </p:cNvSpPr>
          <p:nvPr>
            <p:ph type="sldNum" idx="7"/>
          </p:nvPr>
        </p:nvSpPr>
        <p:spPr>
          <a:xfrm>
            <a:off x="-17280" y="114480"/>
            <a:ext cx="810720" cy="503280"/>
          </a:xfrm>
          <a:prstGeom prst="rect">
            <a:avLst/>
          </a:prstGeom>
          <a:noFill/>
          <a:ln w="0">
            <a:noFill/>
          </a:ln>
        </p:spPr>
        <p:txBody>
          <a:bodyPr anchor="t">
            <a:noAutofit/>
          </a:bodyPr>
          <a:lstStyle>
            <a:lvl1pPr algn="r">
              <a:lnSpc>
                <a:spcPct val="100000"/>
              </a:lnSpc>
              <a:buNone/>
              <a:defRPr b="0" lang="en-US" sz="1800" spc="-1" strike="noStrike">
                <a:solidFill>
                  <a:srgbClr val="b71e42"/>
                </a:solidFill>
                <a:latin typeface="Gill Sans MT"/>
              </a:defRPr>
            </a:lvl1pPr>
          </a:lstStyle>
          <a:p>
            <a:pPr algn="r">
              <a:lnSpc>
                <a:spcPct val="100000"/>
              </a:lnSpc>
              <a:buNone/>
            </a:pPr>
            <a:fld id="{A2CB038E-D0D4-4E18-8A45-DDD6B0CAF579}" type="slidenum">
              <a:rPr b="0" lang="en-US" sz="1800" spc="-1" strike="noStrike">
                <a:solidFill>
                  <a:srgbClr val="b71e42"/>
                </a:solidFill>
                <a:latin typeface="Gill Sans MT"/>
              </a:rPr>
              <a:t>&lt;number&gt;</a:t>
            </a:fld>
            <a:endParaRPr b="0" lang="en-IN" sz="1800" spc="-1" strike="noStrike">
              <a:latin typeface="Times New Roman"/>
            </a:endParaRPr>
          </a:p>
        </p:txBody>
      </p:sp>
      <p:sp>
        <p:nvSpPr>
          <p:cNvPr id="59" name="TextBox 14"/>
          <p:cNvSpPr/>
          <p:nvPr/>
        </p:nvSpPr>
        <p:spPr>
          <a:xfrm>
            <a:off x="793440" y="402480"/>
            <a:ext cx="10739880" cy="6169320"/>
          </a:xfrm>
          <a:prstGeom prst="rect">
            <a:avLst/>
          </a:prstGeom>
          <a:noFill/>
          <a:ln w="0">
            <a:noFill/>
          </a:ln>
        </p:spPr>
        <p:style>
          <a:lnRef idx="0"/>
          <a:fillRef idx="0"/>
          <a:effectRef idx="0"/>
          <a:fontRef idx="minor"/>
        </p:style>
        <p:txBody>
          <a:bodyPr lIns="90000" rIns="90000" tIns="45000" bIns="45000" anchor="t">
            <a:spAutoFit/>
          </a:bodyPr>
          <a:p>
            <a:pPr algn="ctr">
              <a:lnSpc>
                <a:spcPct val="150000"/>
              </a:lnSpc>
              <a:buNone/>
            </a:pPr>
            <a:r>
              <a:rPr b="1" lang="en-US" sz="2200" spc="-1" strike="noStrike">
                <a:solidFill>
                  <a:srgbClr val="000000"/>
                </a:solidFill>
                <a:latin typeface="Times New Roman"/>
              </a:rPr>
              <a:t>Weber’s Key Concepts</a:t>
            </a:r>
            <a:endParaRPr b="0" lang="en-IN" sz="2200" spc="-1" strike="noStrike">
              <a:latin typeface="Arial"/>
            </a:endParaRPr>
          </a:p>
          <a:p>
            <a:pPr>
              <a:lnSpc>
                <a:spcPct val="150000"/>
              </a:lnSpc>
              <a:buNone/>
            </a:pPr>
            <a:r>
              <a:rPr b="1" lang="en-US" sz="2200" spc="-1" strike="noStrike">
                <a:solidFill>
                  <a:srgbClr val="000000"/>
                </a:solidFill>
                <a:latin typeface="Times New Roman"/>
              </a:rPr>
              <a:t>Ideal type of Bureaucracy</a:t>
            </a:r>
            <a:endParaRPr b="0" lang="en-IN" sz="2200" spc="-1" strike="noStrike">
              <a:latin typeface="Arial"/>
            </a:endParaRPr>
          </a:p>
          <a:p>
            <a:pPr lvl="1" marL="914400" indent="-457200">
              <a:lnSpc>
                <a:spcPct val="150000"/>
              </a:lnSpc>
              <a:buClr>
                <a:srgbClr val="211e1e"/>
              </a:buClr>
              <a:buFont typeface="Gill Sans MT"/>
              <a:buAutoNum type="arabicParenR" startAt="4"/>
            </a:pPr>
            <a:r>
              <a:rPr b="0" lang="en-IN" sz="2000" spc="-1" strike="noStrike">
                <a:solidFill>
                  <a:srgbClr val="211e1e"/>
                </a:solidFill>
                <a:latin typeface="Times New Roman"/>
              </a:rPr>
              <a:t>Impersonal relationships between organisational members and the clients,  </a:t>
            </a:r>
            <a:endParaRPr b="0" lang="en-IN" sz="2000" spc="-1" strike="noStrike">
              <a:latin typeface="Arial"/>
            </a:endParaRPr>
          </a:p>
          <a:p>
            <a:pPr lvl="1" marL="914400" indent="-457200">
              <a:lnSpc>
                <a:spcPct val="150000"/>
              </a:lnSpc>
              <a:buClr>
                <a:srgbClr val="211e1e"/>
              </a:buClr>
              <a:buFont typeface="Gill Sans MT"/>
              <a:buAutoNum type="arabicParenR" startAt="4"/>
            </a:pPr>
            <a:r>
              <a:rPr b="0" lang="en-IN" sz="2000" spc="-1" strike="noStrike">
                <a:solidFill>
                  <a:srgbClr val="211e1e"/>
                </a:solidFill>
                <a:latin typeface="Times New Roman"/>
              </a:rPr>
              <a:t>Recruitment of personnel based on ability and technical knowledge, </a:t>
            </a:r>
            <a:endParaRPr b="0" lang="en-IN" sz="2000" spc="-1" strike="noStrike">
              <a:latin typeface="Arial"/>
            </a:endParaRPr>
          </a:p>
          <a:p>
            <a:pPr lvl="1" marL="914400" indent="-457200">
              <a:lnSpc>
                <a:spcPct val="150000"/>
              </a:lnSpc>
              <a:buClr>
                <a:srgbClr val="211e1e"/>
              </a:buClr>
              <a:buFont typeface="Gill Sans MT"/>
              <a:buAutoNum type="arabicParenR" startAt="4"/>
            </a:pPr>
            <a:r>
              <a:rPr b="0" lang="en-IN" sz="2000" spc="-1" strike="noStrike">
                <a:solidFill>
                  <a:srgbClr val="211e1e"/>
                </a:solidFill>
                <a:latin typeface="Times New Roman"/>
              </a:rPr>
              <a:t>Long term employment, promotion on the basis of seniority and merit, </a:t>
            </a:r>
            <a:endParaRPr b="0" lang="en-IN" sz="2000" spc="-1" strike="noStrike">
              <a:latin typeface="Arial"/>
            </a:endParaRPr>
          </a:p>
          <a:p>
            <a:pPr lvl="1" marL="914400" indent="-457200">
              <a:lnSpc>
                <a:spcPct val="150000"/>
              </a:lnSpc>
              <a:buClr>
                <a:srgbClr val="211e1e"/>
              </a:buClr>
              <a:buFont typeface="Gill Sans MT"/>
              <a:buAutoNum type="arabicParenR" startAt="4"/>
            </a:pPr>
            <a:r>
              <a:rPr b="0" lang="en-IN" sz="2000" spc="-1" strike="noStrike">
                <a:solidFill>
                  <a:srgbClr val="211e1e"/>
                </a:solidFill>
                <a:latin typeface="Times New Roman"/>
              </a:rPr>
              <a:t>Fixed salary and the separation of private and official income. </a:t>
            </a:r>
            <a:endParaRPr b="0" lang="en-IN" sz="2000" spc="-1" strike="noStrike">
              <a:latin typeface="Arial"/>
            </a:endParaRPr>
          </a:p>
          <a:p>
            <a:pPr>
              <a:lnSpc>
                <a:spcPct val="150000"/>
              </a:lnSpc>
              <a:buNone/>
            </a:pPr>
            <a:r>
              <a:rPr b="1" lang="en-US" sz="2200" spc="-1" strike="noStrike">
                <a:solidFill>
                  <a:srgbClr val="000000"/>
                </a:solidFill>
                <a:latin typeface="Times New Roman"/>
              </a:rPr>
              <a:t>Authority</a:t>
            </a:r>
            <a:endParaRPr b="0" lang="en-IN" sz="2200" spc="-1" strike="noStrike">
              <a:latin typeface="Arial"/>
            </a:endParaRPr>
          </a:p>
          <a:p>
            <a:pPr lvl="1" marL="800280" indent="-343080">
              <a:lnSpc>
                <a:spcPct val="150000"/>
              </a:lnSpc>
              <a:buClr>
                <a:srgbClr val="000000"/>
              </a:buClr>
              <a:buFont typeface="Wingdings" charset="2"/>
              <a:buChar char=""/>
            </a:pPr>
            <a:r>
              <a:rPr b="1" lang="en-US" sz="2000" spc="-1" strike="noStrike">
                <a:solidFill>
                  <a:srgbClr val="000000"/>
                </a:solidFill>
                <a:latin typeface="Times New Roman"/>
              </a:rPr>
              <a:t>Traditional authority:</a:t>
            </a:r>
            <a:r>
              <a:rPr b="1" lang="en-IN" sz="2000" spc="-1" strike="noStrike">
                <a:solidFill>
                  <a:srgbClr val="211e1e"/>
                </a:solidFill>
                <a:latin typeface="TimesNewRomanPSMT"/>
              </a:rPr>
              <a:t>  </a:t>
            </a:r>
            <a:r>
              <a:rPr b="0" lang="en-IN" sz="2000" spc="-1" strike="noStrike">
                <a:solidFill>
                  <a:srgbClr val="211e1e"/>
                </a:solidFill>
                <a:latin typeface="TimesNewRomanPSMT"/>
              </a:rPr>
              <a:t>based upon the belief in the sanctity of age- old customs and rules. </a:t>
            </a:r>
            <a:endParaRPr b="0" lang="en-IN" sz="2000" spc="-1" strike="noStrike">
              <a:latin typeface="Arial"/>
            </a:endParaRPr>
          </a:p>
          <a:p>
            <a:pPr lvl="1" marL="800280" indent="-343080">
              <a:lnSpc>
                <a:spcPct val="150000"/>
              </a:lnSpc>
              <a:buClr>
                <a:srgbClr val="211e1e"/>
              </a:buClr>
              <a:buFont typeface="Wingdings" charset="2"/>
              <a:buChar char=""/>
            </a:pPr>
            <a:r>
              <a:rPr b="1" lang="en-IN" sz="2000" spc="-1" strike="noStrike">
                <a:solidFill>
                  <a:srgbClr val="211e1e"/>
                </a:solidFill>
                <a:latin typeface="TimesNewRomanPSMT"/>
              </a:rPr>
              <a:t>Rational authority:  </a:t>
            </a:r>
            <a:r>
              <a:rPr b="0" lang="en-IN" sz="2000" spc="-1" strike="noStrike">
                <a:solidFill>
                  <a:srgbClr val="211e1e"/>
                </a:solidFill>
                <a:latin typeface="TimesNewRomanPSMT"/>
              </a:rPr>
              <a:t>maintained by laws, decrees, regulations. </a:t>
            </a:r>
            <a:endParaRPr b="0" lang="en-IN" sz="2000" spc="-1" strike="noStrike">
              <a:latin typeface="Arial"/>
            </a:endParaRPr>
          </a:p>
          <a:p>
            <a:pPr lvl="1" marL="800280" indent="-343080">
              <a:lnSpc>
                <a:spcPct val="150000"/>
              </a:lnSpc>
              <a:buClr>
                <a:srgbClr val="211e1e"/>
              </a:buClr>
              <a:buFont typeface="Wingdings" charset="2"/>
              <a:buChar char=""/>
            </a:pPr>
            <a:r>
              <a:rPr b="1" lang="en-IN" sz="2000" spc="-1" strike="noStrike">
                <a:solidFill>
                  <a:srgbClr val="211e1e"/>
                </a:solidFill>
                <a:latin typeface="TimesNewRomanPSMT"/>
              </a:rPr>
              <a:t>Charismatic authority: </a:t>
            </a:r>
            <a:r>
              <a:rPr b="0" lang="en-IN" sz="2000" spc="-1" strike="noStrike">
                <a:solidFill>
                  <a:srgbClr val="211e1e"/>
                </a:solidFill>
                <a:latin typeface="TimesNewRomanPSMT"/>
              </a:rPr>
              <a:t>characterised by exceptional virtue possessed by or attributed to the leader by those who follow the leader, have confidence in the leader and are devoted to the leader</a:t>
            </a:r>
            <a:r>
              <a:rPr b="0" lang="en-IN" sz="1800" spc="-1" strike="noStrike">
                <a:solidFill>
                  <a:srgbClr val="211e1e"/>
                </a:solidFill>
                <a:latin typeface="TimesNewRomanPSMT"/>
              </a:rPr>
              <a:t>. </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 name="PlaceHolder 1"/>
          <p:cNvSpPr>
            <a:spLocks noGrp="1"/>
          </p:cNvSpPr>
          <p:nvPr>
            <p:ph type="sldNum" idx="8"/>
          </p:nvPr>
        </p:nvSpPr>
        <p:spPr>
          <a:xfrm>
            <a:off x="-17280" y="114480"/>
            <a:ext cx="810720" cy="503280"/>
          </a:xfrm>
          <a:prstGeom prst="rect">
            <a:avLst/>
          </a:prstGeom>
          <a:noFill/>
          <a:ln w="0">
            <a:noFill/>
          </a:ln>
        </p:spPr>
        <p:txBody>
          <a:bodyPr anchor="t">
            <a:noAutofit/>
          </a:bodyPr>
          <a:lstStyle>
            <a:lvl1pPr algn="r">
              <a:lnSpc>
                <a:spcPct val="100000"/>
              </a:lnSpc>
              <a:buNone/>
              <a:defRPr b="0" lang="en-US" sz="1800" spc="-1" strike="noStrike">
                <a:solidFill>
                  <a:srgbClr val="b71e42"/>
                </a:solidFill>
                <a:latin typeface="Gill Sans MT"/>
              </a:defRPr>
            </a:lvl1pPr>
          </a:lstStyle>
          <a:p>
            <a:pPr algn="r">
              <a:lnSpc>
                <a:spcPct val="100000"/>
              </a:lnSpc>
              <a:buNone/>
            </a:pPr>
            <a:fld id="{C72CE25C-74A1-45EC-A7E6-6745B171B1FA}" type="slidenum">
              <a:rPr b="0" lang="en-US" sz="1800" spc="-1" strike="noStrike">
                <a:solidFill>
                  <a:srgbClr val="b71e42"/>
                </a:solidFill>
                <a:latin typeface="Gill Sans MT"/>
              </a:rPr>
              <a:t>&lt;number&gt;</a:t>
            </a:fld>
            <a:endParaRPr b="0" lang="en-IN" sz="1800" spc="-1" strike="noStrike">
              <a:latin typeface="Times New Roman"/>
            </a:endParaRPr>
          </a:p>
        </p:txBody>
      </p:sp>
      <p:sp>
        <p:nvSpPr>
          <p:cNvPr id="61" name="TextBox 14"/>
          <p:cNvSpPr/>
          <p:nvPr/>
        </p:nvSpPr>
        <p:spPr>
          <a:xfrm>
            <a:off x="793440" y="402480"/>
            <a:ext cx="11397960" cy="5617800"/>
          </a:xfrm>
          <a:prstGeom prst="rect">
            <a:avLst/>
          </a:prstGeom>
          <a:noFill/>
          <a:ln w="0">
            <a:noFill/>
          </a:ln>
        </p:spPr>
        <p:style>
          <a:lnRef idx="0"/>
          <a:fillRef idx="0"/>
          <a:effectRef idx="0"/>
          <a:fontRef idx="minor"/>
        </p:style>
        <p:txBody>
          <a:bodyPr lIns="90000" rIns="90000" tIns="45000" bIns="45000" anchor="t">
            <a:spAutoFit/>
          </a:bodyPr>
          <a:p>
            <a:pPr algn="ctr">
              <a:lnSpc>
                <a:spcPct val="150000"/>
              </a:lnSpc>
              <a:buNone/>
            </a:pPr>
            <a:r>
              <a:rPr b="1" lang="en-US" sz="2200" spc="-1" strike="noStrike">
                <a:solidFill>
                  <a:srgbClr val="000000"/>
                </a:solidFill>
                <a:latin typeface="Times New Roman"/>
              </a:rPr>
              <a:t>Weber’s Key Concepts</a:t>
            </a:r>
            <a:endParaRPr b="0" lang="en-IN" sz="2200" spc="-1" strike="noStrike">
              <a:latin typeface="Arial"/>
            </a:endParaRPr>
          </a:p>
          <a:p>
            <a:pPr>
              <a:lnSpc>
                <a:spcPct val="150000"/>
              </a:lnSpc>
              <a:buNone/>
            </a:pPr>
            <a:r>
              <a:rPr b="1" lang="en-US" sz="2200" spc="-1" strike="noStrike">
                <a:solidFill>
                  <a:srgbClr val="000000"/>
                </a:solidFill>
                <a:latin typeface="Times New Roman"/>
              </a:rPr>
              <a:t>Rationality</a:t>
            </a:r>
            <a:endParaRPr b="0" lang="en-IN" sz="2200" spc="-1" strike="noStrike">
              <a:latin typeface="Arial"/>
            </a:endParaRPr>
          </a:p>
          <a:p>
            <a:pPr lvl="1" marL="800280" indent="-343080">
              <a:lnSpc>
                <a:spcPct val="150000"/>
              </a:lnSpc>
              <a:buClr>
                <a:srgbClr val="000000"/>
              </a:buClr>
              <a:buFont typeface="Arial"/>
              <a:buChar char="•"/>
            </a:pPr>
            <a:r>
              <a:rPr b="0" lang="en-US" sz="2200" spc="-1" strike="noStrike">
                <a:solidFill>
                  <a:srgbClr val="000000"/>
                </a:solidFill>
                <a:latin typeface="Times New Roman"/>
              </a:rPr>
              <a:t>Ideas and behaviour which are logically coherent and consistent and amenable to empirical knowledge.</a:t>
            </a:r>
            <a:endParaRPr b="0" lang="en-IN" sz="2200" spc="-1" strike="noStrike">
              <a:latin typeface="Arial"/>
            </a:endParaRPr>
          </a:p>
          <a:p>
            <a:pPr lvl="1" marL="800280" indent="-343080">
              <a:lnSpc>
                <a:spcPct val="150000"/>
              </a:lnSpc>
              <a:buClr>
                <a:srgbClr val="000000"/>
              </a:buClr>
              <a:buFont typeface="Arial"/>
              <a:buChar char="•"/>
            </a:pPr>
            <a:r>
              <a:rPr b="0" lang="en-US" sz="2200" spc="-1" strike="noStrike">
                <a:solidFill>
                  <a:srgbClr val="000000"/>
                </a:solidFill>
                <a:latin typeface="Times New Roman"/>
              </a:rPr>
              <a:t>Rationalization is a process whereby rationality is applied to various aspect and activities of life. A shift towards actions based on reasons, calculability, predictability and efficiency.</a:t>
            </a:r>
            <a:endParaRPr b="0" lang="en-IN" sz="2200" spc="-1" strike="noStrike">
              <a:latin typeface="Arial"/>
            </a:endParaRPr>
          </a:p>
          <a:p>
            <a:pPr lvl="1" marL="800280" indent="-343080">
              <a:lnSpc>
                <a:spcPct val="150000"/>
              </a:lnSpc>
              <a:buClr>
                <a:srgbClr val="000000"/>
              </a:buClr>
              <a:buFont typeface="Arial"/>
              <a:buChar char="•"/>
            </a:pPr>
            <a:r>
              <a:rPr b="0" lang="en-US" sz="2200" spc="-1" strike="noStrike">
                <a:solidFill>
                  <a:srgbClr val="000000"/>
                </a:solidFill>
                <a:latin typeface="Times New Roman"/>
              </a:rPr>
              <a:t>The key to understand modern society is to be found in its rational features and rationalizing forces. </a:t>
            </a:r>
            <a:endParaRPr b="0" lang="en-IN" sz="2200" spc="-1" strike="noStrike">
              <a:latin typeface="Arial"/>
            </a:endParaRPr>
          </a:p>
          <a:p>
            <a:pPr lvl="1" marL="800280" indent="-343080">
              <a:lnSpc>
                <a:spcPct val="150000"/>
              </a:lnSpc>
              <a:buClr>
                <a:srgbClr val="000000"/>
              </a:buClr>
              <a:buFont typeface="Arial"/>
              <a:buChar char="•"/>
            </a:pPr>
            <a:r>
              <a:rPr b="0" lang="en-US" sz="2200" spc="-1" strike="noStrike">
                <a:solidFill>
                  <a:srgbClr val="000000"/>
                </a:solidFill>
                <a:latin typeface="Times New Roman"/>
              </a:rPr>
              <a:t>Rationalization is the product of scientific specialization and technological differentiation. </a:t>
            </a:r>
            <a:endParaRPr b="0" lang="en-IN" sz="2200" spc="-1" strike="noStrike">
              <a:latin typeface="Arial"/>
            </a:endParaRPr>
          </a:p>
          <a:p>
            <a:pPr lvl="1" marL="800280" indent="-343080">
              <a:lnSpc>
                <a:spcPct val="150000"/>
              </a:lnSpc>
              <a:buClr>
                <a:srgbClr val="000000"/>
              </a:buClr>
              <a:buFont typeface="Arial"/>
              <a:buChar char="•"/>
            </a:pPr>
            <a:r>
              <a:rPr b="0" lang="en-US" sz="2200" spc="-1" strike="noStrike">
                <a:solidFill>
                  <a:srgbClr val="000000"/>
                </a:solidFill>
                <a:latin typeface="Times New Roman"/>
              </a:rPr>
              <a:t>Striving for perfection, as an ingenious refinement of the conduct of life and the attainment of mastery over external world. </a:t>
            </a:r>
            <a:endParaRPr b="0" lang="en-IN" sz="22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 name="PlaceHolder 1"/>
          <p:cNvSpPr>
            <a:spLocks noGrp="1"/>
          </p:cNvSpPr>
          <p:nvPr>
            <p:ph type="sldNum" idx="9"/>
          </p:nvPr>
        </p:nvSpPr>
        <p:spPr>
          <a:xfrm>
            <a:off x="-17280" y="114480"/>
            <a:ext cx="810720" cy="503280"/>
          </a:xfrm>
          <a:prstGeom prst="rect">
            <a:avLst/>
          </a:prstGeom>
          <a:noFill/>
          <a:ln w="0">
            <a:noFill/>
          </a:ln>
        </p:spPr>
        <p:txBody>
          <a:bodyPr anchor="t">
            <a:noAutofit/>
          </a:bodyPr>
          <a:lstStyle>
            <a:lvl1pPr algn="r">
              <a:lnSpc>
                <a:spcPct val="100000"/>
              </a:lnSpc>
              <a:buNone/>
              <a:defRPr b="0" lang="en-US" sz="1800" spc="-1" strike="noStrike">
                <a:solidFill>
                  <a:srgbClr val="b71e42"/>
                </a:solidFill>
                <a:latin typeface="Gill Sans MT"/>
              </a:defRPr>
            </a:lvl1pPr>
          </a:lstStyle>
          <a:p>
            <a:pPr algn="r">
              <a:lnSpc>
                <a:spcPct val="100000"/>
              </a:lnSpc>
              <a:buNone/>
            </a:pPr>
            <a:fld id="{C7275360-B324-42FB-9A48-D4BB85EF32BD}" type="slidenum">
              <a:rPr b="0" lang="en-US" sz="1800" spc="-1" strike="noStrike">
                <a:solidFill>
                  <a:srgbClr val="b71e42"/>
                </a:solidFill>
                <a:latin typeface="Gill Sans MT"/>
              </a:rPr>
              <a:t>&lt;number&gt;</a:t>
            </a:fld>
            <a:endParaRPr b="0" lang="en-IN" sz="1800" spc="-1" strike="noStrike">
              <a:latin typeface="Times New Roman"/>
            </a:endParaRPr>
          </a:p>
        </p:txBody>
      </p:sp>
      <p:sp>
        <p:nvSpPr>
          <p:cNvPr id="63" name="TextBox 14"/>
          <p:cNvSpPr/>
          <p:nvPr/>
        </p:nvSpPr>
        <p:spPr>
          <a:xfrm>
            <a:off x="793440" y="114480"/>
            <a:ext cx="10907280" cy="6120360"/>
          </a:xfrm>
          <a:prstGeom prst="rect">
            <a:avLst/>
          </a:prstGeom>
          <a:noFill/>
          <a:ln w="0">
            <a:noFill/>
          </a:ln>
        </p:spPr>
        <p:style>
          <a:lnRef idx="0"/>
          <a:fillRef idx="0"/>
          <a:effectRef idx="0"/>
          <a:fontRef idx="minor"/>
        </p:style>
        <p:txBody>
          <a:bodyPr lIns="90000" rIns="90000" tIns="45000" bIns="45000" anchor="t">
            <a:spAutoFit/>
          </a:bodyPr>
          <a:p>
            <a:pPr algn="ctr">
              <a:lnSpc>
                <a:spcPct val="150000"/>
              </a:lnSpc>
              <a:buNone/>
            </a:pPr>
            <a:r>
              <a:rPr b="1" lang="en-US" sz="2200" spc="-1" strike="noStrike">
                <a:solidFill>
                  <a:srgbClr val="000000"/>
                </a:solidFill>
                <a:latin typeface="Times New Roman"/>
              </a:rPr>
              <a:t>Weber’s Key Concepts</a:t>
            </a:r>
            <a:endParaRPr b="0" lang="en-IN" sz="2200" spc="-1" strike="noStrike">
              <a:latin typeface="Arial"/>
            </a:endParaRPr>
          </a:p>
          <a:p>
            <a:pPr>
              <a:lnSpc>
                <a:spcPct val="150000"/>
              </a:lnSpc>
              <a:buNone/>
            </a:pPr>
            <a:r>
              <a:rPr b="1" lang="en-US" sz="2200" spc="-1" strike="noStrike">
                <a:solidFill>
                  <a:srgbClr val="000000"/>
                </a:solidFill>
                <a:latin typeface="Times New Roman"/>
              </a:rPr>
              <a:t>Development of Rational Capitalism in Modern Society</a:t>
            </a:r>
            <a:endParaRPr b="0" lang="en-IN" sz="2200" spc="-1" strike="noStrike">
              <a:latin typeface="Arial"/>
            </a:endParaRPr>
          </a:p>
          <a:p>
            <a:pPr lvl="1" marL="800280" indent="-343080">
              <a:lnSpc>
                <a:spcPct val="150000"/>
              </a:lnSpc>
              <a:buClr>
                <a:srgbClr val="211e1e"/>
              </a:buClr>
              <a:buFont typeface="Arial"/>
              <a:buChar char="•"/>
            </a:pPr>
            <a:r>
              <a:rPr b="0" lang="en-IN" sz="2200" spc="-1" strike="noStrike">
                <a:solidFill>
                  <a:srgbClr val="211e1e"/>
                </a:solidFill>
                <a:latin typeface="Times New Roman"/>
              </a:rPr>
              <a:t>Private ownership of all physical means of production, </a:t>
            </a:r>
            <a:endParaRPr b="0" lang="en-IN" sz="2200" spc="-1" strike="noStrike">
              <a:latin typeface="Arial"/>
            </a:endParaRPr>
          </a:p>
          <a:p>
            <a:pPr lvl="1" marL="800280" indent="-343080">
              <a:lnSpc>
                <a:spcPct val="150000"/>
              </a:lnSpc>
              <a:buClr>
                <a:srgbClr val="211e1e"/>
              </a:buClr>
              <a:buFont typeface="Arial"/>
              <a:buChar char="•"/>
            </a:pPr>
            <a:r>
              <a:rPr b="0" lang="en-IN" sz="2200" spc="-1" strike="noStrike">
                <a:solidFill>
                  <a:srgbClr val="211e1e"/>
                </a:solidFill>
                <a:latin typeface="Times New Roman"/>
              </a:rPr>
              <a:t>Freedom of the market, </a:t>
            </a:r>
            <a:endParaRPr b="0" lang="en-IN" sz="2200" spc="-1" strike="noStrike">
              <a:latin typeface="Arial"/>
            </a:endParaRPr>
          </a:p>
          <a:p>
            <a:pPr lvl="1" marL="800280" indent="-343080">
              <a:lnSpc>
                <a:spcPct val="150000"/>
              </a:lnSpc>
              <a:buClr>
                <a:srgbClr val="211e1e"/>
              </a:buClr>
              <a:buFont typeface="Arial"/>
              <a:buChar char="•"/>
            </a:pPr>
            <a:r>
              <a:rPr b="0" lang="en-IN" sz="2200" spc="-1" strike="noStrike">
                <a:solidFill>
                  <a:srgbClr val="211e1e"/>
                </a:solidFill>
                <a:latin typeface="Times New Roman"/>
              </a:rPr>
              <a:t>Mechanisation, </a:t>
            </a:r>
            <a:endParaRPr b="0" lang="en-IN" sz="2200" spc="-1" strike="noStrike">
              <a:latin typeface="Arial"/>
            </a:endParaRPr>
          </a:p>
          <a:p>
            <a:pPr lvl="1" marL="800280" indent="-343080">
              <a:lnSpc>
                <a:spcPct val="150000"/>
              </a:lnSpc>
              <a:buClr>
                <a:srgbClr val="211e1e"/>
              </a:buClr>
              <a:buFont typeface="Arial"/>
              <a:buChar char="•"/>
            </a:pPr>
            <a:r>
              <a:rPr b="0" lang="en-IN" sz="2200" spc="-1" strike="noStrike">
                <a:solidFill>
                  <a:srgbClr val="211e1e"/>
                </a:solidFill>
                <a:latin typeface="Times New Roman"/>
              </a:rPr>
              <a:t>Written law and administration, </a:t>
            </a:r>
            <a:endParaRPr b="0" lang="en-IN" sz="2200" spc="-1" strike="noStrike">
              <a:latin typeface="Arial"/>
            </a:endParaRPr>
          </a:p>
          <a:p>
            <a:pPr lvl="1" marL="800280" indent="-343080">
              <a:lnSpc>
                <a:spcPct val="150000"/>
              </a:lnSpc>
              <a:buClr>
                <a:srgbClr val="211e1e"/>
              </a:buClr>
              <a:buFont typeface="Arial"/>
              <a:buChar char="•"/>
            </a:pPr>
            <a:r>
              <a:rPr b="0" lang="en-IN" sz="2200" spc="-1" strike="noStrike">
                <a:solidFill>
                  <a:srgbClr val="211e1e"/>
                </a:solidFill>
                <a:latin typeface="Times New Roman"/>
              </a:rPr>
              <a:t>Free labour and commercialisation of economic life. </a:t>
            </a:r>
            <a:endParaRPr b="0" lang="en-IN" sz="2200" spc="-1" strike="noStrike">
              <a:latin typeface="Arial"/>
            </a:endParaRPr>
          </a:p>
          <a:p>
            <a:pPr marL="343080" indent="-343080">
              <a:lnSpc>
                <a:spcPct val="150000"/>
              </a:lnSpc>
              <a:buClr>
                <a:srgbClr val="000000"/>
              </a:buClr>
              <a:buFont typeface="Wingdings" charset="2"/>
              <a:buChar char=""/>
            </a:pPr>
            <a:r>
              <a:rPr b="0" lang="en-IN" sz="2200" spc="-1" strike="noStrike">
                <a:solidFill>
                  <a:srgbClr val="000000"/>
                </a:solidFill>
                <a:latin typeface="Times New Roman"/>
              </a:rPr>
              <a:t>Capitalism was not the product of revolutionary change, nor was it likely to give way to communism in the future. </a:t>
            </a:r>
            <a:endParaRPr b="0" lang="en-IN" sz="2200" spc="-1" strike="noStrike">
              <a:latin typeface="Arial"/>
            </a:endParaRPr>
          </a:p>
          <a:p>
            <a:pPr marL="343080" indent="-343080">
              <a:lnSpc>
                <a:spcPct val="150000"/>
              </a:lnSpc>
              <a:buClr>
                <a:srgbClr val="000000"/>
              </a:buClr>
              <a:buFont typeface="Wingdings" charset="2"/>
              <a:buChar char=""/>
            </a:pPr>
            <a:r>
              <a:rPr b="0" lang="en-IN" sz="2200" spc="-1" strike="noStrike">
                <a:solidFill>
                  <a:srgbClr val="000000"/>
                </a:solidFill>
                <a:latin typeface="Times New Roman"/>
              </a:rPr>
              <a:t>The future of the working class lay in the development, not the ending, of capitalism.</a:t>
            </a:r>
            <a:endParaRPr b="0" lang="en-IN" sz="2200" spc="-1" strike="noStrike">
              <a:latin typeface="Arial"/>
            </a:endParaRPr>
          </a:p>
          <a:p>
            <a:pPr marL="343080" indent="-343080">
              <a:lnSpc>
                <a:spcPct val="150000"/>
              </a:lnSpc>
              <a:buClr>
                <a:srgbClr val="000000"/>
              </a:buClr>
              <a:buFont typeface="Wingdings" charset="2"/>
              <a:buChar char=""/>
            </a:pPr>
            <a:r>
              <a:rPr b="0" lang="en-IN" sz="2200" spc="-1" strike="noStrike">
                <a:solidFill>
                  <a:srgbClr val="000000"/>
                </a:solidFill>
                <a:latin typeface="Times New Roman"/>
              </a:rPr>
              <a:t>Relentlessly advancing machine based on the principle of rationalization, DoL and fixed capital.</a:t>
            </a:r>
            <a:endParaRPr b="0" lang="en-IN" sz="22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 name="PlaceHolder 1"/>
          <p:cNvSpPr>
            <a:spLocks noGrp="1"/>
          </p:cNvSpPr>
          <p:nvPr>
            <p:ph type="sldNum" idx="10"/>
          </p:nvPr>
        </p:nvSpPr>
        <p:spPr>
          <a:xfrm>
            <a:off x="-17280" y="114480"/>
            <a:ext cx="810720" cy="503280"/>
          </a:xfrm>
          <a:prstGeom prst="rect">
            <a:avLst/>
          </a:prstGeom>
          <a:noFill/>
          <a:ln w="0">
            <a:noFill/>
          </a:ln>
        </p:spPr>
        <p:txBody>
          <a:bodyPr anchor="t">
            <a:noAutofit/>
          </a:bodyPr>
          <a:lstStyle>
            <a:lvl1pPr algn="r">
              <a:lnSpc>
                <a:spcPct val="100000"/>
              </a:lnSpc>
              <a:buNone/>
              <a:defRPr b="0" lang="en-US" sz="1800" spc="-1" strike="noStrike">
                <a:solidFill>
                  <a:srgbClr val="b71e42"/>
                </a:solidFill>
                <a:latin typeface="Gill Sans MT"/>
              </a:defRPr>
            </a:lvl1pPr>
          </a:lstStyle>
          <a:p>
            <a:pPr algn="r">
              <a:lnSpc>
                <a:spcPct val="100000"/>
              </a:lnSpc>
              <a:buNone/>
            </a:pPr>
            <a:fld id="{37F1550F-3A24-48D4-B4D5-0B51270A159A}" type="slidenum">
              <a:rPr b="0" lang="en-US" sz="1800" spc="-1" strike="noStrike">
                <a:solidFill>
                  <a:srgbClr val="b71e42"/>
                </a:solidFill>
                <a:latin typeface="Gill Sans MT"/>
              </a:rPr>
              <a:t>&lt;number&gt;</a:t>
            </a:fld>
            <a:endParaRPr b="0" lang="en-IN" sz="1800" spc="-1" strike="noStrike">
              <a:latin typeface="Times New Roman"/>
            </a:endParaRPr>
          </a:p>
        </p:txBody>
      </p:sp>
      <p:sp>
        <p:nvSpPr>
          <p:cNvPr id="65" name="TextBox 14"/>
          <p:cNvSpPr/>
          <p:nvPr/>
        </p:nvSpPr>
        <p:spPr>
          <a:xfrm>
            <a:off x="135360" y="-33840"/>
            <a:ext cx="12056040" cy="6622920"/>
          </a:xfrm>
          <a:prstGeom prst="rect">
            <a:avLst/>
          </a:prstGeom>
          <a:noFill/>
          <a:ln w="0">
            <a:noFill/>
          </a:ln>
        </p:spPr>
        <p:style>
          <a:lnRef idx="0"/>
          <a:fillRef idx="0"/>
          <a:effectRef idx="0"/>
          <a:fontRef idx="minor"/>
        </p:style>
        <p:txBody>
          <a:bodyPr lIns="90000" rIns="90000" tIns="45000" bIns="45000" anchor="t">
            <a:spAutoFit/>
          </a:bodyPr>
          <a:p>
            <a:pPr algn="ctr">
              <a:lnSpc>
                <a:spcPct val="150000"/>
              </a:lnSpc>
              <a:buNone/>
            </a:pPr>
            <a:r>
              <a:rPr b="1" lang="en-US" sz="2200" spc="-1" strike="noStrike">
                <a:solidFill>
                  <a:srgbClr val="000000"/>
                </a:solidFill>
                <a:latin typeface="Times New Roman"/>
              </a:rPr>
              <a:t>Weber’s Key Concepts</a:t>
            </a:r>
            <a:endParaRPr b="0" lang="en-IN" sz="2200" spc="-1" strike="noStrike">
              <a:latin typeface="Arial"/>
            </a:endParaRPr>
          </a:p>
          <a:p>
            <a:pPr algn="just">
              <a:lnSpc>
                <a:spcPct val="150000"/>
              </a:lnSpc>
              <a:buNone/>
            </a:pPr>
            <a:r>
              <a:rPr b="1" lang="en-US" sz="2200" spc="-1" strike="noStrike">
                <a:solidFill>
                  <a:srgbClr val="000000"/>
                </a:solidFill>
                <a:latin typeface="Times New Roman"/>
              </a:rPr>
              <a:t>Religion </a:t>
            </a:r>
            <a:endParaRPr b="0" lang="en-IN" sz="2200" spc="-1" strike="noStrike">
              <a:latin typeface="Arial"/>
            </a:endParaRPr>
          </a:p>
          <a:p>
            <a:pPr lvl="1" marL="800280" indent="-343080">
              <a:lnSpc>
                <a:spcPct val="150000"/>
              </a:lnSpc>
              <a:buClr>
                <a:srgbClr val="000000"/>
              </a:buClr>
              <a:buFont typeface="Arial"/>
              <a:buChar char="•"/>
            </a:pPr>
            <a:r>
              <a:rPr b="0" lang="en-US" sz="2200" spc="-1" strike="noStrike">
                <a:solidFill>
                  <a:srgbClr val="000000"/>
                </a:solidFill>
                <a:latin typeface="Times New Roman"/>
              </a:rPr>
              <a:t>Refers to a set of ideas and beliefs about the supernatural and its impact on the lives of human beings. </a:t>
            </a:r>
            <a:endParaRPr b="0" lang="en-IN" sz="2200" spc="-1" strike="noStrike">
              <a:latin typeface="Arial"/>
            </a:endParaRPr>
          </a:p>
          <a:p>
            <a:pPr lvl="1" marL="800280" indent="-343080">
              <a:lnSpc>
                <a:spcPct val="150000"/>
              </a:lnSpc>
              <a:buClr>
                <a:srgbClr val="000000"/>
              </a:buClr>
              <a:buFont typeface="Arial"/>
              <a:buChar char="•"/>
            </a:pPr>
            <a:r>
              <a:rPr b="0" lang="en-US" sz="2200" spc="-1" strike="noStrike">
                <a:solidFill>
                  <a:srgbClr val="000000"/>
                </a:solidFill>
                <a:latin typeface="Times New Roman"/>
              </a:rPr>
              <a:t>Religious beliefs provide supernatural answers to difficult questions: why is it that loved one dies? Why does a good man/woman suffer and an evil one prospers? Why do natural calamities happen?</a:t>
            </a:r>
            <a:endParaRPr b="0" lang="en-IN" sz="2200" spc="-1" strike="noStrike">
              <a:latin typeface="Arial"/>
            </a:endParaRPr>
          </a:p>
          <a:p>
            <a:pPr>
              <a:lnSpc>
                <a:spcPct val="150000"/>
              </a:lnSpc>
              <a:buNone/>
            </a:pPr>
            <a:r>
              <a:rPr b="1" lang="en-US" sz="2200" spc="-1" strike="noStrike">
                <a:solidFill>
                  <a:srgbClr val="000000"/>
                </a:solidFill>
                <a:latin typeface="Times New Roman"/>
              </a:rPr>
              <a:t>Protestantism</a:t>
            </a:r>
            <a:endParaRPr b="0" lang="en-IN" sz="2200" spc="-1" strike="noStrike">
              <a:latin typeface="Arial"/>
            </a:endParaRPr>
          </a:p>
          <a:p>
            <a:pPr lvl="1" marL="800280" indent="-343080">
              <a:lnSpc>
                <a:spcPct val="150000"/>
              </a:lnSpc>
              <a:buClr>
                <a:srgbClr val="000000"/>
              </a:buClr>
              <a:buFont typeface="Arial"/>
              <a:buChar char="•"/>
            </a:pPr>
            <a:r>
              <a:rPr b="0" lang="en-US" sz="2200" spc="-1" strike="noStrike">
                <a:solidFill>
                  <a:srgbClr val="000000"/>
                </a:solidFill>
                <a:latin typeface="Times New Roman"/>
              </a:rPr>
              <a:t>A 16</a:t>
            </a:r>
            <a:r>
              <a:rPr b="0" lang="en-US" sz="2200" spc="-1" strike="noStrike" baseline="30000">
                <a:solidFill>
                  <a:srgbClr val="000000"/>
                </a:solidFill>
                <a:latin typeface="Times New Roman"/>
              </a:rPr>
              <a:t>th</a:t>
            </a:r>
            <a:r>
              <a:rPr b="0" lang="en-US" sz="2200" spc="-1" strike="noStrike">
                <a:solidFill>
                  <a:srgbClr val="000000"/>
                </a:solidFill>
                <a:latin typeface="Times New Roman"/>
              </a:rPr>
              <a:t> century religious doctrine espoused by Martin Luther and John Calvin.</a:t>
            </a:r>
            <a:endParaRPr b="0" lang="en-IN" sz="2200" spc="-1" strike="noStrike">
              <a:latin typeface="Arial"/>
            </a:endParaRPr>
          </a:p>
          <a:p>
            <a:pPr lvl="1" marL="800280" indent="-343080">
              <a:lnSpc>
                <a:spcPct val="150000"/>
              </a:lnSpc>
              <a:buClr>
                <a:srgbClr val="000000"/>
              </a:buClr>
              <a:buFont typeface="Arial"/>
              <a:buChar char="•"/>
            </a:pPr>
            <a:r>
              <a:rPr b="0" lang="en-US" sz="2200" spc="-1" strike="noStrike">
                <a:solidFill>
                  <a:srgbClr val="000000"/>
                </a:solidFill>
                <a:latin typeface="Times New Roman"/>
              </a:rPr>
              <a:t>Came into being during the period called reformation in Europe.</a:t>
            </a:r>
            <a:endParaRPr b="0" lang="en-IN" sz="2200" spc="-1" strike="noStrike">
              <a:latin typeface="Arial"/>
            </a:endParaRPr>
          </a:p>
          <a:p>
            <a:pPr lvl="1" marL="800280" indent="-343080">
              <a:lnSpc>
                <a:spcPct val="150000"/>
              </a:lnSpc>
              <a:buClr>
                <a:srgbClr val="000000"/>
              </a:buClr>
              <a:buFont typeface="Arial"/>
              <a:buChar char="•"/>
            </a:pPr>
            <a:r>
              <a:rPr b="0" lang="en-US" sz="2200" spc="-1" strike="noStrike">
                <a:solidFill>
                  <a:srgbClr val="000000"/>
                </a:solidFill>
                <a:latin typeface="Times New Roman"/>
              </a:rPr>
              <a:t>Catholic Church had become too immersed in doctrines and ritual and lost touch with the common people. Greed, corruption and vice had gripped the church.  </a:t>
            </a:r>
            <a:endParaRPr b="0" lang="en-IN" sz="2200" spc="-1" strike="noStrike">
              <a:latin typeface="Arial"/>
            </a:endParaRPr>
          </a:p>
          <a:p>
            <a:pPr lvl="1" marL="800280" indent="-343080">
              <a:lnSpc>
                <a:spcPct val="150000"/>
              </a:lnSpc>
              <a:buClr>
                <a:srgbClr val="211e1e"/>
              </a:buClr>
              <a:buFont typeface="Arial"/>
              <a:buChar char="•"/>
            </a:pPr>
            <a:r>
              <a:rPr b="0" lang="en-IN" sz="2200" spc="-1" strike="noStrike">
                <a:solidFill>
                  <a:srgbClr val="211e1e"/>
                </a:solidFill>
                <a:latin typeface="Times New Roman"/>
              </a:rPr>
              <a:t>The Protestant sects that sprang up all over Europe tried to recapture the lost spirit of the Church. </a:t>
            </a:r>
            <a:endParaRPr b="0" lang="en-IN" sz="2200" spc="-1" strike="noStrike">
              <a:latin typeface="Arial"/>
            </a:endParaRPr>
          </a:p>
          <a:p>
            <a:pPr>
              <a:lnSpc>
                <a:spcPct val="150000"/>
              </a:lnSpc>
              <a:buNone/>
            </a:pPr>
            <a:endParaRPr b="0" lang="en-IN" sz="22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{2BE1B8B4-467C-AF4E-89F9-5E37FFA5AB54}tf10001119_mac</Template>
  <TotalTime>138399</TotalTime>
  <Application>LibreOffice/7.3.7.2$Linux_X86_64 LibreOffice_project/30$Build-2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2021-04-10T06:27:05Z</dcterms:created>
  <dc:creator>Rocky, Raile</dc:creator>
  <dc:description/>
  <dc:language>en-IN</dc:language>
  <cp:lastModifiedBy/>
  <cp:lastPrinted>2023-08-03T02:17:55Z</cp:lastPrinted>
  <dcterms:modified xsi:type="dcterms:W3CDTF">2023-09-14T19:43:31Z</dcterms:modified>
  <cp:revision>475</cp:revision>
  <dc:subject/>
  <dc:title>Scope and Prospect of Higher Education   </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i4>107</vt:i4>
  </property>
</Properties>
</file>