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256" r:id="rId5"/>
    <p:sldId id="319" r:id="rId6"/>
    <p:sldId id="343" r:id="rId7"/>
    <p:sldId id="320" r:id="rId8"/>
    <p:sldId id="321" r:id="rId9"/>
    <p:sldId id="325" r:id="rId10"/>
    <p:sldId id="326" r:id="rId11"/>
    <p:sldId id="328" r:id="rId12"/>
    <p:sldId id="322" r:id="rId13"/>
    <p:sldId id="323" r:id="rId14"/>
    <p:sldId id="329" r:id="rId15"/>
    <p:sldId id="324"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1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7B356C-4238-4DAD-BBF6-0B4164C432C6}" v="1" dt="2023-09-04T16:06:03.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35"/>
    <p:restoredTop sz="93609"/>
  </p:normalViewPr>
  <p:slideViewPr>
    <p:cSldViewPr snapToGrid="0" snapToObjects="1">
      <p:cViewPr varScale="1">
        <p:scale>
          <a:sx n="120" d="100"/>
          <a:sy n="120" d="100"/>
        </p:scale>
        <p:origin x="216" y="2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488"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Jain" userId="S::a_jain@iitb.ac.in::c70c7de9-248d-4e1b-b3e3-cc2edd810060" providerId="AD" clId="Web-{E47B356C-4238-4DAD-BBF6-0B4164C432C6}"/>
    <pc:docChg chg="delSld">
      <pc:chgData name="Ankit Jain" userId="S::a_jain@iitb.ac.in::c70c7de9-248d-4e1b-b3e3-cc2edd810060" providerId="AD" clId="Web-{E47B356C-4238-4DAD-BBF6-0B4164C432C6}" dt="2023-09-04T16:06:03.383" v="0"/>
      <pc:docMkLst>
        <pc:docMk/>
      </pc:docMkLst>
      <pc:sldChg chg="del">
        <pc:chgData name="Ankit Jain" userId="S::a_jain@iitb.ac.in::c70c7de9-248d-4e1b-b3e3-cc2edd810060" providerId="AD" clId="Web-{E47B356C-4238-4DAD-BBF6-0B4164C432C6}" dt="2023-09-04T16:06:03.383" v="0"/>
        <pc:sldMkLst>
          <pc:docMk/>
          <pc:sldMk cId="1601222138" sldId="34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C7B29B-1AE2-D747-9553-85E2117BCA40}" type="datetimeFigureOut">
              <a:rPr lang="en-US" smtClean="0"/>
              <a:t>9/4/2023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DD8C5D-9306-F849-98AF-4A6FD3FD346E}" type="slidenum">
              <a:rPr lang="en-US" smtClean="0"/>
              <a:t>‹#›</a:t>
            </a:fld>
            <a:endParaRPr lang="en-US"/>
          </a:p>
        </p:txBody>
      </p:sp>
    </p:spTree>
    <p:extLst>
      <p:ext uri="{BB962C8B-B14F-4D97-AF65-F5344CB8AC3E}">
        <p14:creationId xmlns:p14="http://schemas.microsoft.com/office/powerpoint/2010/main" val="774397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5CB2EF-6FD7-FF49-81A4-97270236B52C}"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C6E06-1F72-A246-A637-2A1451BC04A7}" type="slidenum">
              <a:rPr lang="en-US" smtClean="0"/>
              <a:t>‹#›</a:t>
            </a:fld>
            <a:endParaRPr lang="en-US"/>
          </a:p>
        </p:txBody>
      </p:sp>
    </p:spTree>
    <p:extLst>
      <p:ext uri="{BB962C8B-B14F-4D97-AF65-F5344CB8AC3E}">
        <p14:creationId xmlns:p14="http://schemas.microsoft.com/office/powerpoint/2010/main" val="1093375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C6E06-1F72-A246-A637-2A1451BC04A7}" type="slidenum">
              <a:rPr lang="en-US" smtClean="0"/>
              <a:t>1</a:t>
            </a:fld>
            <a:endParaRPr lang="en-US"/>
          </a:p>
        </p:txBody>
      </p:sp>
    </p:spTree>
    <p:extLst>
      <p:ext uri="{BB962C8B-B14F-4D97-AF65-F5344CB8AC3E}">
        <p14:creationId xmlns:p14="http://schemas.microsoft.com/office/powerpoint/2010/main" val="33637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K" dirty="0"/>
          </a:p>
        </p:txBody>
      </p:sp>
      <p:sp>
        <p:nvSpPr>
          <p:cNvPr id="4" name="Slide Number Placeholder 3"/>
          <p:cNvSpPr>
            <a:spLocks noGrp="1"/>
          </p:cNvSpPr>
          <p:nvPr>
            <p:ph type="sldNum" sz="quarter" idx="5"/>
          </p:nvPr>
        </p:nvSpPr>
        <p:spPr/>
        <p:txBody>
          <a:bodyPr/>
          <a:lstStyle/>
          <a:p>
            <a:fld id="{8ADC6E06-1F72-A246-A637-2A1451BC04A7}" type="slidenum">
              <a:rPr lang="en-US" smtClean="0"/>
              <a:t>2</a:t>
            </a:fld>
            <a:endParaRPr lang="en-US"/>
          </a:p>
        </p:txBody>
      </p:sp>
    </p:spTree>
    <p:extLst>
      <p:ext uri="{BB962C8B-B14F-4D97-AF65-F5344CB8AC3E}">
        <p14:creationId xmlns:p14="http://schemas.microsoft.com/office/powerpoint/2010/main" val="2364529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9898C9-F3D7-2F49-B233-2F51329D2FAE}" type="datetime1">
              <a:rPr lang="da-DK" smtClean="0"/>
              <a:t>04-09-2023</a:t>
            </a:fld>
            <a:endParaRPr lang="en-US"/>
          </a:p>
        </p:txBody>
      </p:sp>
      <p:sp>
        <p:nvSpPr>
          <p:cNvPr id="5" name="Footer Placeholder 4"/>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6" name="Slide Number Placeholder 5"/>
          <p:cNvSpPr>
            <a:spLocks noGrp="1"/>
          </p:cNvSpPr>
          <p:nvPr>
            <p:ph type="sldNum" sz="quarter" idx="12"/>
          </p:nvPr>
        </p:nvSpPr>
        <p:spPr/>
        <p:txBody>
          <a:bodyPr/>
          <a:lstStyle/>
          <a:p>
            <a:fld id="{B89D90CA-5368-0446-AAEC-7315DFC5775A}" type="slidenum">
              <a:rPr lang="en-US" smtClean="0"/>
              <a:t>‹#›</a:t>
            </a:fld>
            <a:endParaRPr lang="en-US"/>
          </a:p>
        </p:txBody>
      </p:sp>
    </p:spTree>
    <p:extLst>
      <p:ext uri="{BB962C8B-B14F-4D97-AF65-F5344CB8AC3E}">
        <p14:creationId xmlns:p14="http://schemas.microsoft.com/office/powerpoint/2010/main" val="40830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5020E2-8F43-D94E-B906-382824E56C39}" type="datetime1">
              <a:rPr lang="da-DK" smtClean="0"/>
              <a:t>04-09-2023</a:t>
            </a:fld>
            <a:endParaRPr lang="en-US"/>
          </a:p>
        </p:txBody>
      </p:sp>
      <p:sp>
        <p:nvSpPr>
          <p:cNvPr id="5" name="Footer Placeholder 4"/>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6" name="Slide Number Placeholder 5"/>
          <p:cNvSpPr>
            <a:spLocks noGrp="1"/>
          </p:cNvSpPr>
          <p:nvPr>
            <p:ph type="sldNum" sz="quarter" idx="12"/>
          </p:nvPr>
        </p:nvSpPr>
        <p:spPr/>
        <p:txBody>
          <a:bodyPr/>
          <a:lstStyle/>
          <a:p>
            <a:fld id="{B89D90CA-5368-0446-AAEC-7315DFC5775A}" type="slidenum">
              <a:rPr lang="en-US" smtClean="0"/>
              <a:t>‹#›</a:t>
            </a:fld>
            <a:endParaRPr lang="en-US"/>
          </a:p>
        </p:txBody>
      </p:sp>
    </p:spTree>
    <p:extLst>
      <p:ext uri="{BB962C8B-B14F-4D97-AF65-F5344CB8AC3E}">
        <p14:creationId xmlns:p14="http://schemas.microsoft.com/office/powerpoint/2010/main" val="217596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CAABB8-38FB-4F43-95F9-5179E80E599C}" type="datetime1">
              <a:rPr lang="da-DK" smtClean="0"/>
              <a:t>04-09-2023</a:t>
            </a:fld>
            <a:endParaRPr lang="en-US"/>
          </a:p>
        </p:txBody>
      </p:sp>
      <p:sp>
        <p:nvSpPr>
          <p:cNvPr id="5" name="Footer Placeholder 4"/>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6" name="Slide Number Placeholder 5"/>
          <p:cNvSpPr>
            <a:spLocks noGrp="1"/>
          </p:cNvSpPr>
          <p:nvPr>
            <p:ph type="sldNum" sz="quarter" idx="12"/>
          </p:nvPr>
        </p:nvSpPr>
        <p:spPr/>
        <p:txBody>
          <a:bodyPr/>
          <a:lstStyle/>
          <a:p>
            <a:fld id="{B89D90CA-5368-0446-AAEC-7315DFC5775A}" type="slidenum">
              <a:rPr lang="en-US" smtClean="0"/>
              <a:t>‹#›</a:t>
            </a:fld>
            <a:endParaRPr lang="en-US"/>
          </a:p>
        </p:txBody>
      </p:sp>
    </p:spTree>
    <p:extLst>
      <p:ext uri="{BB962C8B-B14F-4D97-AF65-F5344CB8AC3E}">
        <p14:creationId xmlns:p14="http://schemas.microsoft.com/office/powerpoint/2010/main" val="211952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58291"/>
            <a:ext cx="10515600" cy="1325563"/>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838200" y="1578429"/>
            <a:ext cx="10515600" cy="4598534"/>
          </a:xfrm>
        </p:spPr>
        <p:txBody>
          <a:bodyPr/>
          <a:lstStyle>
            <a:lvl1pPr marL="228600" indent="-228600">
              <a:buFont typeface="Wingdings" charset="2"/>
              <a:buChar char="q"/>
              <a:defRPr b="0">
                <a:latin typeface="+mj-lt"/>
              </a:defRPr>
            </a:lvl1pPr>
            <a:lvl2pPr marL="685800" indent="-228600">
              <a:buFont typeface="Wingdings" charset="2"/>
              <a:buChar char="q"/>
              <a:defRPr b="0">
                <a:latin typeface="+mj-lt"/>
              </a:defRPr>
            </a:lvl2pPr>
            <a:lvl3pPr marL="1143000" indent="-228600">
              <a:buFont typeface="Wingdings" charset="2"/>
              <a:buChar char="q"/>
              <a:defRPr b="0">
                <a:latin typeface="+mj-lt"/>
              </a:defRPr>
            </a:lvl3pPr>
            <a:lvl4pPr marL="1600200" indent="-228600">
              <a:buFont typeface="Wingdings" charset="2"/>
              <a:buChar char="q"/>
              <a:defRPr b="0">
                <a:latin typeface="+mj-lt"/>
              </a:defRPr>
            </a:lvl4pPr>
            <a:lvl5pPr marL="2057400" indent="-228600">
              <a:buFont typeface="Wingdings" charset="2"/>
              <a:buChar char="q"/>
              <a:defRPr b="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 y="6492875"/>
            <a:ext cx="6368143" cy="365125"/>
          </a:xfrm>
        </p:spPr>
        <p:txBody>
          <a:bodyPr/>
          <a:lstStyle>
            <a:lvl1pPr algn="l">
              <a:defRPr sz="1600">
                <a:latin typeface="+mj-lt"/>
                <a:ea typeface="Apple Chancery" charset="0"/>
                <a:cs typeface="Apple Chancery" charset="0"/>
              </a:defRPr>
            </a:lvl1pPr>
          </a:lstStyle>
          <a:p>
            <a:r>
              <a:rPr lang="en-US" dirty="0"/>
              <a:t>ME 346: Heat Transfer, </a:t>
            </a:r>
            <a:r>
              <a:rPr lang="en-US" dirty="0" err="1"/>
              <a:t>Ankit</a:t>
            </a:r>
            <a:r>
              <a:rPr lang="en-US" dirty="0"/>
              <a:t> Jain</a:t>
            </a:r>
          </a:p>
        </p:txBody>
      </p:sp>
      <p:sp>
        <p:nvSpPr>
          <p:cNvPr id="6" name="Slide Number Placeholder 5"/>
          <p:cNvSpPr>
            <a:spLocks noGrp="1"/>
          </p:cNvSpPr>
          <p:nvPr>
            <p:ph type="sldNum" sz="quarter" idx="12"/>
          </p:nvPr>
        </p:nvSpPr>
        <p:spPr>
          <a:xfrm>
            <a:off x="9448799" y="6492875"/>
            <a:ext cx="2743200" cy="365125"/>
          </a:xfrm>
        </p:spPr>
        <p:txBody>
          <a:bodyPr/>
          <a:lstStyle>
            <a:lvl1pPr>
              <a:defRPr sz="1600">
                <a:latin typeface="+mj-lt"/>
                <a:ea typeface="Apple Chancery" charset="0"/>
                <a:cs typeface="Apple Chancery" charset="0"/>
              </a:defRPr>
            </a:lvl1pPr>
          </a:lstStyle>
          <a:p>
            <a:fld id="{B89D90CA-5368-0446-AAEC-7315DFC5775A}" type="slidenum">
              <a:rPr lang="en-US" smtClean="0"/>
              <a:pPr/>
              <a:t>‹#›</a:t>
            </a:fld>
            <a:endParaRPr lang="en-US" dirty="0"/>
          </a:p>
        </p:txBody>
      </p:sp>
    </p:spTree>
    <p:extLst>
      <p:ext uri="{BB962C8B-B14F-4D97-AF65-F5344CB8AC3E}">
        <p14:creationId xmlns:p14="http://schemas.microsoft.com/office/powerpoint/2010/main" val="204469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C2AF9E-756A-104C-A8B9-B9D9622C4220}" type="datetime1">
              <a:rPr lang="da-DK" smtClean="0"/>
              <a:t>04-09-2023</a:t>
            </a:fld>
            <a:endParaRPr lang="en-US"/>
          </a:p>
        </p:txBody>
      </p:sp>
      <p:sp>
        <p:nvSpPr>
          <p:cNvPr id="5" name="Footer Placeholder 4"/>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6" name="Slide Number Placeholder 5"/>
          <p:cNvSpPr>
            <a:spLocks noGrp="1"/>
          </p:cNvSpPr>
          <p:nvPr>
            <p:ph type="sldNum" sz="quarter" idx="12"/>
          </p:nvPr>
        </p:nvSpPr>
        <p:spPr/>
        <p:txBody>
          <a:bodyPr/>
          <a:lstStyle/>
          <a:p>
            <a:fld id="{B89D90CA-5368-0446-AAEC-7315DFC5775A}" type="slidenum">
              <a:rPr lang="en-US" smtClean="0"/>
              <a:t>‹#›</a:t>
            </a:fld>
            <a:endParaRPr lang="en-US"/>
          </a:p>
        </p:txBody>
      </p:sp>
    </p:spTree>
    <p:extLst>
      <p:ext uri="{BB962C8B-B14F-4D97-AF65-F5344CB8AC3E}">
        <p14:creationId xmlns:p14="http://schemas.microsoft.com/office/powerpoint/2010/main" val="1218252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85008E-A61F-264F-BF0D-6173A7AD9281}" type="datetime1">
              <a:rPr lang="da-DK" smtClean="0"/>
              <a:t>04-09-2023</a:t>
            </a:fld>
            <a:endParaRPr lang="en-US"/>
          </a:p>
        </p:txBody>
      </p:sp>
      <p:sp>
        <p:nvSpPr>
          <p:cNvPr id="6" name="Footer Placeholder 5"/>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7" name="Slide Number Placeholder 6"/>
          <p:cNvSpPr>
            <a:spLocks noGrp="1"/>
          </p:cNvSpPr>
          <p:nvPr>
            <p:ph type="sldNum" sz="quarter" idx="12"/>
          </p:nvPr>
        </p:nvSpPr>
        <p:spPr/>
        <p:txBody>
          <a:bodyPr/>
          <a:lstStyle/>
          <a:p>
            <a:fld id="{B89D90CA-5368-0446-AAEC-7315DFC5775A}" type="slidenum">
              <a:rPr lang="en-US" smtClean="0"/>
              <a:t>‹#›</a:t>
            </a:fld>
            <a:endParaRPr lang="en-US"/>
          </a:p>
        </p:txBody>
      </p:sp>
    </p:spTree>
    <p:extLst>
      <p:ext uri="{BB962C8B-B14F-4D97-AF65-F5344CB8AC3E}">
        <p14:creationId xmlns:p14="http://schemas.microsoft.com/office/powerpoint/2010/main" val="1062744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986D91-0B18-8841-BA46-D3619ABCD32F}" type="datetime1">
              <a:rPr lang="da-DK" smtClean="0"/>
              <a:t>04-09-2023</a:t>
            </a:fld>
            <a:endParaRPr lang="en-US"/>
          </a:p>
        </p:txBody>
      </p:sp>
      <p:sp>
        <p:nvSpPr>
          <p:cNvPr id="8" name="Footer Placeholder 7"/>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9" name="Slide Number Placeholder 8"/>
          <p:cNvSpPr>
            <a:spLocks noGrp="1"/>
          </p:cNvSpPr>
          <p:nvPr>
            <p:ph type="sldNum" sz="quarter" idx="12"/>
          </p:nvPr>
        </p:nvSpPr>
        <p:spPr/>
        <p:txBody>
          <a:bodyPr/>
          <a:lstStyle/>
          <a:p>
            <a:fld id="{B89D90CA-5368-0446-AAEC-7315DFC5775A}" type="slidenum">
              <a:rPr lang="en-US" smtClean="0"/>
              <a:t>‹#›</a:t>
            </a:fld>
            <a:endParaRPr lang="en-US"/>
          </a:p>
        </p:txBody>
      </p:sp>
    </p:spTree>
    <p:extLst>
      <p:ext uri="{BB962C8B-B14F-4D97-AF65-F5344CB8AC3E}">
        <p14:creationId xmlns:p14="http://schemas.microsoft.com/office/powerpoint/2010/main" val="921336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F2966B-79F7-094C-8C90-CCAF50354DB2}" type="datetime1">
              <a:rPr lang="da-DK" smtClean="0"/>
              <a:t>04-09-2023</a:t>
            </a:fld>
            <a:endParaRPr lang="en-US"/>
          </a:p>
        </p:txBody>
      </p:sp>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t>‹#›</a:t>
            </a:fld>
            <a:endParaRPr lang="en-US"/>
          </a:p>
        </p:txBody>
      </p:sp>
    </p:spTree>
    <p:extLst>
      <p:ext uri="{BB962C8B-B14F-4D97-AF65-F5344CB8AC3E}">
        <p14:creationId xmlns:p14="http://schemas.microsoft.com/office/powerpoint/2010/main" val="1539443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84275-1F7D-DB46-AE0D-3AAE2EBA6B0C}" type="datetime1">
              <a:rPr lang="da-DK" smtClean="0"/>
              <a:t>04-09-2023</a:t>
            </a:fld>
            <a:endParaRPr lang="en-US"/>
          </a:p>
        </p:txBody>
      </p:sp>
      <p:sp>
        <p:nvSpPr>
          <p:cNvPr id="3" name="Footer Placeholder 2"/>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4" name="Slide Number Placeholder 3"/>
          <p:cNvSpPr>
            <a:spLocks noGrp="1"/>
          </p:cNvSpPr>
          <p:nvPr>
            <p:ph type="sldNum" sz="quarter" idx="12"/>
          </p:nvPr>
        </p:nvSpPr>
        <p:spPr/>
        <p:txBody>
          <a:bodyPr/>
          <a:lstStyle/>
          <a:p>
            <a:fld id="{B89D90CA-5368-0446-AAEC-7315DFC5775A}" type="slidenum">
              <a:rPr lang="en-US" smtClean="0"/>
              <a:t>‹#›</a:t>
            </a:fld>
            <a:endParaRPr lang="en-US"/>
          </a:p>
        </p:txBody>
      </p:sp>
    </p:spTree>
    <p:extLst>
      <p:ext uri="{BB962C8B-B14F-4D97-AF65-F5344CB8AC3E}">
        <p14:creationId xmlns:p14="http://schemas.microsoft.com/office/powerpoint/2010/main" val="54769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619C78-09F7-4146-9B37-00B970FDCA7C}" type="datetime1">
              <a:rPr lang="da-DK" smtClean="0"/>
              <a:t>04-09-2023</a:t>
            </a:fld>
            <a:endParaRPr lang="en-US"/>
          </a:p>
        </p:txBody>
      </p:sp>
      <p:sp>
        <p:nvSpPr>
          <p:cNvPr id="6" name="Footer Placeholder 5"/>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7" name="Slide Number Placeholder 6"/>
          <p:cNvSpPr>
            <a:spLocks noGrp="1"/>
          </p:cNvSpPr>
          <p:nvPr>
            <p:ph type="sldNum" sz="quarter" idx="12"/>
          </p:nvPr>
        </p:nvSpPr>
        <p:spPr/>
        <p:txBody>
          <a:bodyPr/>
          <a:lstStyle/>
          <a:p>
            <a:fld id="{B89D90CA-5368-0446-AAEC-7315DFC5775A}" type="slidenum">
              <a:rPr lang="en-US" smtClean="0"/>
              <a:t>‹#›</a:t>
            </a:fld>
            <a:endParaRPr lang="en-US"/>
          </a:p>
        </p:txBody>
      </p:sp>
    </p:spTree>
    <p:extLst>
      <p:ext uri="{BB962C8B-B14F-4D97-AF65-F5344CB8AC3E}">
        <p14:creationId xmlns:p14="http://schemas.microsoft.com/office/powerpoint/2010/main" val="914482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4079C1-9EC5-7347-B617-1DA00A37268F}" type="datetime1">
              <a:rPr lang="da-DK" smtClean="0"/>
              <a:t>04-09-2023</a:t>
            </a:fld>
            <a:endParaRPr lang="en-US"/>
          </a:p>
        </p:txBody>
      </p:sp>
      <p:sp>
        <p:nvSpPr>
          <p:cNvPr id="6" name="Footer Placeholder 5"/>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7" name="Slide Number Placeholder 6"/>
          <p:cNvSpPr>
            <a:spLocks noGrp="1"/>
          </p:cNvSpPr>
          <p:nvPr>
            <p:ph type="sldNum" sz="quarter" idx="12"/>
          </p:nvPr>
        </p:nvSpPr>
        <p:spPr/>
        <p:txBody>
          <a:bodyPr/>
          <a:lstStyle/>
          <a:p>
            <a:fld id="{B89D90CA-5368-0446-AAEC-7315DFC5775A}" type="slidenum">
              <a:rPr lang="en-US" smtClean="0"/>
              <a:t>‹#›</a:t>
            </a:fld>
            <a:endParaRPr lang="en-US"/>
          </a:p>
        </p:txBody>
      </p:sp>
    </p:spTree>
    <p:extLst>
      <p:ext uri="{BB962C8B-B14F-4D97-AF65-F5344CB8AC3E}">
        <p14:creationId xmlns:p14="http://schemas.microsoft.com/office/powerpoint/2010/main" val="15921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70F88-2896-F74C-BFA9-A0A1D3E151C1}" type="datetime1">
              <a:rPr lang="da-DK" smtClean="0"/>
              <a:t>04-09-2023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ME 346: Heat Transfer, </a:t>
            </a:r>
            <a:r>
              <a:rPr lang="en-US" dirty="0" err="1"/>
              <a:t>Ankit</a:t>
            </a:r>
            <a:r>
              <a:rPr lang="en-US" dirty="0"/>
              <a:t> Jain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D90CA-5368-0446-AAEC-7315DFC5775A}" type="slidenum">
              <a:rPr lang="en-US" smtClean="0"/>
              <a:t>‹#›</a:t>
            </a:fld>
            <a:endParaRPr lang="en-US"/>
          </a:p>
        </p:txBody>
      </p:sp>
    </p:spTree>
    <p:extLst>
      <p:ext uri="{BB962C8B-B14F-4D97-AF65-F5344CB8AC3E}">
        <p14:creationId xmlns:p14="http://schemas.microsoft.com/office/powerpoint/2010/main" val="352933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00.png"/><Relationship Id="rId2" Type="http://schemas.openxmlformats.org/officeDocument/2006/relationships/image" Target="../media/image610.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3.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5" Type="http://schemas.openxmlformats.org/officeDocument/2006/relationships/image" Target="../media/image7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s>
</file>

<file path=ppt/slides/_rels/slide24.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43.png"/><Relationship Id="rId4" Type="http://schemas.openxmlformats.org/officeDocument/2006/relationships/image" Target="../media/image7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ME 346: Heat Transfer</a:t>
            </a:r>
            <a:endParaRPr lang="en-US" dirty="0"/>
          </a:p>
        </p:txBody>
      </p:sp>
      <p:sp>
        <p:nvSpPr>
          <p:cNvPr id="3" name="Subtitle 2"/>
          <p:cNvSpPr>
            <a:spLocks noGrp="1"/>
          </p:cNvSpPr>
          <p:nvPr>
            <p:ph type="subTitle" idx="1"/>
          </p:nvPr>
        </p:nvSpPr>
        <p:spPr>
          <a:xfrm>
            <a:off x="-1" y="6085117"/>
            <a:ext cx="3750197" cy="881743"/>
          </a:xfrm>
        </p:spPr>
        <p:txBody>
          <a:bodyPr>
            <a:normAutofit fontScale="85000" lnSpcReduction="10000"/>
          </a:bodyPr>
          <a:lstStyle/>
          <a:p>
            <a:pPr algn="l"/>
            <a:r>
              <a:rPr lang="en-US" dirty="0"/>
              <a:t>Lecture: Conduction-Introduction</a:t>
            </a:r>
          </a:p>
          <a:p>
            <a:pPr algn="l"/>
            <a:r>
              <a:rPr lang="en-US" dirty="0"/>
              <a:t>Date: </a:t>
            </a:r>
          </a:p>
        </p:txBody>
      </p:sp>
      <p:sp>
        <p:nvSpPr>
          <p:cNvPr id="5" name="Subtitle 2"/>
          <p:cNvSpPr txBox="1">
            <a:spLocks/>
          </p:cNvSpPr>
          <p:nvPr/>
        </p:nvSpPr>
        <p:spPr>
          <a:xfrm>
            <a:off x="9067804" y="6433457"/>
            <a:ext cx="3113316" cy="4245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r"/>
            <a:r>
              <a:rPr lang="en-US" dirty="0"/>
              <a:t>Instructor: </a:t>
            </a:r>
            <a:r>
              <a:rPr lang="en-US" dirty="0" err="1"/>
              <a:t>Ankit</a:t>
            </a:r>
            <a:r>
              <a:rPr lang="en-US" dirty="0"/>
              <a:t> Jain</a:t>
            </a:r>
          </a:p>
        </p:txBody>
      </p:sp>
    </p:spTree>
    <p:extLst>
      <p:ext uri="{BB962C8B-B14F-4D97-AF65-F5344CB8AC3E}">
        <p14:creationId xmlns:p14="http://schemas.microsoft.com/office/powerpoint/2010/main" val="1227144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291"/>
            <a:ext cx="5157486" cy="1325563"/>
          </a:xfrm>
        </p:spPr>
        <p:txBody>
          <a:bodyPr/>
          <a:lstStyle/>
          <a:p>
            <a:r>
              <a:rPr lang="en-US" dirty="0"/>
              <a:t>Boundary Layers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317" y="1508979"/>
                <a:ext cx="10794356" cy="3977421"/>
              </a:xfrm>
            </p:spPr>
            <p:txBody>
              <a:bodyPr>
                <a:normAutofit/>
              </a:bodyPr>
              <a:lstStyle/>
              <a:p>
                <a:pPr marL="0" indent="0">
                  <a:buNone/>
                </a:pPr>
                <a:r>
                  <a:rPr lang="en-US" u="sng" dirty="0"/>
                  <a:t>Thermal Boundary Layer: </a:t>
                </a:r>
              </a:p>
              <a:p>
                <a:pPr marL="0" indent="0">
                  <a:buNone/>
                </a:pPr>
                <a:r>
                  <a:rPr lang="en-US" dirty="0"/>
                  <a:t>Consider flow over a flat-plate:</a:t>
                </a:r>
              </a:p>
              <a:p>
                <a:r>
                  <a:rPr lang="en-US" dirty="0"/>
                  <a:t> Temperature gradients </a:t>
                </a:r>
                <a14:m>
                  <m:oMath xmlns:m="http://schemas.openxmlformats.org/officeDocument/2006/math">
                    <m:r>
                      <a:rPr lang="en-US" b="0" i="1" smtClean="0">
                        <a:latin typeface="Cambria Math" charset="0"/>
                      </a:rPr>
                      <m:t>→</m:t>
                    </m:r>
                  </m:oMath>
                </a14:m>
                <a:r>
                  <a:rPr lang="en-US" dirty="0"/>
                  <a:t> heat transfer</a:t>
                </a:r>
              </a:p>
              <a:p>
                <a:r>
                  <a:rPr lang="en-US" dirty="0"/>
                  <a:t> At the surface, no fluid motion </a:t>
                </a:r>
                <a14:m>
                  <m:oMath xmlns:m="http://schemas.openxmlformats.org/officeDocument/2006/math">
                    <m:r>
                      <a:rPr lang="en-US" b="0" i="1" smtClean="0">
                        <a:latin typeface="Cambria Math" charset="0"/>
                      </a:rPr>
                      <m:t>→</m:t>
                    </m:r>
                  </m:oMath>
                </a14:m>
                <a:r>
                  <a:rPr lang="en-US" dirty="0"/>
                  <a:t> heat transfer only due to conduction:</a:t>
                </a:r>
              </a:p>
              <a:p>
                <a:endParaRPr lang="en-US" dirty="0"/>
              </a:p>
              <a:p>
                <a:endParaRPr lang="en-US" dirty="0"/>
              </a:p>
              <a:p>
                <a:r>
                  <a:rPr lang="en-US" dirty="0"/>
                  <a:t> From Newton’s law of cooling: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317" y="1508979"/>
                <a:ext cx="10794356" cy="3977421"/>
              </a:xfrm>
              <a:blipFill rotWithShape="0">
                <a:blip r:embed="rId2"/>
                <a:stretch>
                  <a:fillRect l="-1186" t="-2607" r="-11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pPr/>
              <a:t>10</a:t>
            </a:fld>
            <a:endParaRPr lang="en-US" dirty="0"/>
          </a:p>
        </p:txBody>
      </p:sp>
      <p:pic>
        <p:nvPicPr>
          <p:cNvPr id="7" name="Picture 6"/>
          <p:cNvPicPr>
            <a:picLocks noChangeAspect="1"/>
          </p:cNvPicPr>
          <p:nvPr/>
        </p:nvPicPr>
        <p:blipFill>
          <a:blip r:embed="rId3"/>
          <a:stretch>
            <a:fillRect/>
          </a:stretch>
        </p:blipFill>
        <p:spPr>
          <a:xfrm>
            <a:off x="6605367" y="158291"/>
            <a:ext cx="5092700" cy="182880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3916785" y="3497689"/>
                <a:ext cx="2109167" cy="7302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i="1">
                              <a:latin typeface="Cambria Math" charset="0"/>
                            </a:rPr>
                            <m:t>𝑞</m:t>
                          </m:r>
                        </m:e>
                        <m:sub>
                          <m:r>
                            <a:rPr lang="en-US" sz="2000" i="1">
                              <a:latin typeface="Cambria Math" charset="0"/>
                            </a:rPr>
                            <m:t>𝑠</m:t>
                          </m:r>
                        </m:sub>
                        <m:sup>
                          <m:r>
                            <a:rPr lang="en-US" sz="2000" i="1">
                              <a:latin typeface="Cambria Math" charset="0"/>
                            </a:rPr>
                            <m:t>”</m:t>
                          </m:r>
                        </m:sup>
                      </m:sSubSup>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𝑘</m:t>
                          </m:r>
                        </m:e>
                        <m:sub>
                          <m:r>
                            <a:rPr lang="en-US" sz="2000" i="1">
                              <a:latin typeface="Cambria Math" charset="0"/>
                            </a:rPr>
                            <m:t>𝑓</m:t>
                          </m:r>
                        </m:sub>
                      </m:sSub>
                      <m:f>
                        <m:fPr>
                          <m:ctrlPr>
                            <a:rPr lang="en-US" sz="2000" i="1">
                              <a:latin typeface="Cambria Math" panose="02040503050406030204" pitchFamily="18" charset="0"/>
                            </a:rPr>
                          </m:ctrlPr>
                        </m:fPr>
                        <m:num>
                          <m:r>
                            <a:rPr lang="en-US" sz="2000" i="1">
                              <a:latin typeface="Cambria Math" charset="0"/>
                            </a:rPr>
                            <m:t>𝜕</m:t>
                          </m:r>
                          <m:r>
                            <a:rPr lang="en-US" sz="2000" i="1">
                              <a:latin typeface="Cambria Math" charset="0"/>
                            </a:rPr>
                            <m:t>𝑇</m:t>
                          </m:r>
                        </m:num>
                        <m:den>
                          <m:r>
                            <a:rPr lang="en-US" sz="2000" i="1">
                              <a:latin typeface="Cambria Math" charset="0"/>
                            </a:rPr>
                            <m:t>𝜕</m:t>
                          </m:r>
                          <m:r>
                            <a:rPr lang="en-US" sz="2000" i="1">
                              <a:latin typeface="Cambria Math" charset="0"/>
                            </a:rPr>
                            <m:t>𝑦</m:t>
                          </m:r>
                        </m:den>
                      </m:f>
                      <m:sSub>
                        <m:sSubPr>
                          <m:ctrlPr>
                            <a:rPr lang="en-US" sz="2000" b="0" i="1" smtClean="0">
                              <a:latin typeface="Cambria Math" panose="02040503050406030204" pitchFamily="18" charset="0"/>
                            </a:rPr>
                          </m:ctrlPr>
                        </m:sSubPr>
                        <m:e>
                          <m:d>
                            <m:dPr>
                              <m:begChr m:val=""/>
                              <m:endChr m:val="|"/>
                              <m:ctrlPr>
                                <a:rPr lang="en-US" sz="2000" b="0" i="1" smtClean="0">
                                  <a:latin typeface="Cambria Math" panose="02040503050406030204" pitchFamily="18" charset="0"/>
                                </a:rPr>
                              </m:ctrlPr>
                            </m:dPr>
                            <m:e>
                              <m:r>
                                <a:rPr lang="en-US" sz="2000" i="1">
                                  <a:latin typeface="Cambria Math" charset="0"/>
                                </a:rPr>
                                <m:t>​</m:t>
                              </m:r>
                            </m:e>
                          </m:d>
                        </m:e>
                        <m:sub>
                          <m:r>
                            <a:rPr lang="en-US" sz="2000" b="0" i="1" smtClean="0">
                              <a:latin typeface="Cambria Math" charset="0"/>
                            </a:rPr>
                            <m:t>𝑦</m:t>
                          </m:r>
                          <m:r>
                            <a:rPr lang="en-US" sz="2000" b="0" i="1" smtClean="0">
                              <a:latin typeface="Cambria Math" charset="0"/>
                            </a:rPr>
                            <m:t>=0</m:t>
                          </m:r>
                        </m:sub>
                      </m:sSub>
                    </m:oMath>
                  </m:oMathPara>
                </a14:m>
                <a:endParaRPr lang="en-US" sz="2000" dirty="0"/>
              </a:p>
            </p:txBody>
          </p:sp>
        </mc:Choice>
        <mc:Fallback xmlns="">
          <p:sp>
            <p:nvSpPr>
              <p:cNvPr id="6" name="Rectangle 5"/>
              <p:cNvSpPr>
                <a:spLocks noRot="1" noChangeAspect="1" noMove="1" noResize="1" noEditPoints="1" noAdjustHandles="1" noChangeArrowheads="1" noChangeShapeType="1" noTextEdit="1"/>
              </p:cNvSpPr>
              <p:nvPr/>
            </p:nvSpPr>
            <p:spPr>
              <a:xfrm>
                <a:off x="3916785" y="3497689"/>
                <a:ext cx="2109167" cy="73020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986235" y="5234364"/>
                <a:ext cx="1820307" cy="3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charset="0"/>
                            </a:rPr>
                            <m:t>𝑞</m:t>
                          </m:r>
                        </m:e>
                        <m:sub>
                          <m:r>
                            <a:rPr lang="en-US" sz="2000" b="0" i="1" smtClean="0">
                              <a:latin typeface="Cambria Math" charset="0"/>
                            </a:rPr>
                            <m:t>𝑠</m:t>
                          </m:r>
                        </m:sub>
                        <m:sup>
                          <m:r>
                            <a:rPr lang="en-US" sz="2000" b="0" i="1" smtClean="0">
                              <a:latin typeface="Cambria Math" charset="0"/>
                            </a:rPr>
                            <m:t>”</m:t>
                          </m:r>
                        </m:sup>
                      </m:sSubSup>
                      <m:r>
                        <a:rPr lang="en-US" sz="2000" b="0" i="1" smtClean="0">
                          <a:latin typeface="Cambria Math" charset="0"/>
                        </a:rPr>
                        <m:t>=</m:t>
                      </m:r>
                      <m:r>
                        <a:rPr lang="en-US" sz="2000" b="0" i="1" smtClean="0">
                          <a:latin typeface="Cambria Math" charset="0"/>
                        </a:rPr>
                        <m:t>h</m:t>
                      </m:r>
                      <m:r>
                        <a:rPr lang="en-US" sz="2000" b="0" i="1" smtClean="0">
                          <a:latin typeface="Cambria Math" charset="0"/>
                        </a:rPr>
                        <m:t>(</m:t>
                      </m:r>
                      <m:sSub>
                        <m:sSubPr>
                          <m:ctrlPr>
                            <a:rPr lang="en-US" sz="2000" b="0" i="1" smtClean="0">
                              <a:latin typeface="Cambria Math" panose="02040503050406030204" pitchFamily="18" charset="0"/>
                            </a:rPr>
                          </m:ctrlPr>
                        </m:sSubPr>
                        <m:e>
                          <m:r>
                            <a:rPr lang="en-US" sz="2000" b="0" i="1" smtClean="0">
                              <a:latin typeface="Cambria Math" charset="0"/>
                            </a:rPr>
                            <m:t>𝑇</m:t>
                          </m:r>
                        </m:e>
                        <m:sub>
                          <m:r>
                            <a:rPr lang="en-US" sz="2000" b="0" i="1" smtClean="0">
                              <a:latin typeface="Cambria Math" charset="0"/>
                            </a:rPr>
                            <m:t>𝑠</m:t>
                          </m:r>
                        </m:sub>
                      </m:sSub>
                      <m:r>
                        <a:rPr lang="en-US" sz="2000" b="0" i="1" smtClean="0">
                          <a:latin typeface="Cambria Math" charset="0"/>
                        </a:rPr>
                        <m:t>−</m:t>
                      </m:r>
                      <m:sSub>
                        <m:sSubPr>
                          <m:ctrlPr>
                            <a:rPr lang="en-US" sz="2000" b="0" i="1" smtClean="0">
                              <a:latin typeface="Cambria Math" panose="02040503050406030204" pitchFamily="18" charset="0"/>
                            </a:rPr>
                          </m:ctrlPr>
                        </m:sSubPr>
                        <m:e>
                          <m:r>
                            <a:rPr lang="en-US" sz="2000" b="0" i="1" smtClean="0">
                              <a:latin typeface="Cambria Math" charset="0"/>
                            </a:rPr>
                            <m:t>𝑇</m:t>
                          </m:r>
                        </m:e>
                        <m:sub>
                          <m:r>
                            <a:rPr lang="en-US" sz="2000" b="0" i="1" smtClean="0">
                              <a:latin typeface="Cambria Math" charset="0"/>
                              <a:ea typeface="Cambria Math" charset="0"/>
                              <a:cs typeface="Cambria Math" charset="0"/>
                            </a:rPr>
                            <m:t>∞</m:t>
                          </m:r>
                        </m:sub>
                      </m:sSub>
                      <m:r>
                        <a:rPr lang="en-US" sz="2000" b="0" i="1" smtClean="0">
                          <a:latin typeface="Cambria Math" charset="0"/>
                        </a:rPr>
                        <m:t>)</m:t>
                      </m:r>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3986235" y="5234364"/>
                <a:ext cx="1820307" cy="319318"/>
              </a:xfrm>
              <a:prstGeom prst="rect">
                <a:avLst/>
              </a:prstGeom>
              <a:blipFill rotWithShape="0">
                <a:blip r:embed="rId5"/>
                <a:stretch>
                  <a:fillRect l="-3010" t="-3846" r="-4682" b="-3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931765" y="5770702"/>
                <a:ext cx="1833835" cy="8990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h</m:t>
                      </m:r>
                      <m:r>
                        <a:rPr lang="en-US" b="0" i="1" smtClean="0">
                          <a:latin typeface="Cambria Math"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charset="0"/>
                                </a:rPr>
                                <m:t>−</m:t>
                              </m:r>
                              <m:r>
                                <a:rPr lang="en-US" i="1">
                                  <a:latin typeface="Cambria Math" charset="0"/>
                                </a:rPr>
                                <m:t>𝑘</m:t>
                              </m:r>
                            </m:e>
                            <m:sub>
                              <m:r>
                                <a:rPr lang="en-US" i="1">
                                  <a:latin typeface="Cambria Math" charset="0"/>
                                </a:rPr>
                                <m:t>𝑓</m:t>
                              </m:r>
                            </m:sub>
                          </m:sSub>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i="1">
                                  <a:latin typeface="Cambria Math" charset="0"/>
                                </a:rPr>
                                <m:t>𝑦</m:t>
                              </m:r>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charset="0"/>
                                    </a:rPr>
                                    <m:t>​</m:t>
                                  </m:r>
                                </m:e>
                              </m:d>
                            </m:e>
                            <m:sub>
                              <m:r>
                                <a:rPr lang="en-US" i="1">
                                  <a:latin typeface="Cambria Math" charset="0"/>
                                </a:rPr>
                                <m:t>𝑦</m:t>
                              </m:r>
                              <m:r>
                                <a:rPr lang="en-US" i="1">
                                  <a:latin typeface="Cambria Math" charset="0"/>
                                </a:rPr>
                                <m:t>=0</m:t>
                              </m:r>
                            </m:sub>
                          </m:sSub>
                        </m:num>
                        <m:den>
                          <m:r>
                            <a:rPr lang="en-US" i="1">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en-US" i="1">
                                  <a:latin typeface="Cambria Math" charset="0"/>
                                </a:rPr>
                                <m:t>𝑠</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en-US" i="1">
                                  <a:latin typeface="Cambria Math" charset="0"/>
                                  <a:ea typeface="Cambria Math" charset="0"/>
                                  <a:cs typeface="Cambria Math" charset="0"/>
                                </a:rPr>
                                <m:t>∞</m:t>
                              </m:r>
                            </m:sub>
                          </m:sSub>
                          <m:r>
                            <a:rPr lang="en-US" i="1">
                              <a:latin typeface="Cambria Math" charset="0"/>
                            </a:rPr>
                            <m:t>)</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931765" y="5770702"/>
                <a:ext cx="1833835" cy="89909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921660" y="5094818"/>
                <a:ext cx="5286768" cy="1106778"/>
              </a:xfrm>
              <a:prstGeom prst="rect">
                <a:avLst/>
              </a:prstGeom>
              <a:noFill/>
            </p:spPr>
            <p:txBody>
              <a:bodyPr wrap="none" rtlCol="0">
                <a:spAutoFit/>
              </a:bodyPr>
              <a:lstStyle/>
              <a:p>
                <a:r>
                  <a:rPr lang="en-US" dirty="0"/>
                  <a:t>Notice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𝑘</m:t>
                        </m:r>
                      </m:e>
                      <m:sub>
                        <m:r>
                          <a:rPr lang="en-US" b="0" i="1" smtClean="0">
                            <a:latin typeface="Cambria Math" charset="0"/>
                          </a:rPr>
                          <m:t>𝑓</m:t>
                        </m:r>
                      </m:sub>
                    </m:sSub>
                  </m:oMath>
                </a14:m>
                <a:r>
                  <a:rPr lang="en-US" dirty="0"/>
                  <a:t> </a:t>
                </a:r>
                <a14:m>
                  <m:oMath xmlns:m="http://schemas.openxmlformats.org/officeDocument/2006/math">
                    <m:r>
                      <m:rPr>
                        <m:sty m:val="p"/>
                      </m:rPr>
                      <a:rPr lang="en-US" b="0" i="0" smtClean="0">
                        <a:latin typeface="Cambria Math" charset="0"/>
                      </a:rPr>
                      <m:t>and</m:t>
                    </m:r>
                    <m:r>
                      <a:rPr lang="en-US" b="0" i="0" smtClean="0">
                        <a:latin typeface="Cambria Math" charset="0"/>
                      </a:rPr>
                      <m:t> </m:t>
                    </m:r>
                    <m:sSub>
                      <m:sSubPr>
                        <m:ctrlPr>
                          <a:rPr lang="en-US" i="1">
                            <a:latin typeface="Cambria Math" panose="02040503050406030204" pitchFamily="18" charset="0"/>
                          </a:rPr>
                        </m:ctrlPr>
                      </m:sSubPr>
                      <m:e>
                        <m:r>
                          <a:rPr lang="en-US" b="0" i="1" smtClean="0">
                            <a:latin typeface="Cambria Math" charset="0"/>
                          </a:rPr>
                          <m:t>(</m:t>
                        </m:r>
                        <m:r>
                          <a:rPr lang="en-US" i="1">
                            <a:latin typeface="Cambria Math" charset="0"/>
                          </a:rPr>
                          <m:t>𝑇</m:t>
                        </m:r>
                      </m:e>
                      <m:sub>
                        <m:r>
                          <a:rPr lang="en-US" i="1">
                            <a:latin typeface="Cambria Math" charset="0"/>
                          </a:rPr>
                          <m:t>𝑠</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en-US" i="1">
                            <a:latin typeface="Cambria Math" charset="0"/>
                            <a:ea typeface="Cambria Math" charset="0"/>
                            <a:cs typeface="Cambria Math" charset="0"/>
                          </a:rPr>
                          <m:t>∞</m:t>
                        </m:r>
                      </m:sub>
                    </m:sSub>
                    <m:r>
                      <a:rPr lang="en-US" i="1">
                        <a:latin typeface="Cambria Math" charset="0"/>
                      </a:rPr>
                      <m:t>)</m:t>
                    </m:r>
                  </m:oMath>
                </a14:m>
                <a:r>
                  <a:rPr lang="en-US" dirty="0"/>
                  <a:t> are independent of </a:t>
                </a:r>
                <a14:m>
                  <m:oMath xmlns:m="http://schemas.openxmlformats.org/officeDocument/2006/math">
                    <m:r>
                      <a:rPr lang="en-US" b="0" i="1" smtClean="0">
                        <a:latin typeface="Cambria Math" charset="0"/>
                      </a:rPr>
                      <m:t>𝑥</m:t>
                    </m:r>
                  </m:oMath>
                </a14:m>
                <a:endParaRPr lang="en-US" b="0" i="1" dirty="0">
                  <a:latin typeface="Cambria Math" charset="0"/>
                </a:endParaRPr>
              </a:p>
              <a:p>
                <a14:m>
                  <m:oMath xmlns:m="http://schemas.openxmlformats.org/officeDocument/2006/math">
                    <m:r>
                      <a:rPr lang="en-US" b="0" i="1" smtClean="0">
                        <a:latin typeface="Cambria Math" charset="0"/>
                      </a:rPr>
                      <m:t>→</m:t>
                    </m:r>
                  </m:oMath>
                </a14:m>
                <a:r>
                  <a:rPr lang="en-US" dirty="0"/>
                  <a:t>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𝛿</m:t>
                        </m:r>
                      </m:e>
                      <m:sub>
                        <m:r>
                          <a:rPr lang="en-US" b="0" i="1" smtClean="0">
                            <a:latin typeface="Cambria Math" charset="0"/>
                          </a:rPr>
                          <m:t>𝑡</m:t>
                        </m:r>
                      </m:sub>
                    </m:sSub>
                  </m:oMath>
                </a14:m>
                <a:r>
                  <a:rPr lang="en-US" dirty="0"/>
                  <a:t> increase, magnitude of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charset="0"/>
                          </a:rPr>
                          <m:t>𝜕</m:t>
                        </m:r>
                        <m:r>
                          <a:rPr lang="en-US" b="0" i="1" smtClean="0">
                            <a:latin typeface="Cambria Math" charset="0"/>
                          </a:rPr>
                          <m:t>𝑇</m:t>
                        </m:r>
                      </m:num>
                      <m:den>
                        <m:r>
                          <a:rPr lang="en-US" b="0" i="1" smtClean="0">
                            <a:latin typeface="Cambria Math" charset="0"/>
                          </a:rPr>
                          <m:t>𝜕</m:t>
                        </m:r>
                        <m:r>
                          <a:rPr lang="en-US" b="0" i="1" smtClean="0">
                            <a:latin typeface="Cambria Math" charset="0"/>
                          </a:rPr>
                          <m:t>𝑦</m:t>
                        </m:r>
                      </m:den>
                    </m:f>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a:latin typeface="Cambria Math" charset="0"/>
                              </a:rPr>
                              <m:t>​</m:t>
                            </m:r>
                          </m:e>
                        </m:d>
                      </m:e>
                      <m:sub>
                        <m:r>
                          <a:rPr lang="en-US" b="0" i="1" smtClean="0">
                            <a:latin typeface="Cambria Math" charset="0"/>
                          </a:rPr>
                          <m:t>𝑦</m:t>
                        </m:r>
                        <m:r>
                          <a:rPr lang="en-US" b="0" i="1" smtClean="0">
                            <a:latin typeface="Cambria Math" charset="0"/>
                          </a:rPr>
                          <m:t>=0</m:t>
                        </m:r>
                      </m:sub>
                    </m:sSub>
                  </m:oMath>
                </a14:m>
                <a:r>
                  <a:rPr lang="en-US" dirty="0"/>
                  <a:t> must decrease</a:t>
                </a:r>
              </a:p>
              <a:p>
                <a14:m>
                  <m:oMath xmlns:m="http://schemas.openxmlformats.org/officeDocument/2006/math">
                    <m:r>
                      <a:rPr lang="en-US" b="0" i="1" smtClean="0">
                        <a:latin typeface="Cambria Math" charset="0"/>
                      </a:rPr>
                      <m:t>→</m:t>
                    </m:r>
                  </m:oMath>
                </a14:m>
                <a:r>
                  <a:rPr lang="en-US" dirty="0"/>
                  <a:t> </a:t>
                </a:r>
                <a14:m>
                  <m:oMath xmlns:m="http://schemas.openxmlformats.org/officeDocument/2006/math">
                    <m:r>
                      <a:rPr lang="en-US" b="0" i="1" dirty="0" smtClean="0">
                        <a:latin typeface="Cambria Math" charset="0"/>
                      </a:rPr>
                      <m:t>h</m:t>
                    </m:r>
                  </m:oMath>
                </a14:m>
                <a:r>
                  <a:rPr lang="en-US" dirty="0"/>
                  <a:t> decreases as boundary layer grows</a:t>
                </a:r>
              </a:p>
            </p:txBody>
          </p:sp>
        </mc:Choice>
        <mc:Fallback xmlns="">
          <p:sp>
            <p:nvSpPr>
              <p:cNvPr id="10" name="TextBox 9"/>
              <p:cNvSpPr txBox="1">
                <a:spLocks noRot="1" noChangeAspect="1" noMove="1" noResize="1" noEditPoints="1" noAdjustHandles="1" noChangeArrowheads="1" noChangeShapeType="1" noTextEdit="1"/>
              </p:cNvSpPr>
              <p:nvPr/>
            </p:nvSpPr>
            <p:spPr>
              <a:xfrm>
                <a:off x="6921660" y="5094818"/>
                <a:ext cx="5286768" cy="1106778"/>
              </a:xfrm>
              <a:prstGeom prst="rect">
                <a:avLst/>
              </a:prstGeom>
              <a:blipFill rotWithShape="0">
                <a:blip r:embed="rId7"/>
                <a:stretch>
                  <a:fillRect l="-922" t="-32044" r="-346" b="-29282"/>
                </a:stretch>
              </a:blipFill>
            </p:spPr>
            <p:txBody>
              <a:bodyPr/>
              <a:lstStyle/>
              <a:p>
                <a:r>
                  <a:rPr lang="en-US">
                    <a:noFill/>
                  </a:rPr>
                  <a:t> </a:t>
                </a:r>
              </a:p>
            </p:txBody>
          </p:sp>
        </mc:Fallback>
      </mc:AlternateContent>
    </p:spTree>
    <p:extLst>
      <p:ext uri="{BB962C8B-B14F-4D97-AF65-F5344CB8AC3E}">
        <p14:creationId xmlns:p14="http://schemas.microsoft.com/office/powerpoint/2010/main" val="17317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557" y="-165100"/>
            <a:ext cx="8432800" cy="1325563"/>
          </a:xfrm>
        </p:spPr>
        <p:txBody>
          <a:bodyPr/>
          <a:lstStyle/>
          <a:p>
            <a:r>
              <a:rPr lang="en-US" dirty="0"/>
              <a:t>Thermal Boundary Layer</a:t>
            </a:r>
          </a:p>
        </p:txBody>
      </p:sp>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pPr/>
              <a:t>11</a:t>
            </a:fld>
            <a:endParaRPr lang="en-US" dirty="0"/>
          </a:p>
        </p:txBody>
      </p:sp>
      <p:pic>
        <p:nvPicPr>
          <p:cNvPr id="8" name="Picture 7"/>
          <p:cNvPicPr>
            <a:picLocks noChangeAspect="1"/>
          </p:cNvPicPr>
          <p:nvPr/>
        </p:nvPicPr>
        <p:blipFill>
          <a:blip r:embed="rId2"/>
          <a:stretch>
            <a:fillRect/>
          </a:stretch>
        </p:blipFill>
        <p:spPr>
          <a:xfrm>
            <a:off x="254000" y="1397000"/>
            <a:ext cx="3784600" cy="4114800"/>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381500" y="1633706"/>
                <a:ext cx="6819559" cy="1015663"/>
              </a:xfrm>
              <a:prstGeom prst="rect">
                <a:avLst/>
              </a:prstGeom>
              <a:noFill/>
            </p:spPr>
            <p:txBody>
              <a:bodyPr wrap="none" rtlCol="0">
                <a:spAutoFit/>
              </a:bodyPr>
              <a:lstStyle/>
              <a:p>
                <a:r>
                  <a:rPr lang="en-US" sz="2000" b="0" u="sng" dirty="0">
                    <a:latin typeface="+mj-lt"/>
                  </a:rPr>
                  <a:t>Laminar region</a:t>
                </a:r>
                <a:r>
                  <a:rPr lang="en-US" sz="2000" b="0" dirty="0">
                    <a:latin typeface="+mj-lt"/>
                  </a:rPr>
                  <a:t>: </a:t>
                </a:r>
                <a14:m>
                  <m:oMath xmlns:m="http://schemas.openxmlformats.org/officeDocument/2006/math">
                    <m:r>
                      <a:rPr lang="en-US" sz="2000" b="0" i="1" smtClean="0">
                        <a:latin typeface="Cambria Math" charset="0"/>
                      </a:rPr>
                      <m:t>h</m:t>
                    </m:r>
                  </m:oMath>
                </a14:m>
                <a:r>
                  <a:rPr lang="en-US" sz="2000" dirty="0">
                    <a:latin typeface="+mj-lt"/>
                  </a:rPr>
                  <a:t> decreases as boundary layer grows</a:t>
                </a:r>
              </a:p>
              <a:p>
                <a:r>
                  <a:rPr lang="en-US" sz="2000" u="sng" dirty="0">
                    <a:latin typeface="+mj-lt"/>
                  </a:rPr>
                  <a:t>Transition region</a:t>
                </a:r>
                <a:r>
                  <a:rPr lang="en-US" sz="2000" dirty="0">
                    <a:latin typeface="+mj-lt"/>
                  </a:rPr>
                  <a:t>: </a:t>
                </a:r>
                <a14:m>
                  <m:oMath xmlns:m="http://schemas.openxmlformats.org/officeDocument/2006/math">
                    <m:r>
                      <a:rPr lang="en-US" sz="2000" b="0" i="1" smtClean="0">
                        <a:latin typeface="Cambria Math" charset="0"/>
                      </a:rPr>
                      <m:t>h</m:t>
                    </m:r>
                  </m:oMath>
                </a14:m>
                <a:r>
                  <a:rPr lang="en-US" sz="2000" dirty="0">
                    <a:latin typeface="+mj-lt"/>
                  </a:rPr>
                  <a:t> increases suddenly due to onset of mixing</a:t>
                </a:r>
              </a:p>
              <a:p>
                <a:r>
                  <a:rPr lang="en-US" sz="2000" u="sng" dirty="0">
                    <a:latin typeface="+mj-lt"/>
                  </a:rPr>
                  <a:t>Turbulent region</a:t>
                </a:r>
                <a:r>
                  <a:rPr lang="en-US" sz="2000" dirty="0">
                    <a:latin typeface="+mj-lt"/>
                  </a:rPr>
                  <a:t>: </a:t>
                </a:r>
                <a14:m>
                  <m:oMath xmlns:m="http://schemas.openxmlformats.org/officeDocument/2006/math">
                    <m:r>
                      <a:rPr lang="en-US" sz="2000" b="0" i="1" smtClean="0">
                        <a:latin typeface="Cambria Math" charset="0"/>
                      </a:rPr>
                      <m:t>h</m:t>
                    </m:r>
                  </m:oMath>
                </a14:m>
                <a:r>
                  <a:rPr lang="en-US" sz="2000" dirty="0">
                    <a:latin typeface="+mj-lt"/>
                  </a:rPr>
                  <a:t> decreases as turbulent boundary layer grows</a:t>
                </a:r>
              </a:p>
            </p:txBody>
          </p:sp>
        </mc:Choice>
        <mc:Fallback xmlns="">
          <p:sp>
            <p:nvSpPr>
              <p:cNvPr id="9" name="TextBox 8"/>
              <p:cNvSpPr txBox="1">
                <a:spLocks noRot="1" noChangeAspect="1" noMove="1" noResize="1" noEditPoints="1" noAdjustHandles="1" noChangeArrowheads="1" noChangeShapeType="1" noTextEdit="1"/>
              </p:cNvSpPr>
              <p:nvPr/>
            </p:nvSpPr>
            <p:spPr>
              <a:xfrm>
                <a:off x="4381500" y="1633706"/>
                <a:ext cx="6819559" cy="1015663"/>
              </a:xfrm>
              <a:prstGeom prst="rect">
                <a:avLst/>
              </a:prstGeom>
              <a:blipFill rotWithShape="0">
                <a:blip r:embed="rId3"/>
                <a:stretch>
                  <a:fillRect l="-984" t="-3593" r="-89" b="-9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437742" y="3880584"/>
                <a:ext cx="6756401" cy="1015663"/>
              </a:xfrm>
              <a:prstGeom prst="rect">
                <a:avLst/>
              </a:prstGeom>
            </p:spPr>
            <p:txBody>
              <a:bodyPr wrap="square">
                <a:spAutoFit/>
              </a:bodyPr>
              <a:lstStyle/>
              <a:p>
                <a:r>
                  <a:rPr lang="en-US" sz="2000" dirty="0">
                    <a:latin typeface="+mj-lt"/>
                  </a:rPr>
                  <a:t>Due to large mixing, the importance of conduction is reduced in the turbulence region</a:t>
                </a:r>
                <a14:m>
                  <m:oMath xmlns:m="http://schemas.openxmlformats.org/officeDocument/2006/math">
                    <m:r>
                      <a:rPr lang="en-US" sz="2000" b="0" i="0" smtClean="0">
                        <a:latin typeface="Cambria Math" charset="0"/>
                      </a:rPr>
                      <m:t> </m:t>
                    </m:r>
                    <m:r>
                      <a:rPr lang="en-US" sz="2000" b="0" i="1" smtClean="0">
                        <a:latin typeface="Cambria Math" charset="0"/>
                      </a:rPr>
                      <m:t>→</m:t>
                    </m:r>
                  </m:oMath>
                </a14:m>
                <a:r>
                  <a:rPr lang="en-US" sz="2000" dirty="0">
                    <a:latin typeface="+mj-lt"/>
                  </a:rPr>
                  <a:t> the differences in </a:t>
                </a:r>
                <a14:m>
                  <m:oMath xmlns:m="http://schemas.openxmlformats.org/officeDocument/2006/math">
                    <m:r>
                      <a:rPr lang="en-US" sz="2000" b="0" i="1" smtClean="0">
                        <a:latin typeface="Cambria Math" charset="0"/>
                      </a:rPr>
                      <m:t>𝛿</m:t>
                    </m:r>
                  </m:oMath>
                </a14:m>
                <a:r>
                  <a:rPr lang="en-US" sz="2000" dirty="0">
                    <a:latin typeface="+mj-lt"/>
                  </a:rPr>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charset="0"/>
                          </a:rPr>
                          <m:t>𝛿</m:t>
                        </m:r>
                      </m:e>
                      <m:sub>
                        <m:r>
                          <a:rPr lang="en-US" sz="2000" b="0" i="1" smtClean="0">
                            <a:latin typeface="Cambria Math" charset="0"/>
                          </a:rPr>
                          <m:t>𝑡</m:t>
                        </m:r>
                      </m:sub>
                    </m:sSub>
                  </m:oMath>
                </a14:m>
                <a:r>
                  <a:rPr lang="en-US" sz="2000" dirty="0">
                    <a:latin typeface="+mj-lt"/>
                  </a:rPr>
                  <a:t> are much smaller in turbulent region than in the laminar region</a:t>
                </a:r>
              </a:p>
            </p:txBody>
          </p:sp>
        </mc:Choice>
        <mc:Fallback xmlns="">
          <p:sp>
            <p:nvSpPr>
              <p:cNvPr id="10" name="Rectangle 9"/>
              <p:cNvSpPr>
                <a:spLocks noRot="1" noChangeAspect="1" noMove="1" noResize="1" noEditPoints="1" noAdjustHandles="1" noChangeArrowheads="1" noChangeShapeType="1" noTextEdit="1"/>
              </p:cNvSpPr>
              <p:nvPr/>
            </p:nvSpPr>
            <p:spPr>
              <a:xfrm>
                <a:off x="4437742" y="3880584"/>
                <a:ext cx="6756401" cy="1015663"/>
              </a:xfrm>
              <a:prstGeom prst="rect">
                <a:avLst/>
              </a:prstGeom>
              <a:blipFill rotWithShape="0">
                <a:blip r:embed="rId4"/>
                <a:stretch>
                  <a:fillRect l="-993" t="-9639" r="-361" b="-18675"/>
                </a:stretch>
              </a:blipFill>
            </p:spPr>
            <p:txBody>
              <a:bodyPr/>
              <a:lstStyle/>
              <a:p>
                <a:r>
                  <a:rPr lang="en-US">
                    <a:noFill/>
                  </a:rPr>
                  <a:t> </a:t>
                </a:r>
              </a:p>
            </p:txBody>
          </p:sp>
        </mc:Fallback>
      </mc:AlternateContent>
    </p:spTree>
    <p:extLst>
      <p:ext uri="{BB962C8B-B14F-4D97-AF65-F5344CB8AC3E}">
        <p14:creationId xmlns:p14="http://schemas.microsoft.com/office/powerpoint/2010/main" val="44746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91"/>
            <a:ext cx="7950200" cy="1325563"/>
          </a:xfrm>
        </p:spPr>
        <p:txBody>
          <a:bodyPr/>
          <a:lstStyle/>
          <a:p>
            <a:r>
              <a:rPr lang="en-US" dirty="0"/>
              <a:t>Local and average coefficients</a:t>
            </a:r>
          </a:p>
        </p:txBody>
      </p:sp>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pPr/>
              <a:t>12</a:t>
            </a:fld>
            <a:endParaRPr lang="en-US" dirty="0"/>
          </a:p>
        </p:txBody>
      </p:sp>
      <p:sp>
        <p:nvSpPr>
          <p:cNvPr id="11" name="Content Placeholder 10"/>
          <p:cNvSpPr>
            <a:spLocks noGrp="1"/>
          </p:cNvSpPr>
          <p:nvPr>
            <p:ph idx="1"/>
          </p:nvPr>
        </p:nvSpPr>
        <p:spPr>
          <a:xfrm>
            <a:off x="838200" y="1578429"/>
            <a:ext cx="10515600" cy="707571"/>
          </a:xfrm>
        </p:spPr>
        <p:txBody>
          <a:bodyPr/>
          <a:lstStyle/>
          <a:p>
            <a:pPr marL="0" indent="0">
              <a:buNone/>
            </a:pPr>
            <a:r>
              <a:rPr lang="en-US" dirty="0"/>
              <a:t>Total heat transfer rate:</a:t>
            </a:r>
          </a:p>
        </p:txBody>
      </p:sp>
      <p:pic>
        <p:nvPicPr>
          <p:cNvPr id="13" name="Picture 12"/>
          <p:cNvPicPr>
            <a:picLocks noChangeAspect="1"/>
          </p:cNvPicPr>
          <p:nvPr/>
        </p:nvPicPr>
        <p:blipFill>
          <a:blip r:embed="rId2"/>
          <a:stretch>
            <a:fillRect/>
          </a:stretch>
        </p:blipFill>
        <p:spPr>
          <a:xfrm>
            <a:off x="8788400" y="315573"/>
            <a:ext cx="3098800" cy="2209800"/>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3184070" y="2258673"/>
                <a:ext cx="2735044" cy="6020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𝑞</m:t>
                          </m:r>
                        </m:e>
                        <m:sub>
                          <m:r>
                            <a:rPr lang="en-US" b="0" i="1" smtClean="0">
                              <a:latin typeface="Cambria Math" charset="0"/>
                            </a:rPr>
                            <m:t>𝑇𝑜𝑡𝑎𝑙</m:t>
                          </m:r>
                        </m:sub>
                      </m:sSub>
                      <m:r>
                        <a:rPr lang="en-US" b="0" i="1" smtClean="0">
                          <a:latin typeface="Cambria Math" charset="0"/>
                        </a:rPr>
                        <m:t>=</m:t>
                      </m:r>
                      <m:nary>
                        <m:naryPr>
                          <m:ctrlPr>
                            <a:rPr lang="is-I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23"/>
                                </m:rPr>
                                <a:rPr lang="en-US" b="0" i="1" smtClean="0">
                                  <a:latin typeface="Cambria Math" charset="0"/>
                                </a:rPr>
                                <m:t>𝐴</m:t>
                              </m:r>
                            </m:e>
                            <m:sub>
                              <m:r>
                                <m:rPr>
                                  <m:brk m:alnAt="23"/>
                                </m:rPr>
                                <a:rPr lang="en-US" b="0" i="1" smtClean="0">
                                  <a:latin typeface="Cambria Math" charset="0"/>
                                </a:rPr>
                                <m:t>𝑠</m:t>
                              </m:r>
                            </m:sub>
                          </m:sSub>
                        </m:sub>
                        <m:sup>
                          <m:r>
                            <a:rPr lang="en-US" b="0" i="1" smtClean="0">
                              <a:latin typeface="Cambria Math" charset="0"/>
                            </a:rPr>
                            <m:t> </m:t>
                          </m:r>
                        </m:sup>
                        <m:e>
                          <m:r>
                            <a:rPr lang="en-US" b="0" i="1" smtClean="0">
                              <a:latin typeface="Cambria Math" charset="0"/>
                            </a:rPr>
                            <m:t>h</m:t>
                          </m:r>
                          <m:r>
                            <a:rPr lang="en-US" b="0" i="1" smtClean="0">
                              <a:latin typeface="Cambria Math" charset="0"/>
                            </a:rPr>
                            <m:t> </m:t>
                          </m:r>
                          <m:r>
                            <a:rPr lang="en-US" b="0" i="1" smtClean="0">
                              <a:latin typeface="Cambria Math" charset="0"/>
                            </a:rPr>
                            <m:t>𝑑</m:t>
                          </m:r>
                          <m:sSub>
                            <m:sSubPr>
                              <m:ctrlPr>
                                <a:rPr lang="en-US" b="0" i="1" smtClean="0">
                                  <a:latin typeface="Cambria Math" panose="02040503050406030204" pitchFamily="18" charset="0"/>
                                </a:rPr>
                              </m:ctrlPr>
                            </m:sSubPr>
                            <m:e>
                              <m:r>
                                <a:rPr lang="en-US" b="0" i="1" smtClean="0">
                                  <a:latin typeface="Cambria Math" charset="0"/>
                                </a:rPr>
                                <m:t>𝐴</m:t>
                              </m:r>
                            </m:e>
                            <m:sub>
                              <m:r>
                                <a:rPr lang="en-US" b="0" i="1" smtClean="0">
                                  <a:latin typeface="Cambria Math" charset="0"/>
                                </a:rPr>
                                <m:t>𝑠</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𝑠</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ea typeface="Cambria Math" charset="0"/>
                                  <a:cs typeface="Cambria Math" charset="0"/>
                                </a:rPr>
                                <m:t>∞</m:t>
                              </m:r>
                            </m:sub>
                          </m:sSub>
                          <m:r>
                            <a:rPr lang="en-US" b="0" i="1" smtClean="0">
                              <a:latin typeface="Cambria Math" charset="0"/>
                            </a:rPr>
                            <m:t>)</m:t>
                          </m:r>
                        </m:e>
                      </m:nary>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184070" y="2258673"/>
                <a:ext cx="2735044" cy="602088"/>
              </a:xfrm>
              <a:prstGeom prst="rect">
                <a:avLst/>
              </a:prstGeom>
              <a:blipFill rotWithShape="0">
                <a:blip r:embed="rId3"/>
                <a:stretch>
                  <a:fillRect b="-1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759200" y="3307499"/>
                <a:ext cx="2261901" cy="235474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h</m:t>
                          </m:r>
                        </m:e>
                      </m:acc>
                      <m:r>
                        <a:rPr lang="en-US" i="1">
                          <a:latin typeface="Cambria Math" charset="0"/>
                          <a:ea typeface="Cambria Math" charset="0"/>
                          <a:cs typeface="Cambria Math"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charset="0"/>
                                </a:rPr>
                                <m:t>𝑞</m:t>
                              </m:r>
                            </m:e>
                            <m:sub>
                              <m:r>
                                <a:rPr lang="en-US" b="0" i="1" smtClean="0">
                                  <a:latin typeface="Cambria Math" charset="0"/>
                                </a:rPr>
                                <m:t>𝑇𝑜𝑡𝑎𝑙</m:t>
                              </m:r>
                            </m:sub>
                          </m:sSub>
                        </m:num>
                        <m:den>
                          <m:sSub>
                            <m:sSubPr>
                              <m:ctrlPr>
                                <a:rPr lang="en-US" b="0" i="1" smtClean="0">
                                  <a:latin typeface="Cambria Math" panose="02040503050406030204" pitchFamily="18" charset="0"/>
                                </a:rPr>
                              </m:ctrlPr>
                            </m:sSubPr>
                            <m:e>
                              <m:r>
                                <a:rPr lang="en-US" b="0" i="1" smtClean="0">
                                  <a:latin typeface="Cambria Math" charset="0"/>
                                </a:rPr>
                                <m:t>𝐴</m:t>
                              </m:r>
                            </m:e>
                            <m:sub>
                              <m:r>
                                <a:rPr lang="en-US" b="0" i="1" smtClean="0">
                                  <a:latin typeface="Cambria Math" charset="0"/>
                                </a:rPr>
                                <m:t>𝑠</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𝑠</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ea typeface="Cambria Math" charset="0"/>
                                      <a:cs typeface="Cambria Math" charset="0"/>
                                    </a:rPr>
                                    <m:t>∞</m:t>
                                  </m:r>
                                </m:sub>
                              </m:sSub>
                            </m:e>
                          </m:d>
                        </m:den>
                      </m:f>
                    </m:oMath>
                  </m:oMathPara>
                </a14:m>
                <a:endParaRPr lang="en-US" b="0" i="1" dirty="0">
                  <a:latin typeface="Cambria Math" charset="0"/>
                </a:endParaRPr>
              </a:p>
              <a:p>
                <a:endParaRPr lang="en-US" b="0" i="1" dirty="0">
                  <a:latin typeface="Cambria Math" charset="0"/>
                </a:endParaRPr>
              </a:p>
              <a:p>
                <a:pPr/>
                <a14:m>
                  <m:oMathPara xmlns:m="http://schemas.openxmlformats.org/officeDocument/2006/math">
                    <m:oMathParaPr>
                      <m:jc m:val="left"/>
                    </m:oMathParaPr>
                    <m:oMath xmlns:m="http://schemas.openxmlformats.org/officeDocument/2006/math">
                      <m:r>
                        <a:rPr lang="en-US" b="0" i="1" smtClean="0">
                          <a:latin typeface="Cambria Math" charset="0"/>
                        </a:rPr>
                        <m:t>   =</m:t>
                      </m:r>
                      <m:f>
                        <m:fPr>
                          <m:ctrlPr>
                            <a:rPr lang="en-US" b="0" i="1" smtClean="0">
                              <a:latin typeface="Cambria Math" panose="02040503050406030204" pitchFamily="18" charset="0"/>
                            </a:rPr>
                          </m:ctrlPr>
                        </m:fPr>
                        <m:num>
                          <m:nary>
                            <m:naryPr>
                              <m:ctrlPr>
                                <a:rPr lang="is-IS" i="1">
                                  <a:latin typeface="Cambria Math" panose="02040503050406030204" pitchFamily="18" charset="0"/>
                                </a:rPr>
                              </m:ctrlPr>
                            </m:naryPr>
                            <m:sub>
                              <m:sSub>
                                <m:sSubPr>
                                  <m:ctrlPr>
                                    <a:rPr lang="en-US" i="1">
                                      <a:latin typeface="Cambria Math" panose="02040503050406030204" pitchFamily="18" charset="0"/>
                                    </a:rPr>
                                  </m:ctrlPr>
                                </m:sSubPr>
                                <m:e>
                                  <m:r>
                                    <m:rPr>
                                      <m:brk m:alnAt="23"/>
                                    </m:rPr>
                                    <a:rPr lang="en-US" i="1">
                                      <a:latin typeface="Cambria Math" charset="0"/>
                                    </a:rPr>
                                    <m:t>𝐴</m:t>
                                  </m:r>
                                </m:e>
                                <m:sub>
                                  <m:r>
                                    <m:rPr>
                                      <m:brk m:alnAt="23"/>
                                    </m:rPr>
                                    <a:rPr lang="en-US" i="1">
                                      <a:latin typeface="Cambria Math" charset="0"/>
                                    </a:rPr>
                                    <m:t>𝑠</m:t>
                                  </m:r>
                                </m:sub>
                              </m:sSub>
                            </m:sub>
                            <m:sup>
                              <m:r>
                                <a:rPr lang="en-US" i="1">
                                  <a:latin typeface="Cambria Math" charset="0"/>
                                </a:rPr>
                                <m:t> </m:t>
                              </m:r>
                            </m:sup>
                            <m:e>
                              <m:r>
                                <a:rPr lang="en-US" i="1">
                                  <a:latin typeface="Cambria Math" charset="0"/>
                                </a:rPr>
                                <m:t>h</m:t>
                              </m:r>
                              <m:r>
                                <a:rPr lang="en-US" i="1">
                                  <a:latin typeface="Cambria Math" charset="0"/>
                                </a:rPr>
                                <m:t> </m:t>
                              </m:r>
                              <m:r>
                                <a:rPr lang="en-US" i="1">
                                  <a:latin typeface="Cambria Math" charset="0"/>
                                </a:rPr>
                                <m:t>𝑑</m:t>
                              </m:r>
                              <m:sSub>
                                <m:sSubPr>
                                  <m:ctrlPr>
                                    <a:rPr lang="en-US" i="1">
                                      <a:latin typeface="Cambria Math" panose="02040503050406030204" pitchFamily="18" charset="0"/>
                                    </a:rPr>
                                  </m:ctrlPr>
                                </m:sSubPr>
                                <m:e>
                                  <m:r>
                                    <a:rPr lang="en-US" i="1">
                                      <a:latin typeface="Cambria Math" charset="0"/>
                                    </a:rPr>
                                    <m:t>𝐴</m:t>
                                  </m:r>
                                </m:e>
                                <m:sub>
                                  <m:r>
                                    <a:rPr lang="en-US" i="1">
                                      <a:latin typeface="Cambria Math" charset="0"/>
                                    </a:rPr>
                                    <m:t>𝑠</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𝑇</m:t>
                                      </m:r>
                                    </m:e>
                                    <m:sub>
                                      <m:r>
                                        <a:rPr lang="en-US" i="1">
                                          <a:latin typeface="Cambria Math" charset="0"/>
                                        </a:rPr>
                                        <m:t>𝑠</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en-US" i="1">
                                          <a:latin typeface="Cambria Math" charset="0"/>
                                          <a:ea typeface="Cambria Math" charset="0"/>
                                          <a:cs typeface="Cambria Math" charset="0"/>
                                        </a:rPr>
                                        <m:t>∞</m:t>
                                      </m:r>
                                    </m:sub>
                                  </m:sSub>
                                </m:e>
                              </m:d>
                            </m:e>
                          </m:nary>
                        </m:num>
                        <m:den>
                          <m:sSub>
                            <m:sSubPr>
                              <m:ctrlPr>
                                <a:rPr lang="en-US" i="1">
                                  <a:latin typeface="Cambria Math" panose="02040503050406030204" pitchFamily="18" charset="0"/>
                                </a:rPr>
                              </m:ctrlPr>
                            </m:sSubPr>
                            <m:e>
                              <m:r>
                                <a:rPr lang="en-US" i="1">
                                  <a:latin typeface="Cambria Math" charset="0"/>
                                </a:rPr>
                                <m:t>𝐴</m:t>
                              </m:r>
                            </m:e>
                            <m:sub>
                              <m:r>
                                <a:rPr lang="en-US" i="1">
                                  <a:latin typeface="Cambria Math" charset="0"/>
                                </a:rPr>
                                <m:t>𝑠</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𝑇</m:t>
                                  </m:r>
                                </m:e>
                                <m:sub>
                                  <m:r>
                                    <a:rPr lang="en-US" i="1">
                                      <a:latin typeface="Cambria Math" charset="0"/>
                                    </a:rPr>
                                    <m:t>𝑠</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en-US" i="1">
                                      <a:latin typeface="Cambria Math" charset="0"/>
                                      <a:ea typeface="Cambria Math" charset="0"/>
                                      <a:cs typeface="Cambria Math" charset="0"/>
                                    </a:rPr>
                                    <m:t>∞</m:t>
                                  </m:r>
                                </m:sub>
                              </m:sSub>
                            </m:e>
                          </m:d>
                        </m:den>
                      </m:f>
                    </m:oMath>
                  </m:oMathPara>
                </a14:m>
                <a:endParaRPr lang="en-US" b="0" i="1" dirty="0">
                  <a:latin typeface="Cambria Math" charset="0"/>
                </a:endParaRPr>
              </a:p>
              <a:p>
                <a:endParaRPr lang="en-US" b="0" i="1" dirty="0">
                  <a:latin typeface="Cambria Math" charset="0"/>
                </a:endParaRPr>
              </a:p>
              <a:p>
                <a:pPr/>
                <a14:m>
                  <m:oMathPara xmlns:m="http://schemas.openxmlformats.org/officeDocument/2006/math">
                    <m:oMathParaPr>
                      <m:jc m:val="left"/>
                    </m:oMathParaPr>
                    <m:oMath xmlns:m="http://schemas.openxmlformats.org/officeDocument/2006/math">
                      <m:r>
                        <a:rPr lang="en-US" b="0" i="1" smtClean="0">
                          <a:latin typeface="Cambria Math" charset="0"/>
                        </a:rPr>
                        <m:t>  =</m:t>
                      </m:r>
                      <m:f>
                        <m:fPr>
                          <m:ctrlPr>
                            <a:rPr lang="en-US" b="0" i="1" smtClean="0">
                              <a:latin typeface="Cambria Math" panose="02040503050406030204" pitchFamily="18" charset="0"/>
                            </a:rPr>
                          </m:ctrlPr>
                        </m:fPr>
                        <m:num>
                          <m:r>
                            <a:rPr lang="en-US" b="0" i="1" smtClean="0">
                              <a:latin typeface="Cambria Math" charset="0"/>
                            </a:rPr>
                            <m:t>1</m:t>
                          </m:r>
                        </m:num>
                        <m:den>
                          <m:sSub>
                            <m:sSubPr>
                              <m:ctrlPr>
                                <a:rPr lang="en-US" b="0" i="1" smtClean="0">
                                  <a:latin typeface="Cambria Math" panose="02040503050406030204" pitchFamily="18" charset="0"/>
                                </a:rPr>
                              </m:ctrlPr>
                            </m:sSubPr>
                            <m:e>
                              <m:r>
                                <a:rPr lang="en-US" b="0" i="1" smtClean="0">
                                  <a:latin typeface="Cambria Math" charset="0"/>
                                </a:rPr>
                                <m:t>𝐴</m:t>
                              </m:r>
                            </m:e>
                            <m:sub>
                              <m:r>
                                <a:rPr lang="en-US" b="0" i="1" smtClean="0">
                                  <a:latin typeface="Cambria Math" charset="0"/>
                                </a:rPr>
                                <m:t>𝑠</m:t>
                              </m:r>
                            </m:sub>
                          </m:sSub>
                        </m:den>
                      </m:f>
                      <m:nary>
                        <m:naryPr>
                          <m:ctrlPr>
                            <a:rPr lang="is-IS" i="1">
                              <a:latin typeface="Cambria Math" panose="02040503050406030204" pitchFamily="18" charset="0"/>
                            </a:rPr>
                          </m:ctrlPr>
                        </m:naryPr>
                        <m:sub>
                          <m:sSub>
                            <m:sSubPr>
                              <m:ctrlPr>
                                <a:rPr lang="en-US" i="1">
                                  <a:latin typeface="Cambria Math" panose="02040503050406030204" pitchFamily="18" charset="0"/>
                                </a:rPr>
                              </m:ctrlPr>
                            </m:sSubPr>
                            <m:e>
                              <m:r>
                                <m:rPr>
                                  <m:brk m:alnAt="23"/>
                                </m:rPr>
                                <a:rPr lang="en-US" i="1">
                                  <a:latin typeface="Cambria Math" charset="0"/>
                                </a:rPr>
                                <m:t>𝐴</m:t>
                              </m:r>
                            </m:e>
                            <m:sub>
                              <m:r>
                                <m:rPr>
                                  <m:brk m:alnAt="23"/>
                                </m:rPr>
                                <a:rPr lang="en-US" i="1">
                                  <a:latin typeface="Cambria Math" charset="0"/>
                                </a:rPr>
                                <m:t>𝑠</m:t>
                              </m:r>
                            </m:sub>
                          </m:sSub>
                        </m:sub>
                        <m:sup>
                          <m:r>
                            <a:rPr lang="en-US" i="1">
                              <a:latin typeface="Cambria Math" charset="0"/>
                            </a:rPr>
                            <m:t> </m:t>
                          </m:r>
                        </m:sup>
                        <m:e>
                          <m:r>
                            <a:rPr lang="en-US" i="1">
                              <a:latin typeface="Cambria Math" charset="0"/>
                            </a:rPr>
                            <m:t>h</m:t>
                          </m:r>
                          <m:r>
                            <a:rPr lang="en-US" i="1">
                              <a:latin typeface="Cambria Math" charset="0"/>
                            </a:rPr>
                            <m:t> </m:t>
                          </m:r>
                          <m:r>
                            <a:rPr lang="en-US" i="1">
                              <a:latin typeface="Cambria Math" charset="0"/>
                            </a:rPr>
                            <m:t>𝑑</m:t>
                          </m:r>
                          <m:sSub>
                            <m:sSubPr>
                              <m:ctrlPr>
                                <a:rPr lang="en-US" i="1">
                                  <a:latin typeface="Cambria Math" panose="02040503050406030204" pitchFamily="18" charset="0"/>
                                </a:rPr>
                              </m:ctrlPr>
                            </m:sSubPr>
                            <m:e>
                              <m:r>
                                <a:rPr lang="en-US" i="1">
                                  <a:latin typeface="Cambria Math" charset="0"/>
                                </a:rPr>
                                <m:t>𝐴</m:t>
                              </m:r>
                            </m:e>
                            <m:sub>
                              <m:r>
                                <a:rPr lang="en-US" i="1">
                                  <a:latin typeface="Cambria Math" charset="0"/>
                                </a:rPr>
                                <m:t>𝑠</m:t>
                              </m:r>
                            </m:sub>
                          </m:sSub>
                        </m:e>
                      </m:nary>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759200" y="3307499"/>
                <a:ext cx="2261901" cy="235474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9941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Governing Equations for Boundary Layers</a:t>
            </a:r>
          </a:p>
        </p:txBody>
      </p:sp>
      <p:sp>
        <p:nvSpPr>
          <p:cNvPr id="3" name="Content Placeholder 2"/>
          <p:cNvSpPr>
            <a:spLocks noGrp="1"/>
          </p:cNvSpPr>
          <p:nvPr>
            <p:ph idx="1"/>
          </p:nvPr>
        </p:nvSpPr>
        <p:spPr>
          <a:xfrm>
            <a:off x="838200" y="1578429"/>
            <a:ext cx="10515600" cy="1761671"/>
          </a:xfrm>
        </p:spPr>
        <p:txBody>
          <a:bodyPr/>
          <a:lstStyle/>
          <a:p>
            <a:r>
              <a:rPr lang="en-US" dirty="0"/>
              <a:t> Conservation of Mass: Continuity Equation</a:t>
            </a:r>
          </a:p>
          <a:p>
            <a:r>
              <a:rPr lang="en-US" dirty="0"/>
              <a:t> Conservation of Momentum: Momentum Equation</a:t>
            </a:r>
          </a:p>
          <a:p>
            <a:r>
              <a:rPr lang="en-US" dirty="0"/>
              <a:t> Conservation of Energy: Energy Equation</a:t>
            </a:r>
          </a:p>
        </p:txBody>
      </p:sp>
      <p:sp>
        <p:nvSpPr>
          <p:cNvPr id="4" name="Footer Placeholder 3"/>
          <p:cNvSpPr>
            <a:spLocks noGrp="1"/>
          </p:cNvSpPr>
          <p:nvPr>
            <p:ph type="ftr" sz="quarter" idx="11"/>
          </p:nvPr>
        </p:nvSpPr>
        <p:spPr/>
        <p:txBody>
          <a:bodyPr/>
          <a:lstStyle/>
          <a:p>
            <a:r>
              <a:rPr lang="en-US"/>
              <a:t>ME 346: Heat Transfer, Ankit Jain</a:t>
            </a:r>
            <a:endParaRPr lang="en-US" dirty="0"/>
          </a:p>
        </p:txBody>
      </p:sp>
      <p:sp>
        <p:nvSpPr>
          <p:cNvPr id="5" name="Slide Number Placeholder 4"/>
          <p:cNvSpPr>
            <a:spLocks noGrp="1"/>
          </p:cNvSpPr>
          <p:nvPr>
            <p:ph type="sldNum" sz="quarter" idx="12"/>
          </p:nvPr>
        </p:nvSpPr>
        <p:spPr/>
        <p:txBody>
          <a:bodyPr/>
          <a:lstStyle/>
          <a:p>
            <a:fld id="{B89D90CA-5368-0446-AAEC-7315DFC5775A}" type="slidenum">
              <a:rPr lang="en-US" smtClean="0"/>
              <a:pPr/>
              <a:t>13</a:t>
            </a:fld>
            <a:endParaRPr lang="en-US" dirty="0"/>
          </a:p>
        </p:txBody>
      </p:sp>
    </p:spTree>
    <p:extLst>
      <p:ext uri="{BB962C8B-B14F-4D97-AF65-F5344CB8AC3E}">
        <p14:creationId xmlns:p14="http://schemas.microsoft.com/office/powerpoint/2010/main" val="867235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133809"/>
            <a:ext cx="4953001" cy="1325563"/>
          </a:xfrm>
        </p:spPr>
        <p:txBody>
          <a:bodyPr/>
          <a:lstStyle/>
          <a:p>
            <a:r>
              <a:rPr lang="en-US" dirty="0"/>
              <a:t>Continuity Equation</a:t>
            </a:r>
          </a:p>
        </p:txBody>
      </p:sp>
      <p:sp>
        <p:nvSpPr>
          <p:cNvPr id="4" name="Footer Placeholder 3"/>
          <p:cNvSpPr>
            <a:spLocks noGrp="1"/>
          </p:cNvSpPr>
          <p:nvPr>
            <p:ph type="ftr" sz="quarter" idx="11"/>
          </p:nvPr>
        </p:nvSpPr>
        <p:spPr/>
        <p:txBody>
          <a:bodyPr/>
          <a:lstStyle/>
          <a:p>
            <a:r>
              <a:rPr lang="en-US"/>
              <a:t>ME 346: Heat Transfer, Ankit Jain</a:t>
            </a:r>
            <a:endParaRPr lang="en-US" dirty="0"/>
          </a:p>
        </p:txBody>
      </p:sp>
      <p:sp>
        <p:nvSpPr>
          <p:cNvPr id="5" name="Slide Number Placeholder 4"/>
          <p:cNvSpPr>
            <a:spLocks noGrp="1"/>
          </p:cNvSpPr>
          <p:nvPr>
            <p:ph type="sldNum" sz="quarter" idx="12"/>
          </p:nvPr>
        </p:nvSpPr>
        <p:spPr/>
        <p:txBody>
          <a:bodyPr/>
          <a:lstStyle/>
          <a:p>
            <a:fld id="{B89D90CA-5368-0446-AAEC-7315DFC5775A}" type="slidenum">
              <a:rPr lang="en-US" smtClean="0"/>
              <a:pPr/>
              <a:t>14</a:t>
            </a:fld>
            <a:endParaRPr lang="en-US" dirty="0"/>
          </a:p>
        </p:txBody>
      </p:sp>
      <p:pic>
        <p:nvPicPr>
          <p:cNvPr id="7" name="Picture 6"/>
          <p:cNvPicPr>
            <a:picLocks noChangeAspect="1"/>
          </p:cNvPicPr>
          <p:nvPr/>
        </p:nvPicPr>
        <p:blipFill>
          <a:blip r:embed="rId2"/>
          <a:stretch>
            <a:fillRect/>
          </a:stretch>
        </p:blipFill>
        <p:spPr>
          <a:xfrm>
            <a:off x="6972300" y="0"/>
            <a:ext cx="5207000" cy="3314700"/>
          </a:xfrm>
          <a:prstGeom prst="rect">
            <a:avLst/>
          </a:prstGeom>
        </p:spPr>
      </p:pic>
      <p:sp>
        <p:nvSpPr>
          <p:cNvPr id="8" name="TextBox 7"/>
          <p:cNvSpPr txBox="1"/>
          <p:nvPr/>
        </p:nvSpPr>
        <p:spPr>
          <a:xfrm>
            <a:off x="444501" y="1204454"/>
            <a:ext cx="5067300" cy="1631216"/>
          </a:xfrm>
          <a:prstGeom prst="rect">
            <a:avLst/>
          </a:prstGeom>
          <a:noFill/>
        </p:spPr>
        <p:txBody>
          <a:bodyPr wrap="square" rtlCol="0">
            <a:spAutoFit/>
          </a:bodyPr>
          <a:lstStyle/>
          <a:p>
            <a:pPr marL="285750" indent="-285750">
              <a:buFont typeface="Wingdings" charset="2"/>
              <a:buChar char="q"/>
            </a:pPr>
            <a:r>
              <a:rPr lang="en-US" sz="2000" dirty="0">
                <a:latin typeface="+mj-lt"/>
              </a:rPr>
              <a:t>unit size in the z-direction, two-dimensional, steady flow</a:t>
            </a:r>
          </a:p>
          <a:p>
            <a:pPr marL="285750" indent="-285750">
              <a:buFont typeface="Wingdings" charset="2"/>
              <a:buChar char="q"/>
            </a:pPr>
            <a:r>
              <a:rPr lang="en-US" sz="2000" dirty="0">
                <a:latin typeface="+mj-lt"/>
              </a:rPr>
              <a:t>for steady flow, the net rate at which mass enters the control volume (inflow - outflow) must equal zero </a:t>
            </a:r>
          </a:p>
        </p:txBody>
      </p:sp>
      <mc:AlternateContent xmlns:mc="http://schemas.openxmlformats.org/markup-compatibility/2006" xmlns:a14="http://schemas.microsoft.com/office/drawing/2010/main">
        <mc:Choice Requires="a14">
          <p:sp>
            <p:nvSpPr>
              <p:cNvPr id="9" name="TextBox 8"/>
              <p:cNvSpPr txBox="1"/>
              <p:nvPr/>
            </p:nvSpPr>
            <p:spPr>
              <a:xfrm>
                <a:off x="553810" y="2919124"/>
                <a:ext cx="7707431" cy="112800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charset="0"/>
                        </a:rPr>
                        <m:t>𝑅𝑎𝑡𝑒</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𝑚𝑎𝑠𝑠</m:t>
                      </m:r>
                      <m:r>
                        <a:rPr lang="en-US" b="0" i="1" smtClean="0">
                          <a:latin typeface="Cambria Math" charset="0"/>
                        </a:rPr>
                        <m:t>−</m:t>
                      </m:r>
                      <m:r>
                        <a:rPr lang="en-US" b="0" i="1" smtClean="0">
                          <a:latin typeface="Cambria Math" charset="0"/>
                        </a:rPr>
                        <m:t>𝑖𝑛𝑓𝑙𝑜𝑤</m:t>
                      </m:r>
                      <m:r>
                        <a:rPr lang="en-US" b="0" i="1" smtClean="0">
                          <a:latin typeface="Cambria Math" charset="0"/>
                        </a:rPr>
                        <m:t>= </m:t>
                      </m:r>
                      <m:r>
                        <a:rPr lang="en-US" b="0" i="1" smtClean="0">
                          <a:latin typeface="Cambria Math" charset="0"/>
                        </a:rPr>
                        <m:t>𝜌</m:t>
                      </m:r>
                      <m:r>
                        <a:rPr lang="en-US" b="0" i="1" smtClean="0">
                          <a:latin typeface="Cambria Math" charset="0"/>
                        </a:rPr>
                        <m:t>𝑢𝑑𝑦𝑑𝑧</m:t>
                      </m:r>
                      <m:r>
                        <a:rPr lang="en-US" b="0" i="1" smtClean="0">
                          <a:latin typeface="Cambria Math" charset="0"/>
                        </a:rPr>
                        <m:t>+</m:t>
                      </m:r>
                      <m:r>
                        <a:rPr lang="en-US" b="0" i="1" smtClean="0">
                          <a:latin typeface="Cambria Math" charset="0"/>
                        </a:rPr>
                        <m:t>𝜌</m:t>
                      </m:r>
                      <m:r>
                        <a:rPr lang="en-US" b="0" i="1" smtClean="0">
                          <a:latin typeface="Cambria Math" charset="0"/>
                        </a:rPr>
                        <m:t>𝑣𝑑𝑥𝑑𝑧</m:t>
                      </m:r>
                    </m:oMath>
                  </m:oMathPara>
                </a14:m>
                <a:endParaRPr lang="en-US" b="0" dirty="0"/>
              </a:p>
              <a:p>
                <a:endParaRPr lang="en-US" b="0" dirty="0"/>
              </a:p>
              <a:p>
                <a:pPr/>
                <a14:m>
                  <m:oMathPara xmlns:m="http://schemas.openxmlformats.org/officeDocument/2006/math">
                    <m:oMathParaPr>
                      <m:jc m:val="left"/>
                    </m:oMathParaPr>
                    <m:oMath xmlns:m="http://schemas.openxmlformats.org/officeDocument/2006/math">
                      <m:r>
                        <a:rPr lang="en-US" i="1">
                          <a:latin typeface="Cambria Math" charset="0"/>
                        </a:rPr>
                        <m:t>𝑅𝑎𝑡𝑒</m:t>
                      </m:r>
                      <m:r>
                        <a:rPr lang="en-US" i="1">
                          <a:latin typeface="Cambria Math" charset="0"/>
                        </a:rPr>
                        <m:t> </m:t>
                      </m:r>
                      <m:r>
                        <a:rPr lang="en-US" i="1">
                          <a:latin typeface="Cambria Math" charset="0"/>
                        </a:rPr>
                        <m:t>𝑜𝑓</m:t>
                      </m:r>
                      <m:r>
                        <a:rPr lang="en-US" i="1">
                          <a:latin typeface="Cambria Math" charset="0"/>
                        </a:rPr>
                        <m:t> </m:t>
                      </m:r>
                      <m:r>
                        <a:rPr lang="en-US" i="1">
                          <a:latin typeface="Cambria Math" charset="0"/>
                        </a:rPr>
                        <m:t>𝑚𝑎𝑠𝑠</m:t>
                      </m:r>
                      <m:r>
                        <a:rPr lang="en-US" i="1">
                          <a:latin typeface="Cambria Math" charset="0"/>
                        </a:rPr>
                        <m:t>−</m:t>
                      </m:r>
                      <m:r>
                        <a:rPr lang="en-US" b="0" i="1" smtClean="0">
                          <a:latin typeface="Cambria Math" charset="0"/>
                        </a:rPr>
                        <m:t>𝑜𝑢𝑡</m:t>
                      </m:r>
                      <m:r>
                        <a:rPr lang="en-US" i="1">
                          <a:latin typeface="Cambria Math" charset="0"/>
                        </a:rPr>
                        <m:t>𝑓𝑙𝑜𝑤</m:t>
                      </m:r>
                      <m:r>
                        <a:rPr lang="en-US" i="1">
                          <a:latin typeface="Cambria Math" charset="0"/>
                        </a:rPr>
                        <m:t>=</m:t>
                      </m:r>
                      <m:d>
                        <m:dPr>
                          <m:begChr m:val="["/>
                          <m:endChr m:val="]"/>
                          <m:ctrlPr>
                            <a:rPr lang="en-US" b="0" i="1" smtClean="0">
                              <a:latin typeface="Cambria Math" panose="02040503050406030204" pitchFamily="18" charset="0"/>
                            </a:rPr>
                          </m:ctrlPr>
                        </m:dPr>
                        <m:e>
                          <m:r>
                            <a:rPr lang="en-US" i="1">
                              <a:latin typeface="Cambria Math" charset="0"/>
                            </a:rPr>
                            <m:t>𝜌</m:t>
                          </m:r>
                          <m:r>
                            <a:rPr lang="en-US" i="1">
                              <a:latin typeface="Cambria Math" charset="0"/>
                            </a:rPr>
                            <m:t>𝑢</m:t>
                          </m:r>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m:t>
                              </m:r>
                            </m:num>
                            <m:den>
                              <m:r>
                                <a:rPr lang="en-US" b="0" i="1" smtClean="0">
                                  <a:latin typeface="Cambria Math" charset="0"/>
                                </a:rPr>
                                <m:t>𝜕</m:t>
                              </m:r>
                              <m:r>
                                <a:rPr lang="en-US" b="0" i="1" smtClean="0">
                                  <a:latin typeface="Cambria Math" charset="0"/>
                                </a:rPr>
                                <m:t>𝑥</m:t>
                              </m:r>
                            </m:den>
                          </m:f>
                          <m:d>
                            <m:dPr>
                              <m:ctrlPr>
                                <a:rPr lang="en-US" b="0" i="1" smtClean="0">
                                  <a:latin typeface="Cambria Math" panose="02040503050406030204" pitchFamily="18" charset="0"/>
                                </a:rPr>
                              </m:ctrlPr>
                            </m:dPr>
                            <m:e>
                              <m:r>
                                <a:rPr lang="en-US" b="0" i="1" smtClean="0">
                                  <a:latin typeface="Cambria Math" charset="0"/>
                                </a:rPr>
                                <m:t>𝜌</m:t>
                              </m:r>
                              <m:r>
                                <a:rPr lang="en-US" b="0" i="1" smtClean="0">
                                  <a:latin typeface="Cambria Math" charset="0"/>
                                </a:rPr>
                                <m:t>𝑢</m:t>
                              </m:r>
                            </m:e>
                          </m:d>
                          <m:r>
                            <a:rPr lang="en-US" b="0" i="1" smtClean="0">
                              <a:latin typeface="Cambria Math" charset="0"/>
                            </a:rPr>
                            <m:t>𝑑𝑥</m:t>
                          </m:r>
                        </m:e>
                      </m:d>
                      <m:r>
                        <a:rPr lang="en-US" b="0" i="1" smtClean="0">
                          <a:latin typeface="Cambria Math" charset="0"/>
                        </a:rPr>
                        <m:t>𝑑𝑦𝑑𝑧</m:t>
                      </m:r>
                      <m:r>
                        <a:rPr lang="en-US" b="0" i="1" smtClean="0">
                          <a:latin typeface="Cambria Math" charset="0"/>
                        </a:rPr>
                        <m:t>+</m:t>
                      </m:r>
                      <m:d>
                        <m:dPr>
                          <m:begChr m:val="["/>
                          <m:endChr m:val="]"/>
                          <m:ctrlPr>
                            <a:rPr lang="en-US" i="1">
                              <a:latin typeface="Cambria Math" panose="02040503050406030204" pitchFamily="18" charset="0"/>
                            </a:rPr>
                          </m:ctrlPr>
                        </m:dPr>
                        <m:e>
                          <m:r>
                            <a:rPr lang="en-US" i="1">
                              <a:latin typeface="Cambria Math" charset="0"/>
                            </a:rPr>
                            <m:t>𝜌</m:t>
                          </m:r>
                          <m:r>
                            <a:rPr lang="en-US" b="0" i="1" smtClean="0">
                              <a:latin typeface="Cambria Math" charset="0"/>
                            </a:rPr>
                            <m:t>𝑣</m:t>
                          </m:r>
                          <m:r>
                            <a:rPr lang="en-US" i="1">
                              <a:latin typeface="Cambria Math" charset="0"/>
                            </a:rPr>
                            <m:t>+</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b="0" i="1" smtClean="0">
                                  <a:latin typeface="Cambria Math" charset="0"/>
                                </a:rPr>
                                <m:t>𝑦</m:t>
                              </m:r>
                            </m:den>
                          </m:f>
                          <m:d>
                            <m:dPr>
                              <m:ctrlPr>
                                <a:rPr lang="en-US" i="1">
                                  <a:latin typeface="Cambria Math" panose="02040503050406030204" pitchFamily="18" charset="0"/>
                                </a:rPr>
                              </m:ctrlPr>
                            </m:dPr>
                            <m:e>
                              <m:r>
                                <a:rPr lang="en-US" i="1">
                                  <a:latin typeface="Cambria Math" charset="0"/>
                                </a:rPr>
                                <m:t>𝜌</m:t>
                              </m:r>
                              <m:r>
                                <a:rPr lang="en-US" b="0" i="1" smtClean="0">
                                  <a:latin typeface="Cambria Math" charset="0"/>
                                </a:rPr>
                                <m:t>𝑣</m:t>
                              </m:r>
                            </m:e>
                          </m:d>
                          <m:r>
                            <a:rPr lang="en-US" i="1">
                              <a:latin typeface="Cambria Math" charset="0"/>
                            </a:rPr>
                            <m:t>𝑑</m:t>
                          </m:r>
                          <m:r>
                            <a:rPr lang="en-US" b="0" i="1" smtClean="0">
                              <a:latin typeface="Cambria Math" charset="0"/>
                            </a:rPr>
                            <m:t>𝑦</m:t>
                          </m:r>
                        </m:e>
                      </m:d>
                      <m:r>
                        <a:rPr lang="en-US" i="1">
                          <a:latin typeface="Cambria Math" charset="0"/>
                        </a:rPr>
                        <m:t>𝑑</m:t>
                      </m:r>
                      <m:r>
                        <a:rPr lang="en-US" b="0" i="1" smtClean="0">
                          <a:latin typeface="Cambria Math" charset="0"/>
                        </a:rPr>
                        <m:t>𝑥</m:t>
                      </m:r>
                      <m:r>
                        <a:rPr lang="en-US" i="1">
                          <a:latin typeface="Cambria Math" charset="0"/>
                        </a:rPr>
                        <m:t>𝑑𝑧</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53810" y="2919124"/>
                <a:ext cx="7707431" cy="1128001"/>
              </a:xfrm>
              <a:prstGeom prst="rect">
                <a:avLst/>
              </a:prstGeom>
              <a:blipFill rotWithShape="0">
                <a:blip r:embed="rId3"/>
                <a:stretch>
                  <a:fillRect l="-1108" t="-356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952955" y="4130796"/>
                <a:ext cx="7316042" cy="264534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i="1" smtClean="0">
                          <a:latin typeface="Cambria Math" charset="0"/>
                        </a:rPr>
                        <m:t>𝜌</m:t>
                      </m:r>
                      <m:r>
                        <a:rPr lang="en-US" i="1" smtClean="0">
                          <a:latin typeface="Cambria Math" charset="0"/>
                        </a:rPr>
                        <m:t>𝑢𝑑𝑦𝑑𝑧</m:t>
                      </m:r>
                      <m:r>
                        <a:rPr lang="en-US" i="1" smtClean="0">
                          <a:latin typeface="Cambria Math" charset="0"/>
                        </a:rPr>
                        <m:t>+</m:t>
                      </m:r>
                      <m:r>
                        <a:rPr lang="en-US" i="1" smtClean="0">
                          <a:latin typeface="Cambria Math" charset="0"/>
                        </a:rPr>
                        <m:t>𝜌</m:t>
                      </m:r>
                      <m:r>
                        <a:rPr lang="en-US" i="1" smtClean="0">
                          <a:latin typeface="Cambria Math" charset="0"/>
                        </a:rPr>
                        <m:t>𝑣𝑑𝑥𝑑𝑧</m:t>
                      </m:r>
                      <m:r>
                        <a:rPr lang="en-US" i="1" smtClean="0">
                          <a:latin typeface="Cambria Math" charset="0"/>
                        </a:rPr>
                        <m:t>=</m:t>
                      </m:r>
                      <m:d>
                        <m:dPr>
                          <m:begChr m:val="["/>
                          <m:endChr m:val="]"/>
                          <m:ctrlPr>
                            <a:rPr lang="en-US" i="1">
                              <a:latin typeface="Cambria Math" panose="02040503050406030204" pitchFamily="18" charset="0"/>
                            </a:rPr>
                          </m:ctrlPr>
                        </m:dPr>
                        <m:e>
                          <m:r>
                            <a:rPr lang="en-US" i="1">
                              <a:latin typeface="Cambria Math" charset="0"/>
                            </a:rPr>
                            <m:t>𝜌</m:t>
                          </m:r>
                          <m:r>
                            <a:rPr lang="en-US" i="1">
                              <a:latin typeface="Cambria Math" charset="0"/>
                            </a:rPr>
                            <m:t>𝑢</m:t>
                          </m:r>
                          <m:r>
                            <a:rPr lang="en-US" i="1">
                              <a:latin typeface="Cambria Math" charset="0"/>
                            </a:rPr>
                            <m:t>+</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𝑥</m:t>
                              </m:r>
                            </m:den>
                          </m:f>
                          <m:d>
                            <m:dPr>
                              <m:ctrlPr>
                                <a:rPr lang="en-US" i="1">
                                  <a:latin typeface="Cambria Math" panose="02040503050406030204" pitchFamily="18" charset="0"/>
                                </a:rPr>
                              </m:ctrlPr>
                            </m:dPr>
                            <m:e>
                              <m:r>
                                <a:rPr lang="en-US" i="1">
                                  <a:latin typeface="Cambria Math" charset="0"/>
                                </a:rPr>
                                <m:t>𝜌</m:t>
                              </m:r>
                              <m:r>
                                <a:rPr lang="en-US" i="1">
                                  <a:latin typeface="Cambria Math" charset="0"/>
                                </a:rPr>
                                <m:t>𝑢</m:t>
                              </m:r>
                            </m:e>
                          </m:d>
                          <m:r>
                            <a:rPr lang="en-US" i="1">
                              <a:latin typeface="Cambria Math" charset="0"/>
                            </a:rPr>
                            <m:t>𝑑𝑥</m:t>
                          </m:r>
                        </m:e>
                      </m:d>
                      <m:r>
                        <a:rPr lang="en-US" i="1">
                          <a:latin typeface="Cambria Math" charset="0"/>
                        </a:rPr>
                        <m:t>𝑑𝑦𝑑𝑧</m:t>
                      </m:r>
                      <m:r>
                        <a:rPr lang="en-US" i="1">
                          <a:latin typeface="Cambria Math" charset="0"/>
                        </a:rPr>
                        <m:t>+</m:t>
                      </m:r>
                      <m:d>
                        <m:dPr>
                          <m:begChr m:val="["/>
                          <m:endChr m:val="]"/>
                          <m:ctrlPr>
                            <a:rPr lang="en-US" i="1">
                              <a:latin typeface="Cambria Math" panose="02040503050406030204" pitchFamily="18" charset="0"/>
                            </a:rPr>
                          </m:ctrlPr>
                        </m:dPr>
                        <m:e>
                          <m:r>
                            <a:rPr lang="en-US" i="1">
                              <a:latin typeface="Cambria Math" charset="0"/>
                            </a:rPr>
                            <m:t>𝜌</m:t>
                          </m:r>
                          <m:r>
                            <a:rPr lang="en-US" i="1">
                              <a:latin typeface="Cambria Math" charset="0"/>
                            </a:rPr>
                            <m:t>𝑣</m:t>
                          </m:r>
                          <m:r>
                            <a:rPr lang="en-US" i="1">
                              <a:latin typeface="Cambria Math" charset="0"/>
                            </a:rPr>
                            <m:t>+</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𝑦</m:t>
                              </m:r>
                            </m:den>
                          </m:f>
                          <m:d>
                            <m:dPr>
                              <m:ctrlPr>
                                <a:rPr lang="en-US" i="1">
                                  <a:latin typeface="Cambria Math" panose="02040503050406030204" pitchFamily="18" charset="0"/>
                                </a:rPr>
                              </m:ctrlPr>
                            </m:dPr>
                            <m:e>
                              <m:r>
                                <a:rPr lang="en-US" i="1">
                                  <a:latin typeface="Cambria Math" charset="0"/>
                                </a:rPr>
                                <m:t>𝜌</m:t>
                              </m:r>
                              <m:r>
                                <a:rPr lang="en-US" i="1">
                                  <a:latin typeface="Cambria Math" charset="0"/>
                                </a:rPr>
                                <m:t>𝑣</m:t>
                              </m:r>
                            </m:e>
                          </m:d>
                          <m:r>
                            <a:rPr lang="en-US" i="1">
                              <a:latin typeface="Cambria Math" charset="0"/>
                            </a:rPr>
                            <m:t>𝑑𝑦</m:t>
                          </m:r>
                        </m:e>
                      </m:d>
                      <m:r>
                        <a:rPr lang="en-US" i="1">
                          <a:latin typeface="Cambria Math" charset="0"/>
                        </a:rPr>
                        <m:t>𝑑𝑥𝑑𝑧</m:t>
                      </m:r>
                    </m:oMath>
                  </m:oMathPara>
                </a14:m>
                <a:endParaRPr lang="en-US" dirty="0">
                  <a:latin typeface="+mj-lt"/>
                </a:endParaRPr>
              </a:p>
              <a:p>
                <a:endParaRPr lang="en-US" dirty="0">
                  <a:latin typeface="+mj-lt"/>
                </a:endParaRPr>
              </a:p>
              <a:p>
                <a:pPr/>
                <a14:m>
                  <m:oMathPara xmlns:m="http://schemas.openxmlformats.org/officeDocument/2006/math">
                    <m:oMathParaPr>
                      <m:jc m:val="center"/>
                    </m:oMathParaPr>
                    <m:oMath xmlns:m="http://schemas.openxmlformats.org/officeDocument/2006/math">
                      <m:f>
                        <m:fPr>
                          <m:ctrlPr>
                            <a:rPr lang="en-US" i="1" smtClean="0">
                              <a:solidFill>
                                <a:schemeClr val="accent2">
                                  <a:lumMod val="75000"/>
                                </a:schemeClr>
                              </a:solidFill>
                              <a:latin typeface="Cambria Math" panose="02040503050406030204" pitchFamily="18" charset="0"/>
                            </a:rPr>
                          </m:ctrlPr>
                        </m:fPr>
                        <m:num>
                          <m:r>
                            <a:rPr lang="en-US" i="1">
                              <a:solidFill>
                                <a:schemeClr val="accent2">
                                  <a:lumMod val="75000"/>
                                </a:schemeClr>
                              </a:solidFill>
                              <a:latin typeface="Cambria Math" charset="0"/>
                            </a:rPr>
                            <m:t>𝜕</m:t>
                          </m:r>
                        </m:num>
                        <m:den>
                          <m:r>
                            <a:rPr lang="en-US" i="1">
                              <a:solidFill>
                                <a:schemeClr val="accent2">
                                  <a:lumMod val="75000"/>
                                </a:schemeClr>
                              </a:solidFill>
                              <a:latin typeface="Cambria Math" charset="0"/>
                            </a:rPr>
                            <m:t>𝜕</m:t>
                          </m:r>
                          <m:r>
                            <a:rPr lang="en-US" i="1">
                              <a:solidFill>
                                <a:schemeClr val="accent2">
                                  <a:lumMod val="75000"/>
                                </a:schemeClr>
                              </a:solidFill>
                              <a:latin typeface="Cambria Math" charset="0"/>
                            </a:rPr>
                            <m:t>𝑥</m:t>
                          </m:r>
                        </m:den>
                      </m:f>
                      <m:d>
                        <m:dPr>
                          <m:ctrlPr>
                            <a:rPr lang="en-US" i="1">
                              <a:solidFill>
                                <a:schemeClr val="accent2">
                                  <a:lumMod val="75000"/>
                                </a:schemeClr>
                              </a:solidFill>
                              <a:latin typeface="Cambria Math" panose="02040503050406030204" pitchFamily="18" charset="0"/>
                            </a:rPr>
                          </m:ctrlPr>
                        </m:dPr>
                        <m:e>
                          <m:r>
                            <a:rPr lang="en-US" i="1">
                              <a:solidFill>
                                <a:schemeClr val="accent2">
                                  <a:lumMod val="75000"/>
                                </a:schemeClr>
                              </a:solidFill>
                              <a:latin typeface="Cambria Math" charset="0"/>
                            </a:rPr>
                            <m:t>𝜌</m:t>
                          </m:r>
                          <m:r>
                            <a:rPr lang="en-US" i="1">
                              <a:solidFill>
                                <a:schemeClr val="accent2">
                                  <a:lumMod val="75000"/>
                                </a:schemeClr>
                              </a:solidFill>
                              <a:latin typeface="Cambria Math" charset="0"/>
                            </a:rPr>
                            <m:t>𝑢</m:t>
                          </m:r>
                        </m:e>
                      </m:d>
                      <m:r>
                        <a:rPr lang="en-US" i="1">
                          <a:solidFill>
                            <a:schemeClr val="accent2">
                              <a:lumMod val="75000"/>
                            </a:schemeClr>
                          </a:solidFill>
                          <a:latin typeface="Cambria Math" charset="0"/>
                        </a:rPr>
                        <m:t>+</m:t>
                      </m:r>
                      <m:f>
                        <m:fPr>
                          <m:ctrlPr>
                            <a:rPr lang="en-US" i="1">
                              <a:solidFill>
                                <a:schemeClr val="accent2">
                                  <a:lumMod val="75000"/>
                                </a:schemeClr>
                              </a:solidFill>
                              <a:latin typeface="Cambria Math" panose="02040503050406030204" pitchFamily="18" charset="0"/>
                            </a:rPr>
                          </m:ctrlPr>
                        </m:fPr>
                        <m:num>
                          <m:r>
                            <a:rPr lang="en-US" i="1">
                              <a:solidFill>
                                <a:schemeClr val="accent2">
                                  <a:lumMod val="75000"/>
                                </a:schemeClr>
                              </a:solidFill>
                              <a:latin typeface="Cambria Math" charset="0"/>
                            </a:rPr>
                            <m:t>𝜕</m:t>
                          </m:r>
                        </m:num>
                        <m:den>
                          <m:r>
                            <a:rPr lang="en-US" i="1">
                              <a:solidFill>
                                <a:schemeClr val="accent2">
                                  <a:lumMod val="75000"/>
                                </a:schemeClr>
                              </a:solidFill>
                              <a:latin typeface="Cambria Math" charset="0"/>
                            </a:rPr>
                            <m:t>𝜕</m:t>
                          </m:r>
                          <m:r>
                            <a:rPr lang="en-US" i="1">
                              <a:solidFill>
                                <a:schemeClr val="accent2">
                                  <a:lumMod val="75000"/>
                                </a:schemeClr>
                              </a:solidFill>
                              <a:latin typeface="Cambria Math" charset="0"/>
                            </a:rPr>
                            <m:t>𝑦</m:t>
                          </m:r>
                        </m:den>
                      </m:f>
                      <m:d>
                        <m:dPr>
                          <m:ctrlPr>
                            <a:rPr lang="en-US" i="1">
                              <a:solidFill>
                                <a:schemeClr val="accent2">
                                  <a:lumMod val="75000"/>
                                </a:schemeClr>
                              </a:solidFill>
                              <a:latin typeface="Cambria Math" panose="02040503050406030204" pitchFamily="18" charset="0"/>
                            </a:rPr>
                          </m:ctrlPr>
                        </m:dPr>
                        <m:e>
                          <m:r>
                            <a:rPr lang="en-US" i="1">
                              <a:solidFill>
                                <a:schemeClr val="accent2">
                                  <a:lumMod val="75000"/>
                                </a:schemeClr>
                              </a:solidFill>
                              <a:latin typeface="Cambria Math" charset="0"/>
                            </a:rPr>
                            <m:t>𝜌</m:t>
                          </m:r>
                          <m:r>
                            <a:rPr lang="en-US" i="1">
                              <a:solidFill>
                                <a:schemeClr val="accent2">
                                  <a:lumMod val="75000"/>
                                </a:schemeClr>
                              </a:solidFill>
                              <a:latin typeface="Cambria Math" charset="0"/>
                            </a:rPr>
                            <m:t>𝑣</m:t>
                          </m:r>
                        </m:e>
                      </m:d>
                      <m:r>
                        <a:rPr lang="en-US" b="0" i="1" smtClean="0">
                          <a:solidFill>
                            <a:schemeClr val="accent2">
                              <a:lumMod val="75000"/>
                            </a:schemeClr>
                          </a:solidFill>
                          <a:latin typeface="Cambria Math" charset="0"/>
                        </a:rPr>
                        <m:t>=0</m:t>
                      </m:r>
                    </m:oMath>
                  </m:oMathPara>
                </a14:m>
                <a:endParaRPr lang="en-US" dirty="0">
                  <a:solidFill>
                    <a:schemeClr val="accent2">
                      <a:lumMod val="75000"/>
                    </a:schemeClr>
                  </a:solidFill>
                  <a:latin typeface="+mj-lt"/>
                </a:endParaRPr>
              </a:p>
              <a:p>
                <a:endParaRPr lang="en-US" dirty="0">
                  <a:latin typeface="+mj-lt"/>
                </a:endParaRPr>
              </a:p>
              <a:p>
                <a:r>
                  <a:rPr lang="en-US" dirty="0">
                    <a:latin typeface="+mj-lt"/>
                  </a:rPr>
                  <a:t>   For constant density:</a:t>
                </a:r>
              </a:p>
              <a:p>
                <a:pPr/>
                <a14:m>
                  <m:oMathPara xmlns:m="http://schemas.openxmlformats.org/officeDocument/2006/math">
                    <m:oMathParaPr>
                      <m:jc m:val="center"/>
                    </m:oMathParaPr>
                    <m:oMath xmlns:m="http://schemas.openxmlformats.org/officeDocument/2006/math">
                      <m:f>
                        <m:fPr>
                          <m:ctrlPr>
                            <a:rPr lang="en-US" i="1" smtClean="0">
                              <a:solidFill>
                                <a:schemeClr val="tx1"/>
                              </a:solidFill>
                              <a:latin typeface="Cambria Math" panose="02040503050406030204" pitchFamily="18" charset="0"/>
                            </a:rPr>
                          </m:ctrlPr>
                        </m:fPr>
                        <m:num>
                          <m:r>
                            <a:rPr lang="en-US" i="1">
                              <a:solidFill>
                                <a:schemeClr val="tx1"/>
                              </a:solidFill>
                              <a:latin typeface="Cambria Math" charset="0"/>
                            </a:rPr>
                            <m:t>𝜕</m:t>
                          </m:r>
                          <m:r>
                            <a:rPr lang="en-US" b="0" i="1" smtClean="0">
                              <a:solidFill>
                                <a:schemeClr val="tx1"/>
                              </a:solidFill>
                              <a:latin typeface="Cambria Math" charset="0"/>
                            </a:rPr>
                            <m:t>𝑢</m:t>
                          </m:r>
                        </m:num>
                        <m:den>
                          <m:r>
                            <a:rPr lang="en-US" i="1">
                              <a:solidFill>
                                <a:schemeClr val="tx1"/>
                              </a:solidFill>
                              <a:latin typeface="Cambria Math" charset="0"/>
                            </a:rPr>
                            <m:t>𝜕</m:t>
                          </m:r>
                          <m:r>
                            <a:rPr lang="en-US" i="1">
                              <a:solidFill>
                                <a:schemeClr val="tx1"/>
                              </a:solidFill>
                              <a:latin typeface="Cambria Math" charset="0"/>
                            </a:rPr>
                            <m:t>𝑥</m:t>
                          </m:r>
                        </m:den>
                      </m:f>
                      <m:r>
                        <a:rPr lang="en-US" i="1">
                          <a:solidFill>
                            <a:schemeClr val="tx1"/>
                          </a:solidFill>
                          <a:latin typeface="Cambria Math"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charset="0"/>
                            </a:rPr>
                            <m:t>𝜕</m:t>
                          </m:r>
                          <m:r>
                            <a:rPr lang="en-US" b="0" i="1" smtClean="0">
                              <a:solidFill>
                                <a:schemeClr val="tx1"/>
                              </a:solidFill>
                              <a:latin typeface="Cambria Math" charset="0"/>
                            </a:rPr>
                            <m:t>𝑣</m:t>
                          </m:r>
                        </m:num>
                        <m:den>
                          <m:r>
                            <a:rPr lang="en-US" i="1">
                              <a:solidFill>
                                <a:schemeClr val="tx1"/>
                              </a:solidFill>
                              <a:latin typeface="Cambria Math" charset="0"/>
                            </a:rPr>
                            <m:t>𝜕</m:t>
                          </m:r>
                          <m:r>
                            <a:rPr lang="en-US" i="1">
                              <a:solidFill>
                                <a:schemeClr val="tx1"/>
                              </a:solidFill>
                              <a:latin typeface="Cambria Math" charset="0"/>
                            </a:rPr>
                            <m:t>𝑦</m:t>
                          </m:r>
                        </m:den>
                      </m:f>
                      <m:r>
                        <a:rPr lang="en-US" i="1">
                          <a:solidFill>
                            <a:schemeClr val="tx1"/>
                          </a:solidFill>
                          <a:latin typeface="Cambria Math" charset="0"/>
                        </a:rPr>
                        <m:t>=0</m:t>
                      </m:r>
                    </m:oMath>
                  </m:oMathPara>
                </a14:m>
                <a:endParaRPr lang="en-US" dirty="0">
                  <a:solidFill>
                    <a:schemeClr val="tx1"/>
                  </a:solidFill>
                  <a:latin typeface="+mj-lt"/>
                </a:endParaRPr>
              </a:p>
            </p:txBody>
          </p:sp>
        </mc:Choice>
        <mc:Fallback xmlns="">
          <p:sp>
            <p:nvSpPr>
              <p:cNvPr id="10" name="Rectangle 9"/>
              <p:cNvSpPr>
                <a:spLocks noRot="1" noChangeAspect="1" noMove="1" noResize="1" noEditPoints="1" noAdjustHandles="1" noChangeArrowheads="1" noChangeShapeType="1" noTextEdit="1"/>
              </p:cNvSpPr>
              <p:nvPr/>
            </p:nvSpPr>
            <p:spPr>
              <a:xfrm>
                <a:off x="1952955" y="4130796"/>
                <a:ext cx="7316042" cy="2645340"/>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000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870700" y="13931"/>
            <a:ext cx="5308600" cy="3352800"/>
          </a:xfrm>
          <a:prstGeom prst="rect">
            <a:avLst/>
          </a:prstGeom>
        </p:spPr>
      </p:pic>
      <p:sp>
        <p:nvSpPr>
          <p:cNvPr id="2" name="Title 1"/>
          <p:cNvSpPr>
            <a:spLocks noGrp="1"/>
          </p:cNvSpPr>
          <p:nvPr>
            <p:ph type="title"/>
          </p:nvPr>
        </p:nvSpPr>
        <p:spPr>
          <a:xfrm>
            <a:off x="863600" y="-215900"/>
            <a:ext cx="10515600" cy="1325563"/>
          </a:xfrm>
        </p:spPr>
        <p:txBody>
          <a:bodyPr/>
          <a:lstStyle/>
          <a:p>
            <a:r>
              <a:rPr lang="en-US" dirty="0"/>
              <a:t>Momentum Equation</a:t>
            </a:r>
          </a:p>
        </p:txBody>
      </p:sp>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pPr/>
              <a:t>15</a:t>
            </a:fld>
            <a:endParaRPr lang="en-US" dirty="0"/>
          </a:p>
        </p:txBody>
      </p:sp>
      <p:sp>
        <p:nvSpPr>
          <p:cNvPr id="6" name="TextBox 5"/>
          <p:cNvSpPr txBox="1"/>
          <p:nvPr/>
        </p:nvSpPr>
        <p:spPr>
          <a:xfrm>
            <a:off x="393700" y="1109663"/>
            <a:ext cx="6591300" cy="2585323"/>
          </a:xfrm>
          <a:prstGeom prst="rect">
            <a:avLst/>
          </a:prstGeom>
          <a:noFill/>
        </p:spPr>
        <p:txBody>
          <a:bodyPr wrap="square" rtlCol="0">
            <a:spAutoFit/>
          </a:bodyPr>
          <a:lstStyle/>
          <a:p>
            <a:pPr marL="285750" indent="-285750">
              <a:buFont typeface="Wingdings" charset="2"/>
              <a:buChar char="q"/>
            </a:pPr>
            <a:r>
              <a:rPr lang="en-US" u="sng" dirty="0">
                <a:latin typeface="+mj-lt"/>
              </a:rPr>
              <a:t>Newton’s Second Law</a:t>
            </a:r>
            <a:r>
              <a:rPr lang="en-US" dirty="0">
                <a:latin typeface="+mj-lt"/>
              </a:rPr>
              <a:t>: the sum of all forces must equal the rate of momentum change</a:t>
            </a:r>
          </a:p>
          <a:p>
            <a:pPr marL="285750" indent="-285750">
              <a:buFont typeface="Wingdings" charset="2"/>
              <a:buChar char="q"/>
            </a:pPr>
            <a:endParaRPr lang="en-US" dirty="0">
              <a:latin typeface="+mj-lt"/>
            </a:endParaRPr>
          </a:p>
          <a:p>
            <a:pPr marL="285750" indent="-285750">
              <a:buFont typeface="Wingdings" charset="2"/>
              <a:buChar char="q"/>
            </a:pPr>
            <a:r>
              <a:rPr lang="en-US" u="sng" dirty="0">
                <a:latin typeface="+mj-lt"/>
              </a:rPr>
              <a:t>Body forces</a:t>
            </a:r>
            <a:r>
              <a:rPr lang="en-US" dirty="0">
                <a:latin typeface="+mj-lt"/>
              </a:rPr>
              <a:t>: proportional to the volume of the body [such as gravity, electric, and magnetic forces]</a:t>
            </a:r>
          </a:p>
          <a:p>
            <a:pPr marL="285750" indent="-285750">
              <a:buFont typeface="Wingdings" charset="2"/>
              <a:buChar char="q"/>
            </a:pPr>
            <a:endParaRPr lang="en-US" dirty="0">
              <a:latin typeface="+mj-lt"/>
            </a:endParaRPr>
          </a:p>
          <a:p>
            <a:pPr marL="285750" indent="-285750">
              <a:buFont typeface="Wingdings" charset="2"/>
              <a:buChar char="q"/>
            </a:pPr>
            <a:r>
              <a:rPr lang="en-US" u="sng" dirty="0">
                <a:latin typeface="+mj-lt"/>
              </a:rPr>
              <a:t>Surface forces</a:t>
            </a:r>
            <a:r>
              <a:rPr lang="en-US" dirty="0">
                <a:latin typeface="+mj-lt"/>
              </a:rPr>
              <a:t>: proportional to the surface area  [such as pressure forces due to hydrostatic pressure and shear stresses due to viscous effects]</a:t>
            </a:r>
          </a:p>
        </p:txBody>
      </p:sp>
      <p:sp>
        <p:nvSpPr>
          <p:cNvPr id="9" name="TextBox 8"/>
          <p:cNvSpPr txBox="1"/>
          <p:nvPr/>
        </p:nvSpPr>
        <p:spPr>
          <a:xfrm>
            <a:off x="698500" y="3870474"/>
            <a:ext cx="8012643" cy="646331"/>
          </a:xfrm>
          <a:prstGeom prst="rect">
            <a:avLst/>
          </a:prstGeom>
          <a:noFill/>
        </p:spPr>
        <p:txBody>
          <a:bodyPr wrap="none" rtlCol="0">
            <a:spAutoFit/>
          </a:bodyPr>
          <a:lstStyle/>
          <a:p>
            <a:r>
              <a:rPr lang="en-US" dirty="0">
                <a:latin typeface="+mj-lt"/>
              </a:rPr>
              <a:t>Surface forces: Pressure and viscous </a:t>
            </a:r>
          </a:p>
          <a:p>
            <a:r>
              <a:rPr lang="en-US" dirty="0">
                <a:latin typeface="+mj-lt"/>
              </a:rPr>
              <a:t>Viscous forces: decomposed into two perpendicular comp: Normal and Shear stress</a:t>
            </a:r>
          </a:p>
        </p:txBody>
      </p:sp>
      <p:sp>
        <p:nvSpPr>
          <p:cNvPr id="10" name="TextBox 9"/>
          <p:cNvSpPr txBox="1"/>
          <p:nvPr/>
        </p:nvSpPr>
        <p:spPr>
          <a:xfrm>
            <a:off x="1371599" y="5020549"/>
            <a:ext cx="9448800" cy="923330"/>
          </a:xfrm>
          <a:prstGeom prst="rect">
            <a:avLst/>
          </a:prstGeom>
          <a:noFill/>
        </p:spPr>
        <p:txBody>
          <a:bodyPr wrap="square" rtlCol="0">
            <a:spAutoFit/>
          </a:bodyPr>
          <a:lstStyle/>
          <a:p>
            <a:r>
              <a:rPr lang="en-US" dirty="0">
                <a:latin typeface="+mj-lt"/>
              </a:rPr>
              <a:t>Note: Pressure and normal stress are different! Forces due to normal stress are arising from viscous effects related to velocity gradient and are zero for uniform velocity profile. While pressure forces are related to hydrostatic pressure and are non-zero even for uniform velocity profiles.</a:t>
            </a:r>
          </a:p>
        </p:txBody>
      </p:sp>
    </p:spTree>
    <p:extLst>
      <p:ext uri="{BB962C8B-B14F-4D97-AF65-F5344CB8AC3E}">
        <p14:creationId xmlns:p14="http://schemas.microsoft.com/office/powerpoint/2010/main" val="108740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5454" r="4242"/>
          <a:stretch/>
        </p:blipFill>
        <p:spPr>
          <a:xfrm>
            <a:off x="7759699" y="2998431"/>
            <a:ext cx="4419601" cy="2070100"/>
          </a:xfrm>
          <a:prstGeom prst="rect">
            <a:avLst/>
          </a:prstGeom>
        </p:spPr>
      </p:pic>
      <p:pic>
        <p:nvPicPr>
          <p:cNvPr id="8" name="Picture 7"/>
          <p:cNvPicPr>
            <a:picLocks noChangeAspect="1"/>
          </p:cNvPicPr>
          <p:nvPr/>
        </p:nvPicPr>
        <p:blipFill rotWithShape="1">
          <a:blip r:embed="rId3"/>
          <a:srcRect l="1572" b="8749"/>
          <a:stretch/>
        </p:blipFill>
        <p:spPr>
          <a:xfrm>
            <a:off x="6464300" y="153631"/>
            <a:ext cx="5225142" cy="3059469"/>
          </a:xfrm>
          <a:prstGeom prst="rect">
            <a:avLst/>
          </a:prstGeom>
        </p:spPr>
      </p:pic>
      <p:sp>
        <p:nvSpPr>
          <p:cNvPr id="2" name="Title 1"/>
          <p:cNvSpPr>
            <a:spLocks noGrp="1"/>
          </p:cNvSpPr>
          <p:nvPr>
            <p:ph type="title"/>
          </p:nvPr>
        </p:nvSpPr>
        <p:spPr>
          <a:xfrm>
            <a:off x="863600" y="-215900"/>
            <a:ext cx="10515600" cy="1325563"/>
          </a:xfrm>
        </p:spPr>
        <p:txBody>
          <a:bodyPr/>
          <a:lstStyle/>
          <a:p>
            <a:r>
              <a:rPr lang="en-US" dirty="0"/>
              <a:t>Momentum Equation</a:t>
            </a:r>
          </a:p>
        </p:txBody>
      </p:sp>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pPr/>
              <a:t>16</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571500" y="931863"/>
                <a:ext cx="5037789" cy="279871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𝑥</m:t>
                          </m:r>
                          <m:r>
                            <a:rPr lang="en-US" b="0" i="1" smtClean="0">
                              <a:latin typeface="Cambria Math" charset="0"/>
                            </a:rPr>
                            <m:t>, </m:t>
                          </m:r>
                          <m:r>
                            <a:rPr lang="en-US" b="0" i="1" smtClean="0">
                              <a:latin typeface="Cambria Math" charset="0"/>
                            </a:rPr>
                            <m:t>𝑝𝑟𝑒𝑠𝑠𝑢𝑟𝑒</m:t>
                          </m:r>
                        </m:sub>
                      </m:sSub>
                      <m:r>
                        <a:rPr lang="en-US" b="0" i="1" smtClean="0">
                          <a:latin typeface="Cambria Math" charset="0"/>
                        </a:rPr>
                        <m:t>=</m:t>
                      </m:r>
                      <m:d>
                        <m:dPr>
                          <m:ctrlPr>
                            <a:rPr lang="en-US" b="0" i="1" smtClean="0">
                              <a:latin typeface="Cambria Math" panose="02040503050406030204" pitchFamily="18" charset="0"/>
                            </a:rPr>
                          </m:ctrlPr>
                        </m:dPr>
                        <m:e>
                          <m:r>
                            <a:rPr lang="en-US" b="0" i="1" smtClean="0">
                              <a:latin typeface="Cambria Math" charset="0"/>
                            </a:rPr>
                            <m:t>𝑃</m:t>
                          </m:r>
                          <m:r>
                            <a:rPr lang="en-US" b="0" i="1" smtClean="0">
                              <a:latin typeface="Cambria Math" charset="0"/>
                            </a:rPr>
                            <m:t> −</m:t>
                          </m:r>
                          <m:d>
                            <m:dPr>
                              <m:begChr m:val="["/>
                              <m:endChr m:val="]"/>
                              <m:ctrlPr>
                                <a:rPr lang="en-US" b="0" i="1" smtClean="0">
                                  <a:latin typeface="Cambria Math" panose="02040503050406030204" pitchFamily="18" charset="0"/>
                                </a:rPr>
                              </m:ctrlPr>
                            </m:dPr>
                            <m:e>
                              <m:r>
                                <a:rPr lang="en-US" b="0" i="1" smtClean="0">
                                  <a:latin typeface="Cambria Math" charset="0"/>
                                </a:rPr>
                                <m:t>𝑃</m:t>
                              </m:r>
                              <m:r>
                                <a:rPr lang="en-US" b="0" i="1" smtClean="0">
                                  <a:latin typeface="Cambria Math" charset="0"/>
                                </a:rPr>
                                <m:t>+ </m:t>
                              </m:r>
                              <m:f>
                                <m:fPr>
                                  <m:ctrlPr>
                                    <a:rPr lang="en-US" b="0" i="1" smtClean="0">
                                      <a:latin typeface="Cambria Math" panose="02040503050406030204" pitchFamily="18" charset="0"/>
                                    </a:rPr>
                                  </m:ctrlPr>
                                </m:fPr>
                                <m:num>
                                  <m:r>
                                    <a:rPr lang="en-US" b="0" i="1" smtClean="0">
                                      <a:latin typeface="Cambria Math" charset="0"/>
                                    </a:rPr>
                                    <m:t>𝜕</m:t>
                                  </m:r>
                                  <m:r>
                                    <a:rPr lang="en-US" b="0" i="1" smtClean="0">
                                      <a:latin typeface="Cambria Math" charset="0"/>
                                    </a:rPr>
                                    <m:t>𝑃</m:t>
                                  </m:r>
                                </m:num>
                                <m:den>
                                  <m:r>
                                    <a:rPr lang="en-US" b="0" i="1" smtClean="0">
                                      <a:latin typeface="Cambria Math" charset="0"/>
                                    </a:rPr>
                                    <m:t>𝜕</m:t>
                                  </m:r>
                                  <m:r>
                                    <a:rPr lang="en-US" b="0" i="1" smtClean="0">
                                      <a:latin typeface="Cambria Math" charset="0"/>
                                    </a:rPr>
                                    <m:t>𝑥</m:t>
                                  </m:r>
                                </m:den>
                              </m:f>
                              <m:r>
                                <a:rPr lang="en-US" b="0" i="1" smtClean="0">
                                  <a:latin typeface="Cambria Math" charset="0"/>
                                </a:rPr>
                                <m:t>𝑑𝑥</m:t>
                              </m:r>
                            </m:e>
                          </m:d>
                        </m:e>
                      </m:d>
                      <m:r>
                        <a:rPr lang="en-US" b="0" i="1" smtClean="0">
                          <a:latin typeface="Cambria Math" charset="0"/>
                        </a:rPr>
                        <m:t> </m:t>
                      </m:r>
                      <m:r>
                        <a:rPr lang="en-US" b="0" i="1" smtClean="0">
                          <a:latin typeface="Cambria Math" charset="0"/>
                        </a:rPr>
                        <m:t>𝑑𝑦𝑑𝑧</m:t>
                      </m:r>
                    </m:oMath>
                  </m:oMathPara>
                </a14:m>
                <a:endParaRPr lang="en-US" b="0" dirty="0"/>
              </a:p>
              <a:p>
                <a:endParaRPr lang="en-US"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𝑥</m:t>
                          </m:r>
                          <m:r>
                            <a:rPr lang="en-US" b="0" i="1" smtClean="0">
                              <a:latin typeface="Cambria Math" charset="0"/>
                            </a:rPr>
                            <m:t>, </m:t>
                          </m:r>
                          <m:r>
                            <a:rPr lang="en-US" b="0" i="1" smtClean="0">
                              <a:latin typeface="Cambria Math" charset="0"/>
                            </a:rPr>
                            <m:t>𝑛𝑜𝑟𝑚𝑎𝑙</m:t>
                          </m:r>
                          <m:r>
                            <a:rPr lang="en-US" b="0" i="1" smtClean="0">
                              <a:latin typeface="Cambria Math" charset="0"/>
                            </a:rPr>
                            <m:t> </m:t>
                          </m:r>
                          <m:r>
                            <a:rPr lang="en-US" b="0" i="1" smtClean="0">
                              <a:latin typeface="Cambria Math" charset="0"/>
                            </a:rPr>
                            <m:t>𝑠𝑡𝑟𝑒𝑠𝑠</m:t>
                          </m:r>
                        </m:sub>
                      </m:sSub>
                      <m:r>
                        <a:rPr lang="en-US" b="0" i="1" smtClean="0">
                          <a:latin typeface="Cambria Math" charset="0"/>
                        </a:rPr>
                        <m:t>=</m:t>
                      </m:r>
                      <m:d>
                        <m:dPr>
                          <m:ctrlPr>
                            <a:rPr lang="en-US" b="0" i="1" smtClean="0">
                              <a:latin typeface="Cambria Math" panose="02040503050406030204" pitchFamily="18" charset="0"/>
                            </a:rPr>
                          </m:ctrlPr>
                        </m:dPr>
                        <m:e>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𝜎</m:t>
                              </m:r>
                            </m:e>
                            <m:sub>
                              <m:r>
                                <a:rPr lang="en-US" b="0" i="1" smtClean="0">
                                  <a:latin typeface="Cambria Math" charset="0"/>
                                </a:rPr>
                                <m:t>𝑥𝑥</m:t>
                              </m:r>
                            </m:sub>
                          </m:sSub>
                          <m:r>
                            <a:rPr lang="en-US" b="0" i="1" smtClean="0">
                              <a:latin typeface="Cambria Math"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charset="0"/>
                                    </a:rPr>
                                    <m:t>𝜎</m:t>
                                  </m:r>
                                </m:e>
                                <m:sub>
                                  <m:r>
                                    <a:rPr lang="en-US" b="0" i="1" smtClean="0">
                                      <a:latin typeface="Cambria Math" charset="0"/>
                                    </a:rPr>
                                    <m:t>𝑥𝑥</m:t>
                                  </m:r>
                                </m:sub>
                              </m:sSub>
                              <m:r>
                                <a:rPr lang="en-US" b="0" i="1" smtClean="0">
                                  <a:latin typeface="Cambria Math" charset="0"/>
                                </a:rPr>
                                <m:t>+ </m:t>
                              </m:r>
                              <m:f>
                                <m:fPr>
                                  <m:ctrlPr>
                                    <a:rPr lang="en-US" b="0" i="1" smtClean="0">
                                      <a:latin typeface="Cambria Math" panose="02040503050406030204" pitchFamily="18" charset="0"/>
                                    </a:rPr>
                                  </m:ctrlPr>
                                </m:fPr>
                                <m:num>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𝜎</m:t>
                                      </m:r>
                                    </m:e>
                                    <m:sub>
                                      <m:r>
                                        <a:rPr lang="en-US" b="0" i="1" smtClean="0">
                                          <a:latin typeface="Cambria Math" charset="0"/>
                                        </a:rPr>
                                        <m:t>𝑥𝑥</m:t>
                                      </m:r>
                                    </m:sub>
                                  </m:sSub>
                                </m:num>
                                <m:den>
                                  <m:r>
                                    <a:rPr lang="en-US" b="0" i="1" smtClean="0">
                                      <a:latin typeface="Cambria Math" charset="0"/>
                                    </a:rPr>
                                    <m:t>𝜕</m:t>
                                  </m:r>
                                  <m:r>
                                    <a:rPr lang="en-US" b="0" i="1" smtClean="0">
                                      <a:latin typeface="Cambria Math" charset="0"/>
                                    </a:rPr>
                                    <m:t>𝑥</m:t>
                                  </m:r>
                                </m:den>
                              </m:f>
                              <m:r>
                                <a:rPr lang="en-US" b="0" i="1" smtClean="0">
                                  <a:latin typeface="Cambria Math" charset="0"/>
                                </a:rPr>
                                <m:t>𝑑𝑥</m:t>
                              </m:r>
                            </m:e>
                          </m:d>
                        </m:e>
                      </m:d>
                      <m:r>
                        <a:rPr lang="en-US" b="0" i="1" smtClean="0">
                          <a:latin typeface="Cambria Math" charset="0"/>
                        </a:rPr>
                        <m:t>𝑑𝑦𝑑𝑧</m:t>
                      </m:r>
                    </m:oMath>
                  </m:oMathPara>
                </a14:m>
                <a:endParaRPr lang="en-US" b="0" dirty="0"/>
              </a:p>
              <a:p>
                <a:endParaRPr lang="en-US" b="0"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𝑥</m:t>
                          </m:r>
                          <m:r>
                            <a:rPr lang="en-US" b="0" i="1" smtClean="0">
                              <a:latin typeface="Cambria Math" charset="0"/>
                            </a:rPr>
                            <m:t>, </m:t>
                          </m:r>
                          <m:r>
                            <a:rPr lang="en-US" b="0" i="1" smtClean="0">
                              <a:latin typeface="Cambria Math" charset="0"/>
                            </a:rPr>
                            <m:t>𝑠h𝑒𝑎𝑟</m:t>
                          </m:r>
                          <m:r>
                            <a:rPr lang="en-US" b="0" i="1" smtClean="0">
                              <a:latin typeface="Cambria Math" charset="0"/>
                            </a:rPr>
                            <m:t> </m:t>
                          </m:r>
                          <m:r>
                            <a:rPr lang="en-US" b="0" i="1" smtClean="0">
                              <a:latin typeface="Cambria Math" charset="0"/>
                            </a:rPr>
                            <m:t>𝑠𝑡𝑟𝑒𝑠𝑠</m:t>
                          </m:r>
                        </m:sub>
                      </m:sSub>
                      <m:r>
                        <a:rPr lang="en-US" b="0" i="1" smtClean="0">
                          <a:latin typeface="Cambria Math" charset="0"/>
                        </a:rPr>
                        <m:t>=</m:t>
                      </m:r>
                      <m:d>
                        <m:dPr>
                          <m:ctrlPr>
                            <a:rPr lang="en-US" b="0" i="1" smtClean="0">
                              <a:latin typeface="Cambria Math" panose="02040503050406030204" pitchFamily="18" charset="0"/>
                            </a:rPr>
                          </m:ctrlPr>
                        </m:dPr>
                        <m:e>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𝜏</m:t>
                              </m:r>
                            </m:e>
                            <m:sub>
                              <m:r>
                                <a:rPr lang="en-US" b="0" i="1" smtClean="0">
                                  <a:latin typeface="Cambria Math" charset="0"/>
                                </a:rPr>
                                <m:t>𝑦𝑥</m:t>
                              </m:r>
                            </m:sub>
                          </m:sSub>
                          <m:r>
                            <a:rPr lang="en-US" b="0" i="1" smtClean="0">
                              <a:latin typeface="Cambria Math"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charset="0"/>
                                    </a:rPr>
                                    <m:t>𝜏</m:t>
                                  </m:r>
                                </m:e>
                                <m:sub>
                                  <m:r>
                                    <a:rPr lang="en-US" b="0" i="1" smtClean="0">
                                      <a:latin typeface="Cambria Math" charset="0"/>
                                    </a:rPr>
                                    <m:t>𝑦𝑥</m:t>
                                  </m:r>
                                </m:sub>
                              </m:sSub>
                              <m:r>
                                <a:rPr lang="en-US" b="0" i="1" smtClean="0">
                                  <a:latin typeface="Cambria Math" charset="0"/>
                                </a:rPr>
                                <m:t>+ </m:t>
                              </m:r>
                              <m:f>
                                <m:fPr>
                                  <m:ctrlPr>
                                    <a:rPr lang="en-US" b="0" i="1" smtClean="0">
                                      <a:latin typeface="Cambria Math" panose="02040503050406030204" pitchFamily="18" charset="0"/>
                                    </a:rPr>
                                  </m:ctrlPr>
                                </m:fPr>
                                <m:num>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𝜏</m:t>
                                      </m:r>
                                    </m:e>
                                    <m:sub>
                                      <m:r>
                                        <a:rPr lang="en-US" b="0" i="1" smtClean="0">
                                          <a:latin typeface="Cambria Math" charset="0"/>
                                        </a:rPr>
                                        <m:t>𝑦𝑥</m:t>
                                      </m:r>
                                    </m:sub>
                                  </m:sSub>
                                </m:num>
                                <m:den>
                                  <m:r>
                                    <a:rPr lang="en-US" b="0" i="1" smtClean="0">
                                      <a:latin typeface="Cambria Math" charset="0"/>
                                    </a:rPr>
                                    <m:t>𝜕</m:t>
                                  </m:r>
                                  <m:r>
                                    <a:rPr lang="en-US" b="0" i="1" smtClean="0">
                                      <a:latin typeface="Cambria Math" charset="0"/>
                                    </a:rPr>
                                    <m:t>𝑦</m:t>
                                  </m:r>
                                </m:den>
                              </m:f>
                              <m:r>
                                <a:rPr lang="en-US" b="0" i="1" smtClean="0">
                                  <a:latin typeface="Cambria Math" charset="0"/>
                                </a:rPr>
                                <m:t>𝑑𝑦</m:t>
                              </m:r>
                            </m:e>
                          </m:d>
                        </m:e>
                      </m:d>
                      <m:r>
                        <a:rPr lang="en-US" b="0" i="1" smtClean="0">
                          <a:latin typeface="Cambria Math" charset="0"/>
                        </a:rPr>
                        <m:t>𝑑𝑥𝑑𝑧</m:t>
                      </m:r>
                    </m:oMath>
                  </m:oMathPara>
                </a14:m>
                <a:endParaRPr lang="en-US" b="0" dirty="0"/>
              </a:p>
              <a:p>
                <a:endParaRPr lang="en-US" b="0"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𝑥</m:t>
                          </m:r>
                          <m:r>
                            <a:rPr lang="en-US" b="0" i="1" smtClean="0">
                              <a:latin typeface="Cambria Math" charset="0"/>
                            </a:rPr>
                            <m:t>, </m:t>
                          </m:r>
                          <m:r>
                            <a:rPr lang="en-US" b="0" i="1" smtClean="0">
                              <a:latin typeface="Cambria Math" charset="0"/>
                            </a:rPr>
                            <m:t>𝑏𝑜𝑑𝑦</m:t>
                          </m:r>
                        </m:sub>
                      </m:sSub>
                      <m:r>
                        <a:rPr lang="en-US" b="0" i="1" smtClean="0">
                          <a:latin typeface="Cambria Math" charset="0"/>
                        </a:rPr>
                        <m:t>=</m:t>
                      </m:r>
                      <m:r>
                        <a:rPr lang="en-US" b="0" i="1" smtClean="0">
                          <a:latin typeface="Cambria Math" charset="0"/>
                        </a:rPr>
                        <m:t>𝑋</m:t>
                      </m:r>
                      <m:r>
                        <a:rPr lang="en-US" b="0" i="1" smtClean="0">
                          <a:latin typeface="Cambria Math" charset="0"/>
                        </a:rPr>
                        <m:t> </m:t>
                      </m:r>
                      <m:r>
                        <a:rPr lang="en-US" b="0" i="1" smtClean="0">
                          <a:latin typeface="Cambria Math" charset="0"/>
                        </a:rPr>
                        <m:t>𝑑𝑥𝑑𝑦𝑑𝑧</m:t>
                      </m:r>
                    </m:oMath>
                  </m:oMathPara>
                </a14:m>
                <a:endParaRPr lang="en-US" b="0" dirty="0"/>
              </a:p>
            </p:txBody>
          </p:sp>
        </mc:Choice>
        <mc:Fallback xmlns="">
          <p:sp>
            <p:nvSpPr>
              <p:cNvPr id="7" name="TextBox 6"/>
              <p:cNvSpPr txBox="1">
                <a:spLocks noRot="1" noChangeAspect="1" noMove="1" noResize="1" noEditPoints="1" noAdjustHandles="1" noChangeArrowheads="1" noChangeShapeType="1" noTextEdit="1"/>
              </p:cNvSpPr>
              <p:nvPr/>
            </p:nvSpPr>
            <p:spPr>
              <a:xfrm>
                <a:off x="571500" y="931863"/>
                <a:ext cx="5037789" cy="2798715"/>
              </a:xfrm>
              <a:prstGeom prst="rect">
                <a:avLst/>
              </a:prstGeom>
              <a:blipFill rotWithShape="0">
                <a:blip r:embed="rId4"/>
                <a:stretch>
                  <a:fillRect l="-1574" b="-16993"/>
                </a:stretch>
              </a:blipFill>
            </p:spPr>
            <p:txBody>
              <a:bodyPr/>
              <a:lstStyle/>
              <a:p>
                <a:r>
                  <a:rPr lang="en-US">
                    <a:noFill/>
                  </a:rPr>
                  <a:t> </a:t>
                </a:r>
              </a:p>
            </p:txBody>
          </p:sp>
        </mc:Fallback>
      </mc:AlternateContent>
      <p:cxnSp>
        <p:nvCxnSpPr>
          <p:cNvPr id="16" name="Straight Arrow Connector 15"/>
          <p:cNvCxnSpPr/>
          <p:nvPr/>
        </p:nvCxnSpPr>
        <p:spPr>
          <a:xfrm>
            <a:off x="8001000" y="1549400"/>
            <a:ext cx="635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8154912" y="1225233"/>
                <a:ext cx="3858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𝑃</m:t>
                      </m:r>
                    </m:oMath>
                  </m:oMathPara>
                </a14:m>
                <a:endParaRPr lang="en-US" i="1" dirty="0"/>
              </a:p>
            </p:txBody>
          </p:sp>
        </mc:Choice>
        <mc:Fallback xmlns="">
          <p:sp>
            <p:nvSpPr>
              <p:cNvPr id="17" name="TextBox 16"/>
              <p:cNvSpPr txBox="1">
                <a:spLocks noRot="1" noChangeAspect="1" noMove="1" noResize="1" noEditPoints="1" noAdjustHandles="1" noChangeArrowheads="1" noChangeShapeType="1" noTextEdit="1"/>
              </p:cNvSpPr>
              <p:nvPr/>
            </p:nvSpPr>
            <p:spPr>
              <a:xfrm>
                <a:off x="8154912" y="1225233"/>
                <a:ext cx="385875" cy="369332"/>
              </a:xfrm>
              <a:prstGeom prst="rect">
                <a:avLst/>
              </a:prstGeom>
              <a:blipFill rotWithShape="0">
                <a:blip r:embed="rId5"/>
                <a:stretch>
                  <a:fillRect/>
                </a:stretch>
              </a:blipFill>
            </p:spPr>
            <p:txBody>
              <a:bodyPr/>
              <a:lstStyle/>
              <a:p>
                <a:r>
                  <a:rPr lang="en-US">
                    <a:noFill/>
                  </a:rPr>
                  <a:t> </a:t>
                </a:r>
              </a:p>
            </p:txBody>
          </p:sp>
        </mc:Fallback>
      </mc:AlternateContent>
      <p:cxnSp>
        <p:nvCxnSpPr>
          <p:cNvPr id="18" name="Straight Arrow Connector 17"/>
          <p:cNvCxnSpPr/>
          <p:nvPr/>
        </p:nvCxnSpPr>
        <p:spPr>
          <a:xfrm flipH="1">
            <a:off x="9907512" y="2129652"/>
            <a:ext cx="635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10225012" y="2083869"/>
                <a:ext cx="1240083" cy="6190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𝑃</m:t>
                      </m:r>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m:t>
                          </m:r>
                          <m:r>
                            <a:rPr lang="en-US" b="0" i="1" smtClean="0">
                              <a:latin typeface="Cambria Math" charset="0"/>
                            </a:rPr>
                            <m:t>𝑃</m:t>
                          </m:r>
                        </m:num>
                        <m:den>
                          <m:r>
                            <a:rPr lang="en-US" b="0" i="1" smtClean="0">
                              <a:latin typeface="Cambria Math" charset="0"/>
                            </a:rPr>
                            <m:t>𝜕</m:t>
                          </m:r>
                          <m:r>
                            <a:rPr lang="en-US" b="0" i="1" smtClean="0">
                              <a:latin typeface="Cambria Math" charset="0"/>
                            </a:rPr>
                            <m:t>𝑥</m:t>
                          </m:r>
                        </m:den>
                      </m:f>
                      <m:r>
                        <a:rPr lang="en-US" b="0" i="1" smtClean="0">
                          <a:latin typeface="Cambria Math" charset="0"/>
                        </a:rPr>
                        <m:t>𝑑𝑥</m:t>
                      </m:r>
                    </m:oMath>
                  </m:oMathPara>
                </a14:m>
                <a:endParaRPr lang="en-US" i="1" dirty="0"/>
              </a:p>
            </p:txBody>
          </p:sp>
        </mc:Choice>
        <mc:Fallback xmlns="">
          <p:sp>
            <p:nvSpPr>
              <p:cNvPr id="19" name="TextBox 18"/>
              <p:cNvSpPr txBox="1">
                <a:spLocks noRot="1" noChangeAspect="1" noMove="1" noResize="1" noEditPoints="1" noAdjustHandles="1" noChangeArrowheads="1" noChangeShapeType="1" noTextEdit="1"/>
              </p:cNvSpPr>
              <p:nvPr/>
            </p:nvSpPr>
            <p:spPr>
              <a:xfrm>
                <a:off x="10225012" y="2083869"/>
                <a:ext cx="1240083" cy="619016"/>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15900" y="3963187"/>
                <a:ext cx="6380978" cy="138518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charset="0"/>
                        </a:rPr>
                        <m:t>𝑅𝑎𝑡𝑒</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𝑐h𝑎𝑛𝑔𝑒</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𝑥</m:t>
                      </m:r>
                      <m:r>
                        <a:rPr lang="en-US" b="0" i="1" smtClean="0">
                          <a:latin typeface="Cambria Math" charset="0"/>
                        </a:rPr>
                        <m:t>−</m:t>
                      </m:r>
                      <m:r>
                        <a:rPr lang="en-US" b="0" i="1" smtClean="0">
                          <a:latin typeface="Cambria Math" charset="0"/>
                        </a:rPr>
                        <m:t>𝑚𝑒𝑚𝑜𝑛𝑒𝑡𝑢𝑚</m:t>
                      </m:r>
                      <m:r>
                        <a:rPr lang="en-US" b="0" i="1" smtClean="0">
                          <a:latin typeface="Cambria Math" charset="0"/>
                        </a:rPr>
                        <m:t>:</m:t>
                      </m:r>
                    </m:oMath>
                  </m:oMathPara>
                </a14:m>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charset="0"/>
                        </a:rPr>
                        <m:t>   </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charset="0"/>
                                </a:rPr>
                                <m:t>𝜌</m:t>
                              </m:r>
                              <m:r>
                                <a:rPr lang="en-US" b="0" i="1" smtClean="0">
                                  <a:latin typeface="Cambria Math" charset="0"/>
                                </a:rPr>
                                <m:t>𝑢</m:t>
                              </m:r>
                            </m:e>
                          </m:d>
                          <m:r>
                            <a:rPr lang="en-US" b="0" i="1" smtClean="0">
                              <a:latin typeface="Cambria Math" charset="0"/>
                            </a:rPr>
                            <m:t>𝑢</m:t>
                          </m:r>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m:t>
                              </m:r>
                            </m:num>
                            <m:den>
                              <m:r>
                                <a:rPr lang="en-US" b="0" i="1" smtClean="0">
                                  <a:latin typeface="Cambria Math" charset="0"/>
                                </a:rPr>
                                <m:t>𝜕</m:t>
                              </m:r>
                              <m:r>
                                <a:rPr lang="en-US" b="0" i="1" smtClean="0">
                                  <a:latin typeface="Cambria Math" charset="0"/>
                                </a:rPr>
                                <m:t>𝑥</m:t>
                              </m:r>
                            </m:den>
                          </m:f>
                          <m:d>
                            <m:dPr>
                              <m:begChr m:val="["/>
                              <m:endChr m:val="]"/>
                              <m:ctrlPr>
                                <a:rPr lang="en-US" b="0" i="1" smtClean="0">
                                  <a:latin typeface="Cambria Math" panose="02040503050406030204" pitchFamily="18" charset="0"/>
                                </a:rPr>
                              </m:ctrlPr>
                            </m:dPr>
                            <m:e>
                              <m:r>
                                <a:rPr lang="en-US" b="0" i="1" smtClean="0">
                                  <a:latin typeface="Cambria Math" charset="0"/>
                                </a:rPr>
                                <m:t>(</m:t>
                              </m:r>
                              <m:r>
                                <a:rPr lang="en-US" b="0" i="1" smtClean="0">
                                  <a:latin typeface="Cambria Math" charset="0"/>
                                </a:rPr>
                                <m:t>𝜌</m:t>
                              </m:r>
                              <m:r>
                                <a:rPr lang="en-US" b="0" i="1" smtClean="0">
                                  <a:latin typeface="Cambria Math" charset="0"/>
                                </a:rPr>
                                <m:t>𝑢</m:t>
                              </m:r>
                              <m:r>
                                <a:rPr lang="en-US" b="0" i="1" smtClean="0">
                                  <a:latin typeface="Cambria Math" charset="0"/>
                                </a:rPr>
                                <m:t>)</m:t>
                              </m:r>
                              <m:r>
                                <a:rPr lang="en-US" b="0" i="1" smtClean="0">
                                  <a:latin typeface="Cambria Math" charset="0"/>
                                </a:rPr>
                                <m:t>𝑢</m:t>
                              </m:r>
                            </m:e>
                          </m:d>
                          <m:r>
                            <a:rPr lang="en-US" b="0" i="1" smtClean="0">
                              <a:latin typeface="Cambria Math" charset="0"/>
                            </a:rPr>
                            <m:t>𝑑𝑥</m:t>
                          </m:r>
                        </m:e>
                      </m:d>
                      <m:r>
                        <a:rPr lang="en-US" b="0" i="1" smtClean="0">
                          <a:latin typeface="Cambria Math" charset="0"/>
                        </a:rPr>
                        <m:t>𝑑𝑦𝑑𝑧</m:t>
                      </m:r>
                      <m:r>
                        <a:rPr lang="en-US" b="0" i="1" smtClean="0">
                          <a:latin typeface="Cambria Math" charset="0"/>
                        </a:rPr>
                        <m:t> −</m:t>
                      </m:r>
                      <m:d>
                        <m:dPr>
                          <m:ctrlPr>
                            <a:rPr lang="en-US" b="0" i="1" smtClean="0">
                              <a:latin typeface="Cambria Math" panose="02040503050406030204" pitchFamily="18" charset="0"/>
                            </a:rPr>
                          </m:ctrlPr>
                        </m:dPr>
                        <m:e>
                          <m:r>
                            <a:rPr lang="en-US" b="0" i="1" smtClean="0">
                              <a:latin typeface="Cambria Math" charset="0"/>
                            </a:rPr>
                            <m:t>𝜌</m:t>
                          </m:r>
                          <m:r>
                            <a:rPr lang="en-US" b="0" i="1" smtClean="0">
                              <a:latin typeface="Cambria Math" charset="0"/>
                            </a:rPr>
                            <m:t>𝑢𝑑𝑦𝑑𝑧</m:t>
                          </m:r>
                        </m:e>
                      </m:d>
                      <m:r>
                        <a:rPr lang="en-US" b="0" i="1" smtClean="0">
                          <a:latin typeface="Cambria Math" charset="0"/>
                        </a:rPr>
                        <m:t>𝑢</m:t>
                      </m:r>
                      <m:r>
                        <a:rPr lang="en-US" b="0" i="1" smtClean="0">
                          <a:latin typeface="Cambria Math" charset="0"/>
                        </a:rPr>
                        <m:t> </m:t>
                      </m:r>
                    </m:oMath>
                  </m:oMathPara>
                </a14:m>
                <a:endParaRPr lang="en-US" b="0" i="1" dirty="0">
                  <a:latin typeface="Cambria Math" charset="0"/>
                </a:endParaRPr>
              </a:p>
              <a:p>
                <a:pPr/>
                <a14:m>
                  <m:oMathPara xmlns:m="http://schemas.openxmlformats.org/officeDocument/2006/math">
                    <m:oMathParaPr>
                      <m:jc m:val="centerGroup"/>
                    </m:oMathParaPr>
                    <m:oMath xmlns:m="http://schemas.openxmlformats.org/officeDocument/2006/math">
                      <m:r>
                        <a:rPr lang="en-US" b="0" i="1" smtClean="0">
                          <a:latin typeface="Cambria Math" charset="0"/>
                        </a:rPr>
                        <m:t>                                + </m:t>
                      </m:r>
                      <m:d>
                        <m:dPr>
                          <m:begChr m:val="["/>
                          <m:endChr m:val="]"/>
                          <m:ctrlPr>
                            <a:rPr lang="en-US" b="0" i="1" smtClean="0">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charset="0"/>
                                </a:rPr>
                                <m:t>𝜌</m:t>
                              </m:r>
                              <m:r>
                                <a:rPr lang="en-US" i="1">
                                  <a:latin typeface="Cambria Math" charset="0"/>
                                </a:rPr>
                                <m:t>𝑣</m:t>
                              </m:r>
                            </m:e>
                          </m:d>
                          <m:r>
                            <a:rPr lang="en-US" b="0" i="1" smtClean="0">
                              <a:latin typeface="Cambria Math" charset="0"/>
                            </a:rPr>
                            <m:t>𝑢</m:t>
                          </m:r>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m:t>
                              </m:r>
                            </m:num>
                            <m:den>
                              <m:r>
                                <a:rPr lang="en-US" b="0" i="1" smtClean="0">
                                  <a:latin typeface="Cambria Math" charset="0"/>
                                </a:rPr>
                                <m:t>𝜕</m:t>
                              </m:r>
                              <m:r>
                                <a:rPr lang="en-US" b="0" i="1" smtClean="0">
                                  <a:latin typeface="Cambria Math" charset="0"/>
                                </a:rPr>
                                <m:t>𝑦</m:t>
                              </m:r>
                            </m:den>
                          </m:f>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charset="0"/>
                                    </a:rPr>
                                    <m:t>𝜌</m:t>
                                  </m:r>
                                  <m:r>
                                    <a:rPr lang="en-US" b="0" i="1" smtClean="0">
                                      <a:latin typeface="Cambria Math" charset="0"/>
                                    </a:rPr>
                                    <m:t>𝑣</m:t>
                                  </m:r>
                                </m:e>
                              </m:d>
                              <m:r>
                                <a:rPr lang="en-US" b="0" i="1" smtClean="0">
                                  <a:latin typeface="Cambria Math" charset="0"/>
                                </a:rPr>
                                <m:t>𝑢</m:t>
                              </m:r>
                            </m:e>
                          </m:d>
                          <m:r>
                            <a:rPr lang="en-US" b="0" i="1" smtClean="0">
                              <a:latin typeface="Cambria Math" charset="0"/>
                            </a:rPr>
                            <m:t>𝑑𝑦</m:t>
                          </m:r>
                        </m:e>
                      </m:d>
                      <m:r>
                        <a:rPr lang="en-US" b="0" i="1" smtClean="0">
                          <a:latin typeface="Cambria Math" charset="0"/>
                        </a:rPr>
                        <m:t>𝑑𝑥𝑑𝑧</m:t>
                      </m:r>
                      <m:r>
                        <a:rPr lang="en-US" b="0" i="1" smtClean="0">
                          <a:latin typeface="Cambria Math" charset="0"/>
                        </a:rPr>
                        <m:t>− </m:t>
                      </m:r>
                      <m:d>
                        <m:dPr>
                          <m:ctrlPr>
                            <a:rPr lang="en-US" b="0" i="1" smtClean="0">
                              <a:latin typeface="Cambria Math" panose="02040503050406030204" pitchFamily="18" charset="0"/>
                            </a:rPr>
                          </m:ctrlPr>
                        </m:dPr>
                        <m:e>
                          <m:r>
                            <a:rPr lang="en-US" b="0" i="1" smtClean="0">
                              <a:latin typeface="Cambria Math" charset="0"/>
                            </a:rPr>
                            <m:t>𝜌</m:t>
                          </m:r>
                          <m:r>
                            <a:rPr lang="en-US" b="0" i="1" smtClean="0">
                              <a:latin typeface="Cambria Math" charset="0"/>
                            </a:rPr>
                            <m:t>𝑣</m:t>
                          </m:r>
                        </m:e>
                      </m:d>
                      <m:r>
                        <a:rPr lang="en-US" b="0" i="1" smtClean="0">
                          <a:latin typeface="Cambria Math" charset="0"/>
                        </a:rPr>
                        <m:t>𝑢𝑑𝑥𝑑𝑧</m:t>
                      </m:r>
                      <m:r>
                        <a:rPr lang="en-US" b="0" i="1" smtClean="0">
                          <a:latin typeface="Cambria Math" charset="0"/>
                        </a:rPr>
                        <m:t> </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215900" y="3963187"/>
                <a:ext cx="6380978" cy="1385187"/>
              </a:xfrm>
              <a:prstGeom prst="rect">
                <a:avLst/>
              </a:prstGeom>
              <a:blipFill rotWithShape="0">
                <a:blip r:embed="rId7"/>
                <a:stretch>
                  <a:fillRect l="-1242" t="-29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986393" y="5514033"/>
                <a:ext cx="10478702" cy="1087734"/>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𝑥</m:t>
                              </m:r>
                            </m:den>
                          </m:f>
                          <m:d>
                            <m:dPr>
                              <m:begChr m:val="["/>
                              <m:endChr m:val="]"/>
                              <m:ctrlPr>
                                <a:rPr lang="en-US" i="1">
                                  <a:latin typeface="Cambria Math" panose="02040503050406030204" pitchFamily="18" charset="0"/>
                                </a:rPr>
                              </m:ctrlPr>
                            </m:dPr>
                            <m:e>
                              <m:r>
                                <a:rPr lang="en-US" i="1">
                                  <a:latin typeface="Cambria Math" charset="0"/>
                                </a:rPr>
                                <m:t>(</m:t>
                              </m:r>
                              <m:r>
                                <a:rPr lang="en-US" i="1">
                                  <a:latin typeface="Cambria Math" charset="0"/>
                                </a:rPr>
                                <m:t>𝜌</m:t>
                              </m:r>
                              <m:r>
                                <a:rPr lang="en-US" i="1">
                                  <a:latin typeface="Cambria Math" charset="0"/>
                                </a:rPr>
                                <m:t>𝑢</m:t>
                              </m:r>
                              <m:r>
                                <a:rPr lang="en-US" i="1">
                                  <a:latin typeface="Cambria Math" charset="0"/>
                                </a:rPr>
                                <m:t>)</m:t>
                              </m:r>
                              <m:r>
                                <a:rPr lang="en-US" i="1">
                                  <a:latin typeface="Cambria Math" charset="0"/>
                                </a:rPr>
                                <m:t>𝑢</m:t>
                              </m:r>
                            </m:e>
                          </m:d>
                        </m:e>
                      </m:d>
                      <m:r>
                        <a:rPr lang="en-US" b="0" i="1" smtClean="0">
                          <a:latin typeface="Cambria Math" charset="0"/>
                        </a:rPr>
                        <m:t>𝑑𝑥</m:t>
                      </m:r>
                      <m:r>
                        <a:rPr lang="en-US" i="1">
                          <a:latin typeface="Cambria Math" charset="0"/>
                        </a:rPr>
                        <m:t>𝑑𝑦𝑑𝑧</m:t>
                      </m:r>
                      <m:r>
                        <a:rPr lang="en-US" b="0" i="1" smtClean="0">
                          <a:latin typeface="Cambria Math"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𝑦</m:t>
                              </m:r>
                            </m:den>
                          </m:f>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charset="0"/>
                                    </a:rPr>
                                    <m:t>𝜌</m:t>
                                  </m:r>
                                  <m:r>
                                    <a:rPr lang="en-US" i="1">
                                      <a:latin typeface="Cambria Math" charset="0"/>
                                    </a:rPr>
                                    <m:t>𝑣</m:t>
                                  </m:r>
                                </m:e>
                              </m:d>
                              <m:r>
                                <a:rPr lang="en-US" i="1">
                                  <a:latin typeface="Cambria Math" charset="0"/>
                                </a:rPr>
                                <m:t>𝑢</m:t>
                              </m:r>
                            </m:e>
                          </m:d>
                        </m:e>
                      </m:d>
                      <m:r>
                        <a:rPr lang="en-US" i="1">
                          <a:latin typeface="Cambria Math" charset="0"/>
                        </a:rPr>
                        <m:t>𝑑𝑥</m:t>
                      </m:r>
                      <m:r>
                        <a:rPr lang="en-US" b="0" i="1" smtClean="0">
                          <a:latin typeface="Cambria Math" charset="0"/>
                        </a:rPr>
                        <m:t>𝑑𝑦</m:t>
                      </m:r>
                      <m:r>
                        <a:rPr lang="en-US" i="1">
                          <a:latin typeface="Cambria Math" charset="0"/>
                        </a:rPr>
                        <m:t>𝑑</m:t>
                      </m:r>
                      <m:r>
                        <m:rPr>
                          <m:sty m:val="p"/>
                        </m:rPr>
                        <a:rPr lang="en-US" b="0" i="0" smtClean="0">
                          <a:latin typeface="Cambria Math" charset="0"/>
                        </a:rPr>
                        <m:t>z</m:t>
                      </m:r>
                      <m:r>
                        <a:rPr lang="en-US" b="0" i="0" smtClean="0">
                          <a:latin typeface="Cambria Math" charset="0"/>
                        </a:rPr>
                        <m:t>=−</m:t>
                      </m:r>
                      <m:f>
                        <m:fPr>
                          <m:ctrlPr>
                            <a:rPr lang="en-US" i="1">
                              <a:latin typeface="Cambria Math" panose="02040503050406030204" pitchFamily="18" charset="0"/>
                            </a:rPr>
                          </m:ctrlPr>
                        </m:fPr>
                        <m:num>
                          <m:r>
                            <a:rPr lang="en-US" i="1">
                              <a:latin typeface="Cambria Math" charset="0"/>
                            </a:rPr>
                            <m:t>𝜕</m:t>
                          </m:r>
                          <m:r>
                            <a:rPr lang="en-US" i="1">
                              <a:latin typeface="Cambria Math" charset="0"/>
                            </a:rPr>
                            <m:t>𝑃</m:t>
                          </m:r>
                        </m:num>
                        <m:den>
                          <m:r>
                            <a:rPr lang="en-US" i="1">
                              <a:latin typeface="Cambria Math" charset="0"/>
                            </a:rPr>
                            <m:t>𝜕</m:t>
                          </m:r>
                          <m:r>
                            <a:rPr lang="en-US" i="1">
                              <a:latin typeface="Cambria Math" charset="0"/>
                            </a:rPr>
                            <m:t>𝑥</m:t>
                          </m:r>
                        </m:den>
                      </m:f>
                      <m:r>
                        <a:rPr lang="en-US" i="1">
                          <a:latin typeface="Cambria Math" charset="0"/>
                        </a:rPr>
                        <m:t>𝑑𝑥</m:t>
                      </m:r>
                      <m:r>
                        <a:rPr lang="en-US" b="0" i="1" smtClean="0">
                          <a:latin typeface="Cambria Math" charset="0"/>
                        </a:rPr>
                        <m:t>𝑑𝑦𝑑𝑧</m:t>
                      </m:r>
                      <m:r>
                        <a:rPr lang="en-US" b="0" i="1" smtClean="0">
                          <a:latin typeface="Cambria Math" charset="0"/>
                        </a:rPr>
                        <m:t>+</m:t>
                      </m:r>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i="1">
                                  <a:latin typeface="Cambria Math" charset="0"/>
                                </a:rPr>
                                <m:t>𝜎</m:t>
                              </m:r>
                            </m:e>
                            <m:sub>
                              <m:r>
                                <a:rPr lang="en-US" i="1">
                                  <a:latin typeface="Cambria Math" charset="0"/>
                                </a:rPr>
                                <m:t>𝑥𝑥</m:t>
                              </m:r>
                            </m:sub>
                          </m:sSub>
                        </m:num>
                        <m:den>
                          <m:r>
                            <a:rPr lang="en-US" i="1">
                              <a:latin typeface="Cambria Math" charset="0"/>
                            </a:rPr>
                            <m:t>𝜕</m:t>
                          </m:r>
                          <m:r>
                            <a:rPr lang="en-US" i="1">
                              <a:latin typeface="Cambria Math" charset="0"/>
                            </a:rPr>
                            <m:t>𝑥</m:t>
                          </m:r>
                        </m:den>
                      </m:f>
                      <m:r>
                        <a:rPr lang="en-US" i="1">
                          <a:latin typeface="Cambria Math" charset="0"/>
                        </a:rPr>
                        <m:t>𝑑𝑥</m:t>
                      </m:r>
                      <m:r>
                        <a:rPr lang="en-US" b="0" i="1" smtClean="0">
                          <a:latin typeface="Cambria Math" charset="0"/>
                        </a:rPr>
                        <m:t>𝑑𝑦𝑑𝑧</m:t>
                      </m:r>
                      <m:r>
                        <a:rPr lang="en-US" b="0" i="1" smtClean="0">
                          <a:latin typeface="Cambria Math" charset="0"/>
                        </a:rPr>
                        <m:t>+</m:t>
                      </m:r>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i="1">
                                  <a:latin typeface="Cambria Math" charset="0"/>
                                </a:rPr>
                                <m:t>𝜏</m:t>
                              </m:r>
                            </m:e>
                            <m:sub>
                              <m:r>
                                <a:rPr lang="en-US" i="1">
                                  <a:latin typeface="Cambria Math" charset="0"/>
                                </a:rPr>
                                <m:t>𝑦𝑥</m:t>
                              </m:r>
                            </m:sub>
                          </m:sSub>
                        </m:num>
                        <m:den>
                          <m:r>
                            <a:rPr lang="en-US" i="1">
                              <a:latin typeface="Cambria Math" charset="0"/>
                            </a:rPr>
                            <m:t>𝜕</m:t>
                          </m:r>
                          <m:r>
                            <a:rPr lang="en-US" i="1">
                              <a:latin typeface="Cambria Math" charset="0"/>
                            </a:rPr>
                            <m:t>𝑦</m:t>
                          </m:r>
                        </m:den>
                      </m:f>
                      <m:r>
                        <a:rPr lang="en-US" i="1">
                          <a:latin typeface="Cambria Math" charset="0"/>
                        </a:rPr>
                        <m:t>𝑑</m:t>
                      </m:r>
                      <m:r>
                        <a:rPr lang="en-US" b="0" i="1" smtClean="0">
                          <a:latin typeface="Cambria Math" charset="0"/>
                        </a:rPr>
                        <m:t>𝑥𝑑𝑦𝑑𝑧</m:t>
                      </m:r>
                      <m:r>
                        <a:rPr lang="en-US" b="0" i="1" smtClean="0">
                          <a:latin typeface="Cambria Math" charset="0"/>
                        </a:rPr>
                        <m:t>+</m:t>
                      </m:r>
                      <m:r>
                        <a:rPr lang="en-US" b="0" i="1" smtClean="0">
                          <a:latin typeface="Cambria Math" charset="0"/>
                        </a:rPr>
                        <m:t>𝑋𝑑𝑥𝑑𝑦𝑑𝑧</m:t>
                      </m:r>
                    </m:oMath>
                  </m:oMathPara>
                </a14:m>
                <a:endParaRPr lang="en-US" dirty="0"/>
              </a:p>
              <a:p>
                <a:endParaRPr lang="en-US" i="1" dirty="0">
                  <a:latin typeface="Cambria Math"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986393" y="5514033"/>
                <a:ext cx="10478702" cy="1087734"/>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079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15900"/>
            <a:ext cx="10515600" cy="1325563"/>
          </a:xfrm>
        </p:spPr>
        <p:txBody>
          <a:bodyPr/>
          <a:lstStyle/>
          <a:p>
            <a:r>
              <a:rPr lang="en-US" dirty="0"/>
              <a:t>Momentum Equation</a:t>
            </a:r>
          </a:p>
        </p:txBody>
      </p:sp>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pPr/>
              <a:t>17</a:t>
            </a:fld>
            <a:endParaRPr lang="en-US" dirty="0"/>
          </a:p>
        </p:txBody>
      </p:sp>
      <mc:AlternateContent xmlns:mc="http://schemas.openxmlformats.org/markup-compatibility/2006" xmlns:a14="http://schemas.microsoft.com/office/drawing/2010/main">
        <mc:Choice Requires="a14">
          <p:sp>
            <p:nvSpPr>
              <p:cNvPr id="21" name="TextBox 20"/>
              <p:cNvSpPr txBox="1"/>
              <p:nvPr/>
            </p:nvSpPr>
            <p:spPr>
              <a:xfrm>
                <a:off x="488310" y="2140633"/>
                <a:ext cx="7840351" cy="386343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groupChr>
                        <m:groupChrPr>
                          <m:chr m:val="→"/>
                          <m:vertJc m:val="bot"/>
                          <m:ctrlPr>
                            <a:rPr lang="is-IS" i="1" smtClean="0">
                              <a:latin typeface="Cambria Math" panose="02040503050406030204" pitchFamily="18" charset="0"/>
                            </a:rPr>
                          </m:ctrlPr>
                        </m:groupChrPr>
                        <m:e>
                          <m:r>
                            <m:rPr>
                              <m:brk m:alnAt="2"/>
                            </m:rPr>
                            <a:rPr lang="en-US" b="0" i="1" smtClean="0">
                              <a:latin typeface="Cambria Math" charset="0"/>
                            </a:rPr>
                            <m:t>𝑟</m:t>
                          </m:r>
                          <m:r>
                            <a:rPr lang="en-US" b="0" i="1" smtClean="0">
                              <a:latin typeface="Cambria Math" charset="0"/>
                            </a:rPr>
                            <m:t>𝑒𝑎𝑟𝑟𝑎𝑛𝑔𝑒</m:t>
                          </m:r>
                        </m:e>
                      </m:groupChr>
                      <m:r>
                        <a:rPr lang="en-US" b="0" i="1" smtClean="0">
                          <a:latin typeface="Cambria Math" charset="0"/>
                        </a:rPr>
                        <m:t>     </m:t>
                      </m:r>
                      <m:f>
                        <m:fPr>
                          <m:ctrlPr>
                            <a:rPr lang="en-US" i="1" smtClean="0">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𝑥</m:t>
                          </m:r>
                        </m:den>
                      </m:f>
                      <m:d>
                        <m:dPr>
                          <m:begChr m:val="["/>
                          <m:endChr m:val="]"/>
                          <m:ctrlPr>
                            <a:rPr lang="en-US" i="1">
                              <a:latin typeface="Cambria Math" panose="02040503050406030204" pitchFamily="18" charset="0"/>
                            </a:rPr>
                          </m:ctrlPr>
                        </m:dPr>
                        <m:e>
                          <m:r>
                            <a:rPr lang="en-US" i="1">
                              <a:latin typeface="Cambria Math" charset="0"/>
                            </a:rPr>
                            <m:t>(</m:t>
                          </m:r>
                          <m:r>
                            <a:rPr lang="en-US" i="1">
                              <a:latin typeface="Cambria Math" charset="0"/>
                            </a:rPr>
                            <m:t>𝜌</m:t>
                          </m:r>
                          <m:r>
                            <a:rPr lang="en-US" i="1">
                              <a:latin typeface="Cambria Math" charset="0"/>
                            </a:rPr>
                            <m:t>𝑢</m:t>
                          </m:r>
                          <m:r>
                            <a:rPr lang="en-US" i="1">
                              <a:latin typeface="Cambria Math" charset="0"/>
                            </a:rPr>
                            <m:t>)</m:t>
                          </m:r>
                          <m:r>
                            <a:rPr lang="en-US" i="1">
                              <a:latin typeface="Cambria Math" charset="0"/>
                            </a:rPr>
                            <m:t>𝑢</m:t>
                          </m:r>
                        </m:e>
                      </m:d>
                      <m:r>
                        <a:rPr lang="en-US" b="0" i="1" smtClean="0">
                          <a:latin typeface="Cambria Math" charset="0"/>
                        </a:rPr>
                        <m:t>+</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𝑦</m:t>
                          </m:r>
                        </m:den>
                      </m:f>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charset="0"/>
                                </a:rPr>
                                <m:t>𝜌</m:t>
                              </m:r>
                              <m:r>
                                <a:rPr lang="en-US" i="1">
                                  <a:latin typeface="Cambria Math" charset="0"/>
                                </a:rPr>
                                <m:t>𝑣</m:t>
                              </m:r>
                            </m:e>
                          </m:d>
                          <m:r>
                            <a:rPr lang="en-US" i="1">
                              <a:latin typeface="Cambria Math" charset="0"/>
                            </a:rPr>
                            <m:t>𝑢</m:t>
                          </m:r>
                        </m:e>
                      </m:d>
                      <m:r>
                        <a:rPr lang="en-US" b="0" i="0" smtClean="0">
                          <a:latin typeface="Cambria Math" charset="0"/>
                        </a:rPr>
                        <m:t>=</m:t>
                      </m:r>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b="0" i="1" smtClean="0">
                                  <a:latin typeface="Cambria Math" charset="0"/>
                                </a:rPr>
                                <m:t>(</m:t>
                              </m:r>
                              <m:r>
                                <a:rPr lang="en-US" i="1">
                                  <a:latin typeface="Cambria Math" charset="0"/>
                                </a:rPr>
                                <m:t>𝜎</m:t>
                              </m:r>
                            </m:e>
                            <m:sub>
                              <m:r>
                                <a:rPr lang="en-US" i="1">
                                  <a:latin typeface="Cambria Math" charset="0"/>
                                </a:rPr>
                                <m:t>𝑥𝑥</m:t>
                              </m:r>
                            </m:sub>
                          </m:sSub>
                          <m:r>
                            <a:rPr lang="en-US" b="0" i="1" smtClean="0">
                              <a:latin typeface="Cambria Math" charset="0"/>
                            </a:rPr>
                            <m:t>−</m:t>
                          </m:r>
                          <m:r>
                            <a:rPr lang="en-US" b="0" i="1" smtClean="0">
                              <a:latin typeface="Cambria Math" charset="0"/>
                            </a:rPr>
                            <m:t>𝑃</m:t>
                          </m:r>
                          <m:r>
                            <a:rPr lang="en-US" b="0" i="1" smtClean="0">
                              <a:latin typeface="Cambria Math" charset="0"/>
                            </a:rPr>
                            <m:t>)</m:t>
                          </m:r>
                        </m:num>
                        <m:den>
                          <m:r>
                            <a:rPr lang="en-US" i="1">
                              <a:latin typeface="Cambria Math" charset="0"/>
                            </a:rPr>
                            <m:t>𝜕</m:t>
                          </m:r>
                          <m:r>
                            <a:rPr lang="en-US" i="1">
                              <a:latin typeface="Cambria Math" charset="0"/>
                            </a:rPr>
                            <m:t>𝑥</m:t>
                          </m:r>
                        </m:den>
                      </m:f>
                      <m:r>
                        <a:rPr lang="en-US" b="0" i="1" smtClean="0">
                          <a:latin typeface="Cambria Math" charset="0"/>
                        </a:rPr>
                        <m:t>+</m:t>
                      </m:r>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i="1">
                                  <a:latin typeface="Cambria Math" charset="0"/>
                                </a:rPr>
                                <m:t>𝜏</m:t>
                              </m:r>
                            </m:e>
                            <m:sub>
                              <m:r>
                                <a:rPr lang="en-US" i="1">
                                  <a:latin typeface="Cambria Math" charset="0"/>
                                </a:rPr>
                                <m:t>𝑦𝑥</m:t>
                              </m:r>
                            </m:sub>
                          </m:sSub>
                        </m:num>
                        <m:den>
                          <m:r>
                            <a:rPr lang="en-US" i="1">
                              <a:latin typeface="Cambria Math" charset="0"/>
                            </a:rPr>
                            <m:t>𝜕</m:t>
                          </m:r>
                          <m:r>
                            <a:rPr lang="en-US" i="1">
                              <a:latin typeface="Cambria Math" charset="0"/>
                            </a:rPr>
                            <m:t>𝑦</m:t>
                          </m:r>
                        </m:den>
                      </m:f>
                      <m:r>
                        <a:rPr lang="en-US" b="0" i="1" smtClean="0">
                          <a:latin typeface="Cambria Math" charset="0"/>
                        </a:rPr>
                        <m:t>+</m:t>
                      </m:r>
                      <m:r>
                        <a:rPr lang="en-US" b="0" i="1" smtClean="0">
                          <a:latin typeface="Cambria Math" charset="0"/>
                        </a:rPr>
                        <m:t>𝑋</m:t>
                      </m:r>
                    </m:oMath>
                  </m:oMathPara>
                </a14:m>
                <a:endParaRPr lang="en-US" dirty="0"/>
              </a:p>
              <a:p>
                <a:endParaRPr lang="en-US" i="1" dirty="0">
                  <a:latin typeface="Cambria Math" charset="0"/>
                </a:endParaRPr>
              </a:p>
              <a:p>
                <a:pPr/>
                <a14:m>
                  <m:oMathPara xmlns:m="http://schemas.openxmlformats.org/officeDocument/2006/math">
                    <m:oMathParaPr>
                      <m:jc m:val="left"/>
                    </m:oMathParaPr>
                    <m:oMath xmlns:m="http://schemas.openxmlformats.org/officeDocument/2006/math">
                      <m:groupChr>
                        <m:groupChrPr>
                          <m:chr m:val="→"/>
                          <m:vertJc m:val="bot"/>
                          <m:ctrlPr>
                            <a:rPr lang="is-IS" i="1">
                              <a:latin typeface="Cambria Math" panose="02040503050406030204" pitchFamily="18" charset="0"/>
                            </a:rPr>
                          </m:ctrlPr>
                        </m:groupChrPr>
                        <m:e>
                          <m:r>
                            <m:rPr>
                              <m:brk m:alnAt="2"/>
                            </m:rPr>
                            <a:rPr lang="en-US" i="1">
                              <a:latin typeface="Cambria Math" charset="0"/>
                            </a:rPr>
                            <m:t>𝑐</m:t>
                          </m:r>
                          <m:r>
                            <a:rPr lang="en-US" i="1">
                              <a:latin typeface="Cambria Math" charset="0"/>
                            </a:rPr>
                            <m:t>h𝑎𝑖𝑛</m:t>
                          </m:r>
                          <m:r>
                            <a:rPr lang="en-US" i="1">
                              <a:latin typeface="Cambria Math" charset="0"/>
                            </a:rPr>
                            <m:t>−</m:t>
                          </m:r>
                          <m:r>
                            <a:rPr lang="en-US" i="1">
                              <a:latin typeface="Cambria Math" charset="0"/>
                            </a:rPr>
                            <m:t>𝑟𝑢𝑙𝑒</m:t>
                          </m:r>
                        </m:e>
                      </m:groupChr>
                      <m:r>
                        <a:rPr lang="en-US" i="1">
                          <a:latin typeface="Cambria Math" charset="0"/>
                        </a:rPr>
                        <m:t>    </m:t>
                      </m:r>
                      <m:r>
                        <a:rPr lang="en-US" i="1">
                          <a:latin typeface="Cambria Math" charset="0"/>
                        </a:rPr>
                        <m:t>𝜌</m:t>
                      </m:r>
                      <m:r>
                        <a:rPr lang="en-US" i="1">
                          <a:latin typeface="Cambria Math" charset="0"/>
                        </a:rPr>
                        <m:t>𝑢</m:t>
                      </m:r>
                      <m:f>
                        <m:fPr>
                          <m:ctrlPr>
                            <a:rPr lang="en-US" i="1">
                              <a:latin typeface="Cambria Math" panose="02040503050406030204" pitchFamily="18" charset="0"/>
                            </a:rPr>
                          </m:ctrlPr>
                        </m:fPr>
                        <m:num>
                          <m:r>
                            <a:rPr lang="en-US" i="1">
                              <a:latin typeface="Cambria Math" charset="0"/>
                            </a:rPr>
                            <m:t>𝜕</m:t>
                          </m:r>
                          <m:r>
                            <a:rPr lang="en-US" i="1">
                              <a:latin typeface="Cambria Math" charset="0"/>
                            </a:rPr>
                            <m:t>𝑢</m:t>
                          </m:r>
                        </m:num>
                        <m:den>
                          <m:r>
                            <a:rPr lang="en-US" i="1">
                              <a:latin typeface="Cambria Math" charset="0"/>
                            </a:rPr>
                            <m:t>𝜕</m:t>
                          </m:r>
                          <m:r>
                            <a:rPr lang="en-US" i="1">
                              <a:latin typeface="Cambria Math" charset="0"/>
                            </a:rPr>
                            <m:t>𝑥</m:t>
                          </m:r>
                        </m:den>
                      </m:f>
                      <m:r>
                        <a:rPr lang="en-US" i="1">
                          <a:latin typeface="Cambria Math" charset="0"/>
                        </a:rPr>
                        <m:t>+</m:t>
                      </m:r>
                      <m:r>
                        <a:rPr lang="en-US" i="1">
                          <a:latin typeface="Cambria Math" charset="0"/>
                        </a:rPr>
                        <m:t>𝑢</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𝑥</m:t>
                          </m:r>
                        </m:den>
                      </m:f>
                      <m:d>
                        <m:dPr>
                          <m:ctrlPr>
                            <a:rPr lang="en-US" i="1">
                              <a:latin typeface="Cambria Math" panose="02040503050406030204" pitchFamily="18" charset="0"/>
                            </a:rPr>
                          </m:ctrlPr>
                        </m:dPr>
                        <m:e>
                          <m:r>
                            <a:rPr lang="en-US" i="1">
                              <a:latin typeface="Cambria Math" charset="0"/>
                            </a:rPr>
                            <m:t>𝜌</m:t>
                          </m:r>
                          <m:r>
                            <a:rPr lang="en-US" i="1">
                              <a:latin typeface="Cambria Math" charset="0"/>
                            </a:rPr>
                            <m:t>𝑢</m:t>
                          </m:r>
                        </m:e>
                      </m:d>
                      <m:r>
                        <a:rPr lang="en-US" i="1">
                          <a:latin typeface="Cambria Math" charset="0"/>
                        </a:rPr>
                        <m:t>+</m:t>
                      </m:r>
                      <m:r>
                        <a:rPr lang="en-US" i="1">
                          <a:latin typeface="Cambria Math" charset="0"/>
                        </a:rPr>
                        <m:t>𝜌</m:t>
                      </m:r>
                      <m:r>
                        <a:rPr lang="en-US" i="1">
                          <a:latin typeface="Cambria Math" charset="0"/>
                        </a:rPr>
                        <m:t>𝑣</m:t>
                      </m:r>
                      <m:f>
                        <m:fPr>
                          <m:ctrlPr>
                            <a:rPr lang="en-US" i="1">
                              <a:latin typeface="Cambria Math" panose="02040503050406030204" pitchFamily="18" charset="0"/>
                            </a:rPr>
                          </m:ctrlPr>
                        </m:fPr>
                        <m:num>
                          <m:r>
                            <a:rPr lang="en-US" i="1">
                              <a:latin typeface="Cambria Math" charset="0"/>
                            </a:rPr>
                            <m:t>𝜕</m:t>
                          </m:r>
                          <m:r>
                            <a:rPr lang="en-US" i="1">
                              <a:latin typeface="Cambria Math" charset="0"/>
                            </a:rPr>
                            <m:t>𝑢</m:t>
                          </m:r>
                        </m:num>
                        <m:den>
                          <m:r>
                            <a:rPr lang="en-US" i="1">
                              <a:latin typeface="Cambria Math" charset="0"/>
                            </a:rPr>
                            <m:t>𝜕</m:t>
                          </m:r>
                          <m:r>
                            <a:rPr lang="en-US" i="1">
                              <a:latin typeface="Cambria Math" charset="0"/>
                            </a:rPr>
                            <m:t>𝑦</m:t>
                          </m:r>
                        </m:den>
                      </m:f>
                      <m:r>
                        <a:rPr lang="en-US" i="1">
                          <a:latin typeface="Cambria Math" charset="0"/>
                        </a:rPr>
                        <m:t>+</m:t>
                      </m:r>
                      <m:r>
                        <a:rPr lang="en-US" i="1">
                          <a:latin typeface="Cambria Math" charset="0"/>
                        </a:rPr>
                        <m:t>𝑢</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𝑦</m:t>
                          </m:r>
                        </m:den>
                      </m:f>
                      <m:d>
                        <m:dPr>
                          <m:ctrlPr>
                            <a:rPr lang="en-US" i="1">
                              <a:latin typeface="Cambria Math" panose="02040503050406030204" pitchFamily="18" charset="0"/>
                            </a:rPr>
                          </m:ctrlPr>
                        </m:dPr>
                        <m:e>
                          <m:r>
                            <a:rPr lang="en-US" i="1">
                              <a:latin typeface="Cambria Math" charset="0"/>
                            </a:rPr>
                            <m:t>𝜌</m:t>
                          </m:r>
                          <m:r>
                            <a:rPr lang="en-US" i="1">
                              <a:latin typeface="Cambria Math" charset="0"/>
                            </a:rPr>
                            <m:t>𝑣</m:t>
                          </m:r>
                        </m:e>
                      </m:d>
                      <m:r>
                        <a:rPr lang="en-US">
                          <a:latin typeface="Cambria Math" charset="0"/>
                        </a:rPr>
                        <m:t>=</m:t>
                      </m:r>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i="1">
                                  <a:latin typeface="Cambria Math" charset="0"/>
                                </a:rPr>
                                <m:t>(</m:t>
                              </m:r>
                              <m:r>
                                <a:rPr lang="en-US" i="1">
                                  <a:latin typeface="Cambria Math" charset="0"/>
                                </a:rPr>
                                <m:t>𝜎</m:t>
                              </m:r>
                            </m:e>
                            <m:sub>
                              <m:r>
                                <a:rPr lang="en-US" i="1">
                                  <a:latin typeface="Cambria Math" charset="0"/>
                                </a:rPr>
                                <m:t>𝑥𝑥</m:t>
                              </m:r>
                            </m:sub>
                          </m:sSub>
                          <m:r>
                            <a:rPr lang="en-US" i="1">
                              <a:latin typeface="Cambria Math" charset="0"/>
                            </a:rPr>
                            <m:t>−</m:t>
                          </m:r>
                          <m:r>
                            <a:rPr lang="en-US" i="1">
                              <a:latin typeface="Cambria Math" charset="0"/>
                            </a:rPr>
                            <m:t>𝑃</m:t>
                          </m:r>
                          <m:r>
                            <a:rPr lang="en-US" i="1">
                              <a:latin typeface="Cambria Math" charset="0"/>
                            </a:rPr>
                            <m:t>)</m:t>
                          </m:r>
                        </m:num>
                        <m:den>
                          <m:r>
                            <a:rPr lang="en-US" i="1">
                              <a:latin typeface="Cambria Math" charset="0"/>
                            </a:rPr>
                            <m:t>𝜕</m:t>
                          </m:r>
                          <m:r>
                            <a:rPr lang="en-US" i="1">
                              <a:latin typeface="Cambria Math" charset="0"/>
                            </a:rPr>
                            <m:t>𝑥</m:t>
                          </m:r>
                        </m:den>
                      </m:f>
                      <m:r>
                        <a:rPr lang="en-US" i="1">
                          <a:latin typeface="Cambria Math" charset="0"/>
                        </a:rPr>
                        <m:t>+</m:t>
                      </m:r>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i="1">
                                  <a:latin typeface="Cambria Math" charset="0"/>
                                </a:rPr>
                                <m:t>𝜏</m:t>
                              </m:r>
                            </m:e>
                            <m:sub>
                              <m:r>
                                <a:rPr lang="en-US" i="1">
                                  <a:latin typeface="Cambria Math" charset="0"/>
                                </a:rPr>
                                <m:t>𝑦𝑥</m:t>
                              </m:r>
                            </m:sub>
                          </m:sSub>
                        </m:num>
                        <m:den>
                          <m:r>
                            <a:rPr lang="en-US" i="1">
                              <a:latin typeface="Cambria Math" charset="0"/>
                            </a:rPr>
                            <m:t>𝜕</m:t>
                          </m:r>
                          <m:r>
                            <a:rPr lang="en-US" i="1">
                              <a:latin typeface="Cambria Math" charset="0"/>
                            </a:rPr>
                            <m:t>𝑦</m:t>
                          </m:r>
                        </m:den>
                      </m:f>
                      <m:r>
                        <a:rPr lang="en-US" i="1">
                          <a:latin typeface="Cambria Math" charset="0"/>
                        </a:rPr>
                        <m:t>+</m:t>
                      </m:r>
                      <m:r>
                        <a:rPr lang="en-US" i="1">
                          <a:latin typeface="Cambria Math" charset="0"/>
                        </a:rPr>
                        <m:t>𝑋</m:t>
                      </m:r>
                    </m:oMath>
                  </m:oMathPara>
                </a14:m>
                <a:endParaRPr lang="en-US" dirty="0"/>
              </a:p>
              <a:p>
                <a:endParaRPr lang="en-US" dirty="0"/>
              </a:p>
              <a:p>
                <a:pPr/>
                <a14:m>
                  <m:oMathPara xmlns:m="http://schemas.openxmlformats.org/officeDocument/2006/math">
                    <m:oMathParaPr>
                      <m:jc m:val="left"/>
                    </m:oMathParaPr>
                    <m:oMath xmlns:m="http://schemas.openxmlformats.org/officeDocument/2006/math">
                      <m:groupChr>
                        <m:groupChrPr>
                          <m:chr m:val="→"/>
                          <m:vertJc m:val="bot"/>
                          <m:ctrlPr>
                            <a:rPr lang="is-IS" i="1">
                              <a:latin typeface="Cambria Math" panose="02040503050406030204" pitchFamily="18" charset="0"/>
                            </a:rPr>
                          </m:ctrlPr>
                        </m:groupChrPr>
                        <m:e>
                          <m:r>
                            <m:rPr>
                              <m:brk m:alnAt="2"/>
                            </m:rPr>
                            <a:rPr lang="en-US" i="1">
                              <a:latin typeface="Cambria Math" charset="0"/>
                            </a:rPr>
                            <m:t>𝑟</m:t>
                          </m:r>
                          <m:r>
                            <a:rPr lang="en-US" i="1">
                              <a:latin typeface="Cambria Math" charset="0"/>
                            </a:rPr>
                            <m:t>𝑒𝑎𝑟𝑟𝑎𝑛𝑔𝑒</m:t>
                          </m:r>
                        </m:e>
                      </m:groupChr>
                      <m:r>
                        <a:rPr lang="en-US" i="1">
                          <a:latin typeface="Cambria Math" charset="0"/>
                        </a:rPr>
                        <m:t>     </m:t>
                      </m:r>
                      <m:r>
                        <a:rPr lang="en-US" i="1">
                          <a:latin typeface="Cambria Math" charset="0"/>
                        </a:rPr>
                        <m:t>𝜌</m:t>
                      </m:r>
                      <m:d>
                        <m:dPr>
                          <m:ctrlPr>
                            <a:rPr lang="en-US" i="1">
                              <a:latin typeface="Cambria Math" panose="02040503050406030204" pitchFamily="18" charset="0"/>
                            </a:rPr>
                          </m:ctrlPr>
                        </m:dPr>
                        <m:e>
                          <m:r>
                            <a:rPr lang="en-US" i="1">
                              <a:latin typeface="Cambria Math" charset="0"/>
                            </a:rPr>
                            <m:t>𝑢</m:t>
                          </m:r>
                          <m:f>
                            <m:fPr>
                              <m:ctrlPr>
                                <a:rPr lang="en-US" i="1">
                                  <a:latin typeface="Cambria Math" panose="02040503050406030204" pitchFamily="18" charset="0"/>
                                </a:rPr>
                              </m:ctrlPr>
                            </m:fPr>
                            <m:num>
                              <m:r>
                                <a:rPr lang="en-US" i="1">
                                  <a:latin typeface="Cambria Math" charset="0"/>
                                </a:rPr>
                                <m:t>𝜕</m:t>
                              </m:r>
                              <m:r>
                                <a:rPr lang="en-US" i="1">
                                  <a:latin typeface="Cambria Math" charset="0"/>
                                </a:rPr>
                                <m:t>𝑢</m:t>
                              </m:r>
                            </m:num>
                            <m:den>
                              <m:r>
                                <a:rPr lang="en-US" i="1">
                                  <a:latin typeface="Cambria Math" charset="0"/>
                                </a:rPr>
                                <m:t>𝜕</m:t>
                              </m:r>
                              <m:r>
                                <a:rPr lang="en-US" i="1">
                                  <a:latin typeface="Cambria Math" charset="0"/>
                                </a:rPr>
                                <m:t>𝑥</m:t>
                              </m:r>
                            </m:den>
                          </m:f>
                          <m:r>
                            <a:rPr lang="en-US" i="1">
                              <a:latin typeface="Cambria Math" charset="0"/>
                            </a:rPr>
                            <m:t>+</m:t>
                          </m:r>
                          <m:r>
                            <a:rPr lang="en-US" i="1">
                              <a:latin typeface="Cambria Math" charset="0"/>
                            </a:rPr>
                            <m:t>𝑣</m:t>
                          </m:r>
                          <m:f>
                            <m:fPr>
                              <m:ctrlPr>
                                <a:rPr lang="en-US" i="1">
                                  <a:latin typeface="Cambria Math" panose="02040503050406030204" pitchFamily="18" charset="0"/>
                                </a:rPr>
                              </m:ctrlPr>
                            </m:fPr>
                            <m:num>
                              <m:r>
                                <a:rPr lang="en-US" i="1">
                                  <a:latin typeface="Cambria Math" charset="0"/>
                                </a:rPr>
                                <m:t>𝜕</m:t>
                              </m:r>
                              <m:r>
                                <a:rPr lang="en-US" i="1">
                                  <a:latin typeface="Cambria Math" charset="0"/>
                                </a:rPr>
                                <m:t>𝑢</m:t>
                              </m:r>
                            </m:num>
                            <m:den>
                              <m:r>
                                <a:rPr lang="en-US" i="1">
                                  <a:latin typeface="Cambria Math" charset="0"/>
                                </a:rPr>
                                <m:t>𝜕</m:t>
                              </m:r>
                              <m:r>
                                <a:rPr lang="en-US" i="1">
                                  <a:latin typeface="Cambria Math" charset="0"/>
                                </a:rPr>
                                <m:t>𝑦</m:t>
                              </m:r>
                            </m:den>
                          </m:f>
                        </m:e>
                      </m:d>
                      <m:r>
                        <a:rPr lang="en-US" i="1">
                          <a:latin typeface="Cambria Math" charset="0"/>
                        </a:rPr>
                        <m:t>+</m:t>
                      </m:r>
                      <m:r>
                        <a:rPr lang="en-US" i="1">
                          <a:latin typeface="Cambria Math" charset="0"/>
                        </a:rPr>
                        <m:t>𝑢</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𝑥</m:t>
                              </m:r>
                            </m:den>
                          </m:f>
                          <m:d>
                            <m:dPr>
                              <m:ctrlPr>
                                <a:rPr lang="en-US" i="1">
                                  <a:latin typeface="Cambria Math" panose="02040503050406030204" pitchFamily="18" charset="0"/>
                                </a:rPr>
                              </m:ctrlPr>
                            </m:dPr>
                            <m:e>
                              <m:r>
                                <a:rPr lang="en-US" i="1">
                                  <a:latin typeface="Cambria Math" charset="0"/>
                                </a:rPr>
                                <m:t>𝜌</m:t>
                              </m:r>
                              <m:r>
                                <a:rPr lang="en-US" i="1">
                                  <a:latin typeface="Cambria Math" charset="0"/>
                                </a:rPr>
                                <m:t>𝑢</m:t>
                              </m:r>
                            </m:e>
                          </m:d>
                          <m:r>
                            <a:rPr lang="en-US" i="1">
                              <a:latin typeface="Cambria Math" charset="0"/>
                            </a:rPr>
                            <m:t>+</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𝑦</m:t>
                              </m:r>
                            </m:den>
                          </m:f>
                          <m:d>
                            <m:dPr>
                              <m:ctrlPr>
                                <a:rPr lang="en-US" i="1">
                                  <a:latin typeface="Cambria Math" panose="02040503050406030204" pitchFamily="18" charset="0"/>
                                </a:rPr>
                              </m:ctrlPr>
                            </m:dPr>
                            <m:e>
                              <m:r>
                                <a:rPr lang="en-US" i="1">
                                  <a:latin typeface="Cambria Math" charset="0"/>
                                </a:rPr>
                                <m:t>𝜌</m:t>
                              </m:r>
                              <m:r>
                                <a:rPr lang="en-US" i="1">
                                  <a:latin typeface="Cambria Math" charset="0"/>
                                </a:rPr>
                                <m:t>𝑣</m:t>
                              </m:r>
                            </m:e>
                          </m:d>
                        </m:e>
                      </m:d>
                      <m:r>
                        <a:rPr lang="en-US">
                          <a:latin typeface="Cambria Math" charset="0"/>
                        </a:rPr>
                        <m:t>=</m:t>
                      </m:r>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i="1">
                                  <a:latin typeface="Cambria Math" charset="0"/>
                                </a:rPr>
                                <m:t>(</m:t>
                              </m:r>
                              <m:r>
                                <a:rPr lang="en-US" i="1">
                                  <a:latin typeface="Cambria Math" charset="0"/>
                                </a:rPr>
                                <m:t>𝜎</m:t>
                              </m:r>
                            </m:e>
                            <m:sub>
                              <m:r>
                                <a:rPr lang="en-US" i="1">
                                  <a:latin typeface="Cambria Math" charset="0"/>
                                </a:rPr>
                                <m:t>𝑥𝑥</m:t>
                              </m:r>
                            </m:sub>
                          </m:sSub>
                          <m:r>
                            <a:rPr lang="en-US" i="1">
                              <a:latin typeface="Cambria Math" charset="0"/>
                            </a:rPr>
                            <m:t>−</m:t>
                          </m:r>
                          <m:r>
                            <a:rPr lang="en-US" i="1">
                              <a:latin typeface="Cambria Math" charset="0"/>
                            </a:rPr>
                            <m:t>𝑃</m:t>
                          </m:r>
                          <m:r>
                            <a:rPr lang="en-US" i="1">
                              <a:latin typeface="Cambria Math" charset="0"/>
                            </a:rPr>
                            <m:t>)</m:t>
                          </m:r>
                        </m:num>
                        <m:den>
                          <m:r>
                            <a:rPr lang="en-US" i="1">
                              <a:latin typeface="Cambria Math" charset="0"/>
                            </a:rPr>
                            <m:t>𝜕</m:t>
                          </m:r>
                          <m:r>
                            <a:rPr lang="en-US" i="1">
                              <a:latin typeface="Cambria Math" charset="0"/>
                            </a:rPr>
                            <m:t>𝑥</m:t>
                          </m:r>
                        </m:den>
                      </m:f>
                      <m:r>
                        <a:rPr lang="en-US" i="1">
                          <a:latin typeface="Cambria Math" charset="0"/>
                        </a:rPr>
                        <m:t>+</m:t>
                      </m:r>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i="1">
                                  <a:latin typeface="Cambria Math" charset="0"/>
                                </a:rPr>
                                <m:t>𝜏</m:t>
                              </m:r>
                            </m:e>
                            <m:sub>
                              <m:r>
                                <a:rPr lang="en-US" i="1">
                                  <a:latin typeface="Cambria Math" charset="0"/>
                                </a:rPr>
                                <m:t>𝑦𝑥</m:t>
                              </m:r>
                            </m:sub>
                          </m:sSub>
                        </m:num>
                        <m:den>
                          <m:r>
                            <a:rPr lang="en-US" i="1">
                              <a:latin typeface="Cambria Math" charset="0"/>
                            </a:rPr>
                            <m:t>𝜕</m:t>
                          </m:r>
                          <m:r>
                            <a:rPr lang="en-US" i="1">
                              <a:latin typeface="Cambria Math" charset="0"/>
                            </a:rPr>
                            <m:t>𝑦</m:t>
                          </m:r>
                        </m:den>
                      </m:f>
                      <m:r>
                        <a:rPr lang="en-US" i="1">
                          <a:latin typeface="Cambria Math" charset="0"/>
                        </a:rPr>
                        <m:t>+</m:t>
                      </m:r>
                      <m:r>
                        <a:rPr lang="en-US" i="1">
                          <a:latin typeface="Cambria Math" charset="0"/>
                        </a:rPr>
                        <m:t>𝑋</m:t>
                      </m:r>
                    </m:oMath>
                  </m:oMathPara>
                </a14:m>
                <a:endParaRPr lang="en-US" dirty="0"/>
              </a:p>
              <a:p>
                <a:endParaRPr lang="en-US" dirty="0"/>
              </a:p>
              <a:p>
                <a:pPr/>
                <a14:m>
                  <m:oMathPara xmlns:m="http://schemas.openxmlformats.org/officeDocument/2006/math">
                    <m:oMathParaPr>
                      <m:jc m:val="left"/>
                    </m:oMathParaPr>
                    <m:oMath xmlns:m="http://schemas.openxmlformats.org/officeDocument/2006/math">
                      <m:groupChr>
                        <m:groupChrPr>
                          <m:chr m:val="→"/>
                          <m:vertJc m:val="bot"/>
                          <m:ctrlPr>
                            <a:rPr lang="is-IS" i="1">
                              <a:latin typeface="Cambria Math" panose="02040503050406030204" pitchFamily="18" charset="0"/>
                            </a:rPr>
                          </m:ctrlPr>
                        </m:groupChrPr>
                        <m:e>
                          <m:eqArr>
                            <m:eqArrPr>
                              <m:ctrlPr>
                                <a:rPr lang="en-US" i="1">
                                  <a:latin typeface="Cambria Math" panose="02040503050406030204" pitchFamily="18" charset="0"/>
                                </a:rPr>
                              </m:ctrlPr>
                            </m:eqArrPr>
                            <m:e>
                              <m:r>
                                <a:rPr lang="en-US" i="1">
                                  <a:latin typeface="Cambria Math" charset="0"/>
                                </a:rPr>
                                <m:t>𝑢𝑠𝑖𝑛𝑔</m:t>
                              </m:r>
                            </m:e>
                            <m:e>
                              <m:r>
                                <a:rPr lang="en-US" i="1">
                                  <a:latin typeface="Cambria Math" charset="0"/>
                                </a:rPr>
                                <m:t>𝑐𝑜𝑛𝑡𝑖𝑛𝑢𝑖𝑡𝑦</m:t>
                              </m:r>
                            </m:e>
                            <m:e>
                              <m:r>
                                <a:rPr lang="en-US" i="1">
                                  <a:latin typeface="Cambria Math" charset="0"/>
                                </a:rPr>
                                <m:t>𝑒𝑞𝑢𝑎𝑡𝑖𝑜𝑛</m:t>
                              </m:r>
                            </m:e>
                          </m:eqArr>
                        </m:e>
                      </m:groupChr>
                      <m:r>
                        <a:rPr lang="en-US" i="1">
                          <a:latin typeface="Cambria Math" charset="0"/>
                        </a:rPr>
                        <m:t>    </m:t>
                      </m:r>
                      <m:r>
                        <a:rPr lang="en-US" i="1">
                          <a:latin typeface="Cambria Math" charset="0"/>
                        </a:rPr>
                        <m:t>𝜌</m:t>
                      </m:r>
                      <m:d>
                        <m:dPr>
                          <m:ctrlPr>
                            <a:rPr lang="en-US" i="1">
                              <a:latin typeface="Cambria Math" panose="02040503050406030204" pitchFamily="18" charset="0"/>
                            </a:rPr>
                          </m:ctrlPr>
                        </m:dPr>
                        <m:e>
                          <m:r>
                            <a:rPr lang="en-US" i="1">
                              <a:latin typeface="Cambria Math" charset="0"/>
                            </a:rPr>
                            <m:t>𝑢</m:t>
                          </m:r>
                          <m:f>
                            <m:fPr>
                              <m:ctrlPr>
                                <a:rPr lang="en-US" i="1">
                                  <a:latin typeface="Cambria Math" panose="02040503050406030204" pitchFamily="18" charset="0"/>
                                </a:rPr>
                              </m:ctrlPr>
                            </m:fPr>
                            <m:num>
                              <m:r>
                                <a:rPr lang="en-US" i="1">
                                  <a:latin typeface="Cambria Math" charset="0"/>
                                </a:rPr>
                                <m:t>𝜕</m:t>
                              </m:r>
                              <m:r>
                                <a:rPr lang="en-US" i="1">
                                  <a:latin typeface="Cambria Math" charset="0"/>
                                </a:rPr>
                                <m:t>𝑢</m:t>
                              </m:r>
                            </m:num>
                            <m:den>
                              <m:r>
                                <a:rPr lang="en-US" i="1">
                                  <a:latin typeface="Cambria Math" charset="0"/>
                                </a:rPr>
                                <m:t>𝜕</m:t>
                              </m:r>
                              <m:r>
                                <a:rPr lang="en-US" i="1">
                                  <a:latin typeface="Cambria Math" charset="0"/>
                                </a:rPr>
                                <m:t>𝑥</m:t>
                              </m:r>
                            </m:den>
                          </m:f>
                          <m:r>
                            <a:rPr lang="en-US" i="1">
                              <a:latin typeface="Cambria Math" charset="0"/>
                            </a:rPr>
                            <m:t>+</m:t>
                          </m:r>
                          <m:r>
                            <a:rPr lang="en-US" i="1">
                              <a:latin typeface="Cambria Math" charset="0"/>
                            </a:rPr>
                            <m:t>𝑣</m:t>
                          </m:r>
                          <m:f>
                            <m:fPr>
                              <m:ctrlPr>
                                <a:rPr lang="en-US" i="1">
                                  <a:latin typeface="Cambria Math" panose="02040503050406030204" pitchFamily="18" charset="0"/>
                                </a:rPr>
                              </m:ctrlPr>
                            </m:fPr>
                            <m:num>
                              <m:r>
                                <a:rPr lang="en-US" i="1">
                                  <a:latin typeface="Cambria Math" charset="0"/>
                                </a:rPr>
                                <m:t>𝜕</m:t>
                              </m:r>
                              <m:r>
                                <a:rPr lang="en-US" i="1">
                                  <a:latin typeface="Cambria Math" charset="0"/>
                                </a:rPr>
                                <m:t>𝑢</m:t>
                              </m:r>
                            </m:num>
                            <m:den>
                              <m:r>
                                <a:rPr lang="en-US" i="1">
                                  <a:latin typeface="Cambria Math" charset="0"/>
                                </a:rPr>
                                <m:t>𝜕</m:t>
                              </m:r>
                              <m:r>
                                <a:rPr lang="en-US" i="1">
                                  <a:latin typeface="Cambria Math" charset="0"/>
                                </a:rPr>
                                <m:t>𝑦</m:t>
                              </m:r>
                            </m:den>
                          </m:f>
                        </m:e>
                      </m:d>
                      <m:r>
                        <a:rPr lang="en-US">
                          <a:latin typeface="Cambria Math" charset="0"/>
                        </a:rPr>
                        <m:t>=</m:t>
                      </m:r>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i="1">
                                  <a:latin typeface="Cambria Math" charset="0"/>
                                </a:rPr>
                                <m:t>(</m:t>
                              </m:r>
                              <m:r>
                                <a:rPr lang="en-US" i="1">
                                  <a:latin typeface="Cambria Math" charset="0"/>
                                </a:rPr>
                                <m:t>𝜎</m:t>
                              </m:r>
                            </m:e>
                            <m:sub>
                              <m:r>
                                <a:rPr lang="en-US" i="1">
                                  <a:latin typeface="Cambria Math" charset="0"/>
                                </a:rPr>
                                <m:t>𝑥𝑥</m:t>
                              </m:r>
                            </m:sub>
                          </m:sSub>
                          <m:r>
                            <a:rPr lang="en-US" i="1">
                              <a:latin typeface="Cambria Math" charset="0"/>
                            </a:rPr>
                            <m:t>−</m:t>
                          </m:r>
                          <m:r>
                            <a:rPr lang="en-US" i="1">
                              <a:latin typeface="Cambria Math" charset="0"/>
                            </a:rPr>
                            <m:t>𝑃</m:t>
                          </m:r>
                          <m:r>
                            <a:rPr lang="en-US" i="1">
                              <a:latin typeface="Cambria Math" charset="0"/>
                            </a:rPr>
                            <m:t>)</m:t>
                          </m:r>
                        </m:num>
                        <m:den>
                          <m:r>
                            <a:rPr lang="en-US" i="1">
                              <a:latin typeface="Cambria Math" charset="0"/>
                            </a:rPr>
                            <m:t>𝜕</m:t>
                          </m:r>
                          <m:r>
                            <a:rPr lang="en-US" i="1">
                              <a:latin typeface="Cambria Math" charset="0"/>
                            </a:rPr>
                            <m:t>𝑥</m:t>
                          </m:r>
                        </m:den>
                      </m:f>
                      <m:r>
                        <a:rPr lang="en-US" i="1">
                          <a:latin typeface="Cambria Math" charset="0"/>
                        </a:rPr>
                        <m:t>+</m:t>
                      </m:r>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i="1">
                                  <a:latin typeface="Cambria Math" charset="0"/>
                                </a:rPr>
                                <m:t>𝜏</m:t>
                              </m:r>
                            </m:e>
                            <m:sub>
                              <m:r>
                                <a:rPr lang="en-US" i="1">
                                  <a:latin typeface="Cambria Math" charset="0"/>
                                </a:rPr>
                                <m:t>𝑦𝑥</m:t>
                              </m:r>
                            </m:sub>
                          </m:sSub>
                        </m:num>
                        <m:den>
                          <m:r>
                            <a:rPr lang="en-US" i="1">
                              <a:latin typeface="Cambria Math" charset="0"/>
                            </a:rPr>
                            <m:t>𝜕</m:t>
                          </m:r>
                          <m:r>
                            <a:rPr lang="en-US" i="1">
                              <a:latin typeface="Cambria Math" charset="0"/>
                            </a:rPr>
                            <m:t>𝑦</m:t>
                          </m:r>
                        </m:den>
                      </m:f>
                      <m:r>
                        <a:rPr lang="en-US" i="1">
                          <a:latin typeface="Cambria Math" charset="0"/>
                        </a:rPr>
                        <m:t>+</m:t>
                      </m:r>
                      <m:r>
                        <a:rPr lang="en-US" i="1">
                          <a:latin typeface="Cambria Math" charset="0"/>
                        </a:rPr>
                        <m:t>𝑋</m:t>
                      </m:r>
                    </m:oMath>
                  </m:oMathPara>
                </a14:m>
                <a:endParaRPr lang="en-US" dirty="0"/>
              </a:p>
              <a:p>
                <a:endParaRPr lang="en-US" i="1" dirty="0">
                  <a:latin typeface="Cambria Math"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88310" y="2140633"/>
                <a:ext cx="7840351" cy="386343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73742" y="1052899"/>
                <a:ext cx="10478702" cy="1087734"/>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𝑥</m:t>
                              </m:r>
                            </m:den>
                          </m:f>
                          <m:d>
                            <m:dPr>
                              <m:begChr m:val="["/>
                              <m:endChr m:val="]"/>
                              <m:ctrlPr>
                                <a:rPr lang="en-US" i="1">
                                  <a:latin typeface="Cambria Math" panose="02040503050406030204" pitchFamily="18" charset="0"/>
                                </a:rPr>
                              </m:ctrlPr>
                            </m:dPr>
                            <m:e>
                              <m:r>
                                <a:rPr lang="en-US" i="1">
                                  <a:latin typeface="Cambria Math" charset="0"/>
                                </a:rPr>
                                <m:t>(</m:t>
                              </m:r>
                              <m:r>
                                <a:rPr lang="en-US" i="1">
                                  <a:latin typeface="Cambria Math" charset="0"/>
                                </a:rPr>
                                <m:t>𝜌</m:t>
                              </m:r>
                              <m:r>
                                <a:rPr lang="en-US" i="1">
                                  <a:latin typeface="Cambria Math" charset="0"/>
                                </a:rPr>
                                <m:t>𝑢</m:t>
                              </m:r>
                              <m:r>
                                <a:rPr lang="en-US" i="1">
                                  <a:latin typeface="Cambria Math" charset="0"/>
                                </a:rPr>
                                <m:t>)</m:t>
                              </m:r>
                              <m:r>
                                <a:rPr lang="en-US" i="1">
                                  <a:latin typeface="Cambria Math" charset="0"/>
                                </a:rPr>
                                <m:t>𝑢</m:t>
                              </m:r>
                            </m:e>
                          </m:d>
                        </m:e>
                      </m:d>
                      <m:r>
                        <a:rPr lang="en-US" b="0" i="1" smtClean="0">
                          <a:latin typeface="Cambria Math" charset="0"/>
                        </a:rPr>
                        <m:t>𝑑𝑥</m:t>
                      </m:r>
                      <m:r>
                        <a:rPr lang="en-US" i="1">
                          <a:latin typeface="Cambria Math" charset="0"/>
                        </a:rPr>
                        <m:t>𝑑𝑦𝑑𝑧</m:t>
                      </m:r>
                      <m:r>
                        <a:rPr lang="en-US" b="0" i="1" smtClean="0">
                          <a:latin typeface="Cambria Math"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𝑦</m:t>
                              </m:r>
                            </m:den>
                          </m:f>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charset="0"/>
                                    </a:rPr>
                                    <m:t>𝜌</m:t>
                                  </m:r>
                                  <m:r>
                                    <a:rPr lang="en-US" i="1">
                                      <a:latin typeface="Cambria Math" charset="0"/>
                                    </a:rPr>
                                    <m:t>𝑣</m:t>
                                  </m:r>
                                </m:e>
                              </m:d>
                              <m:r>
                                <a:rPr lang="en-US" i="1">
                                  <a:latin typeface="Cambria Math" charset="0"/>
                                </a:rPr>
                                <m:t>𝑢</m:t>
                              </m:r>
                            </m:e>
                          </m:d>
                        </m:e>
                      </m:d>
                      <m:r>
                        <a:rPr lang="en-US" i="1">
                          <a:latin typeface="Cambria Math" charset="0"/>
                        </a:rPr>
                        <m:t>𝑑𝑥</m:t>
                      </m:r>
                      <m:r>
                        <a:rPr lang="en-US" b="0" i="1" smtClean="0">
                          <a:latin typeface="Cambria Math" charset="0"/>
                        </a:rPr>
                        <m:t>𝑑𝑦</m:t>
                      </m:r>
                      <m:r>
                        <a:rPr lang="en-US" i="1">
                          <a:latin typeface="Cambria Math" charset="0"/>
                        </a:rPr>
                        <m:t>𝑑</m:t>
                      </m:r>
                      <m:r>
                        <m:rPr>
                          <m:sty m:val="p"/>
                        </m:rPr>
                        <a:rPr lang="en-US" b="0" i="0" smtClean="0">
                          <a:latin typeface="Cambria Math" charset="0"/>
                        </a:rPr>
                        <m:t>z</m:t>
                      </m:r>
                      <m:r>
                        <a:rPr lang="en-US" b="0" i="0" smtClean="0">
                          <a:latin typeface="Cambria Math" charset="0"/>
                        </a:rPr>
                        <m:t>=−</m:t>
                      </m:r>
                      <m:f>
                        <m:fPr>
                          <m:ctrlPr>
                            <a:rPr lang="en-US" i="1">
                              <a:latin typeface="Cambria Math" panose="02040503050406030204" pitchFamily="18" charset="0"/>
                            </a:rPr>
                          </m:ctrlPr>
                        </m:fPr>
                        <m:num>
                          <m:r>
                            <a:rPr lang="en-US" i="1">
                              <a:latin typeface="Cambria Math" charset="0"/>
                            </a:rPr>
                            <m:t>𝜕</m:t>
                          </m:r>
                          <m:r>
                            <a:rPr lang="en-US" i="1">
                              <a:latin typeface="Cambria Math" charset="0"/>
                            </a:rPr>
                            <m:t>𝑃</m:t>
                          </m:r>
                        </m:num>
                        <m:den>
                          <m:r>
                            <a:rPr lang="en-US" i="1">
                              <a:latin typeface="Cambria Math" charset="0"/>
                            </a:rPr>
                            <m:t>𝜕</m:t>
                          </m:r>
                          <m:r>
                            <a:rPr lang="en-US" i="1">
                              <a:latin typeface="Cambria Math" charset="0"/>
                            </a:rPr>
                            <m:t>𝑥</m:t>
                          </m:r>
                        </m:den>
                      </m:f>
                      <m:r>
                        <a:rPr lang="en-US" i="1">
                          <a:latin typeface="Cambria Math" charset="0"/>
                        </a:rPr>
                        <m:t>𝑑𝑥</m:t>
                      </m:r>
                      <m:r>
                        <a:rPr lang="en-US" b="0" i="1" smtClean="0">
                          <a:latin typeface="Cambria Math" charset="0"/>
                        </a:rPr>
                        <m:t>𝑑𝑦𝑑𝑧</m:t>
                      </m:r>
                      <m:r>
                        <a:rPr lang="en-US" b="0" i="1" smtClean="0">
                          <a:latin typeface="Cambria Math" charset="0"/>
                        </a:rPr>
                        <m:t>+</m:t>
                      </m:r>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i="1">
                                  <a:latin typeface="Cambria Math" charset="0"/>
                                </a:rPr>
                                <m:t>𝜎</m:t>
                              </m:r>
                            </m:e>
                            <m:sub>
                              <m:r>
                                <a:rPr lang="en-US" i="1">
                                  <a:latin typeface="Cambria Math" charset="0"/>
                                </a:rPr>
                                <m:t>𝑥𝑥</m:t>
                              </m:r>
                            </m:sub>
                          </m:sSub>
                        </m:num>
                        <m:den>
                          <m:r>
                            <a:rPr lang="en-US" i="1">
                              <a:latin typeface="Cambria Math" charset="0"/>
                            </a:rPr>
                            <m:t>𝜕</m:t>
                          </m:r>
                          <m:r>
                            <a:rPr lang="en-US" i="1">
                              <a:latin typeface="Cambria Math" charset="0"/>
                            </a:rPr>
                            <m:t>𝑥</m:t>
                          </m:r>
                        </m:den>
                      </m:f>
                      <m:r>
                        <a:rPr lang="en-US" i="1">
                          <a:latin typeface="Cambria Math" charset="0"/>
                        </a:rPr>
                        <m:t>𝑑𝑥</m:t>
                      </m:r>
                      <m:r>
                        <a:rPr lang="en-US" b="0" i="1" smtClean="0">
                          <a:latin typeface="Cambria Math" charset="0"/>
                        </a:rPr>
                        <m:t>𝑑𝑦𝑑𝑧</m:t>
                      </m:r>
                      <m:r>
                        <a:rPr lang="en-US" b="0" i="1" smtClean="0">
                          <a:latin typeface="Cambria Math" charset="0"/>
                        </a:rPr>
                        <m:t>+</m:t>
                      </m:r>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i="1">
                                  <a:latin typeface="Cambria Math" charset="0"/>
                                </a:rPr>
                                <m:t>𝜏</m:t>
                              </m:r>
                            </m:e>
                            <m:sub>
                              <m:r>
                                <a:rPr lang="en-US" i="1">
                                  <a:latin typeface="Cambria Math" charset="0"/>
                                </a:rPr>
                                <m:t>𝑦𝑥</m:t>
                              </m:r>
                            </m:sub>
                          </m:sSub>
                        </m:num>
                        <m:den>
                          <m:r>
                            <a:rPr lang="en-US" i="1">
                              <a:latin typeface="Cambria Math" charset="0"/>
                            </a:rPr>
                            <m:t>𝜕</m:t>
                          </m:r>
                          <m:r>
                            <a:rPr lang="en-US" i="1">
                              <a:latin typeface="Cambria Math" charset="0"/>
                            </a:rPr>
                            <m:t>𝑦</m:t>
                          </m:r>
                        </m:den>
                      </m:f>
                      <m:r>
                        <a:rPr lang="en-US" i="1">
                          <a:latin typeface="Cambria Math" charset="0"/>
                        </a:rPr>
                        <m:t>𝑑</m:t>
                      </m:r>
                      <m:r>
                        <a:rPr lang="en-US" b="0" i="1" smtClean="0">
                          <a:latin typeface="Cambria Math" charset="0"/>
                        </a:rPr>
                        <m:t>𝑥𝑑𝑦𝑑𝑧</m:t>
                      </m:r>
                      <m:r>
                        <a:rPr lang="en-US" b="0" i="1" smtClean="0">
                          <a:latin typeface="Cambria Math" charset="0"/>
                        </a:rPr>
                        <m:t>+</m:t>
                      </m:r>
                      <m:r>
                        <a:rPr lang="en-US" b="0" i="1" smtClean="0">
                          <a:latin typeface="Cambria Math" charset="0"/>
                        </a:rPr>
                        <m:t>𝑋𝑑𝑥𝑑𝑦𝑑𝑧</m:t>
                      </m:r>
                    </m:oMath>
                  </m:oMathPara>
                </a14:m>
                <a:endParaRPr lang="en-US" dirty="0"/>
              </a:p>
              <a:p>
                <a:endParaRPr lang="en-US" i="1" dirty="0">
                  <a:latin typeface="Cambria Math"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73742" y="1052899"/>
                <a:ext cx="10478702" cy="108773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3343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15900"/>
            <a:ext cx="10515600" cy="1325563"/>
          </a:xfrm>
        </p:spPr>
        <p:txBody>
          <a:bodyPr/>
          <a:lstStyle/>
          <a:p>
            <a:r>
              <a:rPr lang="en-US" dirty="0"/>
              <a:t>Momentum Equation</a:t>
            </a:r>
          </a:p>
        </p:txBody>
      </p:sp>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pPr/>
              <a:t>18</a:t>
            </a:fld>
            <a:endParaRPr lang="en-US" dirty="0"/>
          </a:p>
        </p:txBody>
      </p:sp>
      <mc:AlternateContent xmlns:mc="http://schemas.openxmlformats.org/markup-compatibility/2006" xmlns:a14="http://schemas.microsoft.com/office/drawing/2010/main">
        <mc:Choice Requires="a14">
          <p:sp>
            <p:nvSpPr>
              <p:cNvPr id="21" name="TextBox 20"/>
              <p:cNvSpPr txBox="1"/>
              <p:nvPr/>
            </p:nvSpPr>
            <p:spPr>
              <a:xfrm>
                <a:off x="288276" y="1289733"/>
                <a:ext cx="4242187" cy="134742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smtClean="0">
                          <a:latin typeface="Cambria Math" charset="0"/>
                        </a:rPr>
                        <m:t>𝜌</m:t>
                      </m:r>
                      <m:d>
                        <m:dPr>
                          <m:ctrlPr>
                            <a:rPr lang="en-US" b="0" i="1" smtClean="0">
                              <a:latin typeface="Cambria Math" panose="02040503050406030204" pitchFamily="18" charset="0"/>
                            </a:rPr>
                          </m:ctrlPr>
                        </m:dPr>
                        <m:e>
                          <m:r>
                            <a:rPr lang="en-US" i="1">
                              <a:latin typeface="Cambria Math" charset="0"/>
                            </a:rPr>
                            <m:t>𝑢</m:t>
                          </m:r>
                          <m:f>
                            <m:fPr>
                              <m:ctrlPr>
                                <a:rPr lang="en-US" i="1">
                                  <a:latin typeface="Cambria Math" panose="02040503050406030204" pitchFamily="18" charset="0"/>
                                </a:rPr>
                              </m:ctrlPr>
                            </m:fPr>
                            <m:num>
                              <m:r>
                                <a:rPr lang="en-US" i="1">
                                  <a:latin typeface="Cambria Math" charset="0"/>
                                </a:rPr>
                                <m:t>𝜕</m:t>
                              </m:r>
                              <m:r>
                                <a:rPr lang="en-US" i="1">
                                  <a:latin typeface="Cambria Math" charset="0"/>
                                </a:rPr>
                                <m:t>𝑢</m:t>
                              </m:r>
                            </m:num>
                            <m:den>
                              <m:r>
                                <a:rPr lang="en-US" i="1">
                                  <a:latin typeface="Cambria Math" charset="0"/>
                                </a:rPr>
                                <m:t>𝜕</m:t>
                              </m:r>
                              <m:r>
                                <a:rPr lang="en-US" i="1">
                                  <a:latin typeface="Cambria Math" charset="0"/>
                                </a:rPr>
                                <m:t>𝑥</m:t>
                              </m:r>
                            </m:den>
                          </m:f>
                          <m:r>
                            <a:rPr lang="en-US" i="1">
                              <a:latin typeface="Cambria Math" charset="0"/>
                            </a:rPr>
                            <m:t>+</m:t>
                          </m:r>
                          <m:r>
                            <a:rPr lang="en-US" i="1">
                              <a:latin typeface="Cambria Math" charset="0"/>
                            </a:rPr>
                            <m:t>𝑣</m:t>
                          </m:r>
                          <m:f>
                            <m:fPr>
                              <m:ctrlPr>
                                <a:rPr lang="en-US" i="1">
                                  <a:latin typeface="Cambria Math" panose="02040503050406030204" pitchFamily="18" charset="0"/>
                                </a:rPr>
                              </m:ctrlPr>
                            </m:fPr>
                            <m:num>
                              <m:r>
                                <a:rPr lang="en-US" i="1">
                                  <a:latin typeface="Cambria Math" charset="0"/>
                                </a:rPr>
                                <m:t>𝜕</m:t>
                              </m:r>
                              <m:r>
                                <a:rPr lang="en-US" i="1">
                                  <a:latin typeface="Cambria Math" charset="0"/>
                                </a:rPr>
                                <m:t>𝑢</m:t>
                              </m:r>
                            </m:num>
                            <m:den>
                              <m:r>
                                <a:rPr lang="en-US" i="1">
                                  <a:latin typeface="Cambria Math" charset="0"/>
                                </a:rPr>
                                <m:t>𝜕</m:t>
                              </m:r>
                              <m:r>
                                <a:rPr lang="en-US" i="1">
                                  <a:latin typeface="Cambria Math" charset="0"/>
                                </a:rPr>
                                <m:t>𝑦</m:t>
                              </m:r>
                            </m:den>
                          </m:f>
                        </m:e>
                      </m:d>
                      <m:r>
                        <a:rPr lang="en-US">
                          <a:latin typeface="Cambria Math" charset="0"/>
                        </a:rPr>
                        <m:t>=</m:t>
                      </m:r>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i="1">
                                  <a:latin typeface="Cambria Math" charset="0"/>
                                </a:rPr>
                                <m:t>(</m:t>
                              </m:r>
                              <m:r>
                                <a:rPr lang="en-US" i="1">
                                  <a:latin typeface="Cambria Math" charset="0"/>
                                </a:rPr>
                                <m:t>𝜎</m:t>
                              </m:r>
                            </m:e>
                            <m:sub>
                              <m:r>
                                <a:rPr lang="en-US" i="1">
                                  <a:latin typeface="Cambria Math" charset="0"/>
                                </a:rPr>
                                <m:t>𝑥𝑥</m:t>
                              </m:r>
                            </m:sub>
                          </m:sSub>
                          <m:r>
                            <a:rPr lang="en-US" i="1">
                              <a:latin typeface="Cambria Math" charset="0"/>
                            </a:rPr>
                            <m:t>−</m:t>
                          </m:r>
                          <m:r>
                            <a:rPr lang="en-US" i="1">
                              <a:latin typeface="Cambria Math" charset="0"/>
                            </a:rPr>
                            <m:t>𝑃</m:t>
                          </m:r>
                          <m:r>
                            <a:rPr lang="en-US" i="1">
                              <a:latin typeface="Cambria Math" charset="0"/>
                            </a:rPr>
                            <m:t>)</m:t>
                          </m:r>
                        </m:num>
                        <m:den>
                          <m:r>
                            <a:rPr lang="en-US" i="1">
                              <a:latin typeface="Cambria Math" charset="0"/>
                            </a:rPr>
                            <m:t>𝜕</m:t>
                          </m:r>
                          <m:r>
                            <a:rPr lang="en-US" i="1">
                              <a:latin typeface="Cambria Math" charset="0"/>
                            </a:rPr>
                            <m:t>𝑥</m:t>
                          </m:r>
                        </m:den>
                      </m:f>
                      <m:r>
                        <a:rPr lang="en-US" i="1">
                          <a:latin typeface="Cambria Math" charset="0"/>
                        </a:rPr>
                        <m:t>+</m:t>
                      </m:r>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i="1">
                                  <a:latin typeface="Cambria Math" charset="0"/>
                                </a:rPr>
                                <m:t>𝜏</m:t>
                              </m:r>
                            </m:e>
                            <m:sub>
                              <m:r>
                                <a:rPr lang="en-US" i="1">
                                  <a:latin typeface="Cambria Math" charset="0"/>
                                </a:rPr>
                                <m:t>𝑦𝑥</m:t>
                              </m:r>
                            </m:sub>
                          </m:sSub>
                        </m:num>
                        <m:den>
                          <m:r>
                            <a:rPr lang="en-US" i="1">
                              <a:latin typeface="Cambria Math" charset="0"/>
                            </a:rPr>
                            <m:t>𝜕</m:t>
                          </m:r>
                          <m:r>
                            <a:rPr lang="en-US" i="1">
                              <a:latin typeface="Cambria Math" charset="0"/>
                            </a:rPr>
                            <m:t>𝑦</m:t>
                          </m:r>
                        </m:den>
                      </m:f>
                      <m:r>
                        <a:rPr lang="en-US" i="1">
                          <a:latin typeface="Cambria Math" charset="0"/>
                        </a:rPr>
                        <m:t>+</m:t>
                      </m:r>
                      <m:r>
                        <a:rPr lang="en-US" i="1">
                          <a:latin typeface="Cambria Math" charset="0"/>
                        </a:rPr>
                        <m:t>𝑋</m:t>
                      </m:r>
                    </m:oMath>
                  </m:oMathPara>
                </a14:m>
                <a:endParaRPr lang="en-US" dirty="0"/>
              </a:p>
              <a:p>
                <a:endParaRPr lang="en-US" dirty="0"/>
              </a:p>
              <a:p>
                <a:pPr/>
                <a14:m>
                  <m:oMathPara xmlns:m="http://schemas.openxmlformats.org/officeDocument/2006/math">
                    <m:oMathParaPr>
                      <m:jc m:val="left"/>
                    </m:oMathParaPr>
                    <m:oMath xmlns:m="http://schemas.openxmlformats.org/officeDocument/2006/math">
                      <m:groupChr>
                        <m:groupChrPr>
                          <m:chr m:val="→"/>
                          <m:vertJc m:val="bot"/>
                          <m:ctrlPr>
                            <a:rPr lang="is-IS" i="1" smtClean="0">
                              <a:latin typeface="Cambria Math" panose="02040503050406030204" pitchFamily="18" charset="0"/>
                            </a:rPr>
                          </m:ctrlPr>
                        </m:groupChrPr>
                        <m:e>
                          <m:r>
                            <m:rPr>
                              <m:brk m:alnAt="2"/>
                            </m:rPr>
                            <a:rPr lang="en-US" b="0" i="1" smtClean="0">
                              <a:latin typeface="Cambria Math" charset="0"/>
                            </a:rPr>
                            <m:t>𝑠</m:t>
                          </m:r>
                          <m:r>
                            <a:rPr lang="en-US" b="0" i="1" smtClean="0">
                              <a:latin typeface="Cambria Math" charset="0"/>
                            </a:rPr>
                            <m:t>𝑖𝑚𝑖𝑙𝑎𝑟𝑙𝑦</m:t>
                          </m:r>
                          <m:r>
                            <a:rPr lang="en-US" b="0" i="1" smtClean="0">
                              <a:latin typeface="Cambria Math" charset="0"/>
                            </a:rPr>
                            <m:t> </m:t>
                          </m:r>
                          <m:r>
                            <a:rPr lang="en-US" b="0" i="1" smtClean="0">
                              <a:latin typeface="Cambria Math" charset="0"/>
                            </a:rPr>
                            <m:t>𝑓𝑜𝑟</m:t>
                          </m:r>
                          <m:r>
                            <a:rPr lang="en-US" b="0" i="1" smtClean="0">
                              <a:latin typeface="Cambria Math" charset="0"/>
                            </a:rPr>
                            <m:t> </m:t>
                          </m:r>
                          <m:r>
                            <a:rPr lang="en-US" b="0" i="1" smtClean="0">
                              <a:latin typeface="Cambria Math" charset="0"/>
                            </a:rPr>
                            <m:t>𝑦</m:t>
                          </m:r>
                        </m:e>
                      </m:groupCh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288276" y="1289733"/>
                <a:ext cx="4242187" cy="13474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97894" y="2700573"/>
                <a:ext cx="4232569" cy="67390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smtClean="0">
                          <a:latin typeface="Cambria Math" charset="0"/>
                        </a:rPr>
                        <m:t>𝜌</m:t>
                      </m:r>
                      <m:d>
                        <m:dPr>
                          <m:ctrlPr>
                            <a:rPr lang="en-US" b="0" i="1" smtClean="0">
                              <a:latin typeface="Cambria Math" panose="02040503050406030204" pitchFamily="18" charset="0"/>
                            </a:rPr>
                          </m:ctrlPr>
                        </m:dPr>
                        <m:e>
                          <m:r>
                            <a:rPr lang="en-US" i="1">
                              <a:latin typeface="Cambria Math" charset="0"/>
                            </a:rPr>
                            <m:t>𝑢</m:t>
                          </m:r>
                          <m:f>
                            <m:fPr>
                              <m:ctrlPr>
                                <a:rPr lang="en-US" i="1">
                                  <a:latin typeface="Cambria Math" panose="02040503050406030204" pitchFamily="18" charset="0"/>
                                </a:rPr>
                              </m:ctrlPr>
                            </m:fPr>
                            <m:num>
                              <m:r>
                                <a:rPr lang="en-US" i="1">
                                  <a:latin typeface="Cambria Math" charset="0"/>
                                </a:rPr>
                                <m:t>𝜕</m:t>
                              </m:r>
                              <m:r>
                                <a:rPr lang="en-US" b="0" i="1" smtClean="0">
                                  <a:latin typeface="Cambria Math" charset="0"/>
                                </a:rPr>
                                <m:t>𝑣</m:t>
                              </m:r>
                            </m:num>
                            <m:den>
                              <m:r>
                                <a:rPr lang="en-US" i="1">
                                  <a:latin typeface="Cambria Math" charset="0"/>
                                </a:rPr>
                                <m:t>𝜕</m:t>
                              </m:r>
                              <m:r>
                                <a:rPr lang="en-US" i="1">
                                  <a:latin typeface="Cambria Math" charset="0"/>
                                </a:rPr>
                                <m:t>𝑥</m:t>
                              </m:r>
                            </m:den>
                          </m:f>
                          <m:r>
                            <a:rPr lang="en-US" i="1">
                              <a:latin typeface="Cambria Math" charset="0"/>
                            </a:rPr>
                            <m:t>+</m:t>
                          </m:r>
                          <m:r>
                            <a:rPr lang="en-US" i="1">
                              <a:latin typeface="Cambria Math" charset="0"/>
                            </a:rPr>
                            <m:t>𝑣</m:t>
                          </m:r>
                          <m:f>
                            <m:fPr>
                              <m:ctrlPr>
                                <a:rPr lang="en-US" i="1">
                                  <a:latin typeface="Cambria Math" panose="02040503050406030204" pitchFamily="18" charset="0"/>
                                </a:rPr>
                              </m:ctrlPr>
                            </m:fPr>
                            <m:num>
                              <m:r>
                                <a:rPr lang="en-US" i="1">
                                  <a:latin typeface="Cambria Math" charset="0"/>
                                </a:rPr>
                                <m:t>𝜕</m:t>
                              </m:r>
                              <m:r>
                                <a:rPr lang="en-US" b="0" i="1" smtClean="0">
                                  <a:latin typeface="Cambria Math" charset="0"/>
                                </a:rPr>
                                <m:t>𝑣</m:t>
                              </m:r>
                            </m:num>
                            <m:den>
                              <m:r>
                                <a:rPr lang="en-US" i="1">
                                  <a:latin typeface="Cambria Math" charset="0"/>
                                </a:rPr>
                                <m:t>𝜕</m:t>
                              </m:r>
                              <m:r>
                                <a:rPr lang="en-US" i="1">
                                  <a:latin typeface="Cambria Math" charset="0"/>
                                </a:rPr>
                                <m:t>𝑦</m:t>
                              </m:r>
                            </m:den>
                          </m:f>
                        </m:e>
                      </m:d>
                      <m:r>
                        <a:rPr lang="en-US">
                          <a:latin typeface="Cambria Math" charset="0"/>
                        </a:rPr>
                        <m:t>=</m:t>
                      </m:r>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i="1">
                                  <a:latin typeface="Cambria Math" charset="0"/>
                                </a:rPr>
                                <m:t>(</m:t>
                              </m:r>
                              <m:r>
                                <a:rPr lang="en-US" i="1">
                                  <a:latin typeface="Cambria Math" charset="0"/>
                                </a:rPr>
                                <m:t>𝜎</m:t>
                              </m:r>
                            </m:e>
                            <m:sub>
                              <m:r>
                                <a:rPr lang="en-US" b="0" i="1" smtClean="0">
                                  <a:latin typeface="Cambria Math" charset="0"/>
                                </a:rPr>
                                <m:t>𝑦𝑦</m:t>
                              </m:r>
                            </m:sub>
                          </m:sSub>
                          <m:r>
                            <a:rPr lang="en-US" i="1">
                              <a:latin typeface="Cambria Math" charset="0"/>
                            </a:rPr>
                            <m:t>−</m:t>
                          </m:r>
                          <m:r>
                            <a:rPr lang="en-US" i="1">
                              <a:latin typeface="Cambria Math" charset="0"/>
                            </a:rPr>
                            <m:t>𝑃</m:t>
                          </m:r>
                          <m:r>
                            <a:rPr lang="en-US" i="1">
                              <a:latin typeface="Cambria Math" charset="0"/>
                            </a:rPr>
                            <m:t>)</m:t>
                          </m:r>
                        </m:num>
                        <m:den>
                          <m:r>
                            <a:rPr lang="en-US" i="1">
                              <a:latin typeface="Cambria Math" charset="0"/>
                            </a:rPr>
                            <m:t>𝜕</m:t>
                          </m:r>
                          <m:r>
                            <a:rPr lang="en-US" b="0" i="1" smtClean="0">
                              <a:latin typeface="Cambria Math" charset="0"/>
                            </a:rPr>
                            <m:t>𝑦</m:t>
                          </m:r>
                        </m:den>
                      </m:f>
                      <m:r>
                        <a:rPr lang="en-US" i="1">
                          <a:latin typeface="Cambria Math" charset="0"/>
                        </a:rPr>
                        <m:t>+</m:t>
                      </m:r>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i="1">
                                  <a:latin typeface="Cambria Math" charset="0"/>
                                </a:rPr>
                                <m:t>𝜏</m:t>
                              </m:r>
                            </m:e>
                            <m:sub>
                              <m:r>
                                <a:rPr lang="en-US" b="0" i="1" smtClean="0">
                                  <a:latin typeface="Cambria Math" charset="0"/>
                                </a:rPr>
                                <m:t>𝑥𝑦</m:t>
                              </m:r>
                            </m:sub>
                          </m:sSub>
                        </m:num>
                        <m:den>
                          <m:r>
                            <a:rPr lang="en-US" i="1">
                              <a:latin typeface="Cambria Math" charset="0"/>
                            </a:rPr>
                            <m:t>𝜕</m:t>
                          </m:r>
                          <m:r>
                            <a:rPr lang="en-US" b="0" i="1" smtClean="0">
                              <a:latin typeface="Cambria Math" charset="0"/>
                            </a:rPr>
                            <m:t>𝑥</m:t>
                          </m:r>
                        </m:den>
                      </m:f>
                      <m:r>
                        <a:rPr lang="en-US" i="1">
                          <a:latin typeface="Cambria Math" charset="0"/>
                        </a:rPr>
                        <m:t>+</m:t>
                      </m:r>
                      <m:r>
                        <a:rPr lang="en-US" b="0" i="1" smtClean="0">
                          <a:latin typeface="Cambria Math" charset="0"/>
                        </a:rPr>
                        <m:t>𝑌</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97894" y="2700573"/>
                <a:ext cx="4232569" cy="67390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553198" y="1219946"/>
                <a:ext cx="4267201" cy="1805110"/>
              </a:xfrm>
              <a:prstGeom prst="rect">
                <a:avLst/>
              </a:prstGeom>
              <a:noFill/>
            </p:spPr>
            <p:txBody>
              <a:bodyPr wrap="square" rtlCol="0">
                <a:spAutoFit/>
              </a:bodyPr>
              <a:lstStyle/>
              <a:p>
                <a:r>
                  <a:rPr lang="en-US" sz="2000" u="sng" dirty="0">
                    <a:solidFill>
                      <a:schemeClr val="accent2">
                        <a:lumMod val="75000"/>
                      </a:schemeClr>
                    </a:solidFill>
                    <a:latin typeface="+mj-lt"/>
                  </a:rPr>
                  <a:t>Boundary layer assumptions</a:t>
                </a:r>
                <a:r>
                  <a:rPr lang="en-US" sz="2000" dirty="0">
                    <a:solidFill>
                      <a:schemeClr val="accent2">
                        <a:lumMod val="75000"/>
                      </a:schemeClr>
                    </a:solidFill>
                    <a:latin typeface="+mj-lt"/>
                  </a:rPr>
                  <a:t>:</a:t>
                </a:r>
              </a:p>
              <a:p>
                <a:endParaRPr lang="en-US" dirty="0">
                  <a:latin typeface="+mj-lt"/>
                </a:endParaRPr>
              </a:p>
              <a:p>
                <a:pPr/>
                <a14:m>
                  <m:oMathPara xmlns:m="http://schemas.openxmlformats.org/officeDocument/2006/math">
                    <m:oMathParaPr>
                      <m:jc m:val="left"/>
                    </m:oMathParaPr>
                    <m:oMath xmlns:m="http://schemas.openxmlformats.org/officeDocument/2006/math">
                      <m:r>
                        <a:rPr lang="en-US" b="0" i="1" smtClean="0">
                          <a:solidFill>
                            <a:schemeClr val="accent2">
                              <a:lumMod val="75000"/>
                            </a:schemeClr>
                          </a:solidFill>
                          <a:latin typeface="Cambria Math" charset="0"/>
                        </a:rPr>
                        <m:t>𝛿</m:t>
                      </m:r>
                      <m:r>
                        <a:rPr lang="en-US" b="0" i="1" smtClean="0">
                          <a:solidFill>
                            <a:schemeClr val="accent2">
                              <a:lumMod val="75000"/>
                            </a:schemeClr>
                          </a:solidFill>
                          <a:latin typeface="Cambria Math" charset="0"/>
                          <a:ea typeface="Cambria Math" charset="0"/>
                          <a:cs typeface="Cambria Math" charset="0"/>
                        </a:rPr>
                        <m:t>≪</m:t>
                      </m:r>
                      <m:r>
                        <a:rPr lang="en-US" b="0" i="1" smtClean="0">
                          <a:solidFill>
                            <a:schemeClr val="accent2">
                              <a:lumMod val="75000"/>
                            </a:schemeClr>
                          </a:solidFill>
                          <a:latin typeface="Cambria Math" charset="0"/>
                        </a:rPr>
                        <m:t>𝐿</m:t>
                      </m:r>
                      <m:r>
                        <a:rPr lang="en-US" b="0" i="0" smtClean="0">
                          <a:solidFill>
                            <a:schemeClr val="accent2">
                              <a:lumMod val="75000"/>
                            </a:schemeClr>
                          </a:solidFill>
                          <a:latin typeface="Cambria Math" charset="0"/>
                        </a:rPr>
                        <m:t>        </m:t>
                      </m:r>
                      <m:r>
                        <m:rPr>
                          <m:sty m:val="p"/>
                        </m:rPr>
                        <a:rPr lang="en-US" b="0" i="0" smtClean="0">
                          <a:solidFill>
                            <a:schemeClr val="accent2">
                              <a:lumMod val="75000"/>
                            </a:schemeClr>
                          </a:solidFill>
                          <a:latin typeface="Cambria Math" charset="0"/>
                        </a:rPr>
                        <m:t>v</m:t>
                      </m:r>
                      <m:r>
                        <a:rPr lang="en-US" b="0" i="1" smtClean="0">
                          <a:solidFill>
                            <a:schemeClr val="accent2">
                              <a:lumMod val="75000"/>
                            </a:schemeClr>
                          </a:solidFill>
                          <a:latin typeface="Cambria Math" charset="0"/>
                          <a:ea typeface="Cambria Math" charset="0"/>
                          <a:cs typeface="Cambria Math" charset="0"/>
                        </a:rPr>
                        <m:t>≪</m:t>
                      </m:r>
                      <m:r>
                        <m:rPr>
                          <m:sty m:val="p"/>
                        </m:rPr>
                        <a:rPr lang="en-US" b="0" i="0" smtClean="0">
                          <a:solidFill>
                            <a:schemeClr val="accent2">
                              <a:lumMod val="75000"/>
                            </a:schemeClr>
                          </a:solidFill>
                          <a:latin typeface="Cambria Math" charset="0"/>
                        </a:rPr>
                        <m:t>u</m:t>
                      </m:r>
                    </m:oMath>
                  </m:oMathPara>
                </a14:m>
                <a:endParaRPr lang="en-US" b="0" dirty="0">
                  <a:solidFill>
                    <a:schemeClr val="accent2">
                      <a:lumMod val="75000"/>
                    </a:schemeClr>
                  </a:solidFill>
                  <a:latin typeface="+mj-lt"/>
                </a:endParaRPr>
              </a:p>
              <a:p>
                <a:endParaRPr lang="en-US" b="0" dirty="0">
                  <a:solidFill>
                    <a:schemeClr val="accent2">
                      <a:lumMod val="75000"/>
                    </a:schemeClr>
                  </a:solidFill>
                  <a:latin typeface="+mj-lt"/>
                </a:endParaRPr>
              </a:p>
              <a:p>
                <a:pPr/>
                <a14:m>
                  <m:oMathPara xmlns:m="http://schemas.openxmlformats.org/officeDocument/2006/math">
                    <m:oMathParaPr>
                      <m:jc m:val="left"/>
                    </m:oMathParaPr>
                    <m:oMath xmlns:m="http://schemas.openxmlformats.org/officeDocument/2006/math">
                      <m:f>
                        <m:fPr>
                          <m:ctrlPr>
                            <a:rPr lang="en-US" i="1" smtClean="0">
                              <a:solidFill>
                                <a:schemeClr val="accent2">
                                  <a:lumMod val="75000"/>
                                </a:schemeClr>
                              </a:solidFill>
                              <a:latin typeface="Cambria Math" panose="02040503050406030204" pitchFamily="18" charset="0"/>
                            </a:rPr>
                          </m:ctrlPr>
                        </m:fPr>
                        <m:num>
                          <m:r>
                            <a:rPr lang="en-US" i="1">
                              <a:solidFill>
                                <a:schemeClr val="accent2">
                                  <a:lumMod val="75000"/>
                                </a:schemeClr>
                              </a:solidFill>
                              <a:latin typeface="Cambria Math" charset="0"/>
                            </a:rPr>
                            <m:t>𝜕</m:t>
                          </m:r>
                          <m:r>
                            <a:rPr lang="en-US" i="1">
                              <a:solidFill>
                                <a:schemeClr val="accent2">
                                  <a:lumMod val="75000"/>
                                </a:schemeClr>
                              </a:solidFill>
                              <a:latin typeface="Cambria Math" charset="0"/>
                            </a:rPr>
                            <m:t>𝑣</m:t>
                          </m:r>
                        </m:num>
                        <m:den>
                          <m:r>
                            <a:rPr lang="en-US" i="1">
                              <a:solidFill>
                                <a:schemeClr val="accent2">
                                  <a:lumMod val="75000"/>
                                </a:schemeClr>
                              </a:solidFill>
                              <a:latin typeface="Cambria Math" charset="0"/>
                            </a:rPr>
                            <m:t>𝜕</m:t>
                          </m:r>
                          <m:r>
                            <a:rPr lang="en-US" i="1">
                              <a:solidFill>
                                <a:schemeClr val="accent2">
                                  <a:lumMod val="75000"/>
                                </a:schemeClr>
                              </a:solidFill>
                              <a:latin typeface="Cambria Math" charset="0"/>
                            </a:rPr>
                            <m:t>𝑥</m:t>
                          </m:r>
                        </m:den>
                      </m:f>
                      <m:r>
                        <a:rPr lang="en-US" i="1">
                          <a:solidFill>
                            <a:schemeClr val="accent2">
                              <a:lumMod val="75000"/>
                            </a:schemeClr>
                          </a:solidFill>
                          <a:latin typeface="Cambria Math" charset="0"/>
                        </a:rPr>
                        <m:t> </m:t>
                      </m:r>
                      <m:r>
                        <a:rPr lang="en-US" i="1">
                          <a:solidFill>
                            <a:schemeClr val="accent2">
                              <a:lumMod val="75000"/>
                            </a:schemeClr>
                          </a:solidFill>
                          <a:latin typeface="Cambria Math" charset="0"/>
                          <a:ea typeface="Cambria Math" charset="0"/>
                          <a:cs typeface="Cambria Math" charset="0"/>
                        </a:rPr>
                        <m:t>≪</m:t>
                      </m:r>
                      <m:f>
                        <m:fPr>
                          <m:ctrlPr>
                            <a:rPr lang="en-US" i="1">
                              <a:solidFill>
                                <a:schemeClr val="accent2">
                                  <a:lumMod val="75000"/>
                                </a:schemeClr>
                              </a:solidFill>
                              <a:latin typeface="Cambria Math" panose="02040503050406030204" pitchFamily="18" charset="0"/>
                              <a:ea typeface="Cambria Math" charset="0"/>
                              <a:cs typeface="Cambria Math" charset="0"/>
                            </a:rPr>
                          </m:ctrlPr>
                        </m:fPr>
                        <m:num>
                          <m:r>
                            <a:rPr lang="en-US" i="1">
                              <a:solidFill>
                                <a:schemeClr val="accent2">
                                  <a:lumMod val="75000"/>
                                </a:schemeClr>
                              </a:solidFill>
                              <a:latin typeface="Cambria Math" charset="0"/>
                              <a:ea typeface="Cambria Math" charset="0"/>
                              <a:cs typeface="Cambria Math" charset="0"/>
                            </a:rPr>
                            <m:t>𝜕</m:t>
                          </m:r>
                          <m:r>
                            <a:rPr lang="en-US" i="1">
                              <a:solidFill>
                                <a:schemeClr val="accent2">
                                  <a:lumMod val="75000"/>
                                </a:schemeClr>
                              </a:solidFill>
                              <a:latin typeface="Cambria Math" charset="0"/>
                              <a:ea typeface="Cambria Math" charset="0"/>
                              <a:cs typeface="Cambria Math" charset="0"/>
                            </a:rPr>
                            <m:t>𝑣</m:t>
                          </m:r>
                        </m:num>
                        <m:den>
                          <m:r>
                            <a:rPr lang="en-US" i="1">
                              <a:solidFill>
                                <a:schemeClr val="accent2">
                                  <a:lumMod val="75000"/>
                                </a:schemeClr>
                              </a:solidFill>
                              <a:latin typeface="Cambria Math" charset="0"/>
                              <a:ea typeface="Cambria Math" charset="0"/>
                              <a:cs typeface="Cambria Math" charset="0"/>
                            </a:rPr>
                            <m:t>𝜕</m:t>
                          </m:r>
                          <m:r>
                            <a:rPr lang="en-US" i="1">
                              <a:solidFill>
                                <a:schemeClr val="accent2">
                                  <a:lumMod val="75000"/>
                                </a:schemeClr>
                              </a:solidFill>
                              <a:latin typeface="Cambria Math" charset="0"/>
                              <a:ea typeface="Cambria Math" charset="0"/>
                              <a:cs typeface="Cambria Math" charset="0"/>
                            </a:rPr>
                            <m:t>𝑦</m:t>
                          </m:r>
                        </m:den>
                      </m:f>
                      <m:r>
                        <a:rPr lang="en-US" i="1">
                          <a:solidFill>
                            <a:schemeClr val="accent2">
                              <a:lumMod val="75000"/>
                            </a:schemeClr>
                          </a:solidFill>
                          <a:latin typeface="Cambria Math" charset="0"/>
                          <a:ea typeface="Cambria Math" charset="0"/>
                          <a:cs typeface="Cambria Math" charset="0"/>
                        </a:rPr>
                        <m:t> ≈</m:t>
                      </m:r>
                      <m:f>
                        <m:fPr>
                          <m:ctrlPr>
                            <a:rPr lang="en-US" i="1">
                              <a:solidFill>
                                <a:schemeClr val="accent2">
                                  <a:lumMod val="75000"/>
                                </a:schemeClr>
                              </a:solidFill>
                              <a:latin typeface="Cambria Math" panose="02040503050406030204" pitchFamily="18" charset="0"/>
                              <a:ea typeface="Cambria Math" charset="0"/>
                              <a:cs typeface="Cambria Math" charset="0"/>
                            </a:rPr>
                          </m:ctrlPr>
                        </m:fPr>
                        <m:num>
                          <m:r>
                            <a:rPr lang="en-US" i="1">
                              <a:solidFill>
                                <a:schemeClr val="accent2">
                                  <a:lumMod val="75000"/>
                                </a:schemeClr>
                              </a:solidFill>
                              <a:latin typeface="Cambria Math" charset="0"/>
                              <a:ea typeface="Cambria Math" charset="0"/>
                              <a:cs typeface="Cambria Math" charset="0"/>
                            </a:rPr>
                            <m:t>𝜕</m:t>
                          </m:r>
                          <m:r>
                            <a:rPr lang="en-US" i="1">
                              <a:solidFill>
                                <a:schemeClr val="accent2">
                                  <a:lumMod val="75000"/>
                                </a:schemeClr>
                              </a:solidFill>
                              <a:latin typeface="Cambria Math" charset="0"/>
                              <a:ea typeface="Cambria Math" charset="0"/>
                              <a:cs typeface="Cambria Math" charset="0"/>
                            </a:rPr>
                            <m:t>𝑢</m:t>
                          </m:r>
                        </m:num>
                        <m:den>
                          <m:r>
                            <a:rPr lang="en-US" i="1">
                              <a:solidFill>
                                <a:schemeClr val="accent2">
                                  <a:lumMod val="75000"/>
                                </a:schemeClr>
                              </a:solidFill>
                              <a:latin typeface="Cambria Math" charset="0"/>
                              <a:ea typeface="Cambria Math" charset="0"/>
                              <a:cs typeface="Cambria Math" charset="0"/>
                            </a:rPr>
                            <m:t>𝜕</m:t>
                          </m:r>
                          <m:r>
                            <a:rPr lang="en-US" i="1">
                              <a:solidFill>
                                <a:schemeClr val="accent2">
                                  <a:lumMod val="75000"/>
                                </a:schemeClr>
                              </a:solidFill>
                              <a:latin typeface="Cambria Math" charset="0"/>
                              <a:ea typeface="Cambria Math" charset="0"/>
                              <a:cs typeface="Cambria Math" charset="0"/>
                            </a:rPr>
                            <m:t>𝑥</m:t>
                          </m:r>
                        </m:den>
                      </m:f>
                      <m:r>
                        <a:rPr lang="en-US" i="1">
                          <a:solidFill>
                            <a:schemeClr val="accent2">
                              <a:lumMod val="75000"/>
                            </a:schemeClr>
                          </a:solidFill>
                          <a:latin typeface="Cambria Math" charset="0"/>
                          <a:ea typeface="Cambria Math" charset="0"/>
                          <a:cs typeface="Cambria Math" charset="0"/>
                        </a:rPr>
                        <m:t>≪</m:t>
                      </m:r>
                      <m:f>
                        <m:fPr>
                          <m:ctrlPr>
                            <a:rPr lang="en-US" i="1">
                              <a:solidFill>
                                <a:schemeClr val="accent2">
                                  <a:lumMod val="75000"/>
                                </a:schemeClr>
                              </a:solidFill>
                              <a:latin typeface="Cambria Math" panose="02040503050406030204" pitchFamily="18" charset="0"/>
                              <a:ea typeface="Cambria Math" charset="0"/>
                              <a:cs typeface="Cambria Math" charset="0"/>
                            </a:rPr>
                          </m:ctrlPr>
                        </m:fPr>
                        <m:num>
                          <m:r>
                            <a:rPr lang="en-US" i="1">
                              <a:solidFill>
                                <a:schemeClr val="accent2">
                                  <a:lumMod val="75000"/>
                                </a:schemeClr>
                              </a:solidFill>
                              <a:latin typeface="Cambria Math" charset="0"/>
                              <a:ea typeface="Cambria Math" charset="0"/>
                              <a:cs typeface="Cambria Math" charset="0"/>
                            </a:rPr>
                            <m:t>𝜕</m:t>
                          </m:r>
                          <m:r>
                            <a:rPr lang="en-US" i="1">
                              <a:solidFill>
                                <a:schemeClr val="accent2">
                                  <a:lumMod val="75000"/>
                                </a:schemeClr>
                              </a:solidFill>
                              <a:latin typeface="Cambria Math" charset="0"/>
                              <a:ea typeface="Cambria Math" charset="0"/>
                              <a:cs typeface="Cambria Math" charset="0"/>
                            </a:rPr>
                            <m:t>𝑢</m:t>
                          </m:r>
                        </m:num>
                        <m:den>
                          <m:r>
                            <a:rPr lang="en-US" i="1">
                              <a:solidFill>
                                <a:schemeClr val="accent2">
                                  <a:lumMod val="75000"/>
                                </a:schemeClr>
                              </a:solidFill>
                              <a:latin typeface="Cambria Math" charset="0"/>
                              <a:ea typeface="Cambria Math" charset="0"/>
                              <a:cs typeface="Cambria Math" charset="0"/>
                            </a:rPr>
                            <m:t>𝜕</m:t>
                          </m:r>
                          <m:r>
                            <a:rPr lang="en-US" i="1">
                              <a:solidFill>
                                <a:schemeClr val="accent2">
                                  <a:lumMod val="75000"/>
                                </a:schemeClr>
                              </a:solidFill>
                              <a:latin typeface="Cambria Math" charset="0"/>
                              <a:ea typeface="Cambria Math" charset="0"/>
                              <a:cs typeface="Cambria Math" charset="0"/>
                            </a:rPr>
                            <m:t>𝑦</m:t>
                          </m:r>
                        </m:den>
                      </m:f>
                    </m:oMath>
                  </m:oMathPara>
                </a14:m>
                <a:endParaRPr lang="en-US" b="0" dirty="0">
                  <a:solidFill>
                    <a:schemeClr val="accent2">
                      <a:lumMod val="75000"/>
                    </a:schemeClr>
                  </a:solidFill>
                  <a:latin typeface="+mj-lt"/>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553198" y="1219946"/>
                <a:ext cx="4267201" cy="1805110"/>
              </a:xfrm>
              <a:prstGeom prst="rect">
                <a:avLst/>
              </a:prstGeom>
              <a:blipFill rotWithShape="0">
                <a:blip r:embed="rId4"/>
                <a:stretch>
                  <a:fillRect l="-1429" t="-16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184070" y="3806460"/>
                <a:ext cx="5018361" cy="57400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𝜎</m:t>
                          </m:r>
                        </m:e>
                        <m:sub>
                          <m:r>
                            <a:rPr lang="en-US" b="0" i="1" smtClean="0">
                              <a:latin typeface="Cambria Math" charset="0"/>
                            </a:rPr>
                            <m:t>𝑥𝑥</m:t>
                          </m:r>
                        </m:sub>
                      </m:sSub>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𝑢</m:t>
                          </m:r>
                        </m:num>
                        <m:den>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𝑥</m:t>
                          </m:r>
                        </m:den>
                      </m:f>
                      <m:sSub>
                        <m:sSubPr>
                          <m:ctrlPr>
                            <a:rPr lang="en-US" i="1">
                              <a:latin typeface="Cambria Math" panose="02040503050406030204" pitchFamily="18" charset="0"/>
                            </a:rPr>
                          </m:ctrlPr>
                        </m:sSubPr>
                        <m:e>
                          <m:r>
                            <a:rPr lang="en-US" b="0" i="1" smtClean="0">
                              <a:latin typeface="Cambria Math" charset="0"/>
                            </a:rPr>
                            <m:t>      </m:t>
                          </m:r>
                          <m:r>
                            <a:rPr lang="en-US" i="1">
                              <a:latin typeface="Cambria Math" charset="0"/>
                            </a:rPr>
                            <m:t>𝜎</m:t>
                          </m:r>
                        </m:e>
                        <m:sub>
                          <m:r>
                            <a:rPr lang="en-US" b="0" i="1" smtClean="0">
                              <a:latin typeface="Cambria Math" charset="0"/>
                            </a:rPr>
                            <m:t>𝑦𝑦</m:t>
                          </m:r>
                        </m:sub>
                      </m:sSub>
                      <m:r>
                        <a:rPr lang="en-US" i="1">
                          <a:latin typeface="Cambria Math" charset="0"/>
                          <a:ea typeface="Cambria Math" charset="0"/>
                          <a:cs typeface="Cambria Math" charset="0"/>
                        </a:rPr>
                        <m:t>∝</m:t>
                      </m:r>
                      <m:f>
                        <m:fPr>
                          <m:ctrlPr>
                            <a:rPr lang="en-US" i="1">
                              <a:latin typeface="Cambria Math" panose="02040503050406030204" pitchFamily="18" charset="0"/>
                              <a:ea typeface="Cambria Math" charset="0"/>
                              <a:cs typeface="Cambria Math" charset="0"/>
                            </a:rPr>
                          </m:ctrlPr>
                        </m:fPr>
                        <m:num>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𝑣</m:t>
                          </m:r>
                        </m:num>
                        <m:den>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𝑦</m:t>
                          </m:r>
                        </m:den>
                      </m:f>
                      <m:r>
                        <a:rPr lang="en-US" b="0" i="1" smtClean="0">
                          <a:latin typeface="Cambria Math" charset="0"/>
                          <a:ea typeface="Cambria Math" charset="0"/>
                          <a:cs typeface="Cambria Math" charset="0"/>
                        </a:rPr>
                        <m:t>       </m:t>
                      </m:r>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𝜏</m:t>
                          </m:r>
                        </m:e>
                        <m:sub>
                          <m:r>
                            <a:rPr lang="en-US" b="0" i="1" smtClean="0">
                              <a:latin typeface="Cambria Math" charset="0"/>
                              <a:ea typeface="Cambria Math" charset="0"/>
                              <a:cs typeface="Cambria Math" charset="0"/>
                            </a:rPr>
                            <m:t>𝑦𝑥</m:t>
                          </m:r>
                        </m:sub>
                      </m:sSub>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𝜇</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𝑢</m:t>
                          </m:r>
                        </m:num>
                        <m:den>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𝑦</m:t>
                          </m:r>
                        </m:den>
                      </m:f>
                      <m:r>
                        <a:rPr lang="en-US" b="0" i="1" smtClean="0">
                          <a:latin typeface="Cambria Math" charset="0"/>
                          <a:ea typeface="Cambria Math" charset="0"/>
                          <a:cs typeface="Cambria Math" charset="0"/>
                        </a:rPr>
                        <m:t>      </m:t>
                      </m:r>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𝜏</m:t>
                          </m:r>
                        </m:e>
                        <m:sub>
                          <m:r>
                            <a:rPr lang="en-US" b="0" i="1" smtClean="0">
                              <a:latin typeface="Cambria Math" charset="0"/>
                              <a:ea typeface="Cambria Math" charset="0"/>
                              <a:cs typeface="Cambria Math" charset="0"/>
                            </a:rPr>
                            <m:t>𝑥𝑦</m:t>
                          </m:r>
                        </m:sub>
                      </m:sSub>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𝜇</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𝑣</m:t>
                          </m:r>
                        </m:num>
                        <m:den>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𝑥</m:t>
                          </m:r>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184070" y="3806460"/>
                <a:ext cx="5018361" cy="574003"/>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97894" y="4760908"/>
                <a:ext cx="4869346" cy="1731115"/>
              </a:xfrm>
              <a:prstGeom prst="rect">
                <a:avLst/>
              </a:prstGeom>
              <a:noFill/>
            </p:spPr>
            <p:txBody>
              <a:bodyPr wrap="none" lIns="0" tIns="0" rIns="0" bIns="0" rtlCol="0">
                <a:spAutoFit/>
              </a:bodyPr>
              <a:lstStyle/>
              <a:p>
                <a:r>
                  <a:rPr lang="en-US" b="0" dirty="0">
                    <a:latin typeface="Cambria Math" charset="0"/>
                  </a:rPr>
                  <a:t>(no body forces)</a:t>
                </a:r>
              </a:p>
              <a:p>
                <a:pPr/>
                <a14:m>
                  <m:oMathPara xmlns:m="http://schemas.openxmlformats.org/officeDocument/2006/math">
                    <m:oMathParaPr>
                      <m:jc m:val="left"/>
                    </m:oMathParaPr>
                    <m:oMath xmlns:m="http://schemas.openxmlformats.org/officeDocument/2006/math">
                      <m:r>
                        <m:rPr>
                          <m:sty m:val="p"/>
                        </m:rPr>
                        <a:rPr lang="en-US" b="0" i="0" smtClean="0">
                          <a:latin typeface="Cambria Math" charset="0"/>
                        </a:rPr>
                        <m:t>x</m:t>
                      </m:r>
                      <m:r>
                        <a:rPr lang="en-US" b="0" i="0" smtClean="0">
                          <a:latin typeface="Cambria Math" charset="0"/>
                        </a:rPr>
                        <m:t>−</m:t>
                      </m:r>
                      <m:r>
                        <m:rPr>
                          <m:sty m:val="p"/>
                        </m:rPr>
                        <a:rPr lang="en-US" b="0" i="0" smtClean="0">
                          <a:latin typeface="Cambria Math" charset="0"/>
                        </a:rPr>
                        <m:t>direction</m:t>
                      </m:r>
                      <m:r>
                        <a:rPr lang="en-US" b="0" i="0" smtClean="0">
                          <a:solidFill>
                            <a:schemeClr val="tx1"/>
                          </a:solidFill>
                          <a:latin typeface="Cambria Math" charset="0"/>
                        </a:rPr>
                        <m:t>:     </m:t>
                      </m:r>
                      <m:r>
                        <a:rPr lang="en-US" i="1" smtClean="0">
                          <a:solidFill>
                            <a:schemeClr val="tx1"/>
                          </a:solidFill>
                          <a:latin typeface="Cambria Math" charset="0"/>
                        </a:rPr>
                        <m:t>𝜌</m:t>
                      </m:r>
                      <m:d>
                        <m:dPr>
                          <m:ctrlPr>
                            <a:rPr lang="en-US" i="1">
                              <a:solidFill>
                                <a:schemeClr val="tx1"/>
                              </a:solidFill>
                              <a:latin typeface="Cambria Math" panose="02040503050406030204" pitchFamily="18" charset="0"/>
                            </a:rPr>
                          </m:ctrlPr>
                        </m:dPr>
                        <m:e>
                          <m:r>
                            <a:rPr lang="en-US" i="1">
                              <a:latin typeface="Cambria Math" charset="0"/>
                            </a:rPr>
                            <m:t>𝑢</m:t>
                          </m:r>
                          <m:f>
                            <m:fPr>
                              <m:ctrlPr>
                                <a:rPr lang="en-US" i="1">
                                  <a:latin typeface="Cambria Math" panose="02040503050406030204" pitchFamily="18" charset="0"/>
                                </a:rPr>
                              </m:ctrlPr>
                            </m:fPr>
                            <m:num>
                              <m:r>
                                <a:rPr lang="en-US" i="1">
                                  <a:latin typeface="Cambria Math" charset="0"/>
                                </a:rPr>
                                <m:t>𝜕</m:t>
                              </m:r>
                              <m:r>
                                <a:rPr lang="en-US" i="1">
                                  <a:latin typeface="Cambria Math" charset="0"/>
                                </a:rPr>
                                <m:t>𝑢</m:t>
                              </m:r>
                            </m:num>
                            <m:den>
                              <m:r>
                                <a:rPr lang="en-US" i="1">
                                  <a:latin typeface="Cambria Math" charset="0"/>
                                </a:rPr>
                                <m:t>𝜕</m:t>
                              </m:r>
                              <m:r>
                                <a:rPr lang="en-US" i="1">
                                  <a:latin typeface="Cambria Math" charset="0"/>
                                </a:rPr>
                                <m:t>𝑥</m:t>
                              </m:r>
                            </m:den>
                          </m:f>
                          <m:r>
                            <a:rPr lang="en-US" i="1">
                              <a:latin typeface="Cambria Math" charset="0"/>
                            </a:rPr>
                            <m:t>+</m:t>
                          </m:r>
                          <m:r>
                            <a:rPr lang="en-US" i="1">
                              <a:latin typeface="Cambria Math" charset="0"/>
                            </a:rPr>
                            <m:t>𝑣</m:t>
                          </m:r>
                          <m:f>
                            <m:fPr>
                              <m:ctrlPr>
                                <a:rPr lang="en-US" i="1">
                                  <a:latin typeface="Cambria Math" panose="02040503050406030204" pitchFamily="18" charset="0"/>
                                </a:rPr>
                              </m:ctrlPr>
                            </m:fPr>
                            <m:num>
                              <m:r>
                                <a:rPr lang="en-US" i="1">
                                  <a:latin typeface="Cambria Math" charset="0"/>
                                </a:rPr>
                                <m:t>𝜕</m:t>
                              </m:r>
                              <m:r>
                                <a:rPr lang="en-US" i="1">
                                  <a:latin typeface="Cambria Math" charset="0"/>
                                </a:rPr>
                                <m:t>𝑢</m:t>
                              </m:r>
                            </m:num>
                            <m:den>
                              <m:r>
                                <a:rPr lang="en-US" i="1">
                                  <a:latin typeface="Cambria Math" charset="0"/>
                                </a:rPr>
                                <m:t>𝜕</m:t>
                              </m:r>
                              <m:r>
                                <a:rPr lang="en-US" i="1">
                                  <a:latin typeface="Cambria Math" charset="0"/>
                                </a:rPr>
                                <m:t>𝑦</m:t>
                              </m:r>
                            </m:den>
                          </m:f>
                        </m:e>
                      </m:d>
                      <m:r>
                        <a:rPr lang="en-US">
                          <a:solidFill>
                            <a:schemeClr val="tx1"/>
                          </a:solidFill>
                          <a:latin typeface="Cambria Math" charset="0"/>
                        </a:rPr>
                        <m:t>=</m:t>
                      </m:r>
                      <m:r>
                        <a:rPr lang="en-US" b="0" i="1" smtClean="0">
                          <a:solidFill>
                            <a:schemeClr val="tx1"/>
                          </a:solidFill>
                          <a:latin typeface="Cambria Math"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charset="0"/>
                            </a:rPr>
                            <m:t>𝜕</m:t>
                          </m:r>
                          <m:r>
                            <a:rPr lang="en-US" b="0" i="1" smtClean="0">
                              <a:solidFill>
                                <a:schemeClr val="tx1"/>
                              </a:solidFill>
                              <a:latin typeface="Cambria Math" charset="0"/>
                            </a:rPr>
                            <m:t>𝑃</m:t>
                          </m:r>
                        </m:num>
                        <m:den>
                          <m:r>
                            <a:rPr lang="en-US" i="1">
                              <a:solidFill>
                                <a:schemeClr val="tx1"/>
                              </a:solidFill>
                              <a:latin typeface="Cambria Math" charset="0"/>
                            </a:rPr>
                            <m:t>𝜕</m:t>
                          </m:r>
                          <m:r>
                            <a:rPr lang="en-US" i="1">
                              <a:solidFill>
                                <a:schemeClr val="tx1"/>
                              </a:solidFill>
                              <a:latin typeface="Cambria Math" charset="0"/>
                            </a:rPr>
                            <m:t>𝑥</m:t>
                          </m:r>
                        </m:den>
                      </m:f>
                      <m:r>
                        <a:rPr lang="en-US" i="1">
                          <a:solidFill>
                            <a:schemeClr val="tx1"/>
                          </a:solidFill>
                          <a:latin typeface="Cambria Math" charset="0"/>
                        </a:rPr>
                        <m:t>+</m:t>
                      </m:r>
                      <m:r>
                        <a:rPr lang="en-US" b="0" i="1" smtClean="0">
                          <a:solidFill>
                            <a:schemeClr val="tx1"/>
                          </a:solidFill>
                          <a:latin typeface="Cambria Math" charset="0"/>
                        </a:rPr>
                        <m:t>𝜇</m:t>
                      </m:r>
                      <m:f>
                        <m:fPr>
                          <m:ctrlPr>
                            <a:rPr lang="en-US" i="1">
                              <a:solidFill>
                                <a:schemeClr val="tx1"/>
                              </a:solidFill>
                              <a:latin typeface="Cambria Math" panose="02040503050406030204" pitchFamily="18" charset="0"/>
                            </a:rPr>
                          </m:ctrlPr>
                        </m:fPr>
                        <m:num>
                          <m:sSup>
                            <m:sSupPr>
                              <m:ctrlPr>
                                <a:rPr lang="en-US" b="0" i="1" smtClean="0">
                                  <a:solidFill>
                                    <a:schemeClr val="tx1"/>
                                  </a:solidFill>
                                  <a:latin typeface="Cambria Math" panose="02040503050406030204" pitchFamily="18" charset="0"/>
                                </a:rPr>
                              </m:ctrlPr>
                            </m:sSupPr>
                            <m:e>
                              <m:r>
                                <a:rPr lang="en-US" i="1">
                                  <a:solidFill>
                                    <a:schemeClr val="tx1"/>
                                  </a:solidFill>
                                  <a:latin typeface="Cambria Math" charset="0"/>
                                </a:rPr>
                                <m:t>𝜕</m:t>
                              </m:r>
                            </m:e>
                            <m:sup>
                              <m:r>
                                <a:rPr lang="en-US" b="0" i="1" smtClean="0">
                                  <a:solidFill>
                                    <a:schemeClr val="tx1"/>
                                  </a:solidFill>
                                  <a:latin typeface="Cambria Math" charset="0"/>
                                </a:rPr>
                                <m:t>2</m:t>
                              </m:r>
                            </m:sup>
                          </m:sSup>
                          <m:r>
                            <a:rPr lang="en-US" b="0" i="1" smtClean="0">
                              <a:solidFill>
                                <a:schemeClr val="tx1"/>
                              </a:solidFill>
                              <a:latin typeface="Cambria Math" charset="0"/>
                            </a:rPr>
                            <m:t>𝑢</m:t>
                          </m:r>
                        </m:num>
                        <m:den>
                          <m:r>
                            <a:rPr lang="en-US" i="1">
                              <a:solidFill>
                                <a:schemeClr val="tx1"/>
                              </a:solidFill>
                              <a:latin typeface="Cambria Math" charset="0"/>
                            </a:rPr>
                            <m:t>𝜕</m:t>
                          </m:r>
                          <m:sSup>
                            <m:sSupPr>
                              <m:ctrlPr>
                                <a:rPr lang="en-US" b="0" i="1" smtClean="0">
                                  <a:solidFill>
                                    <a:schemeClr val="tx1"/>
                                  </a:solidFill>
                                  <a:latin typeface="Cambria Math" panose="02040503050406030204" pitchFamily="18" charset="0"/>
                                </a:rPr>
                              </m:ctrlPr>
                            </m:sSupPr>
                            <m:e>
                              <m:r>
                                <a:rPr lang="en-US" i="1">
                                  <a:solidFill>
                                    <a:schemeClr val="tx1"/>
                                  </a:solidFill>
                                  <a:latin typeface="Cambria Math" charset="0"/>
                                </a:rPr>
                                <m:t>𝑦</m:t>
                              </m:r>
                            </m:e>
                            <m:sup>
                              <m:r>
                                <a:rPr lang="en-US" b="0" i="1" smtClean="0">
                                  <a:solidFill>
                                    <a:schemeClr val="tx1"/>
                                  </a:solidFill>
                                  <a:latin typeface="Cambria Math" charset="0"/>
                                </a:rPr>
                                <m:t>2</m:t>
                              </m:r>
                            </m:sup>
                          </m:sSup>
                        </m:den>
                      </m:f>
                    </m:oMath>
                  </m:oMathPara>
                </a14:m>
                <a:endParaRPr lang="en-US" dirty="0"/>
              </a:p>
              <a:p>
                <a:pPr/>
                <a14:m>
                  <m:oMathPara xmlns:m="http://schemas.openxmlformats.org/officeDocument/2006/math">
                    <m:oMathParaPr>
                      <m:jc m:val="left"/>
                    </m:oMathParaPr>
                    <m:oMath xmlns:m="http://schemas.openxmlformats.org/officeDocument/2006/math">
                      <m:r>
                        <m:rPr>
                          <m:sty m:val="p"/>
                        </m:rPr>
                        <a:rPr lang="en-US" b="0" i="0" smtClean="0">
                          <a:latin typeface="Cambria Math" charset="0"/>
                        </a:rPr>
                        <m:t>y</m:t>
                      </m:r>
                      <m:r>
                        <a:rPr lang="en-US" b="0" i="0" smtClean="0">
                          <a:latin typeface="Cambria Math" charset="0"/>
                        </a:rPr>
                        <m:t>−</m:t>
                      </m:r>
                      <m:r>
                        <m:rPr>
                          <m:sty m:val="p"/>
                        </m:rPr>
                        <a:rPr lang="en-US" b="0" i="0" smtClean="0">
                          <a:latin typeface="Cambria Math" charset="0"/>
                        </a:rPr>
                        <m:t>direction</m:t>
                      </m:r>
                      <m:r>
                        <a:rPr lang="en-US" b="0" i="0" smtClean="0">
                          <a:latin typeface="Cambria Math" charset="0"/>
                        </a:rPr>
                        <m:t>:    </m:t>
                      </m:r>
                      <m:r>
                        <a:rPr lang="en-US" b="0" i="1" smtClean="0">
                          <a:latin typeface="Cambria Math" charset="0"/>
                        </a:rPr>
                        <m:t>−</m:t>
                      </m:r>
                      <m:f>
                        <m:fPr>
                          <m:ctrlPr>
                            <a:rPr lang="en-US" i="1">
                              <a:latin typeface="Cambria Math" panose="02040503050406030204" pitchFamily="18" charset="0"/>
                            </a:rPr>
                          </m:ctrlPr>
                        </m:fPr>
                        <m:num>
                          <m:r>
                            <a:rPr lang="en-US" b="0" i="1" smtClean="0">
                              <a:latin typeface="Cambria Math" charset="0"/>
                            </a:rPr>
                            <m:t>𝜕</m:t>
                          </m:r>
                          <m:r>
                            <a:rPr lang="en-US" i="1">
                              <a:latin typeface="Cambria Math" charset="0"/>
                            </a:rPr>
                            <m:t>𝑃</m:t>
                          </m:r>
                        </m:num>
                        <m:den>
                          <m:r>
                            <a:rPr lang="en-US" i="1">
                              <a:latin typeface="Cambria Math" charset="0"/>
                            </a:rPr>
                            <m:t>𝜕</m:t>
                          </m:r>
                          <m:r>
                            <a:rPr lang="en-US" i="1">
                              <a:latin typeface="Cambria Math" charset="0"/>
                            </a:rPr>
                            <m:t>𝑦</m:t>
                          </m:r>
                        </m:den>
                      </m:f>
                      <m:r>
                        <a:rPr lang="en-US" b="0" i="1" smtClean="0">
                          <a:latin typeface="Cambria Math" charset="0"/>
                        </a:rPr>
                        <m:t>=0</m:t>
                      </m:r>
                    </m:oMath>
                  </m:oMathPara>
                </a14:m>
                <a:endParaRPr lang="en-US" dirty="0"/>
              </a:p>
              <a:p>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97894" y="4760908"/>
                <a:ext cx="4869346" cy="1731115"/>
              </a:xfrm>
              <a:prstGeom prst="rect">
                <a:avLst/>
              </a:prstGeom>
              <a:blipFill rotWithShape="0">
                <a:blip r:embed="rId6"/>
                <a:stretch>
                  <a:fillRect l="-3004" t="-4930"/>
                </a:stretch>
              </a:blipFill>
            </p:spPr>
            <p:txBody>
              <a:bodyPr/>
              <a:lstStyle/>
              <a:p>
                <a:r>
                  <a:rPr lang="en-US">
                    <a:noFill/>
                  </a:rPr>
                  <a:t> </a:t>
                </a:r>
              </a:p>
            </p:txBody>
          </p:sp>
        </mc:Fallback>
      </mc:AlternateContent>
      <p:cxnSp>
        <p:nvCxnSpPr>
          <p:cNvPr id="11" name="Straight Connector 10"/>
          <p:cNvCxnSpPr/>
          <p:nvPr/>
        </p:nvCxnSpPr>
        <p:spPr>
          <a:xfrm>
            <a:off x="5359400" y="5041900"/>
            <a:ext cx="0" cy="1333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562753" y="5487965"/>
                <a:ext cx="12317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m:t>
                      </m:r>
                      <m:r>
                        <a:rPr lang="en-US" b="0" i="1" smtClean="0">
                          <a:latin typeface="Cambria Math" charset="0"/>
                        </a:rPr>
                        <m:t>𝑃</m:t>
                      </m:r>
                      <m:r>
                        <a:rPr lang="en-US" b="0" i="1" smtClean="0">
                          <a:latin typeface="Cambria Math" charset="0"/>
                        </a:rPr>
                        <m:t>=</m:t>
                      </m:r>
                      <m:r>
                        <a:rPr lang="en-US" b="0" i="1" smtClean="0">
                          <a:latin typeface="Cambria Math" charset="0"/>
                        </a:rPr>
                        <m:t>𝑃</m:t>
                      </m:r>
                      <m:r>
                        <a:rPr lang="en-US" b="0" i="1" smtClean="0">
                          <a:latin typeface="Cambria Math" charset="0"/>
                        </a:rPr>
                        <m:t>(</m:t>
                      </m:r>
                      <m:r>
                        <a:rPr lang="en-US" b="0" i="1" smtClean="0">
                          <a:latin typeface="Cambria Math" charset="0"/>
                        </a:rPr>
                        <m:t>𝑥</m:t>
                      </m:r>
                      <m:r>
                        <a:rPr lang="en-US" b="0" i="1" smtClean="0">
                          <a:latin typeface="Cambria Math"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562753" y="5487965"/>
                <a:ext cx="1231747" cy="276999"/>
              </a:xfrm>
              <a:prstGeom prst="rect">
                <a:avLst/>
              </a:prstGeom>
              <a:blipFill rotWithShape="0">
                <a:blip r:embed="rId7"/>
                <a:stretch>
                  <a:fillRect l="-2475" t="-2174" r="-6436" b="-32609"/>
                </a:stretch>
              </a:blipFill>
            </p:spPr>
            <p:txBody>
              <a:bodyPr/>
              <a:lstStyle/>
              <a:p>
                <a:r>
                  <a:rPr lang="en-US">
                    <a:noFill/>
                  </a:rPr>
                  <a:t> </a:t>
                </a:r>
              </a:p>
            </p:txBody>
          </p:sp>
        </mc:Fallback>
      </mc:AlternateContent>
      <p:cxnSp>
        <p:nvCxnSpPr>
          <p:cNvPr id="15" name="Straight Connector 14"/>
          <p:cNvCxnSpPr/>
          <p:nvPr/>
        </p:nvCxnSpPr>
        <p:spPr>
          <a:xfrm>
            <a:off x="6921500" y="5016500"/>
            <a:ext cx="0" cy="1333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7095001" y="4945412"/>
                <a:ext cx="5051126" cy="15342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75000"/>
                            </a:schemeClr>
                          </a:solidFill>
                          <a:latin typeface="Cambria Math" charset="0"/>
                        </a:rPr>
                        <m:t>𝜌</m:t>
                      </m:r>
                      <m:d>
                        <m:dPr>
                          <m:ctrlPr>
                            <a:rPr lang="en-US" i="1">
                              <a:solidFill>
                                <a:schemeClr val="accent2">
                                  <a:lumMod val="75000"/>
                                </a:schemeClr>
                              </a:solidFill>
                              <a:latin typeface="Cambria Math" panose="02040503050406030204" pitchFamily="18" charset="0"/>
                            </a:rPr>
                          </m:ctrlPr>
                        </m:dPr>
                        <m:e>
                          <m:r>
                            <a:rPr lang="en-US" i="1">
                              <a:solidFill>
                                <a:schemeClr val="accent2">
                                  <a:lumMod val="75000"/>
                                </a:schemeClr>
                              </a:solidFill>
                              <a:latin typeface="Cambria Math" charset="0"/>
                            </a:rPr>
                            <m:t>𝑢</m:t>
                          </m:r>
                          <m:f>
                            <m:fPr>
                              <m:ctrlPr>
                                <a:rPr lang="en-US" i="1">
                                  <a:solidFill>
                                    <a:schemeClr val="accent2">
                                      <a:lumMod val="75000"/>
                                    </a:schemeClr>
                                  </a:solidFill>
                                  <a:latin typeface="Cambria Math" panose="02040503050406030204" pitchFamily="18" charset="0"/>
                                </a:rPr>
                              </m:ctrlPr>
                            </m:fPr>
                            <m:num>
                              <m:r>
                                <a:rPr lang="en-US" i="1">
                                  <a:solidFill>
                                    <a:schemeClr val="accent2">
                                      <a:lumMod val="75000"/>
                                    </a:schemeClr>
                                  </a:solidFill>
                                  <a:latin typeface="Cambria Math" charset="0"/>
                                </a:rPr>
                                <m:t>𝜕</m:t>
                              </m:r>
                              <m:r>
                                <a:rPr lang="en-US" i="1">
                                  <a:solidFill>
                                    <a:schemeClr val="accent2">
                                      <a:lumMod val="75000"/>
                                    </a:schemeClr>
                                  </a:solidFill>
                                  <a:latin typeface="Cambria Math" charset="0"/>
                                </a:rPr>
                                <m:t>𝑢</m:t>
                              </m:r>
                            </m:num>
                            <m:den>
                              <m:r>
                                <a:rPr lang="en-US" i="1">
                                  <a:solidFill>
                                    <a:schemeClr val="accent2">
                                      <a:lumMod val="75000"/>
                                    </a:schemeClr>
                                  </a:solidFill>
                                  <a:latin typeface="Cambria Math" charset="0"/>
                                </a:rPr>
                                <m:t>𝜕</m:t>
                              </m:r>
                              <m:r>
                                <a:rPr lang="en-US" i="1">
                                  <a:solidFill>
                                    <a:schemeClr val="accent2">
                                      <a:lumMod val="75000"/>
                                    </a:schemeClr>
                                  </a:solidFill>
                                  <a:latin typeface="Cambria Math" charset="0"/>
                                </a:rPr>
                                <m:t>𝑥</m:t>
                              </m:r>
                            </m:den>
                          </m:f>
                          <m:r>
                            <a:rPr lang="en-US" i="1">
                              <a:solidFill>
                                <a:schemeClr val="accent2">
                                  <a:lumMod val="75000"/>
                                </a:schemeClr>
                              </a:solidFill>
                              <a:latin typeface="Cambria Math" charset="0"/>
                            </a:rPr>
                            <m:t>+</m:t>
                          </m:r>
                          <m:r>
                            <a:rPr lang="en-US" i="1">
                              <a:solidFill>
                                <a:schemeClr val="accent2">
                                  <a:lumMod val="75000"/>
                                </a:schemeClr>
                              </a:solidFill>
                              <a:latin typeface="Cambria Math" charset="0"/>
                            </a:rPr>
                            <m:t>𝑣</m:t>
                          </m:r>
                          <m:f>
                            <m:fPr>
                              <m:ctrlPr>
                                <a:rPr lang="en-US" i="1">
                                  <a:solidFill>
                                    <a:schemeClr val="accent2">
                                      <a:lumMod val="75000"/>
                                    </a:schemeClr>
                                  </a:solidFill>
                                  <a:latin typeface="Cambria Math" panose="02040503050406030204" pitchFamily="18" charset="0"/>
                                </a:rPr>
                              </m:ctrlPr>
                            </m:fPr>
                            <m:num>
                              <m:r>
                                <a:rPr lang="en-US" i="1">
                                  <a:solidFill>
                                    <a:schemeClr val="accent2">
                                      <a:lumMod val="75000"/>
                                    </a:schemeClr>
                                  </a:solidFill>
                                  <a:latin typeface="Cambria Math" charset="0"/>
                                </a:rPr>
                                <m:t>𝜕</m:t>
                              </m:r>
                              <m:r>
                                <a:rPr lang="en-US" i="1">
                                  <a:solidFill>
                                    <a:schemeClr val="accent2">
                                      <a:lumMod val="75000"/>
                                    </a:schemeClr>
                                  </a:solidFill>
                                  <a:latin typeface="Cambria Math" charset="0"/>
                                </a:rPr>
                                <m:t>𝑢</m:t>
                              </m:r>
                            </m:num>
                            <m:den>
                              <m:r>
                                <a:rPr lang="en-US" i="1">
                                  <a:solidFill>
                                    <a:schemeClr val="accent2">
                                      <a:lumMod val="75000"/>
                                    </a:schemeClr>
                                  </a:solidFill>
                                  <a:latin typeface="Cambria Math" charset="0"/>
                                </a:rPr>
                                <m:t>𝜕</m:t>
                              </m:r>
                              <m:r>
                                <a:rPr lang="en-US" i="1">
                                  <a:solidFill>
                                    <a:schemeClr val="accent2">
                                      <a:lumMod val="75000"/>
                                    </a:schemeClr>
                                  </a:solidFill>
                                  <a:latin typeface="Cambria Math" charset="0"/>
                                </a:rPr>
                                <m:t>𝑦</m:t>
                              </m:r>
                            </m:den>
                          </m:f>
                        </m:e>
                      </m:d>
                      <m:r>
                        <a:rPr lang="en-US">
                          <a:solidFill>
                            <a:schemeClr val="accent2">
                              <a:lumMod val="75000"/>
                            </a:schemeClr>
                          </a:solidFill>
                          <a:latin typeface="Cambria Math" charset="0"/>
                        </a:rPr>
                        <m:t>=</m:t>
                      </m:r>
                      <m:r>
                        <a:rPr lang="en-US" i="1">
                          <a:solidFill>
                            <a:schemeClr val="accent2">
                              <a:lumMod val="75000"/>
                            </a:schemeClr>
                          </a:solidFill>
                          <a:latin typeface="Cambria Math" charset="0"/>
                        </a:rPr>
                        <m:t>−</m:t>
                      </m:r>
                      <m:f>
                        <m:fPr>
                          <m:ctrlPr>
                            <a:rPr lang="en-US" i="1">
                              <a:solidFill>
                                <a:schemeClr val="accent2">
                                  <a:lumMod val="75000"/>
                                </a:schemeClr>
                              </a:solidFill>
                              <a:latin typeface="Cambria Math" panose="02040503050406030204" pitchFamily="18" charset="0"/>
                            </a:rPr>
                          </m:ctrlPr>
                        </m:fPr>
                        <m:num>
                          <m:r>
                            <a:rPr lang="en-US" b="0" i="1" smtClean="0">
                              <a:solidFill>
                                <a:schemeClr val="accent2">
                                  <a:lumMod val="75000"/>
                                </a:schemeClr>
                              </a:solidFill>
                              <a:latin typeface="Cambria Math" charset="0"/>
                            </a:rPr>
                            <m:t>𝑑</m:t>
                          </m:r>
                          <m:r>
                            <a:rPr lang="en-US" i="1">
                              <a:solidFill>
                                <a:schemeClr val="accent2">
                                  <a:lumMod val="75000"/>
                                </a:schemeClr>
                              </a:solidFill>
                              <a:latin typeface="Cambria Math" charset="0"/>
                            </a:rPr>
                            <m:t>𝑃</m:t>
                          </m:r>
                        </m:num>
                        <m:den>
                          <m:r>
                            <a:rPr lang="en-US" b="0" i="1" smtClean="0">
                              <a:solidFill>
                                <a:schemeClr val="accent2">
                                  <a:lumMod val="75000"/>
                                </a:schemeClr>
                              </a:solidFill>
                              <a:latin typeface="Cambria Math" charset="0"/>
                            </a:rPr>
                            <m:t>𝑑</m:t>
                          </m:r>
                          <m:r>
                            <a:rPr lang="en-US" i="1">
                              <a:solidFill>
                                <a:schemeClr val="accent2">
                                  <a:lumMod val="75000"/>
                                </a:schemeClr>
                              </a:solidFill>
                              <a:latin typeface="Cambria Math" charset="0"/>
                            </a:rPr>
                            <m:t>𝑥</m:t>
                          </m:r>
                        </m:den>
                      </m:f>
                      <m:r>
                        <a:rPr lang="en-US" i="1">
                          <a:solidFill>
                            <a:schemeClr val="accent2">
                              <a:lumMod val="75000"/>
                            </a:schemeClr>
                          </a:solidFill>
                          <a:latin typeface="Cambria Math" charset="0"/>
                        </a:rPr>
                        <m:t>+</m:t>
                      </m:r>
                      <m:r>
                        <a:rPr lang="en-US" i="1">
                          <a:solidFill>
                            <a:schemeClr val="accent2">
                              <a:lumMod val="75000"/>
                            </a:schemeClr>
                          </a:solidFill>
                          <a:latin typeface="Cambria Math" charset="0"/>
                        </a:rPr>
                        <m:t>𝜇</m:t>
                      </m:r>
                      <m:f>
                        <m:fPr>
                          <m:ctrlPr>
                            <a:rPr lang="en-US" i="1">
                              <a:solidFill>
                                <a:schemeClr val="accent2">
                                  <a:lumMod val="75000"/>
                                </a:schemeClr>
                              </a:solidFill>
                              <a:latin typeface="Cambria Math" panose="02040503050406030204" pitchFamily="18" charset="0"/>
                            </a:rPr>
                          </m:ctrlPr>
                        </m:fPr>
                        <m:num>
                          <m:sSup>
                            <m:sSupPr>
                              <m:ctrlPr>
                                <a:rPr lang="en-US" i="1">
                                  <a:solidFill>
                                    <a:schemeClr val="accent2">
                                      <a:lumMod val="75000"/>
                                    </a:schemeClr>
                                  </a:solidFill>
                                  <a:latin typeface="Cambria Math" panose="02040503050406030204" pitchFamily="18" charset="0"/>
                                </a:rPr>
                              </m:ctrlPr>
                            </m:sSupPr>
                            <m:e>
                              <m:r>
                                <a:rPr lang="en-US" i="1">
                                  <a:solidFill>
                                    <a:schemeClr val="accent2">
                                      <a:lumMod val="75000"/>
                                    </a:schemeClr>
                                  </a:solidFill>
                                  <a:latin typeface="Cambria Math" charset="0"/>
                                </a:rPr>
                                <m:t>𝜕</m:t>
                              </m:r>
                            </m:e>
                            <m:sup>
                              <m:r>
                                <a:rPr lang="en-US" i="1">
                                  <a:solidFill>
                                    <a:schemeClr val="accent2">
                                      <a:lumMod val="75000"/>
                                    </a:schemeClr>
                                  </a:solidFill>
                                  <a:latin typeface="Cambria Math" charset="0"/>
                                </a:rPr>
                                <m:t>2</m:t>
                              </m:r>
                            </m:sup>
                          </m:sSup>
                          <m:r>
                            <a:rPr lang="en-US" i="1">
                              <a:solidFill>
                                <a:schemeClr val="accent2">
                                  <a:lumMod val="75000"/>
                                </a:schemeClr>
                              </a:solidFill>
                              <a:latin typeface="Cambria Math" charset="0"/>
                            </a:rPr>
                            <m:t>𝑢</m:t>
                          </m:r>
                        </m:num>
                        <m:den>
                          <m:r>
                            <a:rPr lang="en-US" i="1">
                              <a:solidFill>
                                <a:schemeClr val="accent2">
                                  <a:lumMod val="75000"/>
                                </a:schemeClr>
                              </a:solidFill>
                              <a:latin typeface="Cambria Math" charset="0"/>
                            </a:rPr>
                            <m:t>𝜕</m:t>
                          </m:r>
                          <m:sSup>
                            <m:sSupPr>
                              <m:ctrlPr>
                                <a:rPr lang="en-US" i="1">
                                  <a:solidFill>
                                    <a:schemeClr val="accent2">
                                      <a:lumMod val="75000"/>
                                    </a:schemeClr>
                                  </a:solidFill>
                                  <a:latin typeface="Cambria Math" panose="02040503050406030204" pitchFamily="18" charset="0"/>
                                </a:rPr>
                              </m:ctrlPr>
                            </m:sSupPr>
                            <m:e>
                              <m:r>
                                <a:rPr lang="en-US" i="1">
                                  <a:solidFill>
                                    <a:schemeClr val="accent2">
                                      <a:lumMod val="75000"/>
                                    </a:schemeClr>
                                  </a:solidFill>
                                  <a:latin typeface="Cambria Math" charset="0"/>
                                </a:rPr>
                                <m:t>𝑦</m:t>
                              </m:r>
                            </m:e>
                            <m:sup>
                              <m:r>
                                <a:rPr lang="en-US" i="1">
                                  <a:solidFill>
                                    <a:schemeClr val="accent2">
                                      <a:lumMod val="75000"/>
                                    </a:schemeClr>
                                  </a:solidFill>
                                  <a:latin typeface="Cambria Math" charset="0"/>
                                </a:rPr>
                                <m:t>2</m:t>
                              </m:r>
                            </m:sup>
                          </m:sSup>
                        </m:den>
                      </m:f>
                    </m:oMath>
                  </m:oMathPara>
                </a14:m>
                <a:endParaRPr lang="en-US" dirty="0"/>
              </a:p>
              <a:p>
                <a:endParaRPr lang="en-US" dirty="0"/>
              </a:p>
              <a:p>
                <a14:m>
                  <m:oMath xmlns:m="http://schemas.openxmlformats.org/officeDocument/2006/math">
                    <m:groupChr>
                      <m:groupChrPr>
                        <m:chr m:val="→"/>
                        <m:vertJc m:val="bot"/>
                        <m:ctrlPr>
                          <a:rPr lang="is-IS" i="1">
                            <a:latin typeface="Cambria Math" panose="02040503050406030204" pitchFamily="18" charset="0"/>
                          </a:rPr>
                        </m:ctrlPr>
                      </m:groupChrPr>
                      <m:e>
                        <m:eqArr>
                          <m:eqArrPr>
                            <m:ctrlPr>
                              <a:rPr lang="en-US" b="0" i="1" smtClean="0">
                                <a:latin typeface="Cambria Math" panose="02040503050406030204" pitchFamily="18" charset="0"/>
                              </a:rPr>
                            </m:ctrlPr>
                          </m:eqArrPr>
                          <m:e>
                            <m:r>
                              <m:rPr>
                                <m:brk m:alnAt="2"/>
                              </m:rPr>
                              <a:rPr lang="en-US" b="0" i="1" smtClean="0">
                                <a:latin typeface="Cambria Math" charset="0"/>
                              </a:rPr>
                              <m:t>𝑓</m:t>
                            </m:r>
                            <m:r>
                              <a:rPr lang="en-US" b="0" i="1" smtClean="0">
                                <a:latin typeface="Cambria Math" charset="0"/>
                              </a:rPr>
                              <m:t>𝑟𝑒𝑒</m:t>
                            </m:r>
                            <m:r>
                              <a:rPr lang="en-US" b="0" i="1" smtClean="0">
                                <a:latin typeface="Cambria Math" charset="0"/>
                              </a:rPr>
                              <m:t>−</m:t>
                            </m:r>
                            <m:r>
                              <a:rPr lang="en-US" b="0" i="1" smtClean="0">
                                <a:latin typeface="Cambria Math" charset="0"/>
                              </a:rPr>
                              <m:t>𝑠𝑡𝑟𝑒𝑎𝑚</m:t>
                            </m:r>
                            <m:r>
                              <a:rPr lang="en-US" b="0" i="1" smtClean="0">
                                <a:latin typeface="Cambria Math" charset="0"/>
                              </a:rPr>
                              <m:t>,</m:t>
                            </m:r>
                          </m:e>
                          <m:e>
                            <m:r>
                              <a:rPr lang="en-US" b="0" i="1" smtClean="0">
                                <a:latin typeface="Cambria Math" charset="0"/>
                              </a:rPr>
                              <m:t>𝑓𝑙𝑎𝑡</m:t>
                            </m:r>
                            <m:r>
                              <a:rPr lang="en-US" b="0" i="1" smtClean="0">
                                <a:latin typeface="Cambria Math" charset="0"/>
                              </a:rPr>
                              <m:t> </m:t>
                            </m:r>
                            <m:r>
                              <a:rPr lang="en-US" b="0" i="1" smtClean="0">
                                <a:latin typeface="Cambria Math" charset="0"/>
                              </a:rPr>
                              <m:t>𝑝𝑙𝑎𝑡𝑒</m:t>
                            </m:r>
                          </m:e>
                        </m:eqArr>
                      </m:e>
                    </m:groupChr>
                    <m:r>
                      <a:rPr lang="en-US" b="0" i="1" smtClean="0">
                        <a:latin typeface="Cambria Math" charset="0"/>
                      </a:rPr>
                      <m:t> </m:t>
                    </m:r>
                    <m:r>
                      <a:rPr lang="en-US" b="0" i="1" smtClean="0">
                        <a:latin typeface="Cambria Math" charset="0"/>
                      </a:rPr>
                      <m:t>𝑢</m:t>
                    </m:r>
                    <m:r>
                      <a:rPr lang="en-US" b="0" i="1" smtClean="0">
                        <a:latin typeface="Cambria Math" charset="0"/>
                      </a:rPr>
                      <m:t>=</m:t>
                    </m:r>
                    <m:r>
                      <a:rPr lang="en-US" b="0" i="1" smtClean="0">
                        <a:latin typeface="Cambria Math" charset="0"/>
                      </a:rPr>
                      <m:t>𝑉</m:t>
                    </m:r>
                    <m:r>
                      <a:rPr lang="en-US" b="0" i="1" smtClean="0">
                        <a:latin typeface="Cambria Math" charset="0"/>
                      </a:rPr>
                      <m:t>, </m:t>
                    </m:r>
                    <m:r>
                      <a:rPr lang="en-US" b="0" i="1" smtClean="0">
                        <a:latin typeface="Cambria Math" charset="0"/>
                      </a:rPr>
                      <m:t>𝑣</m:t>
                    </m:r>
                    <m:r>
                      <a:rPr lang="en-US" b="0" i="1" smtClean="0">
                        <a:latin typeface="Cambria Math" charset="0"/>
                      </a:rPr>
                      <m:t>=0</m:t>
                    </m:r>
                  </m:oMath>
                </a14:m>
                <a:r>
                  <a:rPr lang="en-US" dirty="0"/>
                  <a:t> </a:t>
                </a:r>
                <a14:m>
                  <m:oMath xmlns:m="http://schemas.openxmlformats.org/officeDocument/2006/math">
                    <m:r>
                      <a:rPr lang="en-US" b="0" i="0" smtClean="0">
                        <a:latin typeface="Cambria Math" charset="0"/>
                      </a:rPr>
                      <m:t> </m:t>
                    </m:r>
                    <m:r>
                      <a:rPr lang="en-US" i="1">
                        <a:latin typeface="Cambria Math" charset="0"/>
                      </a:rPr>
                      <m:t>→</m:t>
                    </m:r>
                    <m:f>
                      <m:fPr>
                        <m:ctrlPr>
                          <a:rPr lang="en-US" i="1">
                            <a:latin typeface="Cambria Math" panose="02040503050406030204" pitchFamily="18" charset="0"/>
                          </a:rPr>
                        </m:ctrlPr>
                      </m:fPr>
                      <m:num>
                        <m:r>
                          <a:rPr lang="en-US" i="1">
                            <a:latin typeface="Cambria Math" charset="0"/>
                          </a:rPr>
                          <m:t>𝑑𝑃</m:t>
                        </m:r>
                      </m:num>
                      <m:den>
                        <m:r>
                          <a:rPr lang="en-US" i="1">
                            <a:latin typeface="Cambria Math" charset="0"/>
                          </a:rPr>
                          <m:t>𝑑𝑥</m:t>
                        </m:r>
                      </m:den>
                    </m:f>
                    <m:r>
                      <a:rPr lang="en-US" i="1">
                        <a:latin typeface="Cambria Math" charset="0"/>
                      </a:rPr>
                      <m:t>=0→</m:t>
                    </m:r>
                    <m:r>
                      <a:rPr lang="en-US" i="1">
                        <a:latin typeface="Cambria Math" charset="0"/>
                      </a:rPr>
                      <m:t>𝑃</m:t>
                    </m:r>
                    <m:r>
                      <a:rPr lang="en-US" i="1">
                        <a:latin typeface="Cambria Math" charset="0"/>
                      </a:rPr>
                      <m:t>=</m:t>
                    </m:r>
                    <m:r>
                      <a:rPr lang="en-US" i="1">
                        <a:latin typeface="Cambria Math" charset="0"/>
                      </a:rPr>
                      <m:t>𝑐𝑜𝑛𝑠𝑡</m:t>
                    </m:r>
                    <m:r>
                      <a:rPr lang="en-US" i="1">
                        <a:latin typeface="Cambria Math" charset="0"/>
                      </a:rPr>
                      <m:t>.</m:t>
                    </m:r>
                  </m:oMath>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7095001" y="4945412"/>
                <a:ext cx="5051126" cy="1534203"/>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0577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15900"/>
            <a:ext cx="10515600" cy="1325563"/>
          </a:xfrm>
        </p:spPr>
        <p:txBody>
          <a:bodyPr/>
          <a:lstStyle/>
          <a:p>
            <a:r>
              <a:rPr lang="en-US" dirty="0"/>
              <a:t>Energy Equation</a:t>
            </a:r>
          </a:p>
        </p:txBody>
      </p:sp>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pPr/>
              <a:t>19</a:t>
            </a:fld>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530598" y="1142155"/>
                <a:ext cx="1776833" cy="3175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charset="0"/>
                                </a:rPr>
                                <m:t>𝐸</m:t>
                              </m:r>
                            </m:e>
                          </m:acc>
                        </m:e>
                        <m:sub>
                          <m:r>
                            <a:rPr lang="en-US" sz="2000" b="0" i="1" smtClean="0">
                              <a:latin typeface="Cambria Math" charset="0"/>
                            </a:rPr>
                            <m:t>𝑖𝑛</m:t>
                          </m:r>
                        </m:sub>
                      </m:sSub>
                      <m:r>
                        <a:rPr lang="en-US" sz="2000" b="0" i="1" smtClean="0">
                          <a:latin typeface="Cambria Math" charset="0"/>
                        </a:rPr>
                        <m:t>+</m:t>
                      </m:r>
                      <m:acc>
                        <m:accPr>
                          <m:chr m:val="̇"/>
                          <m:ctrlPr>
                            <a:rPr lang="en-US" sz="2000" b="0" i="1" smtClean="0">
                              <a:latin typeface="Cambria Math" panose="02040503050406030204" pitchFamily="18" charset="0"/>
                            </a:rPr>
                          </m:ctrlPr>
                        </m:accPr>
                        <m:e>
                          <m:r>
                            <a:rPr lang="en-US" sz="2000" b="0" i="1" smtClean="0">
                              <a:latin typeface="Cambria Math" charset="0"/>
                            </a:rPr>
                            <m:t>𝑊</m:t>
                          </m:r>
                        </m:e>
                      </m:acc>
                      <m:r>
                        <a:rPr lang="en-US" sz="2000" b="0" i="1" smtClean="0">
                          <a:latin typeface="Cambria Math"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charset="0"/>
                                </a:rPr>
                                <m:t>𝐸</m:t>
                              </m:r>
                            </m:e>
                          </m:acc>
                        </m:e>
                        <m:sub>
                          <m:r>
                            <a:rPr lang="en-US" sz="2000" b="0" i="1" smtClean="0">
                              <a:latin typeface="Cambria Math" charset="0"/>
                            </a:rPr>
                            <m:t>𝑜𝑢𝑡</m:t>
                          </m:r>
                        </m:sub>
                      </m:sSub>
                    </m:oMath>
                  </m:oMathPara>
                </a14:m>
                <a:endParaRPr lang="en-US" sz="2000" dirty="0">
                  <a:latin typeface="+mj-lt"/>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530598" y="1142155"/>
                <a:ext cx="1776833" cy="317523"/>
              </a:xfrm>
              <a:prstGeom prst="rect">
                <a:avLst/>
              </a:prstGeom>
              <a:blipFill rotWithShape="0">
                <a:blip r:embed="rId2"/>
                <a:stretch>
                  <a:fillRect l="-2740" t="-15385" r="-1027" b="-21154"/>
                </a:stretch>
              </a:blipFill>
            </p:spPr>
            <p:txBody>
              <a:bodyPr/>
              <a:lstStyle/>
              <a:p>
                <a:r>
                  <a:rPr lang="en-US">
                    <a:noFill/>
                  </a:rPr>
                  <a:t> </a:t>
                </a:r>
              </a:p>
            </p:txBody>
          </p:sp>
        </mc:Fallback>
      </mc:AlternateContent>
      <p:pic>
        <p:nvPicPr>
          <p:cNvPr id="16" name="Picture 15"/>
          <p:cNvPicPr>
            <a:picLocks noChangeAspect="1"/>
          </p:cNvPicPr>
          <p:nvPr/>
        </p:nvPicPr>
        <p:blipFill>
          <a:blip r:embed="rId3"/>
          <a:stretch>
            <a:fillRect/>
          </a:stretch>
        </p:blipFill>
        <p:spPr>
          <a:xfrm>
            <a:off x="7200900" y="6350"/>
            <a:ext cx="4978400" cy="3162300"/>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277464" y="1793590"/>
                <a:ext cx="9476697" cy="1831271"/>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charset="0"/>
                                </a:rPr>
                                <m:t>𝐸</m:t>
                              </m:r>
                            </m:e>
                          </m:acc>
                        </m:e>
                        <m:sub>
                          <m:r>
                            <a:rPr lang="en-US" b="0" i="1" smtClean="0">
                              <a:latin typeface="Cambria Math" charset="0"/>
                            </a:rPr>
                            <m:t>𝑐𝑜𝑛𝑑</m:t>
                          </m:r>
                          <m:r>
                            <a:rPr lang="en-US" b="0" i="1" smtClean="0">
                              <a:latin typeface="Cambria Math" charset="0"/>
                            </a:rPr>
                            <m:t>,</m:t>
                          </m:r>
                          <m:r>
                            <a:rPr lang="en-US" b="0" i="1" smtClean="0">
                              <a:latin typeface="Cambria Math" charset="0"/>
                            </a:rPr>
                            <m:t>𝑥</m:t>
                          </m:r>
                        </m:sub>
                      </m:sSub>
                      <m:r>
                        <a:rPr lang="en-US" b="0" i="1" smtClean="0">
                          <a:latin typeface="Cambria Math"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charset="0"/>
                                </a:rPr>
                                <m:t>𝐸</m:t>
                              </m:r>
                            </m:e>
                          </m:acc>
                        </m:e>
                        <m:sub>
                          <m:r>
                            <a:rPr lang="en-US" b="0" i="1" smtClean="0">
                              <a:latin typeface="Cambria Math" charset="0"/>
                            </a:rPr>
                            <m:t>𝑐𝑜𝑛𝑑</m:t>
                          </m:r>
                          <m:r>
                            <a:rPr lang="en-US" b="0" i="1" smtClean="0">
                              <a:latin typeface="Cambria Math" charset="0"/>
                            </a:rPr>
                            <m:t>,</m:t>
                          </m:r>
                          <m:r>
                            <a:rPr lang="en-US" b="0" i="1" smtClean="0">
                              <a:latin typeface="Cambria Math" charset="0"/>
                            </a:rPr>
                            <m:t>𝑥</m:t>
                          </m:r>
                          <m:r>
                            <a:rPr lang="en-US" b="0" i="1" smtClean="0">
                              <a:latin typeface="Cambria Math" charset="0"/>
                            </a:rPr>
                            <m:t>+</m:t>
                          </m:r>
                          <m:r>
                            <a:rPr lang="en-US" b="0" i="1" smtClean="0">
                              <a:latin typeface="Cambria Math" charset="0"/>
                            </a:rPr>
                            <m:t>𝑑𝑥</m:t>
                          </m:r>
                        </m:sub>
                      </m:sSub>
                      <m:r>
                        <a:rPr lang="en-US" b="0" i="1" smtClean="0">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rPr>
                                <m:t>𝐸</m:t>
                              </m:r>
                            </m:e>
                          </m:acc>
                        </m:e>
                        <m:sub>
                          <m:r>
                            <a:rPr lang="en-US" i="1">
                              <a:latin typeface="Cambria Math" charset="0"/>
                            </a:rPr>
                            <m:t>𝑐𝑜𝑛𝑑</m:t>
                          </m:r>
                          <m:r>
                            <a:rPr lang="en-US" i="1">
                              <a:latin typeface="Cambria Math" charset="0"/>
                            </a:rPr>
                            <m:t>,</m:t>
                          </m:r>
                          <m:r>
                            <a:rPr lang="en-US" b="0" i="1" smtClean="0">
                              <a:latin typeface="Cambria Math" charset="0"/>
                            </a:rPr>
                            <m:t>𝑦</m:t>
                          </m:r>
                        </m:sub>
                      </m:sSub>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rPr>
                                <m:t>𝐸</m:t>
                              </m:r>
                            </m:e>
                          </m:acc>
                        </m:e>
                        <m:sub>
                          <m:r>
                            <a:rPr lang="en-US" i="1">
                              <a:latin typeface="Cambria Math" charset="0"/>
                            </a:rPr>
                            <m:t>𝑐𝑜𝑛𝑑</m:t>
                          </m:r>
                          <m:r>
                            <a:rPr lang="en-US" i="1">
                              <a:latin typeface="Cambria Math" charset="0"/>
                            </a:rPr>
                            <m:t>,</m:t>
                          </m:r>
                          <m:r>
                            <a:rPr lang="en-US" b="0" i="1" smtClean="0">
                              <a:latin typeface="Cambria Math" charset="0"/>
                            </a:rPr>
                            <m:t>𝑦</m:t>
                          </m:r>
                          <m:r>
                            <a:rPr lang="en-US" i="1">
                              <a:latin typeface="Cambria Math" charset="0"/>
                            </a:rPr>
                            <m:t>+</m:t>
                          </m:r>
                          <m:r>
                            <a:rPr lang="en-US" i="1">
                              <a:latin typeface="Cambria Math" charset="0"/>
                            </a:rPr>
                            <m:t>𝑑𝑦</m:t>
                          </m:r>
                        </m:sub>
                      </m:sSub>
                    </m:oMath>
                  </m:oMathPara>
                </a14:m>
                <a:endParaRPr lang="en-US" b="0" i="1" dirty="0">
                  <a:latin typeface="Cambria Math" charset="0"/>
                </a:endParaRPr>
              </a:p>
              <a:p>
                <a:endParaRPr lang="en-US" b="0" i="1" dirty="0">
                  <a:latin typeface="Cambria Math" charset="0"/>
                </a:endParaRPr>
              </a:p>
              <a:p>
                <a:pPr/>
                <a14:m>
                  <m:oMathPara xmlns:m="http://schemas.openxmlformats.org/officeDocument/2006/math">
                    <m:oMathParaPr>
                      <m:jc m:val="centerGroup"/>
                    </m:oMathParaPr>
                    <m:oMath xmlns:m="http://schemas.openxmlformats.org/officeDocument/2006/math">
                      <m:r>
                        <a:rPr lang="en-US" b="0" i="1" smtClean="0">
                          <a:latin typeface="Cambria Math" charset="0"/>
                        </a:rPr>
                        <m:t>                =−</m:t>
                      </m:r>
                      <m:d>
                        <m:dPr>
                          <m:ctrlPr>
                            <a:rPr lang="en-US" b="0" i="1" smtClean="0">
                              <a:latin typeface="Cambria Math" panose="02040503050406030204" pitchFamily="18" charset="0"/>
                            </a:rPr>
                          </m:ctrlPr>
                        </m:dPr>
                        <m:e>
                          <m:r>
                            <a:rPr lang="en-US" b="0" i="1" smtClean="0">
                              <a:latin typeface="Cambria Math" charset="0"/>
                            </a:rPr>
                            <m:t>𝑘</m:t>
                          </m:r>
                          <m:f>
                            <m:fPr>
                              <m:ctrlPr>
                                <a:rPr lang="en-US" b="0" i="1" smtClean="0">
                                  <a:latin typeface="Cambria Math" panose="02040503050406030204" pitchFamily="18" charset="0"/>
                                </a:rPr>
                              </m:ctrlPr>
                            </m:fPr>
                            <m:num>
                              <m:r>
                                <a:rPr lang="en-US" b="0" i="1" smtClean="0">
                                  <a:latin typeface="Cambria Math" charset="0"/>
                                </a:rPr>
                                <m:t>𝜕</m:t>
                              </m:r>
                              <m:r>
                                <a:rPr lang="en-US" b="0" i="1" smtClean="0">
                                  <a:latin typeface="Cambria Math" charset="0"/>
                                </a:rPr>
                                <m:t>𝑇</m:t>
                              </m:r>
                            </m:num>
                            <m:den>
                              <m:r>
                                <a:rPr lang="en-US" b="0" i="1" smtClean="0">
                                  <a:latin typeface="Cambria Math" charset="0"/>
                                </a:rPr>
                                <m:t>𝜕</m:t>
                              </m:r>
                              <m:r>
                                <a:rPr lang="en-US" b="0" i="1" smtClean="0">
                                  <a:latin typeface="Cambria Math" charset="0"/>
                                </a:rPr>
                                <m:t>𝑥</m:t>
                              </m:r>
                            </m:den>
                          </m:f>
                          <m:r>
                            <a:rPr lang="en-US" b="0" i="1" smtClean="0">
                              <a:latin typeface="Cambria Math" charset="0"/>
                            </a:rPr>
                            <m:t>−</m:t>
                          </m:r>
                          <m:d>
                            <m:dPr>
                              <m:begChr m:val="["/>
                              <m:endChr m:val="]"/>
                              <m:ctrlPr>
                                <a:rPr lang="en-US" b="0" i="1" smtClean="0">
                                  <a:latin typeface="Cambria Math" panose="02040503050406030204" pitchFamily="18" charset="0"/>
                                </a:rPr>
                              </m:ctrlPr>
                            </m:dPr>
                            <m:e>
                              <m:r>
                                <a:rPr lang="en-US" b="0" i="1" smtClean="0">
                                  <a:latin typeface="Cambria Math" charset="0"/>
                                </a:rPr>
                                <m:t>𝑘</m:t>
                              </m:r>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i="1">
                                      <a:latin typeface="Cambria Math" charset="0"/>
                                    </a:rPr>
                                    <m:t>𝑥</m:t>
                                  </m:r>
                                </m:den>
                              </m:f>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m:t>
                                  </m:r>
                                </m:num>
                                <m:den>
                                  <m:r>
                                    <a:rPr lang="en-US" b="0" i="1" smtClean="0">
                                      <a:latin typeface="Cambria Math" charset="0"/>
                                    </a:rPr>
                                    <m:t>𝜕</m:t>
                                  </m:r>
                                  <m:r>
                                    <a:rPr lang="en-US" b="0" i="1" smtClean="0">
                                      <a:latin typeface="Cambria Math" charset="0"/>
                                    </a:rPr>
                                    <m:t>𝑥</m:t>
                                  </m:r>
                                </m:den>
                              </m:f>
                              <m:d>
                                <m:dPr>
                                  <m:ctrlPr>
                                    <a:rPr lang="en-US" b="0" i="1" smtClean="0">
                                      <a:latin typeface="Cambria Math" panose="02040503050406030204" pitchFamily="18" charset="0"/>
                                    </a:rPr>
                                  </m:ctrlPr>
                                </m:dPr>
                                <m:e>
                                  <m:r>
                                    <a:rPr lang="en-US" i="1">
                                      <a:latin typeface="Cambria Math" charset="0"/>
                                    </a:rPr>
                                    <m:t>𝑘</m:t>
                                  </m:r>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i="1">
                                          <a:latin typeface="Cambria Math" charset="0"/>
                                        </a:rPr>
                                        <m:t>𝑥</m:t>
                                      </m:r>
                                    </m:den>
                                  </m:f>
                                </m:e>
                              </m:d>
                              <m:r>
                                <a:rPr lang="en-US" b="0" i="1" smtClean="0">
                                  <a:latin typeface="Cambria Math" charset="0"/>
                                </a:rPr>
                                <m:t>𝑑𝑥</m:t>
                              </m:r>
                            </m:e>
                          </m:d>
                        </m:e>
                      </m:d>
                      <m:r>
                        <a:rPr lang="en-US" b="0" i="1" smtClean="0">
                          <a:latin typeface="Cambria Math" charset="0"/>
                        </a:rPr>
                        <m:t>𝑑𝑦𝑑𝑧</m:t>
                      </m:r>
                      <m:r>
                        <a:rPr lang="en-US" i="1">
                          <a:latin typeface="Cambria Math" charset="0"/>
                        </a:rPr>
                        <m:t>−</m:t>
                      </m:r>
                      <m:d>
                        <m:dPr>
                          <m:ctrlPr>
                            <a:rPr lang="en-US" i="1">
                              <a:latin typeface="Cambria Math" panose="02040503050406030204" pitchFamily="18" charset="0"/>
                            </a:rPr>
                          </m:ctrlPr>
                        </m:dPr>
                        <m:e>
                          <m:r>
                            <a:rPr lang="en-US" i="1">
                              <a:latin typeface="Cambria Math" charset="0"/>
                            </a:rPr>
                            <m:t>𝑘</m:t>
                          </m:r>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b="0" i="1" smtClean="0">
                                  <a:latin typeface="Cambria Math" charset="0"/>
                                </a:rPr>
                                <m:t>𝑦</m:t>
                              </m:r>
                            </m:den>
                          </m:f>
                          <m:r>
                            <a:rPr lang="en-US" i="1">
                              <a:latin typeface="Cambria Math" charset="0"/>
                            </a:rPr>
                            <m:t>−</m:t>
                          </m:r>
                          <m:d>
                            <m:dPr>
                              <m:begChr m:val="["/>
                              <m:endChr m:val="]"/>
                              <m:ctrlPr>
                                <a:rPr lang="en-US" i="1">
                                  <a:latin typeface="Cambria Math" panose="02040503050406030204" pitchFamily="18" charset="0"/>
                                </a:rPr>
                              </m:ctrlPr>
                            </m:dPr>
                            <m:e>
                              <m:r>
                                <a:rPr lang="en-US" i="1">
                                  <a:latin typeface="Cambria Math" charset="0"/>
                                </a:rPr>
                                <m:t>𝑘</m:t>
                              </m:r>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b="0" i="1" smtClean="0">
                                      <a:latin typeface="Cambria Math" charset="0"/>
                                    </a:rPr>
                                    <m:t>𝑦</m:t>
                                  </m:r>
                                </m:den>
                              </m:f>
                              <m:r>
                                <a:rPr lang="en-US" i="1">
                                  <a:latin typeface="Cambria Math" charset="0"/>
                                </a:rPr>
                                <m:t>+</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b="0" i="1" smtClean="0">
                                      <a:latin typeface="Cambria Math" charset="0"/>
                                    </a:rPr>
                                    <m:t>𝑦</m:t>
                                  </m:r>
                                </m:den>
                              </m:f>
                              <m:d>
                                <m:dPr>
                                  <m:ctrlPr>
                                    <a:rPr lang="en-US" i="1">
                                      <a:latin typeface="Cambria Math" panose="02040503050406030204" pitchFamily="18" charset="0"/>
                                    </a:rPr>
                                  </m:ctrlPr>
                                </m:dPr>
                                <m:e>
                                  <m:r>
                                    <a:rPr lang="en-US" i="1">
                                      <a:latin typeface="Cambria Math" charset="0"/>
                                    </a:rPr>
                                    <m:t>𝑘</m:t>
                                  </m:r>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b="0" i="1" smtClean="0">
                                          <a:latin typeface="Cambria Math" charset="0"/>
                                        </a:rPr>
                                        <m:t>𝑦</m:t>
                                      </m:r>
                                    </m:den>
                                  </m:f>
                                </m:e>
                              </m:d>
                              <m:r>
                                <a:rPr lang="en-US" i="1">
                                  <a:latin typeface="Cambria Math" charset="0"/>
                                </a:rPr>
                                <m:t>𝑑</m:t>
                              </m:r>
                              <m:r>
                                <a:rPr lang="en-US" b="0" i="1" smtClean="0">
                                  <a:latin typeface="Cambria Math" charset="0"/>
                                </a:rPr>
                                <m:t>𝑦</m:t>
                              </m:r>
                            </m:e>
                          </m:d>
                        </m:e>
                      </m:d>
                      <m:r>
                        <a:rPr lang="en-US" i="1">
                          <a:latin typeface="Cambria Math" charset="0"/>
                        </a:rPr>
                        <m:t>𝑑</m:t>
                      </m:r>
                      <m:r>
                        <a:rPr lang="en-US" b="0" i="1" smtClean="0">
                          <a:latin typeface="Cambria Math" charset="0"/>
                        </a:rPr>
                        <m:t>𝑥</m:t>
                      </m:r>
                      <m:r>
                        <a:rPr lang="en-US" i="1">
                          <a:latin typeface="Cambria Math" charset="0"/>
                        </a:rPr>
                        <m:t>𝑑𝑧</m:t>
                      </m:r>
                    </m:oMath>
                  </m:oMathPara>
                </a14:m>
                <a:endParaRPr lang="en-US" i="1" dirty="0">
                  <a:latin typeface="Cambria Math" charset="0"/>
                </a:endParaRPr>
              </a:p>
              <a:p>
                <a:pPr/>
                <a14:m>
                  <m:oMathPara xmlns:m="http://schemas.openxmlformats.org/officeDocument/2006/math">
                    <m:oMathParaPr>
                      <m:jc m:val="left"/>
                    </m:oMathParaPr>
                    <m:oMath xmlns:m="http://schemas.openxmlformats.org/officeDocument/2006/math">
                      <m:r>
                        <a:rPr lang="en-US" b="0" i="1" smtClean="0">
                          <a:latin typeface="Cambria Math" charset="0"/>
                        </a:rPr>
                        <m:t>                     =</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𝑥</m:t>
                              </m:r>
                            </m:den>
                          </m:f>
                          <m:d>
                            <m:dPr>
                              <m:ctrlPr>
                                <a:rPr lang="en-US" i="1">
                                  <a:latin typeface="Cambria Math" panose="02040503050406030204" pitchFamily="18" charset="0"/>
                                </a:rPr>
                              </m:ctrlPr>
                            </m:dPr>
                            <m:e>
                              <m:r>
                                <a:rPr lang="en-US" i="1">
                                  <a:latin typeface="Cambria Math" charset="0"/>
                                </a:rPr>
                                <m:t>𝑘</m:t>
                              </m:r>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i="1">
                                      <a:latin typeface="Cambria Math" charset="0"/>
                                    </a:rPr>
                                    <m:t>𝑥</m:t>
                                  </m:r>
                                </m:den>
                              </m:f>
                            </m:e>
                          </m:d>
                          <m:r>
                            <a:rPr lang="en-US" b="0" i="1" smtClean="0">
                              <a:latin typeface="Cambria Math" charset="0"/>
                            </a:rPr>
                            <m:t>+</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b="0" i="1" smtClean="0">
                                  <a:latin typeface="Cambria Math" charset="0"/>
                                </a:rPr>
                                <m:t>𝑦</m:t>
                              </m:r>
                            </m:den>
                          </m:f>
                          <m:d>
                            <m:dPr>
                              <m:ctrlPr>
                                <a:rPr lang="en-US" i="1">
                                  <a:latin typeface="Cambria Math" panose="02040503050406030204" pitchFamily="18" charset="0"/>
                                </a:rPr>
                              </m:ctrlPr>
                            </m:dPr>
                            <m:e>
                              <m:r>
                                <a:rPr lang="en-US" i="1">
                                  <a:latin typeface="Cambria Math" charset="0"/>
                                </a:rPr>
                                <m:t>𝑘</m:t>
                              </m:r>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b="0" i="1" smtClean="0">
                                      <a:latin typeface="Cambria Math" charset="0"/>
                                    </a:rPr>
                                    <m:t>𝑦</m:t>
                                  </m:r>
                                </m:den>
                              </m:f>
                            </m:e>
                          </m:d>
                        </m:e>
                      </m:d>
                      <m:r>
                        <a:rPr lang="en-US" i="1">
                          <a:latin typeface="Cambria Math" charset="0"/>
                        </a:rPr>
                        <m:t>𝑑𝑥𝑑𝑦𝑑𝑧</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277464" y="1793590"/>
                <a:ext cx="9476697" cy="183127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77464" y="3797653"/>
                <a:ext cx="8893460" cy="278435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charset="0"/>
                                </a:rPr>
                                <m:t>𝐸</m:t>
                              </m:r>
                            </m:e>
                          </m:acc>
                        </m:e>
                        <m:sub>
                          <m:r>
                            <a:rPr lang="en-US" b="0" i="1" smtClean="0">
                              <a:latin typeface="Cambria Math" charset="0"/>
                            </a:rPr>
                            <m:t>𝑎𝑑𝑣</m:t>
                          </m:r>
                          <m:r>
                            <a:rPr lang="en-US" b="0" i="1" smtClean="0">
                              <a:latin typeface="Cambria Math" charset="0"/>
                            </a:rPr>
                            <m:t>,</m:t>
                          </m:r>
                          <m:r>
                            <a:rPr lang="en-US" b="0" i="1" smtClean="0">
                              <a:latin typeface="Cambria Math" charset="0"/>
                            </a:rPr>
                            <m:t>𝑥</m:t>
                          </m:r>
                        </m:sub>
                      </m:sSub>
                      <m:r>
                        <a:rPr lang="en-US" b="0" i="1" smtClean="0">
                          <a:latin typeface="Cambria Math"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charset="0"/>
                                </a:rPr>
                                <m:t>𝐸</m:t>
                              </m:r>
                            </m:e>
                          </m:acc>
                        </m:e>
                        <m:sub>
                          <m:r>
                            <a:rPr lang="en-US" b="0" i="1" smtClean="0">
                              <a:latin typeface="Cambria Math" charset="0"/>
                            </a:rPr>
                            <m:t>𝑎𝑑𝑣</m:t>
                          </m:r>
                          <m:r>
                            <a:rPr lang="en-US" b="0" i="1" smtClean="0">
                              <a:latin typeface="Cambria Math" charset="0"/>
                            </a:rPr>
                            <m:t>,</m:t>
                          </m:r>
                          <m:r>
                            <a:rPr lang="en-US" b="0" i="1" smtClean="0">
                              <a:latin typeface="Cambria Math" charset="0"/>
                            </a:rPr>
                            <m:t>𝑥</m:t>
                          </m:r>
                          <m:r>
                            <a:rPr lang="en-US" b="0" i="1" smtClean="0">
                              <a:latin typeface="Cambria Math" charset="0"/>
                            </a:rPr>
                            <m:t>+</m:t>
                          </m:r>
                          <m:r>
                            <a:rPr lang="en-US" b="0" i="1" smtClean="0">
                              <a:latin typeface="Cambria Math" charset="0"/>
                            </a:rPr>
                            <m:t>𝑑𝑥</m:t>
                          </m:r>
                        </m:sub>
                      </m:sSub>
                      <m:r>
                        <a:rPr lang="en-US" b="0" i="1" smtClean="0">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rPr>
                                <m:t>𝐸</m:t>
                              </m:r>
                            </m:e>
                          </m:acc>
                        </m:e>
                        <m:sub>
                          <m:r>
                            <a:rPr lang="en-US" b="0" i="1" smtClean="0">
                              <a:latin typeface="Cambria Math" charset="0"/>
                            </a:rPr>
                            <m:t>𝑎𝑑𝑣</m:t>
                          </m:r>
                          <m:r>
                            <a:rPr lang="en-US" i="1">
                              <a:latin typeface="Cambria Math" charset="0"/>
                            </a:rPr>
                            <m:t>,</m:t>
                          </m:r>
                          <m:r>
                            <a:rPr lang="en-US" b="0" i="1" smtClean="0">
                              <a:latin typeface="Cambria Math" charset="0"/>
                            </a:rPr>
                            <m:t>𝑦</m:t>
                          </m:r>
                        </m:sub>
                      </m:sSub>
                      <m:r>
                        <a:rPr lang="en-US" i="1">
                          <a:latin typeface="Cambria Math" charset="0"/>
                        </a:rPr>
                        <m:t>−</m:t>
                      </m:r>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rPr>
                                <m:t>𝐸</m:t>
                              </m:r>
                            </m:e>
                          </m:acc>
                        </m:e>
                        <m:sub>
                          <m:r>
                            <a:rPr lang="en-US" b="0" i="1" smtClean="0">
                              <a:latin typeface="Cambria Math" charset="0"/>
                            </a:rPr>
                            <m:t>𝑎𝑑𝑣</m:t>
                          </m:r>
                          <m:r>
                            <a:rPr lang="en-US" i="1">
                              <a:latin typeface="Cambria Math" charset="0"/>
                            </a:rPr>
                            <m:t>,</m:t>
                          </m:r>
                          <m:r>
                            <a:rPr lang="en-US" b="0" i="1" smtClean="0">
                              <a:latin typeface="Cambria Math" charset="0"/>
                            </a:rPr>
                            <m:t>𝑦</m:t>
                          </m:r>
                          <m:r>
                            <a:rPr lang="en-US" i="1">
                              <a:latin typeface="Cambria Math" charset="0"/>
                            </a:rPr>
                            <m:t>+</m:t>
                          </m:r>
                          <m:r>
                            <a:rPr lang="en-US" i="1">
                              <a:latin typeface="Cambria Math" charset="0"/>
                            </a:rPr>
                            <m:t>𝑑𝑦</m:t>
                          </m:r>
                        </m:sub>
                      </m:sSub>
                    </m:oMath>
                  </m:oMathPara>
                </a14:m>
                <a:endParaRPr lang="en-US" b="0" i="1" dirty="0">
                  <a:latin typeface="Cambria Math" charset="0"/>
                </a:endParaRPr>
              </a:p>
              <a:p>
                <a:pPr/>
                <a14:m>
                  <m:oMathPara xmlns:m="http://schemas.openxmlformats.org/officeDocument/2006/math">
                    <m:oMathParaPr>
                      <m:jc m:val="left"/>
                    </m:oMathParaPr>
                    <m:oMath xmlns:m="http://schemas.openxmlformats.org/officeDocument/2006/math">
                      <m:r>
                        <a:rPr lang="en-US" b="0" i="1" smtClean="0">
                          <a:latin typeface="Cambria Math" charset="0"/>
                        </a:rPr>
                        <m:t>                =</m:t>
                      </m:r>
                      <m:d>
                        <m:dPr>
                          <m:begChr m:val="["/>
                          <m:endChr m:val="]"/>
                          <m:ctrlPr>
                            <a:rPr lang="en-US" b="0" i="1" smtClean="0">
                              <a:latin typeface="Cambria Math" panose="02040503050406030204" pitchFamily="18" charset="0"/>
                            </a:rPr>
                          </m:ctrlPr>
                        </m:dPr>
                        <m:e>
                          <m:r>
                            <a:rPr lang="en-US" b="0" i="1" smtClean="0">
                              <a:latin typeface="Cambria Math" charset="0"/>
                            </a:rPr>
                            <m:t>𝜌</m:t>
                          </m:r>
                          <m:r>
                            <a:rPr lang="en-US" b="0" i="1" smtClean="0">
                              <a:latin typeface="Cambria Math" charset="0"/>
                            </a:rPr>
                            <m:t>𝑢</m:t>
                          </m:r>
                          <m:d>
                            <m:dPr>
                              <m:ctrlPr>
                                <a:rPr lang="en-US" b="0" i="1" smtClean="0">
                                  <a:latin typeface="Cambria Math" panose="02040503050406030204" pitchFamily="18" charset="0"/>
                                </a:rPr>
                              </m:ctrlPr>
                            </m:dPr>
                            <m:e>
                              <m:r>
                                <a:rPr lang="en-US" b="0" i="1" smtClean="0">
                                  <a:latin typeface="Cambria Math" charset="0"/>
                                </a:rPr>
                                <m:t>h</m:t>
                              </m:r>
                              <m:r>
                                <a:rPr lang="en-US" b="0" i="1" smtClean="0">
                                  <a:latin typeface="Cambria Math" charset="0"/>
                                </a:rPr>
                                <m:t>+</m:t>
                              </m:r>
                              <m:r>
                                <a:rPr lang="en-US" b="0" i="1" smtClean="0">
                                  <a:latin typeface="Cambria Math" charset="0"/>
                                </a:rPr>
                                <m:t>𝑘𝑒</m:t>
                              </m:r>
                              <m:r>
                                <a:rPr lang="en-US" b="0" i="1" smtClean="0">
                                  <a:latin typeface="Cambria Math" charset="0"/>
                                </a:rPr>
                                <m:t>+</m:t>
                              </m:r>
                              <m:r>
                                <a:rPr lang="en-US" b="0" i="1" smtClean="0">
                                  <a:latin typeface="Cambria Math" charset="0"/>
                                </a:rPr>
                                <m:t>𝑝𝑒</m:t>
                              </m:r>
                            </m:e>
                          </m:d>
                          <m:r>
                            <a:rPr lang="en-US" b="0" i="1" smtClean="0">
                              <a:latin typeface="Cambria Math" charset="0"/>
                            </a:rPr>
                            <m:t>−</m:t>
                          </m:r>
                          <m:d>
                            <m:dPr>
                              <m:ctrlPr>
                                <a:rPr lang="en-US" b="0" i="1" smtClean="0">
                                  <a:latin typeface="Cambria Math" panose="02040503050406030204" pitchFamily="18" charset="0"/>
                                </a:rPr>
                              </m:ctrlPr>
                            </m:dPr>
                            <m:e>
                              <m:r>
                                <a:rPr lang="en-US" i="1">
                                  <a:latin typeface="Cambria Math" charset="0"/>
                                </a:rPr>
                                <m:t>𝜌</m:t>
                              </m:r>
                              <m:r>
                                <a:rPr lang="en-US" i="1">
                                  <a:latin typeface="Cambria Math" charset="0"/>
                                </a:rPr>
                                <m:t>𝑢</m:t>
                              </m:r>
                              <m:d>
                                <m:dPr>
                                  <m:ctrlPr>
                                    <a:rPr lang="en-US" i="1">
                                      <a:latin typeface="Cambria Math" panose="02040503050406030204" pitchFamily="18" charset="0"/>
                                    </a:rPr>
                                  </m:ctrlPr>
                                </m:dPr>
                                <m:e>
                                  <m:r>
                                    <a:rPr lang="en-US" i="1">
                                      <a:latin typeface="Cambria Math" charset="0"/>
                                    </a:rPr>
                                    <m:t>h</m:t>
                                  </m:r>
                                  <m:r>
                                    <a:rPr lang="en-US" i="1">
                                      <a:latin typeface="Cambria Math" charset="0"/>
                                    </a:rPr>
                                    <m:t>+</m:t>
                                  </m:r>
                                  <m:r>
                                    <a:rPr lang="en-US" i="1">
                                      <a:latin typeface="Cambria Math" charset="0"/>
                                    </a:rPr>
                                    <m:t>𝑘𝑒</m:t>
                                  </m:r>
                                  <m:r>
                                    <a:rPr lang="en-US" i="1">
                                      <a:latin typeface="Cambria Math" charset="0"/>
                                    </a:rPr>
                                    <m:t>+</m:t>
                                  </m:r>
                                  <m:r>
                                    <a:rPr lang="en-US" i="1">
                                      <a:latin typeface="Cambria Math" charset="0"/>
                                    </a:rPr>
                                    <m:t>𝑝𝑒</m:t>
                                  </m:r>
                                </m:e>
                              </m:d>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m:t>
                                  </m:r>
                                </m:num>
                                <m:den>
                                  <m:r>
                                    <a:rPr lang="en-US" b="0" i="1" smtClean="0">
                                      <a:latin typeface="Cambria Math" charset="0"/>
                                    </a:rPr>
                                    <m:t>𝜕</m:t>
                                  </m:r>
                                  <m:r>
                                    <a:rPr lang="en-US" b="0" i="1" smtClean="0">
                                      <a:latin typeface="Cambria Math" charset="0"/>
                                    </a:rPr>
                                    <m:t>𝑥</m:t>
                                  </m:r>
                                </m:den>
                              </m:f>
                              <m:d>
                                <m:dPr>
                                  <m:ctrlPr>
                                    <a:rPr lang="en-US" b="0" i="1" smtClean="0">
                                      <a:latin typeface="Cambria Math" panose="02040503050406030204" pitchFamily="18" charset="0"/>
                                    </a:rPr>
                                  </m:ctrlPr>
                                </m:dPr>
                                <m:e>
                                  <m:r>
                                    <a:rPr lang="en-US" i="1">
                                      <a:latin typeface="Cambria Math" charset="0"/>
                                    </a:rPr>
                                    <m:t>𝜌</m:t>
                                  </m:r>
                                  <m:r>
                                    <a:rPr lang="en-US" i="1">
                                      <a:latin typeface="Cambria Math" charset="0"/>
                                    </a:rPr>
                                    <m:t>𝑢</m:t>
                                  </m:r>
                                  <m:d>
                                    <m:dPr>
                                      <m:ctrlPr>
                                        <a:rPr lang="en-US" i="1">
                                          <a:latin typeface="Cambria Math" panose="02040503050406030204" pitchFamily="18" charset="0"/>
                                        </a:rPr>
                                      </m:ctrlPr>
                                    </m:dPr>
                                    <m:e>
                                      <m:r>
                                        <a:rPr lang="en-US" i="1">
                                          <a:latin typeface="Cambria Math" charset="0"/>
                                        </a:rPr>
                                        <m:t>h</m:t>
                                      </m:r>
                                      <m:r>
                                        <a:rPr lang="en-US" i="1">
                                          <a:latin typeface="Cambria Math" charset="0"/>
                                        </a:rPr>
                                        <m:t>+</m:t>
                                      </m:r>
                                      <m:r>
                                        <a:rPr lang="en-US" i="1">
                                          <a:latin typeface="Cambria Math" charset="0"/>
                                        </a:rPr>
                                        <m:t>𝑘𝑒</m:t>
                                      </m:r>
                                      <m:r>
                                        <a:rPr lang="en-US" i="1">
                                          <a:latin typeface="Cambria Math" charset="0"/>
                                        </a:rPr>
                                        <m:t>+</m:t>
                                      </m:r>
                                      <m:r>
                                        <a:rPr lang="en-US" i="1">
                                          <a:latin typeface="Cambria Math" charset="0"/>
                                        </a:rPr>
                                        <m:t>𝑝𝑒</m:t>
                                      </m:r>
                                    </m:e>
                                  </m:d>
                                </m:e>
                              </m:d>
                              <m:r>
                                <a:rPr lang="en-US" b="0" i="1" smtClean="0">
                                  <a:latin typeface="Cambria Math" charset="0"/>
                                </a:rPr>
                                <m:t>𝑑𝑥</m:t>
                              </m:r>
                            </m:e>
                          </m:d>
                        </m:e>
                      </m:d>
                      <m:r>
                        <a:rPr lang="en-US" b="0" i="1" smtClean="0">
                          <a:latin typeface="Cambria Math" charset="0"/>
                        </a:rPr>
                        <m:t>𝑑𝑦𝑑𝑧</m:t>
                      </m:r>
                    </m:oMath>
                  </m:oMathPara>
                </a14:m>
                <a:endParaRPr lang="en-US" b="0" i="1" dirty="0">
                  <a:latin typeface="Cambria Math" charset="0"/>
                </a:endParaRPr>
              </a:p>
              <a:p>
                <a:pPr/>
                <a14:m>
                  <m:oMathPara xmlns:m="http://schemas.openxmlformats.org/officeDocument/2006/math">
                    <m:oMathParaPr>
                      <m:jc m:val="left"/>
                    </m:oMathParaPr>
                    <m:oMath xmlns:m="http://schemas.openxmlformats.org/officeDocument/2006/math">
                      <m:r>
                        <a:rPr lang="en-US" b="0" i="0" smtClean="0">
                          <a:latin typeface="Cambria Math" charset="0"/>
                        </a:rPr>
                        <m:t>                         +</m:t>
                      </m:r>
                      <m:d>
                        <m:dPr>
                          <m:begChr m:val="["/>
                          <m:endChr m:val="]"/>
                          <m:ctrlPr>
                            <a:rPr lang="en-US" i="1">
                              <a:latin typeface="Cambria Math" panose="02040503050406030204" pitchFamily="18" charset="0"/>
                            </a:rPr>
                          </m:ctrlPr>
                        </m:dPr>
                        <m:e>
                          <m:r>
                            <a:rPr lang="en-US" i="1">
                              <a:latin typeface="Cambria Math" charset="0"/>
                            </a:rPr>
                            <m:t>𝜌</m:t>
                          </m:r>
                          <m:r>
                            <a:rPr lang="en-US" b="0" i="1" smtClean="0">
                              <a:latin typeface="Cambria Math" charset="0"/>
                            </a:rPr>
                            <m:t>𝑣</m:t>
                          </m:r>
                          <m:d>
                            <m:dPr>
                              <m:ctrlPr>
                                <a:rPr lang="en-US" i="1">
                                  <a:latin typeface="Cambria Math" panose="02040503050406030204" pitchFamily="18" charset="0"/>
                                </a:rPr>
                              </m:ctrlPr>
                            </m:dPr>
                            <m:e>
                              <m:r>
                                <a:rPr lang="en-US" i="1">
                                  <a:latin typeface="Cambria Math" charset="0"/>
                                </a:rPr>
                                <m:t>h</m:t>
                              </m:r>
                              <m:r>
                                <a:rPr lang="en-US" i="1">
                                  <a:latin typeface="Cambria Math" charset="0"/>
                                </a:rPr>
                                <m:t>+</m:t>
                              </m:r>
                              <m:r>
                                <a:rPr lang="en-US" i="1">
                                  <a:latin typeface="Cambria Math" charset="0"/>
                                </a:rPr>
                                <m:t>𝑘𝑒</m:t>
                              </m:r>
                              <m:r>
                                <a:rPr lang="en-US" i="1">
                                  <a:latin typeface="Cambria Math" charset="0"/>
                                </a:rPr>
                                <m:t>+</m:t>
                              </m:r>
                              <m:r>
                                <a:rPr lang="en-US" i="1">
                                  <a:latin typeface="Cambria Math" charset="0"/>
                                </a:rPr>
                                <m:t>𝑝𝑒</m:t>
                              </m:r>
                            </m:e>
                          </m:d>
                          <m:r>
                            <a:rPr lang="en-US" i="1">
                              <a:latin typeface="Cambria Math" charset="0"/>
                            </a:rPr>
                            <m:t>−</m:t>
                          </m:r>
                          <m:d>
                            <m:dPr>
                              <m:ctrlPr>
                                <a:rPr lang="en-US" i="1">
                                  <a:latin typeface="Cambria Math" panose="02040503050406030204" pitchFamily="18" charset="0"/>
                                </a:rPr>
                              </m:ctrlPr>
                            </m:dPr>
                            <m:e>
                              <m:r>
                                <a:rPr lang="en-US" i="1">
                                  <a:latin typeface="Cambria Math" charset="0"/>
                                </a:rPr>
                                <m:t>𝜌</m:t>
                              </m:r>
                              <m:r>
                                <a:rPr lang="en-US" b="0" i="1" smtClean="0">
                                  <a:latin typeface="Cambria Math" charset="0"/>
                                </a:rPr>
                                <m:t>𝑣</m:t>
                              </m:r>
                              <m:d>
                                <m:dPr>
                                  <m:ctrlPr>
                                    <a:rPr lang="en-US" i="1">
                                      <a:latin typeface="Cambria Math" panose="02040503050406030204" pitchFamily="18" charset="0"/>
                                    </a:rPr>
                                  </m:ctrlPr>
                                </m:dPr>
                                <m:e>
                                  <m:r>
                                    <a:rPr lang="en-US" i="1">
                                      <a:latin typeface="Cambria Math" charset="0"/>
                                    </a:rPr>
                                    <m:t>h</m:t>
                                  </m:r>
                                  <m:r>
                                    <a:rPr lang="en-US" i="1">
                                      <a:latin typeface="Cambria Math" charset="0"/>
                                    </a:rPr>
                                    <m:t>+</m:t>
                                  </m:r>
                                  <m:r>
                                    <a:rPr lang="en-US" i="1">
                                      <a:latin typeface="Cambria Math" charset="0"/>
                                    </a:rPr>
                                    <m:t>𝑘𝑒</m:t>
                                  </m:r>
                                  <m:r>
                                    <a:rPr lang="en-US" i="1">
                                      <a:latin typeface="Cambria Math" charset="0"/>
                                    </a:rPr>
                                    <m:t>+</m:t>
                                  </m:r>
                                  <m:r>
                                    <a:rPr lang="en-US" i="1">
                                      <a:latin typeface="Cambria Math" charset="0"/>
                                    </a:rPr>
                                    <m:t>𝑝𝑒</m:t>
                                  </m:r>
                                </m:e>
                              </m:d>
                              <m:r>
                                <a:rPr lang="en-US" i="1">
                                  <a:latin typeface="Cambria Math" charset="0"/>
                                </a:rPr>
                                <m:t>+</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b="0" i="1" smtClean="0">
                                      <a:latin typeface="Cambria Math" charset="0"/>
                                    </a:rPr>
                                    <m:t>𝑦</m:t>
                                  </m:r>
                                </m:den>
                              </m:f>
                              <m:d>
                                <m:dPr>
                                  <m:ctrlPr>
                                    <a:rPr lang="en-US" i="1">
                                      <a:latin typeface="Cambria Math" panose="02040503050406030204" pitchFamily="18" charset="0"/>
                                    </a:rPr>
                                  </m:ctrlPr>
                                </m:dPr>
                                <m:e>
                                  <m:r>
                                    <a:rPr lang="en-US" i="1">
                                      <a:latin typeface="Cambria Math" charset="0"/>
                                    </a:rPr>
                                    <m:t>𝜌</m:t>
                                  </m:r>
                                  <m:r>
                                    <a:rPr lang="en-US" b="0" i="1" smtClean="0">
                                      <a:latin typeface="Cambria Math" charset="0"/>
                                    </a:rPr>
                                    <m:t>𝑣</m:t>
                                  </m:r>
                                  <m:d>
                                    <m:dPr>
                                      <m:ctrlPr>
                                        <a:rPr lang="en-US" i="1">
                                          <a:latin typeface="Cambria Math" panose="02040503050406030204" pitchFamily="18" charset="0"/>
                                        </a:rPr>
                                      </m:ctrlPr>
                                    </m:dPr>
                                    <m:e>
                                      <m:r>
                                        <a:rPr lang="en-US" i="1">
                                          <a:latin typeface="Cambria Math" charset="0"/>
                                        </a:rPr>
                                        <m:t>h</m:t>
                                      </m:r>
                                      <m:r>
                                        <a:rPr lang="en-US" i="1">
                                          <a:latin typeface="Cambria Math" charset="0"/>
                                        </a:rPr>
                                        <m:t>+</m:t>
                                      </m:r>
                                      <m:r>
                                        <a:rPr lang="en-US" i="1">
                                          <a:latin typeface="Cambria Math" charset="0"/>
                                        </a:rPr>
                                        <m:t>𝑘𝑒</m:t>
                                      </m:r>
                                      <m:r>
                                        <a:rPr lang="en-US" i="1">
                                          <a:latin typeface="Cambria Math" charset="0"/>
                                        </a:rPr>
                                        <m:t>+</m:t>
                                      </m:r>
                                      <m:r>
                                        <a:rPr lang="en-US" i="1">
                                          <a:latin typeface="Cambria Math" charset="0"/>
                                        </a:rPr>
                                        <m:t>𝑝𝑒</m:t>
                                      </m:r>
                                    </m:e>
                                  </m:d>
                                </m:e>
                              </m:d>
                              <m:r>
                                <a:rPr lang="en-US" b="0" i="1" smtClean="0">
                                  <a:latin typeface="Cambria Math" charset="0"/>
                                </a:rPr>
                                <m:t>𝑑𝑦</m:t>
                              </m:r>
                            </m:e>
                          </m:d>
                        </m:e>
                      </m:d>
                      <m:r>
                        <a:rPr lang="en-US" i="1">
                          <a:latin typeface="Cambria Math" charset="0"/>
                        </a:rPr>
                        <m:t>𝑑</m:t>
                      </m:r>
                      <m:r>
                        <a:rPr lang="en-US" b="0" i="1" smtClean="0">
                          <a:latin typeface="Cambria Math" charset="0"/>
                        </a:rPr>
                        <m:t>𝑥</m:t>
                      </m:r>
                      <m:r>
                        <a:rPr lang="en-US" i="1">
                          <a:latin typeface="Cambria Math" charset="0"/>
                        </a:rPr>
                        <m:t>𝑑𝑧</m:t>
                      </m:r>
                    </m:oMath>
                  </m:oMathPara>
                </a14:m>
                <a:endParaRPr lang="en-US" b="0" dirty="0"/>
              </a:p>
              <a:p>
                <a:endParaRPr lang="en-US" dirty="0"/>
              </a:p>
              <a:p>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charset="0"/>
                        </a:rPr>
                        <m:t>               </m:t>
                      </m:r>
                      <m:r>
                        <a:rPr lang="en-US" i="1">
                          <a:latin typeface="Cambria Math"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𝑥</m:t>
                              </m:r>
                            </m:den>
                          </m:f>
                          <m:d>
                            <m:dPr>
                              <m:ctrlPr>
                                <a:rPr lang="en-US" i="1">
                                  <a:latin typeface="Cambria Math" panose="02040503050406030204" pitchFamily="18" charset="0"/>
                                </a:rPr>
                              </m:ctrlPr>
                            </m:dPr>
                            <m:e>
                              <m:r>
                                <a:rPr lang="en-US" i="1">
                                  <a:latin typeface="Cambria Math" charset="0"/>
                                </a:rPr>
                                <m:t>𝜌</m:t>
                              </m:r>
                              <m:r>
                                <a:rPr lang="en-US" i="1">
                                  <a:latin typeface="Cambria Math" charset="0"/>
                                </a:rPr>
                                <m:t>𝑢h</m:t>
                              </m:r>
                            </m:e>
                          </m:d>
                          <m:r>
                            <a:rPr lang="en-US" b="0" i="1" smtClean="0">
                              <a:latin typeface="Cambria Math" charset="0"/>
                            </a:rPr>
                            <m:t>+</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b="0" i="1" smtClean="0">
                                  <a:latin typeface="Cambria Math" charset="0"/>
                                </a:rPr>
                                <m:t>𝑦</m:t>
                              </m:r>
                            </m:den>
                          </m:f>
                          <m:d>
                            <m:dPr>
                              <m:ctrlPr>
                                <a:rPr lang="en-US" i="1">
                                  <a:latin typeface="Cambria Math" panose="02040503050406030204" pitchFamily="18" charset="0"/>
                                </a:rPr>
                              </m:ctrlPr>
                            </m:dPr>
                            <m:e>
                              <m:r>
                                <a:rPr lang="en-US" i="1">
                                  <a:latin typeface="Cambria Math" charset="0"/>
                                </a:rPr>
                                <m:t>𝜌</m:t>
                              </m:r>
                              <m:r>
                                <a:rPr lang="en-US" b="0" i="1" smtClean="0">
                                  <a:latin typeface="Cambria Math" charset="0"/>
                                </a:rPr>
                                <m:t>𝑣</m:t>
                              </m:r>
                              <m:r>
                                <a:rPr lang="en-US" i="1">
                                  <a:latin typeface="Cambria Math" charset="0"/>
                                </a:rPr>
                                <m:t>h</m:t>
                              </m:r>
                            </m:e>
                          </m:d>
                        </m:e>
                      </m:d>
                      <m:r>
                        <a:rPr lang="en-US" b="0" i="1" smtClean="0">
                          <a:latin typeface="Cambria Math" charset="0"/>
                        </a:rPr>
                        <m:t>𝑑𝑥</m:t>
                      </m:r>
                      <m:r>
                        <a:rPr lang="en-US" i="1">
                          <a:latin typeface="Cambria Math" charset="0"/>
                        </a:rPr>
                        <m:t>𝑑𝑦𝑑𝑧</m:t>
                      </m:r>
                    </m:oMath>
                  </m:oMathPara>
                </a14:m>
                <a:endParaRPr lang="en-US" i="1" dirty="0">
                  <a:latin typeface="Cambria Math"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77464" y="3797653"/>
                <a:ext cx="8893460" cy="278435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975483" y="5365732"/>
                <a:ext cx="7412350" cy="369332"/>
              </a:xfrm>
              <a:prstGeom prst="rect">
                <a:avLst/>
              </a:prstGeom>
              <a:noFill/>
            </p:spPr>
            <p:txBody>
              <a:bodyPr wrap="none" rtlCol="0">
                <a:spAutoFit/>
              </a:bodyPr>
              <a:lstStyle/>
              <a:p>
                <a14:m>
                  <m:oMath xmlns:m="http://schemas.openxmlformats.org/officeDocument/2006/math">
                    <m:r>
                      <a:rPr lang="en-US" i="1">
                        <a:latin typeface="Cambria Math" charset="0"/>
                      </a:rPr>
                      <m:t>[</m:t>
                    </m:r>
                    <m:r>
                      <a:rPr lang="en-US" b="0" i="1" smtClean="0">
                        <a:latin typeface="Cambria Math" charset="0"/>
                      </a:rPr>
                      <m:t>𝑘𝑒</m:t>
                    </m:r>
                    <m:r>
                      <a:rPr lang="en-US" b="0" i="1" smtClean="0">
                        <a:latin typeface="Cambria Math" charset="0"/>
                      </a:rPr>
                      <m:t>+</m:t>
                    </m:r>
                    <m:r>
                      <a:rPr lang="en-US" b="0" i="1" smtClean="0">
                        <a:latin typeface="Cambria Math" charset="0"/>
                      </a:rPr>
                      <m:t>𝑝𝑒</m:t>
                    </m:r>
                    <m:r>
                      <a:rPr lang="en-US" b="0" i="0" smtClean="0">
                        <a:latin typeface="Cambria Math" charset="0"/>
                      </a:rPr>
                      <m:t>:</m:t>
                    </m:r>
                  </m:oMath>
                </a14:m>
                <a:r>
                  <a:rPr lang="en-US" dirty="0"/>
                  <a:t> much small compared to </a:t>
                </a:r>
                <a14:m>
                  <m:oMath xmlns:m="http://schemas.openxmlformats.org/officeDocument/2006/math">
                    <m:r>
                      <a:rPr lang="en-US" b="0" i="1" smtClean="0">
                        <a:latin typeface="Cambria Math" charset="0"/>
                      </a:rPr>
                      <m:t>h</m:t>
                    </m:r>
                  </m:oMath>
                </a14:m>
                <a:r>
                  <a:rPr lang="en-US" dirty="0"/>
                  <a:t> (</a:t>
                </a:r>
                <a14:m>
                  <m:oMath xmlns:m="http://schemas.openxmlformats.org/officeDocument/2006/math">
                    <m:r>
                      <a:rPr lang="en-US" b="0" i="1" smtClean="0">
                        <a:latin typeface="Cambria Math" charset="0"/>
                      </a:rPr>
                      <m:t>𝑃</m:t>
                    </m:r>
                    <m:r>
                      <a:rPr lang="en-US" b="0" i="0" smtClean="0">
                        <a:latin typeface="Cambria Math" charset="0"/>
                      </a:rPr>
                      <m:t>−</m:t>
                    </m:r>
                    <m:r>
                      <m:rPr>
                        <m:sty m:val="p"/>
                      </m:rPr>
                      <a:rPr lang="en-US" b="0" i="0" smtClean="0">
                        <a:latin typeface="Cambria Math" charset="0"/>
                      </a:rPr>
                      <m:t>work</m:t>
                    </m:r>
                    <m:r>
                      <a:rPr lang="en-US" b="0" i="0" smtClean="0">
                        <a:latin typeface="Cambria Math" charset="0"/>
                      </a:rPr>
                      <m:t> </m:t>
                    </m:r>
                  </m:oMath>
                </a14:m>
                <a:r>
                  <a:rPr lang="en-US" dirty="0"/>
                  <a:t>already accounted for in </a:t>
                </a:r>
                <a14:m>
                  <m:oMath xmlns:m="http://schemas.openxmlformats.org/officeDocument/2006/math">
                    <m:r>
                      <a:rPr lang="en-US" b="0" i="1" smtClean="0">
                        <a:latin typeface="Cambria Math" charset="0"/>
                      </a:rPr>
                      <m:t>h</m:t>
                    </m:r>
                    <m:r>
                      <a:rPr lang="en-US" b="0" i="0" smtClean="0">
                        <a:latin typeface="Cambria Math" charset="0"/>
                      </a:rPr>
                      <m:t>)</m:t>
                    </m:r>
                  </m:oMath>
                </a14:m>
                <a:r>
                  <a:rPr lang="en-US" dirty="0"/>
                  <a:t>]</a:t>
                </a:r>
              </a:p>
            </p:txBody>
          </p:sp>
        </mc:Choice>
        <mc:Fallback xmlns="">
          <p:sp>
            <p:nvSpPr>
              <p:cNvPr id="18" name="TextBox 17"/>
              <p:cNvSpPr txBox="1">
                <a:spLocks noRot="1" noChangeAspect="1" noMove="1" noResize="1" noEditPoints="1" noAdjustHandles="1" noChangeArrowheads="1" noChangeShapeType="1" noTextEdit="1"/>
              </p:cNvSpPr>
              <p:nvPr/>
            </p:nvSpPr>
            <p:spPr>
              <a:xfrm>
                <a:off x="975483" y="5365732"/>
                <a:ext cx="7412350" cy="369332"/>
              </a:xfrm>
              <a:prstGeom prst="rect">
                <a:avLst/>
              </a:prstGeom>
              <a:blipFill rotWithShape="0">
                <a:blip r:embed="rId6"/>
                <a:stretch>
                  <a:fillRect l="-247" t="-95082" b="-119672"/>
                </a:stretch>
              </a:blipFill>
            </p:spPr>
            <p:txBody>
              <a:bodyPr/>
              <a:lstStyle/>
              <a:p>
                <a:r>
                  <a:rPr lang="en-US">
                    <a:noFill/>
                  </a:rPr>
                  <a:t> </a:t>
                </a:r>
              </a:p>
            </p:txBody>
          </p:sp>
        </mc:Fallback>
      </mc:AlternateContent>
    </p:spTree>
    <p:extLst>
      <p:ext uri="{BB962C8B-B14F-4D97-AF65-F5344CB8AC3E}">
        <p14:creationId xmlns:p14="http://schemas.microsoft.com/office/powerpoint/2010/main" val="78507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Convective Heat Transfer</a:t>
            </a:r>
          </a:p>
        </p:txBody>
      </p:sp>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pPr/>
              <a:t>2</a:t>
            </a:fld>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B29E21C-FA69-F04C-A3F8-D4C1A22B8455}"/>
                  </a:ext>
                </a:extLst>
              </p:cNvPr>
              <p:cNvSpPr txBox="1"/>
              <p:nvPr/>
            </p:nvSpPr>
            <p:spPr>
              <a:xfrm>
                <a:off x="5788677" y="3141757"/>
                <a:ext cx="4297650" cy="2876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m:t>
                              </m:r>
                            </m:sub>
                          </m:sSub>
                        </m:e>
                      </m:d>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Newto</m:t>
                      </m:r>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n</m:t>
                          </m:r>
                        </m:e>
                        <m:sup>
                          <m:r>
                            <a:rPr lang="en-US" b="0" i="0" smtClean="0">
                              <a:latin typeface="Cambria Math" panose="02040503050406030204" pitchFamily="18" charset="0"/>
                              <a:ea typeface="Cambria Math" panose="02040503050406030204" pitchFamily="18" charset="0"/>
                            </a:rPr>
                            <m:t>′</m:t>
                          </m:r>
                        </m:sup>
                      </m:sSup>
                      <m:r>
                        <m:rPr>
                          <m:sty m:val="p"/>
                        </m:rPr>
                        <a:rPr lang="en-US" b="0" i="0" smtClean="0">
                          <a:latin typeface="Cambria Math" panose="02040503050406030204" pitchFamily="18" charset="0"/>
                          <a:ea typeface="Cambria Math" panose="02040503050406030204" pitchFamily="18" charset="0"/>
                        </a:rPr>
                        <m:t>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law</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cooling</m:t>
                      </m:r>
                      <m:r>
                        <a:rPr lang="en-US" b="0" i="1" smtClean="0">
                          <a:latin typeface="Cambria Math" panose="02040503050406030204" pitchFamily="18" charset="0"/>
                          <a:ea typeface="Cambria Math" panose="02040503050406030204" pitchFamily="18" charset="0"/>
                        </a:rPr>
                        <m:t>]</m:t>
                      </m:r>
                    </m:oMath>
                  </m:oMathPara>
                </a14:m>
                <a:endParaRPr lang="en-DK" dirty="0"/>
              </a:p>
            </p:txBody>
          </p:sp>
        </mc:Choice>
        <mc:Fallback xmlns="">
          <p:sp>
            <p:nvSpPr>
              <p:cNvPr id="10" name="TextBox 9">
                <a:extLst>
                  <a:ext uri="{FF2B5EF4-FFF2-40B4-BE49-F238E27FC236}">
                    <a16:creationId xmlns:a16="http://schemas.microsoft.com/office/drawing/2014/main" id="{AB29E21C-FA69-F04C-A3F8-D4C1A22B8455}"/>
                  </a:ext>
                </a:extLst>
              </p:cNvPr>
              <p:cNvSpPr txBox="1">
                <a:spLocks noRot="1" noChangeAspect="1" noMove="1" noResize="1" noEditPoints="1" noAdjustHandles="1" noChangeArrowheads="1" noChangeShapeType="1" noTextEdit="1"/>
              </p:cNvSpPr>
              <p:nvPr/>
            </p:nvSpPr>
            <p:spPr>
              <a:xfrm>
                <a:off x="5788677" y="3141757"/>
                <a:ext cx="4297650" cy="287643"/>
              </a:xfrm>
              <a:prstGeom prst="rect">
                <a:avLst/>
              </a:prstGeom>
              <a:blipFill>
                <a:blip r:embed="rId3"/>
                <a:stretch>
                  <a:fillRect l="-1183" t="-4348" r="-1479" b="-34783"/>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CAFC8E5-6D47-BA4E-897C-4369837E75A6}"/>
                  </a:ext>
                </a:extLst>
              </p:cNvPr>
              <p:cNvSpPr txBox="1"/>
              <p:nvPr/>
            </p:nvSpPr>
            <p:spPr>
              <a:xfrm>
                <a:off x="6368142" y="4022335"/>
                <a:ext cx="2992807" cy="193476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m:t>
                      </m:r>
                      <m:r>
                        <a:rPr lang="en-US" b="0" i="0" smtClean="0">
                          <a:latin typeface="Cambria Math" panose="02040503050406030204" pitchFamily="18" charset="0"/>
                        </a:rPr>
                        <m:t> </m:t>
                      </m:r>
                      <m:r>
                        <m:rPr>
                          <m:sty m:val="p"/>
                        </m:rPr>
                        <a:rPr lang="en-US" b="0" i="0" smtClean="0">
                          <a:latin typeface="Cambria Math" panose="02040503050406030204" pitchFamily="18" charset="0"/>
                        </a:rPr>
                        <m:t>surface</m:t>
                      </m:r>
                      <m:r>
                        <a:rPr lang="en-US" b="0" i="0" smtClean="0">
                          <a:latin typeface="Cambria Math" panose="02040503050406030204" pitchFamily="18" charset="0"/>
                        </a:rPr>
                        <m:t>:</m:t>
                      </m:r>
                      <m:r>
                        <m:rPr>
                          <m:sty m:val="p"/>
                        </m:rPr>
                        <a:rPr lang="en-US" b="0" i="0" smtClean="0">
                          <a:latin typeface="Cambria Math" panose="02040503050406030204" pitchFamily="18" charset="0"/>
                        </a:rPr>
                        <m:t>no</m:t>
                      </m:r>
                      <m:r>
                        <a:rPr lang="en-US" b="0" i="0" smtClean="0">
                          <a:latin typeface="Cambria Math" panose="02040503050406030204" pitchFamily="18" charset="0"/>
                        </a:rPr>
                        <m:t>−</m:t>
                      </m:r>
                      <m:r>
                        <m:rPr>
                          <m:sty m:val="p"/>
                        </m:rPr>
                        <a:rPr lang="en-US" b="0" i="0" smtClean="0">
                          <a:latin typeface="Cambria Math" panose="02040503050406030204" pitchFamily="18" charset="0"/>
                        </a:rPr>
                        <m:t>slip</m:t>
                      </m:r>
                      <m:r>
                        <a:rPr lang="en-US" b="0" i="0" smtClean="0">
                          <a:latin typeface="Cambria Math" panose="02040503050406030204" pitchFamily="18" charset="0"/>
                        </a:rPr>
                        <m:t> </m:t>
                      </m:r>
                      <m:r>
                        <m:rPr>
                          <m:sty m:val="p"/>
                        </m:rPr>
                        <a:rPr lang="en-US" b="0" i="0" smtClean="0">
                          <a:latin typeface="Cambria Math" panose="02040503050406030204" pitchFamily="18" charset="0"/>
                        </a:rPr>
                        <m:t>condition</m:t>
                      </m:r>
                    </m:oMath>
                  </m:oMathPara>
                </a14:m>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𝑓</m:t>
                          </m:r>
                        </m:sub>
                      </m:sSub>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en>
                      </m:f>
                    </m:oMath>
                  </m:oMathPara>
                </a14:m>
                <a:endParaRPr lang="en-US" b="0" dirty="0">
                  <a:ea typeface="Cambria Math" panose="02040503050406030204" pitchFamily="18" charset="0"/>
                </a:endParaRPr>
              </a:p>
              <a:p>
                <a:endParaRPr lang="en-DK"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i="1">
                                  <a:latin typeface="Cambria Math" panose="02040503050406030204" pitchFamily="18" charset="0"/>
                                  <a:ea typeface="Cambria Math" panose="02040503050406030204" pitchFamily="18" charset="0"/>
                                </a:rPr>
                                <m:t>𝑓</m:t>
                              </m:r>
                            </m:sub>
                          </m:sSub>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𝑇</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rPr>
                            <m:t>)</m:t>
                          </m:r>
                        </m:den>
                      </m:f>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𝑊</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𝐾</m:t>
                              </m:r>
                            </m:den>
                          </m:f>
                        </m:e>
                      </m:d>
                    </m:oMath>
                  </m:oMathPara>
                </a14:m>
                <a:endParaRPr lang="en-DK" dirty="0"/>
              </a:p>
            </p:txBody>
          </p:sp>
        </mc:Choice>
        <mc:Fallback xmlns="">
          <p:sp>
            <p:nvSpPr>
              <p:cNvPr id="12" name="TextBox 11">
                <a:extLst>
                  <a:ext uri="{FF2B5EF4-FFF2-40B4-BE49-F238E27FC236}">
                    <a16:creationId xmlns:a16="http://schemas.microsoft.com/office/drawing/2014/main" id="{4CAFC8E5-6D47-BA4E-897C-4369837E75A6}"/>
                  </a:ext>
                </a:extLst>
              </p:cNvPr>
              <p:cNvSpPr txBox="1">
                <a:spLocks noRot="1" noChangeAspect="1" noMove="1" noResize="1" noEditPoints="1" noAdjustHandles="1" noChangeArrowheads="1" noChangeShapeType="1" noTextEdit="1"/>
              </p:cNvSpPr>
              <p:nvPr/>
            </p:nvSpPr>
            <p:spPr>
              <a:xfrm>
                <a:off x="6368142" y="4022335"/>
                <a:ext cx="2992807" cy="1934760"/>
              </a:xfrm>
              <a:prstGeom prst="rect">
                <a:avLst/>
              </a:prstGeom>
              <a:blipFill>
                <a:blip r:embed="rId4"/>
                <a:stretch>
                  <a:fillRect l="-2966" t="-1316" b="-5263"/>
                </a:stretch>
              </a:blipFill>
            </p:spPr>
            <p:txBody>
              <a:bodyPr/>
              <a:lstStyle/>
              <a:p>
                <a:r>
                  <a:rPr lang="en-DK">
                    <a:noFill/>
                  </a:rPr>
                  <a:t> </a:t>
                </a:r>
              </a:p>
            </p:txBody>
          </p:sp>
        </mc:Fallback>
      </mc:AlternateContent>
      <p:pic>
        <p:nvPicPr>
          <p:cNvPr id="13" name="Picture 12">
            <a:extLst>
              <a:ext uri="{FF2B5EF4-FFF2-40B4-BE49-F238E27FC236}">
                <a16:creationId xmlns:a16="http://schemas.microsoft.com/office/drawing/2014/main" id="{78BD9EFC-0592-2F43-A853-62968B16F50E}"/>
              </a:ext>
            </a:extLst>
          </p:cNvPr>
          <p:cNvPicPr>
            <a:picLocks noChangeAspect="1"/>
          </p:cNvPicPr>
          <p:nvPr/>
        </p:nvPicPr>
        <p:blipFill>
          <a:blip r:embed="rId5"/>
          <a:stretch>
            <a:fillRect/>
          </a:stretch>
        </p:blipFill>
        <p:spPr>
          <a:xfrm>
            <a:off x="735298" y="2923012"/>
            <a:ext cx="3797300" cy="3606800"/>
          </a:xfrm>
          <a:prstGeom prst="rect">
            <a:avLst/>
          </a:prstGeom>
        </p:spPr>
      </p:pic>
      <p:sp>
        <p:nvSpPr>
          <p:cNvPr id="14" name="TextBox 13">
            <a:extLst>
              <a:ext uri="{FF2B5EF4-FFF2-40B4-BE49-F238E27FC236}">
                <a16:creationId xmlns:a16="http://schemas.microsoft.com/office/drawing/2014/main" id="{35018980-5E7D-2340-AC38-AB3F3D95DA84}"/>
              </a:ext>
            </a:extLst>
          </p:cNvPr>
          <p:cNvSpPr txBox="1"/>
          <p:nvPr/>
        </p:nvSpPr>
        <p:spPr>
          <a:xfrm>
            <a:off x="1872942" y="2294975"/>
            <a:ext cx="2622256" cy="461665"/>
          </a:xfrm>
          <a:prstGeom prst="rect">
            <a:avLst/>
          </a:prstGeom>
          <a:noFill/>
        </p:spPr>
        <p:txBody>
          <a:bodyPr wrap="none" rtlCol="0">
            <a:spAutoFit/>
          </a:bodyPr>
          <a:lstStyle/>
          <a:p>
            <a:r>
              <a:rPr lang="en-GB" sz="2400" dirty="0">
                <a:latin typeface="+mj-lt"/>
              </a:rPr>
              <a:t>Types of convection</a:t>
            </a:r>
            <a:endParaRPr lang="en-DK" sz="2400" dirty="0">
              <a:latin typeface="+mj-lt"/>
            </a:endParaRPr>
          </a:p>
        </p:txBody>
      </p:sp>
      <p:sp>
        <p:nvSpPr>
          <p:cNvPr id="15" name="TextBox 14">
            <a:extLst>
              <a:ext uri="{FF2B5EF4-FFF2-40B4-BE49-F238E27FC236}">
                <a16:creationId xmlns:a16="http://schemas.microsoft.com/office/drawing/2014/main" id="{D6FC665A-ED00-0348-AE70-77DA39B1D56E}"/>
              </a:ext>
            </a:extLst>
          </p:cNvPr>
          <p:cNvSpPr txBox="1"/>
          <p:nvPr/>
        </p:nvSpPr>
        <p:spPr>
          <a:xfrm>
            <a:off x="5687343" y="2294975"/>
            <a:ext cx="4018921" cy="461665"/>
          </a:xfrm>
          <a:prstGeom prst="rect">
            <a:avLst/>
          </a:prstGeom>
          <a:noFill/>
        </p:spPr>
        <p:txBody>
          <a:bodyPr wrap="none" rtlCol="0">
            <a:spAutoFit/>
          </a:bodyPr>
          <a:lstStyle/>
          <a:p>
            <a:r>
              <a:rPr lang="en-GB" sz="2400" dirty="0">
                <a:latin typeface="+mj-lt"/>
              </a:rPr>
              <a:t>Convective Heat Transfer Coeff.</a:t>
            </a:r>
            <a:endParaRPr lang="en-DK" sz="2400" dirty="0">
              <a:latin typeface="+mj-lt"/>
            </a:endParaRPr>
          </a:p>
        </p:txBody>
      </p:sp>
      <p:sp>
        <p:nvSpPr>
          <p:cNvPr id="16" name="TextBox 15">
            <a:extLst>
              <a:ext uri="{FF2B5EF4-FFF2-40B4-BE49-F238E27FC236}">
                <a16:creationId xmlns:a16="http://schemas.microsoft.com/office/drawing/2014/main" id="{88BC28C5-260C-394C-A569-51DDA562C46B}"/>
              </a:ext>
            </a:extLst>
          </p:cNvPr>
          <p:cNvSpPr txBox="1"/>
          <p:nvPr/>
        </p:nvSpPr>
        <p:spPr>
          <a:xfrm>
            <a:off x="9544410" y="5310764"/>
            <a:ext cx="2153923" cy="646331"/>
          </a:xfrm>
          <a:prstGeom prst="rect">
            <a:avLst/>
          </a:prstGeom>
          <a:noFill/>
        </p:spPr>
        <p:txBody>
          <a:bodyPr wrap="none" rtlCol="0">
            <a:spAutoFit/>
          </a:bodyPr>
          <a:lstStyle/>
          <a:p>
            <a:r>
              <a:rPr lang="en-GB" dirty="0">
                <a:latin typeface="+mj-lt"/>
              </a:rPr>
              <a:t>Note: T</a:t>
            </a:r>
            <a:r>
              <a:rPr lang="en-DK" dirty="0">
                <a:latin typeface="+mj-lt"/>
              </a:rPr>
              <a:t>his is how we </a:t>
            </a:r>
          </a:p>
          <a:p>
            <a:r>
              <a:rPr lang="en-DK" dirty="0">
                <a:latin typeface="+mj-lt"/>
              </a:rPr>
              <a:t>measure/compute </a:t>
            </a:r>
            <a:r>
              <a:rPr lang="en-DK" i="1" dirty="0">
                <a:latin typeface="+mj-lt"/>
              </a:rPr>
              <a:t>h</a:t>
            </a:r>
          </a:p>
        </p:txBody>
      </p:sp>
      <p:sp>
        <p:nvSpPr>
          <p:cNvPr id="17" name="Rectangle 16">
            <a:extLst>
              <a:ext uri="{FF2B5EF4-FFF2-40B4-BE49-F238E27FC236}">
                <a16:creationId xmlns:a16="http://schemas.microsoft.com/office/drawing/2014/main" id="{385C1F4B-4928-484F-A87D-FEFA4C822DD7}"/>
              </a:ext>
            </a:extLst>
          </p:cNvPr>
          <p:cNvSpPr/>
          <p:nvPr/>
        </p:nvSpPr>
        <p:spPr>
          <a:xfrm>
            <a:off x="845866" y="1218931"/>
            <a:ext cx="6855338" cy="646331"/>
          </a:xfrm>
          <a:prstGeom prst="rect">
            <a:avLst/>
          </a:prstGeom>
        </p:spPr>
        <p:txBody>
          <a:bodyPr wrap="none">
            <a:spAutoFit/>
          </a:bodyPr>
          <a:lstStyle/>
          <a:p>
            <a:r>
              <a:rPr lang="en-US" dirty="0">
                <a:latin typeface="+mj-lt"/>
              </a:rPr>
              <a:t>Convection: involves fluid motion on top of heat conduction</a:t>
            </a:r>
          </a:p>
          <a:p>
            <a:r>
              <a:rPr lang="en-US" dirty="0">
                <a:latin typeface="+mj-lt"/>
              </a:rPr>
              <a:t>Thought: is heat transfer via convection more than that by conduction?</a:t>
            </a:r>
            <a:endParaRPr lang="en-DK" dirty="0">
              <a:latin typeface="+mj-lt"/>
            </a:endParaRPr>
          </a:p>
        </p:txBody>
      </p:sp>
    </p:spTree>
    <p:extLst>
      <p:ext uri="{BB962C8B-B14F-4D97-AF65-F5344CB8AC3E}">
        <p14:creationId xmlns:p14="http://schemas.microsoft.com/office/powerpoint/2010/main" val="1277443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15900"/>
            <a:ext cx="10515600" cy="1325563"/>
          </a:xfrm>
        </p:spPr>
        <p:txBody>
          <a:bodyPr/>
          <a:lstStyle/>
          <a:p>
            <a:r>
              <a:rPr lang="en-US" dirty="0"/>
              <a:t>Energy Equation</a:t>
            </a:r>
          </a:p>
        </p:txBody>
      </p:sp>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pPr/>
              <a:t>20</a:t>
            </a:fld>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530598" y="1142155"/>
                <a:ext cx="1776833" cy="3175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charset="0"/>
                                </a:rPr>
                                <m:t>𝐸</m:t>
                              </m:r>
                            </m:e>
                          </m:acc>
                        </m:e>
                        <m:sub>
                          <m:r>
                            <a:rPr lang="en-US" sz="2000" b="0" i="1" smtClean="0">
                              <a:latin typeface="Cambria Math" charset="0"/>
                            </a:rPr>
                            <m:t>𝑖𝑛</m:t>
                          </m:r>
                        </m:sub>
                      </m:sSub>
                      <m:r>
                        <a:rPr lang="en-US" sz="2000" b="0" i="1" smtClean="0">
                          <a:latin typeface="Cambria Math" charset="0"/>
                        </a:rPr>
                        <m:t>+</m:t>
                      </m:r>
                      <m:acc>
                        <m:accPr>
                          <m:chr m:val="̇"/>
                          <m:ctrlPr>
                            <a:rPr lang="en-US" sz="2000" b="0" i="1" smtClean="0">
                              <a:latin typeface="Cambria Math" panose="02040503050406030204" pitchFamily="18" charset="0"/>
                            </a:rPr>
                          </m:ctrlPr>
                        </m:accPr>
                        <m:e>
                          <m:r>
                            <a:rPr lang="en-US" sz="2000" b="0" i="1" smtClean="0">
                              <a:latin typeface="Cambria Math" charset="0"/>
                            </a:rPr>
                            <m:t>𝑊</m:t>
                          </m:r>
                        </m:e>
                      </m:acc>
                      <m:r>
                        <a:rPr lang="en-US" sz="2000" b="0" i="1" smtClean="0">
                          <a:latin typeface="Cambria Math"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charset="0"/>
                                </a:rPr>
                                <m:t>𝐸</m:t>
                              </m:r>
                            </m:e>
                          </m:acc>
                        </m:e>
                        <m:sub>
                          <m:r>
                            <a:rPr lang="en-US" sz="2000" b="0" i="1" smtClean="0">
                              <a:latin typeface="Cambria Math" charset="0"/>
                            </a:rPr>
                            <m:t>𝑜𝑢𝑡</m:t>
                          </m:r>
                        </m:sub>
                      </m:sSub>
                    </m:oMath>
                  </m:oMathPara>
                </a14:m>
                <a:endParaRPr lang="en-US" sz="2000" dirty="0">
                  <a:latin typeface="+mj-lt"/>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530598" y="1142155"/>
                <a:ext cx="1776833" cy="317523"/>
              </a:xfrm>
              <a:prstGeom prst="rect">
                <a:avLst/>
              </a:prstGeom>
              <a:blipFill rotWithShape="0">
                <a:blip r:embed="rId2"/>
                <a:stretch>
                  <a:fillRect l="-1712" t="-15385" b="-19231"/>
                </a:stretch>
              </a:blipFill>
            </p:spPr>
            <p:txBody>
              <a:bodyPr/>
              <a:lstStyle/>
              <a:p>
                <a:r>
                  <a:rPr lang="en-US">
                    <a:noFill/>
                  </a:rPr>
                  <a:t> </a:t>
                </a:r>
              </a:p>
            </p:txBody>
          </p:sp>
        </mc:Fallback>
      </mc:AlternateContent>
      <p:pic>
        <p:nvPicPr>
          <p:cNvPr id="16" name="Picture 15"/>
          <p:cNvPicPr>
            <a:picLocks noChangeAspect="1"/>
          </p:cNvPicPr>
          <p:nvPr/>
        </p:nvPicPr>
        <p:blipFill>
          <a:blip r:embed="rId3"/>
          <a:stretch>
            <a:fillRect/>
          </a:stretch>
        </p:blipFill>
        <p:spPr>
          <a:xfrm>
            <a:off x="7200900" y="6350"/>
            <a:ext cx="4978400" cy="3162300"/>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358392" y="1963540"/>
                <a:ext cx="9744719" cy="40589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𝑥</m:t>
                              </m:r>
                            </m:den>
                          </m:f>
                          <m:d>
                            <m:dPr>
                              <m:ctrlPr>
                                <a:rPr lang="en-US" i="1">
                                  <a:latin typeface="Cambria Math" panose="02040503050406030204" pitchFamily="18" charset="0"/>
                                </a:rPr>
                              </m:ctrlPr>
                            </m:dPr>
                            <m:e>
                              <m:r>
                                <a:rPr lang="en-US" i="1">
                                  <a:latin typeface="Cambria Math" charset="0"/>
                                </a:rPr>
                                <m:t>𝜌</m:t>
                              </m:r>
                              <m:r>
                                <a:rPr lang="en-US" i="1">
                                  <a:latin typeface="Cambria Math" charset="0"/>
                                </a:rPr>
                                <m:t>𝑢h</m:t>
                              </m:r>
                            </m:e>
                          </m:d>
                          <m:r>
                            <a:rPr lang="en-US" i="1">
                              <a:latin typeface="Cambria Math" charset="0"/>
                            </a:rPr>
                            <m:t>+</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𝑦</m:t>
                              </m:r>
                            </m:den>
                          </m:f>
                          <m:d>
                            <m:dPr>
                              <m:ctrlPr>
                                <a:rPr lang="en-US" i="1">
                                  <a:latin typeface="Cambria Math" panose="02040503050406030204" pitchFamily="18" charset="0"/>
                                </a:rPr>
                              </m:ctrlPr>
                            </m:dPr>
                            <m:e>
                              <m:r>
                                <a:rPr lang="en-US" i="1">
                                  <a:latin typeface="Cambria Math" charset="0"/>
                                </a:rPr>
                                <m:t>𝜌</m:t>
                              </m:r>
                              <m:r>
                                <a:rPr lang="en-US" i="1">
                                  <a:latin typeface="Cambria Math" charset="0"/>
                                </a:rPr>
                                <m:t>𝑣h</m:t>
                              </m:r>
                            </m:e>
                          </m:d>
                        </m:e>
                      </m:d>
                      <m:r>
                        <a:rPr lang="en-US" i="1">
                          <a:latin typeface="Cambria Math" charset="0"/>
                        </a:rPr>
                        <m:t>𝑑𝑥𝑑𝑦𝑑𝑧</m:t>
                      </m:r>
                      <m:r>
                        <a:rPr lang="en-US" b="0" i="1" smtClean="0">
                          <a:latin typeface="Cambria Math" charset="0"/>
                        </a:rPr>
                        <m:t>−</m:t>
                      </m:r>
                      <m:d>
                        <m:dPr>
                          <m:begChr m:val="["/>
                          <m:endChr m:val="]"/>
                          <m:ctrlPr>
                            <a:rPr lang="en-US" b="0" i="1" smtClean="0">
                              <a:latin typeface="Cambria Math" panose="02040503050406030204" pitchFamily="18" charset="0"/>
                            </a:rPr>
                          </m:ctrlPr>
                        </m:dPr>
                        <m:e>
                          <m:f>
                            <m:fPr>
                              <m:ctrlPr>
                                <a:rPr lang="en-US" i="1" smtClean="0">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𝑥</m:t>
                              </m:r>
                            </m:den>
                          </m:f>
                          <m:d>
                            <m:dPr>
                              <m:ctrlPr>
                                <a:rPr lang="en-US" i="1">
                                  <a:latin typeface="Cambria Math" panose="02040503050406030204" pitchFamily="18" charset="0"/>
                                </a:rPr>
                              </m:ctrlPr>
                            </m:dPr>
                            <m:e>
                              <m:r>
                                <a:rPr lang="en-US" i="1">
                                  <a:latin typeface="Cambria Math" charset="0"/>
                                </a:rPr>
                                <m:t>𝑘</m:t>
                              </m:r>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i="1">
                                      <a:latin typeface="Cambria Math" charset="0"/>
                                    </a:rPr>
                                    <m:t>𝑥</m:t>
                                  </m:r>
                                </m:den>
                              </m:f>
                            </m:e>
                          </m:d>
                          <m:r>
                            <a:rPr lang="en-US" b="0" i="1" smtClean="0">
                              <a:latin typeface="Cambria Math" charset="0"/>
                            </a:rPr>
                            <m:t>+</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b="0" i="1" smtClean="0">
                                  <a:latin typeface="Cambria Math" charset="0"/>
                                </a:rPr>
                                <m:t>𝑦</m:t>
                              </m:r>
                            </m:den>
                          </m:f>
                          <m:d>
                            <m:dPr>
                              <m:ctrlPr>
                                <a:rPr lang="en-US" i="1">
                                  <a:latin typeface="Cambria Math" panose="02040503050406030204" pitchFamily="18" charset="0"/>
                                </a:rPr>
                              </m:ctrlPr>
                            </m:dPr>
                            <m:e>
                              <m:r>
                                <a:rPr lang="en-US" i="1">
                                  <a:latin typeface="Cambria Math" charset="0"/>
                                </a:rPr>
                                <m:t>𝑘</m:t>
                              </m:r>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b="0" i="1" smtClean="0">
                                      <a:latin typeface="Cambria Math" charset="0"/>
                                    </a:rPr>
                                    <m:t>𝑦</m:t>
                                  </m:r>
                                </m:den>
                              </m:f>
                            </m:e>
                          </m:d>
                        </m:e>
                      </m:d>
                      <m:r>
                        <a:rPr lang="en-US" i="1">
                          <a:latin typeface="Cambria Math" charset="0"/>
                        </a:rPr>
                        <m:t>𝑑𝑥𝑑𝑦𝑑𝑧</m:t>
                      </m:r>
                      <m:r>
                        <a:rPr lang="en-US" b="0" i="1" smtClean="0">
                          <a:latin typeface="Cambria Math" charset="0"/>
                        </a:rPr>
                        <m:t>=</m:t>
                      </m:r>
                      <m:acc>
                        <m:accPr>
                          <m:chr m:val="̇"/>
                          <m:ctrlPr>
                            <a:rPr lang="en-US" b="0" i="1" smtClean="0">
                              <a:latin typeface="Cambria Math" panose="02040503050406030204" pitchFamily="18" charset="0"/>
                            </a:rPr>
                          </m:ctrlPr>
                        </m:accPr>
                        <m:e>
                          <m:r>
                            <a:rPr lang="en-US" b="0" i="1" smtClean="0">
                              <a:latin typeface="Cambria Math" charset="0"/>
                            </a:rPr>
                            <m:t>𝑊</m:t>
                          </m:r>
                        </m:e>
                      </m:acc>
                    </m:oMath>
                  </m:oMathPara>
                </a14:m>
                <a:endParaRPr lang="en-US" dirty="0"/>
              </a:p>
              <a:p>
                <a:endParaRPr lang="en-US" dirty="0"/>
              </a:p>
              <a:p>
                <a:endParaRPr lang="en-US" dirty="0"/>
              </a:p>
              <a:p>
                <a:pPr/>
                <a14:m>
                  <m:oMathPara xmlns:m="http://schemas.openxmlformats.org/officeDocument/2006/math">
                    <m:oMathParaPr>
                      <m:jc m:val="left"/>
                    </m:oMathParaPr>
                    <m:oMath xmlns:m="http://schemas.openxmlformats.org/officeDocument/2006/math">
                      <m:groupChr>
                        <m:groupChrPr>
                          <m:chr m:val="→"/>
                          <m:vertJc m:val="bot"/>
                          <m:ctrlPr>
                            <a:rPr lang="is-IS" i="1">
                              <a:latin typeface="Cambria Math" panose="02040503050406030204" pitchFamily="18" charset="0"/>
                            </a:rPr>
                          </m:ctrlPr>
                        </m:groupChrPr>
                        <m:e>
                          <m:r>
                            <a:rPr lang="en-US" b="0" i="1" smtClean="0">
                              <a:latin typeface="Cambria Math" charset="0"/>
                            </a:rPr>
                            <m:t>𝑐h𝑎𝑖𝑛</m:t>
                          </m:r>
                          <m:r>
                            <a:rPr lang="en-US" b="0" i="1" smtClean="0">
                              <a:latin typeface="Cambria Math" charset="0"/>
                            </a:rPr>
                            <m:t>−</m:t>
                          </m:r>
                          <m:r>
                            <a:rPr lang="en-US" b="0" i="1" smtClean="0">
                              <a:latin typeface="Cambria Math" charset="0"/>
                            </a:rPr>
                            <m:t>𝑟𝑢𝑙𝑒</m:t>
                          </m:r>
                        </m:e>
                      </m:groupChr>
                      <m:r>
                        <a:rPr lang="en-US" b="0" i="1" smtClean="0">
                          <a:latin typeface="Cambria Math" charset="0"/>
                        </a:rPr>
                        <m:t> </m:t>
                      </m:r>
                      <m:d>
                        <m:dPr>
                          <m:begChr m:val="["/>
                          <m:endChr m:val="]"/>
                          <m:ctrlPr>
                            <a:rPr lang="en-US" b="0" i="1" smtClean="0">
                              <a:latin typeface="Cambria Math" panose="02040503050406030204" pitchFamily="18" charset="0"/>
                            </a:rPr>
                          </m:ctrlPr>
                        </m:dPr>
                        <m:e>
                          <m:r>
                            <a:rPr lang="en-US" i="1">
                              <a:latin typeface="Cambria Math" charset="0"/>
                            </a:rPr>
                            <m:t>𝜌</m:t>
                          </m:r>
                          <m:r>
                            <a:rPr lang="en-US" i="1">
                              <a:latin typeface="Cambria Math" charset="0"/>
                            </a:rPr>
                            <m:t>𝑢</m:t>
                          </m:r>
                          <m:f>
                            <m:fPr>
                              <m:ctrlPr>
                                <a:rPr lang="en-US" i="1">
                                  <a:latin typeface="Cambria Math" panose="02040503050406030204" pitchFamily="18" charset="0"/>
                                </a:rPr>
                              </m:ctrlPr>
                            </m:fPr>
                            <m:num>
                              <m:r>
                                <a:rPr lang="en-US" i="1">
                                  <a:latin typeface="Cambria Math" charset="0"/>
                                </a:rPr>
                                <m:t>𝜕</m:t>
                              </m:r>
                              <m:r>
                                <a:rPr lang="en-US" b="0" i="1" smtClean="0">
                                  <a:latin typeface="Cambria Math" charset="0"/>
                                </a:rPr>
                                <m:t>h</m:t>
                              </m:r>
                            </m:num>
                            <m:den>
                              <m:r>
                                <a:rPr lang="en-US" i="1">
                                  <a:latin typeface="Cambria Math" charset="0"/>
                                </a:rPr>
                                <m:t>𝜕</m:t>
                              </m:r>
                              <m:r>
                                <a:rPr lang="en-US" i="1">
                                  <a:latin typeface="Cambria Math" charset="0"/>
                                </a:rPr>
                                <m:t>𝑥</m:t>
                              </m:r>
                            </m:den>
                          </m:f>
                          <m:r>
                            <a:rPr lang="en-US" i="1">
                              <a:latin typeface="Cambria Math" charset="0"/>
                            </a:rPr>
                            <m:t>+</m:t>
                          </m:r>
                          <m:r>
                            <a:rPr lang="en-US" b="0" i="1" smtClean="0">
                              <a:latin typeface="Cambria Math" charset="0"/>
                            </a:rPr>
                            <m:t>h</m:t>
                          </m:r>
                          <m:f>
                            <m:fPr>
                              <m:ctrlPr>
                                <a:rPr lang="en-US" i="1">
                                  <a:latin typeface="Cambria Math" panose="02040503050406030204" pitchFamily="18" charset="0"/>
                                </a:rPr>
                              </m:ctrlPr>
                            </m:fPr>
                            <m:num>
                              <m:r>
                                <a:rPr lang="en-US" i="1">
                                  <a:latin typeface="Cambria Math" charset="0"/>
                                </a:rPr>
                                <m:t>𝜕</m:t>
                              </m:r>
                              <m:r>
                                <a:rPr lang="en-US" b="0" i="1" smtClean="0">
                                  <a:latin typeface="Cambria Math" charset="0"/>
                                </a:rPr>
                                <m:t>(</m:t>
                              </m:r>
                              <m:r>
                                <a:rPr lang="en-US" b="0" i="1" smtClean="0">
                                  <a:latin typeface="Cambria Math" charset="0"/>
                                </a:rPr>
                                <m:t>𝜌</m:t>
                              </m:r>
                              <m:r>
                                <a:rPr lang="en-US" b="0" i="1" smtClean="0">
                                  <a:latin typeface="Cambria Math" charset="0"/>
                                </a:rPr>
                                <m:t>𝑢</m:t>
                              </m:r>
                              <m:r>
                                <a:rPr lang="en-US" b="0" i="1" smtClean="0">
                                  <a:latin typeface="Cambria Math" charset="0"/>
                                </a:rPr>
                                <m:t>)</m:t>
                              </m:r>
                            </m:num>
                            <m:den>
                              <m:r>
                                <a:rPr lang="en-US" i="1">
                                  <a:latin typeface="Cambria Math" charset="0"/>
                                </a:rPr>
                                <m:t>𝜕</m:t>
                              </m:r>
                              <m:r>
                                <a:rPr lang="en-US" i="1">
                                  <a:latin typeface="Cambria Math" charset="0"/>
                                </a:rPr>
                                <m:t>𝑥</m:t>
                              </m:r>
                            </m:den>
                          </m:f>
                          <m:r>
                            <a:rPr lang="en-US" b="0" i="1" smtClean="0">
                              <a:latin typeface="Cambria Math" charset="0"/>
                            </a:rPr>
                            <m:t>+</m:t>
                          </m:r>
                          <m:r>
                            <a:rPr lang="en-US" i="1">
                              <a:latin typeface="Cambria Math" charset="0"/>
                            </a:rPr>
                            <m:t>𝜌</m:t>
                          </m:r>
                          <m:r>
                            <a:rPr lang="en-US" b="0" i="1" smtClean="0">
                              <a:latin typeface="Cambria Math" charset="0"/>
                            </a:rPr>
                            <m:t>𝑣</m:t>
                          </m:r>
                          <m:f>
                            <m:fPr>
                              <m:ctrlPr>
                                <a:rPr lang="en-US" i="1">
                                  <a:latin typeface="Cambria Math" panose="02040503050406030204" pitchFamily="18" charset="0"/>
                                </a:rPr>
                              </m:ctrlPr>
                            </m:fPr>
                            <m:num>
                              <m:r>
                                <a:rPr lang="en-US" i="1">
                                  <a:latin typeface="Cambria Math" charset="0"/>
                                </a:rPr>
                                <m:t>𝜕</m:t>
                              </m:r>
                              <m:r>
                                <a:rPr lang="en-US" b="0" i="1" smtClean="0">
                                  <a:latin typeface="Cambria Math" charset="0"/>
                                </a:rPr>
                                <m:t>h</m:t>
                              </m:r>
                            </m:num>
                            <m:den>
                              <m:r>
                                <a:rPr lang="en-US" i="1">
                                  <a:latin typeface="Cambria Math" charset="0"/>
                                </a:rPr>
                                <m:t>𝜕</m:t>
                              </m:r>
                              <m:r>
                                <a:rPr lang="en-US" b="0" i="1" smtClean="0">
                                  <a:latin typeface="Cambria Math" charset="0"/>
                                </a:rPr>
                                <m:t>𝑦</m:t>
                              </m:r>
                            </m:den>
                          </m:f>
                          <m:r>
                            <a:rPr lang="en-US" i="1">
                              <a:latin typeface="Cambria Math" charset="0"/>
                            </a:rPr>
                            <m:t>+</m:t>
                          </m:r>
                          <m:r>
                            <a:rPr lang="en-US" i="1">
                              <a:latin typeface="Cambria Math" charset="0"/>
                            </a:rPr>
                            <m:t>h</m:t>
                          </m:r>
                          <m:f>
                            <m:fPr>
                              <m:ctrlPr>
                                <a:rPr lang="en-US" i="1">
                                  <a:latin typeface="Cambria Math" panose="02040503050406030204" pitchFamily="18" charset="0"/>
                                </a:rPr>
                              </m:ctrlPr>
                            </m:fPr>
                            <m:num>
                              <m:r>
                                <a:rPr lang="en-US" i="1">
                                  <a:latin typeface="Cambria Math" charset="0"/>
                                </a:rPr>
                                <m:t>𝜕</m:t>
                              </m:r>
                              <m:r>
                                <a:rPr lang="en-US" b="0" i="1" smtClean="0">
                                  <a:latin typeface="Cambria Math" charset="0"/>
                                </a:rPr>
                                <m:t>(</m:t>
                              </m:r>
                              <m:r>
                                <a:rPr lang="en-US" b="0" i="1" smtClean="0">
                                  <a:latin typeface="Cambria Math" charset="0"/>
                                </a:rPr>
                                <m:t>𝜌</m:t>
                              </m:r>
                              <m:r>
                                <a:rPr lang="en-US" b="0" i="1" smtClean="0">
                                  <a:latin typeface="Cambria Math" charset="0"/>
                                </a:rPr>
                                <m:t>𝑣</m:t>
                              </m:r>
                              <m:r>
                                <a:rPr lang="en-US" b="0" i="1" smtClean="0">
                                  <a:latin typeface="Cambria Math" charset="0"/>
                                </a:rPr>
                                <m:t>)</m:t>
                              </m:r>
                            </m:num>
                            <m:den>
                              <m:r>
                                <a:rPr lang="en-US" i="1">
                                  <a:latin typeface="Cambria Math" charset="0"/>
                                </a:rPr>
                                <m:t>𝜕</m:t>
                              </m:r>
                              <m:r>
                                <a:rPr lang="en-US" b="0" i="1" smtClean="0">
                                  <a:latin typeface="Cambria Math" charset="0"/>
                                </a:rPr>
                                <m:t>𝑦</m:t>
                              </m:r>
                            </m:den>
                          </m:f>
                        </m:e>
                      </m:d>
                      <m:r>
                        <a:rPr lang="en-US" i="1">
                          <a:latin typeface="Cambria Math" charset="0"/>
                        </a:rPr>
                        <m:t>𝑑𝑥𝑑𝑦𝑑𝑧</m:t>
                      </m:r>
                      <m:r>
                        <a:rPr lang="en-US" i="1">
                          <a:latin typeface="Cambria Math"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𝑥</m:t>
                              </m:r>
                            </m:den>
                          </m:f>
                          <m:d>
                            <m:dPr>
                              <m:ctrlPr>
                                <a:rPr lang="en-US" i="1">
                                  <a:latin typeface="Cambria Math" panose="02040503050406030204" pitchFamily="18" charset="0"/>
                                </a:rPr>
                              </m:ctrlPr>
                            </m:dPr>
                            <m:e>
                              <m:r>
                                <a:rPr lang="en-US" i="1">
                                  <a:latin typeface="Cambria Math" charset="0"/>
                                </a:rPr>
                                <m:t>𝑘</m:t>
                              </m:r>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i="1">
                                      <a:latin typeface="Cambria Math" charset="0"/>
                                    </a:rPr>
                                    <m:t>𝑥</m:t>
                                  </m:r>
                                </m:den>
                              </m:f>
                            </m:e>
                          </m:d>
                          <m:r>
                            <a:rPr lang="en-US" i="1">
                              <a:latin typeface="Cambria Math" charset="0"/>
                            </a:rPr>
                            <m:t>+</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b="0" i="1" smtClean="0">
                                  <a:latin typeface="Cambria Math" charset="0"/>
                                </a:rPr>
                                <m:t>𝑦</m:t>
                              </m:r>
                            </m:den>
                          </m:f>
                          <m:d>
                            <m:dPr>
                              <m:ctrlPr>
                                <a:rPr lang="en-US" i="1">
                                  <a:latin typeface="Cambria Math" panose="02040503050406030204" pitchFamily="18" charset="0"/>
                                </a:rPr>
                              </m:ctrlPr>
                            </m:dPr>
                            <m:e>
                              <m:r>
                                <a:rPr lang="en-US" i="1">
                                  <a:latin typeface="Cambria Math" charset="0"/>
                                </a:rPr>
                                <m:t>𝑘</m:t>
                              </m:r>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i="1">
                                      <a:latin typeface="Cambria Math" charset="0"/>
                                    </a:rPr>
                                    <m:t>𝑦</m:t>
                                  </m:r>
                                </m:den>
                              </m:f>
                            </m:e>
                          </m:d>
                        </m:e>
                      </m:d>
                      <m:r>
                        <a:rPr lang="en-US" i="1">
                          <a:latin typeface="Cambria Math" charset="0"/>
                        </a:rPr>
                        <m:t>𝑑𝑥𝑑𝑦𝑑𝑧</m:t>
                      </m:r>
                      <m:r>
                        <a:rPr lang="en-US" i="1">
                          <a:latin typeface="Cambria Math" charset="0"/>
                        </a:rPr>
                        <m:t>=</m:t>
                      </m:r>
                      <m:acc>
                        <m:accPr>
                          <m:chr m:val="̇"/>
                          <m:ctrlPr>
                            <a:rPr lang="en-US" i="1">
                              <a:latin typeface="Cambria Math" panose="02040503050406030204" pitchFamily="18" charset="0"/>
                            </a:rPr>
                          </m:ctrlPr>
                        </m:accPr>
                        <m:e>
                          <m:r>
                            <a:rPr lang="en-US" i="1">
                              <a:latin typeface="Cambria Math" charset="0"/>
                            </a:rPr>
                            <m:t>𝑊</m:t>
                          </m:r>
                        </m:e>
                      </m:acc>
                    </m:oMath>
                  </m:oMathPara>
                </a14:m>
                <a:endParaRPr lang="en-US" dirty="0"/>
              </a:p>
              <a:p>
                <a:endParaRPr lang="en-US" dirty="0"/>
              </a:p>
              <a:p>
                <a:pPr/>
                <a14:m>
                  <m:oMathPara xmlns:m="http://schemas.openxmlformats.org/officeDocument/2006/math">
                    <m:oMathParaPr>
                      <m:jc m:val="left"/>
                    </m:oMathParaPr>
                    <m:oMath xmlns:m="http://schemas.openxmlformats.org/officeDocument/2006/math">
                      <m:groupChr>
                        <m:groupChrPr>
                          <m:chr m:val="→"/>
                          <m:vertJc m:val="bot"/>
                          <m:ctrlPr>
                            <a:rPr lang="is-IS" i="1">
                              <a:latin typeface="Cambria Math" panose="02040503050406030204" pitchFamily="18" charset="0"/>
                            </a:rPr>
                          </m:ctrlPr>
                        </m:groupChrPr>
                        <m:e>
                          <m:r>
                            <a:rPr lang="en-US" b="0" i="1" smtClean="0">
                              <a:latin typeface="Cambria Math" charset="0"/>
                            </a:rPr>
                            <m:t>𝑟𝑒𝑎𝑟𝑟𝑎𝑛𝑔𝑒</m:t>
                          </m:r>
                        </m:e>
                      </m:groupChr>
                      <m:r>
                        <a:rPr lang="en-US" b="0" i="1" smtClean="0">
                          <a:latin typeface="Cambria Math" charset="0"/>
                        </a:rPr>
                        <m:t> </m:t>
                      </m:r>
                      <m:d>
                        <m:dPr>
                          <m:begChr m:val="["/>
                          <m:endChr m:val="]"/>
                          <m:ctrlPr>
                            <a:rPr lang="en-US" i="1" smtClean="0">
                              <a:latin typeface="Cambria Math" panose="02040503050406030204" pitchFamily="18" charset="0"/>
                            </a:rPr>
                          </m:ctrlPr>
                        </m:dPr>
                        <m:e>
                          <m:r>
                            <a:rPr lang="en-US" i="1">
                              <a:latin typeface="Cambria Math" charset="0"/>
                            </a:rPr>
                            <m:t>𝜌</m:t>
                          </m:r>
                          <m:r>
                            <a:rPr lang="en-US" i="1">
                              <a:latin typeface="Cambria Math" charset="0"/>
                            </a:rPr>
                            <m:t>𝑢</m:t>
                          </m:r>
                          <m:f>
                            <m:fPr>
                              <m:ctrlPr>
                                <a:rPr lang="en-US" i="1">
                                  <a:latin typeface="Cambria Math" panose="02040503050406030204" pitchFamily="18" charset="0"/>
                                </a:rPr>
                              </m:ctrlPr>
                            </m:fPr>
                            <m:num>
                              <m:r>
                                <a:rPr lang="en-US" i="1">
                                  <a:latin typeface="Cambria Math" charset="0"/>
                                </a:rPr>
                                <m:t>𝜕</m:t>
                              </m:r>
                              <m:r>
                                <a:rPr lang="en-US" i="1">
                                  <a:latin typeface="Cambria Math" charset="0"/>
                                </a:rPr>
                                <m:t>h</m:t>
                              </m:r>
                            </m:num>
                            <m:den>
                              <m:r>
                                <a:rPr lang="en-US" i="1">
                                  <a:latin typeface="Cambria Math" charset="0"/>
                                </a:rPr>
                                <m:t>𝜕</m:t>
                              </m:r>
                              <m:r>
                                <a:rPr lang="en-US" i="1">
                                  <a:latin typeface="Cambria Math" charset="0"/>
                                </a:rPr>
                                <m:t>𝑥</m:t>
                              </m:r>
                            </m:den>
                          </m:f>
                          <m:r>
                            <a:rPr lang="en-US" i="1">
                              <a:latin typeface="Cambria Math" charset="0"/>
                            </a:rPr>
                            <m:t>+</m:t>
                          </m:r>
                          <m:r>
                            <a:rPr lang="en-US" i="1">
                              <a:latin typeface="Cambria Math" charset="0"/>
                            </a:rPr>
                            <m:t>𝜌</m:t>
                          </m:r>
                          <m:r>
                            <a:rPr lang="en-US" i="1">
                              <a:latin typeface="Cambria Math" charset="0"/>
                            </a:rPr>
                            <m:t>𝑣</m:t>
                          </m:r>
                          <m:f>
                            <m:fPr>
                              <m:ctrlPr>
                                <a:rPr lang="en-US" i="1">
                                  <a:latin typeface="Cambria Math" panose="02040503050406030204" pitchFamily="18" charset="0"/>
                                </a:rPr>
                              </m:ctrlPr>
                            </m:fPr>
                            <m:num>
                              <m:r>
                                <a:rPr lang="en-US" i="1">
                                  <a:latin typeface="Cambria Math" charset="0"/>
                                </a:rPr>
                                <m:t>𝜕</m:t>
                              </m:r>
                              <m:r>
                                <a:rPr lang="en-US" i="1">
                                  <a:latin typeface="Cambria Math" charset="0"/>
                                </a:rPr>
                                <m:t>h</m:t>
                              </m:r>
                            </m:num>
                            <m:den>
                              <m:r>
                                <a:rPr lang="en-US" i="1">
                                  <a:latin typeface="Cambria Math" charset="0"/>
                                </a:rPr>
                                <m:t>𝜕</m:t>
                              </m:r>
                              <m:r>
                                <a:rPr lang="en-US" i="1">
                                  <a:latin typeface="Cambria Math" charset="0"/>
                                </a:rPr>
                                <m:t>𝑦</m:t>
                              </m:r>
                            </m:den>
                          </m:f>
                          <m:r>
                            <a:rPr lang="en-US" b="0" i="1" smtClean="0">
                              <a:latin typeface="Cambria Math" charset="0"/>
                            </a:rPr>
                            <m:t>+ </m:t>
                          </m:r>
                          <m:r>
                            <a:rPr lang="en-US" i="1">
                              <a:latin typeface="Cambria Math" charset="0"/>
                            </a:rPr>
                            <m:t>h</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charset="0"/>
                                    </a:rPr>
                                    <m:t>𝜕</m:t>
                                  </m:r>
                                  <m:d>
                                    <m:dPr>
                                      <m:ctrlPr>
                                        <a:rPr lang="en-US" i="1">
                                          <a:latin typeface="Cambria Math" panose="02040503050406030204" pitchFamily="18" charset="0"/>
                                        </a:rPr>
                                      </m:ctrlPr>
                                    </m:dPr>
                                    <m:e>
                                      <m:r>
                                        <a:rPr lang="en-US" i="1">
                                          <a:latin typeface="Cambria Math" charset="0"/>
                                        </a:rPr>
                                        <m:t>𝜌</m:t>
                                      </m:r>
                                      <m:r>
                                        <a:rPr lang="en-US" i="1">
                                          <a:latin typeface="Cambria Math" charset="0"/>
                                        </a:rPr>
                                        <m:t>𝑢</m:t>
                                      </m:r>
                                    </m:e>
                                  </m:d>
                                </m:num>
                                <m:den>
                                  <m:r>
                                    <a:rPr lang="en-US" i="1">
                                      <a:latin typeface="Cambria Math" charset="0"/>
                                    </a:rPr>
                                    <m:t>𝜕</m:t>
                                  </m:r>
                                  <m:r>
                                    <a:rPr lang="en-US" i="1">
                                      <a:latin typeface="Cambria Math" charset="0"/>
                                    </a:rPr>
                                    <m:t>𝑥</m:t>
                                  </m:r>
                                </m:den>
                              </m:f>
                              <m:r>
                                <a:rPr lang="en-US" b="0" i="1" smtClean="0">
                                  <a:latin typeface="Cambria Math" charset="0"/>
                                </a:rPr>
                                <m:t>+</m:t>
                              </m:r>
                              <m:f>
                                <m:fPr>
                                  <m:ctrlPr>
                                    <a:rPr lang="en-US" i="1">
                                      <a:latin typeface="Cambria Math" panose="02040503050406030204" pitchFamily="18" charset="0"/>
                                    </a:rPr>
                                  </m:ctrlPr>
                                </m:fPr>
                                <m:num>
                                  <m:r>
                                    <a:rPr lang="en-US" i="1">
                                      <a:latin typeface="Cambria Math" charset="0"/>
                                    </a:rPr>
                                    <m:t>𝜕</m:t>
                                  </m:r>
                                  <m:d>
                                    <m:dPr>
                                      <m:ctrlPr>
                                        <a:rPr lang="en-US" i="1">
                                          <a:latin typeface="Cambria Math" panose="02040503050406030204" pitchFamily="18" charset="0"/>
                                        </a:rPr>
                                      </m:ctrlPr>
                                    </m:dPr>
                                    <m:e>
                                      <m:r>
                                        <a:rPr lang="en-US" i="1">
                                          <a:latin typeface="Cambria Math" charset="0"/>
                                        </a:rPr>
                                        <m:t>𝜌</m:t>
                                      </m:r>
                                      <m:r>
                                        <a:rPr lang="en-US" i="1">
                                          <a:latin typeface="Cambria Math" charset="0"/>
                                        </a:rPr>
                                        <m:t>𝑣</m:t>
                                      </m:r>
                                    </m:e>
                                  </m:d>
                                </m:num>
                                <m:den>
                                  <m:r>
                                    <a:rPr lang="en-US" i="1">
                                      <a:latin typeface="Cambria Math" charset="0"/>
                                    </a:rPr>
                                    <m:t>𝜕</m:t>
                                  </m:r>
                                  <m:r>
                                    <a:rPr lang="en-US" i="1">
                                      <a:latin typeface="Cambria Math" charset="0"/>
                                    </a:rPr>
                                    <m:t>𝑦</m:t>
                                  </m:r>
                                </m:den>
                              </m:f>
                            </m:e>
                          </m:d>
                        </m:e>
                      </m:d>
                      <m:r>
                        <a:rPr lang="en-US" i="1">
                          <a:latin typeface="Cambria Math" charset="0"/>
                        </a:rPr>
                        <m:t>𝑑𝑥𝑑𝑦𝑑𝑧</m:t>
                      </m:r>
                      <m:r>
                        <a:rPr lang="en-US" i="1">
                          <a:latin typeface="Cambria Math"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𝑥</m:t>
                              </m:r>
                            </m:den>
                          </m:f>
                          <m:d>
                            <m:dPr>
                              <m:ctrlPr>
                                <a:rPr lang="en-US" i="1">
                                  <a:latin typeface="Cambria Math" panose="02040503050406030204" pitchFamily="18" charset="0"/>
                                </a:rPr>
                              </m:ctrlPr>
                            </m:dPr>
                            <m:e>
                              <m:r>
                                <a:rPr lang="en-US" i="1">
                                  <a:latin typeface="Cambria Math" charset="0"/>
                                </a:rPr>
                                <m:t>𝑘</m:t>
                              </m:r>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i="1">
                                      <a:latin typeface="Cambria Math" charset="0"/>
                                    </a:rPr>
                                    <m:t>𝑥</m:t>
                                  </m:r>
                                </m:den>
                              </m:f>
                            </m:e>
                          </m:d>
                          <m:r>
                            <a:rPr lang="en-US" i="1">
                              <a:latin typeface="Cambria Math" charset="0"/>
                            </a:rPr>
                            <m:t>+</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b="0" i="1" smtClean="0">
                                  <a:latin typeface="Cambria Math" charset="0"/>
                                </a:rPr>
                                <m:t>𝑦</m:t>
                              </m:r>
                            </m:den>
                          </m:f>
                          <m:d>
                            <m:dPr>
                              <m:ctrlPr>
                                <a:rPr lang="en-US" i="1">
                                  <a:latin typeface="Cambria Math" panose="02040503050406030204" pitchFamily="18" charset="0"/>
                                </a:rPr>
                              </m:ctrlPr>
                            </m:dPr>
                            <m:e>
                              <m:r>
                                <a:rPr lang="en-US" i="1">
                                  <a:latin typeface="Cambria Math" charset="0"/>
                                </a:rPr>
                                <m:t>𝑘</m:t>
                              </m:r>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i="1">
                                      <a:latin typeface="Cambria Math" charset="0"/>
                                    </a:rPr>
                                    <m:t>𝑦</m:t>
                                  </m:r>
                                </m:den>
                              </m:f>
                            </m:e>
                          </m:d>
                        </m:e>
                      </m:d>
                      <m:r>
                        <a:rPr lang="en-US" i="1">
                          <a:latin typeface="Cambria Math" charset="0"/>
                        </a:rPr>
                        <m:t>𝑑𝑥𝑑𝑦𝑑𝑧</m:t>
                      </m:r>
                      <m:r>
                        <a:rPr lang="en-US" i="1">
                          <a:latin typeface="Cambria Math" charset="0"/>
                        </a:rPr>
                        <m:t>=</m:t>
                      </m:r>
                      <m:acc>
                        <m:accPr>
                          <m:chr m:val="̇"/>
                          <m:ctrlPr>
                            <a:rPr lang="en-US" i="1">
                              <a:latin typeface="Cambria Math" panose="02040503050406030204" pitchFamily="18" charset="0"/>
                            </a:rPr>
                          </m:ctrlPr>
                        </m:accPr>
                        <m:e>
                          <m:r>
                            <a:rPr lang="en-US" i="1">
                              <a:latin typeface="Cambria Math" charset="0"/>
                            </a:rPr>
                            <m:t>𝑊</m:t>
                          </m:r>
                        </m:e>
                      </m:acc>
                    </m:oMath>
                  </m:oMathPara>
                </a14:m>
                <a:endParaRPr lang="en-US" dirty="0"/>
              </a:p>
              <a:p>
                <a:endParaRPr lang="en-US" dirty="0"/>
              </a:p>
              <a:p>
                <a:pPr/>
                <a14:m>
                  <m:oMathPara xmlns:m="http://schemas.openxmlformats.org/officeDocument/2006/math">
                    <m:oMathParaPr>
                      <m:jc m:val="left"/>
                    </m:oMathParaPr>
                    <m:oMath xmlns:m="http://schemas.openxmlformats.org/officeDocument/2006/math">
                      <m:groupChr>
                        <m:groupChrPr>
                          <m:chr m:val="→"/>
                          <m:vertJc m:val="bot"/>
                          <m:ctrlPr>
                            <a:rPr lang="is-IS" i="1">
                              <a:latin typeface="Cambria Math" panose="02040503050406030204" pitchFamily="18" charset="0"/>
                            </a:rPr>
                          </m:ctrlPr>
                        </m:groupChrPr>
                        <m:e>
                          <m:eqArr>
                            <m:eqArrPr>
                              <m:ctrlPr>
                                <a:rPr lang="en-US" i="1">
                                  <a:latin typeface="Cambria Math" panose="02040503050406030204" pitchFamily="18" charset="0"/>
                                </a:rPr>
                              </m:ctrlPr>
                            </m:eqArrPr>
                            <m:e>
                              <m:r>
                                <a:rPr lang="en-US" i="1">
                                  <a:latin typeface="Cambria Math" charset="0"/>
                                </a:rPr>
                                <m:t>𝑢𝑠𝑖𝑛𝑔</m:t>
                              </m:r>
                            </m:e>
                            <m:e>
                              <m:r>
                                <a:rPr lang="en-US" i="1">
                                  <a:latin typeface="Cambria Math" charset="0"/>
                                </a:rPr>
                                <m:t>𝑐𝑜𝑛𝑡𝑖𝑛𝑢𝑖𝑡𝑦</m:t>
                              </m:r>
                            </m:e>
                            <m:e>
                              <m:r>
                                <a:rPr lang="en-US" i="1">
                                  <a:latin typeface="Cambria Math" charset="0"/>
                                </a:rPr>
                                <m:t>𝑒𝑞𝑢𝑎𝑡𝑖𝑜𝑛</m:t>
                              </m:r>
                            </m:e>
                          </m:eqArr>
                        </m:e>
                      </m:groupChr>
                      <m:r>
                        <a:rPr lang="en-US" b="0" i="1" smtClean="0">
                          <a:latin typeface="Cambria Math" charset="0"/>
                        </a:rPr>
                        <m:t> </m:t>
                      </m:r>
                      <m:d>
                        <m:dPr>
                          <m:begChr m:val="["/>
                          <m:endChr m:val="]"/>
                          <m:ctrlPr>
                            <a:rPr lang="en-US" i="1">
                              <a:latin typeface="Cambria Math" panose="02040503050406030204" pitchFamily="18" charset="0"/>
                            </a:rPr>
                          </m:ctrlPr>
                        </m:dPr>
                        <m:e>
                          <m:r>
                            <a:rPr lang="en-US" i="1">
                              <a:latin typeface="Cambria Math" charset="0"/>
                            </a:rPr>
                            <m:t>𝜌</m:t>
                          </m:r>
                          <m:r>
                            <a:rPr lang="en-US" i="1">
                              <a:latin typeface="Cambria Math" charset="0"/>
                            </a:rPr>
                            <m:t>𝑢</m:t>
                          </m:r>
                          <m:f>
                            <m:fPr>
                              <m:ctrlPr>
                                <a:rPr lang="en-US" i="1">
                                  <a:latin typeface="Cambria Math" panose="02040503050406030204" pitchFamily="18" charset="0"/>
                                </a:rPr>
                              </m:ctrlPr>
                            </m:fPr>
                            <m:num>
                              <m:r>
                                <a:rPr lang="en-US" i="1">
                                  <a:latin typeface="Cambria Math" charset="0"/>
                                </a:rPr>
                                <m:t>𝜕</m:t>
                              </m:r>
                              <m:r>
                                <a:rPr lang="en-US" i="1">
                                  <a:latin typeface="Cambria Math" charset="0"/>
                                </a:rPr>
                                <m:t>h</m:t>
                              </m:r>
                            </m:num>
                            <m:den>
                              <m:r>
                                <a:rPr lang="en-US" i="1">
                                  <a:latin typeface="Cambria Math" charset="0"/>
                                </a:rPr>
                                <m:t>𝜕</m:t>
                              </m:r>
                              <m:r>
                                <a:rPr lang="en-US" i="1">
                                  <a:latin typeface="Cambria Math" charset="0"/>
                                </a:rPr>
                                <m:t>𝑥</m:t>
                              </m:r>
                            </m:den>
                          </m:f>
                          <m:r>
                            <a:rPr lang="en-US" i="1">
                              <a:latin typeface="Cambria Math" charset="0"/>
                            </a:rPr>
                            <m:t>+</m:t>
                          </m:r>
                          <m:r>
                            <a:rPr lang="en-US" i="1">
                              <a:latin typeface="Cambria Math" charset="0"/>
                            </a:rPr>
                            <m:t>𝜌</m:t>
                          </m:r>
                          <m:r>
                            <a:rPr lang="en-US" i="1">
                              <a:latin typeface="Cambria Math" charset="0"/>
                            </a:rPr>
                            <m:t>𝑣</m:t>
                          </m:r>
                          <m:f>
                            <m:fPr>
                              <m:ctrlPr>
                                <a:rPr lang="en-US" i="1">
                                  <a:latin typeface="Cambria Math" panose="02040503050406030204" pitchFamily="18" charset="0"/>
                                </a:rPr>
                              </m:ctrlPr>
                            </m:fPr>
                            <m:num>
                              <m:r>
                                <a:rPr lang="en-US" i="1">
                                  <a:latin typeface="Cambria Math" charset="0"/>
                                </a:rPr>
                                <m:t>𝜕</m:t>
                              </m:r>
                              <m:r>
                                <a:rPr lang="en-US" i="1">
                                  <a:latin typeface="Cambria Math" charset="0"/>
                                </a:rPr>
                                <m:t>h</m:t>
                              </m:r>
                            </m:num>
                            <m:den>
                              <m:r>
                                <a:rPr lang="en-US" i="1">
                                  <a:latin typeface="Cambria Math" charset="0"/>
                                </a:rPr>
                                <m:t>𝜕</m:t>
                              </m:r>
                              <m:r>
                                <a:rPr lang="en-US" i="1">
                                  <a:latin typeface="Cambria Math" charset="0"/>
                                </a:rPr>
                                <m:t>𝑦</m:t>
                              </m:r>
                            </m:den>
                          </m:f>
                        </m:e>
                      </m:d>
                      <m:r>
                        <a:rPr lang="en-US" i="1">
                          <a:latin typeface="Cambria Math" charset="0"/>
                        </a:rPr>
                        <m:t>𝑑𝑥𝑑𝑦𝑑𝑧</m:t>
                      </m:r>
                      <m:r>
                        <a:rPr lang="en-US" i="1">
                          <a:latin typeface="Cambria Math"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𝑥</m:t>
                              </m:r>
                            </m:den>
                          </m:f>
                          <m:d>
                            <m:dPr>
                              <m:ctrlPr>
                                <a:rPr lang="en-US" i="1">
                                  <a:latin typeface="Cambria Math" panose="02040503050406030204" pitchFamily="18" charset="0"/>
                                </a:rPr>
                              </m:ctrlPr>
                            </m:dPr>
                            <m:e>
                              <m:r>
                                <a:rPr lang="en-US" i="1">
                                  <a:latin typeface="Cambria Math" charset="0"/>
                                </a:rPr>
                                <m:t>𝑘</m:t>
                              </m:r>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i="1">
                                      <a:latin typeface="Cambria Math" charset="0"/>
                                    </a:rPr>
                                    <m:t>𝑥</m:t>
                                  </m:r>
                                </m:den>
                              </m:f>
                            </m:e>
                          </m:d>
                          <m:r>
                            <a:rPr lang="en-US" i="1">
                              <a:latin typeface="Cambria Math" charset="0"/>
                            </a:rPr>
                            <m:t>+</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b="0" i="1" smtClean="0">
                                  <a:latin typeface="Cambria Math" charset="0"/>
                                </a:rPr>
                                <m:t>𝑦</m:t>
                              </m:r>
                            </m:den>
                          </m:f>
                          <m:d>
                            <m:dPr>
                              <m:ctrlPr>
                                <a:rPr lang="en-US" i="1">
                                  <a:latin typeface="Cambria Math" panose="02040503050406030204" pitchFamily="18" charset="0"/>
                                </a:rPr>
                              </m:ctrlPr>
                            </m:dPr>
                            <m:e>
                              <m:r>
                                <a:rPr lang="en-US" i="1">
                                  <a:latin typeface="Cambria Math" charset="0"/>
                                </a:rPr>
                                <m:t>𝑘</m:t>
                              </m:r>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i="1">
                                      <a:latin typeface="Cambria Math" charset="0"/>
                                    </a:rPr>
                                    <m:t>𝑦</m:t>
                                  </m:r>
                                </m:den>
                              </m:f>
                            </m:e>
                          </m:d>
                        </m:e>
                      </m:d>
                      <m:r>
                        <a:rPr lang="en-US" i="1">
                          <a:latin typeface="Cambria Math" charset="0"/>
                        </a:rPr>
                        <m:t>𝑑𝑥𝑑𝑦𝑑𝑧</m:t>
                      </m:r>
                      <m:r>
                        <a:rPr lang="en-US" i="1">
                          <a:latin typeface="Cambria Math" charset="0"/>
                        </a:rPr>
                        <m:t>=</m:t>
                      </m:r>
                      <m:acc>
                        <m:accPr>
                          <m:chr m:val="̇"/>
                          <m:ctrlPr>
                            <a:rPr lang="en-US" i="1">
                              <a:latin typeface="Cambria Math" panose="02040503050406030204" pitchFamily="18" charset="0"/>
                            </a:rPr>
                          </m:ctrlPr>
                        </m:accPr>
                        <m:e>
                          <m:r>
                            <a:rPr lang="en-US" i="1">
                              <a:latin typeface="Cambria Math" charset="0"/>
                            </a:rPr>
                            <m:t>𝑊</m:t>
                          </m:r>
                        </m:e>
                      </m:acc>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58392" y="1963540"/>
                <a:ext cx="9744719" cy="4058932"/>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2269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15900"/>
            <a:ext cx="10515600" cy="1325563"/>
          </a:xfrm>
        </p:spPr>
        <p:txBody>
          <a:bodyPr/>
          <a:lstStyle/>
          <a:p>
            <a:r>
              <a:rPr lang="en-US" dirty="0"/>
              <a:t>Energy Equation</a:t>
            </a:r>
          </a:p>
        </p:txBody>
      </p:sp>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pPr/>
              <a:t>21</a:t>
            </a:fld>
            <a:endParaRPr lang="en-US" dirty="0"/>
          </a:p>
        </p:txBody>
      </p:sp>
      <p:pic>
        <p:nvPicPr>
          <p:cNvPr id="16" name="Picture 15"/>
          <p:cNvPicPr>
            <a:picLocks noChangeAspect="1"/>
          </p:cNvPicPr>
          <p:nvPr/>
        </p:nvPicPr>
        <p:blipFill>
          <a:blip r:embed="rId2"/>
          <a:stretch>
            <a:fillRect/>
          </a:stretch>
        </p:blipFill>
        <p:spPr>
          <a:xfrm>
            <a:off x="7200900" y="6350"/>
            <a:ext cx="4978400" cy="3162300"/>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583550" y="1434219"/>
                <a:ext cx="5201039" cy="70493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a:latin typeface="Cambria Math" charset="0"/>
                        </a:rPr>
                        <m:t>𝜌</m:t>
                      </m:r>
                      <m:r>
                        <a:rPr lang="en-US" i="1">
                          <a:latin typeface="Cambria Math" charset="0"/>
                        </a:rPr>
                        <m:t>𝑢</m:t>
                      </m:r>
                      <m:f>
                        <m:fPr>
                          <m:ctrlPr>
                            <a:rPr lang="en-US" i="1">
                              <a:latin typeface="Cambria Math" panose="02040503050406030204" pitchFamily="18" charset="0"/>
                            </a:rPr>
                          </m:ctrlPr>
                        </m:fPr>
                        <m:num>
                          <m:r>
                            <a:rPr lang="en-US" i="1">
                              <a:latin typeface="Cambria Math" charset="0"/>
                            </a:rPr>
                            <m:t>𝜕</m:t>
                          </m:r>
                          <m:r>
                            <a:rPr lang="en-US" i="1">
                              <a:latin typeface="Cambria Math" charset="0"/>
                            </a:rPr>
                            <m:t>h</m:t>
                          </m:r>
                        </m:num>
                        <m:den>
                          <m:r>
                            <a:rPr lang="en-US" i="1">
                              <a:latin typeface="Cambria Math" charset="0"/>
                            </a:rPr>
                            <m:t>𝜕</m:t>
                          </m:r>
                          <m:r>
                            <a:rPr lang="en-US" i="1">
                              <a:latin typeface="Cambria Math" charset="0"/>
                            </a:rPr>
                            <m:t>𝑥</m:t>
                          </m:r>
                        </m:den>
                      </m:f>
                      <m:r>
                        <a:rPr lang="en-US" i="1">
                          <a:latin typeface="Cambria Math" charset="0"/>
                        </a:rPr>
                        <m:t>+</m:t>
                      </m:r>
                      <m:r>
                        <a:rPr lang="en-US" i="1">
                          <a:latin typeface="Cambria Math" charset="0"/>
                        </a:rPr>
                        <m:t>𝜌</m:t>
                      </m:r>
                      <m:r>
                        <a:rPr lang="en-US" i="1">
                          <a:latin typeface="Cambria Math" charset="0"/>
                        </a:rPr>
                        <m:t>𝑣</m:t>
                      </m:r>
                      <m:f>
                        <m:fPr>
                          <m:ctrlPr>
                            <a:rPr lang="en-US" i="1">
                              <a:latin typeface="Cambria Math" panose="02040503050406030204" pitchFamily="18" charset="0"/>
                            </a:rPr>
                          </m:ctrlPr>
                        </m:fPr>
                        <m:num>
                          <m:r>
                            <a:rPr lang="en-US" i="1">
                              <a:latin typeface="Cambria Math" charset="0"/>
                            </a:rPr>
                            <m:t>𝜕</m:t>
                          </m:r>
                          <m:r>
                            <a:rPr lang="en-US" i="1">
                              <a:latin typeface="Cambria Math" charset="0"/>
                            </a:rPr>
                            <m:t>h</m:t>
                          </m:r>
                        </m:num>
                        <m:den>
                          <m:r>
                            <a:rPr lang="en-US" i="1">
                              <a:latin typeface="Cambria Math" charset="0"/>
                            </a:rPr>
                            <m:t>𝜕</m:t>
                          </m:r>
                          <m:r>
                            <a:rPr lang="en-US" i="1">
                              <a:latin typeface="Cambria Math" charset="0"/>
                            </a:rPr>
                            <m:t>𝑦</m:t>
                          </m:r>
                        </m:den>
                      </m:f>
                      <m:r>
                        <a:rPr lang="en-US" b="0" i="1" smtClean="0">
                          <a:latin typeface="Cambria Math" charset="0"/>
                        </a:rPr>
                        <m:t>=</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𝑥</m:t>
                          </m:r>
                        </m:den>
                      </m:f>
                      <m:d>
                        <m:dPr>
                          <m:ctrlPr>
                            <a:rPr lang="en-US" i="1">
                              <a:latin typeface="Cambria Math" panose="02040503050406030204" pitchFamily="18" charset="0"/>
                            </a:rPr>
                          </m:ctrlPr>
                        </m:dPr>
                        <m:e>
                          <m:r>
                            <a:rPr lang="en-US" i="1">
                              <a:latin typeface="Cambria Math" charset="0"/>
                            </a:rPr>
                            <m:t>𝑘</m:t>
                          </m:r>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i="1">
                                  <a:latin typeface="Cambria Math" charset="0"/>
                                </a:rPr>
                                <m:t>𝑥</m:t>
                              </m:r>
                            </m:den>
                          </m:f>
                        </m:e>
                      </m:d>
                      <m:r>
                        <a:rPr lang="en-US" i="1">
                          <a:latin typeface="Cambria Math" charset="0"/>
                        </a:rPr>
                        <m:t>+</m:t>
                      </m:r>
                      <m:f>
                        <m:fPr>
                          <m:ctrlPr>
                            <a:rPr lang="en-US" i="1">
                              <a:latin typeface="Cambria Math" panose="02040503050406030204" pitchFamily="18" charset="0"/>
                            </a:rPr>
                          </m:ctrlPr>
                        </m:fPr>
                        <m:num>
                          <m:r>
                            <a:rPr lang="en-US" i="1">
                              <a:latin typeface="Cambria Math" charset="0"/>
                            </a:rPr>
                            <m:t>𝜕</m:t>
                          </m:r>
                        </m:num>
                        <m:den>
                          <m:r>
                            <a:rPr lang="en-US" i="1">
                              <a:latin typeface="Cambria Math" charset="0"/>
                            </a:rPr>
                            <m:t>𝜕</m:t>
                          </m:r>
                          <m:r>
                            <a:rPr lang="en-US" i="1">
                              <a:latin typeface="Cambria Math" charset="0"/>
                            </a:rPr>
                            <m:t>𝑥</m:t>
                          </m:r>
                        </m:den>
                      </m:f>
                      <m:d>
                        <m:dPr>
                          <m:ctrlPr>
                            <a:rPr lang="en-US" i="1">
                              <a:latin typeface="Cambria Math" panose="02040503050406030204" pitchFamily="18" charset="0"/>
                            </a:rPr>
                          </m:ctrlPr>
                        </m:dPr>
                        <m:e>
                          <m:r>
                            <a:rPr lang="en-US" i="1">
                              <a:latin typeface="Cambria Math" charset="0"/>
                            </a:rPr>
                            <m:t>𝑘</m:t>
                          </m:r>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i="1">
                                  <a:latin typeface="Cambria Math" charset="0"/>
                                </a:rPr>
                                <m:t>𝑦</m:t>
                              </m:r>
                            </m:den>
                          </m:f>
                        </m:e>
                      </m:d>
                      <m:r>
                        <a:rPr lang="en-US" b="0" i="1" smtClean="0">
                          <a:latin typeface="Cambria Math" charset="0"/>
                        </a:rPr>
                        <m:t>+</m:t>
                      </m:r>
                      <m:acc>
                        <m:accPr>
                          <m:chr m:val="̇"/>
                          <m:ctrlPr>
                            <a:rPr lang="en-US" i="1">
                              <a:latin typeface="Cambria Math" panose="02040503050406030204" pitchFamily="18" charset="0"/>
                            </a:rPr>
                          </m:ctrlPr>
                        </m:accPr>
                        <m:e>
                          <m:f>
                            <m:fPr>
                              <m:ctrlPr>
                                <a:rPr lang="en-US" b="0" i="1" smtClean="0">
                                  <a:latin typeface="Cambria Math" panose="02040503050406030204" pitchFamily="18" charset="0"/>
                                </a:rPr>
                              </m:ctrlPr>
                            </m:fPr>
                            <m:num>
                              <m:r>
                                <a:rPr lang="en-US" i="1">
                                  <a:latin typeface="Cambria Math" charset="0"/>
                                </a:rPr>
                                <m:t>𝑊</m:t>
                              </m:r>
                            </m:num>
                            <m:den>
                              <m:r>
                                <a:rPr lang="en-US" b="0" i="1" smtClean="0">
                                  <a:latin typeface="Cambria Math" charset="0"/>
                                </a:rPr>
                                <m:t>𝑑𝑥𝑑𝑦𝑑𝑧</m:t>
                              </m:r>
                            </m:den>
                          </m:f>
                        </m:e>
                      </m:acc>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583550" y="1434219"/>
                <a:ext cx="5201039" cy="7049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83550" y="2583723"/>
                <a:ext cx="5578963" cy="839653"/>
              </a:xfrm>
              <a:prstGeom prst="rect">
                <a:avLst/>
              </a:prstGeom>
              <a:noFill/>
            </p:spPr>
            <p:txBody>
              <a:bodyPr wrap="none" lIns="0" tIns="0" rIns="0" bIns="0" rtlCol="0">
                <a:spAutoFit/>
              </a:bodyPr>
              <a:lstStyle/>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𝑊</m:t>
                        </m:r>
                      </m:e>
                    </m:acc>
                    <m:r>
                      <a:rPr lang="en-US" b="0" i="1" smtClean="0">
                        <a:latin typeface="Cambria Math" charset="0"/>
                      </a:rPr>
                      <m:t>:</m:t>
                    </m:r>
                  </m:oMath>
                </a14:m>
                <a:r>
                  <a:rPr lang="en-US" dirty="0">
                    <a:latin typeface="+mj-lt"/>
                  </a:rPr>
                  <a:t> accounts for work done by body and viscous forces</a:t>
                </a:r>
              </a:p>
              <a:p>
                <a:r>
                  <a:rPr lang="en-US" dirty="0">
                    <a:latin typeface="+mj-lt"/>
                  </a:rPr>
                  <a:t>      (work done by pressure forces is already accounted for)</a:t>
                </a:r>
              </a:p>
              <a:p>
                <a:r>
                  <a:rPr lang="en-US" u="sng" dirty="0">
                    <a:latin typeface="+mj-lt"/>
                  </a:rPr>
                  <a:t>Viscous work</a:t>
                </a:r>
                <a:r>
                  <a:rPr lang="en-US" dirty="0">
                    <a:latin typeface="+mj-lt"/>
                  </a:rPr>
                  <a:t>: typically negligible compared to other terms</a:t>
                </a:r>
              </a:p>
            </p:txBody>
          </p:sp>
        </mc:Choice>
        <mc:Fallback xmlns="">
          <p:sp>
            <p:nvSpPr>
              <p:cNvPr id="3" name="TextBox 2"/>
              <p:cNvSpPr txBox="1">
                <a:spLocks noRot="1" noChangeAspect="1" noMove="1" noResize="1" noEditPoints="1" noAdjustHandles="1" noChangeArrowheads="1" noChangeShapeType="1" noTextEdit="1"/>
              </p:cNvSpPr>
              <p:nvPr/>
            </p:nvSpPr>
            <p:spPr>
              <a:xfrm>
                <a:off x="583550" y="2583723"/>
                <a:ext cx="5578963" cy="839653"/>
              </a:xfrm>
              <a:prstGeom prst="rect">
                <a:avLst/>
              </a:prstGeom>
              <a:blipFill rotWithShape="0">
                <a:blip r:embed="rId4"/>
                <a:stretch>
                  <a:fillRect l="-2623" t="-7971" b="-159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78750" y="3848976"/>
                <a:ext cx="5681875" cy="9405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is-IS" i="1" smtClean="0">
                              <a:latin typeface="Cambria Math" panose="02040503050406030204" pitchFamily="18" charset="0"/>
                            </a:rPr>
                          </m:ctrlPr>
                        </m:groupChrPr>
                        <m:e>
                          <m:eqArr>
                            <m:eqArrPr>
                              <m:ctrlPr>
                                <a:rPr lang="en-US" b="0" i="1" smtClean="0">
                                  <a:latin typeface="Cambria Math" panose="02040503050406030204" pitchFamily="18" charset="0"/>
                                </a:rPr>
                              </m:ctrlPr>
                            </m:eqArrPr>
                            <m:e>
                              <m:r>
                                <m:rPr>
                                  <m:brk m:alnAt="2"/>
                                </m:rPr>
                                <a:rPr lang="en-US" b="0" i="1" smtClean="0">
                                  <a:latin typeface="Cambria Math" charset="0"/>
                                </a:rPr>
                                <m:t>𝑐</m:t>
                              </m:r>
                              <m:r>
                                <a:rPr lang="en-US" b="0" i="1" smtClean="0">
                                  <a:latin typeface="Cambria Math" charset="0"/>
                                </a:rPr>
                                <m:t>𝑜𝑛𝑠𝑡𝑎𝑛𝑡</m:t>
                              </m:r>
                              <m:r>
                                <a:rPr lang="en-US" b="0" i="1" smtClean="0">
                                  <a:latin typeface="Cambria Math" charset="0"/>
                                </a:rPr>
                                <m:t> </m:t>
                              </m:r>
                              <m:r>
                                <a:rPr lang="en-US" b="0" i="1" smtClean="0">
                                  <a:latin typeface="Cambria Math" charset="0"/>
                                </a:rPr>
                                <m:t>𝑝𝑟𝑜𝑝𝑒𝑟𝑡𝑖𝑒𝑠</m:t>
                              </m:r>
                              <m:r>
                                <a:rPr lang="en-US" b="0" i="1" smtClean="0">
                                  <a:latin typeface="Cambria Math" charset="0"/>
                                </a:rPr>
                                <m:t>,</m:t>
                              </m:r>
                            </m:e>
                            <m:e>
                              <m:r>
                                <a:rPr lang="en-US" b="0" i="1" smtClean="0">
                                  <a:latin typeface="Cambria Math" charset="0"/>
                                </a:rPr>
                                <m:t>𝑖𝑛𝑐𝑜𝑚𝑝𝑟𝑒𝑠𝑠𝑖𝑏𝑙𝑒</m:t>
                              </m:r>
                              <m:r>
                                <a:rPr lang="en-US" b="0" i="1" smtClean="0">
                                  <a:latin typeface="Cambria Math" charset="0"/>
                                </a:rPr>
                                <m:t> </m:t>
                              </m:r>
                              <m:r>
                                <a:rPr lang="en-US" b="0" i="1" smtClean="0">
                                  <a:latin typeface="Cambria Math" charset="0"/>
                                </a:rPr>
                                <m:t>𝑓𝑙𝑜𝑤</m:t>
                              </m:r>
                              <m:r>
                                <a:rPr lang="en-US" b="0" i="1" smtClean="0">
                                  <a:latin typeface="Cambria Math" charset="0"/>
                                </a:rPr>
                                <m:t>,</m:t>
                              </m:r>
                            </m:e>
                            <m:e>
                              <m:r>
                                <a:rPr lang="en-US" b="0" i="1" smtClean="0">
                                  <a:latin typeface="Cambria Math" charset="0"/>
                                </a:rPr>
                                <m:t>𝑛𝑒𝑔𝑙𝑖𝑔𝑖𝑏𝑙𝑒</m:t>
                              </m:r>
                              <m:r>
                                <a:rPr lang="en-US" b="0" i="1" smtClean="0">
                                  <a:latin typeface="Cambria Math" charset="0"/>
                                </a:rPr>
                                <m:t> </m:t>
                              </m:r>
                              <m:r>
                                <a:rPr lang="en-US" b="0" i="1" smtClean="0">
                                  <a:latin typeface="Cambria Math" charset="0"/>
                                </a:rPr>
                                <m:t>𝑏𝑜𝑑𝑦</m:t>
                              </m:r>
                              <m:r>
                                <a:rPr lang="en-US" b="0" i="1" smtClean="0">
                                  <a:latin typeface="Cambria Math" charset="0"/>
                                </a:rPr>
                                <m:t> </m:t>
                              </m:r>
                              <m:r>
                                <a:rPr lang="en-US" b="0" i="1" smtClean="0">
                                  <a:latin typeface="Cambria Math" charset="0"/>
                                </a:rPr>
                                <m:t>𝑓𝑜𝑟𝑐𝑒𝑠</m:t>
                              </m:r>
                            </m:e>
                          </m:eqArr>
                        </m:e>
                      </m:groupChr>
                      <m:r>
                        <a:rPr lang="en-US" b="0" i="1" smtClean="0">
                          <a:latin typeface="Cambria Math" charset="0"/>
                        </a:rPr>
                        <m:t>    </m:t>
                      </m:r>
                      <m:r>
                        <a:rPr lang="en-US" i="1" smtClean="0">
                          <a:solidFill>
                            <a:schemeClr val="accent2">
                              <a:lumMod val="75000"/>
                            </a:schemeClr>
                          </a:solidFill>
                          <a:latin typeface="Cambria Math" charset="0"/>
                        </a:rPr>
                        <m:t>𝜌</m:t>
                      </m:r>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charset="0"/>
                            </a:rPr>
                            <m:t>𝑐</m:t>
                          </m:r>
                        </m:e>
                        <m:sub>
                          <m:r>
                            <a:rPr lang="en-US" b="0" i="1" smtClean="0">
                              <a:solidFill>
                                <a:schemeClr val="accent2">
                                  <a:lumMod val="75000"/>
                                </a:schemeClr>
                              </a:solidFill>
                              <a:latin typeface="Cambria Math" charset="0"/>
                            </a:rPr>
                            <m:t>𝑝</m:t>
                          </m:r>
                        </m:sub>
                      </m:sSub>
                      <m:d>
                        <m:dPr>
                          <m:begChr m:val="["/>
                          <m:endChr m:val="]"/>
                          <m:ctrlPr>
                            <a:rPr lang="en-US" b="0" i="1" smtClean="0">
                              <a:solidFill>
                                <a:schemeClr val="accent2">
                                  <a:lumMod val="75000"/>
                                </a:schemeClr>
                              </a:solidFill>
                              <a:latin typeface="Cambria Math" panose="02040503050406030204" pitchFamily="18" charset="0"/>
                            </a:rPr>
                          </m:ctrlPr>
                        </m:dPr>
                        <m:e>
                          <m:r>
                            <a:rPr lang="en-US" i="1">
                              <a:solidFill>
                                <a:schemeClr val="accent2">
                                  <a:lumMod val="75000"/>
                                </a:schemeClr>
                              </a:solidFill>
                              <a:latin typeface="Cambria Math" charset="0"/>
                            </a:rPr>
                            <m:t>𝑢</m:t>
                          </m:r>
                          <m:f>
                            <m:fPr>
                              <m:ctrlPr>
                                <a:rPr lang="en-US" i="1">
                                  <a:solidFill>
                                    <a:schemeClr val="accent2">
                                      <a:lumMod val="75000"/>
                                    </a:schemeClr>
                                  </a:solidFill>
                                  <a:latin typeface="Cambria Math" panose="02040503050406030204" pitchFamily="18" charset="0"/>
                                </a:rPr>
                              </m:ctrlPr>
                            </m:fPr>
                            <m:num>
                              <m:r>
                                <a:rPr lang="en-US" i="1">
                                  <a:solidFill>
                                    <a:schemeClr val="accent2">
                                      <a:lumMod val="75000"/>
                                    </a:schemeClr>
                                  </a:solidFill>
                                  <a:latin typeface="Cambria Math" charset="0"/>
                                </a:rPr>
                                <m:t>𝜕</m:t>
                              </m:r>
                              <m:r>
                                <a:rPr lang="en-US" b="0" i="1" smtClean="0">
                                  <a:solidFill>
                                    <a:schemeClr val="accent2">
                                      <a:lumMod val="75000"/>
                                    </a:schemeClr>
                                  </a:solidFill>
                                  <a:latin typeface="Cambria Math" charset="0"/>
                                </a:rPr>
                                <m:t>𝑇</m:t>
                              </m:r>
                            </m:num>
                            <m:den>
                              <m:r>
                                <a:rPr lang="en-US" i="1">
                                  <a:solidFill>
                                    <a:schemeClr val="accent2">
                                      <a:lumMod val="75000"/>
                                    </a:schemeClr>
                                  </a:solidFill>
                                  <a:latin typeface="Cambria Math" charset="0"/>
                                </a:rPr>
                                <m:t>𝜕</m:t>
                              </m:r>
                              <m:r>
                                <a:rPr lang="en-US" i="1">
                                  <a:solidFill>
                                    <a:schemeClr val="accent2">
                                      <a:lumMod val="75000"/>
                                    </a:schemeClr>
                                  </a:solidFill>
                                  <a:latin typeface="Cambria Math" charset="0"/>
                                </a:rPr>
                                <m:t>𝑥</m:t>
                              </m:r>
                            </m:den>
                          </m:f>
                          <m:r>
                            <a:rPr lang="en-US" i="1">
                              <a:solidFill>
                                <a:schemeClr val="accent2">
                                  <a:lumMod val="75000"/>
                                </a:schemeClr>
                              </a:solidFill>
                              <a:latin typeface="Cambria Math" charset="0"/>
                            </a:rPr>
                            <m:t>+</m:t>
                          </m:r>
                          <m:r>
                            <a:rPr lang="en-US" i="1">
                              <a:solidFill>
                                <a:schemeClr val="accent2">
                                  <a:lumMod val="75000"/>
                                </a:schemeClr>
                              </a:solidFill>
                              <a:latin typeface="Cambria Math" charset="0"/>
                            </a:rPr>
                            <m:t>𝑣</m:t>
                          </m:r>
                          <m:f>
                            <m:fPr>
                              <m:ctrlPr>
                                <a:rPr lang="en-US" i="1">
                                  <a:solidFill>
                                    <a:schemeClr val="accent2">
                                      <a:lumMod val="75000"/>
                                    </a:schemeClr>
                                  </a:solidFill>
                                  <a:latin typeface="Cambria Math" panose="02040503050406030204" pitchFamily="18" charset="0"/>
                                </a:rPr>
                              </m:ctrlPr>
                            </m:fPr>
                            <m:num>
                              <m:r>
                                <a:rPr lang="en-US" i="1">
                                  <a:solidFill>
                                    <a:schemeClr val="accent2">
                                      <a:lumMod val="75000"/>
                                    </a:schemeClr>
                                  </a:solidFill>
                                  <a:latin typeface="Cambria Math" charset="0"/>
                                </a:rPr>
                                <m:t>𝜕</m:t>
                              </m:r>
                              <m:r>
                                <a:rPr lang="en-US" b="0" i="1" smtClean="0">
                                  <a:solidFill>
                                    <a:schemeClr val="accent2">
                                      <a:lumMod val="75000"/>
                                    </a:schemeClr>
                                  </a:solidFill>
                                  <a:latin typeface="Cambria Math" charset="0"/>
                                </a:rPr>
                                <m:t>𝑇</m:t>
                              </m:r>
                            </m:num>
                            <m:den>
                              <m:r>
                                <a:rPr lang="en-US" i="1">
                                  <a:solidFill>
                                    <a:schemeClr val="accent2">
                                      <a:lumMod val="75000"/>
                                    </a:schemeClr>
                                  </a:solidFill>
                                  <a:latin typeface="Cambria Math" charset="0"/>
                                </a:rPr>
                                <m:t>𝜕</m:t>
                              </m:r>
                              <m:r>
                                <a:rPr lang="en-US" i="1">
                                  <a:solidFill>
                                    <a:schemeClr val="accent2">
                                      <a:lumMod val="75000"/>
                                    </a:schemeClr>
                                  </a:solidFill>
                                  <a:latin typeface="Cambria Math" charset="0"/>
                                </a:rPr>
                                <m:t>𝑦</m:t>
                              </m:r>
                            </m:den>
                          </m:f>
                        </m:e>
                      </m:d>
                      <m:r>
                        <a:rPr lang="en-US" i="1">
                          <a:solidFill>
                            <a:schemeClr val="accent2">
                              <a:lumMod val="75000"/>
                            </a:schemeClr>
                          </a:solidFill>
                          <a:latin typeface="Cambria Math" charset="0"/>
                        </a:rPr>
                        <m:t>=</m:t>
                      </m:r>
                      <m:r>
                        <a:rPr lang="en-US" b="0" i="1" smtClean="0">
                          <a:solidFill>
                            <a:schemeClr val="accent2">
                              <a:lumMod val="75000"/>
                            </a:schemeClr>
                          </a:solidFill>
                          <a:latin typeface="Cambria Math" charset="0"/>
                        </a:rPr>
                        <m:t>𝑘</m:t>
                      </m:r>
                      <m:d>
                        <m:dPr>
                          <m:begChr m:val="["/>
                          <m:endChr m:val="]"/>
                          <m:ctrlPr>
                            <a:rPr lang="en-US" b="0" i="1" smtClean="0">
                              <a:solidFill>
                                <a:schemeClr val="accent2">
                                  <a:lumMod val="75000"/>
                                </a:schemeClr>
                              </a:solidFill>
                              <a:latin typeface="Cambria Math" panose="02040503050406030204" pitchFamily="18" charset="0"/>
                            </a:rPr>
                          </m:ctrlPr>
                        </m:dPr>
                        <m:e>
                          <m:f>
                            <m:fPr>
                              <m:ctrlPr>
                                <a:rPr lang="en-US" i="1">
                                  <a:solidFill>
                                    <a:schemeClr val="accent2">
                                      <a:lumMod val="75000"/>
                                    </a:schemeClr>
                                  </a:solidFill>
                                  <a:latin typeface="Cambria Math" panose="02040503050406030204" pitchFamily="18" charset="0"/>
                                </a:rPr>
                              </m:ctrlPr>
                            </m:fPr>
                            <m:num>
                              <m:sSup>
                                <m:sSupPr>
                                  <m:ctrlPr>
                                    <a:rPr lang="en-US" b="0" i="1" smtClean="0">
                                      <a:solidFill>
                                        <a:schemeClr val="accent2">
                                          <a:lumMod val="75000"/>
                                        </a:schemeClr>
                                      </a:solidFill>
                                      <a:latin typeface="Cambria Math" panose="02040503050406030204" pitchFamily="18" charset="0"/>
                                    </a:rPr>
                                  </m:ctrlPr>
                                </m:sSupPr>
                                <m:e>
                                  <m:r>
                                    <a:rPr lang="en-US" i="1">
                                      <a:solidFill>
                                        <a:schemeClr val="accent2">
                                          <a:lumMod val="75000"/>
                                        </a:schemeClr>
                                      </a:solidFill>
                                      <a:latin typeface="Cambria Math" charset="0"/>
                                    </a:rPr>
                                    <m:t>𝜕</m:t>
                                  </m:r>
                                </m:e>
                                <m:sup>
                                  <m:r>
                                    <a:rPr lang="en-US" b="0" i="1" smtClean="0">
                                      <a:solidFill>
                                        <a:schemeClr val="accent2">
                                          <a:lumMod val="75000"/>
                                        </a:schemeClr>
                                      </a:solidFill>
                                      <a:latin typeface="Cambria Math" charset="0"/>
                                    </a:rPr>
                                    <m:t>2</m:t>
                                  </m:r>
                                </m:sup>
                              </m:sSup>
                              <m:r>
                                <a:rPr lang="en-US" b="0" i="1" smtClean="0">
                                  <a:solidFill>
                                    <a:schemeClr val="accent2">
                                      <a:lumMod val="75000"/>
                                    </a:schemeClr>
                                  </a:solidFill>
                                  <a:latin typeface="Cambria Math" charset="0"/>
                                </a:rPr>
                                <m:t>𝑇</m:t>
                              </m:r>
                            </m:num>
                            <m:den>
                              <m:r>
                                <a:rPr lang="en-US" i="1">
                                  <a:solidFill>
                                    <a:schemeClr val="accent2">
                                      <a:lumMod val="75000"/>
                                    </a:schemeClr>
                                  </a:solidFill>
                                  <a:latin typeface="Cambria Math" charset="0"/>
                                </a:rPr>
                                <m:t>𝜕</m:t>
                              </m:r>
                              <m:sSup>
                                <m:sSupPr>
                                  <m:ctrlPr>
                                    <a:rPr lang="en-US" b="0" i="1" smtClean="0">
                                      <a:solidFill>
                                        <a:schemeClr val="accent2">
                                          <a:lumMod val="75000"/>
                                        </a:schemeClr>
                                      </a:solidFill>
                                      <a:latin typeface="Cambria Math" panose="02040503050406030204" pitchFamily="18" charset="0"/>
                                    </a:rPr>
                                  </m:ctrlPr>
                                </m:sSupPr>
                                <m:e>
                                  <m:r>
                                    <a:rPr lang="en-US" i="1">
                                      <a:solidFill>
                                        <a:schemeClr val="accent2">
                                          <a:lumMod val="75000"/>
                                        </a:schemeClr>
                                      </a:solidFill>
                                      <a:latin typeface="Cambria Math" charset="0"/>
                                    </a:rPr>
                                    <m:t>𝑥</m:t>
                                  </m:r>
                                </m:e>
                                <m:sup>
                                  <m:r>
                                    <a:rPr lang="en-US" b="0" i="1" smtClean="0">
                                      <a:solidFill>
                                        <a:schemeClr val="accent2">
                                          <a:lumMod val="75000"/>
                                        </a:schemeClr>
                                      </a:solidFill>
                                      <a:latin typeface="Cambria Math" charset="0"/>
                                    </a:rPr>
                                    <m:t>2</m:t>
                                  </m:r>
                                </m:sup>
                              </m:sSup>
                            </m:den>
                          </m:f>
                          <m:r>
                            <a:rPr lang="en-US" b="0" i="1" smtClean="0">
                              <a:solidFill>
                                <a:schemeClr val="accent2">
                                  <a:lumMod val="75000"/>
                                </a:schemeClr>
                              </a:solidFill>
                              <a:latin typeface="Cambria Math" charset="0"/>
                            </a:rPr>
                            <m:t>+</m:t>
                          </m:r>
                          <m:f>
                            <m:fPr>
                              <m:ctrlPr>
                                <a:rPr lang="en-US" i="1">
                                  <a:solidFill>
                                    <a:schemeClr val="accent2">
                                      <a:lumMod val="75000"/>
                                    </a:schemeClr>
                                  </a:solidFill>
                                  <a:latin typeface="Cambria Math" panose="02040503050406030204" pitchFamily="18" charset="0"/>
                                </a:rPr>
                              </m:ctrlPr>
                            </m:fPr>
                            <m:num>
                              <m:sSup>
                                <m:sSupPr>
                                  <m:ctrlPr>
                                    <a:rPr lang="en-US" i="1">
                                      <a:solidFill>
                                        <a:schemeClr val="accent2">
                                          <a:lumMod val="75000"/>
                                        </a:schemeClr>
                                      </a:solidFill>
                                      <a:latin typeface="Cambria Math" panose="02040503050406030204" pitchFamily="18" charset="0"/>
                                    </a:rPr>
                                  </m:ctrlPr>
                                </m:sSupPr>
                                <m:e>
                                  <m:r>
                                    <a:rPr lang="en-US" i="1">
                                      <a:solidFill>
                                        <a:schemeClr val="accent2">
                                          <a:lumMod val="75000"/>
                                        </a:schemeClr>
                                      </a:solidFill>
                                      <a:latin typeface="Cambria Math" charset="0"/>
                                    </a:rPr>
                                    <m:t>𝜕</m:t>
                                  </m:r>
                                </m:e>
                                <m:sup>
                                  <m:r>
                                    <a:rPr lang="en-US" i="1">
                                      <a:solidFill>
                                        <a:schemeClr val="accent2">
                                          <a:lumMod val="75000"/>
                                        </a:schemeClr>
                                      </a:solidFill>
                                      <a:latin typeface="Cambria Math" charset="0"/>
                                    </a:rPr>
                                    <m:t>2</m:t>
                                  </m:r>
                                </m:sup>
                              </m:sSup>
                              <m:r>
                                <a:rPr lang="en-US" i="1">
                                  <a:solidFill>
                                    <a:schemeClr val="accent2">
                                      <a:lumMod val="75000"/>
                                    </a:schemeClr>
                                  </a:solidFill>
                                  <a:latin typeface="Cambria Math" charset="0"/>
                                </a:rPr>
                                <m:t>𝑇</m:t>
                              </m:r>
                            </m:num>
                            <m:den>
                              <m:r>
                                <a:rPr lang="en-US" i="1">
                                  <a:solidFill>
                                    <a:schemeClr val="accent2">
                                      <a:lumMod val="75000"/>
                                    </a:schemeClr>
                                  </a:solidFill>
                                  <a:latin typeface="Cambria Math" charset="0"/>
                                </a:rPr>
                                <m:t>𝜕</m:t>
                              </m:r>
                              <m:sSup>
                                <m:sSupPr>
                                  <m:ctrlPr>
                                    <a:rPr lang="en-US" i="1">
                                      <a:solidFill>
                                        <a:schemeClr val="accent2">
                                          <a:lumMod val="75000"/>
                                        </a:schemeClr>
                                      </a:solidFill>
                                      <a:latin typeface="Cambria Math" panose="02040503050406030204" pitchFamily="18" charset="0"/>
                                    </a:rPr>
                                  </m:ctrlPr>
                                </m:sSupPr>
                                <m:e>
                                  <m:r>
                                    <a:rPr lang="en-US" b="0" i="1" smtClean="0">
                                      <a:solidFill>
                                        <a:schemeClr val="accent2">
                                          <a:lumMod val="75000"/>
                                        </a:schemeClr>
                                      </a:solidFill>
                                      <a:latin typeface="Cambria Math" charset="0"/>
                                    </a:rPr>
                                    <m:t>𝑦</m:t>
                                  </m:r>
                                </m:e>
                                <m:sup>
                                  <m:r>
                                    <a:rPr lang="en-US" i="1">
                                      <a:solidFill>
                                        <a:schemeClr val="accent2">
                                          <a:lumMod val="75000"/>
                                        </a:schemeClr>
                                      </a:solidFill>
                                      <a:latin typeface="Cambria Math" charset="0"/>
                                    </a:rPr>
                                    <m:t>2</m:t>
                                  </m:r>
                                </m:sup>
                              </m:sSup>
                            </m:den>
                          </m:f>
                        </m:e>
                      </m:d>
                    </m:oMath>
                  </m:oMathPara>
                </a14:m>
                <a:endParaRPr lang="en-US" dirty="0">
                  <a:solidFill>
                    <a:schemeClr val="accent2">
                      <a:lumMod val="75000"/>
                    </a:schemeClr>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8750" y="3848976"/>
                <a:ext cx="5681875" cy="940579"/>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864600" y="4100392"/>
                <a:ext cx="2397388" cy="689163"/>
              </a:xfrm>
              <a:prstGeom prst="rect">
                <a:avLst/>
              </a:prstGeom>
              <a:noFill/>
            </p:spPr>
            <p:txBody>
              <a:bodyPr wrap="none" rtlCol="0">
                <a:spAutoFit/>
              </a:bodyPr>
              <a:lstStyle/>
              <a:p>
                <a:r>
                  <a:rPr lang="en-US" dirty="0"/>
                  <a:t>Using </a:t>
                </a:r>
                <a14:m>
                  <m:oMath xmlns:m="http://schemas.openxmlformats.org/officeDocument/2006/math">
                    <m:r>
                      <a:rPr lang="en-US" b="0" i="1" smtClean="0">
                        <a:latin typeface="Cambria Math" charset="0"/>
                      </a:rPr>
                      <m:t>h</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𝑐</m:t>
                        </m:r>
                      </m:e>
                      <m:sub>
                        <m:r>
                          <a:rPr lang="en-US" b="0" i="1" smtClean="0">
                            <a:latin typeface="Cambria Math" charset="0"/>
                          </a:rPr>
                          <m:t>𝑝</m:t>
                        </m:r>
                      </m:sub>
                    </m:sSub>
                    <m:r>
                      <a:rPr lang="en-US" b="0" i="1" smtClean="0">
                        <a:latin typeface="Cambria Math" charset="0"/>
                      </a:rPr>
                      <m:t>𝑇</m:t>
                    </m:r>
                    <m:r>
                      <a:rPr lang="en-US" b="0" i="1" smtClean="0">
                        <a:latin typeface="Cambria Math" charset="0"/>
                      </a:rPr>
                      <m:t>,</m:t>
                    </m:r>
                    <m:r>
                      <a:rPr lang="en-US" b="0" i="0" smtClean="0">
                        <a:latin typeface="Cambria Math" charset="0"/>
                      </a:rPr>
                      <m:t>  </m:t>
                    </m:r>
                  </m:oMath>
                </a14:m>
                <a:r>
                  <a:rPr lang="en-US" dirty="0"/>
                  <a:t>where </a:t>
                </a:r>
                <a:endParaRPr lang="en-US" b="0" i="1" dirty="0">
                  <a:latin typeface="Cambria Math"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𝑐</m:t>
                          </m:r>
                        </m:e>
                        <m:sub>
                          <m:r>
                            <a:rPr lang="en-US" b="0" i="1" smtClean="0">
                              <a:latin typeface="Cambria Math" charset="0"/>
                            </a:rPr>
                            <m:t>𝑝</m:t>
                          </m:r>
                        </m:sub>
                      </m:sSub>
                      <m:r>
                        <a:rPr lang="en-US" b="0" i="1" smtClean="0">
                          <a:latin typeface="Cambria Math" charset="0"/>
                        </a:rPr>
                        <m:t>: </m:t>
                      </m:r>
                      <m:r>
                        <a:rPr lang="en-US" b="0" i="1" smtClean="0">
                          <a:latin typeface="Cambria Math" charset="0"/>
                        </a:rPr>
                        <m:t>h𝑒𝑎𝑡</m:t>
                      </m:r>
                      <m:r>
                        <a:rPr lang="en-US" b="0" i="1" smtClean="0">
                          <a:latin typeface="Cambria Math" charset="0"/>
                        </a:rPr>
                        <m:t> </m:t>
                      </m:r>
                      <m:r>
                        <a:rPr lang="en-US" b="0" i="1" smtClean="0">
                          <a:latin typeface="Cambria Math" charset="0"/>
                        </a:rPr>
                        <m:t>𝑐𝑎𝑝𝑎𝑐𝑖𝑡𝑦</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864600" y="4100392"/>
                <a:ext cx="2397388" cy="689163"/>
              </a:xfrm>
              <a:prstGeom prst="rect">
                <a:avLst/>
              </a:prstGeom>
              <a:blipFill rotWithShape="0">
                <a:blip r:embed="rId6"/>
                <a:stretch>
                  <a:fillRect l="-2036" t="-51327" b="-61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806660" y="5169737"/>
                <a:ext cx="8416022" cy="11500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charset="0"/>
                        </a:rPr>
                        <m:t>𝜌</m:t>
                      </m:r>
                      <m:sSub>
                        <m:sSubPr>
                          <m:ctrlPr>
                            <a:rPr lang="en-US" i="1">
                              <a:solidFill>
                                <a:schemeClr val="tx1"/>
                              </a:solidFill>
                              <a:latin typeface="Cambria Math" panose="02040503050406030204" pitchFamily="18" charset="0"/>
                            </a:rPr>
                          </m:ctrlPr>
                        </m:sSubPr>
                        <m:e>
                          <m:r>
                            <a:rPr lang="en-US" i="1">
                              <a:solidFill>
                                <a:schemeClr val="tx1"/>
                              </a:solidFill>
                              <a:latin typeface="Cambria Math" charset="0"/>
                            </a:rPr>
                            <m:t>𝑐</m:t>
                          </m:r>
                        </m:e>
                        <m:sub>
                          <m:r>
                            <a:rPr lang="en-US" i="1">
                              <a:solidFill>
                                <a:schemeClr val="tx1"/>
                              </a:solidFill>
                              <a:latin typeface="Cambria Math" charset="0"/>
                            </a:rPr>
                            <m:t>𝑝</m:t>
                          </m:r>
                        </m:sub>
                      </m:sSub>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charset="0"/>
                            </a:rPr>
                            <m:t>𝑢</m:t>
                          </m:r>
                          <m:f>
                            <m:fPr>
                              <m:ctrlPr>
                                <a:rPr lang="en-US" i="1">
                                  <a:solidFill>
                                    <a:schemeClr val="tx1"/>
                                  </a:solidFill>
                                  <a:latin typeface="Cambria Math" panose="02040503050406030204" pitchFamily="18" charset="0"/>
                                </a:rPr>
                              </m:ctrlPr>
                            </m:fPr>
                            <m:num>
                              <m:r>
                                <a:rPr lang="en-US" i="1">
                                  <a:solidFill>
                                    <a:schemeClr val="tx1"/>
                                  </a:solidFill>
                                  <a:latin typeface="Cambria Math" charset="0"/>
                                </a:rPr>
                                <m:t>𝜕</m:t>
                              </m:r>
                              <m:r>
                                <a:rPr lang="en-US" i="1">
                                  <a:solidFill>
                                    <a:schemeClr val="tx1"/>
                                  </a:solidFill>
                                  <a:latin typeface="Cambria Math" charset="0"/>
                                </a:rPr>
                                <m:t>𝑇</m:t>
                              </m:r>
                            </m:num>
                            <m:den>
                              <m:r>
                                <a:rPr lang="en-US" i="1">
                                  <a:solidFill>
                                    <a:schemeClr val="tx1"/>
                                  </a:solidFill>
                                  <a:latin typeface="Cambria Math" charset="0"/>
                                </a:rPr>
                                <m:t>𝜕</m:t>
                              </m:r>
                              <m:r>
                                <a:rPr lang="en-US" i="1">
                                  <a:solidFill>
                                    <a:schemeClr val="tx1"/>
                                  </a:solidFill>
                                  <a:latin typeface="Cambria Math" charset="0"/>
                                </a:rPr>
                                <m:t>𝑥</m:t>
                              </m:r>
                            </m:den>
                          </m:f>
                          <m:r>
                            <a:rPr lang="en-US" i="1">
                              <a:solidFill>
                                <a:schemeClr val="tx1"/>
                              </a:solidFill>
                              <a:latin typeface="Cambria Math" charset="0"/>
                            </a:rPr>
                            <m:t>+</m:t>
                          </m:r>
                          <m:r>
                            <a:rPr lang="en-US" i="1">
                              <a:solidFill>
                                <a:schemeClr val="tx1"/>
                              </a:solidFill>
                              <a:latin typeface="Cambria Math" charset="0"/>
                            </a:rPr>
                            <m:t>𝑣</m:t>
                          </m:r>
                          <m:f>
                            <m:fPr>
                              <m:ctrlPr>
                                <a:rPr lang="en-US" i="1">
                                  <a:solidFill>
                                    <a:schemeClr val="tx1"/>
                                  </a:solidFill>
                                  <a:latin typeface="Cambria Math" panose="02040503050406030204" pitchFamily="18" charset="0"/>
                                </a:rPr>
                              </m:ctrlPr>
                            </m:fPr>
                            <m:num>
                              <m:r>
                                <a:rPr lang="en-US" i="1">
                                  <a:solidFill>
                                    <a:schemeClr val="tx1"/>
                                  </a:solidFill>
                                  <a:latin typeface="Cambria Math" charset="0"/>
                                </a:rPr>
                                <m:t>𝜕</m:t>
                              </m:r>
                              <m:r>
                                <a:rPr lang="en-US" i="1">
                                  <a:solidFill>
                                    <a:schemeClr val="tx1"/>
                                  </a:solidFill>
                                  <a:latin typeface="Cambria Math" charset="0"/>
                                </a:rPr>
                                <m:t>𝑇</m:t>
                              </m:r>
                            </m:num>
                            <m:den>
                              <m:r>
                                <a:rPr lang="en-US" i="1">
                                  <a:solidFill>
                                    <a:schemeClr val="tx1"/>
                                  </a:solidFill>
                                  <a:latin typeface="Cambria Math" charset="0"/>
                                </a:rPr>
                                <m:t>𝜕</m:t>
                              </m:r>
                              <m:r>
                                <a:rPr lang="en-US" i="1">
                                  <a:solidFill>
                                    <a:schemeClr val="tx1"/>
                                  </a:solidFill>
                                  <a:latin typeface="Cambria Math" charset="0"/>
                                </a:rPr>
                                <m:t>𝑦</m:t>
                              </m:r>
                            </m:den>
                          </m:f>
                        </m:e>
                      </m:d>
                      <m:r>
                        <a:rPr lang="en-US" i="1">
                          <a:solidFill>
                            <a:schemeClr val="tx1"/>
                          </a:solidFill>
                          <a:latin typeface="Cambria Math" charset="0"/>
                        </a:rPr>
                        <m:t>=</m:t>
                      </m:r>
                      <m:r>
                        <a:rPr lang="en-US" i="1">
                          <a:solidFill>
                            <a:schemeClr val="tx1"/>
                          </a:solidFill>
                          <a:latin typeface="Cambria Math" charset="0"/>
                        </a:rPr>
                        <m:t>𝑘</m:t>
                      </m:r>
                      <m:d>
                        <m:dPr>
                          <m:begChr m:val="["/>
                          <m:endChr m:val="]"/>
                          <m:ctrlPr>
                            <a:rPr lang="en-US" i="1">
                              <a:solidFill>
                                <a:schemeClr val="tx1"/>
                              </a:solidFill>
                              <a:latin typeface="Cambria Math" panose="02040503050406030204" pitchFamily="18" charset="0"/>
                            </a:rPr>
                          </m:ctrlPr>
                        </m:dPr>
                        <m:e>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i="1">
                                      <a:solidFill>
                                        <a:schemeClr val="tx1"/>
                                      </a:solidFill>
                                      <a:latin typeface="Cambria Math" charset="0"/>
                                    </a:rPr>
                                    <m:t>𝜕</m:t>
                                  </m:r>
                                </m:e>
                                <m:sup>
                                  <m:r>
                                    <a:rPr lang="en-US" i="1">
                                      <a:solidFill>
                                        <a:schemeClr val="tx1"/>
                                      </a:solidFill>
                                      <a:latin typeface="Cambria Math" charset="0"/>
                                    </a:rPr>
                                    <m:t>2</m:t>
                                  </m:r>
                                </m:sup>
                              </m:sSup>
                              <m:r>
                                <a:rPr lang="en-US" i="1">
                                  <a:solidFill>
                                    <a:schemeClr val="tx1"/>
                                  </a:solidFill>
                                  <a:latin typeface="Cambria Math" charset="0"/>
                                </a:rPr>
                                <m:t>𝑇</m:t>
                              </m:r>
                            </m:num>
                            <m:den>
                              <m:r>
                                <a:rPr lang="en-US" i="1">
                                  <a:solidFill>
                                    <a:schemeClr val="tx1"/>
                                  </a:solidFill>
                                  <a:latin typeface="Cambria Math"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charset="0"/>
                                    </a:rPr>
                                    <m:t>𝑥</m:t>
                                  </m:r>
                                </m:e>
                                <m:sup>
                                  <m:r>
                                    <a:rPr lang="en-US" i="1">
                                      <a:solidFill>
                                        <a:schemeClr val="tx1"/>
                                      </a:solidFill>
                                      <a:latin typeface="Cambria Math" charset="0"/>
                                    </a:rPr>
                                    <m:t>2</m:t>
                                  </m:r>
                                </m:sup>
                              </m:sSup>
                            </m:den>
                          </m:f>
                          <m:r>
                            <a:rPr lang="en-US" i="1">
                              <a:solidFill>
                                <a:schemeClr val="tx1"/>
                              </a:solidFill>
                              <a:latin typeface="Cambria Math" charset="0"/>
                            </a:rPr>
                            <m:t>+</m:t>
                          </m:r>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i="1">
                                      <a:solidFill>
                                        <a:schemeClr val="tx1"/>
                                      </a:solidFill>
                                      <a:latin typeface="Cambria Math" charset="0"/>
                                    </a:rPr>
                                    <m:t>𝜕</m:t>
                                  </m:r>
                                </m:e>
                                <m:sup>
                                  <m:r>
                                    <a:rPr lang="en-US" i="1">
                                      <a:solidFill>
                                        <a:schemeClr val="tx1"/>
                                      </a:solidFill>
                                      <a:latin typeface="Cambria Math" charset="0"/>
                                    </a:rPr>
                                    <m:t>2</m:t>
                                  </m:r>
                                </m:sup>
                              </m:sSup>
                              <m:r>
                                <a:rPr lang="en-US" i="1">
                                  <a:solidFill>
                                    <a:schemeClr val="tx1"/>
                                  </a:solidFill>
                                  <a:latin typeface="Cambria Math" charset="0"/>
                                </a:rPr>
                                <m:t>𝑇</m:t>
                              </m:r>
                            </m:num>
                            <m:den>
                              <m:r>
                                <a:rPr lang="en-US" i="1">
                                  <a:solidFill>
                                    <a:schemeClr val="tx1"/>
                                  </a:solidFill>
                                  <a:latin typeface="Cambria Math"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charset="0"/>
                                    </a:rPr>
                                    <m:t>𝑦</m:t>
                                  </m:r>
                                </m:e>
                                <m:sup>
                                  <m:r>
                                    <a:rPr lang="en-US" i="1">
                                      <a:solidFill>
                                        <a:schemeClr val="tx1"/>
                                      </a:solidFill>
                                      <a:latin typeface="Cambria Math" charset="0"/>
                                    </a:rPr>
                                    <m:t>2</m:t>
                                  </m:r>
                                </m:sup>
                              </m:sSup>
                            </m:den>
                          </m:f>
                        </m:e>
                      </m:d>
                      <m:r>
                        <a:rPr lang="en-US" b="0" i="1" smtClean="0">
                          <a:solidFill>
                            <a:schemeClr val="tx1"/>
                          </a:solidFill>
                          <a:latin typeface="Cambria Math" charset="0"/>
                        </a:rPr>
                        <m:t>+</m:t>
                      </m:r>
                      <m:r>
                        <a:rPr lang="en-US" b="0" i="1" smtClean="0">
                          <a:solidFill>
                            <a:schemeClr val="tx1"/>
                          </a:solidFill>
                          <a:latin typeface="Cambria Math" charset="0"/>
                        </a:rPr>
                        <m:t>𝜇</m:t>
                      </m:r>
                      <m:r>
                        <m:rPr>
                          <m:sty m:val="p"/>
                        </m:rPr>
                        <a:rPr lang="en-US" b="0" i="0" smtClean="0">
                          <a:solidFill>
                            <a:schemeClr val="tx1"/>
                          </a:solidFill>
                          <a:latin typeface="Cambria Math" charset="0"/>
                        </a:rPr>
                        <m:t>Φ</m:t>
                      </m:r>
                      <m:r>
                        <a:rPr lang="en-US" b="0" i="1" smtClean="0">
                          <a:solidFill>
                            <a:schemeClr val="tx1"/>
                          </a:solidFill>
                          <a:latin typeface="Cambria Math" charset="0"/>
                        </a:rPr>
                        <m:t>        </m:t>
                      </m:r>
                      <m:r>
                        <m:rPr>
                          <m:sty m:val="p"/>
                        </m:rPr>
                        <a:rPr lang="en-US" b="0" i="0" smtClean="0">
                          <a:solidFill>
                            <a:schemeClr val="tx1"/>
                          </a:solidFill>
                          <a:latin typeface="Cambria Math" charset="0"/>
                        </a:rPr>
                        <m:t>Φ</m:t>
                      </m:r>
                      <m:r>
                        <a:rPr lang="en-US" b="0" i="1" smtClean="0">
                          <a:solidFill>
                            <a:schemeClr val="tx1"/>
                          </a:solidFill>
                          <a:latin typeface="Cambria Math" charset="0"/>
                        </a:rPr>
                        <m:t>=2</m:t>
                      </m:r>
                      <m:d>
                        <m:dPr>
                          <m:begChr m:val="["/>
                          <m:endChr m:val="]"/>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charset="0"/>
                                        </a:rPr>
                                        <m:t>𝜕</m:t>
                                      </m:r>
                                      <m:r>
                                        <a:rPr lang="en-US" b="0" i="1" smtClean="0">
                                          <a:solidFill>
                                            <a:schemeClr val="tx1"/>
                                          </a:solidFill>
                                          <a:latin typeface="Cambria Math" charset="0"/>
                                        </a:rPr>
                                        <m:t>𝑢</m:t>
                                      </m:r>
                                    </m:num>
                                    <m:den>
                                      <m:r>
                                        <a:rPr lang="en-US" b="0" i="1" smtClean="0">
                                          <a:solidFill>
                                            <a:schemeClr val="tx1"/>
                                          </a:solidFill>
                                          <a:latin typeface="Cambria Math" charset="0"/>
                                        </a:rPr>
                                        <m:t>𝜕</m:t>
                                      </m:r>
                                      <m:r>
                                        <a:rPr lang="en-US" b="0" i="1" smtClean="0">
                                          <a:solidFill>
                                            <a:schemeClr val="tx1"/>
                                          </a:solidFill>
                                          <a:latin typeface="Cambria Math" charset="0"/>
                                        </a:rPr>
                                        <m:t>𝑥</m:t>
                                      </m:r>
                                    </m:den>
                                  </m:f>
                                </m:e>
                              </m:d>
                            </m:e>
                            <m:sup>
                              <m:r>
                                <a:rPr lang="en-US" b="0" i="1" smtClean="0">
                                  <a:solidFill>
                                    <a:schemeClr val="tx1"/>
                                  </a:solidFill>
                                  <a:latin typeface="Cambria Math" charset="0"/>
                                </a:rPr>
                                <m:t>2</m:t>
                              </m:r>
                            </m:sup>
                          </m:sSup>
                          <m:r>
                            <a:rPr lang="en-US" b="0" i="1" smtClean="0">
                              <a:solidFill>
                                <a:schemeClr val="tx1"/>
                              </a:solidFill>
                              <a:latin typeface="Cambria Math"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f>
                                    <m:fPr>
                                      <m:ctrlPr>
                                        <a:rPr lang="en-US" i="1">
                                          <a:solidFill>
                                            <a:schemeClr val="tx1"/>
                                          </a:solidFill>
                                          <a:latin typeface="Cambria Math" panose="02040503050406030204" pitchFamily="18" charset="0"/>
                                        </a:rPr>
                                      </m:ctrlPr>
                                    </m:fPr>
                                    <m:num>
                                      <m:r>
                                        <a:rPr lang="en-US" i="1">
                                          <a:solidFill>
                                            <a:schemeClr val="tx1"/>
                                          </a:solidFill>
                                          <a:latin typeface="Cambria Math" charset="0"/>
                                        </a:rPr>
                                        <m:t>𝜕</m:t>
                                      </m:r>
                                      <m:r>
                                        <a:rPr lang="en-US" b="0" i="1" smtClean="0">
                                          <a:solidFill>
                                            <a:schemeClr val="tx1"/>
                                          </a:solidFill>
                                          <a:latin typeface="Cambria Math" charset="0"/>
                                        </a:rPr>
                                        <m:t>𝑣</m:t>
                                      </m:r>
                                    </m:num>
                                    <m:den>
                                      <m:r>
                                        <a:rPr lang="en-US" i="1">
                                          <a:solidFill>
                                            <a:schemeClr val="tx1"/>
                                          </a:solidFill>
                                          <a:latin typeface="Cambria Math" charset="0"/>
                                        </a:rPr>
                                        <m:t>𝜕</m:t>
                                      </m:r>
                                      <m:r>
                                        <a:rPr lang="en-US" b="0" i="1" smtClean="0">
                                          <a:solidFill>
                                            <a:schemeClr val="tx1"/>
                                          </a:solidFill>
                                          <a:latin typeface="Cambria Math" charset="0"/>
                                        </a:rPr>
                                        <m:t>𝑦</m:t>
                                      </m:r>
                                    </m:den>
                                  </m:f>
                                </m:e>
                              </m:d>
                            </m:e>
                            <m:sup>
                              <m:r>
                                <a:rPr lang="en-US" b="0" i="1" smtClean="0">
                                  <a:solidFill>
                                    <a:schemeClr val="tx1"/>
                                  </a:solidFill>
                                  <a:latin typeface="Cambria Math" charset="0"/>
                                </a:rPr>
                                <m:t>2</m:t>
                              </m:r>
                            </m:sup>
                          </m:sSup>
                        </m:e>
                      </m:d>
                      <m:r>
                        <a:rPr lang="en-US" b="0" i="1" smtClean="0">
                          <a:solidFill>
                            <a:schemeClr val="tx1"/>
                          </a:solidFill>
                          <a:latin typeface="Cambria Math"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f>
                                <m:fPr>
                                  <m:ctrlPr>
                                    <a:rPr lang="en-US" i="1">
                                      <a:solidFill>
                                        <a:schemeClr val="tx1"/>
                                      </a:solidFill>
                                      <a:latin typeface="Cambria Math" panose="02040503050406030204" pitchFamily="18" charset="0"/>
                                    </a:rPr>
                                  </m:ctrlPr>
                                </m:fPr>
                                <m:num>
                                  <m:r>
                                    <a:rPr lang="en-US" i="1">
                                      <a:solidFill>
                                        <a:schemeClr val="tx1"/>
                                      </a:solidFill>
                                      <a:latin typeface="Cambria Math" charset="0"/>
                                    </a:rPr>
                                    <m:t>𝜕</m:t>
                                  </m:r>
                                  <m:r>
                                    <a:rPr lang="en-US" i="1">
                                      <a:solidFill>
                                        <a:schemeClr val="tx1"/>
                                      </a:solidFill>
                                      <a:latin typeface="Cambria Math" charset="0"/>
                                    </a:rPr>
                                    <m:t>𝑢</m:t>
                                  </m:r>
                                </m:num>
                                <m:den>
                                  <m:r>
                                    <a:rPr lang="en-US" i="1">
                                      <a:solidFill>
                                        <a:schemeClr val="tx1"/>
                                      </a:solidFill>
                                      <a:latin typeface="Cambria Math" charset="0"/>
                                    </a:rPr>
                                    <m:t>𝜕</m:t>
                                  </m:r>
                                  <m:r>
                                    <a:rPr lang="en-US" i="1">
                                      <a:solidFill>
                                        <a:schemeClr val="tx1"/>
                                      </a:solidFill>
                                      <a:latin typeface="Cambria Math" charset="0"/>
                                    </a:rPr>
                                    <m:t>𝑥</m:t>
                                  </m:r>
                                </m:den>
                              </m:f>
                              <m:r>
                                <a:rPr lang="en-US" i="1">
                                  <a:solidFill>
                                    <a:schemeClr val="tx1"/>
                                  </a:solidFill>
                                  <a:latin typeface="Cambria Math"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charset="0"/>
                                    </a:rPr>
                                    <m:t>𝜕</m:t>
                                  </m:r>
                                  <m:r>
                                    <a:rPr lang="en-US" i="1">
                                      <a:solidFill>
                                        <a:schemeClr val="tx1"/>
                                      </a:solidFill>
                                      <a:latin typeface="Cambria Math" charset="0"/>
                                    </a:rPr>
                                    <m:t>𝑣</m:t>
                                  </m:r>
                                </m:num>
                                <m:den>
                                  <m:r>
                                    <a:rPr lang="en-US" i="1">
                                      <a:solidFill>
                                        <a:schemeClr val="tx1"/>
                                      </a:solidFill>
                                      <a:latin typeface="Cambria Math" charset="0"/>
                                    </a:rPr>
                                    <m:t>𝜕</m:t>
                                  </m:r>
                                  <m:r>
                                    <a:rPr lang="en-US" i="1">
                                      <a:solidFill>
                                        <a:schemeClr val="tx1"/>
                                      </a:solidFill>
                                      <a:latin typeface="Cambria Math" charset="0"/>
                                    </a:rPr>
                                    <m:t>𝑦</m:t>
                                  </m:r>
                                </m:den>
                              </m:f>
                            </m:e>
                          </m:d>
                        </m:e>
                        <m:sup>
                          <m:r>
                            <a:rPr lang="en-US" b="0" i="1" smtClean="0">
                              <a:solidFill>
                                <a:schemeClr val="tx1"/>
                              </a:solidFill>
                              <a:latin typeface="Cambria Math" charset="0"/>
                            </a:rPr>
                            <m:t>2</m:t>
                          </m:r>
                        </m:sup>
                      </m:sSup>
                    </m:oMath>
                  </m:oMathPara>
                </a14:m>
                <a:endParaRPr lang="en-US" b="0" dirty="0">
                  <a:solidFill>
                    <a:schemeClr val="tx1"/>
                  </a:solidFill>
                  <a:latin typeface="+mj-lt"/>
                </a:endParaRPr>
              </a:p>
              <a:p>
                <a:endParaRPr lang="en-US" sz="800" dirty="0">
                  <a:solidFill>
                    <a:schemeClr val="tx1"/>
                  </a:solidFill>
                  <a:latin typeface="+mj-lt"/>
                </a:endParaRPr>
              </a:p>
              <a:p>
                <a:pPr algn="ctr"/>
                <a:r>
                  <a:rPr lang="en-US" dirty="0">
                    <a:solidFill>
                      <a:schemeClr val="tx1"/>
                    </a:solidFill>
                    <a:latin typeface="+mj-lt"/>
                  </a:rPr>
                  <a:t> (needed for high-speed viscous flows like flow of oil in bearings)</a:t>
                </a:r>
              </a:p>
            </p:txBody>
          </p:sp>
        </mc:Choice>
        <mc:Fallback xmlns="">
          <p:sp>
            <p:nvSpPr>
              <p:cNvPr id="8" name="Rectangle 7"/>
              <p:cNvSpPr>
                <a:spLocks noRot="1" noChangeAspect="1" noMove="1" noResize="1" noEditPoints="1" noAdjustHandles="1" noChangeArrowheads="1" noChangeShapeType="1" noTextEdit="1"/>
              </p:cNvSpPr>
              <p:nvPr/>
            </p:nvSpPr>
            <p:spPr>
              <a:xfrm>
                <a:off x="1806660" y="5169737"/>
                <a:ext cx="8416022" cy="1150058"/>
              </a:xfrm>
              <a:prstGeom prst="rect">
                <a:avLst/>
              </a:prstGeom>
              <a:blipFill rotWithShape="0">
                <a:blip r:embed="rId7"/>
                <a:stretch>
                  <a:fillRect b="-7407"/>
                </a:stretch>
              </a:blipFill>
            </p:spPr>
            <p:txBody>
              <a:bodyPr/>
              <a:lstStyle/>
              <a:p>
                <a:r>
                  <a:rPr lang="en-US">
                    <a:noFill/>
                  </a:rPr>
                  <a:t> </a:t>
                </a:r>
              </a:p>
            </p:txBody>
          </p:sp>
        </mc:Fallback>
      </mc:AlternateContent>
    </p:spTree>
    <p:extLst>
      <p:ext uri="{BB962C8B-B14F-4D97-AF65-F5344CB8AC3E}">
        <p14:creationId xmlns:p14="http://schemas.microsoft.com/office/powerpoint/2010/main" val="106139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ME 346: Heat Transfer, Ankit Jain</a:t>
            </a:r>
            <a:endParaRPr lang="en-US" dirty="0"/>
          </a:p>
        </p:txBody>
      </p:sp>
      <p:sp>
        <p:nvSpPr>
          <p:cNvPr id="5" name="Slide Number Placeholder 4"/>
          <p:cNvSpPr>
            <a:spLocks noGrp="1"/>
          </p:cNvSpPr>
          <p:nvPr>
            <p:ph type="sldNum" sz="quarter" idx="12"/>
          </p:nvPr>
        </p:nvSpPr>
        <p:spPr/>
        <p:txBody>
          <a:bodyPr/>
          <a:lstStyle/>
          <a:p>
            <a:fld id="{B89D90CA-5368-0446-AAEC-7315DFC5775A}" type="slidenum">
              <a:rPr lang="en-US" smtClean="0"/>
              <a:pPr/>
              <a:t>22</a:t>
            </a:fld>
            <a:endParaRPr lang="en-US" dirty="0"/>
          </a:p>
        </p:txBody>
      </p:sp>
      <p:sp>
        <p:nvSpPr>
          <p:cNvPr id="6" name="Title 1"/>
          <p:cNvSpPr>
            <a:spLocks noGrp="1"/>
          </p:cNvSpPr>
          <p:nvPr>
            <p:ph type="title"/>
          </p:nvPr>
        </p:nvSpPr>
        <p:spPr>
          <a:xfrm>
            <a:off x="855170" y="36151"/>
            <a:ext cx="10515600" cy="1325563"/>
          </a:xfrm>
        </p:spPr>
        <p:txBody>
          <a:bodyPr/>
          <a:lstStyle/>
          <a:p>
            <a:r>
              <a:rPr lang="en-US"/>
              <a:t>Functional/Non-dimensional Solutions </a:t>
            </a:r>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3032126" y="1425519"/>
                <a:ext cx="6161687" cy="5654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charset="0"/>
                            </a:rPr>
                            <m:t>𝑥</m:t>
                          </m:r>
                        </m:e>
                        <m:sup>
                          <m:r>
                            <a:rPr lang="en-US" b="0" i="1" smtClean="0">
                              <a:latin typeface="Cambria Math" charset="0"/>
                            </a:rPr>
                            <m:t>∗</m:t>
                          </m:r>
                        </m:sup>
                      </m:sSup>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𝑥</m:t>
                          </m:r>
                        </m:num>
                        <m:den>
                          <m:r>
                            <a:rPr lang="en-US" b="0" i="1" smtClean="0">
                              <a:latin typeface="Cambria Math" charset="0"/>
                            </a:rPr>
                            <m:t>𝐿</m:t>
                          </m:r>
                        </m:den>
                      </m:f>
                      <m:r>
                        <a:rPr lang="en-US" b="0" i="1" smtClean="0">
                          <a:latin typeface="Cambria Math" charset="0"/>
                        </a:rPr>
                        <m:t>    </m:t>
                      </m:r>
                      <m:sSup>
                        <m:sSupPr>
                          <m:ctrlPr>
                            <a:rPr lang="en-US" b="0" i="1" smtClean="0">
                              <a:latin typeface="Cambria Math" panose="02040503050406030204" pitchFamily="18" charset="0"/>
                            </a:rPr>
                          </m:ctrlPr>
                        </m:sSupPr>
                        <m:e>
                          <m:r>
                            <a:rPr lang="en-US" b="0" i="1" smtClean="0">
                              <a:latin typeface="Cambria Math" charset="0"/>
                            </a:rPr>
                            <m:t>𝑦</m:t>
                          </m:r>
                        </m:e>
                        <m:sup>
                          <m:r>
                            <a:rPr lang="en-US" b="0" i="1" smtClean="0">
                              <a:latin typeface="Cambria Math" charset="0"/>
                            </a:rPr>
                            <m:t>∗</m:t>
                          </m:r>
                        </m:sup>
                      </m:sSup>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𝑦</m:t>
                          </m:r>
                        </m:num>
                        <m:den>
                          <m:r>
                            <a:rPr lang="en-US" b="0" i="1" smtClean="0">
                              <a:latin typeface="Cambria Math" charset="0"/>
                            </a:rPr>
                            <m:t>𝐿</m:t>
                          </m:r>
                        </m:den>
                      </m:f>
                      <m:r>
                        <a:rPr lang="en-US" b="0" i="1" smtClean="0">
                          <a:latin typeface="Cambria Math" charset="0"/>
                        </a:rPr>
                        <m:t>   </m:t>
                      </m:r>
                      <m:sSup>
                        <m:sSupPr>
                          <m:ctrlPr>
                            <a:rPr lang="en-US" b="0" i="1" smtClean="0">
                              <a:latin typeface="Cambria Math" panose="02040503050406030204" pitchFamily="18" charset="0"/>
                            </a:rPr>
                          </m:ctrlPr>
                        </m:sSupPr>
                        <m:e>
                          <m:r>
                            <a:rPr lang="en-US" b="0" i="1" smtClean="0">
                              <a:latin typeface="Cambria Math" charset="0"/>
                            </a:rPr>
                            <m:t>𝑢</m:t>
                          </m:r>
                        </m:e>
                        <m:sup>
                          <m:r>
                            <a:rPr lang="en-US" b="0" i="1" smtClean="0">
                              <a:latin typeface="Cambria Math" charset="0"/>
                            </a:rPr>
                            <m:t>∗</m:t>
                          </m:r>
                        </m:sup>
                      </m:sSup>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𝑢</m:t>
                          </m:r>
                        </m:num>
                        <m:den>
                          <m:r>
                            <a:rPr lang="en-US" b="0" i="1" smtClean="0">
                              <a:latin typeface="Cambria Math" charset="0"/>
                            </a:rPr>
                            <m:t>𝑉</m:t>
                          </m:r>
                        </m:den>
                      </m:f>
                      <m:r>
                        <a:rPr lang="en-US" b="0" i="1" smtClean="0">
                          <a:latin typeface="Cambria Math" charset="0"/>
                        </a:rPr>
                        <m:t>   </m:t>
                      </m:r>
                      <m:sSup>
                        <m:sSupPr>
                          <m:ctrlPr>
                            <a:rPr lang="en-US" b="0" i="1" smtClean="0">
                              <a:latin typeface="Cambria Math" panose="02040503050406030204" pitchFamily="18" charset="0"/>
                            </a:rPr>
                          </m:ctrlPr>
                        </m:sSupPr>
                        <m:e>
                          <m:r>
                            <a:rPr lang="en-US" b="0" i="1" smtClean="0">
                              <a:latin typeface="Cambria Math" charset="0"/>
                            </a:rPr>
                            <m:t>𝑣</m:t>
                          </m:r>
                        </m:e>
                        <m:sup>
                          <m:r>
                            <a:rPr lang="en-US" b="0" i="1" smtClean="0">
                              <a:latin typeface="Cambria Math" charset="0"/>
                            </a:rPr>
                            <m:t>∗</m:t>
                          </m:r>
                        </m:sup>
                      </m:sSup>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𝑣</m:t>
                          </m:r>
                        </m:num>
                        <m:den>
                          <m:r>
                            <a:rPr lang="en-US" b="0" i="1" smtClean="0">
                              <a:latin typeface="Cambria Math" charset="0"/>
                            </a:rPr>
                            <m:t>𝐿</m:t>
                          </m:r>
                        </m:den>
                      </m:f>
                      <m:r>
                        <a:rPr lang="en-US" b="0" i="1" smtClean="0">
                          <a:latin typeface="Cambria Math" charset="0"/>
                        </a:rPr>
                        <m:t>    </m:t>
                      </m:r>
                      <m:sSup>
                        <m:sSupPr>
                          <m:ctrlPr>
                            <a:rPr lang="en-US" b="0" i="1" smtClean="0">
                              <a:latin typeface="Cambria Math" panose="02040503050406030204" pitchFamily="18" charset="0"/>
                            </a:rPr>
                          </m:ctrlPr>
                        </m:sSupPr>
                        <m:e>
                          <m:r>
                            <a:rPr lang="en-US" b="0" i="1" smtClean="0">
                              <a:latin typeface="Cambria Math" charset="0"/>
                            </a:rPr>
                            <m:t>𝑇</m:t>
                          </m:r>
                        </m:e>
                        <m:sup>
                          <m:r>
                            <a:rPr lang="en-US" b="0" i="1" smtClean="0">
                              <a:latin typeface="Cambria Math" charset="0"/>
                            </a:rPr>
                            <m:t>∗</m:t>
                          </m:r>
                        </m:sup>
                      </m:sSup>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𝑇</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𝑠</m:t>
                              </m:r>
                            </m:sub>
                          </m:sSub>
                        </m:num>
                        <m:den>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ea typeface="Cambria Math" charset="0"/>
                                  <a:cs typeface="Cambria Math" charset="0"/>
                                </a:rPr>
                                <m:t>∞</m:t>
                              </m:r>
                            </m:sub>
                          </m:sSub>
                          <m:r>
                            <a:rPr lang="en-US" b="0" i="1" smtClean="0">
                              <a:latin typeface="Cambria Math" charset="0"/>
                              <a:ea typeface="Cambria Math" charset="0"/>
                              <a:cs typeface="Cambria Math" charset="0"/>
                            </a:rPr>
                            <m:t>−</m:t>
                          </m:r>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𝑇</m:t>
                              </m:r>
                            </m:e>
                            <m:sub>
                              <m:r>
                                <a:rPr lang="en-US" b="0" i="1" smtClean="0">
                                  <a:latin typeface="Cambria Math" charset="0"/>
                                  <a:ea typeface="Cambria Math" charset="0"/>
                                  <a:cs typeface="Cambria Math" charset="0"/>
                                </a:rPr>
                                <m:t>𝑠</m:t>
                              </m:r>
                            </m:sub>
                          </m:sSub>
                        </m:den>
                      </m:f>
                      <m:r>
                        <a:rPr lang="en-US" b="0" i="1" smtClean="0">
                          <a:latin typeface="Cambria Math" charset="0"/>
                        </a:rPr>
                        <m:t>    </m:t>
                      </m:r>
                      <m:sSup>
                        <m:sSupPr>
                          <m:ctrlPr>
                            <a:rPr lang="en-US" b="0" i="1" smtClean="0">
                              <a:latin typeface="Cambria Math" panose="02040503050406030204" pitchFamily="18" charset="0"/>
                            </a:rPr>
                          </m:ctrlPr>
                        </m:sSupPr>
                        <m:e>
                          <m:r>
                            <a:rPr lang="en-US" b="0" i="1" smtClean="0">
                              <a:latin typeface="Cambria Math" charset="0"/>
                            </a:rPr>
                            <m:t>𝑃</m:t>
                          </m:r>
                        </m:e>
                        <m:sup>
                          <m:r>
                            <a:rPr lang="en-US" b="0" i="1" smtClean="0">
                              <a:latin typeface="Cambria Math" charset="0"/>
                            </a:rPr>
                            <m:t>∗</m:t>
                          </m:r>
                        </m:sup>
                      </m:sSup>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𝑃</m:t>
                          </m:r>
                        </m:num>
                        <m:den>
                          <m:r>
                            <a:rPr lang="en-US" b="0" i="1" smtClean="0">
                              <a:latin typeface="Cambria Math" charset="0"/>
                            </a:rPr>
                            <m:t>𝜌</m:t>
                          </m:r>
                          <m:sSup>
                            <m:sSupPr>
                              <m:ctrlPr>
                                <a:rPr lang="en-US" b="0" i="1" smtClean="0">
                                  <a:latin typeface="Cambria Math" panose="02040503050406030204" pitchFamily="18" charset="0"/>
                                </a:rPr>
                              </m:ctrlPr>
                            </m:sSupPr>
                            <m:e>
                              <m:r>
                                <a:rPr lang="en-US" b="0" i="1" smtClean="0">
                                  <a:latin typeface="Cambria Math" charset="0"/>
                                </a:rPr>
                                <m:t>𝑉</m:t>
                              </m:r>
                            </m:e>
                            <m:sup>
                              <m:r>
                                <a:rPr lang="en-US" b="0" i="1" smtClean="0">
                                  <a:latin typeface="Cambria Math" charset="0"/>
                                </a:rPr>
                                <m:t>2</m:t>
                              </m:r>
                            </m:sup>
                          </m:sSup>
                        </m:den>
                      </m:f>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032126" y="1425519"/>
                <a:ext cx="6161687" cy="56541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68145" y="2221676"/>
                <a:ext cx="5444824" cy="275505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smtClean="0">
                          <a:latin typeface="Cambria Math" charset="0"/>
                        </a:rPr>
                        <m:t>𝐶𝑜𝑛𝑡𝑖𝑛𝑢𝑖𝑡𝑦</m:t>
                      </m:r>
                      <m:r>
                        <a:rPr lang="en-US" i="1" smtClean="0">
                          <a:latin typeface="Cambria Math" charset="0"/>
                        </a:rPr>
                        <m:t>:  </m:t>
                      </m:r>
                      <m:f>
                        <m:fPr>
                          <m:ctrlPr>
                            <a:rPr lang="en-US" i="1">
                              <a:latin typeface="Cambria Math" panose="02040503050406030204" pitchFamily="18" charset="0"/>
                            </a:rPr>
                          </m:ctrlPr>
                        </m:fPr>
                        <m:num>
                          <m:r>
                            <a:rPr lang="en-US" i="1">
                              <a:latin typeface="Cambria Math" charset="0"/>
                            </a:rPr>
                            <m:t>𝜕</m:t>
                          </m:r>
                          <m:sSup>
                            <m:sSupPr>
                              <m:ctrlPr>
                                <a:rPr lang="en-US" b="0" i="1" smtClean="0">
                                  <a:latin typeface="Cambria Math" panose="02040503050406030204" pitchFamily="18" charset="0"/>
                                </a:rPr>
                              </m:ctrlPr>
                            </m:sSupPr>
                            <m:e>
                              <m:r>
                                <a:rPr lang="en-US" i="1">
                                  <a:latin typeface="Cambria Math" charset="0"/>
                                </a:rPr>
                                <m:t>𝑢</m:t>
                              </m:r>
                            </m:e>
                            <m:sup>
                              <m:r>
                                <a:rPr lang="en-US" b="0" i="1" smtClean="0">
                                  <a:latin typeface="Cambria Math" charset="0"/>
                                </a:rPr>
                                <m:t>∗</m:t>
                              </m:r>
                            </m:sup>
                          </m:sSup>
                        </m:num>
                        <m:den>
                          <m:r>
                            <a:rPr lang="en-US" i="1">
                              <a:latin typeface="Cambria Math" charset="0"/>
                            </a:rPr>
                            <m:t>𝜕</m:t>
                          </m:r>
                          <m:sSup>
                            <m:sSupPr>
                              <m:ctrlPr>
                                <a:rPr lang="en-US" b="0" i="1" smtClean="0">
                                  <a:latin typeface="Cambria Math" panose="02040503050406030204" pitchFamily="18" charset="0"/>
                                </a:rPr>
                              </m:ctrlPr>
                            </m:sSupPr>
                            <m:e>
                              <m:r>
                                <a:rPr lang="en-US" i="1">
                                  <a:latin typeface="Cambria Math" charset="0"/>
                                </a:rPr>
                                <m:t>𝑥</m:t>
                              </m:r>
                            </m:e>
                            <m:sup>
                              <m:r>
                                <a:rPr lang="en-US" b="0" i="1" smtClean="0">
                                  <a:latin typeface="Cambria Math" charset="0"/>
                                </a:rPr>
                                <m:t>∗</m:t>
                              </m:r>
                            </m:sup>
                          </m:sSup>
                        </m:den>
                      </m:f>
                      <m:r>
                        <a:rPr lang="en-US" i="1">
                          <a:latin typeface="Cambria Math" charset="0"/>
                        </a:rPr>
                        <m:t>+</m:t>
                      </m:r>
                      <m:f>
                        <m:fPr>
                          <m:ctrlPr>
                            <a:rPr lang="en-US" i="1">
                              <a:latin typeface="Cambria Math" panose="02040503050406030204" pitchFamily="18" charset="0"/>
                            </a:rPr>
                          </m:ctrlPr>
                        </m:fPr>
                        <m:num>
                          <m:r>
                            <a:rPr lang="en-US" i="1">
                              <a:latin typeface="Cambria Math" charset="0"/>
                            </a:rPr>
                            <m:t>𝜕</m:t>
                          </m:r>
                          <m:sSup>
                            <m:sSupPr>
                              <m:ctrlPr>
                                <a:rPr lang="en-US" b="0" i="1" smtClean="0">
                                  <a:latin typeface="Cambria Math" panose="02040503050406030204" pitchFamily="18" charset="0"/>
                                </a:rPr>
                              </m:ctrlPr>
                            </m:sSupPr>
                            <m:e>
                              <m:r>
                                <a:rPr lang="en-US" i="1">
                                  <a:latin typeface="Cambria Math" charset="0"/>
                                </a:rPr>
                                <m:t>𝑣</m:t>
                              </m:r>
                            </m:e>
                            <m:sup>
                              <m:r>
                                <a:rPr lang="en-US" b="0" i="1" smtClean="0">
                                  <a:latin typeface="Cambria Math" charset="0"/>
                                </a:rPr>
                                <m:t>∗</m:t>
                              </m:r>
                            </m:sup>
                          </m:sSup>
                        </m:num>
                        <m:den>
                          <m:r>
                            <a:rPr lang="en-US" i="1">
                              <a:latin typeface="Cambria Math" charset="0"/>
                            </a:rPr>
                            <m:t>𝜕</m:t>
                          </m:r>
                          <m:sSup>
                            <m:sSupPr>
                              <m:ctrlPr>
                                <a:rPr lang="en-US" b="0" i="1" smtClean="0">
                                  <a:latin typeface="Cambria Math" panose="02040503050406030204" pitchFamily="18" charset="0"/>
                                </a:rPr>
                              </m:ctrlPr>
                            </m:sSupPr>
                            <m:e>
                              <m:r>
                                <a:rPr lang="en-US" i="1">
                                  <a:latin typeface="Cambria Math" charset="0"/>
                                </a:rPr>
                                <m:t>𝑦</m:t>
                              </m:r>
                            </m:e>
                            <m:sup>
                              <m:r>
                                <a:rPr lang="en-US" b="0" i="1" smtClean="0">
                                  <a:latin typeface="Cambria Math" charset="0"/>
                                </a:rPr>
                                <m:t>∗</m:t>
                              </m:r>
                            </m:sup>
                          </m:sSup>
                        </m:den>
                      </m:f>
                      <m:r>
                        <a:rPr lang="en-US" i="1">
                          <a:latin typeface="Cambria Math" charset="0"/>
                        </a:rPr>
                        <m:t>=0</m:t>
                      </m:r>
                    </m:oMath>
                  </m:oMathPara>
                </a14:m>
                <a:endParaRPr lang="en-US" dirty="0"/>
              </a:p>
              <a:p>
                <a:endParaRPr lang="en-US" dirty="0"/>
              </a:p>
              <a:p>
                <a:pPr/>
                <a14:m>
                  <m:oMathPara xmlns:m="http://schemas.openxmlformats.org/officeDocument/2006/math">
                    <m:oMathParaPr>
                      <m:jc m:val="left"/>
                    </m:oMathParaPr>
                    <m:oMath xmlns:m="http://schemas.openxmlformats.org/officeDocument/2006/math">
                      <m:r>
                        <a:rPr lang="en-US" b="0" i="1" smtClean="0">
                          <a:latin typeface="Cambria Math" charset="0"/>
                        </a:rPr>
                        <m:t>𝑀𝑜𝑚𝑒𝑛𝑡𝑢𝑚</m:t>
                      </m:r>
                      <m:r>
                        <a:rPr lang="en-US" b="0" i="1" smtClean="0">
                          <a:latin typeface="Cambria Math" charset="0"/>
                        </a:rPr>
                        <m:t>: </m:t>
                      </m:r>
                      <m:d>
                        <m:dPr>
                          <m:ctrlPr>
                            <a:rPr lang="en-US" i="1">
                              <a:solidFill>
                                <a:schemeClr val="tx1"/>
                              </a:solidFill>
                              <a:latin typeface="Cambria Math" panose="02040503050406030204" pitchFamily="18" charset="0"/>
                            </a:rPr>
                          </m:ctrlPr>
                        </m:dPr>
                        <m:e>
                          <m:sSup>
                            <m:sSupPr>
                              <m:ctrlPr>
                                <a:rPr lang="en-US" b="0" i="1" smtClean="0">
                                  <a:latin typeface="Cambria Math" panose="02040503050406030204" pitchFamily="18" charset="0"/>
                                </a:rPr>
                              </m:ctrlPr>
                            </m:sSupPr>
                            <m:e>
                              <m:r>
                                <a:rPr lang="en-US" i="1">
                                  <a:latin typeface="Cambria Math" charset="0"/>
                                </a:rPr>
                                <m:t>𝑢</m:t>
                              </m:r>
                            </m:e>
                            <m:sup>
                              <m:r>
                                <a:rPr lang="en-US" b="0" i="1" smtClean="0">
                                  <a:latin typeface="Cambria Math" charset="0"/>
                                </a:rPr>
                                <m:t>∗</m:t>
                              </m:r>
                            </m:sup>
                          </m:sSup>
                          <m:f>
                            <m:fPr>
                              <m:ctrlPr>
                                <a:rPr lang="en-US" i="1">
                                  <a:latin typeface="Cambria Math" panose="02040503050406030204" pitchFamily="18" charset="0"/>
                                </a:rPr>
                              </m:ctrlPr>
                            </m:fPr>
                            <m:num>
                              <m:r>
                                <a:rPr lang="en-US" i="1">
                                  <a:latin typeface="Cambria Math" charset="0"/>
                                </a:rPr>
                                <m:t>𝜕</m:t>
                              </m:r>
                              <m:sSup>
                                <m:sSupPr>
                                  <m:ctrlPr>
                                    <a:rPr lang="en-US" b="0" i="1" smtClean="0">
                                      <a:latin typeface="Cambria Math" panose="02040503050406030204" pitchFamily="18" charset="0"/>
                                    </a:rPr>
                                  </m:ctrlPr>
                                </m:sSupPr>
                                <m:e>
                                  <m:r>
                                    <a:rPr lang="en-US" i="1">
                                      <a:latin typeface="Cambria Math" charset="0"/>
                                    </a:rPr>
                                    <m:t>𝑢</m:t>
                                  </m:r>
                                </m:e>
                                <m:sup>
                                  <m:r>
                                    <a:rPr lang="en-US" b="0" i="1" smtClean="0">
                                      <a:latin typeface="Cambria Math" charset="0"/>
                                    </a:rPr>
                                    <m:t>∗</m:t>
                                  </m:r>
                                </m:sup>
                              </m:sSup>
                            </m:num>
                            <m:den>
                              <m:r>
                                <a:rPr lang="en-US" i="1">
                                  <a:latin typeface="Cambria Math" charset="0"/>
                                </a:rPr>
                                <m:t>𝜕</m:t>
                              </m:r>
                              <m:sSup>
                                <m:sSupPr>
                                  <m:ctrlPr>
                                    <a:rPr lang="en-US" b="0" i="1" smtClean="0">
                                      <a:latin typeface="Cambria Math" panose="02040503050406030204" pitchFamily="18" charset="0"/>
                                    </a:rPr>
                                  </m:ctrlPr>
                                </m:sSupPr>
                                <m:e>
                                  <m:r>
                                    <a:rPr lang="en-US" i="1">
                                      <a:latin typeface="Cambria Math" charset="0"/>
                                    </a:rPr>
                                    <m:t>𝑥</m:t>
                                  </m:r>
                                </m:e>
                                <m:sup>
                                  <m:r>
                                    <a:rPr lang="en-US" b="0" i="1" smtClean="0">
                                      <a:latin typeface="Cambria Math" charset="0"/>
                                    </a:rPr>
                                    <m:t>∗</m:t>
                                  </m:r>
                                </m:sup>
                              </m:sSup>
                            </m:den>
                          </m:f>
                          <m:r>
                            <a:rPr lang="en-US" i="1">
                              <a:latin typeface="Cambria Math" charset="0"/>
                            </a:rPr>
                            <m:t>+</m:t>
                          </m:r>
                          <m:sSup>
                            <m:sSupPr>
                              <m:ctrlPr>
                                <a:rPr lang="en-US" b="0" i="1" smtClean="0">
                                  <a:latin typeface="Cambria Math" panose="02040503050406030204" pitchFamily="18" charset="0"/>
                                </a:rPr>
                              </m:ctrlPr>
                            </m:sSupPr>
                            <m:e>
                              <m:r>
                                <a:rPr lang="en-US" i="1">
                                  <a:latin typeface="Cambria Math" charset="0"/>
                                </a:rPr>
                                <m:t>𝑣</m:t>
                              </m:r>
                            </m:e>
                            <m:sup>
                              <m:r>
                                <a:rPr lang="en-US" b="0" i="1" smtClean="0">
                                  <a:latin typeface="Cambria Math" charset="0"/>
                                </a:rPr>
                                <m:t>∗</m:t>
                              </m:r>
                            </m:sup>
                          </m:sSup>
                          <m:f>
                            <m:fPr>
                              <m:ctrlPr>
                                <a:rPr lang="en-US" i="1">
                                  <a:latin typeface="Cambria Math" panose="02040503050406030204" pitchFamily="18" charset="0"/>
                                </a:rPr>
                              </m:ctrlPr>
                            </m:fPr>
                            <m:num>
                              <m:r>
                                <a:rPr lang="en-US" i="1">
                                  <a:latin typeface="Cambria Math" charset="0"/>
                                </a:rPr>
                                <m:t>𝜕</m:t>
                              </m:r>
                              <m:sSup>
                                <m:sSupPr>
                                  <m:ctrlPr>
                                    <a:rPr lang="en-US" b="0" i="1" smtClean="0">
                                      <a:latin typeface="Cambria Math" panose="02040503050406030204" pitchFamily="18" charset="0"/>
                                    </a:rPr>
                                  </m:ctrlPr>
                                </m:sSupPr>
                                <m:e>
                                  <m:r>
                                    <a:rPr lang="en-US" i="1">
                                      <a:latin typeface="Cambria Math" charset="0"/>
                                    </a:rPr>
                                    <m:t>𝑢</m:t>
                                  </m:r>
                                </m:e>
                                <m:sup>
                                  <m:r>
                                    <a:rPr lang="en-US" b="0" i="1" smtClean="0">
                                      <a:latin typeface="Cambria Math" charset="0"/>
                                    </a:rPr>
                                    <m:t>∗</m:t>
                                  </m:r>
                                </m:sup>
                              </m:sSup>
                            </m:num>
                            <m:den>
                              <m:r>
                                <a:rPr lang="en-US" i="1">
                                  <a:latin typeface="Cambria Math" charset="0"/>
                                </a:rPr>
                                <m:t>𝜕</m:t>
                              </m:r>
                              <m:sSup>
                                <m:sSupPr>
                                  <m:ctrlPr>
                                    <a:rPr lang="en-US" b="0" i="1" smtClean="0">
                                      <a:latin typeface="Cambria Math" panose="02040503050406030204" pitchFamily="18" charset="0"/>
                                    </a:rPr>
                                  </m:ctrlPr>
                                </m:sSupPr>
                                <m:e>
                                  <m:r>
                                    <a:rPr lang="en-US" i="1">
                                      <a:latin typeface="Cambria Math" charset="0"/>
                                    </a:rPr>
                                    <m:t>𝑦</m:t>
                                  </m:r>
                                </m:e>
                                <m:sup>
                                  <m:r>
                                    <a:rPr lang="en-US" b="0" i="1" smtClean="0">
                                      <a:latin typeface="Cambria Math" charset="0"/>
                                    </a:rPr>
                                    <m:t>∗</m:t>
                                  </m:r>
                                </m:sup>
                              </m:sSup>
                            </m:den>
                          </m:f>
                        </m:e>
                      </m:d>
                      <m:r>
                        <a:rPr lang="en-US">
                          <a:solidFill>
                            <a:schemeClr val="tx1"/>
                          </a:solidFill>
                          <a:latin typeface="Cambria Math" charset="0"/>
                        </a:rPr>
                        <m:t>=</m:t>
                      </m:r>
                      <m:r>
                        <a:rPr lang="en-US" i="1">
                          <a:solidFill>
                            <a:schemeClr val="tx1"/>
                          </a:solidFill>
                          <a:latin typeface="Cambria Math"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charset="0"/>
                            </a:rPr>
                            <m:t>𝑑</m:t>
                          </m:r>
                          <m:sSup>
                            <m:sSupPr>
                              <m:ctrlPr>
                                <a:rPr lang="en-US" b="0" i="1" smtClean="0">
                                  <a:solidFill>
                                    <a:schemeClr val="tx1"/>
                                  </a:solidFill>
                                  <a:latin typeface="Cambria Math" panose="02040503050406030204" pitchFamily="18" charset="0"/>
                                </a:rPr>
                              </m:ctrlPr>
                            </m:sSupPr>
                            <m:e>
                              <m:r>
                                <a:rPr lang="en-US" i="1">
                                  <a:solidFill>
                                    <a:schemeClr val="tx1"/>
                                  </a:solidFill>
                                  <a:latin typeface="Cambria Math" charset="0"/>
                                </a:rPr>
                                <m:t>𝑃</m:t>
                              </m:r>
                            </m:e>
                            <m:sup>
                              <m:r>
                                <a:rPr lang="en-US" b="0" i="1" smtClean="0">
                                  <a:solidFill>
                                    <a:schemeClr val="tx1"/>
                                  </a:solidFill>
                                  <a:latin typeface="Cambria Math" charset="0"/>
                                </a:rPr>
                                <m:t>∗</m:t>
                              </m:r>
                            </m:sup>
                          </m:sSup>
                        </m:num>
                        <m:den>
                          <m:r>
                            <a:rPr lang="en-US" i="1">
                              <a:solidFill>
                                <a:schemeClr val="tx1"/>
                              </a:solidFill>
                              <a:latin typeface="Cambria Math" charset="0"/>
                            </a:rPr>
                            <m:t>𝑑</m:t>
                          </m:r>
                          <m:sSup>
                            <m:sSupPr>
                              <m:ctrlPr>
                                <a:rPr lang="en-US" b="0" i="1" smtClean="0">
                                  <a:solidFill>
                                    <a:schemeClr val="tx1"/>
                                  </a:solidFill>
                                  <a:latin typeface="Cambria Math" panose="02040503050406030204" pitchFamily="18" charset="0"/>
                                </a:rPr>
                              </m:ctrlPr>
                            </m:sSupPr>
                            <m:e>
                              <m:r>
                                <a:rPr lang="en-US" i="1">
                                  <a:solidFill>
                                    <a:schemeClr val="tx1"/>
                                  </a:solidFill>
                                  <a:latin typeface="Cambria Math" charset="0"/>
                                </a:rPr>
                                <m:t>𝑥</m:t>
                              </m:r>
                            </m:e>
                            <m:sup>
                              <m:r>
                                <a:rPr lang="en-US" b="0" i="1" smtClean="0">
                                  <a:solidFill>
                                    <a:schemeClr val="tx1"/>
                                  </a:solidFill>
                                  <a:latin typeface="Cambria Math" charset="0"/>
                                </a:rPr>
                                <m:t>∗</m:t>
                              </m:r>
                            </m:sup>
                          </m:sSup>
                        </m:den>
                      </m:f>
                      <m:r>
                        <a:rPr lang="en-US" i="1">
                          <a:solidFill>
                            <a:schemeClr val="tx1"/>
                          </a:solidFill>
                          <a:latin typeface="Cambria Math"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charset="0"/>
                            </a:rPr>
                            <m:t>1</m:t>
                          </m:r>
                        </m:num>
                        <m:den>
                          <m:r>
                            <a:rPr lang="en-US" b="0" i="1" smtClean="0">
                              <a:solidFill>
                                <a:schemeClr val="tx1"/>
                              </a:solidFill>
                              <a:latin typeface="Cambria Math"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charset="0"/>
                                </a:rPr>
                                <m:t>𝑒</m:t>
                              </m:r>
                            </m:e>
                            <m:sub>
                              <m:r>
                                <a:rPr lang="en-US" b="0" i="1" smtClean="0">
                                  <a:solidFill>
                                    <a:schemeClr val="tx1"/>
                                  </a:solidFill>
                                  <a:latin typeface="Cambria Math" charset="0"/>
                                </a:rPr>
                                <m:t>𝐿</m:t>
                              </m:r>
                            </m:sub>
                          </m:sSub>
                        </m:den>
                      </m:f>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i="1">
                                  <a:solidFill>
                                    <a:schemeClr val="tx1"/>
                                  </a:solidFill>
                                  <a:latin typeface="Cambria Math" charset="0"/>
                                </a:rPr>
                                <m:t>𝜕</m:t>
                              </m:r>
                            </m:e>
                            <m:sup>
                              <m:r>
                                <a:rPr lang="en-US" i="1">
                                  <a:solidFill>
                                    <a:schemeClr val="tx1"/>
                                  </a:solidFill>
                                  <a:latin typeface="Cambria Math"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charset="0"/>
                                </a:rPr>
                                <m:t>𝑢</m:t>
                              </m:r>
                            </m:e>
                            <m:sup>
                              <m:r>
                                <a:rPr lang="en-US" b="0" i="1" smtClean="0">
                                  <a:solidFill>
                                    <a:schemeClr val="tx1"/>
                                  </a:solidFill>
                                  <a:latin typeface="Cambria Math" charset="0"/>
                                </a:rPr>
                                <m:t>∗</m:t>
                              </m:r>
                            </m:sup>
                          </m:sSup>
                          <m:r>
                            <a:rPr lang="en-US" b="0" i="1" smtClean="0">
                              <a:solidFill>
                                <a:schemeClr val="tx1"/>
                              </a:solidFill>
                              <a:latin typeface="Cambria Math" charset="0"/>
                            </a:rPr>
                            <m:t> </m:t>
                          </m:r>
                        </m:num>
                        <m:den>
                          <m:r>
                            <a:rPr lang="en-US" i="1">
                              <a:solidFill>
                                <a:schemeClr val="tx1"/>
                              </a:solidFill>
                              <a:latin typeface="Cambria Math" charset="0"/>
                            </a:rPr>
                            <m:t>𝜕</m:t>
                          </m:r>
                          <m:sSup>
                            <m:sSupPr>
                              <m:ctrlPr>
                                <a:rPr lang="en-US" i="1">
                                  <a:solidFill>
                                    <a:schemeClr val="tx1"/>
                                  </a:solidFill>
                                  <a:latin typeface="Cambria Math" panose="02040503050406030204" pitchFamily="18" charset="0"/>
                                </a:rPr>
                              </m:ctrlPr>
                            </m:sSupPr>
                            <m:e>
                              <m:sSup>
                                <m:sSupPr>
                                  <m:ctrlPr>
                                    <a:rPr lang="en-US" b="0" i="1" smtClean="0">
                                      <a:solidFill>
                                        <a:schemeClr val="tx1"/>
                                      </a:solidFill>
                                      <a:latin typeface="Cambria Math" panose="02040503050406030204" pitchFamily="18" charset="0"/>
                                    </a:rPr>
                                  </m:ctrlPr>
                                </m:sSupPr>
                                <m:e>
                                  <m:r>
                                    <a:rPr lang="en-US" i="1">
                                      <a:solidFill>
                                        <a:schemeClr val="tx1"/>
                                      </a:solidFill>
                                      <a:latin typeface="Cambria Math" charset="0"/>
                                    </a:rPr>
                                    <m:t>𝑦</m:t>
                                  </m:r>
                                </m:e>
                                <m:sup>
                                  <m:r>
                                    <a:rPr lang="en-US" b="0" i="1" smtClean="0">
                                      <a:solidFill>
                                        <a:schemeClr val="tx1"/>
                                      </a:solidFill>
                                      <a:latin typeface="Cambria Math" charset="0"/>
                                    </a:rPr>
                                    <m:t>∗</m:t>
                                  </m:r>
                                </m:sup>
                              </m:sSup>
                            </m:e>
                            <m:sup>
                              <m:r>
                                <a:rPr lang="en-US" i="1">
                                  <a:solidFill>
                                    <a:schemeClr val="tx1"/>
                                  </a:solidFill>
                                  <a:latin typeface="Cambria Math" charset="0"/>
                                </a:rPr>
                                <m:t>2</m:t>
                              </m:r>
                            </m:sup>
                          </m:sSup>
                        </m:den>
                      </m:f>
                    </m:oMath>
                  </m:oMathPara>
                </a14:m>
                <a:endParaRPr lang="en-US" dirty="0"/>
              </a:p>
              <a:p>
                <a:endParaRPr lang="en-US" dirty="0"/>
              </a:p>
              <a:p>
                <a:pPr/>
                <a14:m>
                  <m:oMathPara xmlns:m="http://schemas.openxmlformats.org/officeDocument/2006/math">
                    <m:oMathParaPr>
                      <m:jc m:val="left"/>
                    </m:oMathParaPr>
                    <m:oMath xmlns:m="http://schemas.openxmlformats.org/officeDocument/2006/math">
                      <m:r>
                        <a:rPr lang="en-US" b="0" i="1" smtClean="0">
                          <a:latin typeface="Cambria Math" charset="0"/>
                        </a:rPr>
                        <m:t>𝐸𝑛𝑒𝑟𝑔𝑦</m:t>
                      </m:r>
                      <m:r>
                        <a:rPr lang="en-US" b="0" i="1" smtClean="0">
                          <a:latin typeface="Cambria Math" charset="0"/>
                        </a:rPr>
                        <m:t>: </m:t>
                      </m:r>
                      <m:d>
                        <m:dPr>
                          <m:begChr m:val="["/>
                          <m:endChr m:val="]"/>
                          <m:ctrlPr>
                            <a:rPr lang="en-US" i="1">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r>
                                <a:rPr lang="en-US" i="1">
                                  <a:solidFill>
                                    <a:schemeClr val="tx1"/>
                                  </a:solidFill>
                                  <a:latin typeface="Cambria Math" charset="0"/>
                                </a:rPr>
                                <m:t>𝑢</m:t>
                              </m:r>
                            </m:e>
                            <m:sup>
                              <m:r>
                                <a:rPr lang="en-US" b="0" i="1" smtClean="0">
                                  <a:solidFill>
                                    <a:schemeClr val="tx1"/>
                                  </a:solidFill>
                                  <a:latin typeface="Cambria Math" charset="0"/>
                                </a:rPr>
                                <m:t>∗</m:t>
                              </m:r>
                            </m:sup>
                          </m:sSup>
                          <m:f>
                            <m:fPr>
                              <m:ctrlPr>
                                <a:rPr lang="en-US" i="1">
                                  <a:solidFill>
                                    <a:schemeClr val="tx1"/>
                                  </a:solidFill>
                                  <a:latin typeface="Cambria Math" panose="02040503050406030204" pitchFamily="18" charset="0"/>
                                </a:rPr>
                              </m:ctrlPr>
                            </m:fPr>
                            <m:num>
                              <m:r>
                                <a:rPr lang="en-US" i="1">
                                  <a:solidFill>
                                    <a:schemeClr val="tx1"/>
                                  </a:solidFill>
                                  <a:latin typeface="Cambria Math" charset="0"/>
                                </a:rPr>
                                <m:t>𝜕</m:t>
                              </m:r>
                              <m:sSup>
                                <m:sSupPr>
                                  <m:ctrlPr>
                                    <a:rPr lang="en-US" b="0" i="1" smtClean="0">
                                      <a:solidFill>
                                        <a:schemeClr val="tx1"/>
                                      </a:solidFill>
                                      <a:latin typeface="Cambria Math" panose="02040503050406030204" pitchFamily="18" charset="0"/>
                                    </a:rPr>
                                  </m:ctrlPr>
                                </m:sSupPr>
                                <m:e>
                                  <m:r>
                                    <a:rPr lang="en-US" i="1">
                                      <a:solidFill>
                                        <a:schemeClr val="tx1"/>
                                      </a:solidFill>
                                      <a:latin typeface="Cambria Math" charset="0"/>
                                    </a:rPr>
                                    <m:t>𝑇</m:t>
                                  </m:r>
                                </m:e>
                                <m:sup>
                                  <m:r>
                                    <a:rPr lang="en-US" b="0" i="1" smtClean="0">
                                      <a:solidFill>
                                        <a:schemeClr val="tx1"/>
                                      </a:solidFill>
                                      <a:latin typeface="Cambria Math" charset="0"/>
                                    </a:rPr>
                                    <m:t>∗</m:t>
                                  </m:r>
                                </m:sup>
                              </m:sSup>
                            </m:num>
                            <m:den>
                              <m:r>
                                <a:rPr lang="en-US" i="1">
                                  <a:solidFill>
                                    <a:schemeClr val="tx1"/>
                                  </a:solidFill>
                                  <a:latin typeface="Cambria Math" charset="0"/>
                                </a:rPr>
                                <m:t>𝜕</m:t>
                              </m:r>
                              <m:sSup>
                                <m:sSupPr>
                                  <m:ctrlPr>
                                    <a:rPr lang="en-US" b="0" i="1" smtClean="0">
                                      <a:solidFill>
                                        <a:schemeClr val="tx1"/>
                                      </a:solidFill>
                                      <a:latin typeface="Cambria Math" panose="02040503050406030204" pitchFamily="18" charset="0"/>
                                    </a:rPr>
                                  </m:ctrlPr>
                                </m:sSupPr>
                                <m:e>
                                  <m:r>
                                    <a:rPr lang="en-US" i="1">
                                      <a:solidFill>
                                        <a:schemeClr val="tx1"/>
                                      </a:solidFill>
                                      <a:latin typeface="Cambria Math" charset="0"/>
                                    </a:rPr>
                                    <m:t>𝑥</m:t>
                                  </m:r>
                                </m:e>
                                <m:sup>
                                  <m:r>
                                    <a:rPr lang="en-US" b="0" i="1" smtClean="0">
                                      <a:solidFill>
                                        <a:schemeClr val="tx1"/>
                                      </a:solidFill>
                                      <a:latin typeface="Cambria Math" charset="0"/>
                                    </a:rPr>
                                    <m:t>∗</m:t>
                                  </m:r>
                                </m:sup>
                              </m:sSup>
                            </m:den>
                          </m:f>
                          <m:r>
                            <a:rPr lang="en-US" i="1">
                              <a:solidFill>
                                <a:schemeClr val="tx1"/>
                              </a:solidFill>
                              <a:latin typeface="Cambria Math" charset="0"/>
                            </a:rPr>
                            <m:t>+</m:t>
                          </m:r>
                          <m:sSup>
                            <m:sSupPr>
                              <m:ctrlPr>
                                <a:rPr lang="en-US" b="0" i="1" smtClean="0">
                                  <a:solidFill>
                                    <a:schemeClr val="tx1"/>
                                  </a:solidFill>
                                  <a:latin typeface="Cambria Math" panose="02040503050406030204" pitchFamily="18" charset="0"/>
                                </a:rPr>
                              </m:ctrlPr>
                            </m:sSupPr>
                            <m:e>
                              <m:r>
                                <a:rPr lang="en-US" i="1">
                                  <a:solidFill>
                                    <a:schemeClr val="tx1"/>
                                  </a:solidFill>
                                  <a:latin typeface="Cambria Math" charset="0"/>
                                </a:rPr>
                                <m:t>𝑣</m:t>
                              </m:r>
                            </m:e>
                            <m:sup>
                              <m:r>
                                <a:rPr lang="en-US" b="0" i="1" smtClean="0">
                                  <a:solidFill>
                                    <a:schemeClr val="tx1"/>
                                  </a:solidFill>
                                  <a:latin typeface="Cambria Math" charset="0"/>
                                </a:rPr>
                                <m:t>∗</m:t>
                              </m:r>
                            </m:sup>
                          </m:sSup>
                          <m:f>
                            <m:fPr>
                              <m:ctrlPr>
                                <a:rPr lang="en-US" i="1">
                                  <a:solidFill>
                                    <a:schemeClr val="tx1"/>
                                  </a:solidFill>
                                  <a:latin typeface="Cambria Math" panose="02040503050406030204" pitchFamily="18" charset="0"/>
                                </a:rPr>
                              </m:ctrlPr>
                            </m:fPr>
                            <m:num>
                              <m:r>
                                <a:rPr lang="en-US" i="1">
                                  <a:solidFill>
                                    <a:schemeClr val="tx1"/>
                                  </a:solidFill>
                                  <a:latin typeface="Cambria Math" charset="0"/>
                                </a:rPr>
                                <m:t>𝜕</m:t>
                              </m:r>
                              <m:sSup>
                                <m:sSupPr>
                                  <m:ctrlPr>
                                    <a:rPr lang="en-US" b="0" i="1" smtClean="0">
                                      <a:solidFill>
                                        <a:schemeClr val="tx1"/>
                                      </a:solidFill>
                                      <a:latin typeface="Cambria Math" panose="02040503050406030204" pitchFamily="18" charset="0"/>
                                    </a:rPr>
                                  </m:ctrlPr>
                                </m:sSupPr>
                                <m:e>
                                  <m:r>
                                    <a:rPr lang="en-US" i="1">
                                      <a:solidFill>
                                        <a:schemeClr val="tx1"/>
                                      </a:solidFill>
                                      <a:latin typeface="Cambria Math" charset="0"/>
                                    </a:rPr>
                                    <m:t>𝑇</m:t>
                                  </m:r>
                                </m:e>
                                <m:sup>
                                  <m:r>
                                    <a:rPr lang="en-US" b="0" i="1" smtClean="0">
                                      <a:solidFill>
                                        <a:schemeClr val="tx1"/>
                                      </a:solidFill>
                                      <a:latin typeface="Cambria Math" charset="0"/>
                                    </a:rPr>
                                    <m:t>∗</m:t>
                                  </m:r>
                                </m:sup>
                              </m:sSup>
                            </m:num>
                            <m:den>
                              <m:r>
                                <a:rPr lang="en-US" i="1">
                                  <a:solidFill>
                                    <a:schemeClr val="tx1"/>
                                  </a:solidFill>
                                  <a:latin typeface="Cambria Math" charset="0"/>
                                </a:rPr>
                                <m:t>𝜕</m:t>
                              </m:r>
                              <m:sSup>
                                <m:sSupPr>
                                  <m:ctrlPr>
                                    <a:rPr lang="en-US" b="0" i="1" smtClean="0">
                                      <a:solidFill>
                                        <a:schemeClr val="tx1"/>
                                      </a:solidFill>
                                      <a:latin typeface="Cambria Math" panose="02040503050406030204" pitchFamily="18" charset="0"/>
                                    </a:rPr>
                                  </m:ctrlPr>
                                </m:sSupPr>
                                <m:e>
                                  <m:r>
                                    <a:rPr lang="en-US" i="1">
                                      <a:solidFill>
                                        <a:schemeClr val="tx1"/>
                                      </a:solidFill>
                                      <a:latin typeface="Cambria Math" charset="0"/>
                                    </a:rPr>
                                    <m:t>𝑦</m:t>
                                  </m:r>
                                </m:e>
                                <m:sup>
                                  <m:r>
                                    <a:rPr lang="en-US" b="0" i="1" smtClean="0">
                                      <a:solidFill>
                                        <a:schemeClr val="tx1"/>
                                      </a:solidFill>
                                      <a:latin typeface="Cambria Math" charset="0"/>
                                    </a:rPr>
                                    <m:t>∗</m:t>
                                  </m:r>
                                </m:sup>
                              </m:sSup>
                            </m:den>
                          </m:f>
                        </m:e>
                      </m:d>
                      <m:r>
                        <a:rPr lang="en-US" i="1">
                          <a:solidFill>
                            <a:schemeClr val="tx1"/>
                          </a:solidFill>
                          <a:latin typeface="Cambria Math"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charset="0"/>
                            </a:rPr>
                            <m:t>1</m:t>
                          </m:r>
                        </m:num>
                        <m:den>
                          <m:r>
                            <a:rPr lang="en-US" b="0" i="1" smtClean="0">
                              <a:solidFill>
                                <a:schemeClr val="tx1"/>
                              </a:solidFill>
                              <a:latin typeface="Cambria Math"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charset="0"/>
                                </a:rPr>
                                <m:t>𝑒</m:t>
                              </m:r>
                            </m:e>
                            <m:sub>
                              <m:r>
                                <a:rPr lang="en-US" b="0" i="1" smtClean="0">
                                  <a:solidFill>
                                    <a:schemeClr val="tx1"/>
                                  </a:solidFill>
                                  <a:latin typeface="Cambria Math" charset="0"/>
                                </a:rPr>
                                <m:t>𝐿</m:t>
                              </m:r>
                            </m:sub>
                          </m:sSub>
                          <m:r>
                            <a:rPr lang="en-US" b="0" i="1" smtClean="0">
                              <a:solidFill>
                                <a:schemeClr val="tx1"/>
                              </a:solidFill>
                              <a:latin typeface="Cambria Math" charset="0"/>
                            </a:rPr>
                            <m:t>𝑃𝑟</m:t>
                          </m:r>
                        </m:den>
                      </m:f>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charset="0"/>
                                </a:rPr>
                                <m:t>𝜕</m:t>
                              </m:r>
                            </m:e>
                            <m:sup>
                              <m:r>
                                <a:rPr lang="en-US" i="1">
                                  <a:latin typeface="Cambria Math" charset="0"/>
                                </a:rPr>
                                <m:t>2</m:t>
                              </m:r>
                            </m:sup>
                          </m:sSup>
                          <m:sSup>
                            <m:sSupPr>
                              <m:ctrlPr>
                                <a:rPr lang="en-US" i="1">
                                  <a:latin typeface="Cambria Math" panose="02040503050406030204" pitchFamily="18" charset="0"/>
                                </a:rPr>
                              </m:ctrlPr>
                            </m:sSupPr>
                            <m:e>
                              <m:r>
                                <a:rPr lang="en-US" i="1">
                                  <a:latin typeface="Cambria Math" charset="0"/>
                                </a:rPr>
                                <m:t>𝑇</m:t>
                              </m:r>
                            </m:e>
                            <m:sup>
                              <m:r>
                                <a:rPr lang="en-US" i="1">
                                  <a:latin typeface="Cambria Math" charset="0"/>
                                </a:rPr>
                                <m:t>∗</m:t>
                              </m:r>
                            </m:sup>
                          </m:sSup>
                        </m:num>
                        <m:den>
                          <m:r>
                            <a:rPr lang="en-US" i="1">
                              <a:latin typeface="Cambria Math" charset="0"/>
                            </a:rPr>
                            <m:t>𝜕</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charset="0"/>
                                    </a:rPr>
                                    <m:t>𝑦</m:t>
                                  </m:r>
                                </m:e>
                                <m:sup>
                                  <m:r>
                                    <a:rPr lang="en-US" i="1">
                                      <a:latin typeface="Cambria Math" charset="0"/>
                                    </a:rPr>
                                    <m:t>∗</m:t>
                                  </m:r>
                                </m:sup>
                              </m:sSup>
                            </m:e>
                            <m:sup>
                              <m:r>
                                <a:rPr lang="en-US" i="1">
                                  <a:latin typeface="Cambria Math" charset="0"/>
                                </a:rPr>
                                <m:t>2</m:t>
                              </m:r>
                            </m:sup>
                          </m:sSup>
                        </m:den>
                      </m:f>
                    </m:oMath>
                  </m:oMathPara>
                </a14:m>
                <a:endParaRPr lang="en-US" dirty="0"/>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68145" y="2221676"/>
                <a:ext cx="5444824" cy="275505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188200" y="3307697"/>
                <a:ext cx="3073983" cy="136133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charset="0"/>
                        </a:rPr>
                        <m:t>𝑅</m:t>
                      </m:r>
                      <m:sSub>
                        <m:sSubPr>
                          <m:ctrlPr>
                            <a:rPr lang="en-US" b="0" i="1" smtClean="0">
                              <a:latin typeface="Cambria Math" panose="02040503050406030204" pitchFamily="18" charset="0"/>
                            </a:rPr>
                          </m:ctrlPr>
                        </m:sSubPr>
                        <m:e>
                          <m:r>
                            <a:rPr lang="en-US" b="0" i="1" smtClean="0">
                              <a:latin typeface="Cambria Math" charset="0"/>
                            </a:rPr>
                            <m:t>𝑒</m:t>
                          </m:r>
                        </m:e>
                        <m:sub>
                          <m:r>
                            <a:rPr lang="en-US" b="0" i="1" smtClean="0">
                              <a:latin typeface="Cambria Math" charset="0"/>
                            </a:rPr>
                            <m:t>𝐿</m:t>
                          </m:r>
                        </m:sub>
                      </m:sSub>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𝑉𝐿</m:t>
                          </m:r>
                        </m:num>
                        <m:den>
                          <m:r>
                            <a:rPr lang="en-US" b="0" i="1" smtClean="0">
                              <a:latin typeface="Cambria Math" charset="0"/>
                            </a:rPr>
                            <m:t>𝜈</m:t>
                          </m:r>
                        </m:den>
                      </m:f>
                      <m:r>
                        <a:rPr lang="en-US" b="0" i="1" smtClean="0">
                          <a:latin typeface="Cambria Math" charset="0"/>
                        </a:rPr>
                        <m:t>;</m:t>
                      </m:r>
                      <m:r>
                        <m:rPr>
                          <m:sty m:val="p"/>
                        </m:rPr>
                        <a:rPr lang="en-US" b="0" i="0" smtClean="0">
                          <a:latin typeface="Cambria Math" charset="0"/>
                        </a:rPr>
                        <m:t>Reynolds</m:t>
                      </m:r>
                      <m:r>
                        <a:rPr lang="en-US" b="0" i="0" smtClean="0">
                          <a:latin typeface="Cambria Math" charset="0"/>
                        </a:rPr>
                        <m:t> </m:t>
                      </m:r>
                      <m:r>
                        <m:rPr>
                          <m:sty m:val="p"/>
                        </m:rPr>
                        <a:rPr lang="en-US" b="0" i="0" smtClean="0">
                          <a:latin typeface="Cambria Math" charset="0"/>
                        </a:rPr>
                        <m:t>Number</m:t>
                      </m:r>
                    </m:oMath>
                  </m:oMathPara>
                </a14:m>
                <a:endParaRPr lang="en-US" b="0" dirty="0">
                  <a:latin typeface="Cambria Math" charset="0"/>
                </a:endParaRPr>
              </a:p>
              <a:p>
                <a:endParaRPr lang="en-US" b="0" i="1" dirty="0">
                  <a:latin typeface="Cambria Math" charset="0"/>
                </a:endParaRPr>
              </a:p>
              <a:p>
                <a:pPr/>
                <a14:m>
                  <m:oMathPara xmlns:m="http://schemas.openxmlformats.org/officeDocument/2006/math">
                    <m:oMathParaPr>
                      <m:jc m:val="left"/>
                    </m:oMathParaPr>
                    <m:oMath xmlns:m="http://schemas.openxmlformats.org/officeDocument/2006/math">
                      <m:r>
                        <m:rPr>
                          <m:sty m:val="p"/>
                        </m:rPr>
                        <a:rPr lang="en-US" b="0" i="0" smtClean="0">
                          <a:latin typeface="Cambria Math" charset="0"/>
                        </a:rPr>
                        <m:t>Pr</m:t>
                      </m:r>
                      <m:r>
                        <a:rPr lang="en-US" b="0" i="0"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𝜈</m:t>
                          </m:r>
                        </m:num>
                        <m:den>
                          <m:r>
                            <a:rPr lang="en-US" b="0" i="1" smtClean="0">
                              <a:latin typeface="Cambria Math" charset="0"/>
                            </a:rPr>
                            <m:t>𝛼</m:t>
                          </m:r>
                        </m:den>
                      </m:f>
                      <m:r>
                        <a:rPr lang="en-US" b="0" i="0" smtClean="0">
                          <a:latin typeface="Cambria Math" charset="0"/>
                        </a:rPr>
                        <m:t>;</m:t>
                      </m:r>
                      <m:r>
                        <m:rPr>
                          <m:sty m:val="p"/>
                        </m:rPr>
                        <a:rPr lang="en-US" b="0" i="0" smtClean="0">
                          <a:latin typeface="Cambria Math" charset="0"/>
                        </a:rPr>
                        <m:t>Prandtl</m:t>
                      </m:r>
                      <m:r>
                        <a:rPr lang="en-US" b="0" i="0" smtClean="0">
                          <a:latin typeface="Cambria Math" charset="0"/>
                        </a:rPr>
                        <m:t> </m:t>
                      </m:r>
                      <m:r>
                        <m:rPr>
                          <m:sty m:val="p"/>
                        </m:rPr>
                        <a:rPr lang="en-US" b="0" i="0" smtClean="0">
                          <a:latin typeface="Cambria Math" charset="0"/>
                        </a:rPr>
                        <m:t>Number</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188200" y="3307697"/>
                <a:ext cx="3073983" cy="13613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68145" y="5197407"/>
                <a:ext cx="7152535" cy="923330"/>
              </a:xfrm>
              <a:prstGeom prst="rect">
                <a:avLst/>
              </a:prstGeom>
              <a:noFill/>
            </p:spPr>
            <p:txBody>
              <a:bodyPr wrap="none" rtlCol="0">
                <a:spAutoFit/>
              </a:bodyPr>
              <a:lstStyle/>
              <a:p>
                <a14:m>
                  <m:oMath xmlns:m="http://schemas.openxmlformats.org/officeDocument/2006/math">
                    <m:r>
                      <m:rPr>
                        <m:sty m:val="p"/>
                      </m:rPr>
                      <a:rPr lang="en-US" b="0" i="0" smtClean="0">
                        <a:latin typeface="Cambria Math" charset="0"/>
                      </a:rPr>
                      <m:t>Boundary</m:t>
                    </m:r>
                    <m:r>
                      <a:rPr lang="en-US" b="0" i="0" smtClean="0">
                        <a:latin typeface="Cambria Math" charset="0"/>
                      </a:rPr>
                      <m:t> </m:t>
                    </m:r>
                    <m:r>
                      <m:rPr>
                        <m:sty m:val="p"/>
                      </m:rPr>
                      <a:rPr lang="en-US" b="0" i="0" smtClean="0">
                        <a:latin typeface="Cambria Math" charset="0"/>
                      </a:rPr>
                      <m:t>Conditions</m:t>
                    </m:r>
                    <m:r>
                      <a:rPr lang="en-US" b="0" i="0" smtClean="0">
                        <a:latin typeface="Cambria Math" charset="0"/>
                      </a:rPr>
                      <m:t>:</m:t>
                    </m:r>
                  </m:oMath>
                </a14:m>
                <a:r>
                  <a:rPr lang="en-US" dirty="0"/>
                  <a:t>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charset="0"/>
                          </a:rPr>
                          <m:t>𝑢</m:t>
                        </m:r>
                      </m:e>
                      <m:sup>
                        <m:r>
                          <a:rPr lang="en-US" b="0" i="1" dirty="0" smtClean="0">
                            <a:latin typeface="Cambria Math" charset="0"/>
                          </a:rPr>
                          <m:t>∗</m:t>
                        </m:r>
                      </m:sup>
                    </m:sSup>
                    <m:d>
                      <m:dPr>
                        <m:ctrlPr>
                          <a:rPr lang="en-US" b="0" i="1" dirty="0" smtClean="0">
                            <a:latin typeface="Cambria Math" panose="02040503050406030204" pitchFamily="18" charset="0"/>
                          </a:rPr>
                        </m:ctrlPr>
                      </m:dPr>
                      <m:e>
                        <m:r>
                          <a:rPr lang="en-US" b="0" i="1" dirty="0" smtClean="0">
                            <a:latin typeface="Cambria Math" charset="0"/>
                          </a:rPr>
                          <m:t>0,</m:t>
                        </m:r>
                        <m:sSup>
                          <m:sSupPr>
                            <m:ctrlPr>
                              <a:rPr lang="en-US" b="0" i="1" dirty="0" smtClean="0">
                                <a:latin typeface="Cambria Math" panose="02040503050406030204" pitchFamily="18" charset="0"/>
                              </a:rPr>
                            </m:ctrlPr>
                          </m:sSupPr>
                          <m:e>
                            <m:r>
                              <a:rPr lang="en-US" b="0" i="1" dirty="0" smtClean="0">
                                <a:latin typeface="Cambria Math" charset="0"/>
                              </a:rPr>
                              <m:t>𝑦</m:t>
                            </m:r>
                          </m:e>
                          <m:sup>
                            <m:r>
                              <a:rPr lang="en-US" b="0" i="1" dirty="0" smtClean="0">
                                <a:latin typeface="Cambria Math" charset="0"/>
                              </a:rPr>
                              <m:t>∗</m:t>
                            </m:r>
                          </m:sup>
                        </m:sSup>
                      </m:e>
                    </m:d>
                    <m:r>
                      <a:rPr lang="en-US" b="0" i="1" dirty="0" smtClean="0">
                        <a:latin typeface="Cambria Math" charset="0"/>
                      </a:rPr>
                      <m:t>=1;   </m:t>
                    </m:r>
                    <m:sSup>
                      <m:sSupPr>
                        <m:ctrlPr>
                          <a:rPr lang="en-US" b="0" i="1" dirty="0" smtClean="0">
                            <a:latin typeface="Cambria Math" panose="02040503050406030204" pitchFamily="18" charset="0"/>
                          </a:rPr>
                        </m:ctrlPr>
                      </m:sSupPr>
                      <m:e>
                        <m:r>
                          <a:rPr lang="en-US" b="0" i="1" dirty="0" smtClean="0">
                            <a:latin typeface="Cambria Math" charset="0"/>
                          </a:rPr>
                          <m:t>𝑢</m:t>
                        </m:r>
                      </m:e>
                      <m:sup>
                        <m:r>
                          <a:rPr lang="en-US" b="0" i="1" dirty="0" smtClean="0">
                            <a:latin typeface="Cambria Math" charset="0"/>
                          </a:rPr>
                          <m:t>∗</m:t>
                        </m:r>
                      </m:sup>
                    </m:sSup>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charset="0"/>
                              </a:rPr>
                              <m:t>𝑥</m:t>
                            </m:r>
                          </m:e>
                          <m:sup>
                            <m:r>
                              <a:rPr lang="en-US" b="0" i="1" dirty="0" smtClean="0">
                                <a:latin typeface="Cambria Math" charset="0"/>
                              </a:rPr>
                              <m:t>∗</m:t>
                            </m:r>
                          </m:sup>
                        </m:sSup>
                        <m:r>
                          <a:rPr lang="en-US" b="0" i="1" dirty="0" smtClean="0">
                            <a:latin typeface="Cambria Math" charset="0"/>
                          </a:rPr>
                          <m:t>,0</m:t>
                        </m:r>
                      </m:e>
                    </m:d>
                    <m:r>
                      <a:rPr lang="en-US" b="0" i="1" dirty="0" smtClean="0">
                        <a:latin typeface="Cambria Math" charset="0"/>
                      </a:rPr>
                      <m:t>=0;   </m:t>
                    </m:r>
                    <m:sSup>
                      <m:sSupPr>
                        <m:ctrlPr>
                          <a:rPr lang="en-US" b="0" i="1" dirty="0" smtClean="0">
                            <a:latin typeface="Cambria Math" panose="02040503050406030204" pitchFamily="18" charset="0"/>
                          </a:rPr>
                        </m:ctrlPr>
                      </m:sSupPr>
                      <m:e>
                        <m:r>
                          <a:rPr lang="en-US" b="0" i="1" dirty="0" smtClean="0">
                            <a:latin typeface="Cambria Math" charset="0"/>
                          </a:rPr>
                          <m:t>𝑢</m:t>
                        </m:r>
                      </m:e>
                      <m:sup>
                        <m:r>
                          <a:rPr lang="en-US" b="0" i="1" dirty="0" smtClean="0">
                            <a:latin typeface="Cambria Math" charset="0"/>
                          </a:rPr>
                          <m:t>∗</m:t>
                        </m:r>
                      </m:sup>
                    </m:sSup>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charset="0"/>
                              </a:rPr>
                              <m:t>𝑥</m:t>
                            </m:r>
                          </m:e>
                          <m:sup>
                            <m:r>
                              <a:rPr lang="en-US" b="0" i="1" dirty="0" smtClean="0">
                                <a:latin typeface="Cambria Math" charset="0"/>
                              </a:rPr>
                              <m:t>∗</m:t>
                            </m:r>
                          </m:sup>
                        </m:sSup>
                        <m:r>
                          <a:rPr lang="en-US" b="0" i="1" dirty="0" smtClean="0">
                            <a:latin typeface="Cambria Math" charset="0"/>
                          </a:rPr>
                          <m:t>,</m:t>
                        </m:r>
                        <m:r>
                          <a:rPr lang="en-US" b="0" i="1" dirty="0" smtClean="0">
                            <a:latin typeface="Cambria Math" charset="0"/>
                            <a:ea typeface="Cambria Math" charset="0"/>
                            <a:cs typeface="Cambria Math" charset="0"/>
                          </a:rPr>
                          <m:t>∞</m:t>
                        </m:r>
                      </m:e>
                    </m:d>
                    <m:r>
                      <a:rPr lang="en-US" b="0" i="1" dirty="0" smtClean="0">
                        <a:latin typeface="Cambria Math" charset="0"/>
                        <a:ea typeface="Cambria Math" charset="0"/>
                        <a:cs typeface="Cambria Math" charset="0"/>
                      </a:rPr>
                      <m:t>=1;  </m:t>
                    </m:r>
                  </m:oMath>
                </a14:m>
                <a:endParaRPr lang="en-US" b="0" i="1" dirty="0">
                  <a:latin typeface="Cambria Math" charset="0"/>
                  <a:ea typeface="Cambria Math" charset="0"/>
                  <a:cs typeface="Cambria Math" charset="0"/>
                </a:endParaRPr>
              </a:p>
              <a:p>
                <a:r>
                  <a:rPr lang="en-US" b="0" dirty="0">
                    <a:ea typeface="Cambria Math" charset="0"/>
                    <a:cs typeface="Cambria Math" charset="0"/>
                  </a:rPr>
                  <a:t>                                         </a:t>
                </a:r>
                <a14:m>
                  <m:oMath xmlns:m="http://schemas.openxmlformats.org/officeDocument/2006/math">
                    <m:sSup>
                      <m:sSupPr>
                        <m:ctrlPr>
                          <a:rPr lang="en-US" b="0" i="1" dirty="0" smtClean="0">
                            <a:latin typeface="Cambria Math" panose="02040503050406030204" pitchFamily="18" charset="0"/>
                            <a:ea typeface="Cambria Math" charset="0"/>
                            <a:cs typeface="Cambria Math" charset="0"/>
                          </a:rPr>
                        </m:ctrlPr>
                      </m:sSupPr>
                      <m:e>
                        <m:r>
                          <a:rPr lang="en-US" b="0" i="1" dirty="0" smtClean="0">
                            <a:latin typeface="Cambria Math" charset="0"/>
                            <a:ea typeface="Cambria Math" charset="0"/>
                            <a:cs typeface="Cambria Math" charset="0"/>
                          </a:rPr>
                          <m:t>𝑣</m:t>
                        </m:r>
                      </m:e>
                      <m:sup>
                        <m:r>
                          <a:rPr lang="en-US" b="0" i="1" dirty="0" smtClean="0">
                            <a:latin typeface="Cambria Math" charset="0"/>
                            <a:ea typeface="Cambria Math" charset="0"/>
                            <a:cs typeface="Cambria Math" charset="0"/>
                          </a:rPr>
                          <m:t>∗</m:t>
                        </m:r>
                      </m:sup>
                    </m:sSup>
                    <m:d>
                      <m:dPr>
                        <m:ctrlPr>
                          <a:rPr lang="en-US" b="0" i="1" dirty="0" smtClean="0">
                            <a:latin typeface="Cambria Math" panose="02040503050406030204" pitchFamily="18" charset="0"/>
                            <a:ea typeface="Cambria Math" charset="0"/>
                            <a:cs typeface="Cambria Math" charset="0"/>
                          </a:rPr>
                        </m:ctrlPr>
                      </m:dPr>
                      <m:e>
                        <m:r>
                          <a:rPr lang="en-US" b="0" i="1" dirty="0" smtClean="0">
                            <a:latin typeface="Cambria Math" charset="0"/>
                            <a:ea typeface="Cambria Math" charset="0"/>
                            <a:cs typeface="Cambria Math" charset="0"/>
                          </a:rPr>
                          <m:t>0,</m:t>
                        </m:r>
                        <m:sSup>
                          <m:sSupPr>
                            <m:ctrlPr>
                              <a:rPr lang="en-US" b="0" i="1" dirty="0" smtClean="0">
                                <a:latin typeface="Cambria Math" panose="02040503050406030204" pitchFamily="18" charset="0"/>
                                <a:ea typeface="Cambria Math" charset="0"/>
                                <a:cs typeface="Cambria Math" charset="0"/>
                              </a:rPr>
                            </m:ctrlPr>
                          </m:sSupPr>
                          <m:e>
                            <m:r>
                              <a:rPr lang="en-US" b="0" i="1" dirty="0" smtClean="0">
                                <a:latin typeface="Cambria Math" charset="0"/>
                                <a:ea typeface="Cambria Math" charset="0"/>
                                <a:cs typeface="Cambria Math" charset="0"/>
                              </a:rPr>
                              <m:t>𝑦</m:t>
                            </m:r>
                          </m:e>
                          <m:sup>
                            <m:r>
                              <a:rPr lang="en-US" b="0" i="1" dirty="0" smtClean="0">
                                <a:latin typeface="Cambria Math" charset="0"/>
                                <a:ea typeface="Cambria Math" charset="0"/>
                                <a:cs typeface="Cambria Math" charset="0"/>
                              </a:rPr>
                              <m:t>∗</m:t>
                            </m:r>
                          </m:sup>
                        </m:sSup>
                      </m:e>
                    </m:d>
                    <m:r>
                      <a:rPr lang="en-US" b="0" i="1" dirty="0" smtClean="0">
                        <a:latin typeface="Cambria Math" charset="0"/>
                        <a:ea typeface="Cambria Math" charset="0"/>
                        <a:cs typeface="Cambria Math" charset="0"/>
                      </a:rPr>
                      <m:t>=0;  </m:t>
                    </m:r>
                    <m:sSup>
                      <m:sSupPr>
                        <m:ctrlPr>
                          <a:rPr lang="en-US" b="0" i="1" dirty="0" smtClean="0">
                            <a:latin typeface="Cambria Math" panose="02040503050406030204" pitchFamily="18" charset="0"/>
                            <a:ea typeface="Cambria Math" charset="0"/>
                            <a:cs typeface="Cambria Math" charset="0"/>
                          </a:rPr>
                        </m:ctrlPr>
                      </m:sSupPr>
                      <m:e>
                        <m:r>
                          <a:rPr lang="en-US" b="0" i="1" dirty="0" smtClean="0">
                            <a:latin typeface="Cambria Math" charset="0"/>
                            <a:ea typeface="Cambria Math" charset="0"/>
                            <a:cs typeface="Cambria Math" charset="0"/>
                          </a:rPr>
                          <m:t>  </m:t>
                        </m:r>
                        <m:r>
                          <a:rPr lang="en-US" b="0" i="1" dirty="0" smtClean="0">
                            <a:latin typeface="Cambria Math" charset="0"/>
                            <a:ea typeface="Cambria Math" charset="0"/>
                            <a:cs typeface="Cambria Math" charset="0"/>
                          </a:rPr>
                          <m:t>𝑣</m:t>
                        </m:r>
                      </m:e>
                      <m:sup>
                        <m:r>
                          <a:rPr lang="en-US" b="0" i="1" dirty="0" smtClean="0">
                            <a:latin typeface="Cambria Math" charset="0"/>
                            <a:ea typeface="Cambria Math" charset="0"/>
                            <a:cs typeface="Cambria Math" charset="0"/>
                          </a:rPr>
                          <m:t>∗</m:t>
                        </m:r>
                      </m:sup>
                    </m:sSup>
                    <m:d>
                      <m:dPr>
                        <m:ctrlPr>
                          <a:rPr lang="en-US" b="0" i="1" dirty="0" smtClean="0">
                            <a:latin typeface="Cambria Math" panose="02040503050406030204" pitchFamily="18" charset="0"/>
                            <a:ea typeface="Cambria Math" charset="0"/>
                            <a:cs typeface="Cambria Math" charset="0"/>
                          </a:rPr>
                        </m:ctrlPr>
                      </m:dPr>
                      <m:e>
                        <m:sSup>
                          <m:sSupPr>
                            <m:ctrlPr>
                              <a:rPr lang="en-US" b="0" i="1" dirty="0" smtClean="0">
                                <a:latin typeface="Cambria Math" panose="02040503050406030204" pitchFamily="18" charset="0"/>
                                <a:ea typeface="Cambria Math" charset="0"/>
                                <a:cs typeface="Cambria Math" charset="0"/>
                              </a:rPr>
                            </m:ctrlPr>
                          </m:sSupPr>
                          <m:e>
                            <m:r>
                              <a:rPr lang="en-US" b="0" i="1" dirty="0" smtClean="0">
                                <a:latin typeface="Cambria Math" charset="0"/>
                                <a:ea typeface="Cambria Math" charset="0"/>
                                <a:cs typeface="Cambria Math" charset="0"/>
                              </a:rPr>
                              <m:t>𝑥</m:t>
                            </m:r>
                          </m:e>
                          <m:sup>
                            <m:r>
                              <a:rPr lang="en-US" b="0" i="1" dirty="0" smtClean="0">
                                <a:latin typeface="Cambria Math" charset="0"/>
                                <a:ea typeface="Cambria Math" charset="0"/>
                                <a:cs typeface="Cambria Math" charset="0"/>
                              </a:rPr>
                              <m:t>∗</m:t>
                            </m:r>
                          </m:sup>
                        </m:sSup>
                        <m:r>
                          <a:rPr lang="en-US" b="0" i="1" dirty="0" smtClean="0">
                            <a:latin typeface="Cambria Math" charset="0"/>
                            <a:ea typeface="Cambria Math" charset="0"/>
                            <a:cs typeface="Cambria Math" charset="0"/>
                          </a:rPr>
                          <m:t>,0</m:t>
                        </m:r>
                      </m:e>
                    </m:d>
                    <m:r>
                      <a:rPr lang="en-US" b="0" i="1" dirty="0" smtClean="0">
                        <a:latin typeface="Cambria Math" charset="0"/>
                        <a:ea typeface="Cambria Math" charset="0"/>
                        <a:cs typeface="Cambria Math" charset="0"/>
                      </a:rPr>
                      <m:t>=0</m:t>
                    </m:r>
                    <m:r>
                      <a:rPr lang="en-US" b="0" i="0" dirty="0" smtClean="0">
                        <a:latin typeface="Cambria Math" charset="0"/>
                        <a:ea typeface="Cambria Math" charset="0"/>
                        <a:cs typeface="Cambria Math" charset="0"/>
                      </a:rPr>
                      <m:t>;   </m:t>
                    </m:r>
                    <m:sSup>
                      <m:sSupPr>
                        <m:ctrlPr>
                          <a:rPr lang="en-US" b="0" i="1" dirty="0" smtClean="0">
                            <a:latin typeface="Cambria Math" panose="02040503050406030204" pitchFamily="18" charset="0"/>
                            <a:ea typeface="Cambria Math" charset="0"/>
                            <a:cs typeface="Cambria Math" charset="0"/>
                          </a:rPr>
                        </m:ctrlPr>
                      </m:sSupPr>
                      <m:e>
                        <m:r>
                          <a:rPr lang="en-US" b="0" i="1" dirty="0" smtClean="0">
                            <a:latin typeface="Cambria Math" charset="0"/>
                            <a:ea typeface="Cambria Math" charset="0"/>
                            <a:cs typeface="Cambria Math" charset="0"/>
                          </a:rPr>
                          <m:t>𝑣</m:t>
                        </m:r>
                      </m:e>
                      <m:sup>
                        <m:r>
                          <a:rPr lang="en-US" b="0" i="1" dirty="0" smtClean="0">
                            <a:latin typeface="Cambria Math" charset="0"/>
                            <a:ea typeface="Cambria Math" charset="0"/>
                            <a:cs typeface="Cambria Math" charset="0"/>
                          </a:rPr>
                          <m:t>∗</m:t>
                        </m:r>
                      </m:sup>
                    </m:sSup>
                    <m:d>
                      <m:dPr>
                        <m:ctrlPr>
                          <a:rPr lang="en-US" b="0" i="1" dirty="0" smtClean="0">
                            <a:latin typeface="Cambria Math" panose="02040503050406030204" pitchFamily="18" charset="0"/>
                            <a:ea typeface="Cambria Math" charset="0"/>
                            <a:cs typeface="Cambria Math" charset="0"/>
                          </a:rPr>
                        </m:ctrlPr>
                      </m:dPr>
                      <m:e>
                        <m:sSup>
                          <m:sSupPr>
                            <m:ctrlPr>
                              <a:rPr lang="en-US" b="0" i="1" dirty="0" smtClean="0">
                                <a:latin typeface="Cambria Math" panose="02040503050406030204" pitchFamily="18" charset="0"/>
                                <a:ea typeface="Cambria Math" charset="0"/>
                                <a:cs typeface="Cambria Math" charset="0"/>
                              </a:rPr>
                            </m:ctrlPr>
                          </m:sSupPr>
                          <m:e>
                            <m:r>
                              <a:rPr lang="en-US" b="0" i="1" dirty="0" smtClean="0">
                                <a:latin typeface="Cambria Math" charset="0"/>
                                <a:ea typeface="Cambria Math" charset="0"/>
                                <a:cs typeface="Cambria Math" charset="0"/>
                              </a:rPr>
                              <m:t>𝑥</m:t>
                            </m:r>
                          </m:e>
                          <m:sup>
                            <m:r>
                              <a:rPr lang="en-US" b="0" i="1" dirty="0" smtClean="0">
                                <a:latin typeface="Cambria Math" charset="0"/>
                                <a:ea typeface="Cambria Math" charset="0"/>
                                <a:cs typeface="Cambria Math" charset="0"/>
                              </a:rPr>
                              <m:t>∗</m:t>
                            </m:r>
                          </m:sup>
                        </m:sSup>
                        <m:r>
                          <a:rPr lang="en-US" b="0" i="1" dirty="0" smtClean="0">
                            <a:latin typeface="Cambria Math" charset="0"/>
                            <a:ea typeface="Cambria Math" charset="0"/>
                            <a:cs typeface="Cambria Math" charset="0"/>
                          </a:rPr>
                          <m:t>, ∞</m:t>
                        </m:r>
                      </m:e>
                    </m:d>
                    <m:r>
                      <a:rPr lang="en-US" b="0" i="1" dirty="0" smtClean="0">
                        <a:latin typeface="Cambria Math" charset="0"/>
                        <a:ea typeface="Cambria Math" charset="0"/>
                        <a:cs typeface="Cambria Math" charset="0"/>
                      </a:rPr>
                      <m:t>=0;</m:t>
                    </m:r>
                  </m:oMath>
                </a14:m>
                <a:endParaRPr lang="en-US" b="0" dirty="0">
                  <a:ea typeface="Cambria Math" charset="0"/>
                  <a:cs typeface="Cambria Math" charset="0"/>
                </a:endParaRPr>
              </a:p>
              <a:p>
                <a:r>
                  <a:rPr lang="en-US" dirty="0"/>
                  <a:t>        </a:t>
                </a:r>
                <a14:m>
                  <m:oMath xmlns:m="http://schemas.openxmlformats.org/officeDocument/2006/math">
                    <m:sSup>
                      <m:sSupPr>
                        <m:ctrlPr>
                          <a:rPr lang="en-US" i="1" dirty="0">
                            <a:latin typeface="Cambria Math" panose="02040503050406030204" pitchFamily="18" charset="0"/>
                            <a:ea typeface="Cambria Math" charset="0"/>
                            <a:cs typeface="Cambria Math" charset="0"/>
                          </a:rPr>
                        </m:ctrlPr>
                      </m:sSupPr>
                      <m:e>
                        <m:r>
                          <a:rPr lang="en-US" b="0" i="1" dirty="0" smtClean="0">
                            <a:latin typeface="Cambria Math" charset="0"/>
                            <a:ea typeface="Cambria Math" charset="0"/>
                            <a:cs typeface="Cambria Math" charset="0"/>
                          </a:rPr>
                          <m:t>                                  </m:t>
                        </m:r>
                        <m:r>
                          <a:rPr lang="en-US" b="0" i="1" dirty="0" smtClean="0">
                            <a:latin typeface="Cambria Math" charset="0"/>
                            <a:ea typeface="Cambria Math" charset="0"/>
                            <a:cs typeface="Cambria Math" charset="0"/>
                          </a:rPr>
                          <m:t>𝑇</m:t>
                        </m:r>
                      </m:e>
                      <m:sup>
                        <m:r>
                          <a:rPr lang="en-US" i="1" dirty="0">
                            <a:latin typeface="Cambria Math" charset="0"/>
                            <a:ea typeface="Cambria Math" charset="0"/>
                            <a:cs typeface="Cambria Math" charset="0"/>
                          </a:rPr>
                          <m:t>∗</m:t>
                        </m:r>
                      </m:sup>
                    </m:sSup>
                    <m:d>
                      <m:dPr>
                        <m:ctrlPr>
                          <a:rPr lang="en-US" i="1" dirty="0">
                            <a:latin typeface="Cambria Math" panose="02040503050406030204" pitchFamily="18" charset="0"/>
                            <a:ea typeface="Cambria Math" charset="0"/>
                            <a:cs typeface="Cambria Math" charset="0"/>
                          </a:rPr>
                        </m:ctrlPr>
                      </m:dPr>
                      <m:e>
                        <m:r>
                          <a:rPr lang="en-US" i="1" dirty="0">
                            <a:latin typeface="Cambria Math" charset="0"/>
                            <a:ea typeface="Cambria Math" charset="0"/>
                            <a:cs typeface="Cambria Math" charset="0"/>
                          </a:rPr>
                          <m:t>0,</m:t>
                        </m:r>
                        <m:sSup>
                          <m:sSupPr>
                            <m:ctrlPr>
                              <a:rPr lang="en-US" i="1" dirty="0">
                                <a:latin typeface="Cambria Math" panose="02040503050406030204" pitchFamily="18" charset="0"/>
                                <a:ea typeface="Cambria Math" charset="0"/>
                                <a:cs typeface="Cambria Math" charset="0"/>
                              </a:rPr>
                            </m:ctrlPr>
                          </m:sSupPr>
                          <m:e>
                            <m:r>
                              <a:rPr lang="en-US" i="1" dirty="0">
                                <a:latin typeface="Cambria Math" charset="0"/>
                                <a:ea typeface="Cambria Math" charset="0"/>
                                <a:cs typeface="Cambria Math" charset="0"/>
                              </a:rPr>
                              <m:t>𝑦</m:t>
                            </m:r>
                          </m:e>
                          <m:sup>
                            <m:r>
                              <a:rPr lang="en-US" i="1" dirty="0">
                                <a:latin typeface="Cambria Math" charset="0"/>
                                <a:ea typeface="Cambria Math" charset="0"/>
                                <a:cs typeface="Cambria Math" charset="0"/>
                              </a:rPr>
                              <m:t>∗</m:t>
                            </m:r>
                          </m:sup>
                        </m:sSup>
                      </m:e>
                    </m:d>
                    <m:r>
                      <a:rPr lang="en-US" i="1" dirty="0">
                        <a:latin typeface="Cambria Math" charset="0"/>
                        <a:ea typeface="Cambria Math" charset="0"/>
                        <a:cs typeface="Cambria Math" charset="0"/>
                      </a:rPr>
                      <m:t>=</m:t>
                    </m:r>
                    <m:r>
                      <a:rPr lang="en-US" b="0" i="1" dirty="0" smtClean="0">
                        <a:latin typeface="Cambria Math" charset="0"/>
                        <a:ea typeface="Cambria Math" charset="0"/>
                        <a:cs typeface="Cambria Math" charset="0"/>
                      </a:rPr>
                      <m:t>1</m:t>
                    </m:r>
                    <m:r>
                      <a:rPr lang="en-US" i="1" dirty="0">
                        <a:latin typeface="Cambria Math" charset="0"/>
                        <a:ea typeface="Cambria Math" charset="0"/>
                        <a:cs typeface="Cambria Math" charset="0"/>
                      </a:rPr>
                      <m:t>;  </m:t>
                    </m:r>
                    <m:sSup>
                      <m:sSupPr>
                        <m:ctrlPr>
                          <a:rPr lang="en-US" i="1" dirty="0">
                            <a:latin typeface="Cambria Math" panose="02040503050406030204" pitchFamily="18" charset="0"/>
                            <a:ea typeface="Cambria Math" charset="0"/>
                            <a:cs typeface="Cambria Math" charset="0"/>
                          </a:rPr>
                        </m:ctrlPr>
                      </m:sSupPr>
                      <m:e>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𝑇</m:t>
                        </m:r>
                      </m:e>
                      <m:sup>
                        <m:r>
                          <a:rPr lang="en-US" i="1" dirty="0">
                            <a:latin typeface="Cambria Math" charset="0"/>
                            <a:ea typeface="Cambria Math" charset="0"/>
                            <a:cs typeface="Cambria Math" charset="0"/>
                          </a:rPr>
                          <m:t>∗</m:t>
                        </m:r>
                      </m:sup>
                    </m:sSup>
                    <m:d>
                      <m:dPr>
                        <m:ctrlPr>
                          <a:rPr lang="en-US" i="1" dirty="0">
                            <a:latin typeface="Cambria Math" panose="02040503050406030204" pitchFamily="18" charset="0"/>
                            <a:ea typeface="Cambria Math" charset="0"/>
                            <a:cs typeface="Cambria Math" charset="0"/>
                          </a:rPr>
                        </m:ctrlPr>
                      </m:dPr>
                      <m:e>
                        <m:sSup>
                          <m:sSupPr>
                            <m:ctrlPr>
                              <a:rPr lang="en-US" i="1" dirty="0">
                                <a:latin typeface="Cambria Math" panose="02040503050406030204" pitchFamily="18" charset="0"/>
                                <a:ea typeface="Cambria Math" charset="0"/>
                                <a:cs typeface="Cambria Math" charset="0"/>
                              </a:rPr>
                            </m:ctrlPr>
                          </m:sSupPr>
                          <m:e>
                            <m:r>
                              <a:rPr lang="en-US" i="1" dirty="0">
                                <a:latin typeface="Cambria Math" charset="0"/>
                                <a:ea typeface="Cambria Math" charset="0"/>
                                <a:cs typeface="Cambria Math" charset="0"/>
                              </a:rPr>
                              <m:t>𝑥</m:t>
                            </m:r>
                          </m:e>
                          <m:sup>
                            <m:r>
                              <a:rPr lang="en-US" i="1" dirty="0">
                                <a:latin typeface="Cambria Math" charset="0"/>
                                <a:ea typeface="Cambria Math" charset="0"/>
                                <a:cs typeface="Cambria Math" charset="0"/>
                              </a:rPr>
                              <m:t>∗</m:t>
                            </m:r>
                          </m:sup>
                        </m:sSup>
                        <m:r>
                          <a:rPr lang="en-US" i="1" dirty="0">
                            <a:latin typeface="Cambria Math" charset="0"/>
                            <a:ea typeface="Cambria Math" charset="0"/>
                            <a:cs typeface="Cambria Math" charset="0"/>
                          </a:rPr>
                          <m:t>,0</m:t>
                        </m:r>
                      </m:e>
                    </m:d>
                    <m:r>
                      <a:rPr lang="en-US" i="1" dirty="0">
                        <a:latin typeface="Cambria Math" charset="0"/>
                        <a:ea typeface="Cambria Math" charset="0"/>
                        <a:cs typeface="Cambria Math" charset="0"/>
                      </a:rPr>
                      <m:t>=0</m:t>
                    </m:r>
                    <m:r>
                      <a:rPr lang="en-US" dirty="0">
                        <a:latin typeface="Cambria Math" charset="0"/>
                        <a:ea typeface="Cambria Math" charset="0"/>
                        <a:cs typeface="Cambria Math" charset="0"/>
                      </a:rPr>
                      <m:t>;   </m:t>
                    </m:r>
                    <m:sSup>
                      <m:sSupPr>
                        <m:ctrlPr>
                          <a:rPr lang="en-US" b="0" i="1" dirty="0" smtClean="0">
                            <a:latin typeface="Cambria Math" panose="02040503050406030204" pitchFamily="18" charset="0"/>
                            <a:ea typeface="Cambria Math" charset="0"/>
                            <a:cs typeface="Cambria Math" charset="0"/>
                          </a:rPr>
                        </m:ctrlPr>
                      </m:sSupPr>
                      <m:e>
                        <m:r>
                          <a:rPr lang="en-US" b="0" i="1" dirty="0" smtClean="0">
                            <a:latin typeface="Cambria Math" charset="0"/>
                            <a:ea typeface="Cambria Math" charset="0"/>
                            <a:cs typeface="Cambria Math" charset="0"/>
                          </a:rPr>
                          <m:t>𝑇</m:t>
                        </m:r>
                      </m:e>
                      <m:sup>
                        <m:r>
                          <a:rPr lang="en-US" b="0" i="1" dirty="0" smtClean="0">
                            <a:latin typeface="Cambria Math" charset="0"/>
                            <a:ea typeface="Cambria Math" charset="0"/>
                            <a:cs typeface="Cambria Math" charset="0"/>
                          </a:rPr>
                          <m:t>∗</m:t>
                        </m:r>
                      </m:sup>
                    </m:sSup>
                    <m:d>
                      <m:dPr>
                        <m:ctrlPr>
                          <a:rPr lang="en-US" i="1" dirty="0">
                            <a:latin typeface="Cambria Math" panose="02040503050406030204" pitchFamily="18" charset="0"/>
                            <a:ea typeface="Cambria Math" charset="0"/>
                            <a:cs typeface="Cambria Math" charset="0"/>
                          </a:rPr>
                        </m:ctrlPr>
                      </m:dPr>
                      <m:e>
                        <m:sSup>
                          <m:sSupPr>
                            <m:ctrlPr>
                              <a:rPr lang="en-US" i="1" dirty="0">
                                <a:latin typeface="Cambria Math" panose="02040503050406030204" pitchFamily="18" charset="0"/>
                                <a:ea typeface="Cambria Math" charset="0"/>
                                <a:cs typeface="Cambria Math" charset="0"/>
                              </a:rPr>
                            </m:ctrlPr>
                          </m:sSupPr>
                          <m:e>
                            <m:r>
                              <a:rPr lang="en-US" i="1" dirty="0">
                                <a:latin typeface="Cambria Math" charset="0"/>
                                <a:ea typeface="Cambria Math" charset="0"/>
                                <a:cs typeface="Cambria Math" charset="0"/>
                              </a:rPr>
                              <m:t>𝑥</m:t>
                            </m:r>
                          </m:e>
                          <m:sup>
                            <m:r>
                              <a:rPr lang="en-US" i="1" dirty="0">
                                <a:latin typeface="Cambria Math" charset="0"/>
                                <a:ea typeface="Cambria Math" charset="0"/>
                                <a:cs typeface="Cambria Math" charset="0"/>
                              </a:rPr>
                              <m:t>∗</m:t>
                            </m:r>
                          </m:sup>
                        </m:sSup>
                        <m:r>
                          <a:rPr lang="en-US" i="1" dirty="0">
                            <a:latin typeface="Cambria Math" charset="0"/>
                            <a:ea typeface="Cambria Math" charset="0"/>
                            <a:cs typeface="Cambria Math" charset="0"/>
                          </a:rPr>
                          <m:t>, ∞</m:t>
                        </m:r>
                      </m:e>
                    </m:d>
                    <m:r>
                      <a:rPr lang="en-US" i="1" dirty="0">
                        <a:latin typeface="Cambria Math" charset="0"/>
                        <a:ea typeface="Cambria Math" charset="0"/>
                        <a:cs typeface="Cambria Math" charset="0"/>
                      </a:rPr>
                      <m:t>=</m:t>
                    </m:r>
                    <m:r>
                      <a:rPr lang="en-US" b="0" i="1" dirty="0" smtClean="0">
                        <a:latin typeface="Cambria Math" charset="0"/>
                        <a:ea typeface="Cambria Math" charset="0"/>
                        <a:cs typeface="Cambria Math" charset="0"/>
                      </a:rPr>
                      <m:t>1</m:t>
                    </m:r>
                    <m:r>
                      <a:rPr lang="en-US" i="1" dirty="0">
                        <a:latin typeface="Cambria Math" charset="0"/>
                        <a:ea typeface="Cambria Math" charset="0"/>
                        <a:cs typeface="Cambria Math" charset="0"/>
                      </a:rPr>
                      <m:t>;</m:t>
                    </m:r>
                  </m:oMath>
                </a14:m>
                <a:endParaRPr lang="en-US" dirty="0">
                  <a:ea typeface="Cambria Math" charset="0"/>
                  <a:cs typeface="Cambria Math"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68145" y="5197407"/>
                <a:ext cx="7152535" cy="923330"/>
              </a:xfrm>
              <a:prstGeom prst="rect">
                <a:avLst/>
              </a:prstGeom>
              <a:blipFill rotWithShape="0">
                <a:blip r:embed="rId5"/>
                <a:stretch>
                  <a:fillRect l="-256" t="-39073" b="-48344"/>
                </a:stretch>
              </a:blipFill>
            </p:spPr>
            <p:txBody>
              <a:bodyPr/>
              <a:lstStyle/>
              <a:p>
                <a:r>
                  <a:rPr lang="en-US">
                    <a:noFill/>
                  </a:rPr>
                  <a:t> </a:t>
                </a:r>
              </a:p>
            </p:txBody>
          </p:sp>
        </mc:Fallback>
      </mc:AlternateContent>
    </p:spTree>
    <p:extLst>
      <p:ext uri="{BB962C8B-B14F-4D97-AF65-F5344CB8AC3E}">
        <p14:creationId xmlns:p14="http://schemas.microsoft.com/office/powerpoint/2010/main" val="80648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ME 346: Heat Transfer, Ankit Jain</a:t>
            </a:r>
            <a:endParaRPr lang="en-US" dirty="0"/>
          </a:p>
        </p:txBody>
      </p:sp>
      <p:sp>
        <p:nvSpPr>
          <p:cNvPr id="5" name="Slide Number Placeholder 4"/>
          <p:cNvSpPr>
            <a:spLocks noGrp="1"/>
          </p:cNvSpPr>
          <p:nvPr>
            <p:ph type="sldNum" sz="quarter" idx="12"/>
          </p:nvPr>
        </p:nvSpPr>
        <p:spPr/>
        <p:txBody>
          <a:bodyPr/>
          <a:lstStyle/>
          <a:p>
            <a:fld id="{B89D90CA-5368-0446-AAEC-7315DFC5775A}" type="slidenum">
              <a:rPr lang="en-US" smtClean="0"/>
              <a:pPr/>
              <a:t>23</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8890000" y="1187460"/>
                <a:ext cx="3090461" cy="136133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charset="0"/>
                        </a:rPr>
                        <m:t>𝑅</m:t>
                      </m:r>
                      <m:sSub>
                        <m:sSubPr>
                          <m:ctrlPr>
                            <a:rPr lang="en-US" b="0" i="1" smtClean="0">
                              <a:latin typeface="Cambria Math" panose="02040503050406030204" pitchFamily="18" charset="0"/>
                            </a:rPr>
                          </m:ctrlPr>
                        </m:sSubPr>
                        <m:e>
                          <m:r>
                            <a:rPr lang="en-US" b="0" i="1" smtClean="0">
                              <a:latin typeface="Cambria Math" charset="0"/>
                            </a:rPr>
                            <m:t>𝑒</m:t>
                          </m:r>
                        </m:e>
                        <m:sub>
                          <m:r>
                            <a:rPr lang="en-US" b="0" i="1" smtClean="0">
                              <a:latin typeface="Cambria Math" charset="0"/>
                            </a:rPr>
                            <m:t>𝐿</m:t>
                          </m:r>
                        </m:sub>
                      </m:sSub>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𝑉𝐿</m:t>
                          </m:r>
                        </m:num>
                        <m:den>
                          <m:r>
                            <a:rPr lang="en-US" b="0" i="1" smtClean="0">
                              <a:latin typeface="Cambria Math" charset="0"/>
                            </a:rPr>
                            <m:t>𝜈</m:t>
                          </m:r>
                        </m:den>
                      </m:f>
                      <m:r>
                        <a:rPr lang="en-US" b="0" i="1" smtClean="0">
                          <a:latin typeface="Cambria Math" charset="0"/>
                        </a:rPr>
                        <m:t>;</m:t>
                      </m:r>
                      <m:r>
                        <m:rPr>
                          <m:sty m:val="p"/>
                        </m:rPr>
                        <a:rPr lang="en-US" b="0" i="0" smtClean="0">
                          <a:latin typeface="Cambria Math" charset="0"/>
                        </a:rPr>
                        <m:t>Reynolds</m:t>
                      </m:r>
                      <m:r>
                        <a:rPr lang="en-US" b="0" i="0" smtClean="0">
                          <a:latin typeface="Cambria Math" charset="0"/>
                        </a:rPr>
                        <m:t> </m:t>
                      </m:r>
                      <m:r>
                        <m:rPr>
                          <m:sty m:val="p"/>
                        </m:rPr>
                        <a:rPr lang="en-US" b="0" i="0" smtClean="0">
                          <a:latin typeface="Cambria Math" charset="0"/>
                        </a:rPr>
                        <m:t>Number</m:t>
                      </m:r>
                    </m:oMath>
                  </m:oMathPara>
                </a14:m>
                <a:endParaRPr lang="en-US" b="0" i="1" dirty="0">
                  <a:latin typeface="Cambria Math" charset="0"/>
                </a:endParaRPr>
              </a:p>
              <a:p>
                <a:endParaRPr lang="en-US" b="0" i="1" dirty="0">
                  <a:latin typeface="Cambria Math" charset="0"/>
                </a:endParaRPr>
              </a:p>
              <a:p>
                <a:pPr/>
                <a14:m>
                  <m:oMathPara xmlns:m="http://schemas.openxmlformats.org/officeDocument/2006/math">
                    <m:oMathParaPr>
                      <m:jc m:val="left"/>
                    </m:oMathParaPr>
                    <m:oMath xmlns:m="http://schemas.openxmlformats.org/officeDocument/2006/math">
                      <m:r>
                        <m:rPr>
                          <m:sty m:val="p"/>
                        </m:rPr>
                        <a:rPr lang="en-US" b="0" i="0" smtClean="0">
                          <a:latin typeface="Cambria Math" charset="0"/>
                        </a:rPr>
                        <m:t>Pr</m:t>
                      </m:r>
                      <m:r>
                        <a:rPr lang="en-US" b="0" i="0"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𝜈</m:t>
                          </m:r>
                        </m:num>
                        <m:den>
                          <m:r>
                            <a:rPr lang="en-US" b="0" i="1" smtClean="0">
                              <a:latin typeface="Cambria Math" charset="0"/>
                            </a:rPr>
                            <m:t>𝛼</m:t>
                          </m:r>
                        </m:den>
                      </m:f>
                      <m:r>
                        <a:rPr lang="en-US" b="0" i="0" smtClean="0">
                          <a:latin typeface="Cambria Math" charset="0"/>
                        </a:rPr>
                        <m:t>;</m:t>
                      </m:r>
                      <m:r>
                        <m:rPr>
                          <m:sty m:val="p"/>
                        </m:rPr>
                        <a:rPr lang="en-US" b="0" i="0" smtClean="0">
                          <a:latin typeface="Cambria Math" charset="0"/>
                        </a:rPr>
                        <m:t>Prandtl</m:t>
                      </m:r>
                      <m:r>
                        <a:rPr lang="en-US" b="0" i="0" smtClean="0">
                          <a:latin typeface="Cambria Math" charset="0"/>
                        </a:rPr>
                        <m:t> </m:t>
                      </m:r>
                      <m:r>
                        <m:rPr>
                          <m:sty m:val="p"/>
                        </m:rPr>
                        <a:rPr lang="en-US" b="0" i="0" smtClean="0">
                          <a:latin typeface="Cambria Math" charset="0"/>
                        </a:rPr>
                        <m:t>Number</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8890000" y="1187460"/>
                <a:ext cx="3090461" cy="1361335"/>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560014" y="3160657"/>
                <a:ext cx="999761" cy="716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charset="0"/>
                            </a:rPr>
                            <m:t>𝐶</m:t>
                          </m:r>
                        </m:e>
                        <m:sub>
                          <m:r>
                            <a:rPr lang="en-US" b="0" i="1" smtClean="0">
                              <a:solidFill>
                                <a:schemeClr val="tx1"/>
                              </a:solidFill>
                              <a:latin typeface="Cambria Math" charset="0"/>
                            </a:rPr>
                            <m:t>𝑓</m:t>
                          </m:r>
                        </m:sub>
                      </m:sSub>
                      <m:r>
                        <a:rPr lang="en-US" i="1">
                          <a:latin typeface="Cambria Math" charset="0"/>
                          <a:ea typeface="Cambria Math" charset="0"/>
                          <a:cs typeface="Cambria Math"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charset="0"/>
                                </a:rPr>
                                <m:t>𝜏</m:t>
                              </m:r>
                            </m:e>
                            <m:sub>
                              <m:r>
                                <a:rPr lang="en-US" b="0" i="1" smtClean="0">
                                  <a:latin typeface="Cambria Math" charset="0"/>
                                </a:rPr>
                                <m:t>𝑠</m:t>
                              </m:r>
                            </m:sub>
                          </m:sSub>
                        </m:num>
                        <m:den>
                          <m:f>
                            <m:fPr>
                              <m:ctrlPr>
                                <a:rPr lang="en-US" b="0" i="1" smtClean="0">
                                  <a:latin typeface="Cambria Math" panose="02040503050406030204" pitchFamily="18" charset="0"/>
                                </a:rPr>
                              </m:ctrlPr>
                            </m:fPr>
                            <m:num>
                              <m:r>
                                <a:rPr lang="en-US" b="0" i="1" smtClean="0">
                                  <a:latin typeface="Cambria Math" charset="0"/>
                                </a:rPr>
                                <m:t>𝜌</m:t>
                              </m:r>
                              <m:sSup>
                                <m:sSupPr>
                                  <m:ctrlPr>
                                    <a:rPr lang="en-US" b="0" i="1" smtClean="0">
                                      <a:latin typeface="Cambria Math" panose="02040503050406030204" pitchFamily="18" charset="0"/>
                                    </a:rPr>
                                  </m:ctrlPr>
                                </m:sSupPr>
                                <m:e>
                                  <m:r>
                                    <a:rPr lang="en-US" b="0" i="1" smtClean="0">
                                      <a:latin typeface="Cambria Math" charset="0"/>
                                    </a:rPr>
                                    <m:t>𝑉</m:t>
                                  </m:r>
                                </m:e>
                                <m:sup>
                                  <m:r>
                                    <a:rPr lang="en-US" b="0" i="1" smtClean="0">
                                      <a:latin typeface="Cambria Math" charset="0"/>
                                    </a:rPr>
                                    <m:t>2</m:t>
                                  </m:r>
                                </m:sup>
                              </m:sSup>
                            </m:num>
                            <m:den>
                              <m:r>
                                <a:rPr lang="en-US" b="0" i="1" smtClean="0">
                                  <a:latin typeface="Cambria Math" charset="0"/>
                                </a:rPr>
                                <m:t>2</m:t>
                              </m:r>
                            </m:den>
                          </m:f>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560014" y="3160657"/>
                <a:ext cx="999761" cy="716222"/>
              </a:xfrm>
              <a:prstGeom prst="rect">
                <a:avLst/>
              </a:prstGeom>
              <a:blipFill rotWithShape="0">
                <a:blip r:embed="rId3"/>
                <a:stretch>
                  <a:fillRect/>
                </a:stretch>
              </a:blipFill>
            </p:spPr>
            <p:txBody>
              <a:bodyPr/>
              <a:lstStyle/>
              <a:p>
                <a:r>
                  <a:rPr lang="en-US">
                    <a:noFill/>
                  </a:rPr>
                  <a:t> </a:t>
                </a:r>
              </a:p>
            </p:txBody>
          </p:sp>
        </mc:Fallback>
      </mc:AlternateContent>
      <p:sp>
        <p:nvSpPr>
          <p:cNvPr id="12" name="Title 1"/>
          <p:cNvSpPr txBox="1">
            <a:spLocks/>
          </p:cNvSpPr>
          <p:nvPr/>
        </p:nvSpPr>
        <p:spPr>
          <a:xfrm>
            <a:off x="855170" y="361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Functional/Non-dimensional Solutions </a:t>
            </a:r>
          </a:p>
        </p:txBody>
      </p:sp>
      <mc:AlternateContent xmlns:mc="http://schemas.openxmlformats.org/markup-compatibility/2006" xmlns:a14="http://schemas.microsoft.com/office/drawing/2010/main">
        <mc:Choice Requires="a14">
          <p:sp>
            <p:nvSpPr>
              <p:cNvPr id="9" name="TextBox 8"/>
              <p:cNvSpPr txBox="1"/>
              <p:nvPr/>
            </p:nvSpPr>
            <p:spPr>
              <a:xfrm>
                <a:off x="1560014" y="1329057"/>
                <a:ext cx="3130216" cy="1438086"/>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charset="0"/>
                            </a:rPr>
                            <m:t>𝑢</m:t>
                          </m:r>
                        </m:e>
                        <m:sup>
                          <m:r>
                            <a:rPr lang="en-US" b="0" i="1" smtClean="0">
                              <a:latin typeface="Cambria Math" charset="0"/>
                            </a:rPr>
                            <m:t>∗</m:t>
                          </m:r>
                        </m:sup>
                      </m:sSup>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𝑓</m:t>
                          </m:r>
                        </m:e>
                        <m:sub>
                          <m:r>
                            <a:rPr lang="en-US" b="0" i="1" smtClean="0">
                              <a:latin typeface="Cambria Math" charset="0"/>
                            </a:rPr>
                            <m:t>1</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charset="0"/>
                                </a:rPr>
                                <m:t>𝑥</m:t>
                              </m:r>
                            </m:e>
                            <m:sup>
                              <m:r>
                                <a:rPr lang="en-US" b="0" i="1" smtClean="0">
                                  <a:latin typeface="Cambria Math" charset="0"/>
                                </a:rPr>
                                <m:t>∗</m:t>
                              </m:r>
                            </m:sup>
                          </m:sSup>
                          <m:r>
                            <a:rPr lang="en-US" b="0" i="1" smtClean="0">
                              <a:latin typeface="Cambria Math" charset="0"/>
                            </a:rPr>
                            <m:t>, </m:t>
                          </m:r>
                          <m:sSup>
                            <m:sSupPr>
                              <m:ctrlPr>
                                <a:rPr lang="en-US" b="0" i="1" smtClean="0">
                                  <a:latin typeface="Cambria Math" panose="02040503050406030204" pitchFamily="18" charset="0"/>
                                </a:rPr>
                              </m:ctrlPr>
                            </m:sSupPr>
                            <m:e>
                              <m:r>
                                <a:rPr lang="en-US" b="0" i="1" smtClean="0">
                                  <a:latin typeface="Cambria Math" charset="0"/>
                                </a:rPr>
                                <m:t>𝑦</m:t>
                              </m:r>
                            </m:e>
                            <m:sup>
                              <m:r>
                                <a:rPr lang="en-US" b="0" i="1" smtClean="0">
                                  <a:latin typeface="Cambria Math" charset="0"/>
                                </a:rPr>
                                <m:t>∗</m:t>
                              </m:r>
                            </m:sup>
                          </m:sSup>
                          <m:r>
                            <a:rPr lang="en-US" b="0" i="1" smtClean="0">
                              <a:latin typeface="Cambria Math" charset="0"/>
                            </a:rPr>
                            <m:t>, </m:t>
                          </m:r>
                          <m:f>
                            <m:fPr>
                              <m:ctrlPr>
                                <a:rPr lang="en-US" b="0" i="1" smtClean="0">
                                  <a:latin typeface="Cambria Math" panose="02040503050406030204" pitchFamily="18" charset="0"/>
                                </a:rPr>
                              </m:ctrlPr>
                            </m:fPr>
                            <m:num>
                              <m:r>
                                <a:rPr lang="en-US" b="0" i="1" smtClean="0">
                                  <a:latin typeface="Cambria Math" charset="0"/>
                                </a:rPr>
                                <m:t>𝑑</m:t>
                              </m:r>
                              <m:sSup>
                                <m:sSupPr>
                                  <m:ctrlPr>
                                    <a:rPr lang="en-US" b="0" i="1" smtClean="0">
                                      <a:latin typeface="Cambria Math" panose="02040503050406030204" pitchFamily="18" charset="0"/>
                                    </a:rPr>
                                  </m:ctrlPr>
                                </m:sSupPr>
                                <m:e>
                                  <m:r>
                                    <a:rPr lang="en-US" b="0" i="1" smtClean="0">
                                      <a:latin typeface="Cambria Math" charset="0"/>
                                    </a:rPr>
                                    <m:t>𝑃</m:t>
                                  </m:r>
                                </m:e>
                                <m:sup>
                                  <m:r>
                                    <a:rPr lang="en-US" b="0" i="1" smtClean="0">
                                      <a:latin typeface="Cambria Math" charset="0"/>
                                    </a:rPr>
                                    <m:t>∗</m:t>
                                  </m:r>
                                </m:sup>
                              </m:sSup>
                            </m:num>
                            <m:den>
                              <m:r>
                                <a:rPr lang="en-US" b="0" i="1" smtClean="0">
                                  <a:latin typeface="Cambria Math" charset="0"/>
                                </a:rPr>
                                <m:t>𝑑</m:t>
                              </m:r>
                              <m:sSup>
                                <m:sSupPr>
                                  <m:ctrlPr>
                                    <a:rPr lang="en-US" b="0" i="1" smtClean="0">
                                      <a:latin typeface="Cambria Math" panose="02040503050406030204" pitchFamily="18" charset="0"/>
                                    </a:rPr>
                                  </m:ctrlPr>
                                </m:sSupPr>
                                <m:e>
                                  <m:r>
                                    <a:rPr lang="en-US" b="0" i="1" smtClean="0">
                                      <a:latin typeface="Cambria Math" charset="0"/>
                                    </a:rPr>
                                    <m:t>𝑥</m:t>
                                  </m:r>
                                </m:e>
                                <m:sup>
                                  <m:r>
                                    <a:rPr lang="en-US" b="0" i="1" smtClean="0">
                                      <a:latin typeface="Cambria Math" charset="0"/>
                                    </a:rPr>
                                    <m:t>∗</m:t>
                                  </m:r>
                                </m:sup>
                              </m:sSup>
                            </m:den>
                          </m:f>
                          <m:r>
                            <a:rPr lang="en-US" b="0" i="1" smtClean="0">
                              <a:latin typeface="Cambria Math" charset="0"/>
                            </a:rPr>
                            <m:t>, </m:t>
                          </m:r>
                          <m:r>
                            <a:rPr lang="en-US" b="0" i="1" smtClean="0">
                              <a:latin typeface="Cambria Math" charset="0"/>
                            </a:rPr>
                            <m:t>𝑅</m:t>
                          </m:r>
                          <m:sSub>
                            <m:sSubPr>
                              <m:ctrlPr>
                                <a:rPr lang="en-US" b="0" i="1" smtClean="0">
                                  <a:latin typeface="Cambria Math" panose="02040503050406030204" pitchFamily="18" charset="0"/>
                                </a:rPr>
                              </m:ctrlPr>
                            </m:sSubPr>
                            <m:e>
                              <m:r>
                                <a:rPr lang="en-US" b="0" i="1" smtClean="0">
                                  <a:latin typeface="Cambria Math" charset="0"/>
                                </a:rPr>
                                <m:t>𝑒</m:t>
                              </m:r>
                            </m:e>
                            <m:sub>
                              <m:r>
                                <a:rPr lang="en-US" b="0" i="1" smtClean="0">
                                  <a:latin typeface="Cambria Math" charset="0"/>
                                </a:rPr>
                                <m:t>𝐿</m:t>
                              </m:r>
                            </m:sub>
                          </m:sSub>
                        </m:e>
                      </m:d>
                    </m:oMath>
                  </m:oMathPara>
                </a14:m>
                <a:endParaRPr lang="en-US" dirty="0"/>
              </a:p>
              <a:p>
                <a:endParaRPr lang="en-US" dirty="0"/>
              </a:p>
              <a:p>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charset="0"/>
                            </a:rPr>
                            <m:t>𝑇</m:t>
                          </m:r>
                        </m:e>
                        <m:sup>
                          <m:r>
                            <a:rPr lang="en-US" b="0" i="1" smtClean="0">
                              <a:latin typeface="Cambria Math" charset="0"/>
                            </a:rPr>
                            <m:t>∗</m:t>
                          </m:r>
                        </m:sup>
                      </m:sSup>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𝑔</m:t>
                          </m:r>
                        </m:e>
                        <m:sub>
                          <m:r>
                            <a:rPr lang="en-US" b="0" i="1" smtClean="0">
                              <a:latin typeface="Cambria Math" charset="0"/>
                            </a:rPr>
                            <m:t>1</m:t>
                          </m:r>
                        </m:sub>
                      </m:sSub>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charset="0"/>
                                </a:rPr>
                                <m:t>𝑥</m:t>
                              </m:r>
                            </m:e>
                            <m:sup>
                              <m:r>
                                <a:rPr lang="en-US" i="1">
                                  <a:latin typeface="Cambria Math" charset="0"/>
                                </a:rPr>
                                <m:t>∗</m:t>
                              </m:r>
                            </m:sup>
                          </m:sSup>
                          <m:r>
                            <a:rPr lang="en-US" i="1">
                              <a:latin typeface="Cambria Math" charset="0"/>
                            </a:rPr>
                            <m:t>, </m:t>
                          </m:r>
                          <m:sSup>
                            <m:sSupPr>
                              <m:ctrlPr>
                                <a:rPr lang="en-US" i="1">
                                  <a:latin typeface="Cambria Math" panose="02040503050406030204" pitchFamily="18" charset="0"/>
                                </a:rPr>
                              </m:ctrlPr>
                            </m:sSupPr>
                            <m:e>
                              <m:r>
                                <a:rPr lang="en-US" i="1">
                                  <a:latin typeface="Cambria Math" charset="0"/>
                                </a:rPr>
                                <m:t>𝑦</m:t>
                              </m:r>
                            </m:e>
                            <m:sup>
                              <m:r>
                                <a:rPr lang="en-US" i="1">
                                  <a:latin typeface="Cambria Math" charset="0"/>
                                </a:rPr>
                                <m:t>∗</m:t>
                              </m:r>
                            </m:sup>
                          </m:sSup>
                          <m:r>
                            <a:rPr lang="en-US" i="1">
                              <a:latin typeface="Cambria Math" charset="0"/>
                            </a:rPr>
                            <m:t>, </m:t>
                          </m:r>
                          <m:f>
                            <m:fPr>
                              <m:ctrlPr>
                                <a:rPr lang="en-US" i="1">
                                  <a:latin typeface="Cambria Math" panose="02040503050406030204" pitchFamily="18" charset="0"/>
                                </a:rPr>
                              </m:ctrlPr>
                            </m:fPr>
                            <m:num>
                              <m:r>
                                <a:rPr lang="en-US" i="1">
                                  <a:latin typeface="Cambria Math" charset="0"/>
                                </a:rPr>
                                <m:t>𝑑</m:t>
                              </m:r>
                              <m:sSup>
                                <m:sSupPr>
                                  <m:ctrlPr>
                                    <a:rPr lang="en-US" i="1">
                                      <a:latin typeface="Cambria Math" panose="02040503050406030204" pitchFamily="18" charset="0"/>
                                    </a:rPr>
                                  </m:ctrlPr>
                                </m:sSupPr>
                                <m:e>
                                  <m:r>
                                    <a:rPr lang="en-US" i="1">
                                      <a:latin typeface="Cambria Math" charset="0"/>
                                    </a:rPr>
                                    <m:t>𝑃</m:t>
                                  </m:r>
                                </m:e>
                                <m:sup>
                                  <m:r>
                                    <a:rPr lang="en-US" i="1">
                                      <a:latin typeface="Cambria Math" charset="0"/>
                                    </a:rPr>
                                    <m:t>∗</m:t>
                                  </m:r>
                                </m:sup>
                              </m:sSup>
                            </m:num>
                            <m:den>
                              <m:r>
                                <a:rPr lang="en-US" i="1">
                                  <a:latin typeface="Cambria Math" charset="0"/>
                                </a:rPr>
                                <m:t>𝑑</m:t>
                              </m:r>
                              <m:sSup>
                                <m:sSupPr>
                                  <m:ctrlPr>
                                    <a:rPr lang="en-US" i="1">
                                      <a:latin typeface="Cambria Math" panose="02040503050406030204" pitchFamily="18" charset="0"/>
                                    </a:rPr>
                                  </m:ctrlPr>
                                </m:sSupPr>
                                <m:e>
                                  <m:r>
                                    <a:rPr lang="en-US" i="1">
                                      <a:latin typeface="Cambria Math" charset="0"/>
                                    </a:rPr>
                                    <m:t>𝑥</m:t>
                                  </m:r>
                                </m:e>
                                <m:sup>
                                  <m:r>
                                    <a:rPr lang="en-US" i="1">
                                      <a:latin typeface="Cambria Math" charset="0"/>
                                    </a:rPr>
                                    <m:t>∗</m:t>
                                  </m:r>
                                </m:sup>
                              </m:sSup>
                            </m:den>
                          </m:f>
                          <m:r>
                            <a:rPr lang="en-US" b="0" i="1" smtClean="0">
                              <a:latin typeface="Cambria Math" charset="0"/>
                            </a:rPr>
                            <m:t>, </m:t>
                          </m:r>
                          <m:r>
                            <a:rPr lang="en-US" b="0" i="1" smtClean="0">
                              <a:latin typeface="Cambria Math" charset="0"/>
                            </a:rPr>
                            <m:t>𝑅</m:t>
                          </m:r>
                          <m:sSub>
                            <m:sSubPr>
                              <m:ctrlPr>
                                <a:rPr lang="en-US" b="0" i="1" smtClean="0">
                                  <a:latin typeface="Cambria Math" panose="02040503050406030204" pitchFamily="18" charset="0"/>
                                </a:rPr>
                              </m:ctrlPr>
                            </m:sSubPr>
                            <m:e>
                              <m:r>
                                <a:rPr lang="en-US" b="0" i="1" smtClean="0">
                                  <a:latin typeface="Cambria Math" charset="0"/>
                                </a:rPr>
                                <m:t>𝑒</m:t>
                              </m:r>
                            </m:e>
                            <m:sub>
                              <m:r>
                                <a:rPr lang="en-US" b="0" i="1" smtClean="0">
                                  <a:latin typeface="Cambria Math" charset="0"/>
                                </a:rPr>
                                <m:t>𝐿</m:t>
                              </m:r>
                            </m:sub>
                          </m:sSub>
                          <m:r>
                            <a:rPr lang="en-US" b="0" i="1" smtClean="0">
                              <a:latin typeface="Cambria Math" charset="0"/>
                            </a:rPr>
                            <m:t>,</m:t>
                          </m:r>
                          <m:r>
                            <a:rPr lang="en-US" b="0" i="1" smtClean="0">
                              <a:latin typeface="Cambria Math" charset="0"/>
                            </a:rPr>
                            <m:t>𝑃𝑟</m:t>
                          </m:r>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560014" y="1329057"/>
                <a:ext cx="3130216" cy="143808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560014" y="4405431"/>
                <a:ext cx="1833835" cy="89909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charset="0"/>
                        </a:rPr>
                        <m:t>h</m:t>
                      </m:r>
                      <m:r>
                        <a:rPr lang="en-US" b="0" i="1" smtClean="0">
                          <a:latin typeface="Cambria Math"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charset="0"/>
                                </a:rPr>
                                <m:t>−</m:t>
                              </m:r>
                              <m:r>
                                <a:rPr lang="en-US" i="1">
                                  <a:latin typeface="Cambria Math" charset="0"/>
                                </a:rPr>
                                <m:t>𝑘</m:t>
                              </m:r>
                            </m:e>
                            <m:sub>
                              <m:r>
                                <a:rPr lang="en-US" i="1">
                                  <a:latin typeface="Cambria Math" charset="0"/>
                                </a:rPr>
                                <m:t>𝑓</m:t>
                              </m:r>
                            </m:sub>
                          </m:sSub>
                          <m:f>
                            <m:fPr>
                              <m:ctrlPr>
                                <a:rPr lang="en-US" i="1">
                                  <a:latin typeface="Cambria Math" panose="02040503050406030204" pitchFamily="18" charset="0"/>
                                </a:rPr>
                              </m:ctrlPr>
                            </m:fPr>
                            <m:num>
                              <m:r>
                                <a:rPr lang="en-US" i="1">
                                  <a:latin typeface="Cambria Math" charset="0"/>
                                </a:rPr>
                                <m:t>𝜕</m:t>
                              </m:r>
                              <m:r>
                                <a:rPr lang="en-US" i="1">
                                  <a:latin typeface="Cambria Math" charset="0"/>
                                </a:rPr>
                                <m:t>𝑇</m:t>
                              </m:r>
                            </m:num>
                            <m:den>
                              <m:r>
                                <a:rPr lang="en-US" i="1">
                                  <a:latin typeface="Cambria Math" charset="0"/>
                                </a:rPr>
                                <m:t>𝜕</m:t>
                              </m:r>
                              <m:r>
                                <a:rPr lang="en-US" i="1">
                                  <a:latin typeface="Cambria Math" charset="0"/>
                                </a:rPr>
                                <m:t>𝑦</m:t>
                              </m:r>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charset="0"/>
                                    </a:rPr>
                                    <m:t>​</m:t>
                                  </m:r>
                                </m:e>
                              </m:d>
                            </m:e>
                            <m:sub>
                              <m:r>
                                <a:rPr lang="en-US" i="1">
                                  <a:latin typeface="Cambria Math" charset="0"/>
                                </a:rPr>
                                <m:t>𝑦</m:t>
                              </m:r>
                              <m:r>
                                <a:rPr lang="en-US" i="1">
                                  <a:latin typeface="Cambria Math" charset="0"/>
                                </a:rPr>
                                <m:t>=0</m:t>
                              </m:r>
                            </m:sub>
                          </m:sSub>
                        </m:num>
                        <m:den>
                          <m:r>
                            <a:rPr lang="en-US" i="1">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en-US" i="1">
                                  <a:latin typeface="Cambria Math" charset="0"/>
                                </a:rPr>
                                <m:t>𝑠</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en-US" i="1">
                                  <a:latin typeface="Cambria Math" charset="0"/>
                                  <a:ea typeface="Cambria Math" charset="0"/>
                                  <a:cs typeface="Cambria Math" charset="0"/>
                                </a:rPr>
                                <m:t>∞</m:t>
                              </m:r>
                            </m:sub>
                          </m:sSub>
                          <m:r>
                            <a:rPr lang="en-US" i="1">
                              <a:latin typeface="Cambria Math" charset="0"/>
                            </a:rPr>
                            <m:t>)</m:t>
                          </m:r>
                        </m:den>
                      </m:f>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560014" y="4405431"/>
                <a:ext cx="1833835" cy="89909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560014" y="5613305"/>
                <a:ext cx="1153842" cy="696344"/>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charset="0"/>
                        </a:rPr>
                        <m:t>𝑁𝑢</m:t>
                      </m:r>
                      <m:r>
                        <a:rPr lang="en-US" b="0" i="1" smtClean="0">
                          <a:latin typeface="Cambria Math" charset="0"/>
                        </a:rPr>
                        <m:t> ≡</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h𝐿</m:t>
                          </m:r>
                        </m:num>
                        <m:den>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𝑘</m:t>
                              </m:r>
                            </m:e>
                            <m:sub>
                              <m:r>
                                <a:rPr lang="en-US" b="0" i="1" smtClean="0">
                                  <a:latin typeface="Cambria Math" charset="0"/>
                                  <a:ea typeface="Cambria Math" charset="0"/>
                                  <a:cs typeface="Cambria Math" charset="0"/>
                                </a:rPr>
                                <m:t>𝑓</m:t>
                              </m:r>
                            </m:sub>
                          </m:sSub>
                        </m:den>
                      </m:f>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1560014" y="5613305"/>
                <a:ext cx="1153842" cy="69634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783030" y="5002015"/>
                <a:ext cx="4197431" cy="1222579"/>
              </a:xfrm>
              <a:prstGeom prst="rect">
                <a:avLst/>
              </a:prstGeom>
              <a:noFill/>
            </p:spPr>
            <p:txBody>
              <a:bodyPr wrap="square" rtlCol="0">
                <a:spAutoFit/>
              </a:bodyPr>
              <a:lstStyle/>
              <a:p>
                <a14:m>
                  <m:oMath xmlns:m="http://schemas.openxmlformats.org/officeDocument/2006/math">
                    <m:r>
                      <a:rPr lang="en-US" i="1" dirty="0" smtClean="0">
                        <a:latin typeface="Cambria Math" panose="02040503050406030204" pitchFamily="18" charset="0"/>
                      </a:rPr>
                      <m:t>𝑁𝑢</m:t>
                    </m:r>
                    <m:r>
                      <a:rPr lang="en-US" i="1" dirty="0" smtClean="0">
                        <a:latin typeface="Cambria Math" panose="02040503050406030204" pitchFamily="18" charset="0"/>
                      </a:rPr>
                      <m:t>: </m:t>
                    </m:r>
                  </m:oMath>
                </a14:m>
                <a:r>
                  <a:rPr lang="en-US" dirty="0">
                    <a:latin typeface="+mj-lt"/>
                  </a:rPr>
                  <a:t>Non-dimensional T-gradient at surface</a:t>
                </a:r>
              </a:p>
              <a:p>
                <a:endParaRPr lang="en-US" dirty="0">
                  <a:latin typeface="+mj-lt"/>
                </a:endParaRPr>
              </a:p>
              <a:p>
                <a14:m>
                  <m:oMath xmlns:m="http://schemas.openxmlformats.org/officeDocument/2006/math">
                    <m:r>
                      <a:rPr lang="en-US" i="1" dirty="0" smtClean="0">
                        <a:latin typeface="Cambria Math" panose="02040503050406030204" pitchFamily="18" charset="0"/>
                      </a:rPr>
                      <m:t>𝑁𝑢</m:t>
                    </m:r>
                  </m:oMath>
                </a14:m>
                <a:r>
                  <a:rPr lang="en-US" dirty="0">
                    <a:latin typeface="+mj-lt"/>
                  </a:rPr>
                  <a:t> to thermal boundary layer is what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𝑓</m:t>
                        </m:r>
                      </m:sub>
                    </m:sSub>
                    <m:r>
                      <a:rPr lang="en-US" b="0" i="1" smtClean="0">
                        <a:latin typeface="Cambria Math" panose="02040503050406030204" pitchFamily="18" charset="0"/>
                      </a:rPr>
                      <m:t> </m:t>
                    </m:r>
                  </m:oMath>
                </a14:m>
                <a:r>
                  <a:rPr lang="en-US" dirty="0">
                    <a:latin typeface="+mj-lt"/>
                  </a:rPr>
                  <a:t>to velocity boundary layer</a:t>
                </a:r>
              </a:p>
            </p:txBody>
          </p:sp>
        </mc:Choice>
        <mc:Fallback xmlns="">
          <p:sp>
            <p:nvSpPr>
              <p:cNvPr id="15" name="TextBox 14"/>
              <p:cNvSpPr txBox="1">
                <a:spLocks noRot="1" noChangeAspect="1" noMove="1" noResize="1" noEditPoints="1" noAdjustHandles="1" noChangeArrowheads="1" noChangeShapeType="1" noTextEdit="1"/>
              </p:cNvSpPr>
              <p:nvPr/>
            </p:nvSpPr>
            <p:spPr>
              <a:xfrm>
                <a:off x="7783030" y="5002015"/>
                <a:ext cx="4197431" cy="1222579"/>
              </a:xfrm>
              <a:prstGeom prst="rect">
                <a:avLst/>
              </a:prstGeom>
              <a:blipFill rotWithShape="0">
                <a:blip r:embed="rId7"/>
                <a:stretch>
                  <a:fillRect l="-1308" t="-29500" r="-1890"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272142" y="2884013"/>
                <a:ext cx="6096000" cy="1093697"/>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m:t>
                      </m:r>
                      <m:f>
                        <m:fPr>
                          <m:ctrlPr>
                            <a:rPr lang="en-US" i="1">
                              <a:latin typeface="Cambria Math" panose="02040503050406030204" pitchFamily="18" charset="0"/>
                            </a:rPr>
                          </m:ctrlPr>
                        </m:fPr>
                        <m:num>
                          <m:r>
                            <a:rPr lang="en-US" i="1">
                              <a:latin typeface="Cambria Math" charset="0"/>
                            </a:rPr>
                            <m:t>𝜇</m:t>
                          </m:r>
                          <m:f>
                            <m:fPr>
                              <m:ctrlPr>
                                <a:rPr lang="en-US" i="1">
                                  <a:latin typeface="Cambria Math" panose="02040503050406030204" pitchFamily="18" charset="0"/>
                                </a:rPr>
                              </m:ctrlPr>
                            </m:fPr>
                            <m:num>
                              <m:r>
                                <a:rPr lang="en-US" i="1">
                                  <a:latin typeface="Cambria Math" charset="0"/>
                                </a:rPr>
                                <m:t>𝜕</m:t>
                              </m:r>
                              <m:r>
                                <a:rPr lang="en-US" i="1">
                                  <a:latin typeface="Cambria Math" charset="0"/>
                                </a:rPr>
                                <m:t>𝑢</m:t>
                              </m:r>
                            </m:num>
                            <m:den>
                              <m:r>
                                <a:rPr lang="en-US" i="1">
                                  <a:latin typeface="Cambria Math" charset="0"/>
                                </a:rPr>
                                <m:t>𝜕</m:t>
                              </m:r>
                              <m:r>
                                <a:rPr lang="en-US" i="1">
                                  <a:latin typeface="Cambria Math" charset="0"/>
                                </a:rPr>
                                <m:t>𝑦</m:t>
                              </m:r>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a:latin typeface="Cambria Math" charset="0"/>
                                    </a:rPr>
                                    <m:t>​</m:t>
                                  </m:r>
                                </m:e>
                              </m:d>
                            </m:e>
                            <m:sub>
                              <m:r>
                                <a:rPr lang="en-US" i="1">
                                  <a:latin typeface="Cambria Math" charset="0"/>
                                </a:rPr>
                                <m:t>𝑦</m:t>
                              </m:r>
                              <m:r>
                                <a:rPr lang="en-US" i="1">
                                  <a:latin typeface="Cambria Math" charset="0"/>
                                </a:rPr>
                                <m:t>=0</m:t>
                              </m:r>
                            </m:sub>
                          </m:sSub>
                        </m:num>
                        <m:den>
                          <m:f>
                            <m:fPr>
                              <m:ctrlPr>
                                <a:rPr lang="en-US" i="1">
                                  <a:latin typeface="Cambria Math" panose="02040503050406030204" pitchFamily="18" charset="0"/>
                                </a:rPr>
                              </m:ctrlPr>
                            </m:fPr>
                            <m:num>
                              <m:r>
                                <a:rPr lang="en-US" i="1">
                                  <a:latin typeface="Cambria Math" charset="0"/>
                                </a:rPr>
                                <m:t>𝜌</m:t>
                              </m:r>
                              <m:sSup>
                                <m:sSupPr>
                                  <m:ctrlPr>
                                    <a:rPr lang="en-US" i="1">
                                      <a:latin typeface="Cambria Math" panose="02040503050406030204" pitchFamily="18" charset="0"/>
                                    </a:rPr>
                                  </m:ctrlPr>
                                </m:sSupPr>
                                <m:e>
                                  <m:r>
                                    <a:rPr lang="en-US" i="1">
                                      <a:latin typeface="Cambria Math" charset="0"/>
                                    </a:rPr>
                                    <m:t>𝑉</m:t>
                                  </m:r>
                                </m:e>
                                <m:sup>
                                  <m:r>
                                    <a:rPr lang="en-US" i="1">
                                      <a:latin typeface="Cambria Math" charset="0"/>
                                    </a:rPr>
                                    <m:t>2</m:t>
                                  </m:r>
                                </m:sup>
                              </m:sSup>
                            </m:num>
                            <m:den>
                              <m:r>
                                <a:rPr lang="en-US" i="1">
                                  <a:latin typeface="Cambria Math" charset="0"/>
                                </a:rPr>
                                <m:t>2</m:t>
                              </m:r>
                            </m:den>
                          </m:f>
                        </m:den>
                      </m:f>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272142" y="2884013"/>
                <a:ext cx="6096000" cy="109369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3851271" y="2883114"/>
                <a:ext cx="1686936" cy="10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charset="0"/>
                                </a:rPr>
                                <m:t>𝜇</m:t>
                              </m:r>
                              <m:r>
                                <a:rPr lang="en-US" i="1">
                                  <a:latin typeface="Cambria Math" charset="0"/>
                                </a:rPr>
                                <m:t>𝑉</m:t>
                              </m:r>
                            </m:num>
                            <m:den>
                              <m:r>
                                <a:rPr lang="en-US" i="1">
                                  <a:latin typeface="Cambria Math" charset="0"/>
                                </a:rPr>
                                <m:t>𝐿</m:t>
                              </m:r>
                            </m:den>
                          </m:f>
                          <m:f>
                            <m:fPr>
                              <m:ctrlPr>
                                <a:rPr lang="en-US" i="1">
                                  <a:latin typeface="Cambria Math" panose="02040503050406030204" pitchFamily="18" charset="0"/>
                                </a:rPr>
                              </m:ctrlPr>
                            </m:fPr>
                            <m:num>
                              <m:r>
                                <a:rPr lang="en-US" i="1">
                                  <a:latin typeface="Cambria Math" charset="0"/>
                                </a:rPr>
                                <m:t>𝜕</m:t>
                              </m:r>
                              <m:sSup>
                                <m:sSupPr>
                                  <m:ctrlPr>
                                    <a:rPr lang="en-US" i="1">
                                      <a:latin typeface="Cambria Math" panose="02040503050406030204" pitchFamily="18" charset="0"/>
                                    </a:rPr>
                                  </m:ctrlPr>
                                </m:sSupPr>
                                <m:e>
                                  <m:r>
                                    <a:rPr lang="en-US" i="1">
                                      <a:latin typeface="Cambria Math" charset="0"/>
                                    </a:rPr>
                                    <m:t>𝑢</m:t>
                                  </m:r>
                                </m:e>
                                <m:sup>
                                  <m:r>
                                    <a:rPr lang="en-US" i="1">
                                      <a:latin typeface="Cambria Math" charset="0"/>
                                    </a:rPr>
                                    <m:t>∗</m:t>
                                  </m:r>
                                </m:sup>
                              </m:sSup>
                            </m:num>
                            <m:den>
                              <m:r>
                                <a:rPr lang="en-US" i="1">
                                  <a:latin typeface="Cambria Math" charset="0"/>
                                </a:rPr>
                                <m:t>𝜕</m:t>
                              </m:r>
                              <m:sSup>
                                <m:sSupPr>
                                  <m:ctrlPr>
                                    <a:rPr lang="en-US" i="1">
                                      <a:latin typeface="Cambria Math" panose="02040503050406030204" pitchFamily="18" charset="0"/>
                                    </a:rPr>
                                  </m:ctrlPr>
                                </m:sSupPr>
                                <m:e>
                                  <m:r>
                                    <a:rPr lang="en-US" i="1">
                                      <a:latin typeface="Cambria Math" charset="0"/>
                                    </a:rPr>
                                    <m:t>𝑦</m:t>
                                  </m:r>
                                </m:e>
                                <m:sup>
                                  <m:r>
                                    <a:rPr lang="en-US" i="1">
                                      <a:latin typeface="Cambria Math" charset="0"/>
                                    </a:rPr>
                                    <m:t>∗</m:t>
                                  </m:r>
                                </m:sup>
                              </m:sSup>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a:latin typeface="Cambria Math" charset="0"/>
                                    </a:rPr>
                                    <m:t>​</m:t>
                                  </m:r>
                                </m:e>
                              </m:d>
                            </m:e>
                            <m:sub>
                              <m:sSup>
                                <m:sSupPr>
                                  <m:ctrlPr>
                                    <a:rPr lang="en-US" i="1">
                                      <a:latin typeface="Cambria Math" panose="02040503050406030204" pitchFamily="18" charset="0"/>
                                    </a:rPr>
                                  </m:ctrlPr>
                                </m:sSupPr>
                                <m:e>
                                  <m:r>
                                    <a:rPr lang="en-US" i="1">
                                      <a:latin typeface="Cambria Math" charset="0"/>
                                    </a:rPr>
                                    <m:t>𝑦</m:t>
                                  </m:r>
                                </m:e>
                                <m:sup>
                                  <m:r>
                                    <a:rPr lang="en-US" i="1">
                                      <a:latin typeface="Cambria Math" charset="0"/>
                                    </a:rPr>
                                    <m:t>∗</m:t>
                                  </m:r>
                                </m:sup>
                              </m:sSup>
                              <m:r>
                                <a:rPr lang="en-US" i="1">
                                  <a:latin typeface="Cambria Math" charset="0"/>
                                </a:rPr>
                                <m:t>=0</m:t>
                              </m:r>
                            </m:sub>
                          </m:sSub>
                        </m:num>
                        <m:den>
                          <m:f>
                            <m:fPr>
                              <m:ctrlPr>
                                <a:rPr lang="en-US" i="1">
                                  <a:latin typeface="Cambria Math" panose="02040503050406030204" pitchFamily="18" charset="0"/>
                                </a:rPr>
                              </m:ctrlPr>
                            </m:fPr>
                            <m:num>
                              <m:r>
                                <a:rPr lang="en-US" i="1">
                                  <a:latin typeface="Cambria Math" charset="0"/>
                                </a:rPr>
                                <m:t>𝜌</m:t>
                              </m:r>
                              <m:sSup>
                                <m:sSupPr>
                                  <m:ctrlPr>
                                    <a:rPr lang="en-US" i="1">
                                      <a:latin typeface="Cambria Math" panose="02040503050406030204" pitchFamily="18" charset="0"/>
                                    </a:rPr>
                                  </m:ctrlPr>
                                </m:sSupPr>
                                <m:e>
                                  <m:r>
                                    <a:rPr lang="en-US" i="1">
                                      <a:latin typeface="Cambria Math" charset="0"/>
                                    </a:rPr>
                                    <m:t>𝑉</m:t>
                                  </m:r>
                                </m:e>
                                <m:sup>
                                  <m:r>
                                    <a:rPr lang="en-US" i="1">
                                      <a:latin typeface="Cambria Math" charset="0"/>
                                    </a:rPr>
                                    <m:t>2</m:t>
                                  </m:r>
                                </m:sup>
                              </m:sSup>
                            </m:num>
                            <m:den>
                              <m:r>
                                <a:rPr lang="en-US" i="1">
                                  <a:latin typeface="Cambria Math" charset="0"/>
                                </a:rPr>
                                <m:t>2</m:t>
                              </m:r>
                            </m:den>
                          </m:f>
                        </m:den>
                      </m:f>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3851271" y="2883114"/>
                <a:ext cx="1686936" cy="1095493"/>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5453662" y="3078543"/>
                <a:ext cx="1776448" cy="6681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m:t>
                      </m:r>
                      <m:f>
                        <m:fPr>
                          <m:ctrlPr>
                            <a:rPr lang="en-US" i="1">
                              <a:latin typeface="Cambria Math" panose="02040503050406030204" pitchFamily="18" charset="0"/>
                            </a:rPr>
                          </m:ctrlPr>
                        </m:fPr>
                        <m:num>
                          <m:r>
                            <a:rPr lang="en-US" i="1">
                              <a:latin typeface="Cambria Math" charset="0"/>
                            </a:rPr>
                            <m:t>2</m:t>
                          </m:r>
                        </m:num>
                        <m:den>
                          <m:r>
                            <a:rPr lang="en-US" i="1">
                              <a:latin typeface="Cambria Math" charset="0"/>
                            </a:rPr>
                            <m:t>𝑅</m:t>
                          </m:r>
                          <m:sSub>
                            <m:sSubPr>
                              <m:ctrlPr>
                                <a:rPr lang="en-US" i="1">
                                  <a:latin typeface="Cambria Math" panose="02040503050406030204" pitchFamily="18" charset="0"/>
                                </a:rPr>
                              </m:ctrlPr>
                            </m:sSubPr>
                            <m:e>
                              <m:r>
                                <a:rPr lang="en-US" i="1">
                                  <a:latin typeface="Cambria Math" charset="0"/>
                                </a:rPr>
                                <m:t>𝑒</m:t>
                              </m:r>
                            </m:e>
                            <m:sub>
                              <m:r>
                                <a:rPr lang="en-US" i="1">
                                  <a:latin typeface="Cambria Math" charset="0"/>
                                </a:rPr>
                                <m:t>𝐿</m:t>
                              </m:r>
                            </m:sub>
                          </m:sSub>
                        </m:den>
                      </m:f>
                      <m:f>
                        <m:fPr>
                          <m:ctrlPr>
                            <a:rPr lang="en-US" i="1">
                              <a:latin typeface="Cambria Math" panose="02040503050406030204" pitchFamily="18" charset="0"/>
                            </a:rPr>
                          </m:ctrlPr>
                        </m:fPr>
                        <m:num>
                          <m:r>
                            <a:rPr lang="en-US" i="1">
                              <a:latin typeface="Cambria Math" charset="0"/>
                            </a:rPr>
                            <m:t>𝜕</m:t>
                          </m:r>
                          <m:sSup>
                            <m:sSupPr>
                              <m:ctrlPr>
                                <a:rPr lang="en-US" i="1">
                                  <a:latin typeface="Cambria Math" panose="02040503050406030204" pitchFamily="18" charset="0"/>
                                </a:rPr>
                              </m:ctrlPr>
                            </m:sSupPr>
                            <m:e>
                              <m:r>
                                <a:rPr lang="en-US" i="1">
                                  <a:latin typeface="Cambria Math" charset="0"/>
                                </a:rPr>
                                <m:t>𝑢</m:t>
                              </m:r>
                            </m:e>
                            <m:sup>
                              <m:r>
                                <a:rPr lang="en-US" i="1">
                                  <a:latin typeface="Cambria Math" charset="0"/>
                                </a:rPr>
                                <m:t>∗</m:t>
                              </m:r>
                            </m:sup>
                          </m:sSup>
                        </m:num>
                        <m:den>
                          <m:r>
                            <a:rPr lang="en-US" i="1">
                              <a:latin typeface="Cambria Math" charset="0"/>
                            </a:rPr>
                            <m:t>𝜕</m:t>
                          </m:r>
                          <m:sSup>
                            <m:sSupPr>
                              <m:ctrlPr>
                                <a:rPr lang="en-US" i="1">
                                  <a:latin typeface="Cambria Math" panose="02040503050406030204" pitchFamily="18" charset="0"/>
                                </a:rPr>
                              </m:ctrlPr>
                            </m:sSupPr>
                            <m:e>
                              <m:r>
                                <a:rPr lang="en-US" i="1">
                                  <a:latin typeface="Cambria Math" charset="0"/>
                                </a:rPr>
                                <m:t>𝑦</m:t>
                              </m:r>
                            </m:e>
                            <m:sup>
                              <m:r>
                                <a:rPr lang="en-US" i="1">
                                  <a:latin typeface="Cambria Math" charset="0"/>
                                </a:rPr>
                                <m:t>∗</m:t>
                              </m:r>
                            </m:sup>
                          </m:sSup>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a:latin typeface="Cambria Math" charset="0"/>
                                </a:rPr>
                                <m:t>​</m:t>
                              </m:r>
                            </m:e>
                          </m:d>
                        </m:e>
                        <m:sub>
                          <m:sSup>
                            <m:sSupPr>
                              <m:ctrlPr>
                                <a:rPr lang="en-US" i="1">
                                  <a:latin typeface="Cambria Math" panose="02040503050406030204" pitchFamily="18" charset="0"/>
                                </a:rPr>
                              </m:ctrlPr>
                            </m:sSupPr>
                            <m:e>
                              <m:r>
                                <a:rPr lang="en-US" i="1">
                                  <a:latin typeface="Cambria Math" charset="0"/>
                                </a:rPr>
                                <m:t>𝑦</m:t>
                              </m:r>
                            </m:e>
                            <m:sup>
                              <m:r>
                                <a:rPr lang="en-US" i="1">
                                  <a:latin typeface="Cambria Math" charset="0"/>
                                </a:rPr>
                                <m:t>∗</m:t>
                              </m:r>
                            </m:sup>
                          </m:sSup>
                          <m:r>
                            <a:rPr lang="en-US" i="1">
                              <a:latin typeface="Cambria Math" charset="0"/>
                            </a:rPr>
                            <m:t>=0</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5453662" y="3078543"/>
                <a:ext cx="1776448" cy="6681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7064398" y="3057389"/>
                <a:ext cx="2379434" cy="6267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m:t>
                      </m:r>
                      <m:r>
                        <a:rPr lang="en-US" i="1">
                          <a:solidFill>
                            <a:schemeClr val="accent2">
                              <a:lumMod val="75000"/>
                            </a:schemeClr>
                          </a:solidFill>
                          <a:latin typeface="Cambria Math" charset="0"/>
                        </a:rPr>
                        <m:t>𝑓</m:t>
                      </m:r>
                      <m:d>
                        <m:dPr>
                          <m:ctrlPr>
                            <a:rPr lang="en-US" i="1">
                              <a:solidFill>
                                <a:schemeClr val="accent2">
                                  <a:lumMod val="75000"/>
                                </a:schemeClr>
                              </a:solidFill>
                              <a:latin typeface="Cambria Math" panose="02040503050406030204" pitchFamily="18" charset="0"/>
                            </a:rPr>
                          </m:ctrlPr>
                        </m:dPr>
                        <m:e>
                          <m:sSup>
                            <m:sSupPr>
                              <m:ctrlPr>
                                <a:rPr lang="en-US" i="1">
                                  <a:solidFill>
                                    <a:schemeClr val="accent2">
                                      <a:lumMod val="75000"/>
                                    </a:schemeClr>
                                  </a:solidFill>
                                  <a:latin typeface="Cambria Math" panose="02040503050406030204" pitchFamily="18" charset="0"/>
                                </a:rPr>
                              </m:ctrlPr>
                            </m:sSupPr>
                            <m:e>
                              <m:r>
                                <a:rPr lang="en-US" i="1">
                                  <a:solidFill>
                                    <a:schemeClr val="accent2">
                                      <a:lumMod val="75000"/>
                                    </a:schemeClr>
                                  </a:solidFill>
                                  <a:latin typeface="Cambria Math" charset="0"/>
                                </a:rPr>
                                <m:t>𝑥</m:t>
                              </m:r>
                            </m:e>
                            <m:sup>
                              <m:r>
                                <a:rPr lang="en-US" i="1">
                                  <a:solidFill>
                                    <a:schemeClr val="accent2">
                                      <a:lumMod val="75000"/>
                                    </a:schemeClr>
                                  </a:solidFill>
                                  <a:latin typeface="Cambria Math" charset="0"/>
                                </a:rPr>
                                <m:t>∗</m:t>
                              </m:r>
                            </m:sup>
                          </m:sSup>
                          <m:r>
                            <a:rPr lang="en-US" i="1">
                              <a:solidFill>
                                <a:schemeClr val="accent2">
                                  <a:lumMod val="75000"/>
                                </a:schemeClr>
                              </a:solidFill>
                              <a:latin typeface="Cambria Math" charset="0"/>
                            </a:rPr>
                            <m:t>, </m:t>
                          </m:r>
                          <m:sSup>
                            <m:sSupPr>
                              <m:ctrlPr>
                                <a:rPr lang="en-US" i="1">
                                  <a:solidFill>
                                    <a:schemeClr val="accent2">
                                      <a:lumMod val="75000"/>
                                    </a:schemeClr>
                                  </a:solidFill>
                                  <a:latin typeface="Cambria Math" panose="02040503050406030204" pitchFamily="18" charset="0"/>
                                </a:rPr>
                              </m:ctrlPr>
                            </m:sSupPr>
                            <m:e>
                              <m:r>
                                <a:rPr lang="en-US" i="1">
                                  <a:solidFill>
                                    <a:schemeClr val="accent2">
                                      <a:lumMod val="75000"/>
                                    </a:schemeClr>
                                  </a:solidFill>
                                  <a:latin typeface="Cambria Math" charset="0"/>
                                </a:rPr>
                                <m:t>𝑦</m:t>
                              </m:r>
                            </m:e>
                            <m:sup>
                              <m:r>
                                <a:rPr lang="en-US" i="1">
                                  <a:solidFill>
                                    <a:schemeClr val="accent2">
                                      <a:lumMod val="75000"/>
                                    </a:schemeClr>
                                  </a:solidFill>
                                  <a:latin typeface="Cambria Math" charset="0"/>
                                </a:rPr>
                                <m:t>∗</m:t>
                              </m:r>
                            </m:sup>
                          </m:sSup>
                          <m:r>
                            <a:rPr lang="en-US" i="1">
                              <a:solidFill>
                                <a:schemeClr val="accent2">
                                  <a:lumMod val="75000"/>
                                </a:schemeClr>
                              </a:solidFill>
                              <a:latin typeface="Cambria Math" charset="0"/>
                            </a:rPr>
                            <m:t>,</m:t>
                          </m:r>
                          <m:f>
                            <m:fPr>
                              <m:ctrlPr>
                                <a:rPr lang="en-US" i="1">
                                  <a:solidFill>
                                    <a:schemeClr val="accent2">
                                      <a:lumMod val="75000"/>
                                    </a:schemeClr>
                                  </a:solidFill>
                                  <a:latin typeface="Cambria Math" panose="02040503050406030204" pitchFamily="18" charset="0"/>
                                </a:rPr>
                              </m:ctrlPr>
                            </m:fPr>
                            <m:num>
                              <m:r>
                                <a:rPr lang="en-US" i="1">
                                  <a:solidFill>
                                    <a:schemeClr val="accent2">
                                      <a:lumMod val="75000"/>
                                    </a:schemeClr>
                                  </a:solidFill>
                                  <a:latin typeface="Cambria Math" charset="0"/>
                                </a:rPr>
                                <m:t>𝑑</m:t>
                              </m:r>
                              <m:sSup>
                                <m:sSupPr>
                                  <m:ctrlPr>
                                    <a:rPr lang="en-US" i="1">
                                      <a:solidFill>
                                        <a:schemeClr val="accent2">
                                          <a:lumMod val="75000"/>
                                        </a:schemeClr>
                                      </a:solidFill>
                                      <a:latin typeface="Cambria Math" panose="02040503050406030204" pitchFamily="18" charset="0"/>
                                    </a:rPr>
                                  </m:ctrlPr>
                                </m:sSupPr>
                                <m:e>
                                  <m:r>
                                    <a:rPr lang="en-US" i="1">
                                      <a:solidFill>
                                        <a:schemeClr val="accent2">
                                          <a:lumMod val="75000"/>
                                        </a:schemeClr>
                                      </a:solidFill>
                                      <a:latin typeface="Cambria Math" charset="0"/>
                                    </a:rPr>
                                    <m:t>𝑃</m:t>
                                  </m:r>
                                </m:e>
                                <m:sup>
                                  <m:r>
                                    <a:rPr lang="en-US" i="1">
                                      <a:solidFill>
                                        <a:schemeClr val="accent2">
                                          <a:lumMod val="75000"/>
                                        </a:schemeClr>
                                      </a:solidFill>
                                      <a:latin typeface="Cambria Math" charset="0"/>
                                    </a:rPr>
                                    <m:t>∗</m:t>
                                  </m:r>
                                </m:sup>
                              </m:sSup>
                            </m:num>
                            <m:den>
                              <m:r>
                                <a:rPr lang="en-US" i="1">
                                  <a:solidFill>
                                    <a:schemeClr val="accent2">
                                      <a:lumMod val="75000"/>
                                    </a:schemeClr>
                                  </a:solidFill>
                                  <a:latin typeface="Cambria Math" charset="0"/>
                                </a:rPr>
                                <m:t>𝑑</m:t>
                              </m:r>
                              <m:sSup>
                                <m:sSupPr>
                                  <m:ctrlPr>
                                    <a:rPr lang="en-US" i="1">
                                      <a:solidFill>
                                        <a:schemeClr val="accent2">
                                          <a:lumMod val="75000"/>
                                        </a:schemeClr>
                                      </a:solidFill>
                                      <a:latin typeface="Cambria Math" panose="02040503050406030204" pitchFamily="18" charset="0"/>
                                    </a:rPr>
                                  </m:ctrlPr>
                                </m:sSupPr>
                                <m:e>
                                  <m:r>
                                    <a:rPr lang="en-US" i="1">
                                      <a:solidFill>
                                        <a:schemeClr val="accent2">
                                          <a:lumMod val="75000"/>
                                        </a:schemeClr>
                                      </a:solidFill>
                                      <a:latin typeface="Cambria Math" charset="0"/>
                                    </a:rPr>
                                    <m:t>𝑥</m:t>
                                  </m:r>
                                </m:e>
                                <m:sup>
                                  <m:r>
                                    <a:rPr lang="en-US" i="1">
                                      <a:solidFill>
                                        <a:schemeClr val="accent2">
                                          <a:lumMod val="75000"/>
                                        </a:schemeClr>
                                      </a:solidFill>
                                      <a:latin typeface="Cambria Math" charset="0"/>
                                    </a:rPr>
                                    <m:t>∗</m:t>
                                  </m:r>
                                </m:sup>
                              </m:sSup>
                            </m:den>
                          </m:f>
                          <m:r>
                            <a:rPr lang="en-US" i="1">
                              <a:solidFill>
                                <a:schemeClr val="accent2">
                                  <a:lumMod val="75000"/>
                                </a:schemeClr>
                              </a:solidFill>
                              <a:latin typeface="Cambria Math" charset="0"/>
                            </a:rPr>
                            <m:t>, </m:t>
                          </m:r>
                          <m:r>
                            <a:rPr lang="en-US" i="1">
                              <a:solidFill>
                                <a:schemeClr val="accent2">
                                  <a:lumMod val="75000"/>
                                </a:schemeClr>
                              </a:solidFill>
                              <a:latin typeface="Cambria Math" charset="0"/>
                            </a:rPr>
                            <m:t>𝑅</m:t>
                          </m:r>
                          <m:sSub>
                            <m:sSubPr>
                              <m:ctrlPr>
                                <a:rPr lang="en-US" i="1">
                                  <a:solidFill>
                                    <a:schemeClr val="accent2">
                                      <a:lumMod val="75000"/>
                                    </a:schemeClr>
                                  </a:solidFill>
                                  <a:latin typeface="Cambria Math" panose="02040503050406030204" pitchFamily="18" charset="0"/>
                                </a:rPr>
                              </m:ctrlPr>
                            </m:sSubPr>
                            <m:e>
                              <m:r>
                                <a:rPr lang="en-US" i="1">
                                  <a:solidFill>
                                    <a:schemeClr val="accent2">
                                      <a:lumMod val="75000"/>
                                    </a:schemeClr>
                                  </a:solidFill>
                                  <a:latin typeface="Cambria Math" charset="0"/>
                                </a:rPr>
                                <m:t>𝑒</m:t>
                              </m:r>
                            </m:e>
                            <m:sub>
                              <m:r>
                                <a:rPr lang="en-US" i="1">
                                  <a:solidFill>
                                    <a:schemeClr val="accent2">
                                      <a:lumMod val="75000"/>
                                    </a:schemeClr>
                                  </a:solidFill>
                                  <a:latin typeface="Cambria Math" charset="0"/>
                                </a:rPr>
                                <m:t>𝐿</m:t>
                              </m:r>
                            </m:sub>
                          </m:sSub>
                        </m:e>
                      </m:d>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7064398" y="3057389"/>
                <a:ext cx="2379434" cy="626710"/>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3202132" y="4353065"/>
                <a:ext cx="2796920" cy="940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charset="0"/>
                                    </a:rPr>
                                    <m:t>𝑘</m:t>
                                  </m:r>
                                </m:e>
                                <m:sub>
                                  <m:r>
                                    <a:rPr lang="en-US" i="1">
                                      <a:latin typeface="Cambria Math" charset="0"/>
                                    </a:rPr>
                                    <m:t>𝑓</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𝑇</m:t>
                                      </m:r>
                                    </m:e>
                                    <m:sub>
                                      <m:r>
                                        <a:rPr lang="en-US" i="1">
                                          <a:latin typeface="Cambria Math" charset="0"/>
                                          <a:ea typeface="Cambria Math" charset="0"/>
                                          <a:cs typeface="Cambria Math" charset="0"/>
                                        </a:rPr>
                                        <m:t>∞</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𝑇</m:t>
                                      </m:r>
                                    </m:e>
                                    <m:sub>
                                      <m:r>
                                        <a:rPr lang="en-US" i="1">
                                          <a:latin typeface="Cambria Math" charset="0"/>
                                          <a:ea typeface="Cambria Math" charset="0"/>
                                          <a:cs typeface="Cambria Math" charset="0"/>
                                        </a:rPr>
                                        <m:t>𝑠</m:t>
                                      </m:r>
                                    </m:sub>
                                  </m:sSub>
                                </m:e>
                              </m:d>
                            </m:num>
                            <m:den>
                              <m:r>
                                <a:rPr lang="en-US" i="1">
                                  <a:latin typeface="Cambria Math" charset="0"/>
                                </a:rPr>
                                <m:t>𝐿</m:t>
                              </m:r>
                            </m:den>
                          </m:f>
                          <m:f>
                            <m:fPr>
                              <m:ctrlPr>
                                <a:rPr lang="en-US" i="1">
                                  <a:latin typeface="Cambria Math" panose="02040503050406030204" pitchFamily="18" charset="0"/>
                                </a:rPr>
                              </m:ctrlPr>
                            </m:fPr>
                            <m:num>
                              <m:r>
                                <a:rPr lang="en-US" i="1">
                                  <a:latin typeface="Cambria Math" charset="0"/>
                                </a:rPr>
                                <m:t>𝜕</m:t>
                              </m:r>
                              <m:sSup>
                                <m:sSupPr>
                                  <m:ctrlPr>
                                    <a:rPr lang="en-US" i="1">
                                      <a:latin typeface="Cambria Math" panose="02040503050406030204" pitchFamily="18" charset="0"/>
                                    </a:rPr>
                                  </m:ctrlPr>
                                </m:sSupPr>
                                <m:e>
                                  <m:r>
                                    <a:rPr lang="en-US" i="1">
                                      <a:latin typeface="Cambria Math" charset="0"/>
                                    </a:rPr>
                                    <m:t>𝑇</m:t>
                                  </m:r>
                                </m:e>
                                <m:sup>
                                  <m:r>
                                    <a:rPr lang="en-US" i="1">
                                      <a:latin typeface="Cambria Math" charset="0"/>
                                    </a:rPr>
                                    <m:t>∗</m:t>
                                  </m:r>
                                </m:sup>
                              </m:sSup>
                            </m:num>
                            <m:den>
                              <m:r>
                                <a:rPr lang="en-US" i="1">
                                  <a:latin typeface="Cambria Math" charset="0"/>
                                </a:rPr>
                                <m:t>𝜕</m:t>
                              </m:r>
                              <m:sSup>
                                <m:sSupPr>
                                  <m:ctrlPr>
                                    <a:rPr lang="en-US" i="1">
                                      <a:latin typeface="Cambria Math" panose="02040503050406030204" pitchFamily="18" charset="0"/>
                                    </a:rPr>
                                  </m:ctrlPr>
                                </m:sSupPr>
                                <m:e>
                                  <m:r>
                                    <a:rPr lang="en-US" i="1">
                                      <a:latin typeface="Cambria Math" charset="0"/>
                                    </a:rPr>
                                    <m:t>𝑦</m:t>
                                  </m:r>
                                </m:e>
                                <m:sup>
                                  <m:r>
                                    <a:rPr lang="en-US" i="1">
                                      <a:latin typeface="Cambria Math" charset="0"/>
                                    </a:rPr>
                                    <m:t>∗</m:t>
                                  </m:r>
                                </m:sup>
                              </m:sSup>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charset="0"/>
                                    </a:rPr>
                                    <m:t>​</m:t>
                                  </m:r>
                                </m:e>
                              </m:d>
                            </m:e>
                            <m:sub>
                              <m:sSup>
                                <m:sSupPr>
                                  <m:ctrlPr>
                                    <a:rPr lang="en-US" i="1">
                                      <a:latin typeface="Cambria Math" panose="02040503050406030204" pitchFamily="18" charset="0"/>
                                    </a:rPr>
                                  </m:ctrlPr>
                                </m:sSupPr>
                                <m:e>
                                  <m:r>
                                    <a:rPr lang="en-US" i="1">
                                      <a:latin typeface="Cambria Math" charset="0"/>
                                    </a:rPr>
                                    <m:t>𝑦</m:t>
                                  </m:r>
                                </m:e>
                                <m:sup>
                                  <m:r>
                                    <a:rPr lang="en-US" i="1">
                                      <a:latin typeface="Cambria Math" charset="0"/>
                                    </a:rPr>
                                    <m:t>∗</m:t>
                                  </m:r>
                                </m:sup>
                              </m:sSup>
                              <m:r>
                                <a:rPr lang="en-US" i="1">
                                  <a:latin typeface="Cambria Math" charset="0"/>
                                </a:rPr>
                                <m:t>=0</m:t>
                              </m:r>
                            </m:sub>
                          </m:sSub>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𝑇</m:t>
                                  </m:r>
                                </m:e>
                                <m:sub>
                                  <m:r>
                                    <a:rPr lang="en-US" i="1">
                                      <a:latin typeface="Cambria Math" charset="0"/>
                                    </a:rPr>
                                    <m:t>𝑠</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en-US" i="1">
                                      <a:latin typeface="Cambria Math" charset="0"/>
                                      <a:ea typeface="Cambria Math" charset="0"/>
                                      <a:cs typeface="Cambria Math" charset="0"/>
                                    </a:rPr>
                                    <m:t>∞</m:t>
                                  </m:r>
                                </m:sub>
                              </m:sSub>
                            </m:e>
                          </m:d>
                        </m:den>
                      </m:f>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3202132" y="4353065"/>
                <a:ext cx="2796920" cy="940642"/>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5844197" y="4598300"/>
                <a:ext cx="1646605" cy="6734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charset="0"/>
                                </a:rPr>
                                <m:t>𝑘</m:t>
                              </m:r>
                            </m:e>
                            <m:sub>
                              <m:r>
                                <a:rPr lang="en-US" i="1">
                                  <a:latin typeface="Cambria Math" charset="0"/>
                                </a:rPr>
                                <m:t>𝑓</m:t>
                              </m:r>
                            </m:sub>
                          </m:sSub>
                        </m:num>
                        <m:den>
                          <m:r>
                            <a:rPr lang="en-US" i="1">
                              <a:latin typeface="Cambria Math" charset="0"/>
                            </a:rPr>
                            <m:t>𝐿</m:t>
                          </m:r>
                        </m:den>
                      </m:f>
                      <m:f>
                        <m:fPr>
                          <m:ctrlPr>
                            <a:rPr lang="en-US" i="1">
                              <a:latin typeface="Cambria Math" panose="02040503050406030204" pitchFamily="18" charset="0"/>
                            </a:rPr>
                          </m:ctrlPr>
                        </m:fPr>
                        <m:num>
                          <m:r>
                            <a:rPr lang="en-US" i="1">
                              <a:latin typeface="Cambria Math" charset="0"/>
                            </a:rPr>
                            <m:t>𝜕</m:t>
                          </m:r>
                          <m:sSup>
                            <m:sSupPr>
                              <m:ctrlPr>
                                <a:rPr lang="en-US" i="1">
                                  <a:latin typeface="Cambria Math" panose="02040503050406030204" pitchFamily="18" charset="0"/>
                                </a:rPr>
                              </m:ctrlPr>
                            </m:sSupPr>
                            <m:e>
                              <m:r>
                                <a:rPr lang="en-US" i="1">
                                  <a:latin typeface="Cambria Math" charset="0"/>
                                </a:rPr>
                                <m:t>𝑇</m:t>
                              </m:r>
                            </m:e>
                            <m:sup>
                              <m:r>
                                <a:rPr lang="en-US" i="1">
                                  <a:latin typeface="Cambria Math" charset="0"/>
                                </a:rPr>
                                <m:t>∗</m:t>
                              </m:r>
                            </m:sup>
                          </m:sSup>
                        </m:num>
                        <m:den>
                          <m:r>
                            <a:rPr lang="en-US" i="1">
                              <a:latin typeface="Cambria Math" charset="0"/>
                            </a:rPr>
                            <m:t>𝜕</m:t>
                          </m:r>
                          <m:sSup>
                            <m:sSupPr>
                              <m:ctrlPr>
                                <a:rPr lang="en-US" i="1">
                                  <a:latin typeface="Cambria Math" panose="02040503050406030204" pitchFamily="18" charset="0"/>
                                </a:rPr>
                              </m:ctrlPr>
                            </m:sSupPr>
                            <m:e>
                              <m:r>
                                <a:rPr lang="en-US" i="1">
                                  <a:latin typeface="Cambria Math" charset="0"/>
                                </a:rPr>
                                <m:t>𝑦</m:t>
                              </m:r>
                            </m:e>
                            <m:sup>
                              <m:r>
                                <a:rPr lang="en-US" i="1">
                                  <a:latin typeface="Cambria Math" charset="0"/>
                                </a:rPr>
                                <m:t>∗</m:t>
                              </m:r>
                            </m:sup>
                          </m:sSup>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charset="0"/>
                                </a:rPr>
                                <m:t>​</m:t>
                              </m:r>
                            </m:e>
                          </m:d>
                        </m:e>
                        <m:sub>
                          <m:sSup>
                            <m:sSupPr>
                              <m:ctrlPr>
                                <a:rPr lang="en-US" i="1">
                                  <a:latin typeface="Cambria Math" panose="02040503050406030204" pitchFamily="18" charset="0"/>
                                </a:rPr>
                              </m:ctrlPr>
                            </m:sSupPr>
                            <m:e>
                              <m:r>
                                <a:rPr lang="en-US" i="1">
                                  <a:latin typeface="Cambria Math" charset="0"/>
                                </a:rPr>
                                <m:t>𝑦</m:t>
                              </m:r>
                            </m:e>
                            <m:sup>
                              <m:r>
                                <a:rPr lang="en-US" i="1">
                                  <a:latin typeface="Cambria Math" charset="0"/>
                                </a:rPr>
                                <m:t>∗</m:t>
                              </m:r>
                            </m:sup>
                          </m:sSup>
                          <m:r>
                            <a:rPr lang="en-US" i="1">
                              <a:latin typeface="Cambria Math" charset="0"/>
                            </a:rPr>
                            <m:t>=0</m:t>
                          </m:r>
                        </m:sub>
                      </m:sSub>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5844197" y="4598300"/>
                <a:ext cx="1646605" cy="673454"/>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2629924" y="5627411"/>
                <a:ext cx="1380378" cy="6681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m:t>
                      </m:r>
                      <m:f>
                        <m:fPr>
                          <m:ctrlPr>
                            <a:rPr lang="en-US" i="1">
                              <a:latin typeface="Cambria Math" panose="02040503050406030204" pitchFamily="18" charset="0"/>
                            </a:rPr>
                          </m:ctrlPr>
                        </m:fPr>
                        <m:num>
                          <m:r>
                            <a:rPr lang="en-US" i="1">
                              <a:latin typeface="Cambria Math" charset="0"/>
                            </a:rPr>
                            <m:t>𝜕</m:t>
                          </m:r>
                          <m:sSup>
                            <m:sSupPr>
                              <m:ctrlPr>
                                <a:rPr lang="en-US" i="1">
                                  <a:latin typeface="Cambria Math" panose="02040503050406030204" pitchFamily="18" charset="0"/>
                                </a:rPr>
                              </m:ctrlPr>
                            </m:sSupPr>
                            <m:e>
                              <m:r>
                                <a:rPr lang="en-US" i="1">
                                  <a:latin typeface="Cambria Math" charset="0"/>
                                </a:rPr>
                                <m:t>𝑇</m:t>
                              </m:r>
                            </m:e>
                            <m:sup>
                              <m:r>
                                <a:rPr lang="en-US" i="1">
                                  <a:latin typeface="Cambria Math" charset="0"/>
                                </a:rPr>
                                <m:t>∗</m:t>
                              </m:r>
                            </m:sup>
                          </m:sSup>
                        </m:num>
                        <m:den>
                          <m:r>
                            <a:rPr lang="en-US" i="1">
                              <a:latin typeface="Cambria Math" charset="0"/>
                            </a:rPr>
                            <m:t>𝜕</m:t>
                          </m:r>
                          <m:sSup>
                            <m:sSupPr>
                              <m:ctrlPr>
                                <a:rPr lang="en-US" i="1">
                                  <a:latin typeface="Cambria Math" panose="02040503050406030204" pitchFamily="18" charset="0"/>
                                </a:rPr>
                              </m:ctrlPr>
                            </m:sSupPr>
                            <m:e>
                              <m:r>
                                <a:rPr lang="en-US" i="1">
                                  <a:latin typeface="Cambria Math" charset="0"/>
                                </a:rPr>
                                <m:t>𝑦</m:t>
                              </m:r>
                            </m:e>
                            <m:sup>
                              <m:r>
                                <a:rPr lang="en-US" i="1">
                                  <a:latin typeface="Cambria Math" charset="0"/>
                                </a:rPr>
                                <m:t>∗</m:t>
                              </m:r>
                            </m:sup>
                          </m:sSup>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charset="0"/>
                                </a:rPr>
                                <m:t>​</m:t>
                              </m:r>
                            </m:e>
                          </m:d>
                        </m:e>
                        <m:sub>
                          <m:sSup>
                            <m:sSupPr>
                              <m:ctrlPr>
                                <a:rPr lang="en-US" i="1">
                                  <a:latin typeface="Cambria Math" panose="02040503050406030204" pitchFamily="18" charset="0"/>
                                </a:rPr>
                              </m:ctrlPr>
                            </m:sSupPr>
                            <m:e>
                              <m:r>
                                <a:rPr lang="en-US" i="1">
                                  <a:latin typeface="Cambria Math" charset="0"/>
                                </a:rPr>
                                <m:t>𝑦</m:t>
                              </m:r>
                            </m:e>
                            <m:sup>
                              <m:r>
                                <a:rPr lang="en-US" i="1">
                                  <a:latin typeface="Cambria Math" charset="0"/>
                                </a:rPr>
                                <m:t>∗</m:t>
                              </m:r>
                            </m:sup>
                          </m:sSup>
                          <m:r>
                            <a:rPr lang="en-US" i="1">
                              <a:latin typeface="Cambria Math" charset="0"/>
                            </a:rPr>
                            <m:t>=0</m:t>
                          </m:r>
                        </m:sub>
                      </m:sSub>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2629924" y="5627411"/>
                <a:ext cx="1380378" cy="668132"/>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3851271" y="5590912"/>
                <a:ext cx="2734403" cy="6267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m:t>
                      </m:r>
                      <m:r>
                        <a:rPr lang="en-US" i="1">
                          <a:solidFill>
                            <a:schemeClr val="accent2">
                              <a:lumMod val="75000"/>
                            </a:schemeClr>
                          </a:solidFill>
                          <a:latin typeface="Cambria Math" charset="0"/>
                        </a:rPr>
                        <m:t>𝑔</m:t>
                      </m:r>
                      <m:d>
                        <m:dPr>
                          <m:ctrlPr>
                            <a:rPr lang="en-US" i="1">
                              <a:solidFill>
                                <a:schemeClr val="accent2">
                                  <a:lumMod val="75000"/>
                                </a:schemeClr>
                              </a:solidFill>
                              <a:latin typeface="Cambria Math" panose="02040503050406030204" pitchFamily="18" charset="0"/>
                            </a:rPr>
                          </m:ctrlPr>
                        </m:dPr>
                        <m:e>
                          <m:sSup>
                            <m:sSupPr>
                              <m:ctrlPr>
                                <a:rPr lang="en-US" i="1">
                                  <a:solidFill>
                                    <a:schemeClr val="accent2">
                                      <a:lumMod val="75000"/>
                                    </a:schemeClr>
                                  </a:solidFill>
                                  <a:latin typeface="Cambria Math" panose="02040503050406030204" pitchFamily="18" charset="0"/>
                                </a:rPr>
                              </m:ctrlPr>
                            </m:sSupPr>
                            <m:e>
                              <m:r>
                                <a:rPr lang="en-US" i="1">
                                  <a:solidFill>
                                    <a:schemeClr val="accent2">
                                      <a:lumMod val="75000"/>
                                    </a:schemeClr>
                                  </a:solidFill>
                                  <a:latin typeface="Cambria Math" charset="0"/>
                                </a:rPr>
                                <m:t>𝑥</m:t>
                              </m:r>
                            </m:e>
                            <m:sup>
                              <m:r>
                                <a:rPr lang="en-US" i="1">
                                  <a:solidFill>
                                    <a:schemeClr val="accent2">
                                      <a:lumMod val="75000"/>
                                    </a:schemeClr>
                                  </a:solidFill>
                                  <a:latin typeface="Cambria Math" charset="0"/>
                                </a:rPr>
                                <m:t>∗</m:t>
                              </m:r>
                            </m:sup>
                          </m:sSup>
                          <m:r>
                            <a:rPr lang="en-US" i="1">
                              <a:solidFill>
                                <a:schemeClr val="accent2">
                                  <a:lumMod val="75000"/>
                                </a:schemeClr>
                              </a:solidFill>
                              <a:latin typeface="Cambria Math" charset="0"/>
                            </a:rPr>
                            <m:t>, </m:t>
                          </m:r>
                          <m:sSup>
                            <m:sSupPr>
                              <m:ctrlPr>
                                <a:rPr lang="en-US" i="1">
                                  <a:solidFill>
                                    <a:schemeClr val="accent2">
                                      <a:lumMod val="75000"/>
                                    </a:schemeClr>
                                  </a:solidFill>
                                  <a:latin typeface="Cambria Math" panose="02040503050406030204" pitchFamily="18" charset="0"/>
                                </a:rPr>
                              </m:ctrlPr>
                            </m:sSupPr>
                            <m:e>
                              <m:r>
                                <a:rPr lang="en-US" i="1">
                                  <a:solidFill>
                                    <a:schemeClr val="accent2">
                                      <a:lumMod val="75000"/>
                                    </a:schemeClr>
                                  </a:solidFill>
                                  <a:latin typeface="Cambria Math" charset="0"/>
                                </a:rPr>
                                <m:t>𝑦</m:t>
                              </m:r>
                            </m:e>
                            <m:sup>
                              <m:r>
                                <a:rPr lang="en-US" i="1">
                                  <a:solidFill>
                                    <a:schemeClr val="accent2">
                                      <a:lumMod val="75000"/>
                                    </a:schemeClr>
                                  </a:solidFill>
                                  <a:latin typeface="Cambria Math" charset="0"/>
                                </a:rPr>
                                <m:t>∗</m:t>
                              </m:r>
                            </m:sup>
                          </m:sSup>
                          <m:r>
                            <a:rPr lang="en-US" i="1">
                              <a:solidFill>
                                <a:schemeClr val="accent2">
                                  <a:lumMod val="75000"/>
                                </a:schemeClr>
                              </a:solidFill>
                              <a:latin typeface="Cambria Math" charset="0"/>
                            </a:rPr>
                            <m:t>, </m:t>
                          </m:r>
                          <m:f>
                            <m:fPr>
                              <m:ctrlPr>
                                <a:rPr lang="en-US" i="1">
                                  <a:solidFill>
                                    <a:schemeClr val="accent2">
                                      <a:lumMod val="75000"/>
                                    </a:schemeClr>
                                  </a:solidFill>
                                  <a:latin typeface="Cambria Math" panose="02040503050406030204" pitchFamily="18" charset="0"/>
                                </a:rPr>
                              </m:ctrlPr>
                            </m:fPr>
                            <m:num>
                              <m:r>
                                <a:rPr lang="en-US" i="1">
                                  <a:solidFill>
                                    <a:schemeClr val="accent2">
                                      <a:lumMod val="75000"/>
                                    </a:schemeClr>
                                  </a:solidFill>
                                  <a:latin typeface="Cambria Math" charset="0"/>
                                </a:rPr>
                                <m:t>𝑑</m:t>
                              </m:r>
                              <m:sSup>
                                <m:sSupPr>
                                  <m:ctrlPr>
                                    <a:rPr lang="en-US" i="1">
                                      <a:solidFill>
                                        <a:schemeClr val="accent2">
                                          <a:lumMod val="75000"/>
                                        </a:schemeClr>
                                      </a:solidFill>
                                      <a:latin typeface="Cambria Math" panose="02040503050406030204" pitchFamily="18" charset="0"/>
                                    </a:rPr>
                                  </m:ctrlPr>
                                </m:sSupPr>
                                <m:e>
                                  <m:r>
                                    <a:rPr lang="en-US" i="1">
                                      <a:solidFill>
                                        <a:schemeClr val="accent2">
                                          <a:lumMod val="75000"/>
                                        </a:schemeClr>
                                      </a:solidFill>
                                      <a:latin typeface="Cambria Math" charset="0"/>
                                    </a:rPr>
                                    <m:t>𝑃</m:t>
                                  </m:r>
                                </m:e>
                                <m:sup>
                                  <m:r>
                                    <a:rPr lang="en-US" i="1">
                                      <a:solidFill>
                                        <a:schemeClr val="accent2">
                                          <a:lumMod val="75000"/>
                                        </a:schemeClr>
                                      </a:solidFill>
                                      <a:latin typeface="Cambria Math" charset="0"/>
                                    </a:rPr>
                                    <m:t>∗</m:t>
                                  </m:r>
                                </m:sup>
                              </m:sSup>
                            </m:num>
                            <m:den>
                              <m:r>
                                <a:rPr lang="en-US" i="1">
                                  <a:solidFill>
                                    <a:schemeClr val="accent2">
                                      <a:lumMod val="75000"/>
                                    </a:schemeClr>
                                  </a:solidFill>
                                  <a:latin typeface="Cambria Math" charset="0"/>
                                </a:rPr>
                                <m:t>𝑑</m:t>
                              </m:r>
                              <m:sSup>
                                <m:sSupPr>
                                  <m:ctrlPr>
                                    <a:rPr lang="en-US" i="1">
                                      <a:solidFill>
                                        <a:schemeClr val="accent2">
                                          <a:lumMod val="75000"/>
                                        </a:schemeClr>
                                      </a:solidFill>
                                      <a:latin typeface="Cambria Math" panose="02040503050406030204" pitchFamily="18" charset="0"/>
                                    </a:rPr>
                                  </m:ctrlPr>
                                </m:sSupPr>
                                <m:e>
                                  <m:r>
                                    <a:rPr lang="en-US" i="1">
                                      <a:solidFill>
                                        <a:schemeClr val="accent2">
                                          <a:lumMod val="75000"/>
                                        </a:schemeClr>
                                      </a:solidFill>
                                      <a:latin typeface="Cambria Math" charset="0"/>
                                    </a:rPr>
                                    <m:t>𝑥</m:t>
                                  </m:r>
                                </m:e>
                                <m:sup>
                                  <m:r>
                                    <a:rPr lang="en-US" i="1">
                                      <a:solidFill>
                                        <a:schemeClr val="accent2">
                                          <a:lumMod val="75000"/>
                                        </a:schemeClr>
                                      </a:solidFill>
                                      <a:latin typeface="Cambria Math" charset="0"/>
                                    </a:rPr>
                                    <m:t>∗</m:t>
                                  </m:r>
                                </m:sup>
                              </m:sSup>
                            </m:den>
                          </m:f>
                          <m:r>
                            <a:rPr lang="en-US" i="1">
                              <a:solidFill>
                                <a:schemeClr val="accent2">
                                  <a:lumMod val="75000"/>
                                </a:schemeClr>
                              </a:solidFill>
                              <a:latin typeface="Cambria Math" charset="0"/>
                            </a:rPr>
                            <m:t>, </m:t>
                          </m:r>
                          <m:r>
                            <a:rPr lang="en-US" i="1">
                              <a:solidFill>
                                <a:schemeClr val="accent2">
                                  <a:lumMod val="75000"/>
                                </a:schemeClr>
                              </a:solidFill>
                              <a:latin typeface="Cambria Math" charset="0"/>
                            </a:rPr>
                            <m:t>𝑅</m:t>
                          </m:r>
                          <m:sSub>
                            <m:sSubPr>
                              <m:ctrlPr>
                                <a:rPr lang="en-US" i="1">
                                  <a:solidFill>
                                    <a:schemeClr val="accent2">
                                      <a:lumMod val="75000"/>
                                    </a:schemeClr>
                                  </a:solidFill>
                                  <a:latin typeface="Cambria Math" panose="02040503050406030204" pitchFamily="18" charset="0"/>
                                </a:rPr>
                              </m:ctrlPr>
                            </m:sSubPr>
                            <m:e>
                              <m:r>
                                <a:rPr lang="en-US" i="1">
                                  <a:solidFill>
                                    <a:schemeClr val="accent2">
                                      <a:lumMod val="75000"/>
                                    </a:schemeClr>
                                  </a:solidFill>
                                  <a:latin typeface="Cambria Math" charset="0"/>
                                </a:rPr>
                                <m:t>𝑒</m:t>
                              </m:r>
                            </m:e>
                            <m:sub>
                              <m:r>
                                <a:rPr lang="en-US" i="1">
                                  <a:solidFill>
                                    <a:schemeClr val="accent2">
                                      <a:lumMod val="75000"/>
                                    </a:schemeClr>
                                  </a:solidFill>
                                  <a:latin typeface="Cambria Math" charset="0"/>
                                </a:rPr>
                                <m:t>𝐿</m:t>
                              </m:r>
                            </m:sub>
                          </m:sSub>
                          <m:r>
                            <a:rPr lang="en-US" i="1">
                              <a:solidFill>
                                <a:schemeClr val="accent2">
                                  <a:lumMod val="75000"/>
                                </a:schemeClr>
                              </a:solidFill>
                              <a:latin typeface="Cambria Math" charset="0"/>
                            </a:rPr>
                            <m:t>,</m:t>
                          </m:r>
                          <m:r>
                            <a:rPr lang="en-US" i="1">
                              <a:solidFill>
                                <a:schemeClr val="accent2">
                                  <a:lumMod val="75000"/>
                                </a:schemeClr>
                              </a:solidFill>
                              <a:latin typeface="Cambria Math" charset="0"/>
                            </a:rPr>
                            <m:t>𝑃𝑟</m:t>
                          </m:r>
                        </m:e>
                      </m:d>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3851271" y="5590912"/>
                <a:ext cx="2734403" cy="626710"/>
              </a:xfrm>
              <a:prstGeom prst="rect">
                <a:avLst/>
              </a:prstGeom>
              <a:blipFill rotWithShape="0">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3490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13" grpId="0"/>
      <p:bldP spid="14" grpId="0"/>
      <p:bldP spid="15" grpId="0"/>
      <p:bldP spid="17" grpId="0"/>
      <p:bldP spid="18" grpId="0"/>
      <p:bldP spid="19" grpId="0"/>
      <p:bldP spid="20" grpId="0"/>
      <p:bldP spid="21" grpId="0"/>
      <p:bldP spid="22" grpId="0"/>
      <p:bldP spid="23"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819" y="-213090"/>
            <a:ext cx="10515600" cy="1325563"/>
          </a:xfrm>
        </p:spPr>
        <p:txBody>
          <a:bodyPr/>
          <a:lstStyle/>
          <a:p>
            <a:r>
              <a:rPr lang="en-US" dirty="0"/>
              <a:t>Significance of non-dimensional Parameters</a:t>
            </a:r>
          </a:p>
        </p:txBody>
      </p:sp>
      <p:sp>
        <p:nvSpPr>
          <p:cNvPr id="4" name="Footer Placeholder 3"/>
          <p:cNvSpPr>
            <a:spLocks noGrp="1"/>
          </p:cNvSpPr>
          <p:nvPr>
            <p:ph type="ftr" sz="quarter" idx="11"/>
          </p:nvPr>
        </p:nvSpPr>
        <p:spPr/>
        <p:txBody>
          <a:bodyPr/>
          <a:lstStyle/>
          <a:p>
            <a:r>
              <a:rPr lang="en-US"/>
              <a:t>ME 346: Heat Transfer, Ankit Jain</a:t>
            </a:r>
            <a:endParaRPr lang="en-US" dirty="0"/>
          </a:p>
        </p:txBody>
      </p:sp>
      <p:sp>
        <p:nvSpPr>
          <p:cNvPr id="5" name="Slide Number Placeholder 4"/>
          <p:cNvSpPr>
            <a:spLocks noGrp="1"/>
          </p:cNvSpPr>
          <p:nvPr>
            <p:ph type="sldNum" sz="quarter" idx="12"/>
          </p:nvPr>
        </p:nvSpPr>
        <p:spPr/>
        <p:txBody>
          <a:bodyPr/>
          <a:lstStyle/>
          <a:p>
            <a:fld id="{B89D90CA-5368-0446-AAEC-7315DFC5775A}" type="slidenum">
              <a:rPr lang="en-US" smtClean="0"/>
              <a:pPr/>
              <a:t>24</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838200" y="1201235"/>
                <a:ext cx="2165143"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𝑅𝑒</m:t>
                      </m:r>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𝑖𝑛𝑒𝑟𝑡𝑖𝑎𝑙</m:t>
                          </m:r>
                          <m:r>
                            <a:rPr lang="en-US" b="0" i="1" smtClean="0">
                              <a:latin typeface="Cambria Math" charset="0"/>
                            </a:rPr>
                            <m:t> </m:t>
                          </m:r>
                          <m:r>
                            <a:rPr lang="en-US" b="0" i="1" smtClean="0">
                              <a:latin typeface="Cambria Math" charset="0"/>
                            </a:rPr>
                            <m:t>𝑓𝑜𝑟𝑐𝑒𝑠</m:t>
                          </m:r>
                        </m:num>
                        <m:den>
                          <m:r>
                            <a:rPr lang="en-US" b="0" i="1" smtClean="0">
                              <a:latin typeface="Cambria Math" charset="0"/>
                            </a:rPr>
                            <m:t>𝑣𝑖𝑠𝑐𝑜𝑢𝑠</m:t>
                          </m:r>
                          <m:r>
                            <a:rPr lang="en-US" b="0" i="1" smtClean="0">
                              <a:latin typeface="Cambria Math" charset="0"/>
                            </a:rPr>
                            <m:t> </m:t>
                          </m:r>
                          <m:r>
                            <a:rPr lang="en-US" b="0" i="1" smtClean="0">
                              <a:latin typeface="Cambria Math" charset="0"/>
                            </a:rPr>
                            <m:t>𝑓𝑜𝑟𝑐𝑒𝑠</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838200" y="1201235"/>
                <a:ext cx="2165143" cy="5751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18819" y="2400965"/>
                <a:ext cx="9714839" cy="646331"/>
              </a:xfrm>
              <a:prstGeom prst="rect">
                <a:avLst/>
              </a:prstGeom>
              <a:noFill/>
            </p:spPr>
            <p:txBody>
              <a:bodyPr wrap="none" rtlCol="0">
                <a:spAutoFit/>
              </a:bodyPr>
              <a:lstStyle/>
              <a:p>
                <a:r>
                  <a:rPr lang="en-US" dirty="0">
                    <a:latin typeface="+mj-lt"/>
                  </a:rPr>
                  <a:t>L</a:t>
                </a:r>
                <a14:m>
                  <m:oMath xmlns:m="http://schemas.openxmlformats.org/officeDocument/2006/math">
                    <m:r>
                      <m:rPr>
                        <m:sty m:val="p"/>
                      </m:rPr>
                      <a:rPr lang="en-US">
                        <a:latin typeface="Cambria Math" panose="02040503050406030204" pitchFamily="18" charset="0"/>
                      </a:rPr>
                      <m:t>a</m:t>
                    </m:r>
                    <m:r>
                      <m:rPr>
                        <m:sty m:val="p"/>
                      </m:rPr>
                      <a:rPr lang="en-US" b="0" i="0" smtClean="0">
                        <a:latin typeface="Cambria Math" panose="02040503050406030204" pitchFamily="18" charset="0"/>
                      </a:rPr>
                      <m:t>rge</m:t>
                    </m:r>
                    <m:r>
                      <a:rPr lang="en-US" b="0" i="0" smtClean="0">
                        <a:latin typeface="Cambria Math" panose="02040503050406030204" pitchFamily="18" charset="0"/>
                      </a:rPr>
                      <m:t> </m:t>
                    </m:r>
                    <m:r>
                      <a:rPr lang="en-US" b="0" i="1" smtClean="0">
                        <a:latin typeface="Cambria Math" panose="02040503050406030204" pitchFamily="18" charset="0"/>
                      </a:rPr>
                      <m:t>𝑅𝑒</m:t>
                    </m:r>
                    <m:r>
                      <a:rPr lang="en-US" b="0" i="1" smtClean="0">
                        <a:latin typeface="Cambria Math" panose="02040503050406030204" pitchFamily="18" charset="0"/>
                      </a:rPr>
                      <m:t>→</m:t>
                    </m:r>
                  </m:oMath>
                </a14:m>
                <a:r>
                  <a:rPr lang="en-US" dirty="0">
                    <a:latin typeface="+mj-lt"/>
                  </a:rPr>
                  <a:t> viscous forces less dominant </a:t>
                </a:r>
                <a14:m>
                  <m:oMath xmlns:m="http://schemas.openxmlformats.org/officeDocument/2006/math">
                    <m:r>
                      <a:rPr lang="en-US" b="0" i="1" smtClean="0">
                        <a:latin typeface="Cambria Math" panose="02040503050406030204" pitchFamily="18" charset="0"/>
                      </a:rPr>
                      <m:t>→</m:t>
                    </m:r>
                  </m:oMath>
                </a14:m>
                <a:r>
                  <a:rPr lang="en-US" dirty="0">
                    <a:latin typeface="+mj-lt"/>
                  </a:rPr>
                  <a:t> inertial forces amplify fluid disturbances </a:t>
                </a:r>
                <a14:m>
                  <m:oMath xmlns:m="http://schemas.openxmlformats.org/officeDocument/2006/math">
                    <m:r>
                      <a:rPr lang="en-US" b="0" i="1" smtClean="0">
                        <a:latin typeface="Cambria Math" panose="02040503050406030204" pitchFamily="18" charset="0"/>
                      </a:rPr>
                      <m:t>→</m:t>
                    </m:r>
                  </m:oMath>
                </a14:m>
                <a:r>
                  <a:rPr lang="en-US" dirty="0">
                    <a:latin typeface="+mj-lt"/>
                  </a:rPr>
                  <a:t> turbulent flow</a:t>
                </a:r>
              </a:p>
              <a:p>
                <a:r>
                  <a:rPr lang="en-US" dirty="0">
                    <a:latin typeface="+mj-lt"/>
                  </a:rPr>
                  <a:t>At a fixed location on surface, if </a:t>
                </a:r>
                <a14:m>
                  <m:oMath xmlns:m="http://schemas.openxmlformats.org/officeDocument/2006/math">
                    <m:r>
                      <a:rPr lang="en-US" b="0" i="1" smtClean="0">
                        <a:latin typeface="Cambria Math" panose="02040503050406030204" pitchFamily="18" charset="0"/>
                      </a:rPr>
                      <m:t>𝑅𝑒</m:t>
                    </m:r>
                  </m:oMath>
                </a14:m>
                <a:r>
                  <a:rPr lang="en-US" dirty="0">
                    <a:latin typeface="+mj-lt"/>
                  </a:rPr>
                  <a:t> increase </a:t>
                </a:r>
                <a14:m>
                  <m:oMath xmlns:m="http://schemas.openxmlformats.org/officeDocument/2006/math">
                    <m:r>
                      <a:rPr lang="en-US" i="1">
                        <a:latin typeface="Cambria Math" panose="02040503050406030204" pitchFamily="18" charset="0"/>
                      </a:rPr>
                      <m:t>→</m:t>
                    </m:r>
                  </m:oMath>
                </a14:m>
                <a:r>
                  <a:rPr lang="en-US" dirty="0">
                    <a:latin typeface="+mj-lt"/>
                  </a:rPr>
                  <a:t> viscous forces less dominant</a:t>
                </a:r>
              </a:p>
            </p:txBody>
          </p:sp>
        </mc:Choice>
        <mc:Fallback xmlns="">
          <p:sp>
            <p:nvSpPr>
              <p:cNvPr id="8" name="TextBox 7"/>
              <p:cNvSpPr txBox="1">
                <a:spLocks noRot="1" noChangeAspect="1" noMove="1" noResize="1" noEditPoints="1" noAdjustHandles="1" noChangeArrowheads="1" noChangeShapeType="1" noTextEdit="1"/>
              </p:cNvSpPr>
              <p:nvPr/>
            </p:nvSpPr>
            <p:spPr>
              <a:xfrm>
                <a:off x="818819" y="2400965"/>
                <a:ext cx="9714839" cy="646331"/>
              </a:xfrm>
              <a:prstGeom prst="rect">
                <a:avLst/>
              </a:prstGeom>
              <a:blipFill>
                <a:blip r:embed="rId3"/>
                <a:stretch>
                  <a:fillRect l="-523" t="-5882" b="-13725"/>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38200" y="3533450"/>
                <a:ext cx="5664200" cy="1581523"/>
              </a:xfrm>
              <a:prstGeom prst="rect">
                <a:avLst/>
              </a:prstGeom>
              <a:noFill/>
            </p:spPr>
            <p:txBody>
              <a:bodyPr wrap="square" lIns="0" tIns="0" rIns="0" bIns="0" rtlCol="0">
                <a:spAutoFit/>
              </a:bodyPr>
              <a:lstStyle/>
              <a:p>
                <a14:m>
                  <m:oMath xmlns:m="http://schemas.openxmlformats.org/officeDocument/2006/math">
                    <m:r>
                      <m:rPr>
                        <m:sty m:val="p"/>
                      </m:rPr>
                      <a:rPr lang="en-US" b="0" i="0" smtClean="0">
                        <a:latin typeface="Cambria Math" panose="02040503050406030204" pitchFamily="18" charset="0"/>
                      </a:rPr>
                      <m:t>Pr</m:t>
                    </m:r>
                    <m:r>
                      <a:rPr lang="en-US" b="0" i="0" smtClean="0">
                        <a:latin typeface="Cambria Math" panose="02040503050406030204" pitchFamily="18" charset="0"/>
                      </a:rPr>
                      <m:t> </m:t>
                    </m:r>
                    <m:d>
                      <m:dPr>
                        <m:ctrlPr>
                          <a:rPr lang="en-US" b="0" i="1" smtClean="0">
                            <a:latin typeface="Cambria Math" panose="02040503050406030204" pitchFamily="18" charset="0"/>
                          </a:rPr>
                        </m:ctrlPr>
                      </m:dPr>
                      <m:e>
                        <m:r>
                          <a:rPr lang="en-US" b="0" i="0" smtClean="0">
                            <a:latin typeface="Cambria Math" panose="02040503050406030204" pitchFamily="18" charset="0"/>
                          </a:rPr>
                          <m:t>=</m:t>
                        </m:r>
                        <m:r>
                          <a:rPr lang="en-US" b="0" i="1" smtClean="0">
                            <a:latin typeface="Cambria Math" panose="02040503050406030204" pitchFamily="18" charset="0"/>
                          </a:rPr>
                          <m:t>𝜈</m:t>
                        </m:r>
                        <m:r>
                          <a:rPr lang="en-US" b="0" i="1" smtClean="0">
                            <a:latin typeface="Cambria Math" panose="02040503050406030204" pitchFamily="18" charset="0"/>
                          </a:rPr>
                          <m:t>/</m:t>
                        </m:r>
                        <m:r>
                          <a:rPr lang="en-US" b="0" i="1" smtClean="0">
                            <a:latin typeface="Cambria Math" panose="02040503050406030204" pitchFamily="18" charset="0"/>
                          </a:rPr>
                          <m:t>𝛼</m:t>
                        </m:r>
                      </m:e>
                    </m:d>
                    <m:r>
                      <a:rPr lang="en-US" b="0" i="0" smtClean="0">
                        <a:latin typeface="Cambria Math" panose="02040503050406030204" pitchFamily="18" charset="0"/>
                      </a:rPr>
                      <m:t>:</m:t>
                    </m:r>
                  </m:oMath>
                </a14:m>
                <a:r>
                  <a:rPr lang="en-US" dirty="0">
                    <a:latin typeface="+mj-lt"/>
                  </a:rPr>
                  <a:t>  </a:t>
                </a:r>
                <a14:m>
                  <m:oMath xmlns:m="http://schemas.openxmlformats.org/officeDocument/2006/math">
                    <m:r>
                      <m:rPr>
                        <m:nor/>
                      </m:rPr>
                      <a:rPr lang="en-US">
                        <a:latin typeface="+mj-lt"/>
                      </a:rPr>
                      <m:t>measure</m:t>
                    </m:r>
                    <m:r>
                      <m:rPr>
                        <m:nor/>
                      </m:rPr>
                      <a:rPr lang="en-US">
                        <a:latin typeface="+mj-lt"/>
                      </a:rPr>
                      <m:t> </m:t>
                    </m:r>
                    <m:r>
                      <m:rPr>
                        <m:nor/>
                      </m:rPr>
                      <a:rPr lang="en-US">
                        <a:latin typeface="+mj-lt"/>
                      </a:rPr>
                      <m:t>of</m:t>
                    </m:r>
                    <m:r>
                      <m:rPr>
                        <m:nor/>
                      </m:rPr>
                      <a:rPr lang="en-US">
                        <a:latin typeface="+mj-lt"/>
                      </a:rPr>
                      <m:t> </m:t>
                    </m:r>
                    <m:r>
                      <m:rPr>
                        <m:nor/>
                      </m:rPr>
                      <a:rPr lang="en-US">
                        <a:latin typeface="+mj-lt"/>
                      </a:rPr>
                      <m:t>the</m:t>
                    </m:r>
                    <m:r>
                      <m:rPr>
                        <m:nor/>
                      </m:rPr>
                      <a:rPr lang="en-US">
                        <a:latin typeface="+mj-lt"/>
                      </a:rPr>
                      <m:t> </m:t>
                    </m:r>
                    <m:r>
                      <m:rPr>
                        <m:nor/>
                      </m:rPr>
                      <a:rPr lang="en-US">
                        <a:latin typeface="+mj-lt"/>
                      </a:rPr>
                      <m:t>relative</m:t>
                    </m:r>
                    <m:r>
                      <m:rPr>
                        <m:nor/>
                      </m:rPr>
                      <a:rPr lang="en-US">
                        <a:latin typeface="+mj-lt"/>
                      </a:rPr>
                      <m:t> </m:t>
                    </m:r>
                    <m:r>
                      <m:rPr>
                        <m:nor/>
                      </m:rPr>
                      <a:rPr lang="en-US">
                        <a:latin typeface="+mj-lt"/>
                      </a:rPr>
                      <m:t>effectiveness</m:t>
                    </m:r>
                    <m:r>
                      <m:rPr>
                        <m:nor/>
                      </m:rPr>
                      <a:rPr lang="en-US">
                        <a:latin typeface="+mj-lt"/>
                      </a:rPr>
                      <m:t> </m:t>
                    </m:r>
                    <m:r>
                      <m:rPr>
                        <m:nor/>
                      </m:rPr>
                      <a:rPr lang="en-US">
                        <a:latin typeface="+mj-lt"/>
                      </a:rPr>
                      <m:t>of</m:t>
                    </m:r>
                    <m:r>
                      <m:rPr>
                        <m:nor/>
                      </m:rPr>
                      <a:rPr lang="en-US">
                        <a:latin typeface="+mj-lt"/>
                      </a:rPr>
                      <m:t> </m:t>
                    </m:r>
                    <m:r>
                      <m:rPr>
                        <m:nor/>
                      </m:rPr>
                      <a:rPr lang="en-US">
                        <a:latin typeface="+mj-lt"/>
                      </a:rPr>
                      <m:t>momentum</m:t>
                    </m:r>
                    <m:r>
                      <m:rPr>
                        <m:nor/>
                      </m:rPr>
                      <a:rPr lang="en-US">
                        <a:latin typeface="+mj-lt"/>
                      </a:rPr>
                      <m:t> </m:t>
                    </m:r>
                    <m:r>
                      <m:rPr>
                        <m:nor/>
                      </m:rPr>
                      <a:rPr lang="en-US">
                        <a:latin typeface="+mj-lt"/>
                      </a:rPr>
                      <m:t>and</m:t>
                    </m:r>
                    <m:r>
                      <m:rPr>
                        <m:nor/>
                      </m:rPr>
                      <a:rPr lang="en-US">
                        <a:latin typeface="+mj-lt"/>
                      </a:rPr>
                      <m:t> </m:t>
                    </m:r>
                    <m:r>
                      <m:rPr>
                        <m:nor/>
                      </m:rPr>
                      <a:rPr lang="en-US">
                        <a:latin typeface="+mj-lt"/>
                      </a:rPr>
                      <m:t>energy</m:t>
                    </m:r>
                    <m:r>
                      <m:rPr>
                        <m:nor/>
                      </m:rPr>
                      <a:rPr lang="en-US">
                        <a:latin typeface="+mj-lt"/>
                      </a:rPr>
                      <m:t> </m:t>
                    </m:r>
                    <m:r>
                      <m:rPr>
                        <m:nor/>
                      </m:rPr>
                      <a:rPr lang="en-US">
                        <a:latin typeface="+mj-lt"/>
                      </a:rPr>
                      <m:t>transport</m:t>
                    </m:r>
                    <m:r>
                      <m:rPr>
                        <m:nor/>
                      </m:rPr>
                      <a:rPr lang="en-US">
                        <a:latin typeface="+mj-lt"/>
                      </a:rPr>
                      <m:t> </m:t>
                    </m:r>
                    <m:r>
                      <m:rPr>
                        <m:nor/>
                      </m:rPr>
                      <a:rPr lang="en-US">
                        <a:latin typeface="+mj-lt"/>
                      </a:rPr>
                      <m:t>by</m:t>
                    </m:r>
                    <m:r>
                      <m:rPr>
                        <m:nor/>
                      </m:rPr>
                      <a:rPr lang="en-US">
                        <a:latin typeface="+mj-lt"/>
                      </a:rPr>
                      <m:t> </m:t>
                    </m:r>
                    <m:r>
                      <m:rPr>
                        <m:nor/>
                      </m:rPr>
                      <a:rPr lang="en-US">
                        <a:latin typeface="+mj-lt"/>
                      </a:rPr>
                      <m:t>diffusion</m:t>
                    </m:r>
                    <m:r>
                      <m:rPr>
                        <m:nor/>
                      </m:rPr>
                      <a:rPr lang="en-US">
                        <a:latin typeface="+mj-lt"/>
                      </a:rPr>
                      <m:t> </m:t>
                    </m:r>
                    <m:r>
                      <m:rPr>
                        <m:nor/>
                      </m:rPr>
                      <a:rPr lang="en-US">
                        <a:latin typeface="+mj-lt"/>
                      </a:rPr>
                      <m:t>in</m:t>
                    </m:r>
                    <m:r>
                      <m:rPr>
                        <m:nor/>
                      </m:rPr>
                      <a:rPr lang="en-US">
                        <a:latin typeface="+mj-lt"/>
                      </a:rPr>
                      <m:t> </m:t>
                    </m:r>
                    <m:r>
                      <m:rPr>
                        <m:nor/>
                      </m:rPr>
                      <a:rPr lang="en-US">
                        <a:latin typeface="+mj-lt"/>
                      </a:rPr>
                      <m:t>the</m:t>
                    </m:r>
                    <m:r>
                      <m:rPr>
                        <m:nor/>
                      </m:rPr>
                      <a:rPr lang="en-US">
                        <a:latin typeface="+mj-lt"/>
                      </a:rPr>
                      <m:t> </m:t>
                    </m:r>
                    <m:r>
                      <m:rPr>
                        <m:nor/>
                      </m:rPr>
                      <a:rPr lang="en-US">
                        <a:latin typeface="+mj-lt"/>
                      </a:rPr>
                      <m:t>velocity</m:t>
                    </m:r>
                    <m:r>
                      <m:rPr>
                        <m:nor/>
                      </m:rPr>
                      <a:rPr lang="en-US">
                        <a:latin typeface="+mj-lt"/>
                      </a:rPr>
                      <m:t> </m:t>
                    </m:r>
                    <m:r>
                      <m:rPr>
                        <m:nor/>
                      </m:rPr>
                      <a:rPr lang="en-US">
                        <a:latin typeface="+mj-lt"/>
                      </a:rPr>
                      <m:t>and</m:t>
                    </m:r>
                    <m:r>
                      <m:rPr>
                        <m:nor/>
                      </m:rPr>
                      <a:rPr lang="en-US">
                        <a:latin typeface="+mj-lt"/>
                      </a:rPr>
                      <m:t> </m:t>
                    </m:r>
                    <m:r>
                      <m:rPr>
                        <m:nor/>
                      </m:rPr>
                      <a:rPr lang="en-US">
                        <a:latin typeface="+mj-lt"/>
                      </a:rPr>
                      <m:t>thermal</m:t>
                    </m:r>
                    <m:r>
                      <m:rPr>
                        <m:nor/>
                      </m:rPr>
                      <a:rPr lang="en-US">
                        <a:latin typeface="+mj-lt"/>
                      </a:rPr>
                      <m:t> </m:t>
                    </m:r>
                    <m:r>
                      <m:rPr>
                        <m:nor/>
                      </m:rPr>
                      <a:rPr lang="en-US">
                        <a:latin typeface="+mj-lt"/>
                      </a:rPr>
                      <m:t>boundary</m:t>
                    </m:r>
                    <m:r>
                      <m:rPr>
                        <m:nor/>
                      </m:rPr>
                      <a:rPr lang="en-US">
                        <a:latin typeface="+mj-lt"/>
                      </a:rPr>
                      <m:t> </m:t>
                    </m:r>
                    <m:r>
                      <m:rPr>
                        <m:nor/>
                      </m:rPr>
                      <a:rPr lang="en-US">
                        <a:latin typeface="+mj-lt"/>
                      </a:rPr>
                      <m:t>layers</m:t>
                    </m:r>
                    <m:r>
                      <m:rPr>
                        <m:nor/>
                      </m:rPr>
                      <a:rPr lang="en-US">
                        <a:latin typeface="+mj-lt"/>
                      </a:rPr>
                      <m:t>, </m:t>
                    </m:r>
                    <m:r>
                      <m:rPr>
                        <m:nor/>
                      </m:rPr>
                      <a:rPr lang="en-US">
                        <a:latin typeface="+mj-lt"/>
                      </a:rPr>
                      <m:t>respectively</m:t>
                    </m:r>
                    <m:r>
                      <m:rPr>
                        <m:nor/>
                      </m:rPr>
                      <a:rPr lang="en-US">
                        <a:latin typeface="+mj-lt"/>
                      </a:rPr>
                      <m:t>. </m:t>
                    </m:r>
                  </m:oMath>
                </a14:m>
                <a:endParaRPr lang="en-US" dirty="0">
                  <a:latin typeface="+mj-lt"/>
                </a:endParaRPr>
              </a:p>
              <a:p>
                <a:endParaRPr lang="en-US" dirty="0">
                  <a:latin typeface="+mj-lt"/>
                </a:endParaRPr>
              </a:p>
              <a:p>
                <a:r>
                  <a:rPr lang="en-US" dirty="0">
                    <a:latin typeface="+mj-lt"/>
                  </a:rPr>
                  <a:t>For laminar flow: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charset="0"/>
                          </a:rPr>
                          <m:t>𝛿</m:t>
                        </m:r>
                      </m:num>
                      <m:den>
                        <m:sSub>
                          <m:sSubPr>
                            <m:ctrlPr>
                              <a:rPr lang="en-US" b="0" i="1" smtClean="0">
                                <a:latin typeface="Cambria Math" panose="02040503050406030204" pitchFamily="18" charset="0"/>
                              </a:rPr>
                            </m:ctrlPr>
                          </m:sSubPr>
                          <m:e>
                            <m:r>
                              <a:rPr lang="en-US" b="0" i="1" smtClean="0">
                                <a:latin typeface="Cambria Math" charset="0"/>
                              </a:rPr>
                              <m:t>𝛿</m:t>
                            </m:r>
                          </m:e>
                          <m:sub>
                            <m:r>
                              <a:rPr lang="en-US" b="0" i="1" smtClean="0">
                                <a:latin typeface="Cambria Math" charset="0"/>
                              </a:rPr>
                              <m:t>𝑡</m:t>
                            </m:r>
                          </m:sub>
                        </m:sSub>
                      </m:den>
                    </m:f>
                    <m:r>
                      <a:rPr lang="en-US" b="0" i="1" smtClean="0">
                        <a:latin typeface="Cambria Math" charset="0"/>
                        <a:ea typeface="Cambria Math" charset="0"/>
                        <a:cs typeface="Cambria Math" charset="0"/>
                      </a:rPr>
                      <m:t>∝</m:t>
                    </m:r>
                    <m:sSup>
                      <m:sSupPr>
                        <m:ctrlPr>
                          <a:rPr lang="en-US" b="0" i="1" smtClean="0">
                            <a:latin typeface="Cambria Math" panose="02040503050406030204" pitchFamily="18" charset="0"/>
                            <a:ea typeface="Cambria Math" charset="0"/>
                            <a:cs typeface="Cambria Math" charset="0"/>
                          </a:rPr>
                        </m:ctrlPr>
                      </m:sSupPr>
                      <m:e>
                        <m:r>
                          <a:rPr lang="en-US" b="0" i="1" smtClean="0">
                            <a:latin typeface="Cambria Math" charset="0"/>
                            <a:ea typeface="Cambria Math" charset="0"/>
                            <a:cs typeface="Cambria Math" charset="0"/>
                          </a:rPr>
                          <m:t>𝑃𝑟</m:t>
                        </m:r>
                      </m:e>
                      <m:sup>
                        <m:r>
                          <a:rPr lang="en-US" b="0" i="1" smtClean="0">
                            <a:latin typeface="Cambria Math" charset="0"/>
                            <a:ea typeface="Cambria Math" charset="0"/>
                            <a:cs typeface="Cambria Math" charset="0"/>
                          </a:rPr>
                          <m:t>𝑛</m:t>
                        </m:r>
                      </m:sup>
                    </m:sSup>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𝑛</m:t>
                    </m:r>
                    <m:r>
                      <a:rPr lang="en-US" b="0" i="1" smtClean="0">
                        <a:latin typeface="Cambria Math" charset="0"/>
                        <a:ea typeface="Cambria Math" charset="0"/>
                        <a:cs typeface="Cambria Math" charset="0"/>
                      </a:rPr>
                      <m:t>&gt;0⁡</m:t>
                    </m:r>
                  </m:oMath>
                </a14:m>
                <a:endParaRPr lang="en-US" dirty="0">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38200" y="3533450"/>
                <a:ext cx="5664200" cy="1581523"/>
              </a:xfrm>
              <a:prstGeom prst="rect">
                <a:avLst/>
              </a:prstGeom>
              <a:blipFill rotWithShape="0">
                <a:blip r:embed="rId4"/>
                <a:stretch>
                  <a:fillRect l="-2583" t="-25869" r="-1076" b="-22394"/>
                </a:stretch>
              </a:blipFill>
            </p:spPr>
            <p:txBody>
              <a:bodyPr/>
              <a:lstStyle/>
              <a:p>
                <a:r>
                  <a:rPr lang="en-US">
                    <a:noFill/>
                  </a:rPr>
                  <a:t> </a:t>
                </a:r>
              </a:p>
            </p:txBody>
          </p:sp>
        </mc:Fallback>
      </mc:AlternateContent>
      <p:pic>
        <p:nvPicPr>
          <p:cNvPr id="11" name="Picture 10"/>
          <p:cNvPicPr>
            <a:picLocks noChangeAspect="1"/>
          </p:cNvPicPr>
          <p:nvPr/>
        </p:nvPicPr>
        <p:blipFill>
          <a:blip r:embed="rId5"/>
          <a:stretch>
            <a:fillRect/>
          </a:stretch>
        </p:blipFill>
        <p:spPr>
          <a:xfrm>
            <a:off x="7308850" y="3471364"/>
            <a:ext cx="3721100" cy="2984500"/>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3003343" y="1156653"/>
                <a:ext cx="3668448" cy="66749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i="1">
                          <a:latin typeface="Cambria Math" charset="0"/>
                        </a:rPr>
                        <m:t>=</m:t>
                      </m:r>
                      <m:f>
                        <m:fPr>
                          <m:ctrlPr>
                            <a:rPr lang="en-US" i="1">
                              <a:latin typeface="Cambria Math" panose="02040503050406030204" pitchFamily="18" charset="0"/>
                            </a:rPr>
                          </m:ctrlPr>
                        </m:fPr>
                        <m:num>
                          <m:r>
                            <a:rPr lang="en-US" i="1">
                              <a:latin typeface="Cambria Math" charset="0"/>
                            </a:rPr>
                            <m:t>𝑐h𝑎𝑛𝑔𝑒</m:t>
                          </m:r>
                          <m:r>
                            <a:rPr lang="en-US" i="1">
                              <a:latin typeface="Cambria Math" charset="0"/>
                            </a:rPr>
                            <m:t> </m:t>
                          </m:r>
                          <m:r>
                            <a:rPr lang="en-US" i="1">
                              <a:latin typeface="Cambria Math" charset="0"/>
                            </a:rPr>
                            <m:t>𝑖𝑛</m:t>
                          </m:r>
                          <m:r>
                            <a:rPr lang="en-US" i="1">
                              <a:latin typeface="Cambria Math" charset="0"/>
                            </a:rPr>
                            <m:t> </m:t>
                          </m:r>
                          <m:r>
                            <a:rPr lang="en-US" i="1">
                              <a:latin typeface="Cambria Math" charset="0"/>
                            </a:rPr>
                            <m:t>𝑚𝑜𝑚𝑒𝑛𝑡𝑢𝑚</m:t>
                          </m:r>
                          <m:r>
                            <a:rPr lang="en-US" i="1">
                              <a:latin typeface="Cambria Math" charset="0"/>
                            </a:rPr>
                            <m:t> </m:t>
                          </m:r>
                          <m:r>
                            <a:rPr lang="en-US" i="1">
                              <a:latin typeface="Cambria Math" charset="0"/>
                            </a:rPr>
                            <m:t>𝑜𝑓𝑓𝑙𝑢𝑖𝑑</m:t>
                          </m:r>
                        </m:num>
                        <m:den>
                          <m:r>
                            <a:rPr lang="en-US" i="1">
                              <a:latin typeface="Cambria Math" charset="0"/>
                            </a:rPr>
                            <m:t>𝑣𝑖𝑠𝑐𝑜𝑢𝑠</m:t>
                          </m:r>
                          <m:r>
                            <a:rPr lang="en-US" i="1">
                              <a:latin typeface="Cambria Math" charset="0"/>
                            </a:rPr>
                            <m:t> </m:t>
                          </m:r>
                          <m:r>
                            <a:rPr lang="en-US" i="1">
                              <a:latin typeface="Cambria Math" charset="0"/>
                            </a:rPr>
                            <m:t>𝑓𝑜𝑟𝑐𝑒𝑠</m:t>
                          </m:r>
                        </m:den>
                      </m:f>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3003343" y="1156653"/>
                <a:ext cx="3668448" cy="66749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502400" y="1122312"/>
                <a:ext cx="2817310" cy="8679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is-IS" i="1">
                              <a:latin typeface="Cambria Math" panose="02040503050406030204" pitchFamily="18" charset="0"/>
                            </a:rPr>
                          </m:ctrlPr>
                        </m:groupChrPr>
                        <m:e>
                          <m:eqArr>
                            <m:eqArrPr>
                              <m:ctrlPr>
                                <a:rPr lang="en-US" i="1">
                                  <a:latin typeface="Cambria Math" panose="02040503050406030204" pitchFamily="18" charset="0"/>
                                </a:rPr>
                              </m:ctrlPr>
                            </m:eqArrPr>
                            <m:e>
                              <m:r>
                                <m:rPr>
                                  <m:brk m:alnAt="1"/>
                                </m:rPr>
                                <a:rPr lang="en-US" i="1">
                                  <a:latin typeface="Cambria Math" charset="0"/>
                                </a:rPr>
                                <m:t>𝑜</m:t>
                              </m:r>
                              <m:r>
                                <a:rPr lang="en-US" i="1">
                                  <a:latin typeface="Cambria Math" charset="0"/>
                                </a:rPr>
                                <m:t>𝑟𝑑𝑒𝑟</m:t>
                              </m:r>
                              <m:r>
                                <a:rPr lang="en-US" i="1">
                                  <a:latin typeface="Cambria Math" charset="0"/>
                                </a:rPr>
                                <m:t> </m:t>
                              </m:r>
                              <m:r>
                                <a:rPr lang="en-US" i="1">
                                  <a:latin typeface="Cambria Math" charset="0"/>
                                </a:rPr>
                                <m:t>𝑜𝑓</m:t>
                              </m:r>
                              <m:r>
                                <a:rPr lang="en-US" i="1">
                                  <a:latin typeface="Cambria Math" charset="0"/>
                                </a:rPr>
                                <m:t> </m:t>
                              </m:r>
                              <m:r>
                                <a:rPr lang="en-US" i="1">
                                  <a:latin typeface="Cambria Math" charset="0"/>
                                </a:rPr>
                                <m:t>𝑚𝑎𝑔𝑛𝑖𝑡𝑢𝑒</m:t>
                              </m:r>
                            </m:e>
                            <m:e>
                              <m:r>
                                <a:rPr lang="en-US" i="1">
                                  <a:latin typeface="Cambria Math" charset="0"/>
                                </a:rPr>
                                <m:t>𝑎𝑛𝑎𝑙𝑦𝑠𝑖𝑠</m:t>
                              </m:r>
                            </m:e>
                          </m:eqArr>
                        </m:e>
                      </m:groupChr>
                      <m:r>
                        <a:rPr lang="en-US" i="1">
                          <a:latin typeface="Cambria Math" charset="0"/>
                        </a:rPr>
                        <m:t>  </m:t>
                      </m:r>
                      <m:r>
                        <a:rPr lang="en-US" i="1">
                          <a:latin typeface="Cambria Math" charset="0"/>
                          <a:ea typeface="Cambria Math" charset="0"/>
                          <a:cs typeface="Cambria Math" charset="0"/>
                        </a:rPr>
                        <m:t>≈ </m:t>
                      </m:r>
                      <m:f>
                        <m:fPr>
                          <m:ctrlPr>
                            <a:rPr lang="en-US" i="1">
                              <a:latin typeface="Cambria Math" panose="02040503050406030204" pitchFamily="18" charset="0"/>
                              <a:ea typeface="Cambria Math" charset="0"/>
                              <a:cs typeface="Cambria Math" charset="0"/>
                            </a:rPr>
                          </m:ctrlPr>
                        </m:fPr>
                        <m:num>
                          <m:r>
                            <a:rPr lang="en-US" i="1">
                              <a:latin typeface="Cambria Math" charset="0"/>
                              <a:ea typeface="Cambria Math" charset="0"/>
                              <a:cs typeface="Cambria Math" charset="0"/>
                            </a:rPr>
                            <m:t>𝜌</m:t>
                          </m:r>
                          <m:sSup>
                            <m:sSupPr>
                              <m:ctrlPr>
                                <a:rPr lang="en-US" i="1">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𝑉</m:t>
                              </m:r>
                            </m:e>
                            <m:sup>
                              <m:r>
                                <a:rPr lang="en-US" i="1">
                                  <a:latin typeface="Cambria Math" charset="0"/>
                                  <a:ea typeface="Cambria Math" charset="0"/>
                                  <a:cs typeface="Cambria Math" charset="0"/>
                                </a:rPr>
                                <m:t>2</m:t>
                              </m:r>
                            </m:sup>
                          </m:sSup>
                          <m:r>
                            <a:rPr lang="en-US" i="1">
                              <a:latin typeface="Cambria Math" charset="0"/>
                              <a:ea typeface="Cambria Math" charset="0"/>
                              <a:cs typeface="Cambria Math" charset="0"/>
                            </a:rPr>
                            <m:t>𝐴</m:t>
                          </m:r>
                        </m:num>
                        <m:den>
                          <m:r>
                            <a:rPr lang="en-US" i="1">
                              <a:latin typeface="Cambria Math" charset="0"/>
                              <a:ea typeface="Cambria Math" charset="0"/>
                              <a:cs typeface="Cambria Math" charset="0"/>
                            </a:rPr>
                            <m:t>𝜇</m:t>
                          </m:r>
                          <m:f>
                            <m:fPr>
                              <m:ctrlPr>
                                <a:rPr lang="en-US" i="1">
                                  <a:latin typeface="Cambria Math" panose="02040503050406030204" pitchFamily="18" charset="0"/>
                                  <a:ea typeface="Cambria Math" charset="0"/>
                                  <a:cs typeface="Cambria Math" charset="0"/>
                                </a:rPr>
                              </m:ctrlPr>
                            </m:fPr>
                            <m:num>
                              <m:r>
                                <a:rPr lang="en-US" i="1">
                                  <a:latin typeface="Cambria Math" charset="0"/>
                                  <a:ea typeface="Cambria Math" charset="0"/>
                                  <a:cs typeface="Cambria Math" charset="0"/>
                                </a:rPr>
                                <m:t>𝑉</m:t>
                              </m:r>
                            </m:num>
                            <m:den>
                              <m:r>
                                <a:rPr lang="en-US" i="1">
                                  <a:latin typeface="Cambria Math" charset="0"/>
                                  <a:ea typeface="Cambria Math" charset="0"/>
                                  <a:cs typeface="Cambria Math" charset="0"/>
                                </a:rPr>
                                <m:t>𝐿</m:t>
                              </m:r>
                            </m:den>
                          </m:f>
                          <m:r>
                            <a:rPr lang="en-US" i="1">
                              <a:latin typeface="Cambria Math" charset="0"/>
                              <a:ea typeface="Cambria Math" charset="0"/>
                              <a:cs typeface="Cambria Math" charset="0"/>
                            </a:rPr>
                            <m:t>𝐴</m:t>
                          </m:r>
                        </m:den>
                      </m:f>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6502400" y="1122312"/>
                <a:ext cx="2817310" cy="86799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9293749" y="1157666"/>
                <a:ext cx="877099" cy="654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m:t>
                      </m:r>
                      <m:f>
                        <m:fPr>
                          <m:ctrlPr>
                            <a:rPr lang="en-US" i="1">
                              <a:latin typeface="Cambria Math" panose="02040503050406030204" pitchFamily="18" charset="0"/>
                              <a:ea typeface="Cambria Math" charset="0"/>
                              <a:cs typeface="Cambria Math" charset="0"/>
                            </a:rPr>
                          </m:ctrlPr>
                        </m:fPr>
                        <m:num>
                          <m:r>
                            <a:rPr lang="en-US" i="1">
                              <a:latin typeface="Cambria Math" charset="0"/>
                              <a:ea typeface="Cambria Math" charset="0"/>
                              <a:cs typeface="Cambria Math" charset="0"/>
                            </a:rPr>
                            <m:t>𝜌</m:t>
                          </m:r>
                          <m:r>
                            <a:rPr lang="en-US" i="1">
                              <a:latin typeface="Cambria Math" charset="0"/>
                              <a:ea typeface="Cambria Math" charset="0"/>
                              <a:cs typeface="Cambria Math" charset="0"/>
                            </a:rPr>
                            <m:t>𝑉𝐿</m:t>
                          </m:r>
                        </m:num>
                        <m:den>
                          <m:r>
                            <a:rPr lang="en-US" i="1">
                              <a:latin typeface="Cambria Math" charset="0"/>
                              <a:ea typeface="Cambria Math" charset="0"/>
                              <a:cs typeface="Cambria Math" charset="0"/>
                            </a:rPr>
                            <m:t>𝜇</m:t>
                          </m:r>
                        </m:den>
                      </m:f>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9293749" y="1157666"/>
                <a:ext cx="877099" cy="654282"/>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0240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ME 346: Heat Transfer, Ankit Jain</a:t>
            </a:r>
            <a:endParaRPr lang="en-US" dirty="0"/>
          </a:p>
        </p:txBody>
      </p:sp>
      <p:sp>
        <p:nvSpPr>
          <p:cNvPr id="5" name="Slide Number Placeholder 4"/>
          <p:cNvSpPr>
            <a:spLocks noGrp="1"/>
          </p:cNvSpPr>
          <p:nvPr>
            <p:ph type="sldNum" sz="quarter" idx="12"/>
          </p:nvPr>
        </p:nvSpPr>
        <p:spPr/>
        <p:txBody>
          <a:bodyPr/>
          <a:lstStyle/>
          <a:p>
            <a:fld id="{B89D90CA-5368-0446-AAEC-7315DFC5775A}" type="slidenum">
              <a:rPr lang="en-US" smtClean="0"/>
              <a:pPr/>
              <a:t>25</a:t>
            </a:fld>
            <a:endParaRPr lang="en-US" dirty="0"/>
          </a:p>
        </p:txBody>
      </p:sp>
      <p:sp>
        <p:nvSpPr>
          <p:cNvPr id="6" name="Content Placeholder 2"/>
          <p:cNvSpPr txBox="1">
            <a:spLocks/>
          </p:cNvSpPr>
          <p:nvPr/>
        </p:nvSpPr>
        <p:spPr>
          <a:xfrm>
            <a:off x="990600" y="1730829"/>
            <a:ext cx="10515600" cy="4598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charset="2"/>
              <a:buChar char="q"/>
              <a:defRPr sz="2800" b="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Wingdings" charset="2"/>
              <a:buChar char="q"/>
              <a:defRPr sz="2400" b="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Wingdings" charset="2"/>
              <a:buChar char="q"/>
              <a:defRPr sz="2000" b="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Wingdings" charset="2"/>
              <a:buChar char="q"/>
              <a:defRPr sz="1800" b="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Wingdings" charset="2"/>
              <a:buChar char="q"/>
              <a:defRPr sz="1800" b="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Wingdings" charset="2"/>
              <a:buNone/>
            </a:pPr>
            <a:r>
              <a:rPr lang="en-US"/>
              <a:t>© Ankit Jain</a:t>
            </a:r>
          </a:p>
          <a:p>
            <a:pPr marL="0" indent="0" algn="ctr">
              <a:buFont typeface="Wingdings" charset="2"/>
              <a:buNone/>
            </a:pPr>
            <a:r>
              <a:rPr lang="en-US"/>
              <a:t>All rights reserved. </a:t>
            </a:r>
          </a:p>
          <a:p>
            <a:pPr marL="0" indent="0" algn="ctr">
              <a:buFont typeface="Wingdings" charset="2"/>
              <a:buNone/>
            </a:pPr>
            <a:r>
              <a:rPr lang="en-US"/>
              <a:t>You may not make copies or disseminate this material in any form without my express permission. </a:t>
            </a:r>
            <a:endParaRPr lang="en-US" dirty="0"/>
          </a:p>
        </p:txBody>
      </p:sp>
    </p:spTree>
    <p:extLst>
      <p:ext uri="{BB962C8B-B14F-4D97-AF65-F5344CB8AC3E}">
        <p14:creationId xmlns:p14="http://schemas.microsoft.com/office/powerpoint/2010/main" val="37984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5D6F-F306-2F48-99D7-00F6CF90D45C}"/>
              </a:ext>
            </a:extLst>
          </p:cNvPr>
          <p:cNvSpPr>
            <a:spLocks noGrp="1"/>
          </p:cNvSpPr>
          <p:nvPr>
            <p:ph type="title"/>
          </p:nvPr>
        </p:nvSpPr>
        <p:spPr/>
        <p:txBody>
          <a:bodyPr/>
          <a:lstStyle/>
          <a:p>
            <a:r>
              <a:rPr lang="en-DK" dirty="0"/>
              <a:t>Non-dimensional </a:t>
            </a:r>
            <a:r>
              <a:rPr lang="en-DK" i="1" dirty="0"/>
              <a:t>h: </a:t>
            </a:r>
            <a:r>
              <a:rPr lang="en-DK" dirty="0"/>
              <a:t>Nusselt Number</a:t>
            </a:r>
          </a:p>
        </p:txBody>
      </p:sp>
      <p:sp>
        <p:nvSpPr>
          <p:cNvPr id="4" name="Footer Placeholder 3">
            <a:extLst>
              <a:ext uri="{FF2B5EF4-FFF2-40B4-BE49-F238E27FC236}">
                <a16:creationId xmlns:a16="http://schemas.microsoft.com/office/drawing/2014/main" id="{9D232774-7A5A-7649-84C6-A750F8E2A0C6}"/>
              </a:ext>
            </a:extLst>
          </p:cNvPr>
          <p:cNvSpPr>
            <a:spLocks noGrp="1"/>
          </p:cNvSpPr>
          <p:nvPr>
            <p:ph type="ftr" sz="quarter" idx="11"/>
          </p:nvPr>
        </p:nvSpPr>
        <p:spPr/>
        <p:txBody>
          <a:bodyPr/>
          <a:lstStyle/>
          <a:p>
            <a:r>
              <a:rPr lang="en-US"/>
              <a:t>ME 346: Heat Transfer, Ankit Jain</a:t>
            </a:r>
            <a:endParaRPr lang="en-US" dirty="0"/>
          </a:p>
        </p:txBody>
      </p:sp>
      <p:sp>
        <p:nvSpPr>
          <p:cNvPr id="5" name="Slide Number Placeholder 4">
            <a:extLst>
              <a:ext uri="{FF2B5EF4-FFF2-40B4-BE49-F238E27FC236}">
                <a16:creationId xmlns:a16="http://schemas.microsoft.com/office/drawing/2014/main" id="{453EBA85-E32C-6D4C-ADA8-8BACEEF01A9C}"/>
              </a:ext>
            </a:extLst>
          </p:cNvPr>
          <p:cNvSpPr>
            <a:spLocks noGrp="1"/>
          </p:cNvSpPr>
          <p:nvPr>
            <p:ph type="sldNum" sz="quarter" idx="12"/>
          </p:nvPr>
        </p:nvSpPr>
        <p:spPr/>
        <p:txBody>
          <a:bodyPr/>
          <a:lstStyle/>
          <a:p>
            <a:fld id="{B89D90CA-5368-0446-AAEC-7315DFC5775A}" type="slidenum">
              <a:rPr lang="en-US" smtClean="0"/>
              <a:pPr/>
              <a:t>3</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0BCF1BA-A07C-204B-B26D-71BBA36265E6}"/>
                  </a:ext>
                </a:extLst>
              </p:cNvPr>
              <p:cNvSpPr txBox="1"/>
              <p:nvPr/>
            </p:nvSpPr>
            <p:spPr>
              <a:xfrm>
                <a:off x="2934717" y="1483854"/>
                <a:ext cx="5227265" cy="719812"/>
              </a:xfrm>
              <a:prstGeom prst="rect">
                <a:avLst/>
              </a:prstGeom>
              <a:noFill/>
            </p:spPr>
            <p:txBody>
              <a:bodyPr wrap="none" lIns="0" tIns="0" rIns="0" bIns="0" rtlCol="0">
                <a:spAutoFit/>
              </a:bodyPr>
              <a:lstStyle/>
              <a:p>
                <a14:m>
                  <m:oMath xmlns:m="http://schemas.openxmlformats.org/officeDocument/2006/math">
                    <m:r>
                      <a:rPr lang="en-US" sz="2800" b="0" i="1" smtClean="0">
                        <a:latin typeface="Cambria Math" panose="02040503050406030204" pitchFamily="18" charset="0"/>
                      </a:rPr>
                      <m:t>𝑁𝑢</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h</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𝐿</m:t>
                            </m:r>
                          </m:e>
                          <m:sub>
                            <m:r>
                              <a:rPr lang="en-US" sz="2800" b="0" i="1" smtClean="0">
                                <a:latin typeface="Cambria Math" panose="02040503050406030204" pitchFamily="18" charset="0"/>
                              </a:rPr>
                              <m:t>𝑐</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𝑓</m:t>
                            </m:r>
                          </m:sub>
                        </m:sSub>
                      </m:den>
                    </m:f>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𝐿</m:t>
                        </m:r>
                      </m:e>
                      <m:sub>
                        <m:r>
                          <a:rPr lang="en-US" sz="2800" b="0" i="1" smtClean="0">
                            <a:latin typeface="Cambria Math" panose="02040503050406030204" pitchFamily="18" charset="0"/>
                          </a:rPr>
                          <m:t>𝑐</m:t>
                        </m:r>
                      </m:sub>
                    </m:sSub>
                    <m:r>
                      <a:rPr lang="en-US" sz="2800" b="0" i="1" smtClean="0">
                        <a:latin typeface="Cambria Math" panose="02040503050406030204" pitchFamily="18" charset="0"/>
                      </a:rPr>
                      <m:t>: </m:t>
                    </m:r>
                  </m:oMath>
                </a14:m>
                <a:r>
                  <a:rPr lang="en-DK" sz="2800" dirty="0"/>
                  <a:t>characteristic length</a:t>
                </a:r>
              </a:p>
            </p:txBody>
          </p:sp>
        </mc:Choice>
        <mc:Fallback xmlns="">
          <p:sp>
            <p:nvSpPr>
              <p:cNvPr id="6" name="TextBox 5">
                <a:extLst>
                  <a:ext uri="{FF2B5EF4-FFF2-40B4-BE49-F238E27FC236}">
                    <a16:creationId xmlns:a16="http://schemas.microsoft.com/office/drawing/2014/main" id="{F0BCF1BA-A07C-204B-B26D-71BBA36265E6}"/>
                  </a:ext>
                </a:extLst>
              </p:cNvPr>
              <p:cNvSpPr txBox="1">
                <a:spLocks noRot="1" noChangeAspect="1" noMove="1" noResize="1" noEditPoints="1" noAdjustHandles="1" noChangeArrowheads="1" noChangeShapeType="1" noTextEdit="1"/>
              </p:cNvSpPr>
              <p:nvPr/>
            </p:nvSpPr>
            <p:spPr>
              <a:xfrm>
                <a:off x="2934717" y="1483854"/>
                <a:ext cx="5227265" cy="719812"/>
              </a:xfrm>
              <a:prstGeom prst="rect">
                <a:avLst/>
              </a:prstGeom>
              <a:blipFill>
                <a:blip r:embed="rId2"/>
                <a:stretch>
                  <a:fillRect l="-2184" r="-3398" b="-12281"/>
                </a:stretch>
              </a:blipFill>
            </p:spPr>
            <p:txBody>
              <a:bodyPr/>
              <a:lstStyle/>
              <a:p>
                <a:r>
                  <a:rPr lang="en-DK">
                    <a:noFill/>
                  </a:rPr>
                  <a:t> </a:t>
                </a:r>
              </a:p>
            </p:txBody>
          </p:sp>
        </mc:Fallback>
      </mc:AlternateContent>
      <p:pic>
        <p:nvPicPr>
          <p:cNvPr id="9" name="Picture 8">
            <a:extLst>
              <a:ext uri="{FF2B5EF4-FFF2-40B4-BE49-F238E27FC236}">
                <a16:creationId xmlns:a16="http://schemas.microsoft.com/office/drawing/2014/main" id="{1B60C6CC-10CE-6F41-B3E7-F9922E66AB23}"/>
              </a:ext>
            </a:extLst>
          </p:cNvPr>
          <p:cNvPicPr>
            <a:picLocks noChangeAspect="1"/>
          </p:cNvPicPr>
          <p:nvPr/>
        </p:nvPicPr>
        <p:blipFill>
          <a:blip r:embed="rId3"/>
          <a:stretch>
            <a:fillRect/>
          </a:stretch>
        </p:blipFill>
        <p:spPr>
          <a:xfrm>
            <a:off x="44066" y="2581620"/>
            <a:ext cx="4041047" cy="255224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7988424-A6AA-B848-BD46-326F0CAF08EE}"/>
                  </a:ext>
                </a:extLst>
              </p:cNvPr>
              <p:cNvSpPr txBox="1"/>
              <p:nvPr/>
            </p:nvSpPr>
            <p:spPr>
              <a:xfrm>
                <a:off x="5635127" y="3002096"/>
                <a:ext cx="134306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𝑐𝑜𝑛𝑑</m:t>
                          </m:r>
                        </m:sub>
                      </m:sSub>
                      <m:r>
                        <a:rPr lang="en-US" b="0" i="1" smtClean="0">
                          <a:latin typeface="Cambria Math" panose="02040503050406030204" pitchFamily="18" charset="0"/>
                        </a:rPr>
                        <m:t>=</m:t>
                      </m:r>
                      <m:r>
                        <a:rPr lang="en-US" b="0" i="1" smtClean="0">
                          <a:latin typeface="Cambria Math" panose="02040503050406030204" pitchFamily="18" charset="0"/>
                        </a:rPr>
                        <m:t>𝑘</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num>
                        <m:den>
                          <m:r>
                            <a:rPr lang="en-US" b="0" i="1" smtClean="0">
                              <a:latin typeface="Cambria Math" panose="02040503050406030204" pitchFamily="18" charset="0"/>
                              <a:ea typeface="Cambria Math" panose="02040503050406030204" pitchFamily="18" charset="0"/>
                            </a:rPr>
                            <m:t>𝐿</m:t>
                          </m:r>
                        </m:den>
                      </m:f>
                    </m:oMath>
                  </m:oMathPara>
                </a14:m>
                <a:endParaRPr lang="en-DK" dirty="0"/>
              </a:p>
            </p:txBody>
          </p:sp>
        </mc:Choice>
        <mc:Fallback xmlns="">
          <p:sp>
            <p:nvSpPr>
              <p:cNvPr id="10" name="TextBox 9">
                <a:extLst>
                  <a:ext uri="{FF2B5EF4-FFF2-40B4-BE49-F238E27FC236}">
                    <a16:creationId xmlns:a16="http://schemas.microsoft.com/office/drawing/2014/main" id="{87988424-A6AA-B848-BD46-326F0CAF08EE}"/>
                  </a:ext>
                </a:extLst>
              </p:cNvPr>
              <p:cNvSpPr txBox="1">
                <a:spLocks noRot="1" noChangeAspect="1" noMove="1" noResize="1" noEditPoints="1" noAdjustHandles="1" noChangeArrowheads="1" noChangeShapeType="1" noTextEdit="1"/>
              </p:cNvSpPr>
              <p:nvPr/>
            </p:nvSpPr>
            <p:spPr>
              <a:xfrm>
                <a:off x="5635127" y="3002096"/>
                <a:ext cx="1343060" cy="518604"/>
              </a:xfrm>
              <a:prstGeom prst="rect">
                <a:avLst/>
              </a:prstGeom>
              <a:blipFill>
                <a:blip r:embed="rId4"/>
                <a:stretch>
                  <a:fillRect l="-3774" t="-4878" r="-2830" b="-12195"/>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ABCF1C8-6141-B140-8805-047CA962C9F6}"/>
                  </a:ext>
                </a:extLst>
              </p:cNvPr>
              <p:cNvSpPr txBox="1"/>
              <p:nvPr/>
            </p:nvSpPr>
            <p:spPr>
              <a:xfrm>
                <a:off x="5637307" y="3849865"/>
                <a:ext cx="13408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𝑐𝑜𝑛𝑣</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m:t>
                      </m:r>
                    </m:oMath>
                  </m:oMathPara>
                </a14:m>
                <a:endParaRPr lang="en-DK" dirty="0"/>
              </a:p>
            </p:txBody>
          </p:sp>
        </mc:Choice>
        <mc:Fallback xmlns="">
          <p:sp>
            <p:nvSpPr>
              <p:cNvPr id="11" name="TextBox 10">
                <a:extLst>
                  <a:ext uri="{FF2B5EF4-FFF2-40B4-BE49-F238E27FC236}">
                    <a16:creationId xmlns:a16="http://schemas.microsoft.com/office/drawing/2014/main" id="{6ABCF1C8-6141-B140-8805-047CA962C9F6}"/>
                  </a:ext>
                </a:extLst>
              </p:cNvPr>
              <p:cNvSpPr txBox="1">
                <a:spLocks noRot="1" noChangeAspect="1" noMove="1" noResize="1" noEditPoints="1" noAdjustHandles="1" noChangeArrowheads="1" noChangeShapeType="1" noTextEdit="1"/>
              </p:cNvSpPr>
              <p:nvPr/>
            </p:nvSpPr>
            <p:spPr>
              <a:xfrm>
                <a:off x="5637307" y="3849865"/>
                <a:ext cx="1340880" cy="276999"/>
              </a:xfrm>
              <a:prstGeom prst="rect">
                <a:avLst/>
              </a:prstGeom>
              <a:blipFill>
                <a:blip r:embed="rId5"/>
                <a:stretch>
                  <a:fillRect l="-4762" t="-9524" r="-2857" b="-42857"/>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2602BF8-1E91-1F4F-9023-54BB732E25B4}"/>
                  </a:ext>
                </a:extLst>
              </p:cNvPr>
              <p:cNvSpPr txBox="1"/>
              <p:nvPr/>
            </p:nvSpPr>
            <p:spPr>
              <a:xfrm>
                <a:off x="8198359" y="3161014"/>
                <a:ext cx="2828851" cy="665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𝑐𝑜𝑛𝑣</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𝑐𝑜𝑛𝑑</m:t>
                              </m:r>
                            </m:sub>
                          </m:sSub>
                        </m:den>
                      </m:f>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𝑇𝐿</m:t>
                          </m:r>
                        </m:num>
                        <m:den>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h𝐿</m:t>
                          </m:r>
                        </m:num>
                        <m:den>
                          <m:r>
                            <a:rPr lang="en-US" b="0" i="1" smtClean="0">
                              <a:latin typeface="Cambria Math" panose="02040503050406030204" pitchFamily="18" charset="0"/>
                              <a:ea typeface="Cambria Math" panose="02040503050406030204" pitchFamily="18" charset="0"/>
                            </a:rPr>
                            <m:t>𝑘</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𝑁𝑢</m:t>
                      </m:r>
                      <m:r>
                        <a:rPr lang="en-US" b="0" i="1" smtClean="0">
                          <a:latin typeface="Cambria Math" panose="02040503050406030204" pitchFamily="18" charset="0"/>
                          <a:ea typeface="Cambria Math" panose="02040503050406030204" pitchFamily="18" charset="0"/>
                        </a:rPr>
                        <m:t> </m:t>
                      </m:r>
                    </m:oMath>
                  </m:oMathPara>
                </a14:m>
                <a:endParaRPr lang="en-DK" dirty="0"/>
              </a:p>
            </p:txBody>
          </p:sp>
        </mc:Choice>
        <mc:Fallback xmlns="">
          <p:sp>
            <p:nvSpPr>
              <p:cNvPr id="12" name="TextBox 11">
                <a:extLst>
                  <a:ext uri="{FF2B5EF4-FFF2-40B4-BE49-F238E27FC236}">
                    <a16:creationId xmlns:a16="http://schemas.microsoft.com/office/drawing/2014/main" id="{B2602BF8-1E91-1F4F-9023-54BB732E25B4}"/>
                  </a:ext>
                </a:extLst>
              </p:cNvPr>
              <p:cNvSpPr txBox="1">
                <a:spLocks noRot="1" noChangeAspect="1" noMove="1" noResize="1" noEditPoints="1" noAdjustHandles="1" noChangeArrowheads="1" noChangeShapeType="1" noTextEdit="1"/>
              </p:cNvSpPr>
              <p:nvPr/>
            </p:nvSpPr>
            <p:spPr>
              <a:xfrm>
                <a:off x="8198359" y="3161014"/>
                <a:ext cx="2828851" cy="665054"/>
              </a:xfrm>
              <a:prstGeom prst="rect">
                <a:avLst/>
              </a:prstGeom>
              <a:blipFill>
                <a:blip r:embed="rId6"/>
                <a:stretch>
                  <a:fillRect b="-5769"/>
                </a:stretch>
              </a:blipFill>
            </p:spPr>
            <p:txBody>
              <a:bodyPr/>
              <a:lstStyle/>
              <a:p>
                <a:r>
                  <a:rPr lang="en-DK">
                    <a:noFill/>
                  </a:rPr>
                  <a:t> </a:t>
                </a:r>
              </a:p>
            </p:txBody>
          </p:sp>
        </mc:Fallback>
      </mc:AlternateContent>
      <p:sp>
        <p:nvSpPr>
          <p:cNvPr id="13" name="TextBox 12">
            <a:extLst>
              <a:ext uri="{FF2B5EF4-FFF2-40B4-BE49-F238E27FC236}">
                <a16:creationId xmlns:a16="http://schemas.microsoft.com/office/drawing/2014/main" id="{F7E9E325-8F6E-A446-8DB8-A0A2183BACAD}"/>
              </a:ext>
            </a:extLst>
          </p:cNvPr>
          <p:cNvSpPr txBox="1"/>
          <p:nvPr/>
        </p:nvSpPr>
        <p:spPr>
          <a:xfrm>
            <a:off x="5635127" y="4426718"/>
            <a:ext cx="5806911" cy="646331"/>
          </a:xfrm>
          <a:prstGeom prst="rect">
            <a:avLst/>
          </a:prstGeom>
          <a:noFill/>
        </p:spPr>
        <p:txBody>
          <a:bodyPr wrap="none" rtlCol="0">
            <a:spAutoFit/>
          </a:bodyPr>
          <a:lstStyle/>
          <a:p>
            <a:r>
              <a:rPr lang="en-GB" i="1" dirty="0">
                <a:latin typeface="+mj-lt"/>
              </a:rPr>
              <a:t>Nu</a:t>
            </a:r>
            <a:r>
              <a:rPr lang="en-GB" dirty="0">
                <a:latin typeface="+mj-lt"/>
              </a:rPr>
              <a:t>: e</a:t>
            </a:r>
            <a:r>
              <a:rPr lang="en-DK" dirty="0">
                <a:latin typeface="+mj-lt"/>
              </a:rPr>
              <a:t>nhancement in heat transfer across a fluid layer due to </a:t>
            </a:r>
          </a:p>
          <a:p>
            <a:r>
              <a:rPr lang="en-DK" dirty="0">
                <a:latin typeface="+mj-lt"/>
              </a:rPr>
              <a:t>convection compared to conduction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D0DA497-DAA2-6143-956E-4CB1B6BF7D4D}"/>
                  </a:ext>
                </a:extLst>
              </p:cNvPr>
              <p:cNvSpPr txBox="1"/>
              <p:nvPr/>
            </p:nvSpPr>
            <p:spPr>
              <a:xfrm>
                <a:off x="4660862" y="5644463"/>
                <a:ext cx="8874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𝑁𝑢</m:t>
                      </m:r>
                      <m:r>
                        <a:rPr lang="en-US" b="0" i="1" smtClean="0">
                          <a:latin typeface="Cambria Math" panose="02040503050406030204" pitchFamily="18" charset="0"/>
                        </a:rPr>
                        <m:t>=1?</m:t>
                      </m:r>
                    </m:oMath>
                  </m:oMathPara>
                </a14:m>
                <a:endParaRPr lang="en-DK" dirty="0"/>
              </a:p>
            </p:txBody>
          </p:sp>
        </mc:Choice>
        <mc:Fallback xmlns="">
          <p:sp>
            <p:nvSpPr>
              <p:cNvPr id="14" name="TextBox 13">
                <a:extLst>
                  <a:ext uri="{FF2B5EF4-FFF2-40B4-BE49-F238E27FC236}">
                    <a16:creationId xmlns:a16="http://schemas.microsoft.com/office/drawing/2014/main" id="{ED0DA497-DAA2-6143-956E-4CB1B6BF7D4D}"/>
                  </a:ext>
                </a:extLst>
              </p:cNvPr>
              <p:cNvSpPr txBox="1">
                <a:spLocks noRot="1" noChangeAspect="1" noMove="1" noResize="1" noEditPoints="1" noAdjustHandles="1" noChangeArrowheads="1" noChangeShapeType="1" noTextEdit="1"/>
              </p:cNvSpPr>
              <p:nvPr/>
            </p:nvSpPr>
            <p:spPr>
              <a:xfrm>
                <a:off x="4660862" y="5644463"/>
                <a:ext cx="887487" cy="276999"/>
              </a:xfrm>
              <a:prstGeom prst="rect">
                <a:avLst/>
              </a:prstGeom>
              <a:blipFill>
                <a:blip r:embed="rId7"/>
                <a:stretch>
                  <a:fillRect l="-5797" r="-5797" b="-4545"/>
                </a:stretch>
              </a:blipFill>
            </p:spPr>
            <p:txBody>
              <a:bodyPr/>
              <a:lstStyle/>
              <a:p>
                <a:r>
                  <a:rPr lang="en-DK">
                    <a:noFill/>
                  </a:rPr>
                  <a:t> </a:t>
                </a:r>
              </a:p>
            </p:txBody>
          </p:sp>
        </mc:Fallback>
      </mc:AlternateContent>
    </p:spTree>
    <p:extLst>
      <p:ext uri="{BB962C8B-B14F-4D97-AF65-F5344CB8AC3E}">
        <p14:creationId xmlns:p14="http://schemas.microsoft.com/office/powerpoint/2010/main" val="25957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950754" y="0"/>
            <a:ext cx="5499100" cy="2260600"/>
          </a:xfrm>
          <a:prstGeom prst="rect">
            <a:avLst/>
          </a:prstGeom>
        </p:spPr>
      </p:pic>
      <p:sp>
        <p:nvSpPr>
          <p:cNvPr id="2" name="Title 1"/>
          <p:cNvSpPr>
            <a:spLocks noGrp="1"/>
          </p:cNvSpPr>
          <p:nvPr>
            <p:ph type="title"/>
          </p:nvPr>
        </p:nvSpPr>
        <p:spPr/>
        <p:txBody>
          <a:bodyPr/>
          <a:lstStyle/>
          <a:p>
            <a:r>
              <a:rPr lang="en-US" dirty="0"/>
              <a:t>Boundary Layers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317" y="1508979"/>
                <a:ext cx="10794356" cy="4880246"/>
              </a:xfrm>
            </p:spPr>
            <p:txBody>
              <a:bodyPr>
                <a:normAutofit/>
              </a:bodyPr>
              <a:lstStyle/>
              <a:p>
                <a:pPr marL="0" indent="0">
                  <a:buNone/>
                </a:pPr>
                <a:r>
                  <a:rPr lang="en-US" u="sng" dirty="0"/>
                  <a:t>Velocity Boundary Layer: </a:t>
                </a:r>
              </a:p>
              <a:p>
                <a:pPr marL="0" indent="0">
                  <a:buNone/>
                </a:pPr>
                <a:r>
                  <a:rPr lang="en-US" dirty="0"/>
                  <a:t>Consider flow over a flat-plate:</a:t>
                </a:r>
              </a:p>
              <a:p>
                <a:r>
                  <a:rPr lang="en-US" dirty="0"/>
                  <a:t> Fluid particles assume zero-velocity at the surface: no-slip boundary condition</a:t>
                </a:r>
              </a:p>
              <a:p>
                <a:r>
                  <a:rPr lang="en-US" dirty="0"/>
                  <a:t> These particles retard the motion of particles in the adjoining fluid layer, which act to retard the motion of particles in the next layer, and so on until, at a distance </a:t>
                </a:r>
                <a14:m>
                  <m:oMath xmlns:m="http://schemas.openxmlformats.org/officeDocument/2006/math">
                    <m:r>
                      <m:rPr>
                        <m:sty m:val="p"/>
                      </m:rPr>
                      <a:rPr lang="en-US" b="0" i="0" smtClean="0">
                        <a:latin typeface="Cambria Math" charset="0"/>
                      </a:rPr>
                      <m:t>y</m:t>
                    </m:r>
                    <m:r>
                      <a:rPr lang="en-US" b="0" i="0" smtClean="0">
                        <a:latin typeface="Cambria Math" charset="0"/>
                      </a:rPr>
                      <m:t>=</m:t>
                    </m:r>
                    <m:r>
                      <a:rPr lang="en-US" b="0" i="1" smtClean="0">
                        <a:latin typeface="Cambria Math" charset="0"/>
                      </a:rPr>
                      <m:t>𝛿</m:t>
                    </m:r>
                  </m:oMath>
                </a14:m>
                <a:r>
                  <a:rPr lang="en-US" dirty="0"/>
                  <a:t> from the surface, the effect becomes negligible. </a:t>
                </a:r>
              </a:p>
              <a:p>
                <a14:m>
                  <m:oMath xmlns:m="http://schemas.openxmlformats.org/officeDocument/2006/math">
                    <m:r>
                      <a:rPr lang="en-US" b="0" i="1" smtClean="0">
                        <a:latin typeface="Cambria Math" charset="0"/>
                      </a:rPr>
                      <m:t> </m:t>
                    </m:r>
                    <m:r>
                      <a:rPr lang="en-US" b="0" i="1" smtClean="0">
                        <a:latin typeface="Cambria Math" charset="0"/>
                      </a:rPr>
                      <m:t>𝛿</m:t>
                    </m:r>
                    <m:r>
                      <a:rPr lang="en-US" b="0" i="1" smtClean="0">
                        <a:latin typeface="Cambria Math" charset="0"/>
                      </a:rPr>
                      <m:t> </m:t>
                    </m:r>
                  </m:oMath>
                </a14:m>
                <a:r>
                  <a:rPr lang="en-US" dirty="0"/>
                  <a:t>increases with </a:t>
                </a:r>
                <a14:m>
                  <m:oMath xmlns:m="http://schemas.openxmlformats.org/officeDocument/2006/math">
                    <m:r>
                      <a:rPr lang="en-US" b="0" i="1" smtClean="0">
                        <a:latin typeface="Cambria Math" charset="0"/>
                      </a:rPr>
                      <m:t>𝑥</m:t>
                    </m:r>
                  </m:oMath>
                </a14:m>
                <a:r>
                  <a:rPr lang="en-US" dirty="0"/>
                  <a:t>, i.e., boundary layer grows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317" y="1508979"/>
                <a:ext cx="10794356" cy="4880246"/>
              </a:xfrm>
              <a:blipFill rotWithShape="0">
                <a:blip r:embed="rId3"/>
                <a:stretch>
                  <a:fillRect l="-1186" t="-2125" r="-129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pPr/>
              <a:t>4</a:t>
            </a:fld>
            <a:endParaRPr lang="en-US" dirty="0"/>
          </a:p>
        </p:txBody>
      </p:sp>
    </p:spTree>
    <p:extLst>
      <p:ext uri="{BB962C8B-B14F-4D97-AF65-F5344CB8AC3E}">
        <p14:creationId xmlns:p14="http://schemas.microsoft.com/office/powerpoint/2010/main" val="90827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950754" y="0"/>
            <a:ext cx="5499100" cy="2260600"/>
          </a:xfrm>
          <a:prstGeom prst="rect">
            <a:avLst/>
          </a:prstGeom>
        </p:spPr>
      </p:pic>
      <p:sp>
        <p:nvSpPr>
          <p:cNvPr id="2" name="Title 1"/>
          <p:cNvSpPr>
            <a:spLocks noGrp="1"/>
          </p:cNvSpPr>
          <p:nvPr>
            <p:ph type="title"/>
          </p:nvPr>
        </p:nvSpPr>
        <p:spPr/>
        <p:txBody>
          <a:bodyPr/>
          <a:lstStyle/>
          <a:p>
            <a:r>
              <a:rPr lang="en-US" dirty="0"/>
              <a:t>Boundary Layers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317" y="1508979"/>
                <a:ext cx="10794356" cy="4880246"/>
              </a:xfrm>
            </p:spPr>
            <p:txBody>
              <a:bodyPr>
                <a:normAutofit/>
              </a:bodyPr>
              <a:lstStyle/>
              <a:p>
                <a:pPr marL="0" indent="0">
                  <a:buNone/>
                </a:pPr>
                <a:r>
                  <a:rPr lang="en-US" u="sng" dirty="0"/>
                  <a:t>Velocity Boundary Layer: </a:t>
                </a:r>
              </a:p>
              <a:p>
                <a:pPr marL="0" indent="0">
                  <a:buNone/>
                </a:pPr>
                <a:r>
                  <a:rPr lang="en-US" dirty="0"/>
                  <a:t>Consider flow over a flat-plate:</a:t>
                </a:r>
              </a:p>
              <a:p>
                <a:r>
                  <a:rPr lang="en-US" dirty="0"/>
                  <a:t> </a:t>
                </a:r>
                <a14:m>
                  <m:oMath xmlns:m="http://schemas.openxmlformats.org/officeDocument/2006/math">
                    <m:r>
                      <a:rPr lang="en-US" i="1">
                        <a:latin typeface="Cambria Math" charset="0"/>
                      </a:rPr>
                      <m:t>𝑢</m:t>
                    </m:r>
                  </m:oMath>
                </a14:m>
                <a:r>
                  <a:rPr lang="en-US" dirty="0"/>
                  <a:t> varies from </a:t>
                </a:r>
                <a14:m>
                  <m:oMath xmlns:m="http://schemas.openxmlformats.org/officeDocument/2006/math">
                    <m:r>
                      <a:rPr lang="en-US">
                        <a:latin typeface="Cambria Math" charset="0"/>
                      </a:rPr>
                      <m:t>[</m:t>
                    </m:r>
                    <m:r>
                      <a:rPr lang="en-US" i="1">
                        <a:latin typeface="Cambria Math" charset="0"/>
                      </a:rPr>
                      <m:t>𝑢</m:t>
                    </m:r>
                    <m:r>
                      <a:rPr lang="en-US" i="1">
                        <a:latin typeface="Cambria Math" charset="0"/>
                      </a:rPr>
                      <m:t>=0 @ </m:t>
                    </m:r>
                    <m:r>
                      <a:rPr lang="en-US" i="1">
                        <a:latin typeface="Cambria Math" charset="0"/>
                      </a:rPr>
                      <m:t>𝑦</m:t>
                    </m:r>
                    <m:r>
                      <a:rPr lang="en-US" i="1">
                        <a:latin typeface="Cambria Math" charset="0"/>
                      </a:rPr>
                      <m:t>=0] </m:t>
                    </m:r>
                  </m:oMath>
                </a14:m>
                <a:r>
                  <a:rPr lang="en-US" dirty="0"/>
                  <a:t>to </a:t>
                </a:r>
                <a14:m>
                  <m:oMath xmlns:m="http://schemas.openxmlformats.org/officeDocument/2006/math">
                    <m:r>
                      <a:rPr lang="en-US">
                        <a:latin typeface="Cambria Math" charset="0"/>
                      </a:rPr>
                      <m:t>[</m:t>
                    </m:r>
                    <m:r>
                      <a:rPr lang="en-US" i="1">
                        <a:latin typeface="Cambria Math" charset="0"/>
                      </a:rPr>
                      <m:t>𝑢</m:t>
                    </m:r>
                    <m:r>
                      <a:rPr lang="en-US" i="1">
                        <a:latin typeface="Cambria Math" charset="0"/>
                      </a:rPr>
                      <m:t>=</m:t>
                    </m:r>
                    <m:sSub>
                      <m:sSubPr>
                        <m:ctrlPr>
                          <a:rPr lang="en-US" i="1">
                            <a:latin typeface="Cambria Math" panose="02040503050406030204" pitchFamily="18" charset="0"/>
                          </a:rPr>
                        </m:ctrlPr>
                      </m:sSubPr>
                      <m:e>
                        <m:r>
                          <a:rPr lang="en-US" i="1">
                            <a:latin typeface="Cambria Math" charset="0"/>
                          </a:rPr>
                          <m:t>0.99</m:t>
                        </m:r>
                        <m:r>
                          <a:rPr lang="en-US" b="0" i="1" smtClean="0">
                            <a:latin typeface="Cambria Math" charset="0"/>
                          </a:rPr>
                          <m:t> </m:t>
                        </m:r>
                        <m:r>
                          <a:rPr lang="en-US" i="1">
                            <a:latin typeface="Cambria Math" charset="0"/>
                          </a:rPr>
                          <m:t>𝑢</m:t>
                        </m:r>
                      </m:e>
                      <m:sub>
                        <m:r>
                          <a:rPr lang="en-US" i="1">
                            <a:latin typeface="Cambria Math" charset="0"/>
                            <a:ea typeface="Cambria Math" charset="0"/>
                            <a:cs typeface="Cambria Math" charset="0"/>
                          </a:rPr>
                          <m:t>∞</m:t>
                        </m:r>
                      </m:sub>
                    </m:sSub>
                    <m:r>
                      <a:rPr lang="en-US" b="0" i="1" smtClean="0">
                        <a:latin typeface="Cambria Math" charset="0"/>
                        <a:ea typeface="Cambria Math" charset="0"/>
                        <a:cs typeface="Cambria Math" charset="0"/>
                      </a:rPr>
                      <m:t> </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𝑦</m:t>
                    </m:r>
                    <m:r>
                      <a:rPr lang="en-US" i="1">
                        <a:latin typeface="Cambria Math" charset="0"/>
                        <a:ea typeface="Cambria Math" charset="0"/>
                        <a:cs typeface="Cambria Math" charset="0"/>
                      </a:rPr>
                      <m:t>=</m:t>
                    </m:r>
                    <m:r>
                      <a:rPr lang="en-US" i="1">
                        <a:latin typeface="Cambria Math" charset="0"/>
                        <a:ea typeface="Cambria Math" charset="0"/>
                        <a:cs typeface="Cambria Math" charset="0"/>
                      </a:rPr>
                      <m:t>𝛿</m:t>
                    </m:r>
                    <m:r>
                      <a:rPr lang="en-US" i="1">
                        <a:latin typeface="Cambria Math" charset="0"/>
                        <a:ea typeface="Cambria Math" charset="0"/>
                        <a:cs typeface="Cambria Math" charset="0"/>
                      </a:rPr>
                      <m:t>] →</m:t>
                    </m:r>
                    <m:sSub>
                      <m:sSubPr>
                        <m:ctrlPr>
                          <a:rPr lang="en-US" b="0" i="1" smtClean="0">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𝜏</m:t>
                        </m:r>
                      </m:e>
                      <m:sub>
                        <m:r>
                          <a:rPr lang="en-US" b="0" i="1" smtClean="0">
                            <a:latin typeface="Cambria Math" charset="0"/>
                            <a:ea typeface="Cambria Math" charset="0"/>
                            <a:cs typeface="Cambria Math" charset="0"/>
                          </a:rPr>
                          <m:t>𝑠</m:t>
                        </m:r>
                      </m:sub>
                    </m:sSub>
                  </m:oMath>
                </a14:m>
                <a:r>
                  <a:rPr lang="en-US" dirty="0"/>
                  <a:t> (shear stress) </a:t>
                </a:r>
              </a:p>
              <a:p>
                <a:r>
                  <a:rPr lang="en-US" dirty="0"/>
                  <a:t> Friction coefficient: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𝐶</m:t>
                        </m:r>
                      </m:e>
                      <m:sub>
                        <m:r>
                          <a:rPr lang="en-US" b="0" i="1" smtClean="0">
                            <a:latin typeface="Cambria Math" charset="0"/>
                          </a:rPr>
                          <m:t>𝑓</m:t>
                        </m:r>
                      </m:sub>
                    </m:sSub>
                    <m:r>
                      <a:rPr lang="en-US" i="1">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𝜏</m:t>
                            </m:r>
                          </m:e>
                          <m:sub>
                            <m:r>
                              <a:rPr lang="en-US" b="0" i="1" smtClean="0">
                                <a:latin typeface="Cambria Math" charset="0"/>
                                <a:ea typeface="Cambria Math" charset="0"/>
                                <a:cs typeface="Cambria Math" charset="0"/>
                              </a:rPr>
                              <m:t>𝑠</m:t>
                            </m:r>
                          </m:sub>
                        </m:sSub>
                      </m:num>
                      <m:den>
                        <m:r>
                          <a:rPr lang="en-US" b="0" i="1" smtClean="0">
                            <a:latin typeface="Cambria Math" charset="0"/>
                            <a:ea typeface="Cambria Math" charset="0"/>
                            <a:cs typeface="Cambria Math" charset="0"/>
                          </a:rPr>
                          <m:t>𝜌</m:t>
                        </m:r>
                        <m:sSubSup>
                          <m:sSubSupPr>
                            <m:ctrlPr>
                              <a:rPr lang="en-US" b="0" i="1" smtClean="0">
                                <a:latin typeface="Cambria Math" panose="02040503050406030204" pitchFamily="18" charset="0"/>
                                <a:ea typeface="Cambria Math" charset="0"/>
                                <a:cs typeface="Cambria Math" charset="0"/>
                              </a:rPr>
                            </m:ctrlPr>
                          </m:sSubSupPr>
                          <m:e>
                            <m:r>
                              <a:rPr lang="en-US" b="0" i="1" smtClean="0">
                                <a:latin typeface="Cambria Math" charset="0"/>
                                <a:ea typeface="Cambria Math" charset="0"/>
                                <a:cs typeface="Cambria Math" charset="0"/>
                              </a:rPr>
                              <m:t>𝑢</m:t>
                            </m:r>
                          </m:e>
                          <m:sub>
                            <m:r>
                              <a:rPr lang="en-US" b="0" i="1" smtClean="0">
                                <a:latin typeface="Cambria Math" charset="0"/>
                                <a:ea typeface="Cambria Math" charset="0"/>
                                <a:cs typeface="Cambria Math" charset="0"/>
                              </a:rPr>
                              <m:t>∞</m:t>
                            </m:r>
                          </m:sub>
                          <m:sup>
                            <m:r>
                              <a:rPr lang="en-US" b="0" i="1" smtClean="0">
                                <a:latin typeface="Cambria Math" charset="0"/>
                                <a:ea typeface="Cambria Math" charset="0"/>
                                <a:cs typeface="Cambria Math" charset="0"/>
                              </a:rPr>
                              <m:t>2</m:t>
                            </m:r>
                          </m:sup>
                        </m:sSubSup>
                        <m:r>
                          <a:rPr lang="en-US" b="0" i="1" smtClean="0">
                            <a:latin typeface="Cambria Math" charset="0"/>
                            <a:ea typeface="Cambria Math" charset="0"/>
                            <a:cs typeface="Cambria Math" charset="0"/>
                          </a:rPr>
                          <m:t>/2</m:t>
                        </m:r>
                      </m:den>
                    </m:f>
                  </m:oMath>
                </a14:m>
                <a:r>
                  <a:rPr lang="en-US" dirty="0"/>
                  <a:t> </a:t>
                </a:r>
              </a:p>
              <a:p>
                <a:r>
                  <a:rPr lang="en-US" dirty="0"/>
                  <a:t> Newtonian fluid:</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 </m:t>
                        </m:r>
                        <m:r>
                          <a:rPr lang="en-US" b="0" i="1" smtClean="0">
                            <a:latin typeface="Cambria Math" charset="0"/>
                          </a:rPr>
                          <m:t>𝜏</m:t>
                        </m:r>
                      </m:e>
                      <m:sub>
                        <m:r>
                          <a:rPr lang="en-US" b="0" i="1" smtClean="0">
                            <a:latin typeface="Cambria Math" charset="0"/>
                          </a:rPr>
                          <m:t>𝑠</m:t>
                        </m:r>
                      </m:sub>
                    </m:sSub>
                    <m:r>
                      <a:rPr lang="en-US" b="0" i="1" smtClean="0">
                        <a:latin typeface="Cambria Math" charset="0"/>
                      </a:rPr>
                      <m:t> ∝</m:t>
                    </m:r>
                    <m:f>
                      <m:fPr>
                        <m:ctrlPr>
                          <a:rPr lang="en-US" b="0" i="1" smtClean="0">
                            <a:latin typeface="Cambria Math" panose="02040503050406030204" pitchFamily="18" charset="0"/>
                          </a:rPr>
                        </m:ctrlPr>
                      </m:fPr>
                      <m:num>
                        <m:r>
                          <a:rPr lang="en-US" b="0" i="1" smtClean="0">
                            <a:latin typeface="Cambria Math" charset="0"/>
                          </a:rPr>
                          <m:t>𝜕</m:t>
                        </m:r>
                        <m:r>
                          <a:rPr lang="en-US" b="0" i="1" smtClean="0">
                            <a:latin typeface="Cambria Math" charset="0"/>
                          </a:rPr>
                          <m:t>𝑢</m:t>
                        </m:r>
                      </m:num>
                      <m:den>
                        <m:r>
                          <a:rPr lang="en-US" b="0" i="1" smtClean="0">
                            <a:latin typeface="Cambria Math" charset="0"/>
                          </a:rPr>
                          <m:t>𝜕</m:t>
                        </m:r>
                        <m:r>
                          <a:rPr lang="en-US" b="0" i="1" smtClean="0">
                            <a:latin typeface="Cambria Math" charset="0"/>
                          </a:rPr>
                          <m:t>𝑦</m:t>
                        </m:r>
                      </m:den>
                    </m:f>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charset="0"/>
                              </a:rPr>
                              <m:t>​</m:t>
                            </m:r>
                          </m:e>
                        </m:d>
                      </m:e>
                      <m:sub>
                        <m:r>
                          <a:rPr lang="en-US" b="0" i="1" smtClean="0">
                            <a:latin typeface="Cambria Math" charset="0"/>
                          </a:rPr>
                          <m:t>𝑦</m:t>
                        </m:r>
                        <m:r>
                          <a:rPr lang="en-US" b="0" i="1" smtClean="0">
                            <a:latin typeface="Cambria Math" charset="0"/>
                          </a:rPr>
                          <m:t>=0</m:t>
                        </m:r>
                      </m:sub>
                    </m:sSub>
                    <m:r>
                      <a:rPr lang="en-US" b="0" i="1" smtClean="0">
                        <a:latin typeface="Cambria Math" charset="0"/>
                      </a:rPr>
                      <m:t> →</m:t>
                    </m:r>
                    <m:sSub>
                      <m:sSubPr>
                        <m:ctrlPr>
                          <a:rPr lang="en-US" i="1">
                            <a:latin typeface="Cambria Math" panose="02040503050406030204" pitchFamily="18" charset="0"/>
                          </a:rPr>
                        </m:ctrlPr>
                      </m:sSubPr>
                      <m:e>
                        <m:r>
                          <a:rPr lang="en-US" i="1">
                            <a:latin typeface="Cambria Math" charset="0"/>
                          </a:rPr>
                          <m:t> </m:t>
                        </m:r>
                        <m:r>
                          <a:rPr lang="en-US" i="1">
                            <a:latin typeface="Cambria Math" charset="0"/>
                          </a:rPr>
                          <m:t>𝜏</m:t>
                        </m:r>
                      </m:e>
                      <m:sub>
                        <m:r>
                          <a:rPr lang="en-US" i="1">
                            <a:latin typeface="Cambria Math" charset="0"/>
                          </a:rPr>
                          <m:t>𝑠</m:t>
                        </m:r>
                      </m:sub>
                    </m:sSub>
                    <m:r>
                      <a:rPr lang="en-US" b="0" i="1" smtClean="0">
                        <a:latin typeface="Cambria Math" charset="0"/>
                      </a:rPr>
                      <m:t>=</m:t>
                    </m:r>
                    <m:r>
                      <a:rPr lang="en-US" b="0" i="1" smtClean="0">
                        <a:latin typeface="Cambria Math" charset="0"/>
                      </a:rPr>
                      <m:t>𝜇</m:t>
                    </m:r>
                    <m:f>
                      <m:fPr>
                        <m:ctrlPr>
                          <a:rPr lang="en-US" i="1">
                            <a:latin typeface="Cambria Math" panose="02040503050406030204" pitchFamily="18" charset="0"/>
                          </a:rPr>
                        </m:ctrlPr>
                      </m:fPr>
                      <m:num>
                        <m:r>
                          <a:rPr lang="en-US" i="1">
                            <a:latin typeface="Cambria Math" charset="0"/>
                          </a:rPr>
                          <m:t>𝜕</m:t>
                        </m:r>
                        <m:r>
                          <a:rPr lang="en-US" i="1">
                            <a:latin typeface="Cambria Math" charset="0"/>
                          </a:rPr>
                          <m:t>𝑢</m:t>
                        </m:r>
                      </m:num>
                      <m:den>
                        <m:r>
                          <a:rPr lang="en-US" i="1">
                            <a:latin typeface="Cambria Math" charset="0"/>
                          </a:rPr>
                          <m:t>𝜕</m:t>
                        </m:r>
                        <m:r>
                          <a:rPr lang="en-US" i="1">
                            <a:latin typeface="Cambria Math" charset="0"/>
                          </a:rPr>
                          <m:t>𝑦</m:t>
                        </m:r>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charset="0"/>
                              </a:rPr>
                              <m:t>​</m:t>
                            </m:r>
                          </m:e>
                        </m:d>
                      </m:e>
                      <m:sub>
                        <m:r>
                          <a:rPr lang="en-US" i="1">
                            <a:latin typeface="Cambria Math" charset="0"/>
                          </a:rPr>
                          <m:t>𝑦</m:t>
                        </m:r>
                        <m:r>
                          <a:rPr lang="en-US" i="1">
                            <a:latin typeface="Cambria Math" charset="0"/>
                          </a:rPr>
                          <m:t>=0</m:t>
                        </m:r>
                      </m:sub>
                    </m:sSub>
                    <m:r>
                      <a:rPr lang="en-US" b="0" i="1" smtClean="0">
                        <a:latin typeface="Cambria Math" charset="0"/>
                      </a:rPr>
                      <m:t>;  </m:t>
                    </m:r>
                    <m:r>
                      <a:rPr lang="en-US" b="0" i="1" smtClean="0">
                        <a:latin typeface="Cambria Math" charset="0"/>
                      </a:rPr>
                      <m:t>𝜇</m:t>
                    </m:r>
                    <m:r>
                      <a:rPr lang="en-US" b="0" i="1" smtClean="0">
                        <a:latin typeface="Cambria Math" charset="0"/>
                      </a:rPr>
                      <m:t>: </m:t>
                    </m:r>
                  </m:oMath>
                </a14:m>
                <a:r>
                  <a:rPr lang="en-US" dirty="0"/>
                  <a:t>dynamic viscosity</a:t>
                </a:r>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𝐶</m:t>
                        </m:r>
                      </m:e>
                      <m:sub>
                        <m:r>
                          <a:rPr lang="en-US" b="0" i="1" smtClean="0">
                            <a:latin typeface="Cambria Math" charset="0"/>
                          </a:rPr>
                          <m:t>𝑓</m:t>
                        </m:r>
                      </m:sub>
                    </m:sSub>
                  </m:oMath>
                </a14:m>
                <a:r>
                  <a:rPr lang="en-US" dirty="0"/>
                  <a:t> varies with </a:t>
                </a:r>
                <a14:m>
                  <m:oMath xmlns:m="http://schemas.openxmlformats.org/officeDocument/2006/math">
                    <m:r>
                      <a:rPr lang="en-US" b="0" i="1" smtClean="0">
                        <a:latin typeface="Cambria Math" charset="0"/>
                      </a:rPr>
                      <m:t>𝑥</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317" y="1508979"/>
                <a:ext cx="10794356" cy="4880246"/>
              </a:xfrm>
              <a:blipFill rotWithShape="0">
                <a:blip r:embed="rId3"/>
                <a:stretch>
                  <a:fillRect l="-1186" t="-2125"/>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pPr/>
              <a:t>5</a:t>
            </a:fld>
            <a:endParaRPr lang="en-US" dirty="0"/>
          </a:p>
        </p:txBody>
      </p:sp>
    </p:spTree>
    <p:extLst>
      <p:ext uri="{BB962C8B-B14F-4D97-AF65-F5344CB8AC3E}">
        <p14:creationId xmlns:p14="http://schemas.microsoft.com/office/powerpoint/2010/main" val="62989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66079"/>
            <a:ext cx="6794500" cy="1325563"/>
          </a:xfrm>
        </p:spPr>
        <p:txBody>
          <a:bodyPr/>
          <a:lstStyle/>
          <a:p>
            <a:r>
              <a:rPr lang="en-US" dirty="0"/>
              <a:t>Laminar </a:t>
            </a:r>
            <a:r>
              <a:rPr lang="en-US"/>
              <a:t>and Turbulent Flow</a:t>
            </a:r>
            <a:endParaRPr lang="en-US" dirty="0"/>
          </a:p>
        </p:txBody>
      </p:sp>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pPr/>
              <a:t>6</a:t>
            </a:fld>
            <a:endParaRPr lang="en-US" dirty="0"/>
          </a:p>
        </p:txBody>
      </p:sp>
      <p:sp>
        <p:nvSpPr>
          <p:cNvPr id="3" name="Content Placeholder 2"/>
          <p:cNvSpPr>
            <a:spLocks noGrp="1"/>
          </p:cNvSpPr>
          <p:nvPr>
            <p:ph idx="1"/>
          </p:nvPr>
        </p:nvSpPr>
        <p:spPr>
          <a:xfrm>
            <a:off x="817787" y="1709368"/>
            <a:ext cx="4229100" cy="1433968"/>
          </a:xfrm>
        </p:spPr>
        <p:txBody>
          <a:bodyPr/>
          <a:lstStyle/>
          <a:p>
            <a:pPr marL="0" indent="0">
              <a:buNone/>
            </a:pPr>
            <a:r>
              <a:rPr lang="en-US" u="sng" dirty="0"/>
              <a:t>Laminar Flow</a:t>
            </a:r>
            <a:r>
              <a:rPr lang="en-US" dirty="0"/>
              <a:t>: highly-ordered flow with smooth streamlines</a:t>
            </a:r>
          </a:p>
        </p:txBody>
      </p:sp>
      <p:pic>
        <p:nvPicPr>
          <p:cNvPr id="7" name="Picture 6"/>
          <p:cNvPicPr>
            <a:picLocks noChangeAspect="1"/>
          </p:cNvPicPr>
          <p:nvPr/>
        </p:nvPicPr>
        <p:blipFill>
          <a:blip r:embed="rId2"/>
          <a:stretch>
            <a:fillRect/>
          </a:stretch>
        </p:blipFill>
        <p:spPr>
          <a:xfrm>
            <a:off x="1160687" y="3071699"/>
            <a:ext cx="3543300" cy="2362200"/>
          </a:xfrm>
          <a:prstGeom prst="rect">
            <a:avLst/>
          </a:prstGeom>
        </p:spPr>
      </p:pic>
      <p:pic>
        <p:nvPicPr>
          <p:cNvPr id="8" name="Picture 7"/>
          <p:cNvPicPr>
            <a:picLocks noChangeAspect="1"/>
          </p:cNvPicPr>
          <p:nvPr/>
        </p:nvPicPr>
        <p:blipFill>
          <a:blip r:embed="rId3"/>
          <a:stretch>
            <a:fillRect/>
          </a:stretch>
        </p:blipFill>
        <p:spPr>
          <a:xfrm>
            <a:off x="6344100" y="3065193"/>
            <a:ext cx="3759200" cy="2425700"/>
          </a:xfrm>
          <a:prstGeom prst="rect">
            <a:avLst/>
          </a:prstGeom>
        </p:spPr>
      </p:pic>
      <p:sp>
        <p:nvSpPr>
          <p:cNvPr id="16" name="Content Placeholder 2"/>
          <p:cNvSpPr txBox="1">
            <a:spLocks/>
          </p:cNvSpPr>
          <p:nvPr/>
        </p:nvSpPr>
        <p:spPr>
          <a:xfrm>
            <a:off x="6349999" y="1698793"/>
            <a:ext cx="4229100" cy="1433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charset="2"/>
              <a:buChar char="q"/>
              <a:defRPr sz="2800" b="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Wingdings" charset="2"/>
              <a:buChar char="q"/>
              <a:defRPr sz="2400" b="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Wingdings" charset="2"/>
              <a:buChar char="q"/>
              <a:defRPr sz="2000" b="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Wingdings" charset="2"/>
              <a:buChar char="q"/>
              <a:defRPr sz="1800" b="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Wingdings" charset="2"/>
              <a:buChar char="q"/>
              <a:defRPr sz="1800" b="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T</a:t>
            </a:r>
            <a:r>
              <a:rPr lang="en-US" u="sng" dirty="0"/>
              <a:t>urbulent Flow</a:t>
            </a:r>
            <a:r>
              <a:rPr lang="en-US" dirty="0"/>
              <a:t>: Chaotic, highly irregular flow</a:t>
            </a:r>
          </a:p>
        </p:txBody>
      </p:sp>
      <mc:AlternateContent xmlns:mc="http://schemas.openxmlformats.org/markup-compatibility/2006" xmlns:a14="http://schemas.microsoft.com/office/drawing/2010/main">
        <mc:Choice Requires="a14">
          <p:sp>
            <p:nvSpPr>
              <p:cNvPr id="17" name="Rectangle 16"/>
              <p:cNvSpPr/>
              <p:nvPr/>
            </p:nvSpPr>
            <p:spPr>
              <a:xfrm>
                <a:off x="5651500" y="5774414"/>
                <a:ext cx="6096000" cy="707886"/>
              </a:xfrm>
              <a:prstGeom prst="rect">
                <a:avLst/>
              </a:prstGeom>
            </p:spPr>
            <p:txBody>
              <a:bodyPr>
                <a:spAutoFit/>
              </a:bodyPr>
              <a:lstStyle/>
              <a:p>
                <a:r>
                  <a:rPr lang="en-US" sz="2000" dirty="0">
                    <a:latin typeface="+mj-lt"/>
                  </a:rPr>
                  <a:t>intense mixing of the fluid in turbulent flow </a:t>
                </a:r>
                <a:endParaRPr lang="en-US" sz="2000" b="0" i="1" dirty="0">
                  <a:latin typeface="+mj-lt"/>
                </a:endParaRPr>
              </a:p>
              <a:p>
                <a14:m>
                  <m:oMath xmlns:m="http://schemas.openxmlformats.org/officeDocument/2006/math">
                    <m:r>
                      <a:rPr lang="en-US" sz="2000" b="0" i="1" smtClean="0">
                        <a:latin typeface="Cambria Math" charset="0"/>
                      </a:rPr>
                      <m:t>→ </m:t>
                    </m:r>
                    <m:r>
                      <a:rPr lang="en-US" sz="2000" b="0" i="0" smtClean="0">
                        <a:latin typeface="Cambria Math" charset="0"/>
                      </a:rPr>
                      <m:t> </m:t>
                    </m:r>
                  </m:oMath>
                </a14:m>
                <a:r>
                  <a:rPr lang="en-US" sz="2000" dirty="0">
                    <a:latin typeface="+mj-lt"/>
                  </a:rPr>
                  <a:t>large friction force and convection heat transfer rate </a:t>
                </a:r>
              </a:p>
            </p:txBody>
          </p:sp>
        </mc:Choice>
        <mc:Fallback xmlns="">
          <p:sp>
            <p:nvSpPr>
              <p:cNvPr id="17" name="Rectangle 16"/>
              <p:cNvSpPr>
                <a:spLocks noRot="1" noChangeAspect="1" noMove="1" noResize="1" noEditPoints="1" noAdjustHandles="1" noChangeArrowheads="1" noChangeShapeType="1" noTextEdit="1"/>
              </p:cNvSpPr>
              <p:nvPr/>
            </p:nvSpPr>
            <p:spPr>
              <a:xfrm>
                <a:off x="5651500" y="5774414"/>
                <a:ext cx="6096000" cy="707886"/>
              </a:xfrm>
              <a:prstGeom prst="rect">
                <a:avLst/>
              </a:prstGeom>
              <a:blipFill rotWithShape="0">
                <a:blip r:embed="rId4"/>
                <a:stretch>
                  <a:fillRect l="-1000" t="-12931" b="-70690"/>
                </a:stretch>
              </a:blipFill>
            </p:spPr>
            <p:txBody>
              <a:bodyPr/>
              <a:lstStyle/>
              <a:p>
                <a:r>
                  <a:rPr lang="en-US">
                    <a:noFill/>
                  </a:rPr>
                  <a:t> </a:t>
                </a:r>
              </a:p>
            </p:txBody>
          </p:sp>
        </mc:Fallback>
      </mc:AlternateContent>
    </p:spTree>
    <p:extLst>
      <p:ext uri="{BB962C8B-B14F-4D97-AF65-F5344CB8AC3E}">
        <p14:creationId xmlns:p14="http://schemas.microsoft.com/office/powerpoint/2010/main" val="101410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852" t="8206"/>
          <a:stretch/>
        </p:blipFill>
        <p:spPr>
          <a:xfrm>
            <a:off x="19957" y="833305"/>
            <a:ext cx="8077200" cy="3998629"/>
          </a:xfrm>
          <a:prstGeom prst="rect">
            <a:avLst/>
          </a:prstGeom>
        </p:spPr>
      </p:pic>
      <p:sp>
        <p:nvSpPr>
          <p:cNvPr id="2" name="Title 1"/>
          <p:cNvSpPr>
            <a:spLocks noGrp="1"/>
          </p:cNvSpPr>
          <p:nvPr>
            <p:ph type="title"/>
          </p:nvPr>
        </p:nvSpPr>
        <p:spPr>
          <a:xfrm>
            <a:off x="1391557" y="-165100"/>
            <a:ext cx="8432800" cy="1325563"/>
          </a:xfrm>
        </p:spPr>
        <p:txBody>
          <a:bodyPr/>
          <a:lstStyle/>
          <a:p>
            <a:r>
              <a:rPr lang="en-US" dirty="0"/>
              <a:t>Laminar </a:t>
            </a:r>
            <a:r>
              <a:rPr lang="en-US"/>
              <a:t>and Turbulent </a:t>
            </a:r>
            <a:r>
              <a:rPr lang="en-US" dirty="0"/>
              <a:t>Flow</a:t>
            </a:r>
          </a:p>
        </p:txBody>
      </p:sp>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pPr/>
              <a:t>7</a:t>
            </a:fld>
            <a:endParaRPr lang="en-US" dirty="0"/>
          </a:p>
        </p:txBody>
      </p:sp>
      <p:sp>
        <p:nvSpPr>
          <p:cNvPr id="10" name="TextBox 9"/>
          <p:cNvSpPr txBox="1"/>
          <p:nvPr/>
        </p:nvSpPr>
        <p:spPr>
          <a:xfrm>
            <a:off x="8097157" y="566678"/>
            <a:ext cx="3847704" cy="2862322"/>
          </a:xfrm>
          <a:prstGeom prst="rect">
            <a:avLst/>
          </a:prstGeom>
          <a:noFill/>
        </p:spPr>
        <p:txBody>
          <a:bodyPr wrap="square" rtlCol="0">
            <a:spAutoFit/>
          </a:bodyPr>
          <a:lstStyle/>
          <a:p>
            <a:r>
              <a:rPr lang="en-US" sz="2000" u="sng" dirty="0">
                <a:latin typeface="+mj-lt"/>
              </a:rPr>
              <a:t>Turbulent Flow</a:t>
            </a:r>
            <a:r>
              <a:rPr lang="en-US" sz="2000" dirty="0">
                <a:latin typeface="+mj-lt"/>
              </a:rPr>
              <a:t>:</a:t>
            </a:r>
          </a:p>
          <a:p>
            <a:pPr marL="285750" indent="-285750">
              <a:buFont typeface="Wingdings" charset="2"/>
              <a:buChar char="q"/>
            </a:pPr>
            <a:r>
              <a:rPr lang="en-US" sz="2000" dirty="0">
                <a:latin typeface="+mj-lt"/>
              </a:rPr>
              <a:t>Viscous </a:t>
            </a:r>
            <a:r>
              <a:rPr lang="en-US" sz="2000" dirty="0" err="1">
                <a:latin typeface="+mj-lt"/>
              </a:rPr>
              <a:t>sublayer</a:t>
            </a:r>
            <a:r>
              <a:rPr lang="en-US" sz="2000" dirty="0">
                <a:latin typeface="+mj-lt"/>
              </a:rPr>
              <a:t>: viscous effects dominates and velocity profile is almost linear</a:t>
            </a:r>
          </a:p>
          <a:p>
            <a:pPr marL="285750" indent="-285750">
              <a:buFont typeface="Wingdings" charset="2"/>
              <a:buChar char="q"/>
            </a:pPr>
            <a:r>
              <a:rPr lang="en-US" sz="2000" dirty="0">
                <a:latin typeface="+mj-lt"/>
              </a:rPr>
              <a:t>Buffer </a:t>
            </a:r>
            <a:r>
              <a:rPr lang="en-US" sz="2000" dirty="0" err="1">
                <a:latin typeface="+mj-lt"/>
              </a:rPr>
              <a:t>sublayer</a:t>
            </a:r>
            <a:r>
              <a:rPr lang="en-US" sz="2000" dirty="0">
                <a:latin typeface="+mj-lt"/>
              </a:rPr>
              <a:t>: viscous and turbulent effects are comparable</a:t>
            </a:r>
          </a:p>
          <a:p>
            <a:pPr marL="285750" indent="-285750">
              <a:buFont typeface="Wingdings" charset="2"/>
              <a:buChar char="q"/>
            </a:pPr>
            <a:r>
              <a:rPr lang="en-US" sz="2000" dirty="0">
                <a:latin typeface="+mj-lt"/>
              </a:rPr>
              <a:t>Turbulent </a:t>
            </a:r>
            <a:r>
              <a:rPr lang="en-US" sz="2000" dirty="0" err="1">
                <a:latin typeface="+mj-lt"/>
              </a:rPr>
              <a:t>sublayer</a:t>
            </a:r>
            <a:r>
              <a:rPr lang="en-US" sz="2000" dirty="0">
                <a:latin typeface="+mj-lt"/>
              </a:rPr>
              <a:t>: dominated by turbulent effects and velocity profile is flat</a:t>
            </a:r>
          </a:p>
        </p:txBody>
      </p:sp>
      <mc:AlternateContent xmlns:mc="http://schemas.openxmlformats.org/markup-compatibility/2006" xmlns:a14="http://schemas.microsoft.com/office/drawing/2010/main">
        <mc:Choice Requires="a14">
          <p:sp>
            <p:nvSpPr>
              <p:cNvPr id="13" name="TextBox 12"/>
              <p:cNvSpPr txBox="1"/>
              <p:nvPr/>
            </p:nvSpPr>
            <p:spPr>
              <a:xfrm>
                <a:off x="44962" y="4762060"/>
                <a:ext cx="7448038" cy="1631216"/>
              </a:xfrm>
              <a:prstGeom prst="rect">
                <a:avLst/>
              </a:prstGeom>
              <a:noFill/>
            </p:spPr>
            <p:txBody>
              <a:bodyPr wrap="square" rtlCol="0">
                <a:spAutoFit/>
              </a:bodyPr>
              <a:lstStyle/>
              <a:p>
                <a:pPr marL="342900" indent="-342900">
                  <a:buFont typeface="Wingdings" charset="2"/>
                  <a:buChar char="q"/>
                </a:pPr>
                <a:r>
                  <a:rPr lang="en-US" sz="2000" dirty="0">
                    <a:latin typeface="+mj-lt"/>
                  </a:rPr>
                  <a:t>Initially viscous forces are dominant</a:t>
                </a:r>
              </a:p>
              <a:p>
                <a:pPr marL="342900" indent="-342900">
                  <a:buFont typeface="Wingdings" charset="2"/>
                  <a:buChar char="q"/>
                </a:pPr>
                <a:r>
                  <a:rPr lang="en-US" sz="2000" dirty="0">
                    <a:latin typeface="+mj-lt"/>
                  </a:rPr>
                  <a:t>As boundary layer grows and </a:t>
                </a:r>
                <a14:m>
                  <m:oMath xmlns:m="http://schemas.openxmlformats.org/officeDocument/2006/math">
                    <m:r>
                      <a:rPr lang="en-US" sz="2000" b="0" i="1" smtClean="0">
                        <a:latin typeface="Cambria Math" charset="0"/>
                      </a:rPr>
                      <m:t>𝛿</m:t>
                    </m:r>
                    <m:r>
                      <a:rPr lang="en-US" sz="2000" b="0" i="1" smtClean="0">
                        <a:latin typeface="Cambria Math" charset="0"/>
                      </a:rPr>
                      <m:t> </m:t>
                    </m:r>
                  </m:oMath>
                </a14:m>
                <a:r>
                  <a:rPr lang="en-US" sz="2000" dirty="0">
                    <a:latin typeface="+mj-lt"/>
                  </a:rPr>
                  <a:t>increases, the relative contribution of viscous forces decrease</a:t>
                </a:r>
              </a:p>
              <a:p>
                <a:pPr marL="342900" indent="-342900">
                  <a:buFont typeface="Wingdings" charset="2"/>
                  <a:buChar char="q"/>
                </a:pPr>
                <a:r>
                  <a:rPr lang="en-US" sz="2000" dirty="0">
                    <a:latin typeface="+mj-lt"/>
                  </a:rPr>
                  <a:t>Not able to dissipate some disturbances in the flow and disturbances get amplified by inertial forces</a:t>
                </a:r>
              </a:p>
            </p:txBody>
          </p:sp>
        </mc:Choice>
        <mc:Fallback xmlns="">
          <p:sp>
            <p:nvSpPr>
              <p:cNvPr id="13" name="TextBox 12"/>
              <p:cNvSpPr txBox="1">
                <a:spLocks noRot="1" noChangeAspect="1" noMove="1" noResize="1" noEditPoints="1" noAdjustHandles="1" noChangeArrowheads="1" noChangeShapeType="1" noTextEdit="1"/>
              </p:cNvSpPr>
              <p:nvPr/>
            </p:nvSpPr>
            <p:spPr>
              <a:xfrm>
                <a:off x="44962" y="4762060"/>
                <a:ext cx="7448038" cy="1631216"/>
              </a:xfrm>
              <a:prstGeom prst="rect">
                <a:avLst/>
              </a:prstGeom>
              <a:blipFill rotWithShape="0">
                <a:blip r:embed="rId3"/>
                <a:stretch>
                  <a:fillRect l="-736" t="-5597" b="-5597"/>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909E715-9353-9544-8F62-2BEC56A948D3}"/>
              </a:ext>
            </a:extLst>
          </p:cNvPr>
          <p:cNvPicPr>
            <a:picLocks noChangeAspect="1"/>
          </p:cNvPicPr>
          <p:nvPr/>
        </p:nvPicPr>
        <p:blipFill rotWithShape="1">
          <a:blip r:embed="rId4"/>
          <a:srcRect t="44602"/>
          <a:stretch/>
        </p:blipFill>
        <p:spPr>
          <a:xfrm>
            <a:off x="8097157" y="3580482"/>
            <a:ext cx="3756871" cy="3277518"/>
          </a:xfrm>
          <a:prstGeom prst="rect">
            <a:avLst/>
          </a:prstGeom>
        </p:spPr>
      </p:pic>
    </p:spTree>
    <p:extLst>
      <p:ext uri="{BB962C8B-B14F-4D97-AF65-F5344CB8AC3E}">
        <p14:creationId xmlns:p14="http://schemas.microsoft.com/office/powerpoint/2010/main" val="77500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852" t="8206"/>
          <a:stretch/>
        </p:blipFill>
        <p:spPr>
          <a:xfrm>
            <a:off x="19957" y="833305"/>
            <a:ext cx="8077200" cy="3998629"/>
          </a:xfrm>
          <a:prstGeom prst="rect">
            <a:avLst/>
          </a:prstGeom>
        </p:spPr>
      </p:pic>
      <p:sp>
        <p:nvSpPr>
          <p:cNvPr id="2" name="Title 1"/>
          <p:cNvSpPr>
            <a:spLocks noGrp="1"/>
          </p:cNvSpPr>
          <p:nvPr>
            <p:ph type="title"/>
          </p:nvPr>
        </p:nvSpPr>
        <p:spPr>
          <a:xfrm>
            <a:off x="1391557" y="-165100"/>
            <a:ext cx="8432800" cy="1325563"/>
          </a:xfrm>
        </p:spPr>
        <p:txBody>
          <a:bodyPr/>
          <a:lstStyle/>
          <a:p>
            <a:r>
              <a:rPr lang="en-US" dirty="0"/>
              <a:t>Laminar </a:t>
            </a:r>
            <a:r>
              <a:rPr lang="en-US"/>
              <a:t>and Turbulent </a:t>
            </a:r>
            <a:r>
              <a:rPr lang="en-US" dirty="0"/>
              <a:t>Flow</a:t>
            </a:r>
          </a:p>
        </p:txBody>
      </p:sp>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pPr/>
              <a:t>8</a:t>
            </a:fld>
            <a:endParaRPr lang="en-US" dirty="0"/>
          </a:p>
        </p:txBody>
      </p:sp>
      <p:sp>
        <p:nvSpPr>
          <p:cNvPr id="12" name="Rectangle 11"/>
          <p:cNvSpPr/>
          <p:nvPr/>
        </p:nvSpPr>
        <p:spPr>
          <a:xfrm>
            <a:off x="562030" y="5122453"/>
            <a:ext cx="7261169" cy="707886"/>
          </a:xfrm>
          <a:prstGeom prst="rect">
            <a:avLst/>
          </a:prstGeom>
        </p:spPr>
        <p:txBody>
          <a:bodyPr wrap="square">
            <a:spAutoFit/>
          </a:bodyPr>
          <a:lstStyle/>
          <a:p>
            <a:r>
              <a:rPr lang="en-US" sz="2000" dirty="0">
                <a:latin typeface="+mj-lt"/>
              </a:rPr>
              <a:t>Transition from laminar to turbulent flow depends on fluid-type, flow velocity, and surface geometry and roughness, among other things </a:t>
            </a:r>
          </a:p>
        </p:txBody>
      </p:sp>
      <mc:AlternateContent xmlns:mc="http://schemas.openxmlformats.org/markup-compatibility/2006" xmlns:a14="http://schemas.microsoft.com/office/drawing/2010/main">
        <mc:Choice Requires="a14">
          <p:sp>
            <p:nvSpPr>
              <p:cNvPr id="3" name="TextBox 2"/>
              <p:cNvSpPr txBox="1"/>
              <p:nvPr/>
            </p:nvSpPr>
            <p:spPr>
              <a:xfrm>
                <a:off x="8311753" y="1651000"/>
                <a:ext cx="3395353" cy="184229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charset="0"/>
                        </a:rPr>
                        <m:t>𝑅</m:t>
                      </m:r>
                      <m:sSub>
                        <m:sSubPr>
                          <m:ctrlPr>
                            <a:rPr lang="en-US" sz="2400" b="0" i="1" smtClean="0">
                              <a:latin typeface="Cambria Math" panose="02040503050406030204" pitchFamily="18" charset="0"/>
                            </a:rPr>
                          </m:ctrlPr>
                        </m:sSubPr>
                        <m:e>
                          <m:r>
                            <a:rPr lang="en-US" sz="2400" b="0" i="1" smtClean="0">
                              <a:latin typeface="Cambria Math" charset="0"/>
                            </a:rPr>
                            <m:t>𝑒</m:t>
                          </m:r>
                        </m:e>
                        <m:sub>
                          <m:r>
                            <a:rPr lang="en-US" sz="2400" b="0" i="1" smtClean="0">
                              <a:latin typeface="Cambria Math" charset="0"/>
                            </a:rPr>
                            <m:t>𝑥</m:t>
                          </m:r>
                        </m:sub>
                      </m:sSub>
                      <m:r>
                        <a:rPr lang="en-US" sz="2400" b="0" i="1" smtClean="0">
                          <a:latin typeface="Cambria Math" charset="0"/>
                        </a:rPr>
                        <m:t>=</m:t>
                      </m:r>
                      <m:f>
                        <m:fPr>
                          <m:ctrlPr>
                            <a:rPr lang="en-US" sz="2400" b="0" i="1" smtClean="0">
                              <a:latin typeface="Cambria Math" panose="02040503050406030204" pitchFamily="18" charset="0"/>
                              <a:ea typeface="Cambria Math" charset="0"/>
                              <a:cs typeface="Cambria Math" charset="0"/>
                            </a:rPr>
                          </m:ctrlPr>
                        </m:fPr>
                        <m:num>
                          <m:r>
                            <a:rPr lang="en-US" sz="2400" b="0" i="1" smtClean="0">
                              <a:latin typeface="Cambria Math" charset="0"/>
                            </a:rPr>
                            <m:t>𝜌</m:t>
                          </m:r>
                          <m:sSub>
                            <m:sSubPr>
                              <m:ctrlPr>
                                <a:rPr lang="en-US" sz="2400" b="0" i="1" smtClean="0">
                                  <a:latin typeface="Cambria Math" panose="02040503050406030204" pitchFamily="18" charset="0"/>
                                </a:rPr>
                              </m:ctrlPr>
                            </m:sSubPr>
                            <m:e>
                              <m:r>
                                <a:rPr lang="en-US" sz="2400" b="0" i="1" smtClean="0">
                                  <a:latin typeface="Cambria Math" charset="0"/>
                                </a:rPr>
                                <m:t>𝑢</m:t>
                              </m:r>
                            </m:e>
                            <m:sub>
                              <m:r>
                                <a:rPr lang="en-US" sz="2400" b="0" i="1" smtClean="0">
                                  <a:latin typeface="Cambria Math" charset="0"/>
                                  <a:ea typeface="Cambria Math" charset="0"/>
                                  <a:cs typeface="Cambria Math" charset="0"/>
                                </a:rPr>
                                <m:t>∞</m:t>
                              </m:r>
                            </m:sub>
                          </m:sSub>
                          <m:r>
                            <a:rPr lang="en-US" sz="2400" b="0" i="1" smtClean="0">
                              <a:latin typeface="Cambria Math" charset="0"/>
                              <a:ea typeface="Cambria Math" charset="0"/>
                              <a:cs typeface="Cambria Math" charset="0"/>
                            </a:rPr>
                            <m:t>𝑥</m:t>
                          </m:r>
                        </m:num>
                        <m:den>
                          <m:r>
                            <a:rPr lang="en-US" sz="2400" b="0" i="1" smtClean="0">
                              <a:latin typeface="Cambria Math" charset="0"/>
                              <a:ea typeface="Cambria Math" charset="0"/>
                              <a:cs typeface="Cambria Math" charset="0"/>
                            </a:rPr>
                            <m:t>𝜇</m:t>
                          </m:r>
                        </m:den>
                      </m:f>
                    </m:oMath>
                  </m:oMathPara>
                </a14:m>
                <a:endParaRPr lang="en-US" sz="2400" dirty="0">
                  <a:latin typeface="+mj-lt"/>
                </a:endParaRPr>
              </a:p>
              <a:p>
                <a:endParaRPr lang="en-US" sz="2400" dirty="0">
                  <a:latin typeface="+mj-lt"/>
                </a:endParaRPr>
              </a:p>
              <a:p>
                <a:pPr/>
                <a14:m>
                  <m:oMathPara xmlns:m="http://schemas.openxmlformats.org/officeDocument/2006/math">
                    <m:oMathParaPr>
                      <m:jc m:val="left"/>
                    </m:oMathParaPr>
                    <m:oMath xmlns:m="http://schemas.openxmlformats.org/officeDocument/2006/math">
                      <m:r>
                        <a:rPr lang="en-US" sz="2400" b="0" i="1" smtClean="0">
                          <a:latin typeface="Cambria Math" charset="0"/>
                        </a:rPr>
                        <m:t>𝑅</m:t>
                      </m:r>
                      <m:sSub>
                        <m:sSubPr>
                          <m:ctrlPr>
                            <a:rPr lang="en-US" sz="2400" b="0" i="1" smtClean="0">
                              <a:latin typeface="Cambria Math" panose="02040503050406030204" pitchFamily="18" charset="0"/>
                            </a:rPr>
                          </m:ctrlPr>
                        </m:sSubPr>
                        <m:e>
                          <m:r>
                            <a:rPr lang="en-US" sz="2400" b="0" i="1" smtClean="0">
                              <a:latin typeface="Cambria Math" charset="0"/>
                            </a:rPr>
                            <m:t>𝑒</m:t>
                          </m:r>
                        </m:e>
                        <m:sub>
                          <m:sSub>
                            <m:sSubPr>
                              <m:ctrlPr>
                                <a:rPr lang="en-US" sz="2400" b="0" i="1" smtClean="0">
                                  <a:latin typeface="Cambria Math" panose="02040503050406030204" pitchFamily="18" charset="0"/>
                                </a:rPr>
                              </m:ctrlPr>
                            </m:sSubPr>
                            <m:e>
                              <m:r>
                                <a:rPr lang="en-US" sz="2400" b="0" i="1" smtClean="0">
                                  <a:latin typeface="Cambria Math" charset="0"/>
                                </a:rPr>
                                <m:t>𝑥</m:t>
                              </m:r>
                            </m:e>
                            <m:sub>
                              <m:r>
                                <a:rPr lang="en-US" sz="2400" b="0" i="1" smtClean="0">
                                  <a:latin typeface="Cambria Math" charset="0"/>
                                </a:rPr>
                                <m:t>𝑐</m:t>
                              </m:r>
                            </m:sub>
                          </m:sSub>
                        </m:sub>
                      </m:sSub>
                      <m:r>
                        <a:rPr lang="en-US" sz="2400" i="1">
                          <a:latin typeface="Cambria Math" charset="0"/>
                          <a:ea typeface="Cambria Math" charset="0"/>
                          <a:cs typeface="Cambria Math" charset="0"/>
                        </a:rPr>
                        <m:t>≡</m:t>
                      </m:r>
                      <m:f>
                        <m:fPr>
                          <m:ctrlPr>
                            <a:rPr lang="en-US" sz="2400" i="1">
                              <a:latin typeface="Cambria Math" panose="02040503050406030204" pitchFamily="18" charset="0"/>
                              <a:ea typeface="Cambria Math" charset="0"/>
                              <a:cs typeface="Cambria Math" charset="0"/>
                            </a:rPr>
                          </m:ctrlPr>
                        </m:fPr>
                        <m:num>
                          <m:r>
                            <a:rPr lang="en-US" sz="2400" i="1">
                              <a:latin typeface="Cambria Math" charset="0"/>
                            </a:rPr>
                            <m:t>𝜌</m:t>
                          </m:r>
                          <m:sSub>
                            <m:sSubPr>
                              <m:ctrlPr>
                                <a:rPr lang="en-US" sz="2400" i="1">
                                  <a:latin typeface="Cambria Math" panose="02040503050406030204" pitchFamily="18" charset="0"/>
                                </a:rPr>
                              </m:ctrlPr>
                            </m:sSubPr>
                            <m:e>
                              <m:r>
                                <a:rPr lang="en-US" sz="2400" i="1">
                                  <a:latin typeface="Cambria Math" charset="0"/>
                                </a:rPr>
                                <m:t>𝑢</m:t>
                              </m:r>
                            </m:e>
                            <m:sub>
                              <m:r>
                                <a:rPr lang="en-US" sz="2400" i="1">
                                  <a:latin typeface="Cambria Math" charset="0"/>
                                  <a:ea typeface="Cambria Math" charset="0"/>
                                  <a:cs typeface="Cambria Math" charset="0"/>
                                </a:rPr>
                                <m:t>∞</m:t>
                              </m:r>
                            </m:sub>
                          </m:sSub>
                          <m:sSub>
                            <m:sSubPr>
                              <m:ctrlPr>
                                <a:rPr lang="en-US" sz="2400" b="0" i="1" smtClean="0">
                                  <a:latin typeface="Cambria Math" panose="02040503050406030204" pitchFamily="18" charset="0"/>
                                  <a:ea typeface="Cambria Math" charset="0"/>
                                  <a:cs typeface="Cambria Math" charset="0"/>
                                </a:rPr>
                              </m:ctrlPr>
                            </m:sSubPr>
                            <m:e>
                              <m:r>
                                <a:rPr lang="en-US" sz="2400" i="1">
                                  <a:latin typeface="Cambria Math" charset="0"/>
                                  <a:ea typeface="Cambria Math" charset="0"/>
                                  <a:cs typeface="Cambria Math" charset="0"/>
                                </a:rPr>
                                <m:t>𝑥</m:t>
                              </m:r>
                            </m:e>
                            <m:sub>
                              <m:r>
                                <a:rPr lang="en-US" sz="2400" b="0" i="1" smtClean="0">
                                  <a:latin typeface="Cambria Math" charset="0"/>
                                  <a:ea typeface="Cambria Math" charset="0"/>
                                  <a:cs typeface="Cambria Math" charset="0"/>
                                </a:rPr>
                                <m:t>𝑐</m:t>
                              </m:r>
                            </m:sub>
                          </m:sSub>
                        </m:num>
                        <m:den>
                          <m:r>
                            <a:rPr lang="en-US" sz="2400" i="1">
                              <a:latin typeface="Cambria Math" charset="0"/>
                              <a:ea typeface="Cambria Math" charset="0"/>
                              <a:cs typeface="Cambria Math" charset="0"/>
                            </a:rPr>
                            <m:t>𝜇</m:t>
                          </m:r>
                        </m:den>
                      </m:f>
                      <m:r>
                        <a:rPr lang="en-US" sz="2400" b="0" i="1" smtClean="0">
                          <a:latin typeface="Cambria Math" charset="0"/>
                          <a:ea typeface="Cambria Math" charset="0"/>
                          <a:cs typeface="Cambria Math" charset="0"/>
                        </a:rPr>
                        <m:t>= 5×</m:t>
                      </m:r>
                      <m:sSup>
                        <m:sSupPr>
                          <m:ctrlPr>
                            <a:rPr lang="en-US" sz="2400" b="0" i="1" smtClean="0">
                              <a:latin typeface="Cambria Math" panose="02040503050406030204" pitchFamily="18" charset="0"/>
                              <a:ea typeface="Cambria Math" charset="0"/>
                              <a:cs typeface="Cambria Math" charset="0"/>
                            </a:rPr>
                          </m:ctrlPr>
                        </m:sSupPr>
                        <m:e>
                          <m:r>
                            <a:rPr lang="en-US" sz="2400" b="0" i="1" smtClean="0">
                              <a:latin typeface="Cambria Math" charset="0"/>
                              <a:ea typeface="Cambria Math" charset="0"/>
                              <a:cs typeface="Cambria Math" charset="0"/>
                            </a:rPr>
                            <m:t>10</m:t>
                          </m:r>
                        </m:e>
                        <m:sup>
                          <m:r>
                            <a:rPr lang="en-US" sz="2400" b="0" i="1" smtClean="0">
                              <a:latin typeface="Cambria Math" charset="0"/>
                              <a:ea typeface="Cambria Math" charset="0"/>
                              <a:cs typeface="Cambria Math" charset="0"/>
                            </a:rPr>
                            <m:t>5</m:t>
                          </m:r>
                        </m:sup>
                      </m:sSup>
                    </m:oMath>
                  </m:oMathPara>
                </a14:m>
                <a:endParaRPr lang="en-US" sz="2400" dirty="0">
                  <a:latin typeface="+mj-lt"/>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311753" y="1651000"/>
                <a:ext cx="3395353" cy="1842299"/>
              </a:xfrm>
              <a:prstGeom prst="rect">
                <a:avLst/>
              </a:prstGeom>
              <a:blipFill rotWithShape="0">
                <a:blip r:embed="rId3"/>
                <a:stretch>
                  <a:fillRect/>
                </a:stretch>
              </a:blipFill>
            </p:spPr>
            <p:txBody>
              <a:bodyPr/>
              <a:lstStyle/>
              <a:p>
                <a:r>
                  <a:rPr lang="en-US">
                    <a:noFill/>
                  </a:rPr>
                  <a:t> </a:t>
                </a:r>
              </a:p>
            </p:txBody>
          </p:sp>
        </mc:Fallback>
      </mc:AlternateContent>
      <p:sp>
        <p:nvSpPr>
          <p:cNvPr id="7" name="TextBox 6"/>
          <p:cNvSpPr txBox="1"/>
          <p:nvPr/>
        </p:nvSpPr>
        <p:spPr>
          <a:xfrm>
            <a:off x="9207500" y="3572709"/>
            <a:ext cx="2475101" cy="369332"/>
          </a:xfrm>
          <a:prstGeom prst="rect">
            <a:avLst/>
          </a:prstGeom>
          <a:noFill/>
        </p:spPr>
        <p:txBody>
          <a:bodyPr wrap="none" rtlCol="0">
            <a:spAutoFit/>
          </a:bodyPr>
          <a:lstStyle/>
          <a:p>
            <a:r>
              <a:rPr lang="en-US" dirty="0">
                <a:latin typeface="+mj-lt"/>
              </a:rPr>
              <a:t>For flow over a flat plate</a:t>
            </a:r>
          </a:p>
        </p:txBody>
      </p:sp>
    </p:spTree>
    <p:extLst>
      <p:ext uri="{BB962C8B-B14F-4D97-AF65-F5344CB8AC3E}">
        <p14:creationId xmlns:p14="http://schemas.microsoft.com/office/powerpoint/2010/main" val="188663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291"/>
            <a:ext cx="5157486" cy="1325563"/>
          </a:xfrm>
        </p:spPr>
        <p:txBody>
          <a:bodyPr/>
          <a:lstStyle/>
          <a:p>
            <a:r>
              <a:rPr lang="en-US" dirty="0"/>
              <a:t>Boundary Layers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317" y="1508979"/>
                <a:ext cx="10794356" cy="3977421"/>
              </a:xfrm>
            </p:spPr>
            <p:txBody>
              <a:bodyPr>
                <a:normAutofit/>
              </a:bodyPr>
              <a:lstStyle/>
              <a:p>
                <a:pPr marL="0" indent="0">
                  <a:buNone/>
                </a:pPr>
                <a:r>
                  <a:rPr lang="en-US" u="sng" dirty="0"/>
                  <a:t>Thermal Boundary Layer: </a:t>
                </a:r>
              </a:p>
              <a:p>
                <a:pPr marL="0" indent="0">
                  <a:buNone/>
                </a:pPr>
                <a:r>
                  <a:rPr lang="en-US" dirty="0"/>
                  <a:t>Consider flow over a flat-plate:</a:t>
                </a:r>
              </a:p>
              <a:p>
                <a:r>
                  <a:rPr lang="en-US" dirty="0"/>
                  <a:t> fluid particles @</a:t>
                </a:r>
                <a14:m>
                  <m:oMath xmlns:m="http://schemas.openxmlformats.org/officeDocument/2006/math">
                    <m:r>
                      <a:rPr lang="en-US" b="0" i="1" smtClean="0">
                        <a:latin typeface="Cambria Math" charset="0"/>
                      </a:rPr>
                      <m:t> </m:t>
                    </m:r>
                    <m:r>
                      <a:rPr lang="en-US" b="0" i="1" smtClean="0">
                        <a:latin typeface="Cambria Math" charset="0"/>
                      </a:rPr>
                      <m:t>𝑦</m:t>
                    </m:r>
                    <m:r>
                      <a:rPr lang="en-US" b="0" i="1" smtClean="0">
                        <a:latin typeface="Cambria Math" charset="0"/>
                      </a:rPr>
                      <m:t>=0, </m:t>
                    </m:r>
                    <m:r>
                      <a:rPr lang="en-US" b="0" i="1" smtClean="0">
                        <a:latin typeface="Cambria Math" charset="0"/>
                      </a:rPr>
                      <m:t>𝑇</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𝑆</m:t>
                        </m:r>
                      </m:sub>
                    </m:sSub>
                  </m:oMath>
                </a14:m>
                <a:endParaRPr lang="en-US" dirty="0"/>
              </a:p>
              <a:p>
                <a:r>
                  <a:rPr lang="en-US" dirty="0"/>
                  <a:t> These particles exchange energy with those in the adjoining fluid layer </a:t>
                </a:r>
                <a14:m>
                  <m:oMath xmlns:m="http://schemas.openxmlformats.org/officeDocument/2006/math">
                    <m:r>
                      <a:rPr lang="en-US" b="0" i="1" smtClean="0">
                        <a:latin typeface="Cambria Math" charset="0"/>
                      </a:rPr>
                      <m:t>→ </m:t>
                    </m:r>
                  </m:oMath>
                </a14:m>
                <a:r>
                  <a:rPr lang="en-US" dirty="0"/>
                  <a:t>temperature gradients </a:t>
                </a:r>
                <a14:m>
                  <m:oMath xmlns:m="http://schemas.openxmlformats.org/officeDocument/2006/math">
                    <m:r>
                      <a:rPr lang="en-US" b="0" i="1" smtClean="0">
                        <a:latin typeface="Cambria Math" charset="0"/>
                      </a:rPr>
                      <m:t>→</m:t>
                    </m:r>
                  </m:oMath>
                </a14:m>
                <a:r>
                  <a:rPr lang="en-US" dirty="0"/>
                  <a:t> Thermal boundary layer</a:t>
                </a:r>
              </a:p>
              <a:p>
                <a:r>
                  <a:rPr lang="en-US" dirty="0"/>
                  <a:t> Boundary layer thickness,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𝛿</m:t>
                        </m:r>
                      </m:e>
                      <m:sub>
                        <m:r>
                          <a:rPr lang="en-US" b="0" i="1" smtClean="0">
                            <a:latin typeface="Cambria Math" charset="0"/>
                          </a:rPr>
                          <m:t>𝑡</m:t>
                        </m:r>
                      </m:sub>
                    </m:sSub>
                    <m:r>
                      <a:rPr lang="en-US" b="0" i="1" smtClean="0">
                        <a:latin typeface="Cambria Math" charset="0"/>
                      </a:rPr>
                      <m:t>, </m:t>
                    </m:r>
                    <m:r>
                      <a:rPr lang="en-US" b="0" i="1" smtClean="0">
                        <a:latin typeface="Cambria Math" charset="0"/>
                      </a:rPr>
                      <m:t>𝑦</m:t>
                    </m:r>
                  </m:oMath>
                </a14:m>
                <a:r>
                  <a:rPr lang="en-US" dirty="0"/>
                  <a:t>  for which: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charset="0"/>
                          </a:rPr>
                          <m:t>𝑇</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𝑠</m:t>
                            </m:r>
                          </m:sub>
                        </m:sSub>
                      </m:num>
                      <m:den>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ea typeface="Cambria Math" charset="0"/>
                                <a:cs typeface="Cambria Math" charset="0"/>
                              </a:rPr>
                              <m:t>∞</m:t>
                            </m:r>
                          </m:sub>
                        </m:sSub>
                        <m:r>
                          <a:rPr lang="en-US" b="0" i="1" smtClean="0">
                            <a:latin typeface="Cambria Math" charset="0"/>
                            <a:ea typeface="Cambria Math" charset="0"/>
                            <a:cs typeface="Cambria Math" charset="0"/>
                          </a:rPr>
                          <m:t>−</m:t>
                        </m:r>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𝑇</m:t>
                            </m:r>
                          </m:e>
                          <m:sub>
                            <m:r>
                              <a:rPr lang="en-US" b="0" i="1" smtClean="0">
                                <a:latin typeface="Cambria Math" charset="0"/>
                                <a:ea typeface="Cambria Math" charset="0"/>
                                <a:cs typeface="Cambria Math" charset="0"/>
                              </a:rPr>
                              <m:t>𝑠</m:t>
                            </m:r>
                          </m:sub>
                        </m:sSub>
                      </m:den>
                    </m:f>
                    <m:r>
                      <a:rPr lang="en-US" b="0" i="1" smtClean="0">
                        <a:latin typeface="Cambria Math" charset="0"/>
                      </a:rPr>
                      <m:t>=0.99</m:t>
                    </m:r>
                  </m:oMath>
                </a14:m>
                <a:endParaRPr lang="en-US" dirty="0"/>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𝛿</m:t>
                        </m:r>
                      </m:e>
                      <m:sub>
                        <m:r>
                          <a:rPr lang="en-US" b="0" i="1" smtClean="0">
                            <a:latin typeface="Cambria Math" charset="0"/>
                          </a:rPr>
                          <m:t>𝑡</m:t>
                        </m:r>
                      </m:sub>
                    </m:sSub>
                  </m:oMath>
                </a14:m>
                <a:r>
                  <a:rPr lang="en-US" dirty="0"/>
                  <a:t> increases with </a:t>
                </a:r>
                <a14:m>
                  <m:oMath xmlns:m="http://schemas.openxmlformats.org/officeDocument/2006/math">
                    <m:r>
                      <a:rPr lang="en-US" b="0" i="1" smtClean="0">
                        <a:latin typeface="Cambria Math" charset="0"/>
                      </a:rPr>
                      <m:t>𝑥</m:t>
                    </m:r>
                  </m:oMath>
                </a14:m>
                <a:r>
                  <a:rPr lang="en-US" dirty="0"/>
                  <a:t>, i.e., thermal boundary layer develops.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317" y="1508979"/>
                <a:ext cx="10794356" cy="3977421"/>
              </a:xfrm>
              <a:blipFill rotWithShape="0">
                <a:blip r:embed="rId2"/>
                <a:stretch>
                  <a:fillRect l="-1186" t="-260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ME 346: Heat Transfer, </a:t>
            </a:r>
            <a:r>
              <a:rPr lang="en-US" dirty="0" err="1"/>
              <a:t>Ankit</a:t>
            </a:r>
            <a:r>
              <a:rPr lang="en-US" dirty="0"/>
              <a:t> Jain</a:t>
            </a:r>
          </a:p>
        </p:txBody>
      </p:sp>
      <p:sp>
        <p:nvSpPr>
          <p:cNvPr id="5" name="Slide Number Placeholder 4"/>
          <p:cNvSpPr>
            <a:spLocks noGrp="1"/>
          </p:cNvSpPr>
          <p:nvPr>
            <p:ph type="sldNum" sz="quarter" idx="12"/>
          </p:nvPr>
        </p:nvSpPr>
        <p:spPr/>
        <p:txBody>
          <a:bodyPr/>
          <a:lstStyle/>
          <a:p>
            <a:fld id="{B89D90CA-5368-0446-AAEC-7315DFC5775A}" type="slidenum">
              <a:rPr lang="en-US" smtClean="0"/>
              <a:pPr/>
              <a:t>9</a:t>
            </a:fld>
            <a:endParaRPr lang="en-US" dirty="0"/>
          </a:p>
        </p:txBody>
      </p:sp>
      <p:pic>
        <p:nvPicPr>
          <p:cNvPr id="7" name="Picture 6"/>
          <p:cNvPicPr>
            <a:picLocks noChangeAspect="1"/>
          </p:cNvPicPr>
          <p:nvPr/>
        </p:nvPicPr>
        <p:blipFill>
          <a:blip r:embed="rId3"/>
          <a:stretch>
            <a:fillRect/>
          </a:stretch>
        </p:blipFill>
        <p:spPr>
          <a:xfrm>
            <a:off x="6605367" y="158291"/>
            <a:ext cx="5092700" cy="1828800"/>
          </a:xfrm>
          <a:prstGeom prst="rect">
            <a:avLst/>
          </a:prstGeom>
        </p:spPr>
      </p:pic>
    </p:spTree>
    <p:extLst>
      <p:ext uri="{BB962C8B-B14F-4D97-AF65-F5344CB8AC3E}">
        <p14:creationId xmlns:p14="http://schemas.microsoft.com/office/powerpoint/2010/main" val="184878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A4AF5F162F9C4B88F6E605C0457FAC" ma:contentTypeVersion="5" ma:contentTypeDescription="Create a new document." ma:contentTypeScope="" ma:versionID="a658879f4d295ac26f6e827df01f199a">
  <xsd:schema xmlns:xsd="http://www.w3.org/2001/XMLSchema" xmlns:xs="http://www.w3.org/2001/XMLSchema" xmlns:p="http://schemas.microsoft.com/office/2006/metadata/properties" xmlns:ns2="f35a39c4-d1db-4e31-aaed-7fb78ca14622" xmlns:ns3="6419a85f-6df5-431d-89f5-cf7d3f91cef2" targetNamespace="http://schemas.microsoft.com/office/2006/metadata/properties" ma:root="true" ma:fieldsID="0e589005b4ed4d70d6e7207411443564" ns2:_="" ns3:_="">
    <xsd:import namespace="f35a39c4-d1db-4e31-aaed-7fb78ca14622"/>
    <xsd:import namespace="6419a85f-6df5-431d-89f5-cf7d3f91cef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5a39c4-d1db-4e31-aaed-7fb78ca146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19a85f-6df5-431d-89f5-cf7d3f91cef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A9EA4D-265F-4504-9D13-C0AA2A50FF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5a39c4-d1db-4e31-aaed-7fb78ca14622"/>
    <ds:schemaRef ds:uri="6419a85f-6df5-431d-89f5-cf7d3f91ce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AFB4F0-601C-4492-B8DE-3BF1B09F617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20130F5-EAF0-48C2-A086-56D0C366FB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17821</TotalTime>
  <Words>1910</Words>
  <Application>Microsoft Office PowerPoint</Application>
  <PresentationFormat>Widescreen</PresentationFormat>
  <Paragraphs>293</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ME 346: Heat Transfer</vt:lpstr>
      <vt:lpstr>Convective Heat Transfer</vt:lpstr>
      <vt:lpstr>Non-dimensional h: Nusselt Number</vt:lpstr>
      <vt:lpstr>Boundary Layers</vt:lpstr>
      <vt:lpstr>Boundary Layers</vt:lpstr>
      <vt:lpstr>Laminar and Turbulent Flow</vt:lpstr>
      <vt:lpstr>Laminar and Turbulent Flow</vt:lpstr>
      <vt:lpstr>Laminar and Turbulent Flow</vt:lpstr>
      <vt:lpstr>Boundary Layers</vt:lpstr>
      <vt:lpstr>Boundary Layers</vt:lpstr>
      <vt:lpstr>Thermal Boundary Layer</vt:lpstr>
      <vt:lpstr>Local and average coefficients</vt:lpstr>
      <vt:lpstr>Governing Equations for Boundary Layers</vt:lpstr>
      <vt:lpstr>Continuity Equation</vt:lpstr>
      <vt:lpstr>Momentum Equation</vt:lpstr>
      <vt:lpstr>Momentum Equation</vt:lpstr>
      <vt:lpstr>Momentum Equation</vt:lpstr>
      <vt:lpstr>Momentum Equation</vt:lpstr>
      <vt:lpstr>Energy Equation</vt:lpstr>
      <vt:lpstr>Energy Equation</vt:lpstr>
      <vt:lpstr>Energy Equation</vt:lpstr>
      <vt:lpstr>Functional/Non-dimensional Solutions </vt:lpstr>
      <vt:lpstr>PowerPoint Presentation</vt:lpstr>
      <vt:lpstr>Significance of non-dimensional Parameters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Ankit Jain</cp:lastModifiedBy>
  <cp:revision>570</cp:revision>
  <dcterms:created xsi:type="dcterms:W3CDTF">2019-09-08T08:38:27Z</dcterms:created>
  <dcterms:modified xsi:type="dcterms:W3CDTF">2023-09-04T16:06:07Z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0x010100ECA4AF5F162F9C4B88F6E605C0457FAC</vt:lpwstr>
  </property>
</Properties>
</file>