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9" r:id="rId13"/>
    <p:sldId id="327" r:id="rId14"/>
    <p:sldId id="328" r:id="rId15"/>
    <p:sldId id="326" r:id="rId16"/>
    <p:sldId id="336" r:id="rId17"/>
    <p:sldId id="333" r:id="rId18"/>
    <p:sldId id="334" r:id="rId19"/>
    <p:sldId id="331" r:id="rId20"/>
    <p:sldId id="342" r:id="rId21"/>
    <p:sldId id="335" r:id="rId22"/>
    <p:sldId id="337" r:id="rId23"/>
    <p:sldId id="338" r:id="rId24"/>
    <p:sldId id="339" r:id="rId25"/>
    <p:sldId id="340" r:id="rId26"/>
    <p:sldId id="345" r:id="rId27"/>
    <p:sldId id="347" r:id="rId28"/>
    <p:sldId id="346" r:id="rId29"/>
    <p:sldId id="31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72768-95CF-4008-AC84-AA5396741FBB}" v="3" dt="2023-08-20T10:54:56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5"/>
    <p:restoredTop sz="96272"/>
  </p:normalViewPr>
  <p:slideViewPr>
    <p:cSldViewPr snapToGrid="0" snapToObjects="1">
      <p:cViewPr varScale="1">
        <p:scale>
          <a:sx n="120" d="100"/>
          <a:sy n="120" d="100"/>
        </p:scale>
        <p:origin x="21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4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Jain" userId="S::a_jain@iitb.ac.in::c70c7de9-248d-4e1b-b3e3-cc2edd810060" providerId="AD" clId="Web-{A4272768-95CF-4008-AC84-AA5396741FBB}"/>
    <pc:docChg chg="delSld modSld">
      <pc:chgData name="Ankit Jain" userId="S::a_jain@iitb.ac.in::c70c7de9-248d-4e1b-b3e3-cc2edd810060" providerId="AD" clId="Web-{A4272768-95CF-4008-AC84-AA5396741FBB}" dt="2023-08-20T10:54:56.636" v="2"/>
      <pc:docMkLst>
        <pc:docMk/>
      </pc:docMkLst>
      <pc:sldChg chg="del">
        <pc:chgData name="Ankit Jain" userId="S::a_jain@iitb.ac.in::c70c7de9-248d-4e1b-b3e3-cc2edd810060" providerId="AD" clId="Web-{A4272768-95CF-4008-AC84-AA5396741FBB}" dt="2023-08-20T10:54:56.636" v="2"/>
        <pc:sldMkLst>
          <pc:docMk/>
          <pc:sldMk cId="2060006017" sldId="332"/>
        </pc:sldMkLst>
      </pc:sldChg>
      <pc:sldChg chg="del">
        <pc:chgData name="Ankit Jain" userId="S::a_jain@iitb.ac.in::c70c7de9-248d-4e1b-b3e3-cc2edd810060" providerId="AD" clId="Web-{A4272768-95CF-4008-AC84-AA5396741FBB}" dt="2023-08-20T10:51:58.615" v="0"/>
        <pc:sldMkLst>
          <pc:docMk/>
          <pc:sldMk cId="810874526" sldId="341"/>
        </pc:sldMkLst>
      </pc:sldChg>
      <pc:sldChg chg="mod modShow">
        <pc:chgData name="Ankit Jain" userId="S::a_jain@iitb.ac.in::c70c7de9-248d-4e1b-b3e3-cc2edd810060" providerId="AD" clId="Web-{A4272768-95CF-4008-AC84-AA5396741FBB}" dt="2023-08-20T10:54:52.917" v="1"/>
        <pc:sldMkLst>
          <pc:docMk/>
          <pc:sldMk cId="3220641825" sldId="3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7B29B-1AE2-D747-9553-85E2117BCA40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D8C5D-9306-F849-98AF-4A6FD3FD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9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CB2EF-6FD7-FF49-81A4-97270236B52C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C6E06-1F72-A246-A637-2A1451B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C6E06-1F72-A246-A637-2A1451BC04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C6E06-1F72-A246-A637-2A1451BC04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5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98C9-F3D7-2F49-B233-2F51329D2FAE}" type="datetime1">
              <a:rPr lang="da-DK" smtClean="0"/>
              <a:t>20-08-2023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346: Heat Transfer, </a:t>
            </a:r>
            <a:r>
              <a:rPr lang="en-US" dirty="0" err="1"/>
              <a:t>Ankit</a:t>
            </a:r>
            <a:r>
              <a:rPr lang="en-US" dirty="0"/>
              <a:t> Jain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20E2-8F43-D94E-B906-382824E56C39}" type="datetime1">
              <a:rPr lang="da-DK" smtClean="0"/>
              <a:t>20-08-2023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346: Heat Transfer, </a:t>
            </a:r>
            <a:r>
              <a:rPr lang="en-US" dirty="0" err="1"/>
              <a:t>Ankit</a:t>
            </a:r>
            <a:r>
              <a:rPr lang="en-US" dirty="0"/>
              <a:t> Jain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ABB8-38FB-4F43-95F9-5179E80E599C}" type="datetime1">
              <a:rPr lang="da-DK" smtClean="0"/>
              <a:t>20-08-2023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346: Heat Transfer, </a:t>
            </a:r>
            <a:r>
              <a:rPr lang="en-US" dirty="0" err="1"/>
              <a:t>Ankit</a:t>
            </a:r>
            <a:r>
              <a:rPr lang="en-US" dirty="0"/>
              <a:t> Jain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291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429"/>
            <a:ext cx="10515600" cy="4598534"/>
          </a:xfrm>
        </p:spPr>
        <p:txBody>
          <a:bodyPr/>
          <a:lstStyle>
            <a:lvl1pPr marL="228600" indent="-228600">
              <a:buFont typeface="Wingdings" charset="2"/>
              <a:buChar char="q"/>
              <a:defRPr b="0">
                <a:latin typeface="+mj-lt"/>
              </a:defRPr>
            </a:lvl1pPr>
            <a:lvl2pPr marL="685800" indent="-228600">
              <a:buFont typeface="Wingdings" charset="2"/>
              <a:buChar char="q"/>
              <a:defRPr b="0">
                <a:latin typeface="+mj-lt"/>
              </a:defRPr>
            </a:lvl2pPr>
            <a:lvl3pPr marL="1143000" indent="-228600">
              <a:buFont typeface="Wingdings" charset="2"/>
              <a:buChar char="q"/>
              <a:defRPr b="0">
                <a:latin typeface="+mj-lt"/>
              </a:defRPr>
            </a:lvl3pPr>
            <a:lvl4pPr marL="1600200" indent="-228600">
              <a:buFont typeface="Wingdings" charset="2"/>
              <a:buChar char="q"/>
              <a:defRPr b="0">
                <a:latin typeface="+mj-lt"/>
              </a:defRPr>
            </a:lvl4pPr>
            <a:lvl5pPr marL="2057400" indent="-228600">
              <a:buFont typeface="Wingdings" charset="2"/>
              <a:buChar char="q"/>
              <a:defRPr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6368143" cy="365125"/>
          </a:xfrm>
        </p:spPr>
        <p:txBody>
          <a:bodyPr/>
          <a:lstStyle>
            <a:lvl1pPr algn="l">
              <a:defRPr sz="1600">
                <a:latin typeface="+mj-lt"/>
                <a:ea typeface="Apple Chancery" charset="0"/>
                <a:cs typeface="Apple Chancery" charset="0"/>
              </a:defRPr>
            </a:lvl1pPr>
          </a:lstStyle>
          <a:p>
            <a:r>
              <a:rPr lang="en-US" dirty="0"/>
              <a:t>ME 346: Heat Transfer, </a:t>
            </a:r>
            <a:r>
              <a:rPr lang="en-US" dirty="0" err="1"/>
              <a:t>Ankit</a:t>
            </a:r>
            <a:r>
              <a:rPr lang="en-US" dirty="0"/>
              <a:t> Jain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99" y="6492875"/>
            <a:ext cx="2743200" cy="365125"/>
          </a:xfrm>
        </p:spPr>
        <p:txBody>
          <a:bodyPr/>
          <a:lstStyle>
            <a:lvl1pPr>
              <a:defRPr sz="1600">
                <a:latin typeface="+mj-lt"/>
                <a:ea typeface="Apple Chancery" charset="0"/>
                <a:cs typeface="Apple Chancery" charset="0"/>
              </a:defRPr>
            </a:lvl1pPr>
          </a:lstStyle>
          <a:p>
            <a:fld id="{B89D90CA-5368-0446-AAEC-7315DFC577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9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AF9E-756A-104C-A8B9-B9D9622C4220}" type="datetime1">
              <a:rPr lang="da-DK" smtClean="0"/>
              <a:t>20-08-2023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346: Heat Transfer, </a:t>
            </a:r>
            <a:r>
              <a:rPr lang="en-US" dirty="0" err="1"/>
              <a:t>Ankit</a:t>
            </a:r>
            <a:r>
              <a:rPr lang="en-US" dirty="0"/>
              <a:t> Jain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5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008E-A61F-264F-BF0D-6173A7AD9281}" type="datetime1">
              <a:rPr lang="da-DK" smtClean="0"/>
              <a:t>20-08-2023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346: Heat Transfer, </a:t>
            </a:r>
            <a:r>
              <a:rPr lang="en-US" dirty="0" err="1"/>
              <a:t>Ankit</a:t>
            </a:r>
            <a:r>
              <a:rPr lang="en-US" dirty="0"/>
              <a:t> Jain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4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6D91-0B18-8841-BA46-D3619ABCD32F}" type="datetime1">
              <a:rPr lang="da-DK" smtClean="0"/>
              <a:t>20-08-2023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346: Heat Transfer, </a:t>
            </a:r>
            <a:r>
              <a:rPr lang="en-US" dirty="0" err="1"/>
              <a:t>Ankit</a:t>
            </a:r>
            <a:r>
              <a:rPr lang="en-US" dirty="0"/>
              <a:t> Jain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966B-79F7-094C-8C90-CCAF50354DB2}" type="datetime1">
              <a:rPr lang="da-DK" smtClean="0"/>
              <a:t>20-08-2023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346: Heat Transfer, </a:t>
            </a:r>
            <a:r>
              <a:rPr lang="en-US" dirty="0" err="1"/>
              <a:t>Ankit</a:t>
            </a:r>
            <a:r>
              <a:rPr lang="en-US" dirty="0"/>
              <a:t> Jain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4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4275-1F7D-DB46-AE0D-3AAE2EBA6B0C}" type="datetime1">
              <a:rPr lang="da-DK" smtClean="0"/>
              <a:t>20-08-2023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346: Heat Transfer, </a:t>
            </a:r>
            <a:r>
              <a:rPr lang="en-US" dirty="0" err="1"/>
              <a:t>Ankit</a:t>
            </a:r>
            <a:r>
              <a:rPr lang="en-US" dirty="0"/>
              <a:t> Jain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C78-09F7-4146-9B37-00B970FDCA7C}" type="datetime1">
              <a:rPr lang="da-DK" smtClean="0"/>
              <a:t>20-08-2023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346: Heat Transfer, </a:t>
            </a:r>
            <a:r>
              <a:rPr lang="en-US" dirty="0" err="1"/>
              <a:t>Ankit</a:t>
            </a:r>
            <a:r>
              <a:rPr lang="en-US" dirty="0"/>
              <a:t> Jain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9C1-9EC5-7347-B617-1DA00A37268F}" type="datetime1">
              <a:rPr lang="da-DK" smtClean="0"/>
              <a:t>20-08-2023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346: Heat Transfer, </a:t>
            </a:r>
            <a:r>
              <a:rPr lang="en-US" dirty="0" err="1"/>
              <a:t>Ankit</a:t>
            </a:r>
            <a:r>
              <a:rPr lang="en-US" dirty="0"/>
              <a:t> Jain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0F88-2896-F74C-BFA9-A0A1D3E151C1}" type="datetime1">
              <a:rPr lang="da-DK" smtClean="0"/>
              <a:t>20-08-2023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ME 346: Heat Transfer, </a:t>
            </a:r>
            <a:r>
              <a:rPr lang="en-US" dirty="0" err="1"/>
              <a:t>Ankit</a:t>
            </a:r>
            <a:r>
              <a:rPr lang="en-US" dirty="0"/>
              <a:t> Jain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90CA-5368-0446-AAEC-7315DFC5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.png"/><Relationship Id="rId7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7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0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55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11" Type="http://schemas.openxmlformats.org/officeDocument/2006/relationships/image" Target="../media/image72.png"/><Relationship Id="rId5" Type="http://schemas.openxmlformats.org/officeDocument/2006/relationships/image" Target="../media/image660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0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.png"/><Relationship Id="rId7" Type="http://schemas.openxmlformats.org/officeDocument/2006/relationships/image" Target="../media/image4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 346: Heat Transfer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6085117"/>
            <a:ext cx="3750197" cy="88174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Lecture: Conduction-Introduction</a:t>
            </a:r>
          </a:p>
          <a:p>
            <a:pPr algn="l"/>
            <a:r>
              <a:rPr lang="en-US" dirty="0"/>
              <a:t>Date: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067804" y="6433457"/>
            <a:ext cx="3113316" cy="424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Instructor: </a:t>
            </a:r>
            <a:r>
              <a:rPr lang="en-US" dirty="0" err="1"/>
              <a:t>Ankit</a:t>
            </a:r>
            <a:r>
              <a:rPr lang="en-US" dirty="0"/>
              <a:t> Jain</a:t>
            </a:r>
          </a:p>
        </p:txBody>
      </p:sp>
    </p:spTree>
    <p:extLst>
      <p:ext uri="{BB962C8B-B14F-4D97-AF65-F5344CB8AC3E}">
        <p14:creationId xmlns:p14="http://schemas.microsoft.com/office/powerpoint/2010/main" val="1227144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8667"/>
          <a:stretch/>
        </p:blipFill>
        <p:spPr>
          <a:xfrm>
            <a:off x="5562747" y="1296364"/>
            <a:ext cx="6406813" cy="3518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44179" y="1105779"/>
                <a:ext cx="2475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𝑚𝑥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79" y="1105779"/>
                <a:ext cx="247593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9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4221" y="1590687"/>
                <a:ext cx="59978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One boundary condition, </a:t>
                </a:r>
                <a:endParaRPr lang="en-US" b="0" i="1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@ 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=0, 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 →</m:t>
                      </m:r>
                      <m:r>
                        <a:rPr lang="en-US" b="0" i="0" smtClean="0">
                          <a:latin typeface="Cambria Math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[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1590687"/>
                <a:ext cx="599786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813"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4221" y="2394727"/>
                <a:ext cx="3791423" cy="898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Case-B: zero-convective heat loss at tip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dx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2394727"/>
                <a:ext cx="3791423" cy="898579"/>
              </a:xfrm>
              <a:prstGeom prst="rect">
                <a:avLst/>
              </a:prstGeom>
              <a:blipFill rotWithShape="0">
                <a:blip r:embed="rId5"/>
                <a:stretch>
                  <a:fillRect l="-1286" t="-4082"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304947" y="-1164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Uniform Cross Section Fin: Case-B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4221" y="3595505"/>
                <a:ext cx="24917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𝑚𝐿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𝑚𝐿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3595505"/>
                <a:ext cx="2491708" cy="769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4221" y="4913032"/>
                <a:ext cx="2215799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𝑚𝐿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4913032"/>
                <a:ext cx="2215799" cy="67666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24122" y="4959263"/>
            <a:ext cx="407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Total heat transferred from the entire-fin: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24122" y="5433519"/>
                <a:ext cx="2094484" cy="623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22" y="5433519"/>
                <a:ext cx="2094484" cy="6233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835547" y="5527134"/>
                <a:ext cx="3220946" cy="436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 →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charset="0"/>
                            </a:rPr>
                            <m:t>h𝑘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𝑃𝐴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𝑚𝐿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547" y="5527134"/>
                <a:ext cx="3220946" cy="436081"/>
              </a:xfrm>
              <a:prstGeom prst="rect">
                <a:avLst/>
              </a:prstGeom>
              <a:blipFill rotWithShape="0">
                <a:blip r:embed="rId9"/>
                <a:stretch>
                  <a:fillRect t="-71831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CA883E8-AE92-D64F-9AB8-B17408A195A7}"/>
              </a:ext>
            </a:extLst>
          </p:cNvPr>
          <p:cNvSpPr txBox="1"/>
          <p:nvPr/>
        </p:nvSpPr>
        <p:spPr>
          <a:xfrm>
            <a:off x="8766153" y="21829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</p:spTree>
    <p:extLst>
      <p:ext uri="{BB962C8B-B14F-4D97-AF65-F5344CB8AC3E}">
        <p14:creationId xmlns:p14="http://schemas.microsoft.com/office/powerpoint/2010/main" val="201300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8667"/>
          <a:stretch/>
        </p:blipFill>
        <p:spPr>
          <a:xfrm>
            <a:off x="5562747" y="1296364"/>
            <a:ext cx="6406813" cy="3518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44179" y="1105779"/>
                <a:ext cx="2475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𝑚𝑥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79" y="1105779"/>
                <a:ext cx="247593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9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4221" y="1590687"/>
                <a:ext cx="59978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One boundary condition, </a:t>
                </a:r>
                <a:endParaRPr lang="en-US" b="0" i="1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@ 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=0, 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 →</m:t>
                      </m:r>
                      <m:r>
                        <a:rPr lang="en-US" b="0" i="0" smtClean="0">
                          <a:latin typeface="Cambria Math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[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1590687"/>
                <a:ext cx="599786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813"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4221" y="2394727"/>
                <a:ext cx="36735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Case-C: prescribed temperature at tip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2394727"/>
                <a:ext cx="3673506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327" t="-5660" r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304947" y="-1164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Uniform Cross Section Fin: Case-C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4221" y="3595505"/>
                <a:ext cx="272087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𝑚𝐿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𝑚𝐿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3595505"/>
                <a:ext cx="2720873" cy="769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4221" y="4913032"/>
                <a:ext cx="3547253" cy="887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sin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h</m:t>
                              </m:r>
                            </m:fNam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𝑚𝐿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4913032"/>
                <a:ext cx="3547253" cy="887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24122" y="4959263"/>
            <a:ext cx="407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Total heat transferred from the entire-fin: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24122" y="5433519"/>
                <a:ext cx="2094484" cy="623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22" y="5433519"/>
                <a:ext cx="2094484" cy="6233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864125" y="5234369"/>
                <a:ext cx="380405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 →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charset="0"/>
                            </a:rPr>
                            <m:t>h𝑘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𝑃𝐴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𝑚𝐿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−</m:t>
                              </m:r>
                            </m:e>
                          </m:func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𝑚𝐿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125" y="5234369"/>
                <a:ext cx="3804055" cy="8392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FEFCEAE-D462-1E43-8DBF-ADB08840A9EA}"/>
              </a:ext>
            </a:extLst>
          </p:cNvPr>
          <p:cNvSpPr txBox="1"/>
          <p:nvPr/>
        </p:nvSpPr>
        <p:spPr>
          <a:xfrm>
            <a:off x="8766153" y="21829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</p:spTree>
    <p:extLst>
      <p:ext uri="{BB962C8B-B14F-4D97-AF65-F5344CB8AC3E}">
        <p14:creationId xmlns:p14="http://schemas.microsoft.com/office/powerpoint/2010/main" val="153984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build="allAtOnce"/>
      <p:bldP spid="2" grpId="0"/>
      <p:bldP spid="3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8667"/>
          <a:stretch/>
        </p:blipFill>
        <p:spPr>
          <a:xfrm>
            <a:off x="5562747" y="1296364"/>
            <a:ext cx="6406813" cy="3518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44179" y="1105779"/>
                <a:ext cx="2475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𝑚𝑥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79" y="1105779"/>
                <a:ext cx="247593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9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4221" y="1590687"/>
                <a:ext cx="59978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One boundary condition, </a:t>
                </a:r>
                <a:endParaRPr lang="en-US" b="0" i="1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@ 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=0, 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 →</m:t>
                      </m:r>
                      <m:r>
                        <a:rPr lang="en-US" b="0" i="0" smtClean="0">
                          <a:latin typeface="Cambria Math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[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1590687"/>
                <a:ext cx="599786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813"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4221" y="2394727"/>
                <a:ext cx="3361690" cy="769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Case-D: Convective heat loss at tip</a:t>
                </a:r>
              </a:p>
              <a:p>
                <a:r>
                  <a:rPr lang="en-US" b="0" dirty="0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=−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dx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2394727"/>
                <a:ext cx="3361690" cy="769891"/>
              </a:xfrm>
              <a:prstGeom prst="rect">
                <a:avLst/>
              </a:prstGeom>
              <a:blipFill>
                <a:blip r:embed="rId5"/>
                <a:stretch>
                  <a:fillRect l="-1509" t="-9836" r="-377" b="-7377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304947" y="-1164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Uniform Cross Section Fin: Case-D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4221" y="3595505"/>
                <a:ext cx="506363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𝑚𝐿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𝑚𝐿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</a:rPr>
                        <m:t>𝑘𝑚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𝑚𝐿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𝑚𝐿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3595505"/>
                <a:ext cx="5063630" cy="769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4221" y="4913032"/>
                <a:ext cx="4238789" cy="103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𝑚𝑘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𝑚𝐿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𝑚𝑘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𝑚𝐿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4913032"/>
                <a:ext cx="4238789" cy="103175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345924" y="5178488"/>
            <a:ext cx="407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Total heat transferred from the entire-fin: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08222" y="5595520"/>
                <a:ext cx="2094484" cy="623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222" y="5595520"/>
                <a:ext cx="2094484" cy="6233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02706" y="5428910"/>
                <a:ext cx="4644669" cy="1031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 →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charset="0"/>
                            </a:rPr>
                            <m:t>h𝑘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𝑃𝐴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𝑚𝐿</m:t>
                              </m:r>
                            </m:e>
                          </m:func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𝑚𝑘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𝑚𝐿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𝑚𝐿</m:t>
                              </m:r>
                            </m:e>
                          </m:func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𝑚𝑘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𝑚𝐿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06" y="5428910"/>
                <a:ext cx="4644669" cy="103175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2EA2515-E36F-F942-9217-C87CF9973846}"/>
              </a:ext>
            </a:extLst>
          </p:cNvPr>
          <p:cNvSpPr txBox="1"/>
          <p:nvPr/>
        </p:nvSpPr>
        <p:spPr>
          <a:xfrm>
            <a:off x="8766153" y="21829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</p:spTree>
    <p:extLst>
      <p:ext uri="{BB962C8B-B14F-4D97-AF65-F5344CB8AC3E}">
        <p14:creationId xmlns:p14="http://schemas.microsoft.com/office/powerpoint/2010/main" val="80422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36FB-D76B-A44B-A18D-87DE1A60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4544"/>
            <a:ext cx="10515600" cy="1325563"/>
          </a:xfrm>
        </p:spPr>
        <p:txBody>
          <a:bodyPr/>
          <a:lstStyle/>
          <a:p>
            <a:r>
              <a:rPr lang="en-DK" dirty="0"/>
              <a:t>Thoughts: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F188-D8F7-554A-9B6C-52483B82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993545"/>
            <a:ext cx="10515600" cy="1647376"/>
          </a:xfrm>
        </p:spPr>
        <p:txBody>
          <a:bodyPr/>
          <a:lstStyle/>
          <a:p>
            <a:r>
              <a:rPr lang="en-DK" dirty="0"/>
              <a:t>What should be the length of fin?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A9336-A4AA-6147-BF0B-90EB081F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346: Heat Transfer, Ankit Jain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928DF-B7D8-DB4B-9430-7C6081F2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AC6ED-4A26-3640-A232-31EB7EFA80AB}"/>
              </a:ext>
            </a:extLst>
          </p:cNvPr>
          <p:cNvSpPr txBox="1"/>
          <p:nvPr/>
        </p:nvSpPr>
        <p:spPr>
          <a:xfrm>
            <a:off x="3844887" y="38008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92724D-2799-A247-9FAF-EA7EA37DEBF1}"/>
                  </a:ext>
                </a:extLst>
              </p:cNvPr>
              <p:cNvSpPr/>
              <p:nvPr/>
            </p:nvSpPr>
            <p:spPr>
              <a:xfrm>
                <a:off x="957002" y="1611540"/>
                <a:ext cx="2041456" cy="466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𝑖𝑛𝑓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charset="0"/>
                            </a:rPr>
                            <m:t>h𝑘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𝑃𝐴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92724D-2799-A247-9FAF-EA7EA37DE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02" y="1611540"/>
                <a:ext cx="2041456" cy="466346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998561-7C67-DB46-ABCD-77A506A3ED91}"/>
                  </a:ext>
                </a:extLst>
              </p:cNvPr>
              <p:cNvSpPr/>
              <p:nvPr/>
            </p:nvSpPr>
            <p:spPr>
              <a:xfrm>
                <a:off x="3576403" y="1611540"/>
                <a:ext cx="3531415" cy="445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𝑎𝑑𝑖𝑎𝑏𝑎𝑡𝑖𝑐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charset="0"/>
                            </a:rPr>
                            <m:t>h𝑘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𝑃𝐴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𝑚𝐿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998561-7C67-DB46-ABCD-77A506A3E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403" y="1611540"/>
                <a:ext cx="3531415" cy="445443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15A5D6-8C42-2B49-8B6F-CC349590DF27}"/>
                  </a:ext>
                </a:extLst>
              </p:cNvPr>
              <p:cNvSpPr/>
              <p:nvPr/>
            </p:nvSpPr>
            <p:spPr>
              <a:xfrm>
                <a:off x="957002" y="2214046"/>
                <a:ext cx="2346476" cy="846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𝑎𝑑𝑖𝑎𝑏𝑎𝑡𝑖𝑐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𝑚𝐿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15A5D6-8C42-2B49-8B6F-CC349590D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02" y="2214046"/>
                <a:ext cx="2346476" cy="846963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48E9C9B-71E9-AD46-AB78-62569ED439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94" b="3244"/>
          <a:stretch/>
        </p:blipFill>
        <p:spPr>
          <a:xfrm>
            <a:off x="8662314" y="786070"/>
            <a:ext cx="3429000" cy="3316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664134-C605-AF4E-B4ED-E165474B332B}"/>
              </a:ext>
            </a:extLst>
          </p:cNvPr>
          <p:cNvSpPr txBox="1"/>
          <p:nvPr/>
        </p:nvSpPr>
        <p:spPr>
          <a:xfrm>
            <a:off x="8776706" y="6004969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</p:spTree>
    <p:extLst>
      <p:ext uri="{BB962C8B-B14F-4D97-AF65-F5344CB8AC3E}">
        <p14:creationId xmlns:p14="http://schemas.microsoft.com/office/powerpoint/2010/main" val="171933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0389" y="196769"/>
                <a:ext cx="11470511" cy="26390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Problem: </a:t>
                </a:r>
                <a:r>
                  <a:rPr lang="en-US" dirty="0"/>
                  <a:t>A very long rod 5 mm in diameter has one end maintained at 100°C. The surface of the rod is exposed to ambient air at 25°C with a convection heat transfer coefficient of 100 W/m2-K. Determine the temperature distributions along rods constructed from pure copper? </a:t>
                </a: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𝐶𝑢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=398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mK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Schematic: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389" y="196769"/>
                <a:ext cx="11470511" cy="2639027"/>
              </a:xfrm>
              <a:blipFill rotWithShape="0">
                <a:blip r:embed="rId2"/>
                <a:stretch>
                  <a:fillRect l="-1116" t="-3695" r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2" y="2100001"/>
            <a:ext cx="5791200" cy="256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633CDF-F127-6D43-A782-0707D0297E68}"/>
              </a:ext>
            </a:extLst>
          </p:cNvPr>
          <p:cNvSpPr txBox="1"/>
          <p:nvPr/>
        </p:nvSpPr>
        <p:spPr>
          <a:xfrm>
            <a:off x="8776706" y="6004969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</p:spTree>
    <p:extLst>
      <p:ext uri="{BB962C8B-B14F-4D97-AF65-F5344CB8AC3E}">
        <p14:creationId xmlns:p14="http://schemas.microsoft.com/office/powerpoint/2010/main" val="72838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89" y="196770"/>
            <a:ext cx="11470511" cy="241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Known: </a:t>
            </a:r>
            <a:r>
              <a:rPr lang="en-US" dirty="0"/>
              <a:t>A long circular rod exposed to ambient air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Unknown: </a:t>
            </a:r>
            <a:r>
              <a:rPr lang="en-US" dirty="0"/>
              <a:t>Temperature distribution and heat loss from rod?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Assumptions: </a:t>
            </a:r>
            <a:r>
              <a:rPr lang="en-US" dirty="0"/>
              <a:t>Steady-state, One-dimensional conduction, constant-k, uniform-h, no radiation losses, very-long rod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Solution: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2" y="1988976"/>
            <a:ext cx="5791200" cy="256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8183" y="2938795"/>
                <a:ext cx="45084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For infinite fin: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𝑚𝑥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𝑚𝑥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3" y="2938795"/>
                <a:ext cx="450841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081"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9466" y="3869064"/>
                <a:ext cx="4982903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h𝑃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100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2×1000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398 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5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2×1000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charset="0"/>
                        </a:rPr>
                        <m:t>=14.2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6" y="3869064"/>
                <a:ext cx="4982903" cy="1169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9466" y="5523625"/>
                <a:ext cx="263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Θ</m:t>
                      </m:r>
                      <m:r>
                        <a:rPr lang="en-US" b="0" i="1" smtClean="0">
                          <a:latin typeface="Cambria Math" charset="0"/>
                        </a:rPr>
                        <m:t>=25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℃</m:t>
                      </m:r>
                      <m:r>
                        <a:rPr lang="en-US" b="0" i="1" smtClean="0">
                          <a:latin typeface="Cambria Math" charset="0"/>
                        </a:rPr>
                        <m:t>+75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℃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−14.2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6" y="5523625"/>
                <a:ext cx="263642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38217" y="5322938"/>
                <a:ext cx="6614824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charset="0"/>
                          </a:rPr>
                          <m:t>h𝑝𝑘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charset="0"/>
                          </a:rPr>
                          <m:t>100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2×1000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398 (</m:t>
                        </m:r>
                        <m:r>
                          <a:rPr lang="en-US" i="1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2×1000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charset="0"/>
                      </a:rPr>
                      <m:t> 75=8.3 </m:t>
                    </m:r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17" y="5322938"/>
                <a:ext cx="6614824" cy="6560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EAE47D8-6220-1343-BB52-7857C1B236A9}"/>
              </a:ext>
            </a:extLst>
          </p:cNvPr>
          <p:cNvSpPr txBox="1"/>
          <p:nvPr/>
        </p:nvSpPr>
        <p:spPr>
          <a:xfrm>
            <a:off x="8876322" y="6034036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</p:spTree>
    <p:extLst>
      <p:ext uri="{BB962C8B-B14F-4D97-AF65-F5344CB8AC3E}">
        <p14:creationId xmlns:p14="http://schemas.microsoft.com/office/powerpoint/2010/main" val="135287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4782"/>
            <a:ext cx="10515600" cy="1325563"/>
          </a:xfrm>
        </p:spPr>
        <p:txBody>
          <a:bodyPr/>
          <a:lstStyle/>
          <a:p>
            <a:r>
              <a:rPr lang="en-US" dirty="0"/>
              <a:t>Fin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5356"/>
                <a:ext cx="10515600" cy="491444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 fin increases convective heat transfer but offers additional conductive resistance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no guarantee if net heat transfer is improved with fin!</a:t>
                </a:r>
              </a:p>
              <a:p>
                <a:r>
                  <a:rPr lang="en-US" dirty="0"/>
                  <a:t> fin effectiveness: ratio of heat transfer rate with fin to heat transfer rate w/o fin, accordingly: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increases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high-</a:t>
                </a:r>
                <a:r>
                  <a:rPr lang="en-US" i="1" dirty="0"/>
                  <a:t>k. </a:t>
                </a:r>
                <a:r>
                  <a:rPr lang="en-US" dirty="0"/>
                  <a:t>Fin use is more recommended in conditions with small </a:t>
                </a:r>
                <a:r>
                  <a:rPr lang="en-US" i="1" dirty="0"/>
                  <a:t>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5356"/>
                <a:ext cx="10515600" cy="4914446"/>
              </a:xfrm>
              <a:blipFill rotWithShape="0">
                <a:blip r:embed="rId2"/>
                <a:stretch>
                  <a:fillRect l="-1043" t="-1985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346: Heat Transfer, </a:t>
            </a:r>
            <a:r>
              <a:rPr lang="en-US" dirty="0" err="1"/>
              <a:t>Ankit</a:t>
            </a:r>
            <a:r>
              <a:rPr lang="en-US" dirty="0"/>
              <a:t> Jain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47909" y="3254326"/>
                <a:ext cx="1733680" cy="788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09" y="3254326"/>
                <a:ext cx="1733680" cy="788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34072" y="3110313"/>
                <a:ext cx="3219728" cy="933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For infinite fin, case-A, </a:t>
                </a:r>
                <a:endParaRPr lang="en-US" b="0" i="1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72" y="3110313"/>
                <a:ext cx="3219728" cy="933012"/>
              </a:xfrm>
              <a:prstGeom prst="rect">
                <a:avLst/>
              </a:prstGeom>
              <a:blipFill>
                <a:blip r:embed="rId4"/>
                <a:stretch>
                  <a:fillRect l="-1575" t="-270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41599" y="5286904"/>
            <a:ext cx="792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Question: When is more recommended? Gas vs Liquid? Free vs forced convection?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5916" y="5840332"/>
                <a:ext cx="2971326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Fin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/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16" y="5840332"/>
                <a:ext cx="2971326" cy="470835"/>
              </a:xfrm>
              <a:prstGeom prst="rect">
                <a:avLst/>
              </a:prstGeom>
              <a:blipFill rotWithShape="0">
                <a:blip r:embed="rId5"/>
                <a:stretch>
                  <a:fillRect l="-2259" t="-5195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7890692-3678-CE43-A13B-9C147131B389}"/>
              </a:ext>
            </a:extLst>
          </p:cNvPr>
          <p:cNvSpPr txBox="1"/>
          <p:nvPr/>
        </p:nvSpPr>
        <p:spPr>
          <a:xfrm>
            <a:off x="8766153" y="21829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</p:spTree>
    <p:extLst>
      <p:ext uri="{BB962C8B-B14F-4D97-AF65-F5344CB8AC3E}">
        <p14:creationId xmlns:p14="http://schemas.microsoft.com/office/powerpoint/2010/main" val="147773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4782"/>
            <a:ext cx="10515600" cy="1325563"/>
          </a:xfrm>
        </p:spPr>
        <p:txBody>
          <a:bodyPr/>
          <a:lstStyle/>
          <a:p>
            <a:r>
              <a:rPr lang="en-US" dirty="0"/>
              <a:t>Fin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8580"/>
                <a:ext cx="10515600" cy="52853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 fin efficiency: ratio of heat transfer rate with fin to maximum heat transfer possible through fin (with 0 conduction resistance of fin), accordingly: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Results of adiabatic-tip can be used for convective tip with corrected lengths: </a:t>
                </a: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</a:rPr>
                        <m:t>/2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rectangular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</a:rPr>
                        <m:t>/2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8580"/>
                <a:ext cx="10515600" cy="5285363"/>
              </a:xfrm>
              <a:blipFill>
                <a:blip r:embed="rId2"/>
                <a:stretch>
                  <a:fillRect l="-966" t="-1683" b="-168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346: Heat Transfer, </a:t>
            </a:r>
            <a:r>
              <a:rPr lang="en-US" dirty="0" err="1"/>
              <a:t>Ankit</a:t>
            </a:r>
            <a:r>
              <a:rPr lang="en-US" dirty="0"/>
              <a:t> Jain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5916" y="2313781"/>
                <a:ext cx="1605439" cy="807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16" y="2313781"/>
                <a:ext cx="1605439" cy="807785"/>
              </a:xfrm>
              <a:prstGeom prst="rect">
                <a:avLst/>
              </a:prstGeom>
              <a:blipFill>
                <a:blip r:embed="rId3"/>
                <a:stretch>
                  <a:fillRect l="-5556" t="-1587" r="-3175" b="-317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77981" y="2258960"/>
                <a:ext cx="3887987" cy="933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For very-long fin, case-A, </a:t>
                </a:r>
                <a:endParaRPr lang="en-US" b="0" i="1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h𝑃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𝑚𝐿</m:t>
                        </m:r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981" y="2258960"/>
                <a:ext cx="3887987" cy="933012"/>
              </a:xfrm>
              <a:prstGeom prst="rect">
                <a:avLst/>
              </a:prstGeom>
              <a:blipFill>
                <a:blip r:embed="rId4"/>
                <a:stretch>
                  <a:fillRect l="-1634" t="-411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99587" y="3388438"/>
                <a:ext cx="105342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𝑃𝐿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7" y="3388438"/>
                <a:ext cx="1053429" cy="39555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29093" y="3388438"/>
                <a:ext cx="4639412" cy="895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For adiabatic fin-tip, case-B, </a:t>
                </a:r>
                <a:endParaRPr lang="en-US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𝑚𝐿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𝑚𝐿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093" y="3388438"/>
                <a:ext cx="4639412" cy="895310"/>
              </a:xfrm>
              <a:prstGeom prst="rect">
                <a:avLst/>
              </a:prstGeom>
              <a:blipFill>
                <a:blip r:embed="rId6"/>
                <a:stretch>
                  <a:fillRect l="-1096" t="-2817" b="-1408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4666B1E-8948-894D-85F5-DD5E9B7ECF87}"/>
              </a:ext>
            </a:extLst>
          </p:cNvPr>
          <p:cNvSpPr txBox="1"/>
          <p:nvPr/>
        </p:nvSpPr>
        <p:spPr>
          <a:xfrm>
            <a:off x="8766153" y="21829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1403AF-3437-7648-B3CA-C09F6795F8CC}"/>
                  </a:ext>
                </a:extLst>
              </p:cNvPr>
              <p:cNvSpPr txBox="1"/>
              <p:nvPr/>
            </p:nvSpPr>
            <p:spPr>
              <a:xfrm>
                <a:off x="6943946" y="6039823"/>
                <a:ext cx="500970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DK" dirty="0"/>
                  <a:t> decreases with 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DK" dirty="0"/>
                  <a:t>Typically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≥90%</m:t>
                    </m:r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1403AF-3437-7648-B3CA-C09F6795F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946" y="6039823"/>
                <a:ext cx="5009705" cy="391582"/>
              </a:xfrm>
              <a:prstGeom prst="rect">
                <a:avLst/>
              </a:prstGeom>
              <a:blipFill>
                <a:blip r:embed="rId7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6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0F507-CE09-B14B-A61C-B0750EFE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5388"/>
            <a:ext cx="6368143" cy="365125"/>
          </a:xfrm>
        </p:spPr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9EAA2-ED07-C146-8E01-F5CEC565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83493-6061-984A-B4A4-A12EF0545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86"/>
          <a:stretch/>
        </p:blipFill>
        <p:spPr>
          <a:xfrm>
            <a:off x="264405" y="146511"/>
            <a:ext cx="8249188" cy="3511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B38A1B-F473-F44E-86C5-39D2EE4BAE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060" b="34365"/>
          <a:stretch/>
        </p:blipFill>
        <p:spPr>
          <a:xfrm>
            <a:off x="132461" y="4855721"/>
            <a:ext cx="9034101" cy="16371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456936-32E9-9C47-8DEC-C4CE72BBFAEA}"/>
              </a:ext>
            </a:extLst>
          </p:cNvPr>
          <p:cNvSpPr txBox="1"/>
          <p:nvPr/>
        </p:nvSpPr>
        <p:spPr>
          <a:xfrm>
            <a:off x="8766153" y="21829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E09FF-EB98-C54D-87EE-1B959C7CC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349"/>
          <a:stretch/>
        </p:blipFill>
        <p:spPr>
          <a:xfrm>
            <a:off x="264405" y="3635566"/>
            <a:ext cx="8249188" cy="11326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90AE83-99DF-9948-84C4-A6E8BFD04DEF}"/>
              </a:ext>
            </a:extLst>
          </p:cNvPr>
          <p:cNvSpPr/>
          <p:nvPr/>
        </p:nvSpPr>
        <p:spPr>
          <a:xfrm>
            <a:off x="7205031" y="4768234"/>
            <a:ext cx="1421176" cy="497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9634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DB33-1C8E-F444-B3A8-DFBE5E85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24" y="190304"/>
            <a:ext cx="11610859" cy="3996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K" sz="2400" dirty="0">
                <a:solidFill>
                  <a:schemeClr val="accent1">
                    <a:lumMod val="75000"/>
                  </a:schemeClr>
                </a:solidFill>
              </a:rPr>
              <a:t>Problem</a:t>
            </a:r>
            <a:r>
              <a:rPr lang="en-DK" sz="2400" dirty="0"/>
              <a:t>: </a:t>
            </a:r>
            <a:r>
              <a:rPr lang="en-GB" sz="2400" dirty="0"/>
              <a:t>A 15-cm x 20-cm integrated circuit board is to be cooled by attaching 4-cm- long </a:t>
            </a:r>
            <a:r>
              <a:rPr lang="en-GB" sz="2400" dirty="0" err="1"/>
              <a:t>aluminum</a:t>
            </a:r>
            <a:r>
              <a:rPr lang="en-GB" sz="2400" dirty="0"/>
              <a:t> (</a:t>
            </a:r>
            <a:r>
              <a:rPr lang="en-GB" sz="2400" i="1" dirty="0"/>
              <a:t>k =</a:t>
            </a:r>
            <a:r>
              <a:rPr lang="en-GB" sz="2400" dirty="0"/>
              <a:t> 237 W/</a:t>
            </a:r>
            <a:r>
              <a:rPr lang="en-GB" sz="2400" dirty="0" err="1"/>
              <a:t>m∙K</a:t>
            </a:r>
            <a:r>
              <a:rPr lang="en-GB" sz="2400" dirty="0"/>
              <a:t>) fins on one side of it. Each fin has a 2-mm x 2-mm square cross section. The surrounding ambient temperature is 25°C and the convection heat transfer coefficient on each fin surface is 20 W/m2∙K. To prevent the circuit board from overheating, the upper surface of the circuit board needs to be at 85°C or cooler. Design a finned surface having the appropriate number of fins, with an overall effectiveness of 3 that can keep the circuit board surface from overheating.</a:t>
            </a:r>
          </a:p>
          <a:p>
            <a:pPr marL="0" indent="0">
              <a:buNone/>
            </a:pPr>
            <a:r>
              <a:rPr lang="en-DK" sz="2400" dirty="0">
                <a:solidFill>
                  <a:schemeClr val="accent1">
                    <a:lumMod val="75000"/>
                  </a:schemeClr>
                </a:solidFill>
              </a:rPr>
              <a:t>Schematic</a:t>
            </a:r>
            <a:r>
              <a:rPr lang="en-DK" sz="2400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81769-E573-3145-BA22-B1C8EF27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FFB40-DD65-C040-8825-6AD844DC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8D82B-EEE0-9F40-A6EC-4177935E8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427" y="2489200"/>
            <a:ext cx="25781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8429"/>
                <a:ext cx="10515600" cy="944852"/>
              </a:xfrm>
            </p:spPr>
            <p:txBody>
              <a:bodyPr/>
              <a:lstStyle/>
              <a:p>
                <a:r>
                  <a:rPr lang="en-US" dirty="0"/>
                  <a:t> Extended Surface: to </a:t>
                </a:r>
                <a:r>
                  <a:rPr lang="en-US" i="1" dirty="0"/>
                  <a:t>enhance </a:t>
                </a:r>
                <a:r>
                  <a:rPr lang="en-US" dirty="0"/>
                  <a:t>heat transfer between a solid and an adjoining fluid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→ </m:t>
                    </m:r>
                  </m:oMath>
                </a14:m>
                <a:r>
                  <a:rPr lang="en-US" i="1" dirty="0"/>
                  <a:t>fin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8429"/>
                <a:ext cx="10515600" cy="944852"/>
              </a:xfrm>
              <a:blipFill rotWithShape="0">
                <a:blip r:embed="rId2"/>
                <a:stretch>
                  <a:fillRect l="-1043" t="-10968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22" y="2657475"/>
            <a:ext cx="4025900" cy="383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706" y="2220238"/>
            <a:ext cx="3556000" cy="4051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28423" y="3735690"/>
                <a:ext cx="399423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To increase heat transfer:</a:t>
                </a: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dirty="0">
                    <a:latin typeface="+mj-lt"/>
                  </a:rPr>
                  <a:t>Increase </a:t>
                </a:r>
                <a:r>
                  <a:rPr lang="en-US" sz="2000" i="1" dirty="0">
                    <a:latin typeface="+mj-lt"/>
                  </a:rPr>
                  <a:t>h </a:t>
                </a:r>
                <a:r>
                  <a:rPr lang="en-US" sz="2000" dirty="0">
                    <a:latin typeface="+mj-lt"/>
                  </a:rPr>
                  <a:t>[not always possible]</a:t>
                </a:r>
                <a:endParaRPr lang="en-US" sz="2000" i="1" dirty="0">
                  <a:latin typeface="+mj-lt"/>
                </a:endParaRP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dirty="0">
                    <a:latin typeface="+mj-lt"/>
                  </a:rPr>
                  <a:t>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[not always possible]</a:t>
                </a: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dirty="0">
                    <a:latin typeface="+mj-lt"/>
                  </a:rPr>
                  <a:t>Increase </a:t>
                </a:r>
                <a:r>
                  <a:rPr lang="en-US" sz="2000" i="1" dirty="0">
                    <a:latin typeface="+mj-lt"/>
                  </a:rPr>
                  <a:t>A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3" y="3735690"/>
                <a:ext cx="3994235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1524" t="-2765" r="-610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EA094C4-8DC7-424B-AABF-63C022A4FFAC}"/>
              </a:ext>
            </a:extLst>
          </p:cNvPr>
          <p:cNvSpPr txBox="1"/>
          <p:nvPr/>
        </p:nvSpPr>
        <p:spPr>
          <a:xfrm>
            <a:off x="8794047" y="64741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</p:spTree>
    <p:extLst>
      <p:ext uri="{BB962C8B-B14F-4D97-AF65-F5344CB8AC3E}">
        <p14:creationId xmlns:p14="http://schemas.microsoft.com/office/powerpoint/2010/main" val="127744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DDB33-1C8E-F444-B3A8-DFBE5E8554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424" y="190304"/>
                <a:ext cx="11610859" cy="399610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DK" sz="2400" dirty="0">
                    <a:solidFill>
                      <a:schemeClr val="accent1">
                        <a:lumMod val="75000"/>
                      </a:schemeClr>
                    </a:solidFill>
                  </a:rPr>
                  <a:t>Known</a:t>
                </a:r>
                <a:r>
                  <a:rPr lang="en-DK" sz="2400" dirty="0"/>
                  <a:t>:</a:t>
                </a:r>
                <a:r>
                  <a:rPr lang="en-GB" sz="2400" dirty="0"/>
                  <a:t> Fin geometry, base, ambient conditions and heat transfer coefficients</a:t>
                </a:r>
              </a:p>
              <a:p>
                <a:pPr marL="0" indent="0">
                  <a:buNone/>
                </a:pPr>
                <a:r>
                  <a:rPr lang="en-DK" sz="2400" dirty="0">
                    <a:solidFill>
                      <a:schemeClr val="accent1">
                        <a:lumMod val="75000"/>
                      </a:schemeClr>
                    </a:solidFill>
                  </a:rPr>
                  <a:t>Unknown</a:t>
                </a:r>
                <a:r>
                  <a:rPr lang="en-DK" sz="2400" dirty="0"/>
                  <a:t>: Number of fins needed to maintain the base surface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r>
                  <a:rPr lang="en-DK" sz="2400" dirty="0"/>
                  <a:t>.</a:t>
                </a:r>
              </a:p>
              <a:p>
                <a:pPr marL="0" indent="0">
                  <a:buNone/>
                </a:pPr>
                <a:r>
                  <a:rPr lang="en-DK" sz="2400" dirty="0">
                    <a:solidFill>
                      <a:schemeClr val="accent1">
                        <a:lumMod val="75000"/>
                      </a:schemeClr>
                    </a:solidFill>
                  </a:rPr>
                  <a:t>Assumptions</a:t>
                </a:r>
                <a:r>
                  <a:rPr lang="en-DK" sz="2400" dirty="0"/>
                  <a:t>: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DK" sz="2400" dirty="0"/>
                  <a:t> Steady-state operating conditions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DK" sz="2400" dirty="0"/>
                  <a:t> One-dimensional heat conduction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DK" sz="2400" dirty="0"/>
                  <a:t> Negligible radiation heat transfer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DK" sz="2400" dirty="0"/>
                  <a:t> Uniform </a:t>
                </a:r>
                <a14:m>
                  <m:oMath xmlns:m="http://schemas.openxmlformats.org/officeDocument/2006/math">
                    <m:r>
                      <a:rPr lang="en-DK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400" dirty="0"/>
              </a:p>
              <a:p>
                <a:pPr>
                  <a:buFont typeface="Wingdings" pitchFamily="2" charset="2"/>
                  <a:buChar char="q"/>
                </a:pPr>
                <a:r>
                  <a:rPr lang="en-DK" sz="2400" dirty="0"/>
                  <a:t> Constant thermal properties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DK" sz="2400" dirty="0"/>
                  <a:t> Negligible heat transfer from fin tip</a:t>
                </a:r>
              </a:p>
              <a:p>
                <a:pPr marL="0" indent="0">
                  <a:buNone/>
                </a:pPr>
                <a:endParaRPr lang="en-DK" sz="900" dirty="0"/>
              </a:p>
              <a:p>
                <a:pPr marL="0" indent="0">
                  <a:buNone/>
                </a:pPr>
                <a:r>
                  <a:rPr lang="en-DK" sz="2400" dirty="0">
                    <a:solidFill>
                      <a:schemeClr val="accent1">
                        <a:lumMod val="75000"/>
                      </a:schemeClr>
                    </a:solidFill>
                  </a:rPr>
                  <a:t>Analysis</a:t>
                </a:r>
                <a:r>
                  <a:rPr lang="en-DK" sz="2400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DDB33-1C8E-F444-B3A8-DFBE5E855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424" y="190304"/>
                <a:ext cx="11610859" cy="3996106"/>
              </a:xfrm>
              <a:blipFill>
                <a:blip r:embed="rId2"/>
                <a:stretch>
                  <a:fillRect l="-546" t="-317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81769-E573-3145-BA22-B1C8EF27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FFB40-DD65-C040-8825-6AD844DC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8D82B-EEE0-9F40-A6EC-4177935E8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427" y="2489200"/>
            <a:ext cx="25781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4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81769-E573-3145-BA22-B1C8EF27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FFB40-DD65-C040-8825-6AD844DC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8D82B-EEE0-9F40-A6EC-4177935E8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427" y="2489200"/>
            <a:ext cx="2578100" cy="436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9F7DAD-FA72-2D41-81F9-FF6CFCF307BE}"/>
                  </a:ext>
                </a:extLst>
              </p:cNvPr>
              <p:cNvSpPr txBox="1"/>
              <p:nvPr/>
            </p:nvSpPr>
            <p:spPr>
              <a:xfrm>
                <a:off x="76723" y="169883"/>
                <a:ext cx="6901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take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place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both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finned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unfinned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surface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9F7DAD-FA72-2D41-81F9-FF6CFCF30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3" y="169883"/>
                <a:ext cx="6901248" cy="369332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5D65A1-6F5A-BB46-9480-64E3BF8D8B3D}"/>
                  </a:ext>
                </a:extLst>
              </p:cNvPr>
              <p:cNvSpPr txBox="1"/>
              <p:nvPr/>
            </p:nvSpPr>
            <p:spPr>
              <a:xfrm>
                <a:off x="109774" y="659111"/>
                <a:ext cx="1253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fins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5D65A1-6F5A-BB46-9480-64E3BF8D8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4" y="659111"/>
                <a:ext cx="125386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E2C59D-0B9E-4F4A-A9FA-E740D0405F9F}"/>
                  </a:ext>
                </a:extLst>
              </p:cNvPr>
              <p:cNvSpPr txBox="1"/>
              <p:nvPr/>
            </p:nvSpPr>
            <p:spPr>
              <a:xfrm>
                <a:off x="942091" y="1170408"/>
                <a:ext cx="2042419" cy="334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𝑓𝑖𝑛𝑛𝑒𝑑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p>
                      </m:sSubSup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E2C59D-0B9E-4F4A-A9FA-E740D0405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91" y="1170408"/>
                <a:ext cx="2042419" cy="334515"/>
              </a:xfrm>
              <a:prstGeom prst="rect">
                <a:avLst/>
              </a:prstGeom>
              <a:blipFill>
                <a:blip r:embed="rId5"/>
                <a:stretch>
                  <a:fillRect l="-2484" b="-2307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7EDA6F-E37B-CD40-BD20-4D9138523056}"/>
                  </a:ext>
                </a:extLst>
              </p:cNvPr>
              <p:cNvSpPr txBox="1"/>
              <p:nvPr/>
            </p:nvSpPr>
            <p:spPr>
              <a:xfrm>
                <a:off x="6622787" y="1113341"/>
                <a:ext cx="122437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𝐿𝑃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7EDA6F-E37B-CD40-BD20-4D9138523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787" y="1113341"/>
                <a:ext cx="1224373" cy="39158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1F8641-BA24-2F47-8DB7-8FC5E22D7052}"/>
                  </a:ext>
                </a:extLst>
              </p:cNvPr>
              <p:cNvSpPr txBox="1"/>
              <p:nvPr/>
            </p:nvSpPr>
            <p:spPr>
              <a:xfrm>
                <a:off x="818456" y="1818198"/>
                <a:ext cx="339048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𝑢𝑛𝑓𝑖𝑛𝑛𝑒𝑑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1F8641-BA24-2F47-8DB7-8FC5E22D7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56" y="1818198"/>
                <a:ext cx="3390480" cy="39158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B89B16-B907-2E40-9FCC-E4BEEB740E8D}"/>
                  </a:ext>
                </a:extLst>
              </p:cNvPr>
              <p:cNvSpPr/>
              <p:nvPr/>
            </p:nvSpPr>
            <p:spPr>
              <a:xfrm>
                <a:off x="2920675" y="1137934"/>
                <a:ext cx="155036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B89B16-B907-2E40-9FCC-E4BEEB740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75" y="1137934"/>
                <a:ext cx="1550360" cy="391582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F033AC0-7EE2-C945-BB4E-7D12A5C65605}"/>
                  </a:ext>
                </a:extLst>
              </p:cNvPr>
              <p:cNvSpPr/>
              <p:nvPr/>
            </p:nvSpPr>
            <p:spPr>
              <a:xfrm>
                <a:off x="4319106" y="1159968"/>
                <a:ext cx="14016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h𝐿𝑃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F033AC0-7EE2-C945-BB4E-7D12A5C65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06" y="1159968"/>
                <a:ext cx="1401666" cy="369332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DBE287-88CC-024A-8E57-8FA0F68AACA7}"/>
                  </a:ext>
                </a:extLst>
              </p:cNvPr>
              <p:cNvSpPr txBox="1"/>
              <p:nvPr/>
            </p:nvSpPr>
            <p:spPr>
              <a:xfrm>
                <a:off x="875692" y="2568311"/>
                <a:ext cx="225593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DBE287-88CC-024A-8E57-8FA0F68AA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2" y="2568311"/>
                <a:ext cx="2255939" cy="391582"/>
              </a:xfrm>
              <a:prstGeom prst="rect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88CEE2-1F25-7345-B63B-0167EC01405A}"/>
                  </a:ext>
                </a:extLst>
              </p:cNvPr>
              <p:cNvSpPr txBox="1"/>
              <p:nvPr/>
            </p:nvSpPr>
            <p:spPr>
              <a:xfrm>
                <a:off x="127172" y="3362299"/>
                <a:ext cx="2708947" cy="613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Effectiveness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88CEE2-1F25-7345-B63B-0167EC01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2" y="3362299"/>
                <a:ext cx="2708947" cy="613501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09A475-115F-444C-AAF3-FF35862D74A5}"/>
                  </a:ext>
                </a:extLst>
              </p:cNvPr>
              <p:cNvSpPr/>
              <p:nvPr/>
            </p:nvSpPr>
            <p:spPr>
              <a:xfrm>
                <a:off x="2682286" y="3313981"/>
                <a:ext cx="3540264" cy="666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h𝐿𝑃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09A475-115F-444C-AAF3-FF35862D7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86" y="3313981"/>
                <a:ext cx="3540264" cy="6667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09DDCC8-51C2-AB42-BC66-600A4AA22A53}"/>
                  </a:ext>
                </a:extLst>
              </p:cNvPr>
              <p:cNvSpPr/>
              <p:nvPr/>
            </p:nvSpPr>
            <p:spPr>
              <a:xfrm>
                <a:off x="2682286" y="4125585"/>
                <a:ext cx="2806346" cy="666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09DDCC8-51C2-AB42-BC66-600A4AA22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86" y="4125585"/>
                <a:ext cx="2806346" cy="6667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C3D67C7-26A8-6743-849C-C2F58AA0F50C}"/>
                  </a:ext>
                </a:extLst>
              </p:cNvPr>
              <p:cNvSpPr/>
              <p:nvPr/>
            </p:nvSpPr>
            <p:spPr>
              <a:xfrm>
                <a:off x="2679256" y="4845892"/>
                <a:ext cx="3275512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𝑇𝑜𝑡𝑎𝑙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C3D67C7-26A8-6743-849C-C2F58AA0F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256" y="4845892"/>
                <a:ext cx="3275512" cy="6595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5CC4EBA-F089-B244-BC00-791B2E5B755F}"/>
                  </a:ext>
                </a:extLst>
              </p:cNvPr>
              <p:cNvSpPr/>
              <p:nvPr/>
            </p:nvSpPr>
            <p:spPr>
              <a:xfrm>
                <a:off x="2690273" y="5566644"/>
                <a:ext cx="2999860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5CC4EBA-F089-B244-BC00-791B2E5B7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73" y="5566644"/>
                <a:ext cx="2999860" cy="6595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E5498C-AEBC-C24A-B8D8-13739A1FDE9D}"/>
                  </a:ext>
                </a:extLst>
              </p:cNvPr>
              <p:cNvSpPr txBox="1"/>
              <p:nvPr/>
            </p:nvSpPr>
            <p:spPr>
              <a:xfrm>
                <a:off x="6178156" y="5583606"/>
                <a:ext cx="2688044" cy="659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E5498C-AEBC-C24A-B8D8-13739A1FD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156" y="5583606"/>
                <a:ext cx="2688044" cy="659604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03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81769-E573-3145-BA22-B1C8EF27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FFB40-DD65-C040-8825-6AD844DC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8D82B-EEE0-9F40-A6EC-4177935E8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427" y="2489200"/>
            <a:ext cx="2578100" cy="436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FAEBDC-3C99-144E-95E8-E3535F093E82}"/>
                  </a:ext>
                </a:extLst>
              </p:cNvPr>
              <p:cNvSpPr txBox="1"/>
              <p:nvPr/>
            </p:nvSpPr>
            <p:spPr>
              <a:xfrm>
                <a:off x="214631" y="1329418"/>
                <a:ext cx="6019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cross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sectional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area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adiabiatic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tip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FAEBDC-3C99-144E-95E8-E3535F09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1" y="1329418"/>
                <a:ext cx="6019277" cy="276999"/>
              </a:xfrm>
              <a:prstGeom prst="rect">
                <a:avLst/>
              </a:prstGeom>
              <a:blipFill>
                <a:blip r:embed="rId3"/>
                <a:stretch>
                  <a:fillRect l="-421" t="-9091" r="-632" b="-3636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A5BF42-F866-654F-B5DA-ABB6F32403E0}"/>
                  </a:ext>
                </a:extLst>
              </p:cNvPr>
              <p:cNvSpPr/>
              <p:nvPr/>
            </p:nvSpPr>
            <p:spPr>
              <a:xfrm>
                <a:off x="126496" y="1801896"/>
                <a:ext cx="1731821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𝑚𝐿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A5BF42-F866-654F-B5DA-ABB6F3240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6" y="1801896"/>
                <a:ext cx="1731821" cy="618311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7A96F-716F-E24C-8B7D-508F09E7E859}"/>
                  </a:ext>
                </a:extLst>
              </p:cNvPr>
              <p:cNvSpPr txBox="1"/>
              <p:nvPr/>
            </p:nvSpPr>
            <p:spPr>
              <a:xfrm>
                <a:off x="3336925" y="2609493"/>
                <a:ext cx="5124030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4×2 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237 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𝑚𝐾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× 4 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7A96F-716F-E24C-8B7D-508F09E7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25" y="2609493"/>
                <a:ext cx="5124030" cy="1169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E5498C-AEBC-C24A-B8D8-13739A1FDE9D}"/>
                  </a:ext>
                </a:extLst>
              </p:cNvPr>
              <p:cNvSpPr txBox="1"/>
              <p:nvPr/>
            </p:nvSpPr>
            <p:spPr>
              <a:xfrm>
                <a:off x="1055313" y="262216"/>
                <a:ext cx="2278188" cy="659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E5498C-AEBC-C24A-B8D8-13739A1FD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13" y="262216"/>
                <a:ext cx="2278188" cy="659604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2F4C50-0766-DA4D-9160-2097243582D8}"/>
                  </a:ext>
                </a:extLst>
              </p:cNvPr>
              <p:cNvSpPr/>
              <p:nvPr/>
            </p:nvSpPr>
            <p:spPr>
              <a:xfrm>
                <a:off x="1748147" y="1764303"/>
                <a:ext cx="3552639" cy="687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13 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×4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𝑐𝑚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×4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=0.92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2F4C50-0766-DA4D-9160-209724358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47" y="1764303"/>
                <a:ext cx="3552639" cy="687304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F8609D-86F3-DD45-A827-85B5BA0DDF21}"/>
                  </a:ext>
                </a:extLst>
              </p:cNvPr>
              <p:cNvSpPr/>
              <p:nvPr/>
            </p:nvSpPr>
            <p:spPr>
              <a:xfrm>
                <a:off x="328201" y="3958996"/>
                <a:ext cx="7658315" cy="1777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0.92×0.04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4×0.002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−0.002×0.002 [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0.15×0.20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=206.7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=207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F8609D-86F3-DD45-A827-85B5BA0DD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01" y="3958996"/>
                <a:ext cx="7658315" cy="1777731"/>
              </a:xfrm>
              <a:prstGeom prst="rect">
                <a:avLst/>
              </a:prstGeom>
              <a:blipFill>
                <a:blip r:embed="rId8"/>
                <a:stretch>
                  <a:fillRect l="-166" b="-285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49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DB33-1C8E-F444-B3A8-DFBE5E85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24" y="190304"/>
            <a:ext cx="11610859" cy="496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lang="en-DK" sz="2400" dirty="0"/>
              <a:t>: A metal rod of length 2L, diameter D, and thermal conductivity k is inserted into a insulating wall, exposing one-half of its length to an air stream with convectrive heat transfer coefficient of h. A volumetric energy generation at a uniform rate is occuring within the mebedded portion of the rod. Determine the steady-state temperature at the end of the embedded half of the rod.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Schematic</a:t>
            </a:r>
            <a:r>
              <a:rPr lang="en-DK" sz="2400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81769-E573-3145-BA22-B1C8EF27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FFB40-DD65-C040-8825-6AD844DC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56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DB33-1C8E-F444-B3A8-DFBE5E85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24" y="190304"/>
            <a:ext cx="11610859" cy="496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lang="en-DK" sz="2400" dirty="0"/>
              <a:t>: A metal rod of length 2L, diameter D, and thermal conductivity k is inserted into a insulating wall, exposing one-half of its length to an air stream with convectrive heat transfer coefficient of h. A volumetric energy generation at a uniform rate is occuring within the mebedded portion of the rod. Determine the steady-state temperature at the end of the embedded half of the rod.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Schematic</a:t>
            </a:r>
            <a:r>
              <a:rPr lang="en-DK" sz="2400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81769-E573-3145-BA22-B1C8EF27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FFB40-DD65-C040-8825-6AD844DC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7C1D1C-5BFB-CA4C-ABDE-3BEFAE62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015" y="2426465"/>
            <a:ext cx="6695482" cy="291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47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DB33-1C8E-F444-B3A8-DFBE5E85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24" y="190304"/>
            <a:ext cx="11610859" cy="496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Assumptions</a:t>
            </a:r>
            <a:r>
              <a:rPr lang="en-DK" sz="2400" dirty="0"/>
              <a:t>: </a:t>
            </a:r>
            <a:r>
              <a:rPr lang="en-GB" sz="2400" dirty="0"/>
              <a:t>S</a:t>
            </a:r>
            <a:r>
              <a:rPr lang="en-DK" sz="2400" dirty="0"/>
              <a:t>teady-state, one-dimensional heat transfer, no radiation, constant properties, exposed portion is sufficiently long to use the infinite fin assumption.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  <a:r>
              <a:rPr lang="en-DK" sz="2400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81769-E573-3145-BA22-B1C8EF27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FFB40-DD65-C040-8825-6AD844DC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7C1D1C-5BFB-CA4C-ABDE-3BEFAE62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97" y="1702106"/>
            <a:ext cx="6695482" cy="2914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FBA24-FF32-0044-B0C6-2182A4D1ED25}"/>
              </a:ext>
            </a:extLst>
          </p:cNvPr>
          <p:cNvSpPr txBox="1"/>
          <p:nvPr/>
        </p:nvSpPr>
        <p:spPr>
          <a:xfrm>
            <a:off x="547380" y="1762310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For exposed surface: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39A7E7-5F3E-8344-8696-A481E266B2BC}"/>
                  </a:ext>
                </a:extLst>
              </p:cNvPr>
              <p:cNvSpPr txBox="1"/>
              <p:nvPr/>
            </p:nvSpPr>
            <p:spPr>
              <a:xfrm>
                <a:off x="949731" y="2171408"/>
                <a:ext cx="2747547" cy="343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𝑘h𝑃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DK" dirty="0"/>
                  <a:t> (infinite fin)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39A7E7-5F3E-8344-8696-A481E266B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31" y="2171408"/>
                <a:ext cx="2747547" cy="343299"/>
              </a:xfrm>
              <a:prstGeom prst="rect">
                <a:avLst/>
              </a:prstGeom>
              <a:blipFill>
                <a:blip r:embed="rId3"/>
                <a:stretch>
                  <a:fillRect l="-2765" t="-3571" r="-4147" b="-3571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0749545-38DB-864B-BEAF-034A4E041097}"/>
              </a:ext>
            </a:extLst>
          </p:cNvPr>
          <p:cNvSpPr txBox="1"/>
          <p:nvPr/>
        </p:nvSpPr>
        <p:spPr>
          <a:xfrm>
            <a:off x="547380" y="2746474"/>
            <a:ext cx="276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Energy balance at the base: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96F93C-2633-7744-8966-543B9BD21AD3}"/>
                  </a:ext>
                </a:extLst>
              </p:cNvPr>
              <p:cNvSpPr txBox="1"/>
              <p:nvPr/>
            </p:nvSpPr>
            <p:spPr>
              <a:xfrm>
                <a:off x="877660" y="3171664"/>
                <a:ext cx="3460691" cy="1073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𝑘h𝑃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DK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𝑘h𝑃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96F93C-2633-7744-8966-543B9BD21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60" y="3171664"/>
                <a:ext cx="3460691" cy="1073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D4DFF6-2B6A-994A-AE2A-30371D242701}"/>
              </a:ext>
            </a:extLst>
          </p:cNvPr>
          <p:cNvSpPr txBox="1"/>
          <p:nvPr/>
        </p:nvSpPr>
        <p:spPr>
          <a:xfrm>
            <a:off x="547380" y="4462637"/>
            <a:ext cx="237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For embedded portion: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D28B20-8201-294B-98A7-1C6FCC586040}"/>
                  </a:ext>
                </a:extLst>
              </p:cNvPr>
              <p:cNvSpPr txBox="1"/>
              <p:nvPr/>
            </p:nvSpPr>
            <p:spPr>
              <a:xfrm>
                <a:off x="877660" y="4902505"/>
                <a:ext cx="2865015" cy="13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D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D28B20-8201-294B-98A7-1C6FCC586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60" y="4902505"/>
                <a:ext cx="2865015" cy="1363771"/>
              </a:xfrm>
              <a:prstGeom prst="rect">
                <a:avLst/>
              </a:prstGeom>
              <a:blipFill>
                <a:blip r:embed="rId5"/>
                <a:stretch>
                  <a:fillRect l="-4000" t="-926" r="-1333" b="-9444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93B336-DF3D-B542-A001-C9147EA9B076}"/>
                  </a:ext>
                </a:extLst>
              </p:cNvPr>
              <p:cNvSpPr txBox="1"/>
              <p:nvPr/>
            </p:nvSpPr>
            <p:spPr>
              <a:xfrm>
                <a:off x="4830896" y="5433188"/>
                <a:ext cx="6686895" cy="672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DK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→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DK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𝑘h𝑃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93B336-DF3D-B542-A001-C9147EA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896" y="5433188"/>
                <a:ext cx="6686895" cy="672107"/>
              </a:xfrm>
              <a:prstGeom prst="rect">
                <a:avLst/>
              </a:prstGeom>
              <a:blipFill>
                <a:blip r:embed="rId6"/>
                <a:stretch>
                  <a:fillRect l="-380" b="-377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676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730829"/>
            <a:ext cx="10515600" cy="459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charset="2"/>
              <a:buChar char="q"/>
              <a:defRPr sz="2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2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q"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/>
              <a:t>© Ankit Jain</a:t>
            </a:r>
          </a:p>
          <a:p>
            <a:pPr marL="0" indent="0" algn="ctr">
              <a:buFont typeface="Wingdings" charset="2"/>
              <a:buNone/>
            </a:pPr>
            <a:r>
              <a:rPr lang="en-US"/>
              <a:t>All rights reserved. </a:t>
            </a:r>
          </a:p>
          <a:p>
            <a:pPr marL="0" indent="0" algn="ctr">
              <a:buFont typeface="Wingdings" charset="2"/>
              <a:buNone/>
            </a:pPr>
            <a:r>
              <a:rPr lang="en-US"/>
              <a:t>You may not make copies or disseminate this material in any form without my express permission.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 Types: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1631950"/>
            <a:ext cx="9893300" cy="3594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335307"/>
            <a:ext cx="2004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Straight fin </a:t>
            </a:r>
            <a:r>
              <a:rPr lang="en-US">
                <a:latin typeface="+mj-lt"/>
              </a:rPr>
              <a:t>with </a:t>
            </a:r>
          </a:p>
          <a:p>
            <a:r>
              <a:rPr lang="en-US" dirty="0">
                <a:latin typeface="+mj-lt"/>
              </a:rPr>
              <a:t>const. cross-section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23452" y="5331048"/>
            <a:ext cx="211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Straight fin </a:t>
            </a:r>
            <a:r>
              <a:rPr lang="en-US">
                <a:latin typeface="+mj-lt"/>
              </a:rPr>
              <a:t>with </a:t>
            </a:r>
          </a:p>
          <a:p>
            <a:r>
              <a:rPr lang="en-US" dirty="0">
                <a:latin typeface="+mj-lt"/>
              </a:rPr>
              <a:t>varying cross-section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33235" y="530546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Annular fin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48799" y="530546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Pin fin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30F1E3-F69B-6F4F-86ED-942BD5CB2DFD}"/>
              </a:ext>
            </a:extLst>
          </p:cNvPr>
          <p:cNvSpPr txBox="1"/>
          <p:nvPr/>
        </p:nvSpPr>
        <p:spPr>
          <a:xfrm>
            <a:off x="8776706" y="5997505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</p:spTree>
    <p:extLst>
      <p:ext uri="{BB962C8B-B14F-4D97-AF65-F5344CB8AC3E}">
        <p14:creationId xmlns:p14="http://schemas.microsoft.com/office/powerpoint/2010/main" val="146523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4" y="1816100"/>
            <a:ext cx="5419623" cy="3751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2374" y="2048719"/>
            <a:ext cx="49714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Assumptions: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latin typeface="+mj-lt"/>
              </a:rPr>
              <a:t> one-dimensional heat conduction inside fin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latin typeface="+mj-lt"/>
              </a:rPr>
              <a:t> </a:t>
            </a:r>
            <a:r>
              <a:rPr lang="en-US" sz="2000" i="1" dirty="0">
                <a:latin typeface="+mj-lt"/>
              </a:rPr>
              <a:t>T</a:t>
            </a:r>
            <a:r>
              <a:rPr lang="en-US" sz="2000" dirty="0">
                <a:latin typeface="+mj-lt"/>
              </a:rPr>
              <a:t> is only a function of</a:t>
            </a:r>
            <a:r>
              <a:rPr lang="en-US" sz="2000" i="1" dirty="0">
                <a:latin typeface="+mj-lt"/>
              </a:rPr>
              <a:t> x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latin typeface="+mj-lt"/>
              </a:rPr>
              <a:t> steady-state analysis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latin typeface="+mj-lt"/>
              </a:rPr>
              <a:t> </a:t>
            </a:r>
            <a:r>
              <a:rPr lang="en-US" sz="2000" i="1" dirty="0">
                <a:latin typeface="+mj-lt"/>
              </a:rPr>
              <a:t>h</a:t>
            </a:r>
            <a:r>
              <a:rPr lang="en-US" sz="2000" dirty="0">
                <a:latin typeface="+mj-lt"/>
              </a:rPr>
              <a:t> is constant across fin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latin typeface="+mj-lt"/>
              </a:rPr>
              <a:t> no radiation losses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latin typeface="+mj-lt"/>
              </a:rPr>
              <a:t> constant-</a:t>
            </a:r>
            <a:r>
              <a:rPr lang="en-US" sz="2000" i="1" dirty="0">
                <a:latin typeface="+mj-lt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3563A-16A3-1047-954B-9195E66ACE7C}"/>
              </a:ext>
            </a:extLst>
          </p:cNvPr>
          <p:cNvSpPr txBox="1"/>
          <p:nvPr/>
        </p:nvSpPr>
        <p:spPr>
          <a:xfrm>
            <a:off x="8776706" y="5997505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</p:spTree>
    <p:extLst>
      <p:ext uri="{BB962C8B-B14F-4D97-AF65-F5344CB8AC3E}">
        <p14:creationId xmlns:p14="http://schemas.microsoft.com/office/powerpoint/2010/main" val="204915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4" y="1816100"/>
            <a:ext cx="5419623" cy="3751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1816100"/>
            <a:ext cx="497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Conservation of Energy over a differential element: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11313" y="2422036"/>
                <a:ext cx="254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𝑐𝑜𝑛𝑣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13" y="2422036"/>
                <a:ext cx="254896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675" t="-143478" r="-1914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227561" y="2793203"/>
                <a:ext cx="229197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561" y="2793203"/>
                <a:ext cx="2291974" cy="618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56735" y="3475546"/>
                <a:ext cx="145488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𝑑𝑇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735" y="3475546"/>
                <a:ext cx="1454885" cy="5259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68142" y="4065035"/>
                <a:ext cx="3111878" cy="624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𝑑𝑥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𝑐𝑜𝑛𝑣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42" y="4065035"/>
                <a:ext cx="3111878" cy="6241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85584" y="4689180"/>
                <a:ext cx="2597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𝑐𝑜𝑛𝑣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h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584" y="4689180"/>
                <a:ext cx="259718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64729" y="5568989"/>
                <a:ext cx="3102068" cy="624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729" y="5568989"/>
                <a:ext cx="3102068" cy="6241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D7E66C2-45F3-8D4B-82DA-AD8C776D8545}"/>
              </a:ext>
            </a:extLst>
          </p:cNvPr>
          <p:cNvSpPr txBox="1"/>
          <p:nvPr/>
        </p:nvSpPr>
        <p:spPr>
          <a:xfrm>
            <a:off x="8743756" y="-9925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</p:spTree>
    <p:extLst>
      <p:ext uri="{BB962C8B-B14F-4D97-AF65-F5344CB8AC3E}">
        <p14:creationId xmlns:p14="http://schemas.microsoft.com/office/powerpoint/2010/main" val="1064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Cross Section Fin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37549" y="1483854"/>
                <a:ext cx="3102068" cy="624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49" y="1483854"/>
                <a:ext cx="3102068" cy="6241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4905" y="3515765"/>
                <a:ext cx="1318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𝑃𝑑𝑥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05" y="3515765"/>
                <a:ext cx="131875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747" y="1296364"/>
            <a:ext cx="6406813" cy="38526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6487" y="2527731"/>
                <a:ext cx="2727798" cy="694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87" y="2527731"/>
                <a:ext cx="2727798" cy="6949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61730" y="4109049"/>
                <a:ext cx="2228687" cy="694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𝑃h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30" y="4109049"/>
                <a:ext cx="2228687" cy="6949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64905" y="4923531"/>
                <a:ext cx="1621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05" y="4923531"/>
                <a:ext cx="1621148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5383" y="5473454"/>
                <a:ext cx="1387688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</m:t>
                          </m:r>
                        </m:e>
                        <m:sup>
                          <m:r>
                            <a:rPr lang="en-US" b="0" i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Θ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83" y="5473454"/>
                <a:ext cx="1387688" cy="6481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64905" y="5440574"/>
                <a:ext cx="1223284" cy="665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𝑃h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05" y="5440574"/>
                <a:ext cx="1223284" cy="6650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ACDF998-0A8B-8847-85E0-C113D400643C}"/>
              </a:ext>
            </a:extLst>
          </p:cNvPr>
          <p:cNvSpPr txBox="1"/>
          <p:nvPr/>
        </p:nvSpPr>
        <p:spPr>
          <a:xfrm>
            <a:off x="8776706" y="5997505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</p:spTree>
    <p:extLst>
      <p:ext uri="{BB962C8B-B14F-4D97-AF65-F5344CB8AC3E}">
        <p14:creationId xmlns:p14="http://schemas.microsoft.com/office/powerpoint/2010/main" val="21463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  <p:bldP spid="14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Cross Section Fin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8667"/>
          <a:stretch/>
        </p:blipFill>
        <p:spPr>
          <a:xfrm>
            <a:off x="5562747" y="1296364"/>
            <a:ext cx="6406813" cy="3518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71367" y="1977370"/>
                <a:ext cx="1621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67" y="1977370"/>
                <a:ext cx="162114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95" y="1329244"/>
                <a:ext cx="1387688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</m:t>
                          </m:r>
                        </m:e>
                        <m:sup>
                          <m:r>
                            <a:rPr lang="en-US" b="0" i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Θ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5" y="1329244"/>
                <a:ext cx="1387688" cy="6481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48217" y="1296364"/>
                <a:ext cx="1223284" cy="665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𝑃h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217" y="1296364"/>
                <a:ext cx="1223284" cy="6650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8695" y="2877604"/>
                <a:ext cx="4653903" cy="675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-order, linear, homogeneous differential eqn.</a:t>
                </a:r>
              </a:p>
              <a:p>
                <a:r>
                  <a:rPr lang="en-US" dirty="0">
                    <a:latin typeface="+mj-lt"/>
                  </a:rPr>
                  <a:t>General </a:t>
                </a:r>
                <a:r>
                  <a:rPr lang="en-US" dirty="0" err="1">
                    <a:latin typeface="+mj-lt"/>
                  </a:rPr>
                  <a:t>Soln</a:t>
                </a:r>
                <a:r>
                  <a:rPr lang="en-US" dirty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5" y="2877604"/>
                <a:ext cx="4653903" cy="675891"/>
              </a:xfrm>
              <a:prstGeom prst="rect">
                <a:avLst/>
              </a:prstGeom>
              <a:blipFill rotWithShape="0">
                <a:blip r:embed="rId6"/>
                <a:stretch>
                  <a:fillRect l="-1047" r="-262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9068" y="3958123"/>
                <a:ext cx="2475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𝑚𝑥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68" y="3958123"/>
                <a:ext cx="247593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724" r="-24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D8BA1C9-9C53-F74A-9F4E-0D477488F40A}"/>
              </a:ext>
            </a:extLst>
          </p:cNvPr>
          <p:cNvSpPr txBox="1"/>
          <p:nvPr/>
        </p:nvSpPr>
        <p:spPr>
          <a:xfrm>
            <a:off x="8776706" y="5997505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</p:spTree>
    <p:extLst>
      <p:ext uri="{BB962C8B-B14F-4D97-AF65-F5344CB8AC3E}">
        <p14:creationId xmlns:p14="http://schemas.microsoft.com/office/powerpoint/2010/main" val="212827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8667"/>
          <a:stretch/>
        </p:blipFill>
        <p:spPr>
          <a:xfrm>
            <a:off x="5562747" y="1296364"/>
            <a:ext cx="6406813" cy="3518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44179" y="1105779"/>
                <a:ext cx="2475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𝑚𝑥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79" y="1105779"/>
                <a:ext cx="247593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9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4221" y="1590687"/>
                <a:ext cx="59978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One boundary condition, </a:t>
                </a:r>
                <a:endParaRPr lang="en-US" b="0" i="1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@ 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=0, 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 →</m:t>
                      </m:r>
                      <m:r>
                        <a:rPr lang="en-US" b="0" i="0" smtClean="0">
                          <a:latin typeface="Cambria Math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[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1590687"/>
                <a:ext cx="599786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813"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4221" y="2394727"/>
                <a:ext cx="3944350" cy="421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</m:oMath>
                </a14:m>
                <a:r>
                  <a:rPr lang="en-US" dirty="0">
                    <a:latin typeface="+mj-lt"/>
                  </a:rPr>
                  <a:t>four possibilities: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/>
                  <a:t> Case-A: very long fin</a:t>
                </a: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 →∞,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→0</m:t>
                    </m:r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 Case-B: zero-convective heat loss at tip:</a:t>
                </a:r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𝑑𝑥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Case-C: prescbired </a:t>
                </a:r>
                <a:r>
                  <a:rPr lang="en-US" i="1" dirty="0"/>
                  <a:t>T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  <m:r>
                      <a:rPr lang="en-US" i="1" dirty="0">
                        <a:latin typeface="Cambria Math" charset="0"/>
                      </a:rPr>
                      <m:t> = </m:t>
                    </m:r>
                    <m:r>
                      <a:rPr lang="en-US" i="1" dirty="0">
                        <a:latin typeface="Cambria Math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 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 Case-D: Convective heat loss at tip</a:t>
                </a:r>
              </a:p>
              <a:p>
                <a:r>
                  <a:rPr lang="en-US" b="0" dirty="0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=−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dx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2394727"/>
                <a:ext cx="3944350" cy="4217437"/>
              </a:xfrm>
              <a:prstGeom prst="rect">
                <a:avLst/>
              </a:prstGeom>
              <a:blipFill>
                <a:blip r:embed="rId5"/>
                <a:stretch>
                  <a:fillRect l="-1286" t="-602" r="-322" b="-632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304947" y="-1164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Uniform Cross Section Fin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93451-0D68-3140-B8D6-7B9A774F911B}"/>
              </a:ext>
            </a:extLst>
          </p:cNvPr>
          <p:cNvSpPr txBox="1"/>
          <p:nvPr/>
        </p:nvSpPr>
        <p:spPr>
          <a:xfrm>
            <a:off x="8776706" y="5997505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</p:spTree>
    <p:extLst>
      <p:ext uri="{BB962C8B-B14F-4D97-AF65-F5344CB8AC3E}">
        <p14:creationId xmlns:p14="http://schemas.microsoft.com/office/powerpoint/2010/main" val="133557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346: Heat Transfer, Ankit Jain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90CA-5368-0446-AAEC-7315DFC5775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8667"/>
          <a:stretch/>
        </p:blipFill>
        <p:spPr>
          <a:xfrm>
            <a:off x="5562747" y="1296364"/>
            <a:ext cx="6406813" cy="3518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44179" y="1105779"/>
                <a:ext cx="2475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𝑚𝑥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79" y="1105779"/>
                <a:ext cx="247593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9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4221" y="1590687"/>
                <a:ext cx="59978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One boundary condition, </a:t>
                </a:r>
                <a:endParaRPr lang="en-US" b="0" i="1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@ 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=0, 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 →</m:t>
                      </m:r>
                      <m:r>
                        <a:rPr lang="en-US" b="0" i="0" smtClean="0">
                          <a:latin typeface="Cambria Math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[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1590687"/>
                <a:ext cx="599786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813"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4221" y="2394727"/>
                <a:ext cx="19020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Case-A: infinite fin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r>
                        <a:rPr lang="en-US" i="1">
                          <a:latin typeface="Cambria Math" charset="0"/>
                        </a:rPr>
                        <m:t> →∞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2394727"/>
                <a:ext cx="1902059" cy="646331"/>
              </a:xfrm>
              <a:prstGeom prst="rect">
                <a:avLst/>
              </a:prstGeom>
              <a:blipFill>
                <a:blip r:embed="rId5"/>
                <a:stretch>
                  <a:fillRect l="-2667" t="-3922" b="-980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304947" y="-1164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Uniform Cross Section Fin: Case-A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4221" y="3595505"/>
                <a:ext cx="160165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𝑚𝐿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3595505"/>
                <a:ext cx="1601657" cy="769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4221" y="4913032"/>
                <a:ext cx="1323183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1" y="4913032"/>
                <a:ext cx="1323183" cy="6595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24122" y="4959263"/>
            <a:ext cx="407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Total heat transferred from the entire-fin: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24122" y="5433519"/>
                <a:ext cx="2094484" cy="623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22" y="5433519"/>
                <a:ext cx="2094484" cy="6233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864125" y="5527134"/>
                <a:ext cx="2376227" cy="436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 →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charset="0"/>
                            </a:rPr>
                            <m:t>h𝑘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𝑃𝐴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125" y="5527134"/>
                <a:ext cx="2376227" cy="436081"/>
              </a:xfrm>
              <a:prstGeom prst="rect">
                <a:avLst/>
              </a:prstGeom>
              <a:blipFill rotWithShape="0">
                <a:blip r:embed="rId9"/>
                <a:stretch>
                  <a:fillRect t="-71831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77259F2-3CF2-3548-9704-83B1DDE2D6C6}"/>
              </a:ext>
            </a:extLst>
          </p:cNvPr>
          <p:cNvSpPr txBox="1"/>
          <p:nvPr/>
        </p:nvSpPr>
        <p:spPr>
          <a:xfrm>
            <a:off x="8766153" y="21829"/>
            <a:ext cx="3415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+mj-lt"/>
              </a:rPr>
              <a:t>Refs: 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Incropera, Dewitt, Bergman, Lavine</a:t>
            </a:r>
          </a:p>
          <a:p>
            <a:pPr marL="342900" indent="-342900">
              <a:buAutoNum type="arabicParenBoth"/>
            </a:pPr>
            <a:r>
              <a:rPr lang="en-DK" sz="1600" dirty="0">
                <a:latin typeface="+mj-lt"/>
              </a:rPr>
              <a:t>Cengel &amp; Ghajar </a:t>
            </a:r>
          </a:p>
        </p:txBody>
      </p:sp>
    </p:spTree>
    <p:extLst>
      <p:ext uri="{BB962C8B-B14F-4D97-AF65-F5344CB8AC3E}">
        <p14:creationId xmlns:p14="http://schemas.microsoft.com/office/powerpoint/2010/main" val="17927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build="allAtOnce"/>
      <p:bldP spid="2" grpId="0"/>
      <p:bldP spid="3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A4AF5F162F9C4B88F6E605C0457FAC" ma:contentTypeVersion="5" ma:contentTypeDescription="Create a new document." ma:contentTypeScope="" ma:versionID="a658879f4d295ac26f6e827df01f199a">
  <xsd:schema xmlns:xsd="http://www.w3.org/2001/XMLSchema" xmlns:xs="http://www.w3.org/2001/XMLSchema" xmlns:p="http://schemas.microsoft.com/office/2006/metadata/properties" xmlns:ns2="f35a39c4-d1db-4e31-aaed-7fb78ca14622" xmlns:ns3="6419a85f-6df5-431d-89f5-cf7d3f91cef2" targetNamespace="http://schemas.microsoft.com/office/2006/metadata/properties" ma:root="true" ma:fieldsID="0e589005b4ed4d70d6e7207411443564" ns2:_="" ns3:_="">
    <xsd:import namespace="f35a39c4-d1db-4e31-aaed-7fb78ca14622"/>
    <xsd:import namespace="6419a85f-6df5-431d-89f5-cf7d3f91ce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5a39c4-d1db-4e31-aaed-7fb78ca146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9a85f-6df5-431d-89f5-cf7d3f91cef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CB2C3-D61B-41BF-A894-D04395A8C0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26BEF7-B537-4626-B5A0-6F23306428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75E3B6-9955-4039-B8D9-A1F4F18B29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5a39c4-d1db-4e31-aaed-7fb78ca14622"/>
    <ds:schemaRef ds:uri="6419a85f-6df5-431d-89f5-cf7d3f91ce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6779</TotalTime>
  <Words>2247</Words>
  <Application>Microsoft Office PowerPoint</Application>
  <PresentationFormat>Widescreen</PresentationFormat>
  <Paragraphs>352</Paragraphs>
  <Slides>26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ME 346: Heat Transfer</vt:lpstr>
      <vt:lpstr>Objective</vt:lpstr>
      <vt:lpstr>Fin Types:</vt:lpstr>
      <vt:lpstr>General Considerations:</vt:lpstr>
      <vt:lpstr>General Considerations:</vt:lpstr>
      <vt:lpstr>Uniform Cross Section Fin</vt:lpstr>
      <vt:lpstr>Uniform Cross Section Fin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Thoughts:</vt:lpstr>
      <vt:lpstr>PowerPoint Presentation</vt:lpstr>
      <vt:lpstr>PowerPoint Presentation</vt:lpstr>
      <vt:lpstr>Fin Performance</vt:lpstr>
      <vt:lpstr>Fin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Ankit Jain</cp:lastModifiedBy>
  <cp:revision>421</cp:revision>
  <dcterms:created xsi:type="dcterms:W3CDTF">2019-09-08T08:38:27Z</dcterms:created>
  <dcterms:modified xsi:type="dcterms:W3CDTF">2023-08-20T10:55:06Z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0x010100ECA4AF5F162F9C4B88F6E605C0457FAC</vt:lpwstr>
  </property>
</Properties>
</file>