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CDDF-7264-4C26-943D-23CB991AB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20ADF9-A279-5BA9-AA76-550DFD5D6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F91F1-1E45-DF08-096F-0D8C853C0569}"/>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430F376D-1B8D-F84F-DB4C-A11AB9367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704E3-5966-7D68-C65A-E71252E3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274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EB3E-1B7C-170D-B62D-D9D8DD392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2FA4D-131E-8007-7C64-9EB576CBA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43F88-6FC3-6C0E-1B22-3E67FA23BEB7}"/>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BCF7BA04-12CA-26E2-BA74-950913DB5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03940-5320-CE95-71FE-691ADE27CCA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5925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24B14-5699-7D14-2A10-5568A9C30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E23AC0-60C3-8AA8-7C29-DABCAA0C96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64EED-DC63-0FAD-76BA-11FD1F9824DC}"/>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237D341C-70B3-D145-DCEB-CF740E39D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3EED-69B6-B789-6E8C-B00A9E689F0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8996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2AD7-EF42-AAA6-5EA1-CE763E84C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0CFC2-F3E1-6035-53E6-B7A3EC5E9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A9C68-4E11-CE68-06EE-CB269DB90785}"/>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22E408B7-8946-F844-F1BC-3661FD3E9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C5F59-FE28-CFC0-4F8E-2A312AE85249}"/>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8547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B043-8673-4AE7-E86C-C6B12121F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673FC-727B-4CBF-BF00-6209B7E00E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9230F-52B7-9EAF-2F37-652545F4D3D4}"/>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7CC0D4F9-7943-23F2-DB2E-3DA5C492A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77453-0A77-DBB2-FE77-3138824EE42D}"/>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4574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D1D-3F42-0CB5-7BEE-B1F833AE1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9A710-F422-F4FD-E168-3A3533DC2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93FFC-915A-FF22-09F5-9F9C925DD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9D02B-0B01-849A-C6FD-DACB25C44E56}"/>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6" name="Footer Placeholder 5">
            <a:extLst>
              <a:ext uri="{FF2B5EF4-FFF2-40B4-BE49-F238E27FC236}">
                <a16:creationId xmlns:a16="http://schemas.microsoft.com/office/drawing/2014/main" id="{07211CE8-AC6A-5A28-8EE4-B5E20EA3B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2BC72-D334-D3C1-9C7E-81FC792521A8}"/>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0935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006C-C958-ECFD-6685-BFE1CB947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8E759-4D21-B44A-EF60-0531174A9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76703A-42E7-8C5C-47D8-DB700430A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A910DF-91C4-097F-D8CC-164AEE074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06569-0293-25E7-CC30-E6C8CB59C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40FF4-9F81-7A7D-0B8F-158A7520D982}"/>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8" name="Footer Placeholder 7">
            <a:extLst>
              <a:ext uri="{FF2B5EF4-FFF2-40B4-BE49-F238E27FC236}">
                <a16:creationId xmlns:a16="http://schemas.microsoft.com/office/drawing/2014/main" id="{22FA6C98-8F34-10B4-A9BB-887E8B99C9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70CBA-F2CB-C0EE-2D1D-DDE1ECDA8F65}"/>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4167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82A6-4029-2FA2-7DAD-CA4DD32EAE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54184-04D3-BEBE-F061-C3F9639219CA}"/>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4" name="Footer Placeholder 3">
            <a:extLst>
              <a:ext uri="{FF2B5EF4-FFF2-40B4-BE49-F238E27FC236}">
                <a16:creationId xmlns:a16="http://schemas.microsoft.com/office/drawing/2014/main" id="{EFC47E86-CC90-8BD6-BB64-599AFD0A6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C6342A-1FCA-36A3-6E71-C993A3CD3060}"/>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8536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CD090-6CB1-A3F2-97B2-8772AD6E1892}"/>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3" name="Footer Placeholder 2">
            <a:extLst>
              <a:ext uri="{FF2B5EF4-FFF2-40B4-BE49-F238E27FC236}">
                <a16:creationId xmlns:a16="http://schemas.microsoft.com/office/drawing/2014/main" id="{7F2BD86B-2E10-26C1-EB36-BA6C79D269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4D2DA-0BF5-6CCF-75DF-FC8B8061C9D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498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66F-73CC-7CF8-D989-9EDE248E7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197AB2-9140-DF59-82A5-75773896E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8603F9-B3C4-4B5A-FAF2-2E9CD1E3A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149AF-50DB-2395-ECF4-A0783FDF128C}"/>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6" name="Footer Placeholder 5">
            <a:extLst>
              <a:ext uri="{FF2B5EF4-FFF2-40B4-BE49-F238E27FC236}">
                <a16:creationId xmlns:a16="http://schemas.microsoft.com/office/drawing/2014/main" id="{B4F132D3-CF34-64AC-D823-C63D45D74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70166-BFEA-F7B0-BC72-0C84699BC12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3681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0EDB-1E1E-CF70-8CDB-9D801238A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B15467-B3B0-B6A3-6922-4ADFC7057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3BC1C6-3035-60B1-E66B-94A88E038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3A495-6A7B-0EFC-B2A6-4AAB5D404D03}"/>
              </a:ext>
            </a:extLst>
          </p:cNvPr>
          <p:cNvSpPr>
            <a:spLocks noGrp="1"/>
          </p:cNvSpPr>
          <p:nvPr>
            <p:ph type="dt" sz="half" idx="10"/>
          </p:nvPr>
        </p:nvSpPr>
        <p:spPr/>
        <p:txBody>
          <a:bodyPr/>
          <a:lstStyle/>
          <a:p>
            <a:fld id="{8C1E1FAD-7351-4908-963A-08EA8E4AB7A0}" type="datetimeFigureOut">
              <a:rPr lang="en-US" smtClean="0"/>
              <a:t>4/23/2025</a:t>
            </a:fld>
            <a:endParaRPr lang="en-US"/>
          </a:p>
        </p:txBody>
      </p:sp>
      <p:sp>
        <p:nvSpPr>
          <p:cNvPr id="6" name="Footer Placeholder 5">
            <a:extLst>
              <a:ext uri="{FF2B5EF4-FFF2-40B4-BE49-F238E27FC236}">
                <a16:creationId xmlns:a16="http://schemas.microsoft.com/office/drawing/2014/main" id="{1878F326-68CA-C568-532C-4D6FA14B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8B73F-C31E-3DE6-61A8-A9729D0BE43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554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10D61-AADA-A023-777B-1ADDFE1F4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D9799-C09F-FC5B-1262-F2C5D2033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7D8C7-F172-ECDE-3819-845792B0A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1E1FAD-7351-4908-963A-08EA8E4AB7A0}" type="datetimeFigureOut">
              <a:rPr lang="en-US" smtClean="0"/>
              <a:t>4/23/2025</a:t>
            </a:fld>
            <a:endParaRPr lang="en-US"/>
          </a:p>
        </p:txBody>
      </p:sp>
      <p:sp>
        <p:nvSpPr>
          <p:cNvPr id="5" name="Footer Placeholder 4">
            <a:extLst>
              <a:ext uri="{FF2B5EF4-FFF2-40B4-BE49-F238E27FC236}">
                <a16:creationId xmlns:a16="http://schemas.microsoft.com/office/drawing/2014/main" id="{9ADBC24A-56F7-F63D-0F18-4E607D5C0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941582-B435-49DA-1925-04092D9C2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408286342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car-insurance/car-insurance-0758091056/"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ar&#10;&#10;Description automatically generated">
            <a:extLst>
              <a:ext uri="{FF2B5EF4-FFF2-40B4-BE49-F238E27FC236}">
                <a16:creationId xmlns:a16="http://schemas.microsoft.com/office/drawing/2014/main" id="{0ED7387D-F3CE-A08E-AAB6-0615DC5584A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7" t="9091" r="2311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EF8E966-64D7-803C-82D7-8D76BE0E152A}"/>
              </a:ext>
            </a:extLst>
          </p:cNvPr>
          <p:cNvSpPr>
            <a:spLocks noGrp="1"/>
          </p:cNvSpPr>
          <p:nvPr>
            <p:ph type="ctrTitle"/>
          </p:nvPr>
        </p:nvSpPr>
        <p:spPr>
          <a:xfrm>
            <a:off x="477981" y="1122363"/>
            <a:ext cx="4023360" cy="3204134"/>
          </a:xfrm>
        </p:spPr>
        <p:txBody>
          <a:bodyPr anchor="b">
            <a:normAutofit/>
          </a:bodyPr>
          <a:lstStyle/>
          <a:p>
            <a:pPr algn="l"/>
            <a:r>
              <a:rPr lang="en-US" sz="4800" dirty="0"/>
              <a:t>Vehicle Insurance Fraud Detection</a:t>
            </a:r>
          </a:p>
        </p:txBody>
      </p:sp>
      <p:sp>
        <p:nvSpPr>
          <p:cNvPr id="2" name="Subtitle 1">
            <a:extLst>
              <a:ext uri="{FF2B5EF4-FFF2-40B4-BE49-F238E27FC236}">
                <a16:creationId xmlns:a16="http://schemas.microsoft.com/office/drawing/2014/main" id="{3FE10EA6-5F8C-8AA0-A34A-11041BC52323}"/>
              </a:ext>
            </a:extLst>
          </p:cNvPr>
          <p:cNvSpPr>
            <a:spLocks noGrp="1"/>
          </p:cNvSpPr>
          <p:nvPr>
            <p:ph type="subTitle" idx="1"/>
          </p:nvPr>
        </p:nvSpPr>
        <p:spPr>
          <a:xfrm>
            <a:off x="477980" y="4872922"/>
            <a:ext cx="4023359" cy="1208141"/>
          </a:xfrm>
        </p:spPr>
        <p:txBody>
          <a:bodyPr>
            <a:normAutofit/>
          </a:bodyPr>
          <a:lstStyle/>
          <a:p>
            <a:pPr algn="l"/>
            <a:endParaRPr lang="en-US" sz="20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8337B6E-386E-BC6E-60FD-550DEA54FBBA}"/>
              </a:ext>
            </a:extLst>
          </p:cNvPr>
          <p:cNvSpPr txBox="1"/>
          <p:nvPr/>
        </p:nvSpPr>
        <p:spPr>
          <a:xfrm>
            <a:off x="9739084" y="6657945"/>
            <a:ext cx="24529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car-insurance/car-insurance-075809105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97157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D627-CEF1-1314-4EAB-0154CE59D146}"/>
              </a:ext>
            </a:extLst>
          </p:cNvPr>
          <p:cNvSpPr>
            <a:spLocks noGrp="1"/>
          </p:cNvSpPr>
          <p:nvPr>
            <p:ph type="title"/>
          </p:nvPr>
        </p:nvSpPr>
        <p:spPr>
          <a:xfrm>
            <a:off x="303029" y="545723"/>
            <a:ext cx="6175585" cy="807405"/>
          </a:xfrm>
        </p:spPr>
        <p:txBody>
          <a:bodyPr>
            <a:normAutofit/>
          </a:bodyPr>
          <a:lstStyle/>
          <a:p>
            <a:r>
              <a:rPr lang="en-US" b="0" i="0" u="none" strike="noStrike" dirty="0">
                <a:effectLst/>
              </a:rPr>
              <a:t>Background and Context</a:t>
            </a:r>
            <a:endParaRPr lang="en-US" dirty="0"/>
          </a:p>
        </p:txBody>
      </p:sp>
      <p:sp>
        <p:nvSpPr>
          <p:cNvPr id="3" name="Content Placeholder 2">
            <a:extLst>
              <a:ext uri="{FF2B5EF4-FFF2-40B4-BE49-F238E27FC236}">
                <a16:creationId xmlns:a16="http://schemas.microsoft.com/office/drawing/2014/main" id="{CC0467E8-07DF-4E6E-0100-BB29395DF037}"/>
              </a:ext>
            </a:extLst>
          </p:cNvPr>
          <p:cNvSpPr>
            <a:spLocks noGrp="1"/>
          </p:cNvSpPr>
          <p:nvPr>
            <p:ph idx="1"/>
          </p:nvPr>
        </p:nvSpPr>
        <p:spPr>
          <a:xfrm>
            <a:off x="125899" y="2331288"/>
            <a:ext cx="7189301" cy="2748712"/>
          </a:xfrm>
        </p:spPr>
        <p:txBody>
          <a:bodyPr>
            <a:normAutofit/>
          </a:bodyPr>
          <a:lstStyle/>
          <a:p>
            <a:r>
              <a:rPr lang="en-US" sz="1800" dirty="0">
                <a:latin typeface="Times New Roman" panose="02020603050405020304" pitchFamily="18" charset="0"/>
                <a:cs typeface="Times New Roman" panose="02020603050405020304" pitchFamily="18" charset="0"/>
              </a:rPr>
              <a:t>Vehicle insurance fraud is a pervasive issue involving fabricated or exaggerated claims, including staged accidents, phantom passengers, and false injury reports.</a:t>
            </a:r>
          </a:p>
          <a:p>
            <a:r>
              <a:rPr lang="en-US" sz="1800" dirty="0">
                <a:latin typeface="Times New Roman" panose="02020603050405020304" pitchFamily="18" charset="0"/>
                <a:cs typeface="Times New Roman" panose="02020603050405020304" pitchFamily="18" charset="0"/>
              </a:rPr>
              <a:t> The Vehicle Insurance Fraud Detection project aims to utilize a diverse set of features to predict the likelihood of fraudulent claims, streamlining the detection process for insurers. By leveraging advanced data analysis techniques and machine learning algorithms, the project seeks to automate the identification of suspicious activity, ultimately reducing financial losses and ensuring fair premiums for policyholders.</a:t>
            </a:r>
          </a:p>
        </p:txBody>
      </p:sp>
      <p:pic>
        <p:nvPicPr>
          <p:cNvPr id="7" name="Graphic 6" descr="Speed Bump">
            <a:extLst>
              <a:ext uri="{FF2B5EF4-FFF2-40B4-BE49-F238E27FC236}">
                <a16:creationId xmlns:a16="http://schemas.microsoft.com/office/drawing/2014/main" id="{35160BC1-758A-DEA3-D15D-EE9BB83655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272">
            <a:off x="7684579" y="1636936"/>
            <a:ext cx="3582518" cy="3582518"/>
          </a:xfrm>
          <a:prstGeom prst="rect">
            <a:avLst/>
          </a:prstGeom>
        </p:spPr>
      </p:pic>
    </p:spTree>
    <p:extLst>
      <p:ext uri="{BB962C8B-B14F-4D97-AF65-F5344CB8AC3E}">
        <p14:creationId xmlns:p14="http://schemas.microsoft.com/office/powerpoint/2010/main" val="24586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dart board&#10;&#10;Description automatically generated">
            <a:extLst>
              <a:ext uri="{FF2B5EF4-FFF2-40B4-BE49-F238E27FC236}">
                <a16:creationId xmlns:a16="http://schemas.microsoft.com/office/drawing/2014/main" id="{6C13AD3C-4FE1-2B93-3B26-962434BEEF14}"/>
              </a:ext>
            </a:extLst>
          </p:cNvPr>
          <p:cNvPicPr>
            <a:picLocks noChangeAspect="1"/>
          </p:cNvPicPr>
          <p:nvPr/>
        </p:nvPicPr>
        <p:blipFill rotWithShape="1">
          <a:blip r:embed="rId2">
            <a:extLst>
              <a:ext uri="{28A0092B-C50C-407E-A947-70E740481C1C}">
                <a14:useLocalDpi xmlns:a14="http://schemas.microsoft.com/office/drawing/2010/main" val="0"/>
              </a:ext>
            </a:extLst>
          </a:blip>
          <a:srcRect l="7168" r="8231" b="-3"/>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15473-E946-9A37-8CED-3207C72CC83F}"/>
              </a:ext>
            </a:extLst>
          </p:cNvPr>
          <p:cNvSpPr>
            <a:spLocks noGrp="1"/>
          </p:cNvSpPr>
          <p:nvPr>
            <p:ph type="title"/>
          </p:nvPr>
        </p:nvSpPr>
        <p:spPr>
          <a:xfrm>
            <a:off x="292043" y="-4856"/>
            <a:ext cx="3822189" cy="1899912"/>
          </a:xfrm>
        </p:spPr>
        <p:txBody>
          <a:bodyPr>
            <a:normAutofit/>
          </a:bodyPr>
          <a:lstStyle/>
          <a:p>
            <a:r>
              <a:rPr lang="en-US" sz="4000" dirty="0"/>
              <a:t>Objectives</a:t>
            </a:r>
          </a:p>
        </p:txBody>
      </p:sp>
      <p:sp>
        <p:nvSpPr>
          <p:cNvPr id="3" name="Content Placeholder 2">
            <a:extLst>
              <a:ext uri="{FF2B5EF4-FFF2-40B4-BE49-F238E27FC236}">
                <a16:creationId xmlns:a16="http://schemas.microsoft.com/office/drawing/2014/main" id="{EB6B0F94-F35B-4379-ABFC-B20D473A661B}"/>
              </a:ext>
            </a:extLst>
          </p:cNvPr>
          <p:cNvSpPr>
            <a:spLocks noGrp="1"/>
          </p:cNvSpPr>
          <p:nvPr>
            <p:ph idx="1"/>
          </p:nvPr>
        </p:nvSpPr>
        <p:spPr>
          <a:xfrm>
            <a:off x="212035" y="1895061"/>
            <a:ext cx="4870173" cy="3067884"/>
          </a:xfrm>
        </p:spPr>
        <p:txBody>
          <a:bodyPr>
            <a:normAutofit/>
          </a:bodyPr>
          <a:lstStyle/>
          <a:p>
            <a:pPr algn="just"/>
            <a:r>
              <a:rPr lang="en-US" sz="2000" dirty="0">
                <a:latin typeface="Times New Roman" panose="02020603050405020304" pitchFamily="18" charset="0"/>
                <a:cs typeface="Times New Roman" panose="02020603050405020304" pitchFamily="18" charset="0"/>
              </a:rPr>
              <a:t>The objective behind this project is to protect insurance companies from financial losses that can result from fraudulent activities.</a:t>
            </a:r>
          </a:p>
          <a:p>
            <a:pPr algn="just"/>
            <a:r>
              <a:rPr lang="en-US" sz="2000" dirty="0">
                <a:latin typeface="Times New Roman" panose="02020603050405020304" pitchFamily="18" charset="0"/>
                <a:cs typeface="Times New Roman" panose="02020603050405020304" pitchFamily="18" charset="0"/>
              </a:rPr>
              <a:t>The goal of this project is to use the collection of features and Machine Learning Algorithms to predict whether a claim is fraudulent.</a:t>
            </a:r>
          </a:p>
        </p:txBody>
      </p:sp>
    </p:spTree>
    <p:extLst>
      <p:ext uri="{BB962C8B-B14F-4D97-AF65-F5344CB8AC3E}">
        <p14:creationId xmlns:p14="http://schemas.microsoft.com/office/powerpoint/2010/main" val="16065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F8851-9160-7724-02C8-AE53709B6B14}"/>
              </a:ext>
            </a:extLst>
          </p:cNvPr>
          <p:cNvSpPr>
            <a:spLocks noGrp="1"/>
          </p:cNvSpPr>
          <p:nvPr>
            <p:ph type="title"/>
          </p:nvPr>
        </p:nvSpPr>
        <p:spPr>
          <a:xfrm>
            <a:off x="1115568" y="548640"/>
            <a:ext cx="10168128" cy="1179576"/>
          </a:xfrm>
        </p:spPr>
        <p:txBody>
          <a:bodyPr>
            <a:normAutofit/>
          </a:bodyPr>
          <a:lstStyle/>
          <a:p>
            <a:pPr rtl="0">
              <a:spcBef>
                <a:spcPts val="0"/>
              </a:spcBef>
              <a:spcAft>
                <a:spcPts val="0"/>
              </a:spcAft>
            </a:pPr>
            <a:r>
              <a:rPr lang="en-US" sz="2500" b="0" i="0" u="none" strike="noStrike" dirty="0">
                <a:effectLst/>
                <a:latin typeface="Arial" panose="020B0604020202020204" pitchFamily="34" charset="0"/>
              </a:rPr>
              <a:t>Methods: Models to be Implemented</a:t>
            </a:r>
            <a:br>
              <a:rPr lang="en-US" sz="2500" b="0" dirty="0">
                <a:effectLst/>
              </a:rPr>
            </a:br>
            <a:br>
              <a:rPr lang="en-US" sz="2500" dirty="0"/>
            </a:br>
            <a:endParaRPr lang="en-US" sz="2500" dirty="0"/>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A4ADE3D-F538-28E7-D25F-42542C9612BE}"/>
              </a:ext>
            </a:extLst>
          </p:cNvPr>
          <p:cNvSpPr>
            <a:spLocks noGrp="1"/>
          </p:cNvSpPr>
          <p:nvPr>
            <p:ph idx="1"/>
          </p:nvPr>
        </p:nvSpPr>
        <p:spPr>
          <a:xfrm>
            <a:off x="1115568" y="2067339"/>
            <a:ext cx="10168128" cy="4109624"/>
          </a:xfrm>
        </p:spPr>
        <p:txBody>
          <a:bodyPr>
            <a:normAutofit lnSpcReduction="10000"/>
          </a:bodyPr>
          <a:lstStyle/>
          <a:p>
            <a:pPr rtl="0">
              <a:spcBef>
                <a:spcPts val="600"/>
              </a:spcBef>
              <a:spcAft>
                <a:spcPts val="500"/>
              </a:spcAft>
            </a:pPr>
            <a:endParaRPr lang="en-US" sz="1800" b="0" i="0" u="sng" dirty="0">
              <a:solidFill>
                <a:srgbClr val="212121"/>
              </a:solidFill>
              <a:effectLst/>
              <a:highlight>
                <a:srgbClr val="FFFFFF"/>
              </a:highlight>
              <a:latin typeface="Times New Roman" panose="02020603050405020304" pitchFamily="18" charset="0"/>
              <a:cs typeface="Times New Roman" panose="02020603050405020304" pitchFamily="18" charset="0"/>
            </a:endParaRPr>
          </a:p>
          <a:p>
            <a:pPr marL="0" indent="0" rtl="0">
              <a:lnSpc>
                <a:spcPct val="100000"/>
              </a:lnSpc>
              <a:spcBef>
                <a:spcPts val="600"/>
              </a:spcBef>
              <a:spcAft>
                <a:spcPts val="500"/>
              </a:spcAft>
              <a:buNone/>
            </a:pPr>
            <a:r>
              <a:rPr lang="en-US" sz="1500" b="0" i="0" u="sng" dirty="0">
                <a:solidFill>
                  <a:srgbClr val="212121"/>
                </a:solidFill>
                <a:effectLst/>
                <a:highlight>
                  <a:srgbClr val="FFFFFF"/>
                </a:highlight>
                <a:latin typeface="Times New Roman" panose="02020603050405020304" pitchFamily="18" charset="0"/>
                <a:cs typeface="Times New Roman" panose="02020603050405020304" pitchFamily="18" charset="0"/>
              </a:rPr>
              <a:t>Selected Models</a:t>
            </a:r>
            <a:endParaRPr lang="en-US" sz="1500" b="0" dirty="0">
              <a:effectLst/>
              <a:latin typeface="Times New Roman" panose="02020603050405020304" pitchFamily="18" charset="0"/>
              <a:cs typeface="Times New Roman" panose="02020603050405020304" pitchFamily="18" charset="0"/>
            </a:endParaRPr>
          </a:p>
          <a:p>
            <a:pPr rtl="0">
              <a:lnSpc>
                <a:spcPct val="100000"/>
              </a:lnSpc>
              <a:spcBef>
                <a:spcPts val="600"/>
              </a:spcBef>
              <a:spcAft>
                <a:spcPts val="500"/>
              </a:spcAft>
            </a:pPr>
            <a:r>
              <a:rPr lang="en-US" sz="1500" b="0"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rPr>
              <a:t>Classification models are ideal for predicting outcomes that fall into multiple categories. Given that the target variable in this case is binary (fraud or not fraud), we opted to concentrate on two commonly used classification algorithms.</a:t>
            </a:r>
          </a:p>
          <a:p>
            <a:pPr rtl="0">
              <a:lnSpc>
                <a:spcPct val="100000"/>
              </a:lnSpc>
              <a:spcBef>
                <a:spcPts val="600"/>
              </a:spcBef>
              <a:spcAft>
                <a:spcPts val="500"/>
              </a:spcAft>
            </a:pPr>
            <a:endParaRPr lang="en-US" sz="1500" i="0" u="none" strike="noStrike" dirty="0">
              <a:solidFill>
                <a:srgbClr val="212121"/>
              </a:solidFill>
              <a:highlight>
                <a:srgbClr val="FFFFFF"/>
              </a:highlight>
              <a:latin typeface="Times New Roman" panose="02020603050405020304" pitchFamily="18" charset="0"/>
              <a:cs typeface="Times New Roman" panose="02020603050405020304" pitchFamily="18" charset="0"/>
            </a:endParaRPr>
          </a:p>
          <a:p>
            <a:pPr marL="0" indent="0" rtl="0" fontAlgn="base">
              <a:lnSpc>
                <a:spcPct val="100000"/>
              </a:lnSpc>
              <a:spcBef>
                <a:spcPts val="600"/>
              </a:spcBef>
              <a:spcAft>
                <a:spcPts val="500"/>
              </a:spcAft>
              <a:buNone/>
            </a:pPr>
            <a:r>
              <a:rPr lang="en-US" sz="1500" b="1"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rPr>
              <a:t>Logistic Regression</a:t>
            </a:r>
            <a:endParaRPr lang="en-US" sz="1500" b="0" i="0" u="none" strike="noStrike" dirty="0">
              <a:solidFill>
                <a:srgbClr val="212121"/>
              </a:solidFill>
              <a:effectLst/>
              <a:latin typeface="Times New Roman" panose="02020603050405020304" pitchFamily="18" charset="0"/>
              <a:cs typeface="Times New Roman" panose="02020603050405020304" pitchFamily="18" charset="0"/>
            </a:endParaRPr>
          </a:p>
          <a:p>
            <a:pPr rtl="0">
              <a:lnSpc>
                <a:spcPct val="100000"/>
              </a:lnSpc>
              <a:spcBef>
                <a:spcPts val="600"/>
              </a:spcBef>
              <a:spcAft>
                <a:spcPts val="500"/>
              </a:spcAft>
            </a:pPr>
            <a:r>
              <a:rPr lang="en-US" sz="1500" b="0"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rPr>
              <a:t>Logistic Regression is a supervised learning method designed for binary classification scenarios, where the outcome falls into two categories. Utilizing the sigmoid function, it computes the probability of an event y given specific features x. This probability is expressed as P(y) = 1 / (1 + exp(-x)), encapsulating the chance of the event's occurrence based on the provided features.</a:t>
            </a:r>
            <a:endParaRPr lang="en-US" sz="1500" b="1"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endParaRPr>
          </a:p>
          <a:p>
            <a:pPr marL="0" indent="0" rtl="0" fontAlgn="base">
              <a:lnSpc>
                <a:spcPct val="100000"/>
              </a:lnSpc>
              <a:spcBef>
                <a:spcPts val="600"/>
              </a:spcBef>
              <a:spcAft>
                <a:spcPts val="500"/>
              </a:spcAft>
              <a:buNone/>
            </a:pPr>
            <a:r>
              <a:rPr lang="en-US" sz="1500" b="1"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rPr>
              <a:t>K Nearest Neighbors (KNN)</a:t>
            </a:r>
            <a:endParaRPr lang="en-US" sz="1500" b="0" i="0" u="none" strike="noStrike" dirty="0">
              <a:solidFill>
                <a:srgbClr val="212121"/>
              </a:solidFill>
              <a:effectLst/>
              <a:latin typeface="Times New Roman" panose="02020603050405020304" pitchFamily="18" charset="0"/>
              <a:cs typeface="Times New Roman" panose="02020603050405020304" pitchFamily="18" charset="0"/>
            </a:endParaRPr>
          </a:p>
          <a:p>
            <a:pPr rtl="0">
              <a:lnSpc>
                <a:spcPct val="100000"/>
              </a:lnSpc>
              <a:spcBef>
                <a:spcPts val="600"/>
              </a:spcBef>
              <a:spcAft>
                <a:spcPts val="500"/>
              </a:spcAft>
            </a:pPr>
            <a:r>
              <a:rPr lang="en-US" sz="1500" b="0" i="0" u="none" strike="noStrike" dirty="0">
                <a:solidFill>
                  <a:srgbClr val="212121"/>
                </a:solidFill>
                <a:effectLst/>
                <a:highlight>
                  <a:srgbClr val="FFFFFF"/>
                </a:highlight>
                <a:latin typeface="Times New Roman" panose="02020603050405020304" pitchFamily="18" charset="0"/>
                <a:cs typeface="Times New Roman" panose="02020603050405020304" pitchFamily="18" charset="0"/>
              </a:rPr>
              <a:t>K-Nearest Neighbors (KNN) operates by leveraging similar features to predict the values of new data points. This approach entails assigning a value to a new data point based on its similarity to existing data points within the training set. In essence, KNN determines the classification of a data point by examining the characteristics of its nearest neighbors in the feature space.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68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22003-1480-86A3-2C19-F9C1086BC632}"/>
              </a:ext>
            </a:extLst>
          </p:cNvPr>
          <p:cNvSpPr>
            <a:spLocks noGrp="1"/>
          </p:cNvSpPr>
          <p:nvPr>
            <p:ph type="title"/>
          </p:nvPr>
        </p:nvSpPr>
        <p:spPr>
          <a:xfrm>
            <a:off x="838200" y="253397"/>
            <a:ext cx="10515600" cy="1273233"/>
          </a:xfrm>
        </p:spPr>
        <p:txBody>
          <a:bodyPr>
            <a:normAutofit/>
          </a:bodyPr>
          <a:lstStyle/>
          <a:p>
            <a:r>
              <a:rPr lang="en-US" sz="4000" b="0" i="0" u="none" strike="noStrike">
                <a:effectLst/>
                <a:latin typeface="Arial" panose="020B0604020202020204" pitchFamily="34" charset="0"/>
              </a:rPr>
              <a:t>Methods: Model Evaluation Criteria</a:t>
            </a:r>
            <a:endParaRPr lang="en-US" sz="4000" dirty="0"/>
          </a:p>
        </p:txBody>
      </p:sp>
      <p:sp>
        <p:nvSpPr>
          <p:cNvPr id="32" name="Rectangle 31">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Content Placeholder 2">
            <a:extLst>
              <a:ext uri="{FF2B5EF4-FFF2-40B4-BE49-F238E27FC236}">
                <a16:creationId xmlns:a16="http://schemas.microsoft.com/office/drawing/2014/main" id="{5F68F0E1-D727-170D-7467-351FFEB1DE90}"/>
              </a:ext>
            </a:extLst>
          </p:cNvPr>
          <p:cNvSpPr>
            <a:spLocks noGrp="1"/>
          </p:cNvSpPr>
          <p:nvPr>
            <p:ph idx="1"/>
          </p:nvPr>
        </p:nvSpPr>
        <p:spPr>
          <a:xfrm>
            <a:off x="838200" y="2478024"/>
            <a:ext cx="10515600" cy="3694176"/>
          </a:xfrm>
        </p:spPr>
        <p:txBody>
          <a:bodyPr>
            <a:normAutofit/>
          </a:bodyPr>
          <a:lstStyle/>
          <a:p>
            <a:pPr marL="0" indent="0" rtl="0">
              <a:spcBef>
                <a:spcPts val="700"/>
              </a:spcBef>
              <a:spcAft>
                <a:spcPts val="700"/>
              </a:spcAft>
              <a:buNone/>
            </a:pPr>
            <a:r>
              <a:rPr lang="en-US" sz="1400" b="0" i="0" u="none" strike="noStrike">
                <a:effectLst/>
                <a:highlight>
                  <a:srgbClr val="FFFFFF"/>
                </a:highlight>
                <a:latin typeface="Times New Roman" panose="02020603050405020304" pitchFamily="18" charset="0"/>
                <a:cs typeface="Times New Roman" panose="02020603050405020304" pitchFamily="18" charset="0"/>
              </a:rPr>
              <a:t>Model evaluation criterion</a:t>
            </a:r>
            <a:endParaRPr lang="en-US" sz="1400" b="0">
              <a:effectLst/>
              <a:latin typeface="Times New Roman" panose="02020603050405020304" pitchFamily="18" charset="0"/>
              <a:cs typeface="Times New Roman" panose="02020603050405020304" pitchFamily="18" charset="0"/>
            </a:endParaRPr>
          </a:p>
          <a:p>
            <a:pPr marL="0" indent="0" rtl="0">
              <a:spcBef>
                <a:spcPts val="600"/>
              </a:spcBef>
              <a:spcAft>
                <a:spcPts val="600"/>
              </a:spcAft>
              <a:buNone/>
            </a:pPr>
            <a:r>
              <a:rPr lang="en-US" sz="1400" b="0" i="0" u="none" strike="noStrike">
                <a:effectLst/>
                <a:highlight>
                  <a:srgbClr val="FFFFFF"/>
                </a:highlight>
                <a:latin typeface="Times New Roman" panose="02020603050405020304" pitchFamily="18" charset="0"/>
                <a:cs typeface="Times New Roman" panose="02020603050405020304" pitchFamily="18" charset="0"/>
              </a:rPr>
              <a:t>The model can make two types of wrong predictions:</a:t>
            </a:r>
            <a:endParaRPr lang="en-US" sz="1400" b="0">
              <a:effectLst/>
              <a:latin typeface="Times New Roman" panose="02020603050405020304" pitchFamily="18" charset="0"/>
              <a:cs typeface="Times New Roman" panose="02020603050405020304" pitchFamily="18" charset="0"/>
            </a:endParaRPr>
          </a:p>
          <a:p>
            <a:pPr fontAlgn="base">
              <a:spcBef>
                <a:spcPts val="600"/>
              </a:spcBef>
            </a:pPr>
            <a:r>
              <a:rPr lang="en-US" sz="1400" b="0" i="0" u="none" strike="noStrike">
                <a:effectLst/>
                <a:highlight>
                  <a:srgbClr val="FFFFFF"/>
                </a:highlight>
                <a:latin typeface="Times New Roman" panose="02020603050405020304" pitchFamily="18" charset="0"/>
                <a:cs typeface="Times New Roman" panose="02020603050405020304" pitchFamily="18" charset="0"/>
              </a:rPr>
              <a:t>Predicting a claim was a fraud when the claim wasn’t a fraud.</a:t>
            </a:r>
            <a:endParaRPr lang="en-US" sz="1400" b="0" i="0" u="none" strike="noStrike">
              <a:effectLst/>
              <a:latin typeface="Times New Roman" panose="02020603050405020304" pitchFamily="18" charset="0"/>
              <a:cs typeface="Times New Roman" panose="02020603050405020304" pitchFamily="18" charset="0"/>
            </a:endParaRPr>
          </a:p>
          <a:p>
            <a:pPr fontAlgn="base">
              <a:spcBef>
                <a:spcPts val="0"/>
              </a:spcBef>
              <a:spcAft>
                <a:spcPts val="1200"/>
              </a:spcAft>
            </a:pPr>
            <a:r>
              <a:rPr lang="en-US" sz="1400" b="0" i="0" u="none" strike="noStrike">
                <a:effectLst/>
                <a:highlight>
                  <a:srgbClr val="FFFFFF"/>
                </a:highlight>
                <a:latin typeface="Times New Roman" panose="02020603050405020304" pitchFamily="18" charset="0"/>
                <a:cs typeface="Times New Roman" panose="02020603050405020304" pitchFamily="18" charset="0"/>
              </a:rPr>
              <a:t>Predicting a claim was not a </a:t>
            </a:r>
            <a:r>
              <a:rPr lang="en-US" sz="1400">
                <a:highlight>
                  <a:srgbClr val="FFFFFF"/>
                </a:highlight>
                <a:latin typeface="Times New Roman" panose="02020603050405020304" pitchFamily="18" charset="0"/>
                <a:cs typeface="Times New Roman" panose="02020603050405020304" pitchFamily="18" charset="0"/>
              </a:rPr>
              <a:t>fraud</a:t>
            </a:r>
            <a:r>
              <a:rPr lang="en-US" sz="1400" b="0" i="0" u="none" strike="noStrike">
                <a:effectLst/>
                <a:highlight>
                  <a:srgbClr val="FFFFFF"/>
                </a:highlight>
                <a:latin typeface="Times New Roman" panose="02020603050405020304" pitchFamily="18" charset="0"/>
                <a:cs typeface="Times New Roman" panose="02020603050405020304" pitchFamily="18" charset="0"/>
              </a:rPr>
              <a:t> and the claim was actually a </a:t>
            </a:r>
            <a:r>
              <a:rPr lang="en-US" sz="1400">
                <a:highlight>
                  <a:srgbClr val="FFFFFF"/>
                </a:highlight>
                <a:latin typeface="Times New Roman" panose="02020603050405020304" pitchFamily="18" charset="0"/>
                <a:cs typeface="Times New Roman" panose="02020603050405020304" pitchFamily="18" charset="0"/>
              </a:rPr>
              <a:t>f</a:t>
            </a:r>
            <a:r>
              <a:rPr lang="en-US" sz="1400" b="0" i="0" u="none" strike="noStrike">
                <a:effectLst/>
                <a:highlight>
                  <a:srgbClr val="FFFFFF"/>
                </a:highlight>
                <a:latin typeface="Times New Roman" panose="02020603050405020304" pitchFamily="18" charset="0"/>
                <a:cs typeface="Times New Roman" panose="02020603050405020304" pitchFamily="18" charset="0"/>
              </a:rPr>
              <a:t>raud.</a:t>
            </a:r>
            <a:endParaRPr lang="en-US" sz="1400" b="0" i="0" u="none" strike="noStrike">
              <a:effectLst/>
              <a:latin typeface="Times New Roman" panose="02020603050405020304" pitchFamily="18" charset="0"/>
              <a:cs typeface="Times New Roman" panose="02020603050405020304" pitchFamily="18" charset="0"/>
            </a:endParaRPr>
          </a:p>
          <a:p>
            <a:pPr marL="0" indent="0" rtl="0">
              <a:spcBef>
                <a:spcPts val="600"/>
              </a:spcBef>
              <a:spcAft>
                <a:spcPts val="600"/>
              </a:spcAft>
              <a:buNone/>
            </a:pPr>
            <a:r>
              <a:rPr lang="en-US" sz="1400" b="0" i="0" u="none" strike="noStrike">
                <a:effectLst/>
                <a:highlight>
                  <a:srgbClr val="FFFFFF"/>
                </a:highlight>
                <a:latin typeface="Times New Roman" panose="02020603050405020304" pitchFamily="18" charset="0"/>
                <a:cs typeface="Times New Roman" panose="02020603050405020304" pitchFamily="18" charset="0"/>
              </a:rPr>
              <a:t>Which case is more important?</a:t>
            </a:r>
            <a:endParaRPr lang="en-US" sz="1400" b="0">
              <a:effectLst/>
              <a:latin typeface="Times New Roman" panose="02020603050405020304" pitchFamily="18" charset="0"/>
              <a:cs typeface="Times New Roman" panose="02020603050405020304" pitchFamily="18" charset="0"/>
            </a:endParaRPr>
          </a:p>
          <a:p>
            <a:pPr rtl="0" fontAlgn="base">
              <a:spcBef>
                <a:spcPts val="600"/>
              </a:spcBef>
              <a:spcAft>
                <a:spcPts val="500"/>
              </a:spcAft>
              <a:buFont typeface="Arial" panose="020B0604020202020204" pitchFamily="34" charset="0"/>
              <a:buChar char="•"/>
            </a:pPr>
            <a:r>
              <a:rPr lang="en-US" sz="1400" b="1" i="0" u="none" strike="noStrike">
                <a:effectLst/>
                <a:highlight>
                  <a:srgbClr val="FFFFFF"/>
                </a:highlight>
                <a:latin typeface="Times New Roman" panose="02020603050405020304" pitchFamily="18" charset="0"/>
                <a:cs typeface="Times New Roman" panose="02020603050405020304" pitchFamily="18" charset="0"/>
              </a:rPr>
              <a:t>Predicting a claim was not a </a:t>
            </a:r>
            <a:r>
              <a:rPr lang="en-US" sz="1400" b="1">
                <a:highlight>
                  <a:srgbClr val="FFFFFF"/>
                </a:highlight>
                <a:latin typeface="Times New Roman" panose="02020603050405020304" pitchFamily="18" charset="0"/>
                <a:cs typeface="Times New Roman" panose="02020603050405020304" pitchFamily="18" charset="0"/>
              </a:rPr>
              <a:t>fraud</a:t>
            </a:r>
            <a:r>
              <a:rPr lang="en-US" sz="1400" b="1" i="0" u="none" strike="noStrike">
                <a:effectLst/>
                <a:highlight>
                  <a:srgbClr val="FFFFFF"/>
                </a:highlight>
                <a:latin typeface="Times New Roman" panose="02020603050405020304" pitchFamily="18" charset="0"/>
                <a:cs typeface="Times New Roman" panose="02020603050405020304" pitchFamily="18" charset="0"/>
              </a:rPr>
              <a:t> and the claim was actually a </a:t>
            </a:r>
            <a:r>
              <a:rPr lang="en-US" sz="1400" b="1">
                <a:highlight>
                  <a:srgbClr val="FFFFFF"/>
                </a:highlight>
                <a:latin typeface="Times New Roman" panose="02020603050405020304" pitchFamily="18" charset="0"/>
                <a:cs typeface="Times New Roman" panose="02020603050405020304" pitchFamily="18" charset="0"/>
              </a:rPr>
              <a:t>f</a:t>
            </a:r>
            <a:r>
              <a:rPr lang="en-US" sz="1400" b="1" i="0" u="none" strike="noStrike">
                <a:effectLst/>
                <a:highlight>
                  <a:srgbClr val="FFFFFF"/>
                </a:highlight>
                <a:latin typeface="Times New Roman" panose="02020603050405020304" pitchFamily="18" charset="0"/>
                <a:cs typeface="Times New Roman" panose="02020603050405020304" pitchFamily="18" charset="0"/>
              </a:rPr>
              <a:t>raud, </a:t>
            </a:r>
            <a:r>
              <a:rPr lang="en-US" sz="1400" b="0" i="0">
                <a:effectLst/>
                <a:highlight>
                  <a:srgbClr val="FFFFFF"/>
                </a:highlight>
                <a:latin typeface="Times New Roman" panose="02020603050405020304" pitchFamily="18" charset="0"/>
                <a:cs typeface="Times New Roman" panose="02020603050405020304" pitchFamily="18" charset="0"/>
              </a:rPr>
              <a:t>This scenario represents a false negative, where the model fails to detect fraudulent activity, potentially resulting in financial losses for the insurance company. Identifying fraudulent claims accurately is paramount for minimizing losses and maintaining the integrity of the insurance system. Therefore, ensuring the model's ability to detect fraud with high sensitivity is crucial for effective fraud prevention.</a:t>
            </a:r>
          </a:p>
          <a:p>
            <a:pPr marL="0" indent="0" rtl="0" fontAlgn="base">
              <a:spcBef>
                <a:spcPts val="600"/>
              </a:spcBef>
              <a:spcAft>
                <a:spcPts val="500"/>
              </a:spcAft>
              <a:buNone/>
            </a:pPr>
            <a:r>
              <a:rPr lang="en-US" sz="1400" b="0" i="0" u="none" strike="noStrike">
                <a:effectLst/>
                <a:highlight>
                  <a:srgbClr val="FFFFFF"/>
                </a:highlight>
                <a:latin typeface="Times New Roman" panose="02020603050405020304" pitchFamily="18" charset="0"/>
                <a:cs typeface="Times New Roman" panose="02020603050405020304" pitchFamily="18" charset="0"/>
              </a:rPr>
              <a:t>How to reduce this loss i.e the need to reduce False Negatives?</a:t>
            </a:r>
            <a:endParaRPr lang="en-US" sz="1400" b="0">
              <a:effectLst/>
              <a:latin typeface="Times New Roman" panose="02020603050405020304" pitchFamily="18" charset="0"/>
              <a:cs typeface="Times New Roman" panose="02020603050405020304" pitchFamily="18" charset="0"/>
            </a:endParaRPr>
          </a:p>
          <a:p>
            <a:r>
              <a:rPr lang="en-US" sz="1400" b="1" i="0" u="none" strike="noStrike">
                <a:effectLst/>
                <a:highlight>
                  <a:srgbClr val="FFFFFF"/>
                </a:highlight>
                <a:latin typeface="Times New Roman" panose="02020603050405020304" pitchFamily="18" charset="0"/>
                <a:cs typeface="Times New Roman" panose="02020603050405020304" pitchFamily="18" charset="0"/>
              </a:rPr>
              <a:t>The company's priority lies in maximizing Recall to minimize false negatives, </a:t>
            </a:r>
            <a:r>
              <a:rPr lang="en-US" sz="1400" i="0" u="none" strike="noStrike">
                <a:effectLst/>
                <a:highlight>
                  <a:srgbClr val="FFFFFF"/>
                </a:highlight>
                <a:latin typeface="Times New Roman" panose="02020603050405020304" pitchFamily="18" charset="0"/>
                <a:cs typeface="Times New Roman" panose="02020603050405020304" pitchFamily="18" charset="0"/>
              </a:rPr>
              <a:t>as a higher Recall increases the likelihood of accurately identifying true positives (Class 1). By focusing on enhancing Recall and effectively identifying fraudulent claims, the company can develop new rules and measures to control fraud, bolstering its overall fraud detection efforts.</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51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3D7A83-9677-09CF-3C7C-B9A379A3508E}"/>
              </a:ext>
            </a:extLst>
          </p:cNvPr>
          <p:cNvSpPr>
            <a:spLocks noGrp="1"/>
          </p:cNvSpPr>
          <p:nvPr>
            <p:ph type="title"/>
          </p:nvPr>
        </p:nvSpPr>
        <p:spPr>
          <a:xfrm>
            <a:off x="1115568" y="548640"/>
            <a:ext cx="10168128" cy="1179576"/>
          </a:xfrm>
        </p:spPr>
        <p:txBody>
          <a:bodyPr>
            <a:normAutofit/>
          </a:bodyPr>
          <a:lstStyle/>
          <a:p>
            <a:pPr rtl="0">
              <a:spcBef>
                <a:spcPts val="0"/>
              </a:spcBef>
              <a:spcAft>
                <a:spcPts val="0"/>
              </a:spcAft>
            </a:pPr>
            <a:r>
              <a:rPr lang="en-US" sz="2500" b="1" i="0" u="none" strike="noStrike" dirty="0">
                <a:effectLst/>
                <a:latin typeface="Aharoni" panose="02010803020104030203" pitchFamily="2" charset="-79"/>
                <a:cs typeface="Aharoni" panose="02010803020104030203" pitchFamily="2" charset="-79"/>
              </a:rPr>
              <a:t>Exploratory Data Analysis - Notable Results</a:t>
            </a:r>
            <a:br>
              <a:rPr lang="en-US" sz="2500" b="1" dirty="0">
                <a:effectLst/>
                <a:latin typeface="Aharoni" panose="02010803020104030203" pitchFamily="2" charset="-79"/>
                <a:cs typeface="Aharoni" panose="02010803020104030203" pitchFamily="2" charset="-79"/>
              </a:rPr>
            </a:br>
            <a:br>
              <a:rPr lang="en-US" sz="2500" dirty="0"/>
            </a:br>
            <a:endParaRPr lang="en-US" sz="25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25C256-7B0F-FFC7-6C8F-FBCA9CCC4FC0}"/>
              </a:ext>
            </a:extLst>
          </p:cNvPr>
          <p:cNvSpPr>
            <a:spLocks noGrp="1"/>
          </p:cNvSpPr>
          <p:nvPr>
            <p:ph idx="1"/>
          </p:nvPr>
        </p:nvSpPr>
        <p:spPr>
          <a:xfrm>
            <a:off x="1115568" y="2481943"/>
            <a:ext cx="10168128" cy="369502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   The highest number of fraudulent claims are made in March and the day is Monday.</a:t>
            </a:r>
          </a:p>
          <a:p>
            <a:pPr marL="0" indent="0">
              <a:buNone/>
            </a:pPr>
            <a:r>
              <a:rPr lang="en-US" sz="2000" dirty="0">
                <a:latin typeface="Times New Roman" panose="02020603050405020304" pitchFamily="18" charset="0"/>
                <a:cs typeface="Times New Roman" panose="02020603050405020304" pitchFamily="18" charset="0"/>
              </a:rPr>
              <a:t>2.   Urban Areas have seen 89% claims and 85% of Fraud claims.</a:t>
            </a:r>
          </a:p>
          <a:p>
            <a:pPr marL="0" indent="0">
              <a:buNone/>
            </a:pPr>
            <a:r>
              <a:rPr lang="en-US" sz="2000" dirty="0">
                <a:latin typeface="Times New Roman" panose="02020603050405020304" pitchFamily="18" charset="0"/>
                <a:cs typeface="Times New Roman" panose="02020603050405020304" pitchFamily="18" charset="0"/>
              </a:rPr>
              <a:t>3.   Most of the Fraudulent cases are from Male holders and most of the time the fault is of the policy Holder.</a:t>
            </a:r>
          </a:p>
          <a:p>
            <a:pPr marL="0" indent="0">
              <a:buNone/>
            </a:pPr>
            <a:r>
              <a:rPr lang="en-US" sz="2000" dirty="0">
                <a:latin typeface="Times New Roman" panose="02020603050405020304" pitchFamily="18" charset="0"/>
                <a:cs typeface="Times New Roman" panose="02020603050405020304" pitchFamily="18" charset="0"/>
              </a:rPr>
              <a:t>4.   One of the best predictor to use in here will be Witness and Police Report as 95% of Fraud cases does not have an Witness and no report is filed at the police.</a:t>
            </a:r>
          </a:p>
          <a:p>
            <a:pPr marL="0" indent="0">
              <a:buNone/>
            </a:pPr>
            <a:r>
              <a:rPr lang="en-US" sz="2000" dirty="0">
                <a:latin typeface="Times New Roman" panose="02020603050405020304" pitchFamily="18" charset="0"/>
                <a:cs typeface="Times New Roman" panose="02020603050405020304" pitchFamily="18" charset="0"/>
              </a:rPr>
              <a:t>5.  1994 constitutes about 44% of Fraud Cases.</a:t>
            </a:r>
          </a:p>
          <a:p>
            <a:pPr marL="0" indent="0">
              <a:buNone/>
            </a:pPr>
            <a:r>
              <a:rPr lang="en-US" sz="2000" dirty="0">
                <a:latin typeface="Times New Roman" panose="02020603050405020304" pitchFamily="18" charset="0"/>
                <a:cs typeface="Times New Roman" panose="02020603050405020304" pitchFamily="18" charset="0"/>
              </a:rPr>
              <a:t>6. Almost 99% of Fraud Cases have an external Agent.</a:t>
            </a:r>
          </a:p>
        </p:txBody>
      </p:sp>
    </p:spTree>
    <p:extLst>
      <p:ext uri="{BB962C8B-B14F-4D97-AF65-F5344CB8AC3E}">
        <p14:creationId xmlns:p14="http://schemas.microsoft.com/office/powerpoint/2010/main" val="81972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34BD-2D55-57AB-4EC8-3D55532B0782}"/>
              </a:ext>
            </a:extLst>
          </p:cNvPr>
          <p:cNvSpPr>
            <a:spLocks noGrp="1"/>
          </p:cNvSpPr>
          <p:nvPr>
            <p:ph type="title"/>
          </p:nvPr>
        </p:nvSpPr>
        <p:spPr/>
        <p:txBody>
          <a:bodyPr>
            <a:normAutofit fontScale="90000"/>
          </a:bodyPr>
          <a:lstStyle/>
          <a:p>
            <a:pPr rtl="0">
              <a:spcBef>
                <a:spcPts val="0"/>
              </a:spcBef>
              <a:spcAft>
                <a:spcPts val="0"/>
              </a:spcAft>
            </a:pP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haroni" panose="02010803020104030203" pitchFamily="2" charset="-79"/>
                <a:cs typeface="Aharoni" panose="02010803020104030203" pitchFamily="2" charset="-79"/>
              </a:rPr>
              <a:t>Results - Logistic Regression</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849A7127-6B7F-9ECD-05BF-D3DC152C18B7}"/>
              </a:ext>
            </a:extLst>
          </p:cNvPr>
          <p:cNvSpPr>
            <a:spLocks noGrp="1"/>
          </p:cNvSpPr>
          <p:nvPr>
            <p:ph idx="1"/>
          </p:nvPr>
        </p:nvSpPr>
        <p:spPr>
          <a:xfrm>
            <a:off x="838200" y="1825625"/>
            <a:ext cx="4908550" cy="4351338"/>
          </a:xfrm>
        </p:spPr>
        <p:txBody>
          <a:bodyPr/>
          <a:lstStyle/>
          <a:p>
            <a:pPr rtl="0" fontAlgn="base">
              <a:spcBef>
                <a:spcPts val="600"/>
              </a:spcBef>
              <a:spcAft>
                <a:spcPts val="0"/>
              </a:spcAft>
              <a:buFont typeface="Arial" panose="020B0604020202020204" pitchFamily="34" charset="0"/>
              <a:buChar char="•"/>
            </a:pPr>
            <a:r>
              <a:rPr lang="en-US" sz="2000" b="0" i="0" dirty="0">
                <a:solidFill>
                  <a:srgbClr val="0D0D0D"/>
                </a:solidFill>
                <a:effectLst/>
                <a:highlight>
                  <a:srgbClr val="FFFFFF"/>
                </a:highlight>
                <a:latin typeface="Söhne"/>
              </a:rPr>
              <a:t>The model demonstrates consistent performance across both the training and test datasets, suggesting that it will likely generalize effectively. With an accuracy hovering around </a:t>
            </a:r>
            <a:r>
              <a:rPr lang="en-US" sz="2000" b="1" i="0" dirty="0">
                <a:solidFill>
                  <a:srgbClr val="0D0D0D"/>
                </a:solidFill>
                <a:effectLst/>
                <a:highlight>
                  <a:srgbClr val="FFFFFF"/>
                </a:highlight>
                <a:latin typeface="Söhne"/>
              </a:rPr>
              <a:t>83%</a:t>
            </a:r>
            <a:r>
              <a:rPr lang="en-US" sz="2000" b="0" i="0" dirty="0">
                <a:solidFill>
                  <a:srgbClr val="0D0D0D"/>
                </a:solidFill>
                <a:effectLst/>
                <a:highlight>
                  <a:srgbClr val="FFFFFF"/>
                </a:highlight>
                <a:latin typeface="Söhne"/>
              </a:rPr>
              <a:t> on the training set and </a:t>
            </a:r>
            <a:r>
              <a:rPr lang="en-US" sz="2000" b="1" i="0" dirty="0">
                <a:solidFill>
                  <a:srgbClr val="0D0D0D"/>
                </a:solidFill>
                <a:effectLst/>
                <a:highlight>
                  <a:srgbClr val="FFFFFF"/>
                </a:highlight>
                <a:latin typeface="Söhne"/>
              </a:rPr>
              <a:t>84% </a:t>
            </a:r>
            <a:r>
              <a:rPr lang="en-US" sz="2000" b="0" i="0" dirty="0">
                <a:solidFill>
                  <a:srgbClr val="0D0D0D"/>
                </a:solidFill>
                <a:effectLst/>
                <a:highlight>
                  <a:srgbClr val="FFFFFF"/>
                </a:highlight>
                <a:latin typeface="Söhne"/>
              </a:rPr>
              <a:t>on the test set, the model showcases robustness in its predictive capabilities. Moreover, achieving a recall rate of </a:t>
            </a:r>
            <a:r>
              <a:rPr lang="en-US" sz="2000" b="1" i="0" dirty="0">
                <a:solidFill>
                  <a:srgbClr val="0D0D0D"/>
                </a:solidFill>
                <a:effectLst/>
                <a:highlight>
                  <a:srgbClr val="FFFFFF"/>
                </a:highlight>
                <a:latin typeface="Söhne"/>
              </a:rPr>
              <a:t>90% </a:t>
            </a:r>
            <a:r>
              <a:rPr lang="en-US" sz="2000" b="0" i="0" dirty="0">
                <a:solidFill>
                  <a:srgbClr val="0D0D0D"/>
                </a:solidFill>
                <a:effectLst/>
                <a:highlight>
                  <a:srgbClr val="FFFFFF"/>
                </a:highlight>
                <a:latin typeface="Söhne"/>
              </a:rPr>
              <a:t>for class 1 on both the training and test datasets </a:t>
            </a:r>
            <a:endParaRPr lang="en-US" sz="2000" b="1" i="0" u="none" strike="noStrike" dirty="0">
              <a:solidFill>
                <a:srgbClr val="212121"/>
              </a:solidFill>
              <a:effectLst/>
              <a:highlight>
                <a:srgbClr val="FFFFFF"/>
              </a:highlight>
              <a:latin typeface="Roboto" panose="02000000000000000000" pitchFamily="2" charset="0"/>
            </a:endParaRPr>
          </a:p>
          <a:p>
            <a:pPr marL="0" indent="0">
              <a:buNone/>
            </a:pPr>
            <a:endParaRPr lang="en-US" dirty="0"/>
          </a:p>
        </p:txBody>
      </p:sp>
      <p:pic>
        <p:nvPicPr>
          <p:cNvPr id="5" name="Picture 4">
            <a:extLst>
              <a:ext uri="{FF2B5EF4-FFF2-40B4-BE49-F238E27FC236}">
                <a16:creationId xmlns:a16="http://schemas.microsoft.com/office/drawing/2014/main" id="{123AEB60-4DBF-D3AB-2FB2-6186D135CC01}"/>
              </a:ext>
            </a:extLst>
          </p:cNvPr>
          <p:cNvPicPr>
            <a:picLocks noChangeAspect="1"/>
          </p:cNvPicPr>
          <p:nvPr/>
        </p:nvPicPr>
        <p:blipFill>
          <a:blip r:embed="rId2"/>
          <a:stretch>
            <a:fillRect/>
          </a:stretch>
        </p:blipFill>
        <p:spPr>
          <a:xfrm>
            <a:off x="7385192" y="130244"/>
            <a:ext cx="3783494" cy="3120887"/>
          </a:xfrm>
          <a:prstGeom prst="rect">
            <a:avLst/>
          </a:prstGeom>
        </p:spPr>
      </p:pic>
      <p:pic>
        <p:nvPicPr>
          <p:cNvPr id="7" name="Picture 6">
            <a:extLst>
              <a:ext uri="{FF2B5EF4-FFF2-40B4-BE49-F238E27FC236}">
                <a16:creationId xmlns:a16="http://schemas.microsoft.com/office/drawing/2014/main" id="{2EBCFAC4-7A6A-AB69-15F0-ECE6C97D33E2}"/>
              </a:ext>
            </a:extLst>
          </p:cNvPr>
          <p:cNvPicPr>
            <a:picLocks noChangeAspect="1"/>
          </p:cNvPicPr>
          <p:nvPr/>
        </p:nvPicPr>
        <p:blipFill>
          <a:blip r:embed="rId3"/>
          <a:stretch>
            <a:fillRect/>
          </a:stretch>
        </p:blipFill>
        <p:spPr>
          <a:xfrm>
            <a:off x="7385192" y="3486012"/>
            <a:ext cx="3783495" cy="3120887"/>
          </a:xfrm>
          <a:prstGeom prst="rect">
            <a:avLst/>
          </a:prstGeom>
        </p:spPr>
      </p:pic>
    </p:spTree>
    <p:extLst>
      <p:ext uri="{BB962C8B-B14F-4D97-AF65-F5344CB8AC3E}">
        <p14:creationId xmlns:p14="http://schemas.microsoft.com/office/powerpoint/2010/main" val="299075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0EBB3-46CB-935A-43E1-B7CB7D076C4E}"/>
              </a:ext>
            </a:extLst>
          </p:cNvPr>
          <p:cNvSpPr>
            <a:spLocks noGrp="1"/>
          </p:cNvSpPr>
          <p:nvPr>
            <p:ph type="title"/>
          </p:nvPr>
        </p:nvSpPr>
        <p:spPr>
          <a:xfrm>
            <a:off x="532015" y="4495568"/>
            <a:ext cx="3861960" cy="1905232"/>
          </a:xfrm>
        </p:spPr>
        <p:txBody>
          <a:bodyPr anchor="ctr">
            <a:normAutofit/>
          </a:bodyPr>
          <a:lstStyle/>
          <a:p>
            <a:pPr rtl="0">
              <a:spcBef>
                <a:spcPts val="0"/>
              </a:spcBef>
              <a:spcAft>
                <a:spcPts val="0"/>
              </a:spcAft>
            </a:pPr>
            <a:br>
              <a:rPr lang="en-US" sz="1800" b="1" i="0" u="none" strike="noStrike" dirty="0">
                <a:effectLst/>
                <a:latin typeface="Arial" panose="020B0604020202020204" pitchFamily="34" charset="0"/>
              </a:rPr>
            </a:br>
            <a:r>
              <a:rPr lang="en-US" sz="1800" b="1" i="0" u="none" strike="noStrike" dirty="0">
                <a:effectLst/>
                <a:latin typeface="Arial" panose="020B0604020202020204" pitchFamily="34" charset="0"/>
              </a:rPr>
              <a:t>Results – KNN with 2 Neighbors and after handling unbalanced data using SMOTE</a:t>
            </a:r>
            <a:br>
              <a:rPr lang="en-US" sz="1800" b="0" dirty="0">
                <a:effectLst/>
              </a:rPr>
            </a:br>
            <a:br>
              <a:rPr lang="en-US" sz="1800" dirty="0"/>
            </a:br>
            <a:endParaRPr lang="en-US" sz="1800" dirty="0"/>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E09238D-72FE-F282-6E30-BE87E9E208B0}"/>
              </a:ext>
            </a:extLst>
          </p:cNvPr>
          <p:cNvPicPr>
            <a:picLocks noChangeAspect="1"/>
          </p:cNvPicPr>
          <p:nvPr/>
        </p:nvPicPr>
        <p:blipFill>
          <a:blip r:embed="rId2"/>
          <a:stretch>
            <a:fillRect/>
          </a:stretch>
        </p:blipFill>
        <p:spPr>
          <a:xfrm>
            <a:off x="1644920" y="364143"/>
            <a:ext cx="3523354" cy="3426462"/>
          </a:xfrm>
          <a:prstGeom prst="rect">
            <a:avLst/>
          </a:prstGeom>
        </p:spPr>
      </p:pic>
      <p:pic>
        <p:nvPicPr>
          <p:cNvPr id="5" name="Picture 4">
            <a:extLst>
              <a:ext uri="{FF2B5EF4-FFF2-40B4-BE49-F238E27FC236}">
                <a16:creationId xmlns:a16="http://schemas.microsoft.com/office/drawing/2014/main" id="{86AB3154-693B-19C2-D562-A95408D53089}"/>
              </a:ext>
            </a:extLst>
          </p:cNvPr>
          <p:cNvPicPr>
            <a:picLocks noChangeAspect="1"/>
          </p:cNvPicPr>
          <p:nvPr/>
        </p:nvPicPr>
        <p:blipFill>
          <a:blip r:embed="rId3"/>
          <a:stretch>
            <a:fillRect/>
          </a:stretch>
        </p:blipFill>
        <p:spPr>
          <a:xfrm>
            <a:off x="7062260" y="364142"/>
            <a:ext cx="3606802" cy="3426462"/>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FD2A74-ADE7-3CA9-CB4A-3B5CC53A59EB}"/>
              </a:ext>
            </a:extLst>
          </p:cNvPr>
          <p:cNvSpPr>
            <a:spLocks noGrp="1"/>
          </p:cNvSpPr>
          <p:nvPr>
            <p:ph idx="1"/>
          </p:nvPr>
        </p:nvSpPr>
        <p:spPr>
          <a:xfrm>
            <a:off x="5162719" y="4495568"/>
            <a:ext cx="6586915" cy="1905232"/>
          </a:xfrm>
        </p:spPr>
        <p:txBody>
          <a:bodyPr anchor="ctr">
            <a:normAutofit/>
          </a:bodyPr>
          <a:lstStyle/>
          <a:p>
            <a:r>
              <a:rPr lang="en-US" sz="1500" b="0" i="0" u="none" strike="noStrike">
                <a:effectLst/>
                <a:highlight>
                  <a:srgbClr val="FFFFFF"/>
                </a:highlight>
                <a:latin typeface="Times New Roman" panose="02020603050405020304" pitchFamily="18" charset="0"/>
                <a:cs typeface="Times New Roman" panose="02020603050405020304" pitchFamily="18" charset="0"/>
              </a:rPr>
              <a:t>This high-performing model presents a valuable tool for the company in identifying fraudulent claims. Despite potential overfitting, indicated by better performance on training data than on testing data, the model boasts a remarkable </a:t>
            </a:r>
            <a:r>
              <a:rPr lang="en-US" sz="1500" b="1" i="0" u="none" strike="noStrike">
                <a:effectLst/>
                <a:highlight>
                  <a:srgbClr val="FFFFFF"/>
                </a:highlight>
                <a:latin typeface="Times New Roman" panose="02020603050405020304" pitchFamily="18" charset="0"/>
                <a:cs typeface="Times New Roman" panose="02020603050405020304" pitchFamily="18" charset="0"/>
              </a:rPr>
              <a:t>99% </a:t>
            </a:r>
            <a:r>
              <a:rPr lang="en-US" sz="1500" b="0" i="0" u="none" strike="noStrike">
                <a:effectLst/>
                <a:highlight>
                  <a:srgbClr val="FFFFFF"/>
                </a:highlight>
                <a:latin typeface="Times New Roman" panose="02020603050405020304" pitchFamily="18" charset="0"/>
                <a:cs typeface="Times New Roman" panose="02020603050405020304" pitchFamily="18" charset="0"/>
              </a:rPr>
              <a:t>likelihood of detecting potentially fraudulent claims.</a:t>
            </a:r>
          </a:p>
          <a:p>
            <a:r>
              <a:rPr lang="en-US" sz="1500" b="0" i="0" u="none" strike="noStrike">
                <a:effectLst/>
                <a:highlight>
                  <a:srgbClr val="FFFFFF"/>
                </a:highlight>
                <a:latin typeface="Times New Roman" panose="02020603050405020304" pitchFamily="18" charset="0"/>
                <a:cs typeface="Times New Roman" panose="02020603050405020304" pitchFamily="18" charset="0"/>
              </a:rPr>
              <a:t> With such confidence in its predictive capabilities, the company can take swift and appropriate action to address suspicious claims, bolstering its fraud detection efforts effectively.</a:t>
            </a:r>
            <a:endParaRPr lang="en-US"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299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819</TotalTime>
  <Words>842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Aharoni</vt:lpstr>
      <vt:lpstr>Aptos</vt:lpstr>
      <vt:lpstr>Aptos Display</vt:lpstr>
      <vt:lpstr>Arial</vt:lpstr>
      <vt:lpstr>Calibri</vt:lpstr>
      <vt:lpstr>Roboto</vt:lpstr>
      <vt:lpstr>Söhne</vt:lpstr>
      <vt:lpstr>Times New Roman</vt:lpstr>
      <vt:lpstr>Office Theme</vt:lpstr>
      <vt:lpstr>Vehicle Insurance Fraud Detection</vt:lpstr>
      <vt:lpstr>Background and Context</vt:lpstr>
      <vt:lpstr>Objectives</vt:lpstr>
      <vt:lpstr>Methods: Models to be Implemented  </vt:lpstr>
      <vt:lpstr>Methods: Model Evaluation Criteria</vt:lpstr>
      <vt:lpstr>Exploratory Data Analysis - Notable Results  </vt:lpstr>
      <vt:lpstr>  Results - Logistic Regression  </vt:lpstr>
      <vt:lpstr> Results – KNN with 2 Neighbors and after handling unbalanced data using SMOTE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Fraud Detection</dc:title>
  <dc:creator>hanish reddy</dc:creator>
  <cp:lastModifiedBy>hanish reddy</cp:lastModifiedBy>
  <cp:revision>3</cp:revision>
  <dcterms:created xsi:type="dcterms:W3CDTF">2024-04-29T01:33:57Z</dcterms:created>
  <dcterms:modified xsi:type="dcterms:W3CDTF">2025-04-23T16:52:44Z</dcterms:modified>
</cp:coreProperties>
</file>