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3" r:id="rId3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84" r:id="rId16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arih\Documents\HANISH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harih\Documents\HANISH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[HANISHA.xlsx]Sheet2!PivotTable2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[HANISHA.xlsx]Sheet2!$C$4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[HANISHA.xlsx]Sheet2!$A$5:$B$26</c:f>
              <c:multiLvlStrCache>
                <c:ptCount val="18"/>
                <c:lvl>
                  <c:pt idx="0">
                    <c:v>Auckland, New Zealand</c:v>
                  </c:pt>
                  <c:pt idx="1">
                    <c:v>Chennai, India</c:v>
                  </c:pt>
                  <c:pt idx="2">
                    <c:v>Columbus, USA</c:v>
                  </c:pt>
                  <c:pt idx="3">
                    <c:v>Hyderabad, India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Auckland, New Zealand</c:v>
                  </c:pt>
                  <c:pt idx="8">
                    <c:v>Chennai, India</c:v>
                  </c:pt>
                  <c:pt idx="9">
                    <c:v>Columbus, USA</c:v>
                  </c:pt>
                  <c:pt idx="10">
                    <c:v>Hyderabad, India</c:v>
                  </c:pt>
                  <c:pt idx="11">
                    <c:v>Remote</c:v>
                  </c:pt>
                  <c:pt idx="12">
                    <c:v>Seattle, USA</c:v>
                  </c:pt>
                  <c:pt idx="13">
                    <c:v>Wellington, New Zealand</c:v>
                  </c:pt>
                  <c:pt idx="14">
                    <c:v>Chennai, India</c:v>
                  </c:pt>
                  <c:pt idx="15">
                    <c:v>Hyderabad, India</c:v>
                  </c:pt>
                  <c:pt idx="16">
                    <c:v>Remote</c:v>
                  </c:pt>
                  <c:pt idx="17">
                    <c:v>Wellington, New Zealand</c:v>
                  </c:pt>
                </c:lvl>
                <c:lvl>
                  <c:pt idx="0">
                    <c:v>Female</c:v>
                  </c:pt>
                  <c:pt idx="7">
                    <c:v>Male</c:v>
                  </c:pt>
                  <c:pt idx="14">
                    <c:v>(blank)</c:v>
                  </c:pt>
                </c:lvl>
              </c:multiLvlStrCache>
            </c:multiLvlStrRef>
          </c:cat>
          <c:val>
            <c:numRef>
              <c:f>[HANISHA.xlsx]Sheet2!$C$5:$C$26</c:f>
              <c:numCache>
                <c:formatCode>General</c:formatCode>
                <c:ptCount val="18"/>
                <c:pt idx="0">
                  <c:v>9</c:v>
                </c:pt>
                <c:pt idx="1">
                  <c:v>14</c:v>
                </c:pt>
                <c:pt idx="2">
                  <c:v>9</c:v>
                </c:pt>
                <c:pt idx="3">
                  <c:v>19</c:v>
                </c:pt>
                <c:pt idx="4">
                  <c:v>22</c:v>
                </c:pt>
                <c:pt idx="5">
                  <c:v>12</c:v>
                </c:pt>
                <c:pt idx="6">
                  <c:v>10</c:v>
                </c:pt>
                <c:pt idx="7">
                  <c:v>14</c:v>
                </c:pt>
                <c:pt idx="8">
                  <c:v>10</c:v>
                </c:pt>
                <c:pt idx="9">
                  <c:v>15</c:v>
                </c:pt>
                <c:pt idx="10">
                  <c:v>14</c:v>
                </c:pt>
                <c:pt idx="11">
                  <c:v>24</c:v>
                </c:pt>
                <c:pt idx="12">
                  <c:v>8</c:v>
                </c:pt>
                <c:pt idx="13">
                  <c:v>10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40"/>
        <c:axId val="685737294"/>
        <c:axId val="411335218"/>
      </c:barChart>
      <c:catAx>
        <c:axId val="68573729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1335218"/>
        <c:crosses val="autoZero"/>
        <c:auto val="1"/>
        <c:lblAlgn val="ctr"/>
        <c:lblOffset val="100"/>
        <c:noMultiLvlLbl val="0"/>
      </c:catAx>
      <c:valAx>
        <c:axId val="41133521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573729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[HANISHA.xlsx]Sheet2!PivotTable2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249789932014361"/>
          <c:y val="0.172345539375088"/>
          <c:w val="0.593002826369261"/>
          <c:h val="0.774353174042132"/>
        </c:manualLayout>
      </c:layout>
      <c:pie3DChart>
        <c:varyColors val="1"/>
        <c:ser>
          <c:idx val="0"/>
          <c:order val="0"/>
          <c:tx>
            <c:strRef>
              <c:f>[HANISHA.xlsx]Sheet2!$C$4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multiLvlStrRef>
              <c:f>[HANISHA.xlsx]Sheet2!$A$5:$B$26</c:f>
              <c:multiLvlStrCache>
                <c:ptCount val="18"/>
                <c:lvl>
                  <c:pt idx="0">
                    <c:v>Auckland, New Zealand</c:v>
                  </c:pt>
                  <c:pt idx="1">
                    <c:v>Chennai, India</c:v>
                  </c:pt>
                  <c:pt idx="2">
                    <c:v>Columbus, USA</c:v>
                  </c:pt>
                  <c:pt idx="3">
                    <c:v>Hyderabad, India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Auckland, New Zealand</c:v>
                  </c:pt>
                  <c:pt idx="8">
                    <c:v>Chennai, India</c:v>
                  </c:pt>
                  <c:pt idx="9">
                    <c:v>Columbus, USA</c:v>
                  </c:pt>
                  <c:pt idx="10">
                    <c:v>Hyderabad, India</c:v>
                  </c:pt>
                  <c:pt idx="11">
                    <c:v>Remote</c:v>
                  </c:pt>
                  <c:pt idx="12">
                    <c:v>Seattle, USA</c:v>
                  </c:pt>
                  <c:pt idx="13">
                    <c:v>Wellington, New Zealand</c:v>
                  </c:pt>
                  <c:pt idx="14">
                    <c:v>Chennai, India</c:v>
                  </c:pt>
                  <c:pt idx="15">
                    <c:v>Hyderabad, India</c:v>
                  </c:pt>
                  <c:pt idx="16">
                    <c:v>Remote</c:v>
                  </c:pt>
                  <c:pt idx="17">
                    <c:v>Wellington, New Zealand</c:v>
                  </c:pt>
                </c:lvl>
                <c:lvl>
                  <c:pt idx="0">
                    <c:v>Female</c:v>
                  </c:pt>
                  <c:pt idx="7">
                    <c:v>Male</c:v>
                  </c:pt>
                  <c:pt idx="14">
                    <c:v>(blank)</c:v>
                  </c:pt>
                </c:lvl>
              </c:multiLvlStrCache>
            </c:multiLvlStrRef>
          </c:cat>
          <c:val>
            <c:numRef>
              <c:f>[HANISHA.xlsx]Sheet2!$C$5:$C$26</c:f>
              <c:numCache>
                <c:formatCode>General</c:formatCode>
                <c:ptCount val="18"/>
                <c:pt idx="0">
                  <c:v>9</c:v>
                </c:pt>
                <c:pt idx="1">
                  <c:v>14</c:v>
                </c:pt>
                <c:pt idx="2">
                  <c:v>9</c:v>
                </c:pt>
                <c:pt idx="3">
                  <c:v>19</c:v>
                </c:pt>
                <c:pt idx="4">
                  <c:v>22</c:v>
                </c:pt>
                <c:pt idx="5">
                  <c:v>12</c:v>
                </c:pt>
                <c:pt idx="6">
                  <c:v>10</c:v>
                </c:pt>
                <c:pt idx="7">
                  <c:v>14</c:v>
                </c:pt>
                <c:pt idx="8">
                  <c:v>10</c:v>
                </c:pt>
                <c:pt idx="9">
                  <c:v>15</c:v>
                </c:pt>
                <c:pt idx="10">
                  <c:v>14</c:v>
                </c:pt>
                <c:pt idx="11">
                  <c:v>24</c:v>
                </c:pt>
                <c:pt idx="12">
                  <c:v>8</c:v>
                </c:pt>
                <c:pt idx="13">
                  <c:v>10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2161790543121"/>
          <c:y val="0.131344549696027"/>
          <c:w val="0.288671606447177"/>
          <c:h val="0.75314576558744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48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49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0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51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54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65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6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61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7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8" name="TextBox 13"/>
          <p:cNvSpPr txBox="1"/>
          <p:nvPr/>
        </p:nvSpPr>
        <p:spPr>
          <a:xfrm>
            <a:off x="848224" y="3461067"/>
            <a:ext cx="861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STUDENT NAME: H</a:t>
            </a:r>
            <a:r>
              <a:rPr lang="en-US" sz="240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ANIS</a:t>
            </a:r>
            <a:r>
              <a:rPr lang="en-US" sz="240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HA.D</a:t>
            </a:r>
            <a:endParaRPr lang="en-US" sz="2400" dirty="0">
              <a:latin typeface="Times New Roman" panose="02020603050405020304" pitchFamily="18" charset="0"/>
              <a:ea typeface="vivo type 简 Heavy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REGISTER NO</a:t>
            </a:r>
            <a:r>
              <a:rPr lang="en-US" sz="2400" dirty="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:122</a:t>
            </a:r>
            <a:r>
              <a:rPr lang="en-US" sz="2400" dirty="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2030</a:t>
            </a:r>
            <a:r>
              <a:rPr lang="en-US" sz="2400" dirty="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73</a:t>
            </a:r>
            <a:endParaRPr lang="en-US" sz="2400" dirty="0">
              <a:latin typeface="Times New Roman" panose="02020603050405020304" pitchFamily="18" charset="0"/>
              <a:ea typeface="vivo type 简 Heavy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DEPARTMENT: B</a:t>
            </a:r>
            <a:r>
              <a:rPr lang="en-US" sz="2400" dirty="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.COM</a:t>
            </a:r>
            <a:r>
              <a:rPr lang="en-US" sz="2400" dirty="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 (CO</a:t>
            </a:r>
            <a:r>
              <a:rPr lang="en-US" sz="2400" dirty="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RPORATE </a:t>
            </a:r>
            <a:r>
              <a:rPr lang="en-US" sz="2400" dirty="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SECRETARYSHIP)</a:t>
            </a:r>
            <a:endParaRPr lang="en-US" sz="2400" dirty="0">
              <a:latin typeface="Times New Roman" panose="02020603050405020304" pitchFamily="18" charset="0"/>
              <a:ea typeface="vivo type 简 Heavy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COLLEGE</a:t>
            </a:r>
            <a:r>
              <a:rPr lang="en-US" sz="2400" dirty="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: MA</a:t>
            </a:r>
            <a:r>
              <a:rPr lang="en-US" sz="2400" dirty="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HALA</a:t>
            </a:r>
            <a:r>
              <a:rPr lang="en-US" sz="2400" dirty="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SHMI</a:t>
            </a:r>
            <a:r>
              <a:rPr lang="en-US" sz="2400" dirty="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 WOM</a:t>
            </a:r>
            <a:r>
              <a:rPr lang="en-US" sz="2400" dirty="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EN'S COLLEGE OF ARTS </a:t>
            </a:r>
            <a:r>
              <a:rPr lang="en-US" sz="2400" dirty="0">
                <a:latin typeface="Times New Roman" panose="02020603050405020304" pitchFamily="18" charset="0"/>
                <a:ea typeface="vivo type 简 Heavy"/>
                <a:cs typeface="Times New Roman" panose="02020603050405020304" pitchFamily="18" charset="0"/>
              </a:rPr>
              <a:t>AND SCIENCE</a:t>
            </a:r>
            <a:endParaRPr lang="en-US" sz="2400" dirty="0">
              <a:latin typeface="Times New Roman" panose="02020603050405020304" pitchFamily="18" charset="0"/>
              <a:ea typeface="vivo type 简 Heavy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Vivo-extract"/>
                <a:ea typeface="vivo type 简 Heavy"/>
                <a:cs typeface="方正藏文新白体OT_Unicode"/>
              </a:rPr>
              <a:t>           </a:t>
            </a:r>
            <a:endParaRPr lang="en-IN" sz="2400" dirty="0">
              <a:latin typeface="Vivo-extract"/>
              <a:ea typeface="vivo type 简 Heavy"/>
              <a:cs typeface="方正藏文新白体OT_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5" name="Text Box 1048684"/>
          <p:cNvSpPr txBox="1"/>
          <p:nvPr/>
        </p:nvSpPr>
        <p:spPr>
          <a:xfrm>
            <a:off x="454660" y="1021715"/>
            <a:ext cx="10360025" cy="545084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umma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ry: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 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ted to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d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Row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le-i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is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sidered as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artment 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umn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labl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-d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ormance lev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ter-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w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pr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efer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m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oyees i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th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-to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mak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of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loyees in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fi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sual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ization: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Used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 c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 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mplo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yee (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)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d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eprtment 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gory  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to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lyze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loyee ov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erall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entage i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th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de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partment ty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 c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ategory 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>
              <a:solidFill>
                <a:srgbClr val="000000"/>
              </a:solidFill>
            </a:endParaRPr>
          </a:p>
          <a:p>
            <a:endParaRPr 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685800" y="1351280"/>
          <a:ext cx="8565515" cy="454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894080" y="1409700"/>
          <a:ext cx="8312785" cy="4491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909955" y="1570990"/>
            <a:ext cx="8234045" cy="4974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male employees performs higher and whereas female employees performs lower comparing to male employees.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Hence the male employees works more efficiently and effectively comparing to female employees according to the employee dataset given.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36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37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38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8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06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0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2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3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0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11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1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746069" y="1020869"/>
            <a:ext cx="6107168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6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16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17" name="Text Box 1048616"/>
          <p:cNvSpPr txBox="1"/>
          <p:nvPr/>
        </p:nvSpPr>
        <p:spPr>
          <a:xfrm rot="182706">
            <a:off x="1013021" y="3109466"/>
            <a:ext cx="8084464" cy="59436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  <a:latin typeface="vivo type 简 Medium"/>
                <a:ea typeface="vivo type 简 Medium"/>
              </a:rPr>
              <a:t> </a:t>
            </a:r>
            <a:endParaRPr lang="en-US" sz="2800">
              <a:solidFill>
                <a:srgbClr val="000000"/>
              </a:solidFill>
              <a:latin typeface="vivo type 简 Medium"/>
              <a:ea typeface="vivo type 简 Medium"/>
            </a:endParaRPr>
          </a:p>
        </p:txBody>
      </p:sp>
      <p:sp>
        <p:nvSpPr>
          <p:cNvPr id="1048618" name="Text Box 1048617"/>
          <p:cNvSpPr txBox="1"/>
          <p:nvPr/>
        </p:nvSpPr>
        <p:spPr>
          <a:xfrm>
            <a:off x="8470967" y="-51054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19" name="Text Box 1048618"/>
          <p:cNvSpPr txBox="1"/>
          <p:nvPr/>
        </p:nvSpPr>
        <p:spPr>
          <a:xfrm>
            <a:off x="7444037" y="8004317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20" name="Text Box 1048619"/>
          <p:cNvSpPr txBox="1"/>
          <p:nvPr/>
        </p:nvSpPr>
        <p:spPr>
          <a:xfrm>
            <a:off x="5107563" y="8514857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21" name="Text Box 1048620"/>
          <p:cNvSpPr txBox="1"/>
          <p:nvPr/>
        </p:nvSpPr>
        <p:spPr>
          <a:xfrm>
            <a:off x="4470967" y="8259587"/>
            <a:ext cx="4000000" cy="510541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22" name="Text Box 1048621"/>
          <p:cNvSpPr txBox="1"/>
          <p:nvPr/>
        </p:nvSpPr>
        <p:spPr>
          <a:xfrm rot="21610">
            <a:off x="391160" y="2310765"/>
            <a:ext cx="7806690" cy="3538220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ea typeface="vivo type 简 Regular"/>
                <a:cs typeface="Times New Roman" panose="02020603050405020304" pitchFamily="18" charset="0"/>
              </a:rPr>
              <a:t>Em</a:t>
            </a: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ea typeface="vivo type 简 Regular"/>
                <a:cs typeface="Times New Roman" panose="02020603050405020304" pitchFamily="18" charset="0"/>
              </a:rPr>
              <a:t>ployee performance analysis in</a:t>
            </a: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ea typeface="vivo type 简 Regular"/>
                <a:cs typeface="Times New Roman" panose="02020603050405020304" pitchFamily="18" charset="0"/>
              </a:rPr>
              <a:t>volves ev</a:t>
            </a: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ea typeface="vivo type 简 Regular"/>
                <a:cs typeface="Times New Roman" panose="02020603050405020304" pitchFamily="18" charset="0"/>
              </a:rPr>
              <a:t>aluating</a:t>
            </a: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ea typeface="vivo type 简 Regular"/>
                <a:cs typeface="Times New Roman" panose="02020603050405020304" pitchFamily="18" charset="0"/>
              </a:rPr>
              <a:t> an individual's </a:t>
            </a: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ea typeface="vivo type 简 Regular"/>
                <a:cs typeface="Times New Roman" panose="02020603050405020304" pitchFamily="18" charset="0"/>
              </a:rPr>
              <a:t>-job</a:t>
            </a:r>
            <a:endParaRPr lang="en-US" sz="3000">
              <a:solidFill>
                <a:srgbClr val="000000"/>
              </a:solidFill>
              <a:latin typeface="Times New Roman" panose="02020603050405020304" pitchFamily="18" charset="0"/>
              <a:ea typeface="vivo type 简 Regular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ea typeface="vivo type 简 Regular"/>
                <a:cs typeface="Times New Roman" panose="02020603050405020304" pitchFamily="18" charset="0"/>
              </a:rPr>
              <a:t>Related behaviour,skills,and outcomes against predetermined goals and standards</a:t>
            </a:r>
            <a:endParaRPr lang="en-US" sz="3000">
              <a:solidFill>
                <a:srgbClr val="000000"/>
              </a:solidFill>
              <a:latin typeface="Times New Roman" panose="02020603050405020304" pitchFamily="18" charset="0"/>
              <a:ea typeface="vivo type 简 Regular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Feedback and coaching are often provided to help employees improve and excel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solidFill>
                <a:srgbClr val="000000"/>
              </a:solidFill>
              <a:latin typeface="Times New Roman" panose="02020603050405020304" pitchFamily="18" charset="0"/>
              <a:ea typeface="vivo type 简 Regular"/>
              <a:cs typeface="Times New Roman" panose="02020603050405020304" pitchFamily="18" charset="0"/>
            </a:endParaRPr>
          </a:p>
          <a:p>
            <a:endParaRPr lang="en-US" sz="2800">
              <a:solidFill>
                <a:srgbClr val="000000"/>
              </a:solidFill>
              <a:latin typeface="Times New Roman" panose="02020603050405020304" pitchFamily="18" charset="0"/>
              <a:ea typeface="vivo type 简 Regular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9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0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3" name="Text Box 2"/>
          <p:cNvSpPr txBox="1"/>
          <p:nvPr/>
        </p:nvSpPr>
        <p:spPr>
          <a:xfrm>
            <a:off x="914400" y="2094230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3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project involves using Excel to analyze employee performance by inputting and processing data on productivity, goals, and feedback. </a:t>
            </a:r>
            <a:endParaRPr lang="en-US" sz="30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14400" y="4083050"/>
            <a:ext cx="60960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analysis aligns individual performance with organizational objectives, driving overall growth and efficiency.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6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1048666"/>
          <p:cNvSpPr txBox="1"/>
          <p:nvPr/>
        </p:nvSpPr>
        <p:spPr>
          <a:xfrm>
            <a:off x="1024393" y="2304798"/>
            <a:ext cx="7402133" cy="2553335"/>
          </a:xfrm>
          <a:prstGeom prst="rect">
            <a:avLst/>
          </a:prstGeom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sector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Banks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 resources ma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nagement (HR)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168231" y="929638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71" name="Text Box 1048670"/>
          <p:cNvSpPr txBox="1"/>
          <p:nvPr/>
        </p:nvSpPr>
        <p:spPr>
          <a:xfrm rot="24960">
            <a:off x="3140075" y="1697355"/>
            <a:ext cx="5822315" cy="431609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sz="2800">
                <a:solidFill>
                  <a:srgbClr val="000000"/>
                </a:solidFill>
              </a:rPr>
              <a:t>1.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2.Formating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3.pivot table for summarising 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4.Bar graph _data visualizing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5. Pie chart- to figure out overall performance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73" name="Text Box 1048672"/>
          <p:cNvSpPr txBox="1"/>
          <p:nvPr/>
        </p:nvSpPr>
        <p:spPr>
          <a:xfrm>
            <a:off x="918845" y="4831715"/>
            <a:ext cx="6739890" cy="4991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sz="2800">
                <a:solidFill>
                  <a:srgbClr val="000000"/>
                </a:solidFill>
              </a:rPr>
              <a:t>
</a:t>
            </a:r>
            <a:endParaRPr lang="en-US" sz="2800" b="1">
              <a:solidFill>
                <a:srgbClr val="00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6805" y="1762760"/>
            <a:ext cx="8802370" cy="4546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data downloaded from edunet dashboard.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Features: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Totally </a:t>
            </a: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features were available. In that </a:t>
            </a: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 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features were considered.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 location 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ID - in number</a:t>
            </a:r>
            <a:r>
              <a:rPr lang="en-US" sz="3000" b="1">
                <a:solidFill>
                  <a:srgbClr val="000000"/>
                </a:solidFill>
                <a:sym typeface="+mn-ea"/>
              </a:rPr>
              <a:t> 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Gender - male, female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 -in text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2444750" y="2354580"/>
            <a:ext cx="6699250" cy="2969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this chart, I found the highest data of male employees by using pivot table chart.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In this chart, we can find the FTE of both genders in employee type.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2383</Words>
  <Application>WPS Presentation</Application>
  <PresentationFormat/>
  <Paragraphs>124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SimSun</vt:lpstr>
      <vt:lpstr>Wingdings</vt:lpstr>
      <vt:lpstr>Trebuchet MS</vt:lpstr>
      <vt:lpstr>Times New Roman</vt:lpstr>
      <vt:lpstr>Roboto</vt:lpstr>
      <vt:lpstr>vivo type 简 Heavy</vt:lpstr>
      <vt:lpstr>Vivo-extract</vt:lpstr>
      <vt:lpstr>方正藏文新白体OT_Unicode</vt:lpstr>
      <vt:lpstr>vivo type 简 Medium</vt:lpstr>
      <vt:lpstr>Segoe Print</vt:lpstr>
      <vt:lpstr>Wingdings</vt:lpstr>
      <vt:lpstr>vivo type 简 Regular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harih</cp:lastModifiedBy>
  <cp:revision>2</cp:revision>
  <dcterms:created xsi:type="dcterms:W3CDTF">2024-08-29T15:14:00Z</dcterms:created>
  <dcterms:modified xsi:type="dcterms:W3CDTF">2024-08-30T00:28:29Z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199E3468B3B7402EB9ED6D4387EE0EF2_12</vt:lpwstr>
  </property>
  <property fmtid="{D5CDD505-2E9C-101B-9397-08002B2CF9AE}" pid="5" name="KSOProductBuildVer">
    <vt:lpwstr>1033-12.2.0.17562</vt:lpwstr>
  </property>
</Properties>
</file>