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6" r:id="rId11"/>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4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3600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STER_SLIDE">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0"/>
            <a:ext cx="4974336" cy="8238744"/>
          </a:xfrm>
          <a:prstGeom prst="rect">
            <a:avLst/>
          </a:prstGeom>
        </p:spPr>
      </p:pic>
      <p:sp>
        <p:nvSpPr>
          <p:cNvPr id="4" name="Text 0"/>
          <p:cNvSpPr/>
          <p:nvPr/>
        </p:nvSpPr>
        <p:spPr>
          <a:xfrm>
            <a:off x="5660136" y="2569464"/>
            <a:ext cx="8293608" cy="1682496"/>
          </a:xfrm>
          <a:prstGeom prst="rect">
            <a:avLst/>
          </a:prstGeom>
          <a:noFill/>
          <a:ln/>
        </p:spPr>
        <p:txBody>
          <a:bodyPr wrap="square" lIns="0" tIns="0" rIns="0" bIns="0" rtlCol="0" anchor="ctr"/>
          <a:lstStyle/>
          <a:p>
            <a:pPr marL="0" indent="0" algn="l">
              <a:lnSpc>
                <a:spcPts val="6620"/>
              </a:lnSpc>
              <a:buNone/>
            </a:pPr>
            <a:r>
              <a:rPr lang="en-US" sz="5290" dirty="0">
                <a:solidFill>
                  <a:srgbClr val="2964B7"/>
                </a:solidFill>
                <a:latin typeface="思源黑体-思源黑体-Medium" pitchFamily="34" charset="0"/>
                <a:ea typeface="思源黑体-思源黑体-Medium" pitchFamily="34" charset="-122"/>
                <a:cs typeface="思源黑体-思源黑体-Medium" pitchFamily="34" charset="-120"/>
              </a:rPr>
              <a:t>Identifying Today's Visible Planets</a:t>
            </a:r>
            <a:endParaRPr lang="en-US" sz="5290" dirty="0"/>
          </a:p>
        </p:txBody>
      </p:sp>
      <p:sp>
        <p:nvSpPr>
          <p:cNvPr id="5" name="Text 1"/>
          <p:cNvSpPr/>
          <p:nvPr/>
        </p:nvSpPr>
        <p:spPr>
          <a:xfrm>
            <a:off x="5660136" y="4471416"/>
            <a:ext cx="8293608" cy="978408"/>
          </a:xfrm>
          <a:prstGeom prst="rect">
            <a:avLst/>
          </a:prstGeom>
          <a:noFill/>
          <a:ln/>
        </p:spPr>
        <p:txBody>
          <a:bodyPr wrap="square" lIns="0" tIns="0" rIns="0" bIns="0" rtlCol="0" anchor="ctr"/>
          <a:lstStyle/>
          <a:p>
            <a:pPr marL="0" indent="0" algn="l">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This presentation delves into a Python project designed to assist stargazers in identifying visible planets from their urban locations. By utilizing astronomical data and programming techniques, it aims to connect individuals with the mesmerizing wonders of the night sky, enhancing their stargazing experience.</a:t>
            </a:r>
            <a:endParaRPr lang="en-US" sz="153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8CE8A9-D6CA-A88C-DA56-697014992002}"/>
              </a:ext>
            </a:extLst>
          </p:cNvPr>
          <p:cNvSpPr txBox="1"/>
          <p:nvPr/>
        </p:nvSpPr>
        <p:spPr>
          <a:xfrm>
            <a:off x="3962402" y="3214255"/>
            <a:ext cx="7811420" cy="1323439"/>
          </a:xfrm>
          <a:prstGeom prst="rect">
            <a:avLst/>
          </a:prstGeom>
          <a:noFill/>
        </p:spPr>
        <p:txBody>
          <a:bodyPr wrap="square" rtlCol="0">
            <a:spAutoFit/>
          </a:bodyPr>
          <a:lstStyle/>
          <a:p>
            <a:r>
              <a:rPr lang="en-US" sz="8000" dirty="0">
                <a:solidFill>
                  <a:schemeClr val="accent1"/>
                </a:solidFill>
              </a:rPr>
              <a:t>   THANK YOU</a:t>
            </a:r>
            <a:endParaRPr lang="en-IN" sz="8000" dirty="0">
              <a:solidFill>
                <a:schemeClr val="accent1"/>
              </a:solidFill>
            </a:endParaRPr>
          </a:p>
        </p:txBody>
      </p:sp>
    </p:spTree>
    <p:extLst>
      <p:ext uri="{BB962C8B-B14F-4D97-AF65-F5344CB8AC3E}">
        <p14:creationId xmlns:p14="http://schemas.microsoft.com/office/powerpoint/2010/main" val="167584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9656064" y="0"/>
            <a:ext cx="4974336" cy="8238744"/>
          </a:xfrm>
          <a:prstGeom prst="rect">
            <a:avLst/>
          </a:prstGeom>
        </p:spPr>
      </p:pic>
      <p:pic>
        <p:nvPicPr>
          <p:cNvPr id="4" name="Image 2" descr="preencoded.png"/>
          <p:cNvPicPr>
            <a:picLocks noChangeAspect="1"/>
          </p:cNvPicPr>
          <p:nvPr/>
        </p:nvPicPr>
        <p:blipFill>
          <a:blip r:embed="rId5"/>
          <a:stretch>
            <a:fillRect/>
          </a:stretch>
        </p:blipFill>
        <p:spPr>
          <a:xfrm>
            <a:off x="685800" y="2350008"/>
            <a:ext cx="8293608" cy="1179576"/>
          </a:xfrm>
          <a:prstGeom prst="rect">
            <a:avLst/>
          </a:prstGeom>
        </p:spPr>
      </p:pic>
      <p:pic>
        <p:nvPicPr>
          <p:cNvPr id="5" name="Image 3" descr="preencoded.png"/>
          <p:cNvPicPr>
            <a:picLocks noChangeAspect="1"/>
          </p:cNvPicPr>
          <p:nvPr/>
        </p:nvPicPr>
        <p:blipFill>
          <a:blip r:embed="rId6"/>
          <a:stretch>
            <a:fillRect/>
          </a:stretch>
        </p:blipFill>
        <p:spPr>
          <a:xfrm>
            <a:off x="685800" y="3712464"/>
            <a:ext cx="8293608" cy="1179576"/>
          </a:xfrm>
          <a:prstGeom prst="rect">
            <a:avLst/>
          </a:prstGeom>
        </p:spPr>
      </p:pic>
      <p:pic>
        <p:nvPicPr>
          <p:cNvPr id="6" name="Image 4" descr="preencoded.png"/>
          <p:cNvPicPr>
            <a:picLocks noChangeAspect="1"/>
          </p:cNvPicPr>
          <p:nvPr/>
        </p:nvPicPr>
        <p:blipFill>
          <a:blip r:embed="rId7"/>
          <a:stretch>
            <a:fillRect/>
          </a:stretch>
        </p:blipFill>
        <p:spPr>
          <a:xfrm>
            <a:off x="685800" y="5084064"/>
            <a:ext cx="8293608" cy="1417320"/>
          </a:xfrm>
          <a:prstGeom prst="rect">
            <a:avLst/>
          </a:prstGeom>
        </p:spPr>
      </p:pic>
      <p:sp>
        <p:nvSpPr>
          <p:cNvPr id="7" name="Text 0"/>
          <p:cNvSpPr/>
          <p:nvPr/>
        </p:nvSpPr>
        <p:spPr>
          <a:xfrm>
            <a:off x="685800" y="1517904"/>
            <a:ext cx="8293608" cy="612648"/>
          </a:xfrm>
          <a:prstGeom prst="rect">
            <a:avLst/>
          </a:prstGeom>
          <a:noFill/>
          <a:ln/>
        </p:spPr>
        <p:txBody>
          <a:bodyPr wrap="none" lIns="0" tIns="0" rIns="0" bIns="0" rtlCol="0" anchor="ctr"/>
          <a:lstStyle/>
          <a:p>
            <a:pPr marL="0" indent="0" algn="l">
              <a:lnSpc>
                <a:spcPts val="4800"/>
              </a:lnSpc>
              <a:buNone/>
            </a:pPr>
            <a:r>
              <a:rPr lang="en-US" sz="3840" dirty="0">
                <a:solidFill>
                  <a:srgbClr val="2964B7"/>
                </a:solidFill>
                <a:latin typeface="思源黑体-思源黑体-Medium" pitchFamily="34" charset="0"/>
                <a:ea typeface="思源黑体-思源黑体-Medium" pitchFamily="34" charset="-122"/>
                <a:cs typeface="思源黑体-思源黑体-Medium" pitchFamily="34" charset="-120"/>
              </a:rPr>
              <a:t>Visibility of Planets for Stargazers</a:t>
            </a:r>
            <a:endParaRPr lang="en-US" sz="3840" dirty="0"/>
          </a:p>
        </p:txBody>
      </p:sp>
      <p:sp>
        <p:nvSpPr>
          <p:cNvPr id="8" name="Text 1"/>
          <p:cNvSpPr/>
          <p:nvPr/>
        </p:nvSpPr>
        <p:spPr>
          <a:xfrm>
            <a:off x="914400" y="2569464"/>
            <a:ext cx="7845552" cy="310896"/>
          </a:xfrm>
          <a:prstGeom prst="rect">
            <a:avLst/>
          </a:prstGeom>
          <a:noFill/>
          <a:ln/>
        </p:spPr>
        <p:txBody>
          <a:bodyPr wrap="none" lIns="0" tIns="0" rIns="0" bIns="0" rtlCol="0" anchor="ctr"/>
          <a:lstStyle/>
          <a:p>
            <a:pPr marL="0" indent="0" algn="l">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Knowledge Gaps</a:t>
            </a:r>
            <a:endParaRPr lang="en-US" sz="1920" dirty="0"/>
          </a:p>
        </p:txBody>
      </p:sp>
      <p:sp>
        <p:nvSpPr>
          <p:cNvPr id="9" name="Text 2"/>
          <p:cNvSpPr/>
          <p:nvPr/>
        </p:nvSpPr>
        <p:spPr>
          <a:xfrm>
            <a:off x="914400" y="3054096"/>
            <a:ext cx="7845552" cy="246888"/>
          </a:xfrm>
          <a:prstGeom prst="rect">
            <a:avLst/>
          </a:prstGeom>
          <a:noFill/>
          <a:ln/>
        </p:spPr>
        <p:txBody>
          <a:bodyPr wrap="none" lIns="0" tIns="0" rIns="0" bIns="0" rtlCol="0" anchor="ctr"/>
          <a:lstStyle/>
          <a:p>
            <a:pPr marL="0" indent="0" algn="l">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Many stargazers lack knowledge about which planets are visible from their location.</a:t>
            </a:r>
            <a:endParaRPr lang="en-US" sz="1530" dirty="0"/>
          </a:p>
        </p:txBody>
      </p:sp>
      <p:sp>
        <p:nvSpPr>
          <p:cNvPr id="10" name="Text 3"/>
          <p:cNvSpPr/>
          <p:nvPr/>
        </p:nvSpPr>
        <p:spPr>
          <a:xfrm>
            <a:off x="914400" y="3941064"/>
            <a:ext cx="7845552" cy="310896"/>
          </a:xfrm>
          <a:prstGeom prst="rect">
            <a:avLst/>
          </a:prstGeom>
          <a:noFill/>
          <a:ln/>
        </p:spPr>
        <p:txBody>
          <a:bodyPr wrap="none" lIns="0" tIns="0" rIns="0" bIns="0" rtlCol="0" anchor="ctr"/>
          <a:lstStyle/>
          <a:p>
            <a:pPr marL="0" indent="0" algn="l">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Daily Shifts</a:t>
            </a:r>
            <a:endParaRPr lang="en-US" sz="1920" dirty="0"/>
          </a:p>
        </p:txBody>
      </p:sp>
      <p:sp>
        <p:nvSpPr>
          <p:cNvPr id="11" name="Text 4"/>
          <p:cNvSpPr/>
          <p:nvPr/>
        </p:nvSpPr>
        <p:spPr>
          <a:xfrm>
            <a:off x="914400" y="4425696"/>
            <a:ext cx="7845552" cy="246888"/>
          </a:xfrm>
          <a:prstGeom prst="rect">
            <a:avLst/>
          </a:prstGeom>
          <a:noFill/>
          <a:ln/>
        </p:spPr>
        <p:txBody>
          <a:bodyPr wrap="none" lIns="0" tIns="0" rIns="0" bIns="0" rtlCol="0" anchor="ctr"/>
          <a:lstStyle/>
          <a:p>
            <a:pPr marL="0" indent="0" algn="l">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Planet positions shift daily, affecting visibility based on time and location.</a:t>
            </a:r>
            <a:endParaRPr lang="en-US" sz="1530" dirty="0"/>
          </a:p>
        </p:txBody>
      </p:sp>
      <p:sp>
        <p:nvSpPr>
          <p:cNvPr id="12" name="Text 5"/>
          <p:cNvSpPr/>
          <p:nvPr/>
        </p:nvSpPr>
        <p:spPr>
          <a:xfrm>
            <a:off x="914400" y="5312664"/>
            <a:ext cx="7845552" cy="310896"/>
          </a:xfrm>
          <a:prstGeom prst="rect">
            <a:avLst/>
          </a:prstGeom>
          <a:noFill/>
          <a:ln/>
        </p:spPr>
        <p:txBody>
          <a:bodyPr wrap="none" lIns="0" tIns="0" rIns="0" bIns="0" rtlCol="0" anchor="ctr"/>
          <a:lstStyle/>
          <a:p>
            <a:pPr marL="0" indent="0" algn="l">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Python Application</a:t>
            </a:r>
            <a:endParaRPr lang="en-US" sz="1920" dirty="0"/>
          </a:p>
        </p:txBody>
      </p:sp>
      <p:sp>
        <p:nvSpPr>
          <p:cNvPr id="13" name="Text 6"/>
          <p:cNvSpPr/>
          <p:nvPr/>
        </p:nvSpPr>
        <p:spPr>
          <a:xfrm>
            <a:off x="914400" y="5788152"/>
            <a:ext cx="7845552" cy="493776"/>
          </a:xfrm>
          <a:prstGeom prst="rect">
            <a:avLst/>
          </a:prstGeom>
          <a:noFill/>
          <a:ln/>
        </p:spPr>
        <p:txBody>
          <a:bodyPr wrap="square" lIns="0" tIns="0" rIns="0" bIns="0" rtlCol="0" anchor="ctr"/>
          <a:lstStyle/>
          <a:p>
            <a:pPr marL="0" indent="0" algn="l">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The project aims to create a Python application to provide current visibility status for planets.</a:t>
            </a:r>
            <a:endParaRPr lang="en-US" sz="153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5001768" y="2212848"/>
            <a:ext cx="4645152" cy="4645152"/>
          </a:xfrm>
          <a:prstGeom prst="rect">
            <a:avLst/>
          </a:prstGeom>
        </p:spPr>
      </p:pic>
      <p:pic>
        <p:nvPicPr>
          <p:cNvPr id="4" name="Image 2" descr="preencoded.png"/>
          <p:cNvPicPr>
            <a:picLocks noChangeAspect="1"/>
          </p:cNvPicPr>
          <p:nvPr/>
        </p:nvPicPr>
        <p:blipFill>
          <a:blip r:embed="rId5"/>
          <a:stretch>
            <a:fillRect/>
          </a:stretch>
        </p:blipFill>
        <p:spPr>
          <a:xfrm>
            <a:off x="5001768" y="2212848"/>
            <a:ext cx="4645152" cy="4645152"/>
          </a:xfrm>
          <a:prstGeom prst="rect">
            <a:avLst/>
          </a:prstGeom>
        </p:spPr>
      </p:pic>
      <p:pic>
        <p:nvPicPr>
          <p:cNvPr id="5" name="Image 3" descr="preencoded.png"/>
          <p:cNvPicPr>
            <a:picLocks noChangeAspect="1"/>
          </p:cNvPicPr>
          <p:nvPr/>
        </p:nvPicPr>
        <p:blipFill>
          <a:blip r:embed="rId6"/>
          <a:stretch>
            <a:fillRect/>
          </a:stretch>
        </p:blipFill>
        <p:spPr>
          <a:xfrm>
            <a:off x="5001768" y="2212848"/>
            <a:ext cx="4645152" cy="4645152"/>
          </a:xfrm>
          <a:prstGeom prst="rect">
            <a:avLst/>
          </a:prstGeom>
        </p:spPr>
      </p:pic>
      <p:pic>
        <p:nvPicPr>
          <p:cNvPr id="6" name="Image 4" descr="preencoded.png"/>
          <p:cNvPicPr>
            <a:picLocks noChangeAspect="1"/>
          </p:cNvPicPr>
          <p:nvPr/>
        </p:nvPicPr>
        <p:blipFill>
          <a:blip r:embed="rId7"/>
          <a:stretch>
            <a:fillRect/>
          </a:stretch>
        </p:blipFill>
        <p:spPr>
          <a:xfrm>
            <a:off x="5001768" y="2212848"/>
            <a:ext cx="4645152" cy="4645152"/>
          </a:xfrm>
          <a:prstGeom prst="rect">
            <a:avLst/>
          </a:prstGeom>
        </p:spPr>
      </p:pic>
      <p:pic>
        <p:nvPicPr>
          <p:cNvPr id="7" name="Image 5" descr="preencoded.png"/>
          <p:cNvPicPr>
            <a:picLocks noChangeAspect="1"/>
          </p:cNvPicPr>
          <p:nvPr/>
        </p:nvPicPr>
        <p:blipFill>
          <a:blip r:embed="rId8"/>
          <a:stretch>
            <a:fillRect/>
          </a:stretch>
        </p:blipFill>
        <p:spPr>
          <a:xfrm>
            <a:off x="5001768" y="2212848"/>
            <a:ext cx="4645152" cy="4645152"/>
          </a:xfrm>
          <a:prstGeom prst="rect">
            <a:avLst/>
          </a:prstGeom>
        </p:spPr>
      </p:pic>
      <p:sp>
        <p:nvSpPr>
          <p:cNvPr id="8" name="Text 0"/>
          <p:cNvSpPr/>
          <p:nvPr/>
        </p:nvSpPr>
        <p:spPr>
          <a:xfrm>
            <a:off x="685800" y="996696"/>
            <a:ext cx="13267944" cy="612648"/>
          </a:xfrm>
          <a:prstGeom prst="rect">
            <a:avLst/>
          </a:prstGeom>
          <a:noFill/>
          <a:ln/>
        </p:spPr>
        <p:txBody>
          <a:bodyPr wrap="none" lIns="0" tIns="0" rIns="0" bIns="0" rtlCol="0" anchor="ctr"/>
          <a:lstStyle/>
          <a:p>
            <a:pPr marL="0" indent="0" algn="l">
              <a:lnSpc>
                <a:spcPts val="4800"/>
              </a:lnSpc>
              <a:buNone/>
            </a:pPr>
            <a:r>
              <a:rPr lang="en-US" sz="3840" dirty="0">
                <a:solidFill>
                  <a:srgbClr val="2964B7"/>
                </a:solidFill>
                <a:latin typeface="思源黑体-思源黑体-Medium" pitchFamily="34" charset="0"/>
                <a:ea typeface="思源黑体-思源黑体-Medium" pitchFamily="34" charset="-122"/>
                <a:cs typeface="思源黑体-思源黑体-Medium" pitchFamily="34" charset="-120"/>
              </a:rPr>
              <a:t>Importance of Astronomy Promotion</a:t>
            </a:r>
            <a:endParaRPr lang="en-US" sz="3840" dirty="0"/>
          </a:p>
        </p:txBody>
      </p:sp>
      <p:sp>
        <p:nvSpPr>
          <p:cNvPr id="9" name="Text 1"/>
          <p:cNvSpPr/>
          <p:nvPr/>
        </p:nvSpPr>
        <p:spPr>
          <a:xfrm>
            <a:off x="786384" y="2660904"/>
            <a:ext cx="3922776" cy="310896"/>
          </a:xfrm>
          <a:prstGeom prst="rect">
            <a:avLst/>
          </a:prstGeom>
          <a:noFill/>
          <a:ln/>
        </p:spPr>
        <p:txBody>
          <a:bodyPr wrap="none" lIns="0" tIns="0" rIns="0" bIns="0" rtlCol="0" anchor="ctr"/>
          <a:lstStyle/>
          <a:p>
            <a:pPr marL="0" indent="0" algn="r">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Public Interest</a:t>
            </a:r>
            <a:endParaRPr lang="en-US" sz="1920" dirty="0"/>
          </a:p>
        </p:txBody>
      </p:sp>
      <p:sp>
        <p:nvSpPr>
          <p:cNvPr id="10" name="Text 2"/>
          <p:cNvSpPr/>
          <p:nvPr/>
        </p:nvSpPr>
        <p:spPr>
          <a:xfrm>
            <a:off x="786384" y="3182112"/>
            <a:ext cx="3922776" cy="493776"/>
          </a:xfrm>
          <a:prstGeom prst="rect">
            <a:avLst/>
          </a:prstGeom>
          <a:noFill/>
          <a:ln/>
        </p:spPr>
        <p:txBody>
          <a:bodyPr wrap="square" lIns="0" tIns="0" rIns="0" bIns="0" rtlCol="0" anchor="ctr"/>
          <a:lstStyle/>
          <a:p>
            <a:pPr marL="0" indent="0" algn="r">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Promotes interest in astronomy and space science among the public.</a:t>
            </a:r>
            <a:endParaRPr lang="en-US" sz="1530" dirty="0"/>
          </a:p>
        </p:txBody>
      </p:sp>
      <p:sp>
        <p:nvSpPr>
          <p:cNvPr id="11" name="Text 3"/>
          <p:cNvSpPr/>
          <p:nvPr/>
        </p:nvSpPr>
        <p:spPr>
          <a:xfrm>
            <a:off x="786384" y="5394960"/>
            <a:ext cx="3922776" cy="310896"/>
          </a:xfrm>
          <a:prstGeom prst="rect">
            <a:avLst/>
          </a:prstGeom>
          <a:noFill/>
          <a:ln/>
        </p:spPr>
        <p:txBody>
          <a:bodyPr wrap="none" lIns="0" tIns="0" rIns="0" bIns="0" rtlCol="0" anchor="ctr"/>
          <a:lstStyle/>
          <a:p>
            <a:pPr marL="0" indent="0" algn="r">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Bridging Skills</a:t>
            </a:r>
            <a:endParaRPr lang="en-US" sz="1920" dirty="0"/>
          </a:p>
        </p:txBody>
      </p:sp>
      <p:sp>
        <p:nvSpPr>
          <p:cNvPr id="12" name="Text 4"/>
          <p:cNvSpPr/>
          <p:nvPr/>
        </p:nvSpPr>
        <p:spPr>
          <a:xfrm>
            <a:off x="786384" y="5925312"/>
            <a:ext cx="3922776" cy="731520"/>
          </a:xfrm>
          <a:prstGeom prst="rect">
            <a:avLst/>
          </a:prstGeom>
          <a:noFill/>
          <a:ln/>
        </p:spPr>
        <p:txBody>
          <a:bodyPr wrap="square" lIns="0" tIns="0" rIns="0" bIns="0" rtlCol="0" anchor="ctr"/>
          <a:lstStyle/>
          <a:p>
            <a:pPr marL="0" indent="0" algn="r">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Bridges the gap between real-world astronomical data and programming skills.</a:t>
            </a:r>
            <a:endParaRPr lang="en-US" sz="1530" dirty="0"/>
          </a:p>
        </p:txBody>
      </p:sp>
      <p:sp>
        <p:nvSpPr>
          <p:cNvPr id="13" name="Text 5"/>
          <p:cNvSpPr/>
          <p:nvPr/>
        </p:nvSpPr>
        <p:spPr>
          <a:xfrm>
            <a:off x="6281928" y="3657600"/>
            <a:ext cx="146304" cy="365760"/>
          </a:xfrm>
          <a:prstGeom prst="rect">
            <a:avLst/>
          </a:prstGeom>
          <a:noFill/>
          <a:ln/>
        </p:spPr>
        <p:txBody>
          <a:bodyPr wrap="none" lIns="0" tIns="0" rIns="0" bIns="0" rtlCol="0" anchor="ctr"/>
          <a:lstStyle/>
          <a:p>
            <a:pPr marL="0" indent="0" algn="l">
              <a:lnSpc>
                <a:spcPts val="2300"/>
              </a:lnSpc>
              <a:buNone/>
            </a:pPr>
            <a:r>
              <a:rPr lang="en-US" sz="1920" dirty="0">
                <a:solidFill>
                  <a:srgbClr val="333333"/>
                </a:solidFill>
                <a:latin typeface="思源黑体-思源黑体-Medium" pitchFamily="34" charset="0"/>
                <a:ea typeface="思源黑体-思源黑体-Medium" pitchFamily="34" charset="-122"/>
                <a:cs typeface="思源黑体-思源黑体-Medium" pitchFamily="34" charset="-120"/>
              </a:rPr>
              <a:t>1</a:t>
            </a:r>
            <a:endParaRPr lang="en-US" sz="1920" dirty="0"/>
          </a:p>
        </p:txBody>
      </p:sp>
      <p:sp>
        <p:nvSpPr>
          <p:cNvPr id="14" name="Text 6"/>
          <p:cNvSpPr/>
          <p:nvPr/>
        </p:nvSpPr>
        <p:spPr>
          <a:xfrm>
            <a:off x="6281928" y="5056632"/>
            <a:ext cx="146304" cy="365760"/>
          </a:xfrm>
          <a:prstGeom prst="rect">
            <a:avLst/>
          </a:prstGeom>
          <a:noFill/>
          <a:ln/>
        </p:spPr>
        <p:txBody>
          <a:bodyPr wrap="none" lIns="0" tIns="0" rIns="0" bIns="0" rtlCol="0" anchor="ctr"/>
          <a:lstStyle/>
          <a:p>
            <a:pPr marL="0" indent="0" algn="l">
              <a:lnSpc>
                <a:spcPts val="2300"/>
              </a:lnSpc>
              <a:buNone/>
            </a:pPr>
            <a:r>
              <a:rPr lang="en-US" sz="1920" dirty="0">
                <a:solidFill>
                  <a:srgbClr val="0D0D0D"/>
                </a:solidFill>
                <a:latin typeface="思源黑体-思源黑体-Medium" pitchFamily="34" charset="0"/>
                <a:ea typeface="思源黑体-思源黑体-Medium" pitchFamily="34" charset="-122"/>
                <a:cs typeface="思源黑体-思源黑体-Medium" pitchFamily="34" charset="-120"/>
              </a:rPr>
              <a:t>5</a:t>
            </a:r>
            <a:endParaRPr lang="en-US" sz="1920" dirty="0"/>
          </a:p>
        </p:txBody>
      </p:sp>
      <p:sp>
        <p:nvSpPr>
          <p:cNvPr id="15" name="Text 7"/>
          <p:cNvSpPr/>
          <p:nvPr/>
        </p:nvSpPr>
        <p:spPr>
          <a:xfrm>
            <a:off x="7616952" y="3218688"/>
            <a:ext cx="146304" cy="365760"/>
          </a:xfrm>
          <a:prstGeom prst="rect">
            <a:avLst/>
          </a:prstGeom>
          <a:noFill/>
          <a:ln/>
        </p:spPr>
        <p:txBody>
          <a:bodyPr wrap="none" lIns="0" tIns="0" rIns="0" bIns="0" rtlCol="0" anchor="ctr"/>
          <a:lstStyle/>
          <a:p>
            <a:pPr marL="0" indent="0" algn="l">
              <a:lnSpc>
                <a:spcPts val="2300"/>
              </a:lnSpc>
              <a:buNone/>
            </a:pPr>
            <a:r>
              <a:rPr lang="en-US" sz="1920" dirty="0">
                <a:solidFill>
                  <a:srgbClr val="0D0D0D"/>
                </a:solidFill>
                <a:latin typeface="思源黑体-思源黑体-Medium" pitchFamily="34" charset="0"/>
                <a:ea typeface="思源黑体-思源黑体-Medium" pitchFamily="34" charset="-122"/>
                <a:cs typeface="思源黑体-思源黑体-Medium" pitchFamily="34" charset="-120"/>
              </a:rPr>
              <a:t>2</a:t>
            </a:r>
            <a:endParaRPr lang="en-US" sz="1920" dirty="0"/>
          </a:p>
        </p:txBody>
      </p:sp>
      <p:sp>
        <p:nvSpPr>
          <p:cNvPr id="16" name="Text 8"/>
          <p:cNvSpPr/>
          <p:nvPr/>
        </p:nvSpPr>
        <p:spPr>
          <a:xfrm>
            <a:off x="7616952" y="5495544"/>
            <a:ext cx="146304" cy="365760"/>
          </a:xfrm>
          <a:prstGeom prst="rect">
            <a:avLst/>
          </a:prstGeom>
          <a:noFill/>
          <a:ln/>
        </p:spPr>
        <p:txBody>
          <a:bodyPr wrap="none" lIns="0" tIns="0" rIns="0" bIns="0" rtlCol="0" anchor="ctr"/>
          <a:lstStyle/>
          <a:p>
            <a:pPr marL="0" indent="0" algn="l">
              <a:lnSpc>
                <a:spcPts val="2300"/>
              </a:lnSpc>
              <a:buNone/>
            </a:pPr>
            <a:r>
              <a:rPr lang="en-US" sz="1920" dirty="0">
                <a:solidFill>
                  <a:srgbClr val="333333"/>
                </a:solidFill>
                <a:latin typeface="思源黑体-思源黑体-Medium" pitchFamily="34" charset="0"/>
                <a:ea typeface="思源黑体-思源黑体-Medium" pitchFamily="34" charset="-122"/>
                <a:cs typeface="思源黑体-思源黑体-Medium" pitchFamily="34" charset="-120"/>
              </a:rPr>
              <a:t>4</a:t>
            </a:r>
            <a:endParaRPr lang="en-US" sz="1920" dirty="0"/>
          </a:p>
        </p:txBody>
      </p:sp>
      <p:sp>
        <p:nvSpPr>
          <p:cNvPr id="17" name="Text 9"/>
          <p:cNvSpPr/>
          <p:nvPr/>
        </p:nvSpPr>
        <p:spPr>
          <a:xfrm>
            <a:off x="8449056" y="4352544"/>
            <a:ext cx="146304" cy="365760"/>
          </a:xfrm>
          <a:prstGeom prst="rect">
            <a:avLst/>
          </a:prstGeom>
          <a:noFill/>
          <a:ln/>
        </p:spPr>
        <p:txBody>
          <a:bodyPr wrap="none" lIns="0" tIns="0" rIns="0" bIns="0" rtlCol="0" anchor="ctr"/>
          <a:lstStyle/>
          <a:p>
            <a:pPr marL="0" indent="0" algn="l">
              <a:lnSpc>
                <a:spcPts val="2300"/>
              </a:lnSpc>
              <a:buNone/>
            </a:pPr>
            <a:r>
              <a:rPr lang="en-US" sz="1920" dirty="0">
                <a:solidFill>
                  <a:srgbClr val="141414"/>
                </a:solidFill>
                <a:latin typeface="思源黑体-思源黑体-Medium" pitchFamily="34" charset="0"/>
                <a:ea typeface="思源黑体-思源黑体-Medium" pitchFamily="34" charset="-122"/>
                <a:cs typeface="思源黑体-思源黑体-Medium" pitchFamily="34" charset="-120"/>
              </a:rPr>
              <a:t>3</a:t>
            </a:r>
            <a:endParaRPr lang="en-US" sz="1920" dirty="0"/>
          </a:p>
        </p:txBody>
      </p:sp>
      <p:sp>
        <p:nvSpPr>
          <p:cNvPr id="18" name="Text 10"/>
          <p:cNvSpPr/>
          <p:nvPr/>
        </p:nvSpPr>
        <p:spPr>
          <a:xfrm>
            <a:off x="9930384" y="2039112"/>
            <a:ext cx="3922776" cy="310896"/>
          </a:xfrm>
          <a:prstGeom prst="rect">
            <a:avLst/>
          </a:prstGeom>
          <a:noFill/>
          <a:ln/>
        </p:spPr>
        <p:txBody>
          <a:bodyPr wrap="none" lIns="0" tIns="0" rIns="0" bIns="0" rtlCol="0" anchor="ctr"/>
          <a:lstStyle/>
          <a:p>
            <a:pPr marL="0" indent="0" algn="l">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Easy Planning</a:t>
            </a:r>
            <a:endParaRPr lang="en-US" sz="1920" dirty="0"/>
          </a:p>
        </p:txBody>
      </p:sp>
      <p:sp>
        <p:nvSpPr>
          <p:cNvPr id="19" name="Text 11"/>
          <p:cNvSpPr/>
          <p:nvPr/>
        </p:nvSpPr>
        <p:spPr>
          <a:xfrm>
            <a:off x="9930384" y="2569464"/>
            <a:ext cx="3922776" cy="731520"/>
          </a:xfrm>
          <a:prstGeom prst="rect">
            <a:avLst/>
          </a:prstGeom>
          <a:noFill/>
          <a:ln/>
        </p:spPr>
        <p:txBody>
          <a:bodyPr wrap="square" lIns="0" tIns="0" rIns="0" bIns="0" rtlCol="0" anchor="ctr"/>
          <a:lstStyle/>
          <a:p>
            <a:pPr marL="0" indent="0" algn="l">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Simplifies the process of planning night sky viewing for beginners and enthusiasts.</a:t>
            </a:r>
            <a:endParaRPr lang="en-US" sz="1530" dirty="0"/>
          </a:p>
        </p:txBody>
      </p:sp>
      <p:sp>
        <p:nvSpPr>
          <p:cNvPr id="20" name="Text 12"/>
          <p:cNvSpPr/>
          <p:nvPr/>
        </p:nvSpPr>
        <p:spPr>
          <a:xfrm>
            <a:off x="10323576" y="4032504"/>
            <a:ext cx="3538728" cy="310896"/>
          </a:xfrm>
          <a:prstGeom prst="rect">
            <a:avLst/>
          </a:prstGeom>
          <a:noFill/>
          <a:ln/>
        </p:spPr>
        <p:txBody>
          <a:bodyPr wrap="none" lIns="0" tIns="0" rIns="0" bIns="0" rtlCol="0" anchor="ctr"/>
          <a:lstStyle/>
          <a:p>
            <a:pPr marL="0" indent="0" algn="l">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Real-time Data</a:t>
            </a:r>
            <a:endParaRPr lang="en-US" sz="1920" dirty="0"/>
          </a:p>
        </p:txBody>
      </p:sp>
      <p:sp>
        <p:nvSpPr>
          <p:cNvPr id="21" name="Text 13"/>
          <p:cNvSpPr/>
          <p:nvPr/>
        </p:nvSpPr>
        <p:spPr>
          <a:xfrm>
            <a:off x="10323576" y="4553712"/>
            <a:ext cx="3538728" cy="731520"/>
          </a:xfrm>
          <a:prstGeom prst="rect">
            <a:avLst/>
          </a:prstGeom>
          <a:noFill/>
          <a:ln/>
        </p:spPr>
        <p:txBody>
          <a:bodyPr wrap="square" lIns="0" tIns="0" rIns="0" bIns="0" rtlCol="0" anchor="ctr"/>
          <a:lstStyle/>
          <a:p>
            <a:pPr marL="0" indent="0" algn="l">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Utilizes real-time astronomical calculations, ensuring accurate and reliable information.</a:t>
            </a:r>
            <a:endParaRPr lang="en-US" sz="1530" dirty="0"/>
          </a:p>
        </p:txBody>
      </p:sp>
      <p:sp>
        <p:nvSpPr>
          <p:cNvPr id="22" name="Text 14"/>
          <p:cNvSpPr/>
          <p:nvPr/>
        </p:nvSpPr>
        <p:spPr>
          <a:xfrm>
            <a:off x="9930384" y="6016752"/>
            <a:ext cx="3922776" cy="310896"/>
          </a:xfrm>
          <a:prstGeom prst="rect">
            <a:avLst/>
          </a:prstGeom>
          <a:noFill/>
          <a:ln/>
        </p:spPr>
        <p:txBody>
          <a:bodyPr wrap="none" lIns="0" tIns="0" rIns="0" bIns="0" rtlCol="0" anchor="ctr"/>
          <a:lstStyle/>
          <a:p>
            <a:pPr marL="0" indent="0" algn="l">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Coding Project</a:t>
            </a:r>
            <a:endParaRPr lang="en-US" sz="1920" dirty="0"/>
          </a:p>
        </p:txBody>
      </p:sp>
      <p:sp>
        <p:nvSpPr>
          <p:cNvPr id="23" name="Text 15"/>
          <p:cNvSpPr/>
          <p:nvPr/>
        </p:nvSpPr>
        <p:spPr>
          <a:xfrm>
            <a:off x="9930384" y="6537960"/>
            <a:ext cx="3922776" cy="493776"/>
          </a:xfrm>
          <a:prstGeom prst="rect">
            <a:avLst/>
          </a:prstGeom>
          <a:noFill/>
          <a:ln/>
        </p:spPr>
        <p:txBody>
          <a:bodyPr wrap="square" lIns="0" tIns="0" rIns="0" bIns="0" rtlCol="0" anchor="ctr"/>
          <a:lstStyle/>
          <a:p>
            <a:pPr marL="0" indent="0" algn="l">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Offers a straightforward coding project with advanced technical implications.</a:t>
            </a:r>
            <a:endParaRPr lang="en-US" sz="153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0"/>
            <a:ext cx="14630400" cy="8238744"/>
          </a:xfrm>
          <a:prstGeom prst="rect">
            <a:avLst/>
          </a:prstGeom>
        </p:spPr>
      </p:pic>
      <p:sp>
        <p:nvSpPr>
          <p:cNvPr id="4" name="Text 0"/>
          <p:cNvSpPr/>
          <p:nvPr/>
        </p:nvSpPr>
        <p:spPr>
          <a:xfrm>
            <a:off x="685800" y="1316736"/>
            <a:ext cx="13267944" cy="612648"/>
          </a:xfrm>
          <a:prstGeom prst="rect">
            <a:avLst/>
          </a:prstGeom>
          <a:noFill/>
          <a:ln/>
        </p:spPr>
        <p:txBody>
          <a:bodyPr wrap="none" lIns="0" tIns="0" rIns="0" bIns="0" rtlCol="0" anchor="ctr"/>
          <a:lstStyle/>
          <a:p>
            <a:pPr marL="0" indent="0" algn="l">
              <a:lnSpc>
                <a:spcPts val="4800"/>
              </a:lnSpc>
              <a:buNone/>
            </a:pPr>
            <a:r>
              <a:rPr lang="en-US" sz="3840" dirty="0">
                <a:solidFill>
                  <a:srgbClr val="2964B7"/>
                </a:solidFill>
                <a:latin typeface="思源黑体-思源黑体-Medium" pitchFamily="34" charset="0"/>
                <a:ea typeface="思源黑体-思源黑体-Medium" pitchFamily="34" charset="-122"/>
                <a:cs typeface="思源黑体-思源黑体-Medium" pitchFamily="34" charset="-120"/>
              </a:rPr>
              <a:t>Tools &amp; Technologies</a:t>
            </a:r>
            <a:endParaRPr lang="en-US" sz="3840" dirty="0"/>
          </a:p>
        </p:txBody>
      </p:sp>
      <p:sp>
        <p:nvSpPr>
          <p:cNvPr id="5" name="Text 1"/>
          <p:cNvSpPr/>
          <p:nvPr/>
        </p:nvSpPr>
        <p:spPr>
          <a:xfrm>
            <a:off x="896112" y="2359152"/>
            <a:ext cx="6117336" cy="310896"/>
          </a:xfrm>
          <a:prstGeom prst="rect">
            <a:avLst/>
          </a:prstGeom>
          <a:noFill/>
          <a:ln/>
        </p:spPr>
        <p:txBody>
          <a:bodyPr wrap="none" lIns="0" tIns="0" rIns="0" bIns="0" rtlCol="0" anchor="ctr"/>
          <a:lstStyle/>
          <a:p>
            <a:pPr marL="0" indent="0" algn="l">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Programming Language</a:t>
            </a:r>
            <a:endParaRPr lang="en-US" sz="1920" dirty="0"/>
          </a:p>
        </p:txBody>
      </p:sp>
      <p:sp>
        <p:nvSpPr>
          <p:cNvPr id="6" name="Text 2"/>
          <p:cNvSpPr/>
          <p:nvPr/>
        </p:nvSpPr>
        <p:spPr>
          <a:xfrm>
            <a:off x="896112" y="2843784"/>
            <a:ext cx="6117336" cy="493776"/>
          </a:xfrm>
          <a:prstGeom prst="rect">
            <a:avLst/>
          </a:prstGeom>
          <a:noFill/>
          <a:ln/>
        </p:spPr>
        <p:txBody>
          <a:bodyPr wrap="square" lIns="0" tIns="0" rIns="0" bIns="0" rtlCol="0" anchor="ctr"/>
          <a:lstStyle/>
          <a:p>
            <a:pPr marL="0" indent="0" algn="l">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Python serves as the primary programming language for the project.</a:t>
            </a:r>
            <a:endParaRPr lang="en-US" sz="1530" dirty="0"/>
          </a:p>
        </p:txBody>
      </p:sp>
      <p:sp>
        <p:nvSpPr>
          <p:cNvPr id="7" name="Text 3"/>
          <p:cNvSpPr/>
          <p:nvPr/>
        </p:nvSpPr>
        <p:spPr>
          <a:xfrm>
            <a:off x="896112" y="3941064"/>
            <a:ext cx="6117336" cy="310896"/>
          </a:xfrm>
          <a:prstGeom prst="rect">
            <a:avLst/>
          </a:prstGeom>
          <a:noFill/>
          <a:ln/>
        </p:spPr>
        <p:txBody>
          <a:bodyPr wrap="none" lIns="0" tIns="0" rIns="0" bIns="0" rtlCol="0" anchor="ctr"/>
          <a:lstStyle/>
          <a:p>
            <a:pPr marL="0" indent="0" algn="l">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Time Management</a:t>
            </a:r>
            <a:endParaRPr lang="en-US" sz="1920" dirty="0"/>
          </a:p>
        </p:txBody>
      </p:sp>
      <p:sp>
        <p:nvSpPr>
          <p:cNvPr id="8" name="Text 4"/>
          <p:cNvSpPr/>
          <p:nvPr/>
        </p:nvSpPr>
        <p:spPr>
          <a:xfrm>
            <a:off x="896112" y="4425696"/>
            <a:ext cx="6117336" cy="246888"/>
          </a:xfrm>
          <a:prstGeom prst="rect">
            <a:avLst/>
          </a:prstGeom>
          <a:noFill/>
          <a:ln/>
        </p:spPr>
        <p:txBody>
          <a:bodyPr wrap="none" lIns="0" tIns="0" rIns="0" bIns="0" rtlCol="0" anchor="ctr"/>
          <a:lstStyle/>
          <a:p>
            <a:pPr marL="0" indent="0" algn="l">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Datetime module helps keep track of the current date and time.</a:t>
            </a:r>
            <a:endParaRPr lang="en-US" sz="1530" dirty="0"/>
          </a:p>
        </p:txBody>
      </p:sp>
      <p:sp>
        <p:nvSpPr>
          <p:cNvPr id="9" name="Text 5"/>
          <p:cNvSpPr/>
          <p:nvPr/>
        </p:nvSpPr>
        <p:spPr>
          <a:xfrm>
            <a:off x="896112" y="5522976"/>
            <a:ext cx="6117336" cy="310896"/>
          </a:xfrm>
          <a:prstGeom prst="rect">
            <a:avLst/>
          </a:prstGeom>
          <a:noFill/>
          <a:ln/>
        </p:spPr>
        <p:txBody>
          <a:bodyPr wrap="none" lIns="0" tIns="0" rIns="0" bIns="0" rtlCol="0" anchor="ctr"/>
          <a:lstStyle/>
          <a:p>
            <a:pPr marL="0" indent="0" algn="l">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Coordinate Acquisition</a:t>
            </a:r>
            <a:endParaRPr lang="en-US" sz="1920" dirty="0"/>
          </a:p>
        </p:txBody>
      </p:sp>
      <p:sp>
        <p:nvSpPr>
          <p:cNvPr id="10" name="Text 6"/>
          <p:cNvSpPr/>
          <p:nvPr/>
        </p:nvSpPr>
        <p:spPr>
          <a:xfrm>
            <a:off x="896112" y="6007608"/>
            <a:ext cx="6117336" cy="493776"/>
          </a:xfrm>
          <a:prstGeom prst="rect">
            <a:avLst/>
          </a:prstGeom>
          <a:noFill/>
          <a:ln/>
        </p:spPr>
        <p:txBody>
          <a:bodyPr wrap="square" lIns="0" tIns="0" rIns="0" bIns="0" rtlCol="0" anchor="ctr"/>
          <a:lstStyle/>
          <a:p>
            <a:pPr marL="0" indent="0" algn="l">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Geopy or manual input is utilized for obtaining latitude and longitude coordinates.</a:t>
            </a:r>
            <a:endParaRPr lang="en-US" sz="1530" dirty="0"/>
          </a:p>
        </p:txBody>
      </p:sp>
      <p:sp>
        <p:nvSpPr>
          <p:cNvPr id="11" name="Text 7"/>
          <p:cNvSpPr/>
          <p:nvPr/>
        </p:nvSpPr>
        <p:spPr>
          <a:xfrm>
            <a:off x="7626096" y="2359152"/>
            <a:ext cx="6117336" cy="310896"/>
          </a:xfrm>
          <a:prstGeom prst="rect">
            <a:avLst/>
          </a:prstGeom>
          <a:noFill/>
          <a:ln/>
        </p:spPr>
        <p:txBody>
          <a:bodyPr wrap="none" lIns="0" tIns="0" rIns="0" bIns="0" rtlCol="0" anchor="ctr"/>
          <a:lstStyle/>
          <a:p>
            <a:pPr marL="0" indent="0" algn="l">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Library Usage</a:t>
            </a:r>
            <a:endParaRPr lang="en-US" sz="1920" dirty="0"/>
          </a:p>
        </p:txBody>
      </p:sp>
      <p:sp>
        <p:nvSpPr>
          <p:cNvPr id="12" name="Text 8"/>
          <p:cNvSpPr/>
          <p:nvPr/>
        </p:nvSpPr>
        <p:spPr>
          <a:xfrm>
            <a:off x="7626096" y="2843784"/>
            <a:ext cx="6117336" cy="493776"/>
          </a:xfrm>
          <a:prstGeom prst="rect">
            <a:avLst/>
          </a:prstGeom>
          <a:noFill/>
          <a:ln/>
        </p:spPr>
        <p:txBody>
          <a:bodyPr wrap="square" lIns="0" tIns="0" rIns="0" bIns="0" rtlCol="0" anchor="ctr"/>
          <a:lstStyle/>
          <a:p>
            <a:pPr marL="0" indent="0" algn="l">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The Skyfield library is used for precise calculations of planetary positions.</a:t>
            </a:r>
            <a:endParaRPr lang="en-US" sz="1530" dirty="0"/>
          </a:p>
        </p:txBody>
      </p:sp>
      <p:sp>
        <p:nvSpPr>
          <p:cNvPr id="13" name="Text 9"/>
          <p:cNvSpPr/>
          <p:nvPr/>
        </p:nvSpPr>
        <p:spPr>
          <a:xfrm>
            <a:off x="7626096" y="3941064"/>
            <a:ext cx="6117336" cy="310896"/>
          </a:xfrm>
          <a:prstGeom prst="rect">
            <a:avLst/>
          </a:prstGeom>
          <a:noFill/>
          <a:ln/>
        </p:spPr>
        <p:txBody>
          <a:bodyPr wrap="none" lIns="0" tIns="0" rIns="0" bIns="0" rtlCol="0" anchor="ctr"/>
          <a:lstStyle/>
          <a:p>
            <a:pPr marL="0" indent="0" algn="l">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Mathematical Operations</a:t>
            </a:r>
            <a:endParaRPr lang="en-US" sz="1920" dirty="0"/>
          </a:p>
        </p:txBody>
      </p:sp>
      <p:sp>
        <p:nvSpPr>
          <p:cNvPr id="14" name="Text 10"/>
          <p:cNvSpPr/>
          <p:nvPr/>
        </p:nvSpPr>
        <p:spPr>
          <a:xfrm>
            <a:off x="7626096" y="4425696"/>
            <a:ext cx="6117336" cy="493776"/>
          </a:xfrm>
          <a:prstGeom prst="rect">
            <a:avLst/>
          </a:prstGeom>
          <a:noFill/>
          <a:ln/>
        </p:spPr>
        <p:txBody>
          <a:bodyPr wrap="square" lIns="0" tIns="0" rIns="0" bIns="0" rtlCol="0" anchor="ctr"/>
          <a:lstStyle/>
          <a:p>
            <a:pPr marL="0" indent="0" algn="l">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Math operations are applied for elevation angle calculations to determine visibility.</a:t>
            </a:r>
            <a:endParaRPr lang="en-US" sz="153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0"/>
            <a:ext cx="14630400" cy="8238744"/>
          </a:xfrm>
          <a:prstGeom prst="rect">
            <a:avLst/>
          </a:prstGeom>
        </p:spPr>
      </p:pic>
      <p:pic>
        <p:nvPicPr>
          <p:cNvPr id="4" name="Image 2" descr="preencoded.png"/>
          <p:cNvPicPr>
            <a:picLocks noChangeAspect="1"/>
          </p:cNvPicPr>
          <p:nvPr/>
        </p:nvPicPr>
        <p:blipFill>
          <a:blip r:embed="rId5"/>
          <a:stretch>
            <a:fillRect/>
          </a:stretch>
        </p:blipFill>
        <p:spPr>
          <a:xfrm>
            <a:off x="704088" y="2907792"/>
            <a:ext cx="2624328" cy="786384"/>
          </a:xfrm>
          <a:prstGeom prst="rect">
            <a:avLst/>
          </a:prstGeom>
        </p:spPr>
      </p:pic>
      <p:pic>
        <p:nvPicPr>
          <p:cNvPr id="5" name="Image 3" descr="preencoded.png"/>
          <p:cNvPicPr>
            <a:picLocks noChangeAspect="1"/>
          </p:cNvPicPr>
          <p:nvPr/>
        </p:nvPicPr>
        <p:blipFill>
          <a:blip r:embed="rId6"/>
          <a:stretch>
            <a:fillRect/>
          </a:stretch>
        </p:blipFill>
        <p:spPr>
          <a:xfrm>
            <a:off x="3355848" y="2907792"/>
            <a:ext cx="2624328" cy="786384"/>
          </a:xfrm>
          <a:prstGeom prst="rect">
            <a:avLst/>
          </a:prstGeom>
        </p:spPr>
      </p:pic>
      <p:pic>
        <p:nvPicPr>
          <p:cNvPr id="6" name="Image 4" descr="preencoded.png"/>
          <p:cNvPicPr>
            <a:picLocks noChangeAspect="1"/>
          </p:cNvPicPr>
          <p:nvPr/>
        </p:nvPicPr>
        <p:blipFill>
          <a:blip r:embed="rId7"/>
          <a:stretch>
            <a:fillRect/>
          </a:stretch>
        </p:blipFill>
        <p:spPr>
          <a:xfrm>
            <a:off x="6007608" y="2907792"/>
            <a:ext cx="2624328" cy="786384"/>
          </a:xfrm>
          <a:prstGeom prst="rect">
            <a:avLst/>
          </a:prstGeom>
        </p:spPr>
      </p:pic>
      <p:pic>
        <p:nvPicPr>
          <p:cNvPr id="7" name="Image 5" descr="preencoded.png"/>
          <p:cNvPicPr>
            <a:picLocks noChangeAspect="1"/>
          </p:cNvPicPr>
          <p:nvPr/>
        </p:nvPicPr>
        <p:blipFill>
          <a:blip r:embed="rId5"/>
          <a:stretch>
            <a:fillRect/>
          </a:stretch>
        </p:blipFill>
        <p:spPr>
          <a:xfrm>
            <a:off x="8659368" y="2907792"/>
            <a:ext cx="2624328" cy="786384"/>
          </a:xfrm>
          <a:prstGeom prst="rect">
            <a:avLst/>
          </a:prstGeom>
        </p:spPr>
      </p:pic>
      <p:pic>
        <p:nvPicPr>
          <p:cNvPr id="8" name="Image 6" descr="preencoded.png"/>
          <p:cNvPicPr>
            <a:picLocks noChangeAspect="1"/>
          </p:cNvPicPr>
          <p:nvPr/>
        </p:nvPicPr>
        <p:blipFill>
          <a:blip r:embed="rId8"/>
          <a:stretch>
            <a:fillRect/>
          </a:stretch>
        </p:blipFill>
        <p:spPr>
          <a:xfrm>
            <a:off x="11311128" y="2907792"/>
            <a:ext cx="2624328" cy="786384"/>
          </a:xfrm>
          <a:prstGeom prst="rect">
            <a:avLst/>
          </a:prstGeom>
        </p:spPr>
      </p:pic>
      <p:sp>
        <p:nvSpPr>
          <p:cNvPr id="9" name="Text 0"/>
          <p:cNvSpPr/>
          <p:nvPr/>
        </p:nvSpPr>
        <p:spPr>
          <a:xfrm>
            <a:off x="685800" y="2066544"/>
            <a:ext cx="13267944" cy="612648"/>
          </a:xfrm>
          <a:prstGeom prst="rect">
            <a:avLst/>
          </a:prstGeom>
          <a:noFill/>
          <a:ln/>
        </p:spPr>
        <p:txBody>
          <a:bodyPr wrap="none" lIns="0" tIns="0" rIns="0" bIns="0" rtlCol="0" anchor="ctr"/>
          <a:lstStyle/>
          <a:p>
            <a:pPr marL="0" indent="0" algn="l">
              <a:lnSpc>
                <a:spcPts val="4800"/>
              </a:lnSpc>
              <a:buNone/>
            </a:pPr>
            <a:r>
              <a:rPr lang="en-US" sz="3840" dirty="0">
                <a:solidFill>
                  <a:srgbClr val="2964B7"/>
                </a:solidFill>
                <a:latin typeface="思源黑体-思源黑体-Medium" pitchFamily="34" charset="0"/>
                <a:ea typeface="思源黑体-思源黑体-Medium" pitchFamily="34" charset="-122"/>
                <a:cs typeface="思源黑体-思源黑体-Medium" pitchFamily="34" charset="-120"/>
              </a:rPr>
              <a:t>How It Works</a:t>
            </a:r>
            <a:endParaRPr lang="en-US" sz="3840" dirty="0"/>
          </a:p>
        </p:txBody>
      </p:sp>
      <p:sp>
        <p:nvSpPr>
          <p:cNvPr id="10" name="Text 1"/>
          <p:cNvSpPr/>
          <p:nvPr/>
        </p:nvSpPr>
        <p:spPr>
          <a:xfrm>
            <a:off x="1947672" y="3127248"/>
            <a:ext cx="146304" cy="365760"/>
          </a:xfrm>
          <a:prstGeom prst="rect">
            <a:avLst/>
          </a:prstGeom>
          <a:noFill/>
          <a:ln/>
        </p:spPr>
        <p:txBody>
          <a:bodyPr wrap="none" lIns="0" tIns="0" rIns="0" bIns="0" rtlCol="0" anchor="ctr"/>
          <a:lstStyle/>
          <a:p>
            <a:pPr marL="0" indent="0" algn="ctr">
              <a:lnSpc>
                <a:spcPts val="2300"/>
              </a:lnSpc>
              <a:buNone/>
            </a:pPr>
            <a:r>
              <a:rPr lang="en-US" sz="1920" dirty="0">
                <a:solidFill>
                  <a:srgbClr val="333333"/>
                </a:solidFill>
                <a:latin typeface="思源黑体-思源黑体-Medium" pitchFamily="34" charset="0"/>
                <a:ea typeface="思源黑体-思源黑体-Medium" pitchFamily="34" charset="-122"/>
                <a:cs typeface="思源黑体-思源黑体-Medium" pitchFamily="34" charset="-120"/>
              </a:rPr>
              <a:t>1</a:t>
            </a:r>
            <a:endParaRPr lang="en-US" sz="1920" dirty="0"/>
          </a:p>
        </p:txBody>
      </p:sp>
      <p:sp>
        <p:nvSpPr>
          <p:cNvPr id="11" name="Text 2"/>
          <p:cNvSpPr/>
          <p:nvPr/>
        </p:nvSpPr>
        <p:spPr>
          <a:xfrm>
            <a:off x="896112" y="3986784"/>
            <a:ext cx="2240280" cy="310896"/>
          </a:xfrm>
          <a:prstGeom prst="rect">
            <a:avLst/>
          </a:prstGeom>
          <a:noFill/>
          <a:ln/>
        </p:spPr>
        <p:txBody>
          <a:bodyPr wrap="none" lIns="0" tIns="0" rIns="0" bIns="0" rtlCol="0" anchor="ctr"/>
          <a:lstStyle/>
          <a:p>
            <a:pPr marL="0" indent="0" algn="ctr">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User Input</a:t>
            </a:r>
            <a:endParaRPr lang="en-US" sz="1920" dirty="0"/>
          </a:p>
        </p:txBody>
      </p:sp>
      <p:sp>
        <p:nvSpPr>
          <p:cNvPr id="12" name="Text 3"/>
          <p:cNvSpPr/>
          <p:nvPr/>
        </p:nvSpPr>
        <p:spPr>
          <a:xfrm>
            <a:off x="896112" y="4462272"/>
            <a:ext cx="2240280" cy="731520"/>
          </a:xfrm>
          <a:prstGeom prst="rect">
            <a:avLst/>
          </a:prstGeom>
          <a:noFill/>
          <a:ln/>
        </p:spPr>
        <p:txBody>
          <a:bodyPr wrap="square" lIns="0" tIns="0" rIns="0" bIns="0" rtlCol="0" anchor="ctr"/>
          <a:lstStyle/>
          <a:p>
            <a:pPr marL="0" indent="0" algn="ctr">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Users input their city's latitude and longitude to tailor the program.</a:t>
            </a:r>
            <a:endParaRPr lang="en-US" sz="1530" dirty="0"/>
          </a:p>
        </p:txBody>
      </p:sp>
      <p:sp>
        <p:nvSpPr>
          <p:cNvPr id="13" name="Text 4"/>
          <p:cNvSpPr/>
          <p:nvPr/>
        </p:nvSpPr>
        <p:spPr>
          <a:xfrm>
            <a:off x="3547872" y="3986784"/>
            <a:ext cx="2240280" cy="310896"/>
          </a:xfrm>
          <a:prstGeom prst="rect">
            <a:avLst/>
          </a:prstGeom>
          <a:noFill/>
          <a:ln/>
        </p:spPr>
        <p:txBody>
          <a:bodyPr wrap="none" lIns="0" tIns="0" rIns="0" bIns="0" rtlCol="0" anchor="ctr"/>
          <a:lstStyle/>
          <a:p>
            <a:pPr marL="0" indent="0" algn="ctr">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Retrieving Data</a:t>
            </a:r>
            <a:endParaRPr lang="en-US" sz="1920" dirty="0"/>
          </a:p>
        </p:txBody>
      </p:sp>
      <p:sp>
        <p:nvSpPr>
          <p:cNvPr id="14" name="Text 5"/>
          <p:cNvSpPr/>
          <p:nvPr/>
        </p:nvSpPr>
        <p:spPr>
          <a:xfrm>
            <a:off x="4599432" y="3127248"/>
            <a:ext cx="146304" cy="365760"/>
          </a:xfrm>
          <a:prstGeom prst="rect">
            <a:avLst/>
          </a:prstGeom>
          <a:noFill/>
          <a:ln/>
        </p:spPr>
        <p:txBody>
          <a:bodyPr wrap="none" lIns="0" tIns="0" rIns="0" bIns="0" rtlCol="0" anchor="ctr"/>
          <a:lstStyle/>
          <a:p>
            <a:pPr marL="0" indent="0" algn="ctr">
              <a:lnSpc>
                <a:spcPts val="2300"/>
              </a:lnSpc>
              <a:buNone/>
            </a:pPr>
            <a:r>
              <a:rPr lang="en-US" sz="1920" dirty="0">
                <a:solidFill>
                  <a:srgbClr val="0D0D0D"/>
                </a:solidFill>
                <a:latin typeface="思源黑体-思源黑体-Medium" pitchFamily="34" charset="0"/>
                <a:ea typeface="思源黑体-思源黑体-Medium" pitchFamily="34" charset="-122"/>
                <a:cs typeface="思源黑体-思源黑体-Medium" pitchFamily="34" charset="-120"/>
              </a:rPr>
              <a:t>2</a:t>
            </a:r>
            <a:endParaRPr lang="en-US" sz="1920" dirty="0"/>
          </a:p>
        </p:txBody>
      </p:sp>
      <p:sp>
        <p:nvSpPr>
          <p:cNvPr id="15" name="Text 6"/>
          <p:cNvSpPr/>
          <p:nvPr/>
        </p:nvSpPr>
        <p:spPr>
          <a:xfrm>
            <a:off x="3547872" y="4462272"/>
            <a:ext cx="2240280" cy="978408"/>
          </a:xfrm>
          <a:prstGeom prst="rect">
            <a:avLst/>
          </a:prstGeom>
          <a:noFill/>
          <a:ln/>
        </p:spPr>
        <p:txBody>
          <a:bodyPr wrap="square" lIns="0" tIns="0" rIns="0" bIns="0" rtlCol="0" anchor="ctr"/>
          <a:lstStyle/>
          <a:p>
            <a:pPr marL="0" indent="0" algn="ctr">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The application retrieves the current date and time for accurate calculations.</a:t>
            </a:r>
            <a:endParaRPr lang="en-US" sz="1530" dirty="0"/>
          </a:p>
        </p:txBody>
      </p:sp>
      <p:sp>
        <p:nvSpPr>
          <p:cNvPr id="16" name="Text 7"/>
          <p:cNvSpPr/>
          <p:nvPr/>
        </p:nvSpPr>
        <p:spPr>
          <a:xfrm>
            <a:off x="6199632" y="3986784"/>
            <a:ext cx="2240280" cy="612648"/>
          </a:xfrm>
          <a:prstGeom prst="rect">
            <a:avLst/>
          </a:prstGeom>
          <a:noFill/>
          <a:ln/>
        </p:spPr>
        <p:txBody>
          <a:bodyPr wrap="square" lIns="0" tIns="0" rIns="0" bIns="0" rtlCol="0" anchor="ctr"/>
          <a:lstStyle/>
          <a:p>
            <a:pPr marL="0" indent="0" algn="ctr">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Loading Planetary Data</a:t>
            </a:r>
            <a:endParaRPr lang="en-US" sz="1920" dirty="0"/>
          </a:p>
        </p:txBody>
      </p:sp>
      <p:sp>
        <p:nvSpPr>
          <p:cNvPr id="17" name="Text 8"/>
          <p:cNvSpPr/>
          <p:nvPr/>
        </p:nvSpPr>
        <p:spPr>
          <a:xfrm>
            <a:off x="6199632" y="4773168"/>
            <a:ext cx="2240280" cy="978408"/>
          </a:xfrm>
          <a:prstGeom prst="rect">
            <a:avLst/>
          </a:prstGeom>
          <a:noFill/>
          <a:ln/>
        </p:spPr>
        <p:txBody>
          <a:bodyPr wrap="square" lIns="0" tIns="0" rIns="0" bIns="0" rtlCol="0" anchor="ctr"/>
          <a:lstStyle/>
          <a:p>
            <a:pPr marL="0" indent="0" algn="ctr">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Skyfield library loads necessary planetary data for the specified location.</a:t>
            </a:r>
            <a:endParaRPr lang="en-US" sz="1530" dirty="0"/>
          </a:p>
        </p:txBody>
      </p:sp>
      <p:sp>
        <p:nvSpPr>
          <p:cNvPr id="18" name="Text 9"/>
          <p:cNvSpPr/>
          <p:nvPr/>
        </p:nvSpPr>
        <p:spPr>
          <a:xfrm>
            <a:off x="7251192" y="3127248"/>
            <a:ext cx="146304" cy="365760"/>
          </a:xfrm>
          <a:prstGeom prst="rect">
            <a:avLst/>
          </a:prstGeom>
          <a:noFill/>
          <a:ln/>
        </p:spPr>
        <p:txBody>
          <a:bodyPr wrap="none" lIns="0" tIns="0" rIns="0" bIns="0" rtlCol="0" anchor="ctr"/>
          <a:lstStyle/>
          <a:p>
            <a:pPr marL="0" indent="0" algn="ctr">
              <a:lnSpc>
                <a:spcPts val="2300"/>
              </a:lnSpc>
              <a:buNone/>
            </a:pPr>
            <a:r>
              <a:rPr lang="en-US" sz="1920" dirty="0">
                <a:solidFill>
                  <a:srgbClr val="141414"/>
                </a:solidFill>
                <a:latin typeface="思源黑体-思源黑体-Medium" pitchFamily="34" charset="0"/>
                <a:ea typeface="思源黑体-思源黑体-Medium" pitchFamily="34" charset="-122"/>
                <a:cs typeface="思源黑体-思源黑体-Medium" pitchFamily="34" charset="-120"/>
              </a:rPr>
              <a:t>3</a:t>
            </a:r>
            <a:endParaRPr lang="en-US" sz="1920" dirty="0"/>
          </a:p>
        </p:txBody>
      </p:sp>
      <p:sp>
        <p:nvSpPr>
          <p:cNvPr id="19" name="Text 10"/>
          <p:cNvSpPr/>
          <p:nvPr/>
        </p:nvSpPr>
        <p:spPr>
          <a:xfrm>
            <a:off x="8860536" y="3986784"/>
            <a:ext cx="2240280" cy="612648"/>
          </a:xfrm>
          <a:prstGeom prst="rect">
            <a:avLst/>
          </a:prstGeom>
          <a:noFill/>
          <a:ln/>
        </p:spPr>
        <p:txBody>
          <a:bodyPr wrap="square" lIns="0" tIns="0" rIns="0" bIns="0" rtlCol="0" anchor="ctr"/>
          <a:lstStyle/>
          <a:p>
            <a:pPr marL="0" indent="0" algn="ctr">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Evaluating Visibility</a:t>
            </a:r>
            <a:endParaRPr lang="en-US" sz="1920" dirty="0"/>
          </a:p>
        </p:txBody>
      </p:sp>
      <p:sp>
        <p:nvSpPr>
          <p:cNvPr id="20" name="Text 11"/>
          <p:cNvSpPr/>
          <p:nvPr/>
        </p:nvSpPr>
        <p:spPr>
          <a:xfrm>
            <a:off x="8860536" y="4773168"/>
            <a:ext cx="2240280" cy="978408"/>
          </a:xfrm>
          <a:prstGeom prst="rect">
            <a:avLst/>
          </a:prstGeom>
          <a:noFill/>
          <a:ln/>
        </p:spPr>
        <p:txBody>
          <a:bodyPr wrap="square" lIns="0" tIns="0" rIns="0" bIns="0" rtlCol="0" anchor="ctr"/>
          <a:lstStyle/>
          <a:p>
            <a:pPr marL="0" indent="0" algn="ctr">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It evaluates which planets are positioned above the horizon, indicating visibility.</a:t>
            </a:r>
            <a:endParaRPr lang="en-US" sz="1530" dirty="0"/>
          </a:p>
        </p:txBody>
      </p:sp>
      <p:sp>
        <p:nvSpPr>
          <p:cNvPr id="21" name="Text 12"/>
          <p:cNvSpPr/>
          <p:nvPr/>
        </p:nvSpPr>
        <p:spPr>
          <a:xfrm>
            <a:off x="9902952" y="3127248"/>
            <a:ext cx="146304" cy="365760"/>
          </a:xfrm>
          <a:prstGeom prst="rect">
            <a:avLst/>
          </a:prstGeom>
          <a:noFill/>
          <a:ln/>
        </p:spPr>
        <p:txBody>
          <a:bodyPr wrap="none" lIns="0" tIns="0" rIns="0" bIns="0" rtlCol="0" anchor="ctr"/>
          <a:lstStyle/>
          <a:p>
            <a:pPr marL="0" indent="0" algn="ctr">
              <a:lnSpc>
                <a:spcPts val="2300"/>
              </a:lnSpc>
              <a:buNone/>
            </a:pPr>
            <a:r>
              <a:rPr lang="en-US" sz="1920" dirty="0">
                <a:solidFill>
                  <a:srgbClr val="333333"/>
                </a:solidFill>
                <a:latin typeface="思源黑体-思源黑体-Medium" pitchFamily="34" charset="0"/>
                <a:ea typeface="思源黑体-思源黑体-Medium" pitchFamily="34" charset="-122"/>
                <a:cs typeface="思源黑体-思源黑体-Medium" pitchFamily="34" charset="-120"/>
              </a:rPr>
              <a:t>4</a:t>
            </a:r>
            <a:endParaRPr lang="en-US" sz="1920" dirty="0"/>
          </a:p>
        </p:txBody>
      </p:sp>
      <p:sp>
        <p:nvSpPr>
          <p:cNvPr id="22" name="Text 13"/>
          <p:cNvSpPr/>
          <p:nvPr/>
        </p:nvSpPr>
        <p:spPr>
          <a:xfrm>
            <a:off x="11512296" y="3986784"/>
            <a:ext cx="2240280" cy="310896"/>
          </a:xfrm>
          <a:prstGeom prst="rect">
            <a:avLst/>
          </a:prstGeom>
          <a:noFill/>
          <a:ln/>
        </p:spPr>
        <p:txBody>
          <a:bodyPr wrap="none" lIns="0" tIns="0" rIns="0" bIns="0" rtlCol="0" anchor="ctr"/>
          <a:lstStyle/>
          <a:p>
            <a:pPr marL="0" indent="0" algn="ctr">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Output Results</a:t>
            </a:r>
            <a:endParaRPr lang="en-US" sz="1920" dirty="0"/>
          </a:p>
        </p:txBody>
      </p:sp>
      <p:sp>
        <p:nvSpPr>
          <p:cNvPr id="23" name="Text 14"/>
          <p:cNvSpPr/>
          <p:nvPr/>
        </p:nvSpPr>
        <p:spPr>
          <a:xfrm>
            <a:off x="11512296" y="4462272"/>
            <a:ext cx="2240280" cy="978408"/>
          </a:xfrm>
          <a:prstGeom prst="rect">
            <a:avLst/>
          </a:prstGeom>
          <a:noFill/>
          <a:ln/>
        </p:spPr>
        <p:txBody>
          <a:bodyPr wrap="square" lIns="0" tIns="0" rIns="0" bIns="0" rtlCol="0" anchor="ctr"/>
          <a:lstStyle/>
          <a:p>
            <a:pPr marL="0" indent="0" algn="ctr">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Finally, the program outputs a list of currently visible planets for the user.</a:t>
            </a:r>
            <a:endParaRPr lang="en-US" sz="1530" dirty="0"/>
          </a:p>
        </p:txBody>
      </p:sp>
      <p:sp>
        <p:nvSpPr>
          <p:cNvPr id="24" name="Text 15"/>
          <p:cNvSpPr/>
          <p:nvPr/>
        </p:nvSpPr>
        <p:spPr>
          <a:xfrm>
            <a:off x="12554712" y="3127248"/>
            <a:ext cx="146304" cy="365760"/>
          </a:xfrm>
          <a:prstGeom prst="rect">
            <a:avLst/>
          </a:prstGeom>
          <a:noFill/>
          <a:ln/>
        </p:spPr>
        <p:txBody>
          <a:bodyPr wrap="none" lIns="0" tIns="0" rIns="0" bIns="0" rtlCol="0" anchor="ctr"/>
          <a:lstStyle/>
          <a:p>
            <a:pPr marL="0" indent="0" algn="ctr">
              <a:lnSpc>
                <a:spcPts val="2300"/>
              </a:lnSpc>
              <a:buNone/>
            </a:pPr>
            <a:r>
              <a:rPr lang="en-US" sz="1920" dirty="0">
                <a:solidFill>
                  <a:srgbClr val="0D0D0D"/>
                </a:solidFill>
                <a:latin typeface="思源黑体-思源黑体-Medium" pitchFamily="34" charset="0"/>
                <a:ea typeface="思源黑体-思源黑体-Medium" pitchFamily="34" charset="-122"/>
                <a:cs typeface="思源黑体-思源黑体-Medium" pitchFamily="34" charset="-120"/>
              </a:rPr>
              <a:t>5</a:t>
            </a:r>
            <a:endParaRPr lang="en-US" sz="192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5001768" y="2212848"/>
            <a:ext cx="4645152" cy="4645152"/>
          </a:xfrm>
          <a:prstGeom prst="rect">
            <a:avLst/>
          </a:prstGeom>
        </p:spPr>
      </p:pic>
      <p:pic>
        <p:nvPicPr>
          <p:cNvPr id="4" name="Image 2" descr="preencoded.png"/>
          <p:cNvPicPr>
            <a:picLocks noChangeAspect="1"/>
          </p:cNvPicPr>
          <p:nvPr/>
        </p:nvPicPr>
        <p:blipFill>
          <a:blip r:embed="rId5"/>
          <a:stretch>
            <a:fillRect/>
          </a:stretch>
        </p:blipFill>
        <p:spPr>
          <a:xfrm>
            <a:off x="5001768" y="2212848"/>
            <a:ext cx="4645152" cy="4645152"/>
          </a:xfrm>
          <a:prstGeom prst="rect">
            <a:avLst/>
          </a:prstGeom>
        </p:spPr>
      </p:pic>
      <p:pic>
        <p:nvPicPr>
          <p:cNvPr id="5" name="Image 3" descr="preencoded.png"/>
          <p:cNvPicPr>
            <a:picLocks noChangeAspect="1"/>
          </p:cNvPicPr>
          <p:nvPr/>
        </p:nvPicPr>
        <p:blipFill>
          <a:blip r:embed="rId6"/>
          <a:stretch>
            <a:fillRect/>
          </a:stretch>
        </p:blipFill>
        <p:spPr>
          <a:xfrm>
            <a:off x="5001768" y="2212848"/>
            <a:ext cx="4645152" cy="4645152"/>
          </a:xfrm>
          <a:prstGeom prst="rect">
            <a:avLst/>
          </a:prstGeom>
        </p:spPr>
      </p:pic>
      <p:pic>
        <p:nvPicPr>
          <p:cNvPr id="6" name="Image 4" descr="preencoded.png"/>
          <p:cNvPicPr>
            <a:picLocks noChangeAspect="1"/>
          </p:cNvPicPr>
          <p:nvPr/>
        </p:nvPicPr>
        <p:blipFill>
          <a:blip r:embed="rId7"/>
          <a:stretch>
            <a:fillRect/>
          </a:stretch>
        </p:blipFill>
        <p:spPr>
          <a:xfrm>
            <a:off x="5001768" y="2212848"/>
            <a:ext cx="4645152" cy="4645152"/>
          </a:xfrm>
          <a:prstGeom prst="rect">
            <a:avLst/>
          </a:prstGeom>
        </p:spPr>
      </p:pic>
      <p:sp>
        <p:nvSpPr>
          <p:cNvPr id="7" name="Text 0"/>
          <p:cNvSpPr/>
          <p:nvPr/>
        </p:nvSpPr>
        <p:spPr>
          <a:xfrm>
            <a:off x="685800" y="1380744"/>
            <a:ext cx="13267944" cy="612648"/>
          </a:xfrm>
          <a:prstGeom prst="rect">
            <a:avLst/>
          </a:prstGeom>
          <a:noFill/>
          <a:ln/>
        </p:spPr>
        <p:txBody>
          <a:bodyPr wrap="none" lIns="0" tIns="0" rIns="0" bIns="0" rtlCol="0" anchor="ctr"/>
          <a:lstStyle/>
          <a:p>
            <a:pPr marL="0" indent="0" algn="l">
              <a:lnSpc>
                <a:spcPts val="4800"/>
              </a:lnSpc>
              <a:buNone/>
            </a:pPr>
            <a:r>
              <a:rPr lang="en-US" sz="3840" dirty="0">
                <a:solidFill>
                  <a:srgbClr val="2964B7"/>
                </a:solidFill>
                <a:latin typeface="思源黑体-思源黑体-Medium" pitchFamily="34" charset="0"/>
                <a:ea typeface="思源黑体-思源黑体-Medium" pitchFamily="34" charset="-122"/>
                <a:cs typeface="思源黑体-思源黑体-Medium" pitchFamily="34" charset="-120"/>
              </a:rPr>
              <a:t>Python Code Snapshot</a:t>
            </a:r>
            <a:endParaRPr lang="en-US" sz="3840" dirty="0"/>
          </a:p>
        </p:txBody>
      </p:sp>
      <p:sp>
        <p:nvSpPr>
          <p:cNvPr id="8" name="Text 1"/>
          <p:cNvSpPr/>
          <p:nvPr/>
        </p:nvSpPr>
        <p:spPr>
          <a:xfrm>
            <a:off x="786384" y="2798064"/>
            <a:ext cx="3922776" cy="310896"/>
          </a:xfrm>
          <a:prstGeom prst="rect">
            <a:avLst/>
          </a:prstGeom>
          <a:noFill/>
          <a:ln/>
        </p:spPr>
        <p:txBody>
          <a:bodyPr wrap="none" lIns="0" tIns="0" rIns="0" bIns="0" rtlCol="0" anchor="ctr"/>
          <a:lstStyle/>
          <a:p>
            <a:pPr marL="0" indent="0" algn="r">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Load Planetary Data</a:t>
            </a:r>
            <a:endParaRPr lang="en-US" sz="1920" dirty="0"/>
          </a:p>
        </p:txBody>
      </p:sp>
      <p:sp>
        <p:nvSpPr>
          <p:cNvPr id="9" name="Text 2"/>
          <p:cNvSpPr/>
          <p:nvPr/>
        </p:nvSpPr>
        <p:spPr>
          <a:xfrm>
            <a:off x="786384" y="3319272"/>
            <a:ext cx="3922776" cy="493776"/>
          </a:xfrm>
          <a:prstGeom prst="rect">
            <a:avLst/>
          </a:prstGeom>
          <a:noFill/>
          <a:ln/>
        </p:spPr>
        <p:txBody>
          <a:bodyPr wrap="square" lIns="0" tIns="0" rIns="0" bIns="0" rtlCol="0" anchor="ctr"/>
          <a:lstStyle/>
          <a:p>
            <a:pPr marL="0" indent="0" algn="r">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The project utilizes Skyfield to gather planetary information.</a:t>
            </a:r>
            <a:endParaRPr lang="en-US" sz="1530" dirty="0"/>
          </a:p>
        </p:txBody>
      </p:sp>
      <p:sp>
        <p:nvSpPr>
          <p:cNvPr id="10" name="Text 3"/>
          <p:cNvSpPr/>
          <p:nvPr/>
        </p:nvSpPr>
        <p:spPr>
          <a:xfrm>
            <a:off x="786384" y="5266944"/>
            <a:ext cx="3922776" cy="310896"/>
          </a:xfrm>
          <a:prstGeom prst="rect">
            <a:avLst/>
          </a:prstGeom>
          <a:noFill/>
          <a:ln/>
        </p:spPr>
        <p:txBody>
          <a:bodyPr wrap="none" lIns="0" tIns="0" rIns="0" bIns="0" rtlCol="0" anchor="ctr"/>
          <a:lstStyle/>
          <a:p>
            <a:pPr marL="0" indent="0" algn="r">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Code Demonstration</a:t>
            </a:r>
            <a:endParaRPr lang="en-US" sz="1920" dirty="0"/>
          </a:p>
        </p:txBody>
      </p:sp>
      <p:sp>
        <p:nvSpPr>
          <p:cNvPr id="11" name="Text 4"/>
          <p:cNvSpPr/>
          <p:nvPr/>
        </p:nvSpPr>
        <p:spPr>
          <a:xfrm>
            <a:off x="786384" y="5788152"/>
            <a:ext cx="3922776" cy="493776"/>
          </a:xfrm>
          <a:prstGeom prst="rect">
            <a:avLst/>
          </a:prstGeom>
          <a:noFill/>
          <a:ln/>
        </p:spPr>
        <p:txBody>
          <a:bodyPr wrap="square" lIns="0" tIns="0" rIns="0" bIns="0" rtlCol="0" anchor="ctr"/>
          <a:lstStyle/>
          <a:p>
            <a:pPr marL="0" indent="0" algn="r">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The code shows clear correlation between elevation and visibility.</a:t>
            </a:r>
            <a:endParaRPr lang="en-US" sz="1530" dirty="0"/>
          </a:p>
        </p:txBody>
      </p:sp>
      <p:sp>
        <p:nvSpPr>
          <p:cNvPr id="12" name="Text 5"/>
          <p:cNvSpPr/>
          <p:nvPr/>
        </p:nvSpPr>
        <p:spPr>
          <a:xfrm>
            <a:off x="6099048" y="3209544"/>
            <a:ext cx="146304" cy="365760"/>
          </a:xfrm>
          <a:prstGeom prst="rect">
            <a:avLst/>
          </a:prstGeom>
          <a:noFill/>
          <a:ln/>
        </p:spPr>
        <p:txBody>
          <a:bodyPr wrap="none" lIns="0" tIns="0" rIns="0" bIns="0" rtlCol="0" anchor="ctr"/>
          <a:lstStyle/>
          <a:p>
            <a:pPr marL="0" indent="0" algn="l">
              <a:lnSpc>
                <a:spcPts val="2300"/>
              </a:lnSpc>
              <a:buNone/>
            </a:pPr>
            <a:r>
              <a:rPr lang="en-US" sz="1920" dirty="0">
                <a:solidFill>
                  <a:srgbClr val="333333"/>
                </a:solidFill>
                <a:latin typeface="思源黑体-思源黑体-Medium" pitchFamily="34" charset="0"/>
                <a:ea typeface="思源黑体-思源黑体-Medium" pitchFamily="34" charset="-122"/>
                <a:cs typeface="思源黑体-思源黑体-Medium" pitchFamily="34" charset="-120"/>
              </a:rPr>
              <a:t>1</a:t>
            </a:r>
            <a:endParaRPr lang="en-US" sz="1920" dirty="0"/>
          </a:p>
        </p:txBody>
      </p:sp>
      <p:sp>
        <p:nvSpPr>
          <p:cNvPr id="13" name="Text 6"/>
          <p:cNvSpPr/>
          <p:nvPr/>
        </p:nvSpPr>
        <p:spPr>
          <a:xfrm>
            <a:off x="6099048" y="5504688"/>
            <a:ext cx="146304" cy="365760"/>
          </a:xfrm>
          <a:prstGeom prst="rect">
            <a:avLst/>
          </a:prstGeom>
          <a:noFill/>
          <a:ln/>
        </p:spPr>
        <p:txBody>
          <a:bodyPr wrap="none" lIns="0" tIns="0" rIns="0" bIns="0" rtlCol="0" anchor="ctr"/>
          <a:lstStyle/>
          <a:p>
            <a:pPr marL="0" indent="0" algn="l">
              <a:lnSpc>
                <a:spcPts val="2300"/>
              </a:lnSpc>
              <a:buNone/>
            </a:pPr>
            <a:r>
              <a:rPr lang="en-US" sz="1920" dirty="0">
                <a:solidFill>
                  <a:srgbClr val="333333"/>
                </a:solidFill>
                <a:latin typeface="思源黑体-思源黑体-Medium" pitchFamily="34" charset="0"/>
                <a:ea typeface="思源黑体-思源黑体-Medium" pitchFamily="34" charset="-122"/>
                <a:cs typeface="思源黑体-思源黑体-Medium" pitchFamily="34" charset="-120"/>
              </a:rPr>
              <a:t>4</a:t>
            </a:r>
            <a:endParaRPr lang="en-US" sz="1920" dirty="0"/>
          </a:p>
        </p:txBody>
      </p:sp>
      <p:sp>
        <p:nvSpPr>
          <p:cNvPr id="14" name="Text 7"/>
          <p:cNvSpPr/>
          <p:nvPr/>
        </p:nvSpPr>
        <p:spPr>
          <a:xfrm>
            <a:off x="8403336" y="3209544"/>
            <a:ext cx="146304" cy="365760"/>
          </a:xfrm>
          <a:prstGeom prst="rect">
            <a:avLst/>
          </a:prstGeom>
          <a:noFill/>
          <a:ln/>
        </p:spPr>
        <p:txBody>
          <a:bodyPr wrap="none" lIns="0" tIns="0" rIns="0" bIns="0" rtlCol="0" anchor="ctr"/>
          <a:lstStyle/>
          <a:p>
            <a:pPr marL="0" indent="0" algn="l">
              <a:lnSpc>
                <a:spcPts val="2300"/>
              </a:lnSpc>
              <a:buNone/>
            </a:pPr>
            <a:r>
              <a:rPr lang="en-US" sz="1920" dirty="0">
                <a:solidFill>
                  <a:srgbClr val="0D0D0D"/>
                </a:solidFill>
                <a:latin typeface="思源黑体-思源黑体-Medium" pitchFamily="34" charset="0"/>
                <a:ea typeface="思源黑体-思源黑体-Medium" pitchFamily="34" charset="-122"/>
                <a:cs typeface="思源黑体-思源黑体-Medium" pitchFamily="34" charset="-120"/>
              </a:rPr>
              <a:t>2</a:t>
            </a:r>
            <a:endParaRPr lang="en-US" sz="1920" dirty="0"/>
          </a:p>
        </p:txBody>
      </p:sp>
      <p:sp>
        <p:nvSpPr>
          <p:cNvPr id="15" name="Text 8"/>
          <p:cNvSpPr/>
          <p:nvPr/>
        </p:nvSpPr>
        <p:spPr>
          <a:xfrm>
            <a:off x="8403336" y="5504688"/>
            <a:ext cx="146304" cy="365760"/>
          </a:xfrm>
          <a:prstGeom prst="rect">
            <a:avLst/>
          </a:prstGeom>
          <a:noFill/>
          <a:ln/>
        </p:spPr>
        <p:txBody>
          <a:bodyPr wrap="none" lIns="0" tIns="0" rIns="0" bIns="0" rtlCol="0" anchor="ctr"/>
          <a:lstStyle/>
          <a:p>
            <a:pPr marL="0" indent="0" algn="l">
              <a:lnSpc>
                <a:spcPts val="2300"/>
              </a:lnSpc>
              <a:buNone/>
            </a:pPr>
            <a:r>
              <a:rPr lang="en-US" sz="1920" dirty="0">
                <a:solidFill>
                  <a:srgbClr val="141414"/>
                </a:solidFill>
                <a:latin typeface="思源黑体-思源黑体-Medium" pitchFamily="34" charset="0"/>
                <a:ea typeface="思源黑体-思源黑体-Medium" pitchFamily="34" charset="-122"/>
                <a:cs typeface="思源黑体-思源黑体-Medium" pitchFamily="34" charset="-120"/>
              </a:rPr>
              <a:t>3</a:t>
            </a:r>
            <a:endParaRPr lang="en-US" sz="1920" dirty="0"/>
          </a:p>
        </p:txBody>
      </p:sp>
      <p:sp>
        <p:nvSpPr>
          <p:cNvPr id="16" name="Text 9"/>
          <p:cNvSpPr/>
          <p:nvPr/>
        </p:nvSpPr>
        <p:spPr>
          <a:xfrm>
            <a:off x="9930384" y="2798064"/>
            <a:ext cx="3922776" cy="310896"/>
          </a:xfrm>
          <a:prstGeom prst="rect">
            <a:avLst/>
          </a:prstGeom>
          <a:noFill/>
          <a:ln/>
        </p:spPr>
        <p:txBody>
          <a:bodyPr wrap="none" lIns="0" tIns="0" rIns="0" bIns="0" rtlCol="0" anchor="ctr"/>
          <a:lstStyle/>
          <a:p>
            <a:pPr marL="0" indent="0" algn="l">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User Location Definition</a:t>
            </a:r>
            <a:endParaRPr lang="en-US" sz="1920" dirty="0"/>
          </a:p>
        </p:txBody>
      </p:sp>
      <p:sp>
        <p:nvSpPr>
          <p:cNvPr id="17" name="Text 10"/>
          <p:cNvSpPr/>
          <p:nvPr/>
        </p:nvSpPr>
        <p:spPr>
          <a:xfrm>
            <a:off x="9930384" y="3319272"/>
            <a:ext cx="3922776" cy="493776"/>
          </a:xfrm>
          <a:prstGeom prst="rect">
            <a:avLst/>
          </a:prstGeom>
          <a:noFill/>
          <a:ln/>
        </p:spPr>
        <p:txBody>
          <a:bodyPr wrap="square" lIns="0" tIns="0" rIns="0" bIns="0" rtlCol="0" anchor="ctr"/>
          <a:lstStyle/>
          <a:p>
            <a:pPr marL="0" indent="0" algn="l">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Users set their location for accurate celestial observations.</a:t>
            </a:r>
            <a:endParaRPr lang="en-US" sz="1530" dirty="0"/>
          </a:p>
        </p:txBody>
      </p:sp>
      <p:sp>
        <p:nvSpPr>
          <p:cNvPr id="18" name="Text 11"/>
          <p:cNvSpPr/>
          <p:nvPr/>
        </p:nvSpPr>
        <p:spPr>
          <a:xfrm>
            <a:off x="9930384" y="5385816"/>
            <a:ext cx="3922776" cy="310896"/>
          </a:xfrm>
          <a:prstGeom prst="rect">
            <a:avLst/>
          </a:prstGeom>
          <a:noFill/>
          <a:ln/>
        </p:spPr>
        <p:txBody>
          <a:bodyPr wrap="none" lIns="0" tIns="0" rIns="0" bIns="0" rtlCol="0" anchor="ctr"/>
          <a:lstStyle/>
          <a:p>
            <a:pPr marL="0" indent="0" algn="l">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Altitude and Visibility</a:t>
            </a:r>
            <a:endParaRPr lang="en-US" sz="1920" dirty="0"/>
          </a:p>
        </p:txBody>
      </p:sp>
      <p:sp>
        <p:nvSpPr>
          <p:cNvPr id="19" name="Text 12"/>
          <p:cNvSpPr/>
          <p:nvPr/>
        </p:nvSpPr>
        <p:spPr>
          <a:xfrm>
            <a:off x="9930384" y="5907024"/>
            <a:ext cx="3922776" cy="246888"/>
          </a:xfrm>
          <a:prstGeom prst="rect">
            <a:avLst/>
          </a:prstGeom>
          <a:noFill/>
          <a:ln/>
        </p:spPr>
        <p:txBody>
          <a:bodyPr wrap="none" lIns="0" tIns="0" rIns="0" bIns="0" rtlCol="0" anchor="ctr"/>
          <a:lstStyle/>
          <a:p>
            <a:pPr marL="0" indent="0" algn="l">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Visible planets have altitudes above 0°.</a:t>
            </a:r>
            <a:endParaRPr lang="en-US" sz="153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2350008" y="3474720"/>
            <a:ext cx="905256" cy="1207008"/>
          </a:xfrm>
          <a:prstGeom prst="rect">
            <a:avLst/>
          </a:prstGeom>
        </p:spPr>
      </p:pic>
      <p:pic>
        <p:nvPicPr>
          <p:cNvPr id="4" name="Image 2" descr="preencoded.png"/>
          <p:cNvPicPr>
            <a:picLocks noChangeAspect="1"/>
          </p:cNvPicPr>
          <p:nvPr/>
        </p:nvPicPr>
        <p:blipFill>
          <a:blip r:embed="rId5"/>
          <a:stretch>
            <a:fillRect/>
          </a:stretch>
        </p:blipFill>
        <p:spPr>
          <a:xfrm>
            <a:off x="6720840" y="3474720"/>
            <a:ext cx="1207008" cy="1207008"/>
          </a:xfrm>
          <a:prstGeom prst="rect">
            <a:avLst/>
          </a:prstGeom>
        </p:spPr>
      </p:pic>
      <p:pic>
        <p:nvPicPr>
          <p:cNvPr id="5" name="Image 3" descr="preencoded.png"/>
          <p:cNvPicPr>
            <a:picLocks noChangeAspect="1"/>
          </p:cNvPicPr>
          <p:nvPr/>
        </p:nvPicPr>
        <p:blipFill>
          <a:blip r:embed="rId6"/>
          <a:stretch>
            <a:fillRect/>
          </a:stretch>
        </p:blipFill>
        <p:spPr>
          <a:xfrm>
            <a:off x="11237976" y="3474720"/>
            <a:ext cx="1207008" cy="1207008"/>
          </a:xfrm>
          <a:prstGeom prst="rect">
            <a:avLst/>
          </a:prstGeom>
        </p:spPr>
      </p:pic>
      <p:sp>
        <p:nvSpPr>
          <p:cNvPr id="6" name="Text 0"/>
          <p:cNvSpPr/>
          <p:nvPr/>
        </p:nvSpPr>
        <p:spPr>
          <a:xfrm>
            <a:off x="685800" y="2532888"/>
            <a:ext cx="13267944" cy="612648"/>
          </a:xfrm>
          <a:prstGeom prst="rect">
            <a:avLst/>
          </a:prstGeom>
          <a:noFill/>
          <a:ln/>
        </p:spPr>
        <p:txBody>
          <a:bodyPr wrap="none" lIns="0" tIns="0" rIns="0" bIns="0" rtlCol="0" anchor="ctr"/>
          <a:lstStyle/>
          <a:p>
            <a:pPr marL="0" indent="0" algn="l">
              <a:lnSpc>
                <a:spcPts val="4800"/>
              </a:lnSpc>
              <a:buNone/>
            </a:pPr>
            <a:r>
              <a:rPr lang="en-US" sz="3840" dirty="0">
                <a:solidFill>
                  <a:srgbClr val="2964B7"/>
                </a:solidFill>
                <a:latin typeface="思源黑体-思源黑体-Medium" pitchFamily="34" charset="0"/>
                <a:ea typeface="思源黑体-思源黑体-Medium" pitchFamily="34" charset="-122"/>
                <a:cs typeface="思源黑体-思源黑体-Medium" pitchFamily="34" charset="-120"/>
              </a:rPr>
              <a:t>Visible Planets Tonight</a:t>
            </a:r>
            <a:endParaRPr lang="en-US" sz="3840" dirty="0"/>
          </a:p>
        </p:txBody>
      </p:sp>
      <p:sp>
        <p:nvSpPr>
          <p:cNvPr id="7" name="Text 1"/>
          <p:cNvSpPr/>
          <p:nvPr/>
        </p:nvSpPr>
        <p:spPr>
          <a:xfrm>
            <a:off x="795528" y="4873752"/>
            <a:ext cx="4005072" cy="310896"/>
          </a:xfrm>
          <a:prstGeom prst="rect">
            <a:avLst/>
          </a:prstGeom>
          <a:noFill/>
          <a:ln/>
        </p:spPr>
        <p:txBody>
          <a:bodyPr wrap="none" lIns="0" tIns="0" rIns="0" bIns="0" rtlCol="0" anchor="ctr"/>
          <a:lstStyle/>
          <a:p>
            <a:pPr marL="0" indent="0" algn="ctr">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Location</a:t>
            </a:r>
            <a:endParaRPr lang="en-US" sz="1920" dirty="0"/>
          </a:p>
        </p:txBody>
      </p:sp>
      <p:sp>
        <p:nvSpPr>
          <p:cNvPr id="8" name="Text 2"/>
          <p:cNvSpPr/>
          <p:nvPr/>
        </p:nvSpPr>
        <p:spPr>
          <a:xfrm>
            <a:off x="795528" y="5349240"/>
            <a:ext cx="4005072" cy="246888"/>
          </a:xfrm>
          <a:prstGeom prst="rect">
            <a:avLst/>
          </a:prstGeom>
          <a:noFill/>
          <a:ln/>
        </p:spPr>
        <p:txBody>
          <a:bodyPr wrap="none" lIns="0" tIns="0" rIns="0" bIns="0" rtlCol="0" anchor="ctr"/>
          <a:lstStyle/>
          <a:p>
            <a:pPr marL="0" indent="0" algn="ctr">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Bengaluru</a:t>
            </a:r>
            <a:endParaRPr lang="en-US" sz="1530" dirty="0"/>
          </a:p>
        </p:txBody>
      </p:sp>
      <p:sp>
        <p:nvSpPr>
          <p:cNvPr id="9" name="Text 3"/>
          <p:cNvSpPr/>
          <p:nvPr/>
        </p:nvSpPr>
        <p:spPr>
          <a:xfrm>
            <a:off x="5321808" y="4873752"/>
            <a:ext cx="4005072" cy="310896"/>
          </a:xfrm>
          <a:prstGeom prst="rect">
            <a:avLst/>
          </a:prstGeom>
          <a:noFill/>
          <a:ln/>
        </p:spPr>
        <p:txBody>
          <a:bodyPr wrap="none" lIns="0" tIns="0" rIns="0" bIns="0" rtlCol="0" anchor="ctr"/>
          <a:lstStyle/>
          <a:p>
            <a:pPr marL="0" indent="0" algn="ctr">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Visible Planets</a:t>
            </a:r>
            <a:endParaRPr lang="en-US" sz="1920" dirty="0"/>
          </a:p>
        </p:txBody>
      </p:sp>
      <p:sp>
        <p:nvSpPr>
          <p:cNvPr id="10" name="Text 4"/>
          <p:cNvSpPr/>
          <p:nvPr/>
        </p:nvSpPr>
        <p:spPr>
          <a:xfrm>
            <a:off x="5321808" y="5349240"/>
            <a:ext cx="4005072" cy="246888"/>
          </a:xfrm>
          <a:prstGeom prst="rect">
            <a:avLst/>
          </a:prstGeom>
          <a:noFill/>
          <a:ln/>
        </p:spPr>
        <p:txBody>
          <a:bodyPr wrap="none" lIns="0" tIns="0" rIns="0" bIns="0" rtlCol="0" anchor="ctr"/>
          <a:lstStyle/>
          <a:p>
            <a:pPr marL="0" indent="0" algn="ctr">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Venus, Mars, Jupiter</a:t>
            </a:r>
            <a:endParaRPr lang="en-US" sz="1530" dirty="0"/>
          </a:p>
        </p:txBody>
      </p:sp>
      <p:sp>
        <p:nvSpPr>
          <p:cNvPr id="11" name="Text 5"/>
          <p:cNvSpPr/>
          <p:nvPr/>
        </p:nvSpPr>
        <p:spPr>
          <a:xfrm>
            <a:off x="9838944" y="4873752"/>
            <a:ext cx="4005072" cy="310896"/>
          </a:xfrm>
          <a:prstGeom prst="rect">
            <a:avLst/>
          </a:prstGeom>
          <a:noFill/>
          <a:ln/>
        </p:spPr>
        <p:txBody>
          <a:bodyPr wrap="none" lIns="0" tIns="0" rIns="0" bIns="0" rtlCol="0" anchor="ctr"/>
          <a:lstStyle/>
          <a:p>
            <a:pPr marL="0" indent="0" algn="ctr">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Program Effectiveness</a:t>
            </a:r>
            <a:endParaRPr lang="en-US" sz="192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0"/>
            <a:ext cx="14630400" cy="2322576"/>
          </a:xfrm>
          <a:prstGeom prst="rect">
            <a:avLst/>
          </a:prstGeom>
        </p:spPr>
      </p:pic>
      <p:pic>
        <p:nvPicPr>
          <p:cNvPr id="4" name="Image 2" descr="preencoded.png"/>
          <p:cNvPicPr>
            <a:picLocks noChangeAspect="1"/>
          </p:cNvPicPr>
          <p:nvPr/>
        </p:nvPicPr>
        <p:blipFill>
          <a:blip r:embed="rId5"/>
          <a:stretch>
            <a:fillRect/>
          </a:stretch>
        </p:blipFill>
        <p:spPr>
          <a:xfrm>
            <a:off x="685800" y="4306824"/>
            <a:ext cx="3172968" cy="2551176"/>
          </a:xfrm>
          <a:prstGeom prst="rect">
            <a:avLst/>
          </a:prstGeom>
        </p:spPr>
      </p:pic>
      <p:pic>
        <p:nvPicPr>
          <p:cNvPr id="5" name="Image 3" descr="preencoded.png"/>
          <p:cNvPicPr>
            <a:picLocks noChangeAspect="1"/>
          </p:cNvPicPr>
          <p:nvPr/>
        </p:nvPicPr>
        <p:blipFill>
          <a:blip r:embed="rId6"/>
          <a:stretch>
            <a:fillRect/>
          </a:stretch>
        </p:blipFill>
        <p:spPr>
          <a:xfrm>
            <a:off x="4050792" y="4306824"/>
            <a:ext cx="3172968" cy="2551176"/>
          </a:xfrm>
          <a:prstGeom prst="rect">
            <a:avLst/>
          </a:prstGeom>
        </p:spPr>
      </p:pic>
      <p:pic>
        <p:nvPicPr>
          <p:cNvPr id="6" name="Image 4" descr="preencoded.png"/>
          <p:cNvPicPr>
            <a:picLocks noChangeAspect="1"/>
          </p:cNvPicPr>
          <p:nvPr/>
        </p:nvPicPr>
        <p:blipFill>
          <a:blip r:embed="rId7"/>
          <a:stretch>
            <a:fillRect/>
          </a:stretch>
        </p:blipFill>
        <p:spPr>
          <a:xfrm>
            <a:off x="7415784" y="4306824"/>
            <a:ext cx="3172968" cy="2551176"/>
          </a:xfrm>
          <a:prstGeom prst="rect">
            <a:avLst/>
          </a:prstGeom>
        </p:spPr>
      </p:pic>
      <p:pic>
        <p:nvPicPr>
          <p:cNvPr id="7" name="Image 5" descr="preencoded.png"/>
          <p:cNvPicPr>
            <a:picLocks noChangeAspect="1"/>
          </p:cNvPicPr>
          <p:nvPr/>
        </p:nvPicPr>
        <p:blipFill>
          <a:blip r:embed="rId8"/>
          <a:stretch>
            <a:fillRect/>
          </a:stretch>
        </p:blipFill>
        <p:spPr>
          <a:xfrm>
            <a:off x="10780776" y="4306824"/>
            <a:ext cx="3172968" cy="2551176"/>
          </a:xfrm>
          <a:prstGeom prst="rect">
            <a:avLst/>
          </a:prstGeom>
        </p:spPr>
      </p:pic>
      <p:pic>
        <p:nvPicPr>
          <p:cNvPr id="8" name="Image 6" descr="preencoded.png"/>
          <p:cNvPicPr>
            <a:picLocks noChangeAspect="1"/>
          </p:cNvPicPr>
          <p:nvPr/>
        </p:nvPicPr>
        <p:blipFill>
          <a:blip r:embed="rId9"/>
          <a:stretch>
            <a:fillRect/>
          </a:stretch>
        </p:blipFill>
        <p:spPr>
          <a:xfrm>
            <a:off x="914400" y="5120640"/>
            <a:ext cx="2724912" cy="1517904"/>
          </a:xfrm>
          <a:prstGeom prst="rect">
            <a:avLst/>
          </a:prstGeom>
        </p:spPr>
      </p:pic>
      <p:pic>
        <p:nvPicPr>
          <p:cNvPr id="9" name="Image 7" descr="preencoded.png"/>
          <p:cNvPicPr>
            <a:picLocks noChangeAspect="1"/>
          </p:cNvPicPr>
          <p:nvPr/>
        </p:nvPicPr>
        <p:blipFill>
          <a:blip r:embed="rId9"/>
          <a:stretch>
            <a:fillRect/>
          </a:stretch>
        </p:blipFill>
        <p:spPr>
          <a:xfrm>
            <a:off x="4279392" y="5120640"/>
            <a:ext cx="2724912" cy="1517904"/>
          </a:xfrm>
          <a:prstGeom prst="rect">
            <a:avLst/>
          </a:prstGeom>
        </p:spPr>
      </p:pic>
      <p:pic>
        <p:nvPicPr>
          <p:cNvPr id="10" name="Image 8" descr="preencoded.png"/>
          <p:cNvPicPr>
            <a:picLocks noChangeAspect="1"/>
          </p:cNvPicPr>
          <p:nvPr/>
        </p:nvPicPr>
        <p:blipFill>
          <a:blip r:embed="rId9"/>
          <a:stretch>
            <a:fillRect/>
          </a:stretch>
        </p:blipFill>
        <p:spPr>
          <a:xfrm>
            <a:off x="7644384" y="5120640"/>
            <a:ext cx="2724912" cy="1517904"/>
          </a:xfrm>
          <a:prstGeom prst="rect">
            <a:avLst/>
          </a:prstGeom>
        </p:spPr>
      </p:pic>
      <p:pic>
        <p:nvPicPr>
          <p:cNvPr id="11" name="Image 9" descr="preencoded.png"/>
          <p:cNvPicPr>
            <a:picLocks noChangeAspect="1"/>
          </p:cNvPicPr>
          <p:nvPr/>
        </p:nvPicPr>
        <p:blipFill>
          <a:blip r:embed="rId9"/>
          <a:stretch>
            <a:fillRect/>
          </a:stretch>
        </p:blipFill>
        <p:spPr>
          <a:xfrm>
            <a:off x="11009376" y="5120640"/>
            <a:ext cx="2724912" cy="1517904"/>
          </a:xfrm>
          <a:prstGeom prst="rect">
            <a:avLst/>
          </a:prstGeom>
        </p:spPr>
      </p:pic>
      <p:pic>
        <p:nvPicPr>
          <p:cNvPr id="12" name="Image 10" descr="preencoded.png"/>
          <p:cNvPicPr>
            <a:picLocks noChangeAspect="1"/>
          </p:cNvPicPr>
          <p:nvPr/>
        </p:nvPicPr>
        <p:blipFill>
          <a:blip r:embed="rId10"/>
          <a:stretch>
            <a:fillRect/>
          </a:stretch>
        </p:blipFill>
        <p:spPr>
          <a:xfrm>
            <a:off x="896112" y="4517136"/>
            <a:ext cx="420624" cy="420624"/>
          </a:xfrm>
          <a:prstGeom prst="rect">
            <a:avLst/>
          </a:prstGeom>
        </p:spPr>
      </p:pic>
      <p:pic>
        <p:nvPicPr>
          <p:cNvPr id="13" name="Image 11" descr="preencoded.png"/>
          <p:cNvPicPr>
            <a:picLocks noChangeAspect="1"/>
          </p:cNvPicPr>
          <p:nvPr/>
        </p:nvPicPr>
        <p:blipFill>
          <a:blip r:embed="rId11"/>
          <a:stretch>
            <a:fillRect/>
          </a:stretch>
        </p:blipFill>
        <p:spPr>
          <a:xfrm>
            <a:off x="4261104" y="4517136"/>
            <a:ext cx="420624" cy="420624"/>
          </a:xfrm>
          <a:prstGeom prst="rect">
            <a:avLst/>
          </a:prstGeom>
        </p:spPr>
      </p:pic>
      <p:pic>
        <p:nvPicPr>
          <p:cNvPr id="14" name="Image 12" descr="preencoded.png"/>
          <p:cNvPicPr>
            <a:picLocks noChangeAspect="1"/>
          </p:cNvPicPr>
          <p:nvPr/>
        </p:nvPicPr>
        <p:blipFill>
          <a:blip r:embed="rId12"/>
          <a:stretch>
            <a:fillRect/>
          </a:stretch>
        </p:blipFill>
        <p:spPr>
          <a:xfrm>
            <a:off x="7626096" y="4517136"/>
            <a:ext cx="420624" cy="420624"/>
          </a:xfrm>
          <a:prstGeom prst="rect">
            <a:avLst/>
          </a:prstGeom>
        </p:spPr>
      </p:pic>
      <p:pic>
        <p:nvPicPr>
          <p:cNvPr id="15" name="Image 13" descr="preencoded.png"/>
          <p:cNvPicPr>
            <a:picLocks noChangeAspect="1"/>
          </p:cNvPicPr>
          <p:nvPr/>
        </p:nvPicPr>
        <p:blipFill>
          <a:blip r:embed="rId10"/>
          <a:stretch>
            <a:fillRect/>
          </a:stretch>
        </p:blipFill>
        <p:spPr>
          <a:xfrm>
            <a:off x="10991088" y="4517136"/>
            <a:ext cx="420624" cy="420624"/>
          </a:xfrm>
          <a:prstGeom prst="rect">
            <a:avLst/>
          </a:prstGeom>
        </p:spPr>
      </p:pic>
      <p:sp>
        <p:nvSpPr>
          <p:cNvPr id="16" name="Text 0"/>
          <p:cNvSpPr/>
          <p:nvPr/>
        </p:nvSpPr>
        <p:spPr>
          <a:xfrm>
            <a:off x="685800" y="3474720"/>
            <a:ext cx="13267944" cy="612648"/>
          </a:xfrm>
          <a:prstGeom prst="rect">
            <a:avLst/>
          </a:prstGeom>
          <a:noFill/>
          <a:ln/>
        </p:spPr>
        <p:txBody>
          <a:bodyPr wrap="none" lIns="0" tIns="0" rIns="0" bIns="0" rtlCol="0" anchor="ctr"/>
          <a:lstStyle/>
          <a:p>
            <a:pPr marL="0" indent="0" algn="l">
              <a:lnSpc>
                <a:spcPts val="4800"/>
              </a:lnSpc>
              <a:buNone/>
            </a:pPr>
            <a:r>
              <a:rPr lang="en-US" sz="3840" dirty="0">
                <a:solidFill>
                  <a:srgbClr val="2964B7"/>
                </a:solidFill>
                <a:latin typeface="思源黑体-思源黑体-Medium" pitchFamily="34" charset="0"/>
                <a:ea typeface="思源黑体-思源黑体-Medium" pitchFamily="34" charset="-122"/>
                <a:cs typeface="思源黑体-思源黑体-Medium" pitchFamily="34" charset="-120"/>
              </a:rPr>
              <a:t>Future Enhancements in Stargazing</a:t>
            </a:r>
            <a:endParaRPr lang="en-US" sz="3840" dirty="0"/>
          </a:p>
        </p:txBody>
      </p:sp>
      <p:sp>
        <p:nvSpPr>
          <p:cNvPr id="17" name="Text 1"/>
          <p:cNvSpPr/>
          <p:nvPr/>
        </p:nvSpPr>
        <p:spPr>
          <a:xfrm>
            <a:off x="1033272" y="4544568"/>
            <a:ext cx="146304" cy="365760"/>
          </a:xfrm>
          <a:prstGeom prst="rect">
            <a:avLst/>
          </a:prstGeom>
          <a:noFill/>
          <a:ln/>
        </p:spPr>
        <p:txBody>
          <a:bodyPr wrap="none" lIns="0" tIns="0" rIns="0" bIns="0" rtlCol="0" anchor="ctr"/>
          <a:lstStyle/>
          <a:p>
            <a:pPr marL="0" indent="0" algn="l">
              <a:lnSpc>
                <a:spcPts val="2300"/>
              </a:lnSpc>
              <a:buNone/>
            </a:pPr>
            <a:r>
              <a:rPr lang="en-US" sz="1920" dirty="0">
                <a:solidFill>
                  <a:srgbClr val="333333"/>
                </a:solidFill>
                <a:latin typeface="思源黑体-思源黑体-Medium" pitchFamily="34" charset="0"/>
                <a:ea typeface="思源黑体-思源黑体-Medium" pitchFamily="34" charset="-122"/>
                <a:cs typeface="思源黑体-思源黑体-Medium" pitchFamily="34" charset="-120"/>
              </a:rPr>
              <a:t>1</a:t>
            </a:r>
            <a:endParaRPr lang="en-US" sz="1920" dirty="0"/>
          </a:p>
        </p:txBody>
      </p:sp>
      <p:sp>
        <p:nvSpPr>
          <p:cNvPr id="18" name="Text 2"/>
          <p:cNvSpPr/>
          <p:nvPr/>
        </p:nvSpPr>
        <p:spPr>
          <a:xfrm>
            <a:off x="914400" y="5120640"/>
            <a:ext cx="2724912" cy="310896"/>
          </a:xfrm>
          <a:prstGeom prst="rect">
            <a:avLst/>
          </a:prstGeom>
          <a:noFill/>
          <a:ln/>
        </p:spPr>
        <p:txBody>
          <a:bodyPr wrap="none" lIns="0" tIns="0" rIns="0" bIns="0" rtlCol="0" anchor="ctr"/>
          <a:lstStyle/>
          <a:p>
            <a:pPr marL="0" indent="0" algn="l">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Visibility Predictions</a:t>
            </a:r>
            <a:endParaRPr lang="en-US" sz="1920" dirty="0"/>
          </a:p>
        </p:txBody>
      </p:sp>
      <p:sp>
        <p:nvSpPr>
          <p:cNvPr id="19" name="Text 3"/>
          <p:cNvSpPr/>
          <p:nvPr/>
        </p:nvSpPr>
        <p:spPr>
          <a:xfrm>
            <a:off x="914400" y="5596128"/>
            <a:ext cx="2724912" cy="978408"/>
          </a:xfrm>
          <a:prstGeom prst="rect">
            <a:avLst/>
          </a:prstGeom>
          <a:noFill/>
          <a:ln/>
        </p:spPr>
        <p:txBody>
          <a:bodyPr wrap="square" lIns="0" tIns="0" rIns="0" bIns="0" rtlCol="0" anchor="ctr"/>
          <a:lstStyle/>
          <a:p>
            <a:pPr marL="0" indent="0" algn="l">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Future enhancements may include predictions for moons and star constellations.</a:t>
            </a:r>
            <a:endParaRPr lang="en-US" sz="1530" dirty="0"/>
          </a:p>
        </p:txBody>
      </p:sp>
      <p:sp>
        <p:nvSpPr>
          <p:cNvPr id="20" name="Text 4"/>
          <p:cNvSpPr/>
          <p:nvPr/>
        </p:nvSpPr>
        <p:spPr>
          <a:xfrm>
            <a:off x="4398264" y="4544568"/>
            <a:ext cx="146304" cy="365760"/>
          </a:xfrm>
          <a:prstGeom prst="rect">
            <a:avLst/>
          </a:prstGeom>
          <a:noFill/>
          <a:ln/>
        </p:spPr>
        <p:txBody>
          <a:bodyPr wrap="none" lIns="0" tIns="0" rIns="0" bIns="0" rtlCol="0" anchor="ctr"/>
          <a:lstStyle/>
          <a:p>
            <a:pPr marL="0" indent="0" algn="l">
              <a:lnSpc>
                <a:spcPts val="2300"/>
              </a:lnSpc>
              <a:buNone/>
            </a:pPr>
            <a:r>
              <a:rPr lang="en-US" sz="1920" dirty="0">
                <a:solidFill>
                  <a:srgbClr val="0D0D0D"/>
                </a:solidFill>
                <a:latin typeface="思源黑体-思源黑体-Medium" pitchFamily="34" charset="0"/>
                <a:ea typeface="思源黑体-思源黑体-Medium" pitchFamily="34" charset="-122"/>
                <a:cs typeface="思源黑体-思源黑体-Medium" pitchFamily="34" charset="-120"/>
              </a:rPr>
              <a:t>2</a:t>
            </a:r>
            <a:endParaRPr lang="en-US" sz="1920" dirty="0"/>
          </a:p>
        </p:txBody>
      </p:sp>
      <p:sp>
        <p:nvSpPr>
          <p:cNvPr id="21" name="Text 5"/>
          <p:cNvSpPr/>
          <p:nvPr/>
        </p:nvSpPr>
        <p:spPr>
          <a:xfrm>
            <a:off x="4279392" y="5120640"/>
            <a:ext cx="2724912" cy="310896"/>
          </a:xfrm>
          <a:prstGeom prst="rect">
            <a:avLst/>
          </a:prstGeom>
          <a:noFill/>
          <a:ln/>
        </p:spPr>
        <p:txBody>
          <a:bodyPr wrap="none" lIns="0" tIns="0" rIns="0" bIns="0" rtlCol="0" anchor="ctr"/>
          <a:lstStyle/>
          <a:p>
            <a:pPr marL="0" indent="0" algn="l">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App Development</a:t>
            </a:r>
            <a:endParaRPr lang="en-US" sz="1920" dirty="0"/>
          </a:p>
        </p:txBody>
      </p:sp>
      <p:sp>
        <p:nvSpPr>
          <p:cNvPr id="22" name="Text 6"/>
          <p:cNvSpPr/>
          <p:nvPr/>
        </p:nvSpPr>
        <p:spPr>
          <a:xfrm>
            <a:off x="4279392" y="5596128"/>
            <a:ext cx="2724912" cy="731520"/>
          </a:xfrm>
          <a:prstGeom prst="rect">
            <a:avLst/>
          </a:prstGeom>
          <a:noFill/>
          <a:ln/>
        </p:spPr>
        <p:txBody>
          <a:bodyPr wrap="square" lIns="0" tIns="0" rIns="0" bIns="0" rtlCol="0" anchor="ctr"/>
          <a:lstStyle/>
          <a:p>
            <a:pPr marL="0" indent="0" algn="l">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Developing a web or mobile app could allow for broader accessibility.</a:t>
            </a:r>
            <a:endParaRPr lang="en-US" sz="1530" dirty="0"/>
          </a:p>
        </p:txBody>
      </p:sp>
      <p:sp>
        <p:nvSpPr>
          <p:cNvPr id="23" name="Text 7"/>
          <p:cNvSpPr/>
          <p:nvPr/>
        </p:nvSpPr>
        <p:spPr>
          <a:xfrm>
            <a:off x="7772400" y="4544568"/>
            <a:ext cx="146304" cy="365760"/>
          </a:xfrm>
          <a:prstGeom prst="rect">
            <a:avLst/>
          </a:prstGeom>
          <a:noFill/>
          <a:ln/>
        </p:spPr>
        <p:txBody>
          <a:bodyPr wrap="none" lIns="0" tIns="0" rIns="0" bIns="0" rtlCol="0" anchor="ctr"/>
          <a:lstStyle/>
          <a:p>
            <a:pPr marL="0" indent="0" algn="l">
              <a:lnSpc>
                <a:spcPts val="2300"/>
              </a:lnSpc>
              <a:buNone/>
            </a:pPr>
            <a:r>
              <a:rPr lang="en-US" sz="1920" dirty="0">
                <a:solidFill>
                  <a:srgbClr val="141414"/>
                </a:solidFill>
                <a:latin typeface="思源黑体-思源黑体-Medium" pitchFamily="34" charset="0"/>
                <a:ea typeface="思源黑体-思源黑体-Medium" pitchFamily="34" charset="-122"/>
                <a:cs typeface="思源黑体-思源黑体-Medium" pitchFamily="34" charset="-120"/>
              </a:rPr>
              <a:t>3</a:t>
            </a:r>
            <a:endParaRPr lang="en-US" sz="1920" dirty="0"/>
          </a:p>
        </p:txBody>
      </p:sp>
      <p:sp>
        <p:nvSpPr>
          <p:cNvPr id="24" name="Text 8"/>
          <p:cNvSpPr/>
          <p:nvPr/>
        </p:nvSpPr>
        <p:spPr>
          <a:xfrm>
            <a:off x="7644384" y="5120640"/>
            <a:ext cx="2724912" cy="310896"/>
          </a:xfrm>
          <a:prstGeom prst="rect">
            <a:avLst/>
          </a:prstGeom>
          <a:noFill/>
          <a:ln/>
        </p:spPr>
        <p:txBody>
          <a:bodyPr wrap="none" lIns="0" tIns="0" rIns="0" bIns="0" rtlCol="0" anchor="ctr"/>
          <a:lstStyle/>
          <a:p>
            <a:pPr marL="0" indent="0" algn="l">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Weather Integration</a:t>
            </a:r>
            <a:endParaRPr lang="en-US" sz="1920" dirty="0"/>
          </a:p>
        </p:txBody>
      </p:sp>
      <p:sp>
        <p:nvSpPr>
          <p:cNvPr id="25" name="Text 9"/>
          <p:cNvSpPr/>
          <p:nvPr/>
        </p:nvSpPr>
        <p:spPr>
          <a:xfrm>
            <a:off x="7644384" y="5596128"/>
            <a:ext cx="2724912" cy="978408"/>
          </a:xfrm>
          <a:prstGeom prst="rect">
            <a:avLst/>
          </a:prstGeom>
          <a:noFill/>
          <a:ln/>
        </p:spPr>
        <p:txBody>
          <a:bodyPr wrap="square" lIns="0" tIns="0" rIns="0" bIns="0" rtlCol="0" anchor="ctr"/>
          <a:lstStyle/>
          <a:p>
            <a:pPr marL="0" indent="0" algn="l">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Incorporating weather data or cloud cover information would increase realism and functionality.</a:t>
            </a:r>
            <a:endParaRPr lang="en-US" sz="1530" dirty="0"/>
          </a:p>
        </p:txBody>
      </p:sp>
      <p:sp>
        <p:nvSpPr>
          <p:cNvPr id="26" name="Text 10"/>
          <p:cNvSpPr/>
          <p:nvPr/>
        </p:nvSpPr>
        <p:spPr>
          <a:xfrm>
            <a:off x="11137392" y="4544568"/>
            <a:ext cx="146304" cy="365760"/>
          </a:xfrm>
          <a:prstGeom prst="rect">
            <a:avLst/>
          </a:prstGeom>
          <a:noFill/>
          <a:ln/>
        </p:spPr>
        <p:txBody>
          <a:bodyPr wrap="none" lIns="0" tIns="0" rIns="0" bIns="0" rtlCol="0" anchor="ctr"/>
          <a:lstStyle/>
          <a:p>
            <a:pPr marL="0" indent="0" algn="l">
              <a:lnSpc>
                <a:spcPts val="2300"/>
              </a:lnSpc>
              <a:buNone/>
            </a:pPr>
            <a:r>
              <a:rPr lang="en-US" sz="1920" dirty="0">
                <a:solidFill>
                  <a:srgbClr val="333333"/>
                </a:solidFill>
                <a:latin typeface="思源黑体-思源黑体-Medium" pitchFamily="34" charset="0"/>
                <a:ea typeface="思源黑体-思源黑体-Medium" pitchFamily="34" charset="-122"/>
                <a:cs typeface="思源黑体-思源黑体-Medium" pitchFamily="34" charset="-120"/>
              </a:rPr>
              <a:t>4</a:t>
            </a:r>
            <a:endParaRPr lang="en-US" sz="1920" dirty="0"/>
          </a:p>
        </p:txBody>
      </p:sp>
      <p:sp>
        <p:nvSpPr>
          <p:cNvPr id="27" name="Text 11"/>
          <p:cNvSpPr/>
          <p:nvPr/>
        </p:nvSpPr>
        <p:spPr>
          <a:xfrm>
            <a:off x="11009376" y="5120640"/>
            <a:ext cx="2724912" cy="612648"/>
          </a:xfrm>
          <a:prstGeom prst="rect">
            <a:avLst/>
          </a:prstGeom>
          <a:noFill/>
          <a:ln/>
        </p:spPr>
        <p:txBody>
          <a:bodyPr wrap="square" lIns="0" tIns="0" rIns="0" bIns="0" rtlCol="0" anchor="ctr"/>
          <a:lstStyle/>
          <a:p>
            <a:pPr marL="0" indent="0" algn="l">
              <a:lnSpc>
                <a:spcPts val="2400"/>
              </a:lnSpc>
              <a:buNone/>
            </a:pPr>
            <a:r>
              <a:rPr lang="en-US" sz="1920" dirty="0">
                <a:solidFill>
                  <a:srgbClr val="363945"/>
                </a:solidFill>
                <a:latin typeface="思源黑体-思源黑体-Medium" pitchFamily="34" charset="0"/>
                <a:ea typeface="思源黑体-思源黑体-Medium" pitchFamily="34" charset="-122"/>
                <a:cs typeface="思源黑体-思源黑体-Medium" pitchFamily="34" charset="-120"/>
              </a:rPr>
              <a:t>Real-time API Integrations</a:t>
            </a:r>
            <a:endParaRPr lang="en-US" sz="1920" dirty="0"/>
          </a:p>
        </p:txBody>
      </p:sp>
      <p:sp>
        <p:nvSpPr>
          <p:cNvPr id="28" name="Text 12"/>
          <p:cNvSpPr/>
          <p:nvPr/>
        </p:nvSpPr>
        <p:spPr>
          <a:xfrm>
            <a:off x="11009376" y="5907024"/>
            <a:ext cx="2724912" cy="731520"/>
          </a:xfrm>
          <a:prstGeom prst="rect">
            <a:avLst/>
          </a:prstGeom>
          <a:noFill/>
          <a:ln/>
        </p:spPr>
        <p:txBody>
          <a:bodyPr wrap="square" lIns="0" tIns="0" rIns="0" bIns="0" rtlCol="0" anchor="ctr"/>
          <a:lstStyle/>
          <a:p>
            <a:pPr marL="0" indent="0" algn="l">
              <a:lnSpc>
                <a:spcPts val="1920"/>
              </a:lnSpc>
              <a:buNone/>
            </a:pPr>
            <a:r>
              <a:rPr lang="en-US" sz="1530" dirty="0">
                <a:solidFill>
                  <a:srgbClr val="363945"/>
                </a:solidFill>
                <a:latin typeface="思源黑体-思源黑体-Medium" pitchFamily="34" charset="0"/>
                <a:ea typeface="思源黑体-思源黑体-Medium" pitchFamily="34" charset="-122"/>
                <a:cs typeface="思源黑体-思源黑体-Medium" pitchFamily="34" charset="-120"/>
              </a:rPr>
              <a:t>Real-time API integrations could provide users with live sky map features.</a:t>
            </a:r>
            <a:endParaRPr lang="en-US" sz="153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descr="A logo with two heads and a power button&#10;&#10;AI-generated content may be incorrect.">
            <a:extLst>
              <a:ext uri="{FF2B5EF4-FFF2-40B4-BE49-F238E27FC236}">
                <a16:creationId xmlns:a16="http://schemas.microsoft.com/office/drawing/2014/main" id="{AB47CFD9-866D-5368-34EF-A0F6BAB11A09}"/>
              </a:ext>
            </a:extLst>
          </p:cNvPr>
          <p:cNvPicPr>
            <a:picLocks noChangeAspect="1"/>
          </p:cNvPicPr>
          <p:nvPr/>
        </p:nvPicPr>
        <p:blipFill>
          <a:blip r:embed="rId3"/>
          <a:stretch>
            <a:fillRect/>
          </a:stretch>
        </p:blipFill>
        <p:spPr>
          <a:xfrm>
            <a:off x="3200400" y="526473"/>
            <a:ext cx="8229600" cy="5818909"/>
          </a:xfrm>
          <a:prstGeom prst="rect">
            <a:avLst/>
          </a:prstGeom>
        </p:spPr>
      </p:pic>
      <p:sp>
        <p:nvSpPr>
          <p:cNvPr id="5" name="TextBox 4">
            <a:extLst>
              <a:ext uri="{FF2B5EF4-FFF2-40B4-BE49-F238E27FC236}">
                <a16:creationId xmlns:a16="http://schemas.microsoft.com/office/drawing/2014/main" id="{A6FCD920-1A3E-D51B-EF06-DE9433DA198C}"/>
              </a:ext>
            </a:extLst>
          </p:cNvPr>
          <p:cNvSpPr txBox="1"/>
          <p:nvPr/>
        </p:nvSpPr>
        <p:spPr>
          <a:xfrm>
            <a:off x="9077272" y="6476670"/>
            <a:ext cx="6772328" cy="1323439"/>
          </a:xfrm>
          <a:prstGeom prst="rect">
            <a:avLst/>
          </a:prstGeom>
          <a:noFill/>
        </p:spPr>
        <p:txBody>
          <a:bodyPr wrap="square" rtlCol="0">
            <a:spAutoFit/>
          </a:bodyPr>
          <a:lstStyle/>
          <a:p>
            <a:r>
              <a:rPr lang="en-US" sz="4000" dirty="0"/>
              <a:t>By </a:t>
            </a:r>
            <a:r>
              <a:rPr lang="en-US" sz="4000" dirty="0" err="1"/>
              <a:t>Hanishka.P.A</a:t>
            </a:r>
            <a:r>
              <a:rPr lang="en-US" sz="4000" dirty="0"/>
              <a:t> </a:t>
            </a:r>
          </a:p>
          <a:p>
            <a:r>
              <a:rPr lang="en-US" sz="4000" dirty="0" err="1"/>
              <a:t>Disha.S</a:t>
            </a:r>
            <a:endParaRPr lang="en-IN" sz="4000" dirty="0"/>
          </a:p>
        </p:txBody>
      </p:sp>
    </p:spTree>
    <p:extLst>
      <p:ext uri="{BB962C8B-B14F-4D97-AF65-F5344CB8AC3E}">
        <p14:creationId xmlns:p14="http://schemas.microsoft.com/office/powerpoint/2010/main" val="646000646"/>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13</TotalTime>
  <Words>486</Words>
  <Application>Microsoft Office PowerPoint</Application>
  <PresentationFormat>Custom</PresentationFormat>
  <Paragraphs>95</Paragraphs>
  <Slides>10</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思源黑体-思源黑体-Medium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deekshitha.p1909@gmail.com</cp:lastModifiedBy>
  <cp:revision>4</cp:revision>
  <dcterms:created xsi:type="dcterms:W3CDTF">2025-10-04T14:52:21Z</dcterms:created>
  <dcterms:modified xsi:type="dcterms:W3CDTF">2025-10-04T17:44:37Z</dcterms:modified>
</cp:coreProperties>
</file>