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357" r:id="rId2"/>
    <p:sldId id="500" r:id="rId3"/>
    <p:sldId id="532" r:id="rId4"/>
    <p:sldId id="533" r:id="rId5"/>
    <p:sldId id="534" r:id="rId6"/>
    <p:sldId id="535" r:id="rId7"/>
  </p:sldIdLst>
  <p:sldSz cx="10160000" cy="5715000"/>
  <p:notesSz cx="9996488" cy="6865938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맑은 고딕 Semilight" panose="020B0502040204020203" pitchFamily="50" charset="-127"/>
      <p:regular r:id="rId14"/>
    </p:embeddedFont>
    <p:embeddedFont>
      <p:font typeface="맑은 고딕" panose="020B0503020000020004" pitchFamily="50" charset="-127"/>
      <p:regular r:id="rId15"/>
      <p:bold r:id="rId16"/>
    </p:embeddedFont>
    <p:embeddedFont>
      <p:font typeface="Calibri Light" panose="020F0302020204030204" pitchFamily="34" charset="0"/>
      <p:regular r:id="rId17"/>
      <p:italic r:id="rId18"/>
    </p:embeddedFont>
  </p:embeddedFontLst>
  <p:defaultTextStyle>
    <a:defPPr>
      <a:defRPr lang="ko-KR"/>
    </a:defPPr>
    <a:lvl1pPr marL="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553B"/>
    <a:srgbClr val="F2B134"/>
    <a:srgbClr val="068587"/>
    <a:srgbClr val="AF00AF"/>
    <a:srgbClr val="112F41"/>
    <a:srgbClr val="4FB99F"/>
    <a:srgbClr val="000000"/>
    <a:srgbClr val="EC703C"/>
    <a:srgbClr val="113E41"/>
    <a:srgbClr val="256D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82230" autoAdjust="0"/>
  </p:normalViewPr>
  <p:slideViewPr>
    <p:cSldViewPr snapToGrid="0">
      <p:cViewPr>
        <p:scale>
          <a:sx n="100" d="100"/>
          <a:sy n="100" d="100"/>
        </p:scale>
        <p:origin x="1638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31426" cy="3444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62751" y="0"/>
            <a:ext cx="4331426" cy="3444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E52F76-AF59-42F6-9CE2-B65810388E55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521442"/>
            <a:ext cx="4331426" cy="3444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62751" y="6521442"/>
            <a:ext cx="4331426" cy="3444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47FD9C-73B3-4C39-A58C-D02DB07B14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5830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331811" cy="344489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62364" y="1"/>
            <a:ext cx="4331811" cy="344489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r">
              <a:defRPr sz="1300"/>
            </a:lvl1pPr>
          </a:lstStyle>
          <a:p>
            <a:fld id="{75C19CB4-4756-4824-8E84-477C40131107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40050" y="857250"/>
            <a:ext cx="4117975" cy="2317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9" tIns="48180" rIns="96359" bIns="4818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9650" y="3304234"/>
            <a:ext cx="7997189" cy="2703463"/>
          </a:xfrm>
          <a:prstGeom prst="rect">
            <a:avLst/>
          </a:prstGeom>
        </p:spPr>
        <p:txBody>
          <a:bodyPr vert="horz" lIns="96359" tIns="48180" rIns="96359" bIns="4818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521451"/>
            <a:ext cx="4331811" cy="344489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62364" y="6521451"/>
            <a:ext cx="4331811" cy="344489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r">
              <a:defRPr sz="1300"/>
            </a:lvl1pPr>
          </a:lstStyle>
          <a:p>
            <a:fld id="{A6D625BF-EF7C-4F5D-B58E-C92BFFBBF1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89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tutorials.org/course/743/4650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anghaklee.tistory.com/54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mtClean="0">
                <a:hlinkClick r:id="rId3"/>
              </a:rPr>
              <a:t>https://opentutorials.org/course/743/4650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910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13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mtClean="0">
                <a:hlinkClick r:id="rId3"/>
              </a:rPr>
              <a:t>https://sanghaklee.tistory.com/54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328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933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150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0000" y="935302"/>
            <a:ext cx="7620000" cy="1989667"/>
          </a:xfrm>
        </p:spPr>
        <p:txBody>
          <a:bodyPr anchor="b"/>
          <a:lstStyle>
            <a:lvl1pPr algn="ctr">
              <a:defRPr sz="5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0000" y="3001698"/>
            <a:ext cx="7620000" cy="1379802"/>
          </a:xfrm>
        </p:spPr>
        <p:txBody>
          <a:bodyPr/>
          <a:lstStyle>
            <a:lvl1pPr marL="0" indent="0" algn="ctr">
              <a:buNone/>
              <a:defRPr sz="2000"/>
            </a:lvl1pPr>
            <a:lvl2pPr marL="380985" indent="0" algn="ctr">
              <a:buNone/>
              <a:defRPr sz="1667"/>
            </a:lvl2pPr>
            <a:lvl3pPr marL="761970" indent="0" algn="ctr">
              <a:buNone/>
              <a:defRPr sz="1500"/>
            </a:lvl3pPr>
            <a:lvl4pPr marL="1142954" indent="0" algn="ctr">
              <a:buNone/>
              <a:defRPr sz="1333"/>
            </a:lvl4pPr>
            <a:lvl5pPr marL="1523939" indent="0" algn="ctr">
              <a:buNone/>
              <a:defRPr sz="1333"/>
            </a:lvl5pPr>
            <a:lvl6pPr marL="1904924" indent="0" algn="ctr">
              <a:buNone/>
              <a:defRPr sz="1333"/>
            </a:lvl6pPr>
            <a:lvl7pPr marL="2285909" indent="0" algn="ctr">
              <a:buNone/>
              <a:defRPr sz="1333"/>
            </a:lvl7pPr>
            <a:lvl8pPr marL="2666893" indent="0" algn="ctr">
              <a:buNone/>
              <a:defRPr sz="1333"/>
            </a:lvl8pPr>
            <a:lvl9pPr marL="3047878" indent="0" algn="ctr">
              <a:buNone/>
              <a:defRPr sz="1333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676" y="4614736"/>
            <a:ext cx="834358" cy="83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699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326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70750" y="304271"/>
            <a:ext cx="2190750" cy="484319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0" y="304271"/>
            <a:ext cx="6445250" cy="484319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626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306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208" y="1424782"/>
            <a:ext cx="8763000" cy="2377281"/>
          </a:xfrm>
        </p:spPr>
        <p:txBody>
          <a:bodyPr anchor="b"/>
          <a:lstStyle>
            <a:lvl1pPr>
              <a:defRPr sz="5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208" y="3824553"/>
            <a:ext cx="8763000" cy="1250156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80985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358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521354"/>
            <a:ext cx="4318000" cy="36261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0" y="1521354"/>
            <a:ext cx="4318000" cy="36261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338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3" y="304271"/>
            <a:ext cx="8763000" cy="110463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824" y="1400969"/>
            <a:ext cx="4298156" cy="68659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9824" y="2087563"/>
            <a:ext cx="4298156" cy="30704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3500" y="1400969"/>
            <a:ext cx="4319323" cy="68659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3500" y="2087563"/>
            <a:ext cx="4319323" cy="30704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846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36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732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381000"/>
            <a:ext cx="3276864" cy="1333500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9323" y="822855"/>
            <a:ext cx="5143500" cy="4061354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824" y="1714500"/>
            <a:ext cx="3276864" cy="3176323"/>
          </a:xfrm>
        </p:spPr>
        <p:txBody>
          <a:bodyPr/>
          <a:lstStyle>
            <a:lvl1pPr marL="0" indent="0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262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381000"/>
            <a:ext cx="3276864" cy="1333500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19323" y="822855"/>
            <a:ext cx="5143500" cy="4061354"/>
          </a:xfrm>
        </p:spPr>
        <p:txBody>
          <a:bodyPr anchor="t"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824" y="1714500"/>
            <a:ext cx="3276864" cy="3176323"/>
          </a:xfrm>
        </p:spPr>
        <p:txBody>
          <a:bodyPr/>
          <a:lstStyle>
            <a:lvl1pPr marL="0" indent="0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35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8500" y="304271"/>
            <a:ext cx="87630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8500" y="1521354"/>
            <a:ext cx="87630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8500" y="5296959"/>
            <a:ext cx="2286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21D2B-B161-4A2C-A0F2-324F8DD03E7E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65500" y="5296959"/>
            <a:ext cx="3429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75500" y="5296959"/>
            <a:ext cx="2286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5400000">
            <a:off x="-2426654" y="2428214"/>
            <a:ext cx="3876675" cy="7334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 rot="16200000">
            <a:off x="-3203419" y="2428215"/>
            <a:ext cx="3876676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46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761970" rtl="0" eaLnBrk="1" latinLnBrk="1" hangingPunct="1">
        <a:lnSpc>
          <a:spcPct val="90000"/>
        </a:lnSpc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492" indent="-190492" algn="l" defTabSz="761970" rtl="0" eaLnBrk="1" latinLnBrk="1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1pPr>
      <a:lvl2pPr marL="571477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55790" y="4816782"/>
            <a:ext cx="2561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2020. 07. 27.</a:t>
            </a:r>
            <a:endParaRPr lang="en-US" altLang="ko-KR" sz="11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5790" y="568759"/>
            <a:ext cx="59580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mtClean="0">
                <a:ln>
                  <a:solidFill>
                    <a:srgbClr val="ED553B"/>
                  </a:solidFill>
                </a:ln>
                <a:solidFill>
                  <a:srgbClr val="ED553B"/>
                </a:solidFill>
                <a:latin typeface="+mn-ea"/>
                <a:cs typeface="맑은 고딕 Semilight" panose="020B0502040204020203" pitchFamily="50" charset="-127"/>
              </a:rPr>
              <a:t>JavaScript Programming</a:t>
            </a:r>
            <a:endParaRPr lang="ko-KR" altLang="en-US" sz="2000" dirty="0">
              <a:ln>
                <a:solidFill>
                  <a:srgbClr val="ED553B"/>
                </a:solidFill>
              </a:ln>
              <a:solidFill>
                <a:srgbClr val="ED553B"/>
              </a:solidFill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5790" y="1072815"/>
            <a:ext cx="8793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에 관하여</a:t>
            </a:r>
            <a:endParaRPr lang="en-US" altLang="ko-KR" sz="20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5884558" y="0"/>
            <a:ext cx="0" cy="82080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45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3300761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란 무엇일까</a:t>
            </a:r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?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JavaScript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에대한 간단한 설명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웹페이지를 동적으로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프로그래밍적으로 제어하기 위해서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고안된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언어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/>
            </a:r>
            <a:b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</a:b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웹브라우저에서 유일하게 사용할 수 있는 프로그래밍 언어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최근에는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HTML5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적용이 가속화되면서 지금까지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모바일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환경에서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/>
            </a:r>
            <a:b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</a:b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네이티브 앱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안드로이드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IOS)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으로 구현해왔던 기능이 웹에서도 대부분 구현할 수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있음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웹의 중요성에 따른 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JavaScript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의 중요성 확대</a:t>
            </a:r>
            <a:endParaRPr lang="en-US" altLang="ko-KR" sz="140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966216" lvl="2" indent="-342900">
              <a:lnSpc>
                <a:spcPct val="150000"/>
              </a:lnSpc>
              <a:buFont typeface="+mj-lt"/>
              <a:buAutoNum type="arabicParenR"/>
              <a:tabLst>
                <a:tab pos="182563" algn="l"/>
                <a:tab pos="449263" algn="l"/>
              </a:tabLst>
            </a:pPr>
            <a:r>
              <a:rPr lang="en-US" altLang="ko-KR" sz="12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cross-platform</a:t>
            </a:r>
          </a:p>
          <a:p>
            <a:pPr marL="966216" lvl="2" indent="-342900">
              <a:lnSpc>
                <a:spcPct val="150000"/>
              </a:lnSpc>
              <a:buFont typeface="+mj-lt"/>
              <a:buAutoNum type="arabicParenR"/>
              <a:tabLst>
                <a:tab pos="182563" algn="l"/>
                <a:tab pos="449263" algn="l"/>
              </a:tabLst>
            </a:pPr>
            <a:r>
              <a:rPr lang="ko-KR" altLang="en-US" sz="12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검색 </a:t>
            </a:r>
            <a:r>
              <a:rPr lang="ko-KR" altLang="en-US" sz="12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가능</a:t>
            </a:r>
            <a:endParaRPr lang="en-US" altLang="ko-KR" sz="120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966216" lvl="2" indent="-342900">
              <a:lnSpc>
                <a:spcPct val="150000"/>
              </a:lnSpc>
              <a:buFont typeface="+mj-lt"/>
              <a:buAutoNum type="arabicParenR"/>
              <a:tabLst>
                <a:tab pos="182563" algn="l"/>
                <a:tab pos="449263" algn="l"/>
              </a:tabLst>
            </a:pPr>
            <a:r>
              <a:rPr lang="ko-KR" altLang="en-US" sz="12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네이티브 </a:t>
            </a:r>
            <a:r>
              <a:rPr lang="ko-KR" altLang="en-US" sz="12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디바이스를 제어할 수 있는 하드브리드 시스템</a:t>
            </a:r>
            <a:r>
              <a:rPr lang="en-US" altLang="ko-KR" sz="12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(phonegap </a:t>
            </a:r>
            <a:r>
              <a:rPr lang="ko-KR" altLang="en-US" sz="12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등</a:t>
            </a:r>
            <a:r>
              <a:rPr lang="en-US" altLang="ko-KR" sz="12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)</a:t>
            </a:r>
            <a:r>
              <a:rPr lang="ko-KR" altLang="en-US" sz="12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이 </a:t>
            </a:r>
            <a:r>
              <a:rPr lang="ko-KR" altLang="en-US" sz="12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존재</a:t>
            </a:r>
            <a:endParaRPr lang="en-US" altLang="ko-KR" sz="12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자바스크립트가 웹을 벗어나서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광범위하게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사용</a:t>
            </a:r>
            <a:endParaRPr lang="en-US" altLang="ko-KR" sz="140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</p:txBody>
      </p:sp>
      <p:pic>
        <p:nvPicPr>
          <p:cNvPr id="1026" name="Picture 2" descr="비공식 자바스크립트 로고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941" y="4387885"/>
            <a:ext cx="1069975" cy="106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859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3300761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란 무엇일까</a:t>
            </a:r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?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JavaScript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의</a:t>
            </a:r>
            <a:r>
              <a:rPr lang="en-US" altLang="ko-KR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역사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HTML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이 한번 화면에 출력된 후에는 그 형태나 동작방법을 바꿀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수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없음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/>
            </a:r>
            <a:b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</a:b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이러한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문제를 해결하기 위해서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네스케이프에서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만듦</a:t>
            </a:r>
            <a:endParaRPr lang="en-US" altLang="ko-KR" sz="140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마이크로소프트의 인터넷 익스플로러에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jscript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라는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이름으로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탑재됨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/>
            </a:r>
            <a:b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</a:b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후에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ECMA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라는 표준화 기구로 이 언어의 관리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주체가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옮겨짐</a:t>
            </a:r>
            <a:endParaRPr lang="en-US" altLang="ko-KR" sz="140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336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3300761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란 무엇일까</a:t>
            </a:r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?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ECMAScript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ECMAScript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는 표준화 기구인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Ecma International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에 의해서 관리되는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표준안</a:t>
            </a:r>
            <a:endParaRPr lang="en-US" altLang="ko-KR" sz="140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2013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년에서는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ECMAScript 5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가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표준으로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정의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/>
            </a:r>
            <a:b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</a:b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이 당시는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ECMAScript 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3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사용 중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/>
            </a:r>
            <a:b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</a:b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현재는 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6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등의 상위 버전이 있으나 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5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를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많이 사용 중</a:t>
            </a:r>
            <a:endParaRPr lang="en-US" altLang="ko-KR" sz="140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256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3300761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란 무엇일까</a:t>
            </a:r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?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JavaScript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로 할 수 있는 일들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웹페이지 스크립팅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- DOM</a:t>
            </a: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서버 측 스크립팅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- node.js</a:t>
            </a: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브라우저 확장기능</a:t>
            </a:r>
          </a:p>
          <a:p>
            <a:pPr marL="851916" lvl="2" indent="-228600">
              <a:lnSpc>
                <a:spcPct val="150000"/>
              </a:lnSpc>
              <a:buFont typeface="+mj-lt"/>
              <a:buAutoNum type="arabicParenR"/>
              <a:tabLst>
                <a:tab pos="182563" algn="l"/>
                <a:tab pos="449263" algn="l"/>
              </a:tabLst>
            </a:pPr>
            <a:r>
              <a:rPr lang="en-US" altLang="ko-KR" sz="12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Google Chrome extensions</a:t>
            </a:r>
          </a:p>
          <a:p>
            <a:pPr marL="851916" lvl="2" indent="-228600">
              <a:lnSpc>
                <a:spcPct val="150000"/>
              </a:lnSpc>
              <a:buFont typeface="+mj-lt"/>
              <a:buAutoNum type="arabicParenR"/>
              <a:tabLst>
                <a:tab pos="182563" algn="l"/>
                <a:tab pos="449263" algn="l"/>
              </a:tabLst>
            </a:pPr>
            <a:r>
              <a:rPr lang="en-US" altLang="ko-KR" sz="12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Opera extensions</a:t>
            </a:r>
          </a:p>
          <a:p>
            <a:pPr marL="851916" lvl="2" indent="-228600">
              <a:lnSpc>
                <a:spcPct val="150000"/>
              </a:lnSpc>
              <a:buFont typeface="+mj-lt"/>
              <a:buAutoNum type="arabicParenR"/>
              <a:tabLst>
                <a:tab pos="182563" algn="l"/>
                <a:tab pos="449263" algn="l"/>
              </a:tabLst>
            </a:pPr>
            <a:r>
              <a:rPr lang="en-US" altLang="ko-KR" sz="12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Apple Safari 5 extensions</a:t>
            </a:r>
          </a:p>
          <a:p>
            <a:pPr marL="851916" lvl="2" indent="-228600">
              <a:lnSpc>
                <a:spcPct val="150000"/>
              </a:lnSpc>
              <a:buFont typeface="+mj-lt"/>
              <a:buAutoNum type="arabicParenR"/>
              <a:tabLst>
                <a:tab pos="182563" algn="l"/>
                <a:tab pos="449263" algn="l"/>
              </a:tabLst>
            </a:pPr>
            <a:r>
              <a:rPr lang="en-US" altLang="ko-KR" sz="12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Apple Dashboard Widgets</a:t>
            </a:r>
          </a:p>
          <a:p>
            <a:pPr marL="851916" lvl="2" indent="-228600">
              <a:lnSpc>
                <a:spcPct val="150000"/>
              </a:lnSpc>
              <a:buFont typeface="+mj-lt"/>
              <a:buAutoNum type="arabicParenR"/>
              <a:tabLst>
                <a:tab pos="182563" algn="l"/>
                <a:tab pos="449263" algn="l"/>
              </a:tabLst>
            </a:pPr>
            <a:r>
              <a:rPr lang="en-US" altLang="ko-KR" sz="12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Microsoft </a:t>
            </a:r>
            <a:r>
              <a:rPr lang="en-US" altLang="ko-KR" sz="12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Gadgets</a:t>
            </a:r>
          </a:p>
          <a:p>
            <a:pPr marL="851916" lvl="2" indent="-228600">
              <a:lnSpc>
                <a:spcPct val="150000"/>
              </a:lnSpc>
              <a:buFont typeface="+mj-lt"/>
              <a:buAutoNum type="arabicParenR"/>
              <a:tabLst>
                <a:tab pos="182563" algn="l"/>
                <a:tab pos="449263" algn="l"/>
              </a:tabLst>
            </a:pPr>
            <a:r>
              <a:rPr lang="en-US" altLang="ko-KR" sz="12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Google </a:t>
            </a:r>
            <a:r>
              <a:rPr lang="en-US" altLang="ko-KR" sz="12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Desktop </a:t>
            </a:r>
            <a:r>
              <a:rPr lang="en-US" altLang="ko-KR" sz="12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Gadgets</a:t>
            </a: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Adobe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PDF</a:t>
            </a: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Tools in the Adobe Creative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Suite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OpenOffice.org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Unity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게임 엔진</a:t>
            </a: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Google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Apps 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Script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채팅 시스템</a:t>
            </a:r>
            <a:endParaRPr lang="en-US" altLang="ko-KR" sz="140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252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3300761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란 무엇일까</a:t>
            </a:r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?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JavaScript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기본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HTML, CSS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등을 기본적으로 알고 있어야 함</a:t>
            </a:r>
            <a:endParaRPr lang="en-US" altLang="ko-KR" sz="140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기본 수업을 보고 호스트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환경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웹브라우저를 제어하는 방법이나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node.js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나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google apps script)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에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대한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/>
            </a:r>
            <a:b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</a:b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학습을 시작하는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것을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권장한다고 함</a:t>
            </a:r>
            <a:endParaRPr lang="en-US" altLang="ko-KR" sz="140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2050" name="Picture 2" descr="https://grm-project-template-bucket.s3.ap-northeast-2.amazonaws.com/lesson/les_fbBvc_1487900201062/e95bebd1ac2bb7681f0d3d8c256abe295a73b535bd7013266ca107ea3cf41973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541" y="2936689"/>
            <a:ext cx="4168775" cy="231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648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163098</TotalTime>
  <Words>168</Words>
  <Application>Microsoft Office PowerPoint</Application>
  <PresentationFormat>사용자 지정</PresentationFormat>
  <Paragraphs>46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Wingdings</vt:lpstr>
      <vt:lpstr>Calibri</vt:lpstr>
      <vt:lpstr>맑은 고딕 Semilight</vt:lpstr>
      <vt:lpstr>맑은 고딕</vt:lpstr>
      <vt:lpstr>Arial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SISDDK13</dc:creator>
  <cp:lastModifiedBy>Do Dae Kook</cp:lastModifiedBy>
  <cp:revision>9069</cp:revision>
  <cp:lastPrinted>2017-05-12T04:33:51Z</cp:lastPrinted>
  <dcterms:created xsi:type="dcterms:W3CDTF">2016-12-25T12:14:15Z</dcterms:created>
  <dcterms:modified xsi:type="dcterms:W3CDTF">2020-07-27T10:47:35Z</dcterms:modified>
</cp:coreProperties>
</file>