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79" r:id="rId5"/>
    <p:sldId id="263" r:id="rId6"/>
    <p:sldId id="278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06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04.04.2019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04.04.2019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771" y="2544417"/>
            <a:ext cx="6557933" cy="1510748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YOLO IN </a:t>
            </a:r>
            <a:endParaRPr lang="ru-RU" sz="11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539" y="3966069"/>
            <a:ext cx="9144000" cy="459798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Vongani Maluleke</a:t>
            </a:r>
            <a:endParaRPr lang="ru-RU" sz="72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50298-6F6B-4BEF-875C-685CD69C7A63}"/>
              </a:ext>
            </a:extLst>
          </p:cNvPr>
          <p:cNvSpPr/>
          <p:nvPr/>
        </p:nvSpPr>
        <p:spPr>
          <a:xfrm>
            <a:off x="4576599" y="5430943"/>
            <a:ext cx="31516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SATRDAY ‘19</a:t>
            </a:r>
            <a:endParaRPr lang="ru-RU" sz="4400" b="1" i="1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028" name="Picture 4" descr="Image result for R">
            <a:extLst>
              <a:ext uri="{FF2B5EF4-FFF2-40B4-BE49-F238E27FC236}">
                <a16:creationId xmlns:a16="http://schemas.microsoft.com/office/drawing/2014/main" id="{4EE28B6B-45BB-4134-A0FE-A368AA92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017" y="2641351"/>
            <a:ext cx="1875460" cy="14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5021940" cy="809832"/>
          </a:xfrm>
        </p:spPr>
        <p:txBody>
          <a:bodyPr/>
          <a:lstStyle/>
          <a:p>
            <a:r>
              <a:rPr lang="en-US" dirty="0"/>
              <a:t>YOLO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 STORY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Who</a:t>
            </a:r>
          </a:p>
          <a:p>
            <a:endParaRPr lang="en-US" dirty="0"/>
          </a:p>
          <a:p>
            <a:r>
              <a:rPr lang="en-US" dirty="0"/>
              <a:t>What </a:t>
            </a:r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846" y="2475186"/>
            <a:ext cx="6116154" cy="346841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9CBF4B-6797-45D0-B5C5-9DEBCFDC72D8}"/>
              </a:ext>
            </a:extLst>
          </p:cNvPr>
          <p:cNvSpPr txBox="1">
            <a:spLocks/>
          </p:cNvSpPr>
          <p:nvPr/>
        </p:nvSpPr>
        <p:spPr>
          <a:xfrm>
            <a:off x="-204951" y="141890"/>
            <a:ext cx="12192000" cy="143228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latin typeface="+mn-lt"/>
              </a:rPr>
              <a:t>You Only Live Once</a:t>
            </a:r>
            <a:endParaRPr lang="ru-RU" sz="8800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D4384C-8493-4A7E-943B-3EED3E0D6218}"/>
              </a:ext>
            </a:extLst>
          </p:cNvPr>
          <p:cNvCxnSpPr>
            <a:cxnSpLocks/>
          </p:cNvCxnSpPr>
          <p:nvPr/>
        </p:nvCxnSpPr>
        <p:spPr>
          <a:xfrm flipV="1">
            <a:off x="5754414" y="520262"/>
            <a:ext cx="1813034" cy="961698"/>
          </a:xfrm>
          <a:prstGeom prst="line">
            <a:avLst/>
          </a:prstGeom>
          <a:ln w="857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A80300-D996-4A5F-BE74-CFBE96FDD850}"/>
              </a:ext>
            </a:extLst>
          </p:cNvPr>
          <p:cNvSpPr txBox="1"/>
          <p:nvPr/>
        </p:nvSpPr>
        <p:spPr>
          <a:xfrm>
            <a:off x="5722882" y="1166649"/>
            <a:ext cx="4067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2"/>
                </a:solidFill>
              </a:rPr>
              <a:t>LOOK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 YOLO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Theory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3948-C0A9-45DE-A0A0-8984EA87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91D39480-D3B8-42C7-AB62-D2AA61DE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515" y="101601"/>
            <a:ext cx="3817257" cy="216262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  TO  YOLO</a:t>
            </a:r>
            <a:endParaRPr lang="en-ZA" sz="5400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684CD0D-7983-4D52-BB44-896FB7B96AF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03769" y="1164638"/>
            <a:ext cx="2616212" cy="978408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A76C4A7-AC74-4A21-BE94-83D697277870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15726" y="1558280"/>
            <a:ext cx="2810591" cy="758864"/>
          </a:xfrm>
        </p:spPr>
        <p:txBody>
          <a:bodyPr/>
          <a:lstStyle/>
          <a:p>
            <a:endParaRPr lang="en-ZA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D80F8D5-CD55-41FA-B08D-C232D9AAC76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15726" y="1265608"/>
            <a:ext cx="2810591" cy="292671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C365718-103E-44A6-8D4F-C6EBA29990CA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15726" y="3011419"/>
            <a:ext cx="2810591" cy="758864"/>
          </a:xfrm>
        </p:spPr>
        <p:txBody>
          <a:bodyPr/>
          <a:lstStyle/>
          <a:p>
            <a:endParaRPr lang="en-ZA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DDE620E-89F8-4F31-B66B-4E8D9C2A6D56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915726" y="2718747"/>
            <a:ext cx="2810591" cy="292671"/>
          </a:xfrm>
        </p:spPr>
        <p:txBody>
          <a:bodyPr/>
          <a:lstStyle/>
          <a:p>
            <a:endParaRPr lang="en-ZA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4752AE4-8DC0-431E-BFA6-7B912A0583BD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915726" y="4464558"/>
            <a:ext cx="2810591" cy="758864"/>
          </a:xfrm>
        </p:spPr>
        <p:txBody>
          <a:bodyPr/>
          <a:lstStyle/>
          <a:p>
            <a:endParaRPr lang="en-ZA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576C2E-2549-4155-8D92-F95D771F6324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915726" y="4171886"/>
            <a:ext cx="2810591" cy="292671"/>
          </a:xfrm>
        </p:spPr>
        <p:txBody>
          <a:bodyPr/>
          <a:lstStyle/>
          <a:p>
            <a:endParaRPr lang="en-ZA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47F4B10-CFCC-429C-843C-5F48A811B060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5915726" y="5917698"/>
            <a:ext cx="2810591" cy="75886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37F4845-DF09-4686-9852-5E12BF657E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5915726" y="5625026"/>
            <a:ext cx="2810591" cy="292671"/>
          </a:xfrm>
        </p:spPr>
        <p:txBody>
          <a:bodyPr/>
          <a:lstStyle/>
          <a:p>
            <a:endParaRPr lang="en-ZA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53B2E15-0367-452C-9F94-AB7F4C4C7ED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603769" y="2632537"/>
            <a:ext cx="2616212" cy="978408"/>
          </a:xfrm>
        </p:spPr>
        <p:txBody>
          <a:bodyPr/>
          <a:lstStyle/>
          <a:p>
            <a:endParaRPr lang="en-ZA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0D381C2-0780-4B11-A590-03673D027BA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603769" y="4100436"/>
            <a:ext cx="2616212" cy="978408"/>
          </a:xfrm>
        </p:spPr>
        <p:txBody>
          <a:bodyPr/>
          <a:lstStyle/>
          <a:p>
            <a:endParaRPr lang="en-ZA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EBAB2A1-AA12-460B-A733-EEEBA912A4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603769" y="5568334"/>
            <a:ext cx="2616212" cy="978408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040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YOLO IN 3 LINES</a:t>
            </a:r>
            <a:endParaRPr lang="ru-RU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4263" y="1625821"/>
            <a:ext cx="6289862" cy="569085"/>
          </a:xfrm>
        </p:spPr>
        <p:txBody>
          <a:bodyPr>
            <a:normAutofit/>
          </a:bodyPr>
          <a:lstStyle/>
          <a:p>
            <a:r>
              <a:rPr lang="en-US" sz="3200" dirty="0"/>
              <a:t>Code implementation</a:t>
            </a:r>
            <a:endParaRPr lang="ru-RU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Load  darknet package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Library(</a:t>
            </a:r>
            <a:r>
              <a:rPr lang="en-US" sz="2000" i="1" dirty="0" err="1">
                <a:solidFill>
                  <a:schemeClr val="bg2"/>
                </a:solidFill>
              </a:rPr>
              <a:t>image.darknet</a:t>
            </a:r>
            <a:r>
              <a:rPr lang="en-US" sz="2000" i="1" dirty="0">
                <a:solidFill>
                  <a:schemeClr val="bg2"/>
                </a:solidFill>
              </a:rPr>
              <a:t>)</a:t>
            </a:r>
            <a:endParaRPr lang="ru-RU" sz="2000" i="1" dirty="0">
              <a:solidFill>
                <a:schemeClr val="bg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71314" y="2760518"/>
            <a:ext cx="978408" cy="978408"/>
          </a:xfrm>
        </p:spPr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71314" y="3858610"/>
            <a:ext cx="2944368" cy="328343"/>
          </a:xfrm>
        </p:spPr>
        <p:txBody>
          <a:bodyPr/>
          <a:lstStyle/>
          <a:p>
            <a:r>
              <a:rPr lang="en-US" dirty="0"/>
              <a:t>Define the model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499429" y="4271296"/>
            <a:ext cx="3316253" cy="1419822"/>
          </a:xfrm>
        </p:spPr>
        <p:txBody>
          <a:bodyPr>
            <a:normAutofit fontScale="92500" lnSpcReduction="20000"/>
          </a:bodyPr>
          <a:lstStyle/>
          <a:p>
            <a:r>
              <a:rPr lang="en-GB" i="1" dirty="0" err="1">
                <a:solidFill>
                  <a:schemeClr val="bg2"/>
                </a:solidFill>
              </a:rPr>
              <a:t>yolo_tiny_voc</a:t>
            </a:r>
            <a:r>
              <a:rPr lang="en-GB" i="1" dirty="0">
                <a:solidFill>
                  <a:schemeClr val="bg2"/>
                </a:solidFill>
              </a:rPr>
              <a:t> &lt;- </a:t>
            </a:r>
            <a:r>
              <a:rPr lang="en-GB" i="1" dirty="0" err="1">
                <a:solidFill>
                  <a:schemeClr val="bg2"/>
                </a:solidFill>
              </a:rPr>
              <a:t>image_darknet_model</a:t>
            </a:r>
            <a:r>
              <a:rPr lang="en-GB" i="1" dirty="0">
                <a:solidFill>
                  <a:schemeClr val="bg2"/>
                </a:solidFill>
              </a:rPr>
              <a:t>(type = ‘detect’, </a:t>
            </a:r>
          </a:p>
          <a:p>
            <a:r>
              <a:rPr lang="en-GB" i="1" dirty="0">
                <a:solidFill>
                  <a:schemeClr val="bg2"/>
                </a:solidFill>
              </a:rPr>
              <a:t> model = “tiny-yolo-</a:t>
            </a:r>
            <a:r>
              <a:rPr lang="en-GB" i="1" dirty="0" err="1">
                <a:solidFill>
                  <a:schemeClr val="bg2"/>
                </a:solidFill>
              </a:rPr>
              <a:t>voc.cfg</a:t>
            </a:r>
            <a:r>
              <a:rPr lang="en-GB" i="1" dirty="0">
                <a:solidFill>
                  <a:schemeClr val="bg2"/>
                </a:solidFill>
              </a:rPr>
              <a:t>”, </a:t>
            </a:r>
          </a:p>
          <a:p>
            <a:r>
              <a:rPr lang="en-GB" i="1" dirty="0">
                <a:solidFill>
                  <a:schemeClr val="bg2"/>
                </a:solidFill>
              </a:rPr>
              <a:t> weights = </a:t>
            </a:r>
            <a:r>
              <a:rPr lang="en-GB" i="1" dirty="0" err="1">
                <a:solidFill>
                  <a:schemeClr val="bg2"/>
                </a:solidFill>
              </a:rPr>
              <a:t>system.file</a:t>
            </a:r>
            <a:r>
              <a:rPr lang="en-GB" i="1" dirty="0">
                <a:solidFill>
                  <a:schemeClr val="bg2"/>
                </a:solidFill>
              </a:rPr>
              <a:t>(package=”</a:t>
            </a:r>
            <a:r>
              <a:rPr lang="en-GB" i="1" dirty="0" err="1">
                <a:solidFill>
                  <a:schemeClr val="bg2"/>
                </a:solidFill>
              </a:rPr>
              <a:t>image.darknet</a:t>
            </a:r>
            <a:r>
              <a:rPr lang="en-GB" i="1" dirty="0">
                <a:solidFill>
                  <a:schemeClr val="bg2"/>
                </a:solidFill>
              </a:rPr>
              <a:t>”, “models”, “tiny-yolo-</a:t>
            </a:r>
            <a:r>
              <a:rPr lang="en-GB" i="1" dirty="0" err="1">
                <a:solidFill>
                  <a:schemeClr val="bg2"/>
                </a:solidFill>
              </a:rPr>
              <a:t>voc.weights</a:t>
            </a:r>
            <a:r>
              <a:rPr lang="en-GB" i="1" dirty="0">
                <a:solidFill>
                  <a:schemeClr val="bg2"/>
                </a:solidFill>
              </a:rPr>
              <a:t>”), </a:t>
            </a:r>
          </a:p>
          <a:p>
            <a:r>
              <a:rPr lang="en-GB" i="1" dirty="0">
                <a:solidFill>
                  <a:schemeClr val="bg2"/>
                </a:solidFill>
              </a:rPr>
              <a:t> labels = </a:t>
            </a:r>
            <a:r>
              <a:rPr lang="en-GB" i="1" dirty="0" err="1">
                <a:solidFill>
                  <a:schemeClr val="bg2"/>
                </a:solidFill>
              </a:rPr>
              <a:t>system.file</a:t>
            </a:r>
            <a:r>
              <a:rPr lang="en-GB" i="1" dirty="0">
                <a:solidFill>
                  <a:schemeClr val="bg2"/>
                </a:solidFill>
              </a:rPr>
              <a:t>(package=”</a:t>
            </a:r>
            <a:r>
              <a:rPr lang="en-GB" i="1" dirty="0" err="1">
                <a:solidFill>
                  <a:schemeClr val="bg2"/>
                </a:solidFill>
              </a:rPr>
              <a:t>image.darknet</a:t>
            </a:r>
            <a:r>
              <a:rPr lang="en-GB" i="1" dirty="0">
                <a:solidFill>
                  <a:schemeClr val="bg2"/>
                </a:solidFill>
              </a:rPr>
              <a:t>”, “include”, “darknet”, “data”, “</a:t>
            </a:r>
            <a:r>
              <a:rPr lang="en-GB" i="1" dirty="0" err="1">
                <a:solidFill>
                  <a:schemeClr val="bg2"/>
                </a:solidFill>
              </a:rPr>
              <a:t>voc.names</a:t>
            </a:r>
            <a:r>
              <a:rPr lang="en-GB" i="1" dirty="0">
                <a:solidFill>
                  <a:schemeClr val="bg2"/>
                </a:solidFill>
              </a:rPr>
              <a:t>”))</a:t>
            </a:r>
            <a:endParaRPr lang="ru-RU" i="1" dirty="0">
              <a:solidFill>
                <a:schemeClr val="bg2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2" y="2760518"/>
            <a:ext cx="978408" cy="978408"/>
          </a:xfrm>
        </p:spPr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515702" y="3858610"/>
            <a:ext cx="2944368" cy="328343"/>
          </a:xfrm>
        </p:spPr>
        <p:txBody>
          <a:bodyPr/>
          <a:lstStyle/>
          <a:p>
            <a:r>
              <a:rPr lang="en-US" dirty="0"/>
              <a:t>Detect Objects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1419822"/>
          </a:xfrm>
        </p:spPr>
        <p:txBody>
          <a:bodyPr>
            <a:normAutofit fontScale="92500" lnSpcReduction="20000"/>
          </a:bodyPr>
          <a:lstStyle/>
          <a:p>
            <a:r>
              <a:rPr lang="en-GB" sz="1800" i="1" dirty="0">
                <a:solidFill>
                  <a:schemeClr val="bg2"/>
                </a:solidFill>
              </a:rPr>
              <a:t>x &lt;- </a:t>
            </a:r>
            <a:r>
              <a:rPr lang="en-GB" sz="1800" i="1" dirty="0" err="1">
                <a:solidFill>
                  <a:schemeClr val="bg2"/>
                </a:solidFill>
              </a:rPr>
              <a:t>image_darknet_detect</a:t>
            </a:r>
            <a:r>
              <a:rPr lang="en-GB" sz="1800" i="1" dirty="0">
                <a:solidFill>
                  <a:schemeClr val="bg2"/>
                </a:solidFill>
              </a:rPr>
              <a:t>(file = "/Documents/google-car.png", </a:t>
            </a:r>
          </a:p>
          <a:p>
            <a:r>
              <a:rPr lang="en-GB" sz="1800" i="1" dirty="0">
                <a:solidFill>
                  <a:schemeClr val="bg2"/>
                </a:solidFill>
              </a:rPr>
              <a:t>                          object = </a:t>
            </a:r>
            <a:r>
              <a:rPr lang="en-GB" sz="1800" i="1" dirty="0" err="1">
                <a:solidFill>
                  <a:schemeClr val="bg2"/>
                </a:solidFill>
              </a:rPr>
              <a:t>yolo_tiny_voc</a:t>
            </a:r>
            <a:r>
              <a:rPr lang="en-GB" sz="1800" i="1" dirty="0">
                <a:solidFill>
                  <a:schemeClr val="bg2"/>
                </a:solidFill>
              </a:rPr>
              <a:t>,</a:t>
            </a:r>
          </a:p>
          <a:p>
            <a:r>
              <a:rPr lang="en-GB" sz="1800" i="1" dirty="0">
                <a:solidFill>
                  <a:schemeClr val="bg2"/>
                </a:solidFill>
              </a:rPr>
              <a:t>                          threshold = 0.19)</a:t>
            </a:r>
            <a:endParaRPr lang="ru-RU" sz="1800" i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6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17F0B-8B8A-4886-BDFE-1F058F6C0325}"/>
              </a:ext>
            </a:extLst>
          </p:cNvPr>
          <p:cNvSpPr txBox="1"/>
          <p:nvPr/>
        </p:nvSpPr>
        <p:spPr>
          <a:xfrm>
            <a:off x="1868557" y="2027583"/>
            <a:ext cx="991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https://heartbeat.fritz.ai/object-detection-in-just-3-lines-of-r-code-using-tiny-yolo-b5a16e50e8a0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73" y="1473520"/>
            <a:ext cx="4846923" cy="1091078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8" y="4829188"/>
            <a:ext cx="5556765" cy="50947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n-lt"/>
              </a:rPr>
              <a:t>Vongani Maluleke</a:t>
            </a:r>
            <a:endParaRPr lang="ru-RU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267" y="5289157"/>
            <a:ext cx="6168571" cy="38027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2"/>
                </a:solidFill>
              </a:rPr>
              <a:t>Consultant (Deloitte)</a:t>
            </a:r>
          </a:p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chemeClr val="bg2"/>
                </a:solidFill>
              </a:rPr>
              <a:t>Msc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in Advanced Analytics Student (UCT</a:t>
            </a:r>
            <a:r>
              <a:rPr lang="en-US" sz="2800" b="1" dirty="0" smtClean="0">
                <a:solidFill>
                  <a:schemeClr val="bg2"/>
                </a:solidFill>
              </a:rPr>
              <a:t>) </a:t>
            </a:r>
            <a:endParaRPr lang="ru-RU" sz="2800" b="1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718" y="6354354"/>
            <a:ext cx="5308923" cy="327150"/>
          </a:xfrm>
        </p:spPr>
        <p:txBody>
          <a:bodyPr/>
          <a:lstStyle/>
          <a:p>
            <a:pPr algn="ctr"/>
            <a:r>
              <a:rPr lang="en-US" sz="2800" i="1" dirty="0">
                <a:latin typeface="+mn-lt"/>
              </a:rPr>
              <a:t>malulekevon@gmail.com</a:t>
            </a:r>
            <a:endParaRPr lang="ru-RU" sz="2800" i="1" dirty="0">
              <a:latin typeface="+mn-lt"/>
            </a:endParaRP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2949" y="0"/>
            <a:ext cx="49227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E8080-903D-49BF-80FF-3D490E24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52" y="2981121"/>
            <a:ext cx="1800000" cy="180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134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YOLO IN </vt:lpstr>
      <vt:lpstr>YOLO</vt:lpstr>
      <vt:lpstr>HOW  TO  YOLO</vt:lpstr>
      <vt:lpstr>HOW  TO  YOLO</vt:lpstr>
      <vt:lpstr>YOLO IN 3 LINES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2019-03-03T00:15:38Z</dcterms:created>
  <dcterms:modified xsi:type="dcterms:W3CDTF">2019-04-04T14:13:44Z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