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45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4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14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132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0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0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5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7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82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7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2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1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0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3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429C5D-50F8-433E-B7B6-3A59B64D2C1E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3C7254-395D-42E2-B98D-AFA1A7595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onenote://msra-irm93/sharednotes/notes/machinelearning/The%20New%20DNN%20Platform.one#Build%20project%20from%20TFS&amp;section-id={FBCD2DBA-EDA6-4B4B-A872-148659A9802C}&amp;page-id={4A05DFD1-C8AB-4EAF-81C9-41A48903FCD9}&amp;end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IECA DNN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3816" y="4030407"/>
            <a:ext cx="9144000" cy="1655762"/>
          </a:xfrm>
        </p:spPr>
        <p:txBody>
          <a:bodyPr/>
          <a:lstStyle/>
          <a:p>
            <a:r>
              <a:rPr lang="en-US" dirty="0" smtClean="0"/>
              <a:t>Presented by Hanjun Dai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5147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Environment Setup: Installation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12108" y="1433383"/>
            <a:ext cx="350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Install necessary software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91049" y="1985774"/>
            <a:ext cx="692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refer to OneNote page </a:t>
            </a:r>
            <a:r>
              <a:rPr lang="en-US" dirty="0" smtClean="0">
                <a:hlinkClick r:id="rId2"/>
              </a:rPr>
              <a:t>Build project from TFS</a:t>
            </a:r>
            <a:r>
              <a:rPr lang="en-US" dirty="0" smtClean="0"/>
              <a:t> for more information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008" y="2570206"/>
            <a:ext cx="52695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Cuda</a:t>
            </a:r>
            <a:r>
              <a:rPr lang="en-US" dirty="0" smtClean="0"/>
              <a:t> 5.5;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 MKL redistribution from MSRA-IRM100;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MKL environment variables;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MS MPI (the latest version);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Restart your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657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Environment Setup: Project Configuration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30876" y="1393911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Add a new empty </a:t>
            </a:r>
            <a:r>
              <a:rPr lang="en-US" dirty="0" err="1" smtClean="0"/>
              <a:t>c++</a:t>
            </a:r>
            <a:r>
              <a:rPr lang="en-US" dirty="0" smtClean="0"/>
              <a:t> project under tasks folder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5" y="1909004"/>
            <a:ext cx="2105319" cy="1733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4321" y="231483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Setup include paths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321" y="2775900"/>
            <a:ext cx="3962953" cy="229584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888493" y="1909004"/>
            <a:ext cx="1932437" cy="153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4454" y="157857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MPI include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107459" y="2397211"/>
            <a:ext cx="1977082" cy="124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84541" y="2110422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MKL include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96000" y="2883243"/>
            <a:ext cx="1999192" cy="84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09838" y="2684165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IECA Matrix include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560541" y="3830595"/>
            <a:ext cx="2549297" cy="9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09838" y="355616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IECABrain</a:t>
            </a:r>
            <a:r>
              <a:rPr lang="en-US" dirty="0" smtClean="0"/>
              <a:t> headers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962666" y="4077730"/>
            <a:ext cx="2147172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88411" y="4234406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Common.lib header files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71070" y="4226011"/>
            <a:ext cx="2738768" cy="112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88411" y="5179088"/>
            <a:ext cx="151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CUDA include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657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Environment Setup: Project Configuration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30876" y="1393911"/>
            <a:ext cx="207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Setup library paths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76" y="1909004"/>
            <a:ext cx="3991532" cy="213389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281881" y="1655805"/>
            <a:ext cx="1598141" cy="96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3546" y="1393911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 MPI 64-bit lib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55092" y="4296101"/>
            <a:ext cx="109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CUDA lib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08945" y="2751438"/>
            <a:ext cx="623941" cy="143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9070" y="4366055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MKL 64-bit lib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571878" y="2965622"/>
            <a:ext cx="1138371" cy="133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87762" y="1953052"/>
            <a:ext cx="268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Add library dependencies</a:t>
            </a:r>
            <a:endParaRPr lang="en-US" dirty="0"/>
          </a:p>
        </p:txBody>
      </p:sp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91" y="2438467"/>
            <a:ext cx="3982006" cy="18576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70205" y="4772871"/>
            <a:ext cx="82778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 marL="342900" indent="-342900">
              <a:buAutoNum type="arabicPeriod"/>
            </a:pPr>
            <a:r>
              <a:rPr lang="en-US" dirty="0" smtClean="0"/>
              <a:t>Please do configuration for all platform (32/64) and all configuration (Debug/Release)</a:t>
            </a:r>
          </a:p>
          <a:p>
            <a:pPr marL="342900" indent="-342900">
              <a:buAutoNum type="arabicPeriod"/>
            </a:pPr>
            <a:r>
              <a:rPr lang="en-US" dirty="0" smtClean="0"/>
              <a:t>32 and 64 have different library paths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_CRT_SECURE_NO_WARNINGS to </a:t>
            </a:r>
            <a:r>
              <a:rPr lang="en-US" dirty="0"/>
              <a:t>C</a:t>
            </a:r>
            <a:r>
              <a:rPr lang="en-US" dirty="0" smtClean="0"/>
              <a:t>++ preprocessor</a:t>
            </a:r>
          </a:p>
          <a:p>
            <a:pPr marL="342900" indent="-342900">
              <a:buAutoNum type="arabicPeriod"/>
            </a:pPr>
            <a:r>
              <a:rPr lang="en-US" dirty="0" smtClean="0"/>
              <a:t>You can also refer to sample projects for more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5282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Usage: Tasks supported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53918"/>
              </p:ext>
            </p:extLst>
          </p:nvPr>
        </p:nvGraphicFramePr>
        <p:xfrm>
          <a:off x="992899" y="2144658"/>
          <a:ext cx="9699346" cy="2072640"/>
        </p:xfrm>
        <a:graphic>
          <a:graphicData uri="http://schemas.openxmlformats.org/drawingml/2006/table">
            <a:tbl>
              <a:tblPr/>
              <a:tblGrid>
                <a:gridCol w="1293689"/>
                <a:gridCol w="1334977"/>
                <a:gridCol w="1498877"/>
                <a:gridCol w="1102263"/>
                <a:gridCol w="1032199"/>
                <a:gridCol w="1411114"/>
                <a:gridCol w="1184564"/>
                <a:gridCol w="841663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Input Format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Model Format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CPU matrix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CPU NN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</a:rPr>
                        <a:t>CPU</a:t>
                      </a:r>
                      <a:r>
                        <a:rPr lang="en-US" sz="1600" b="1" baseline="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</a:rPr>
                        <a:t>Efficiency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GPU matrix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GPU NN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Dense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Dense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MNIST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6.6s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Sparse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Dense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Sparse MNIST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9s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Sparse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Dense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Click prediction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Sparse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Dense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Word2vec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20s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Dense/Sparse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Sparse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Local connection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0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6143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Usage: Train a simple MNIST</a:t>
            </a:r>
            <a:endParaRPr lang="en-US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043559"/>
              </p:ext>
            </p:extLst>
          </p:nvPr>
        </p:nvGraphicFramePr>
        <p:xfrm>
          <a:off x="6272816" y="1450096"/>
          <a:ext cx="5651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Packager Shell Object" showAsIcon="1" r:id="rId3" imgW="565920" imgH="484200" progId="Package">
                  <p:embed/>
                </p:oleObj>
              </mc:Choice>
              <mc:Fallback>
                <p:oleObj name="Packager Shell Object" showAsIcon="1" r:id="rId3" imgW="565920" imgH="484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2816" y="1450096"/>
                        <a:ext cx="565150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7438" y="1507524"/>
            <a:ext cx="483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refer to sample code for more information.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2182" y="2640391"/>
            <a:ext cx="107915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CMPIComm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MPI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MatMode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MatMode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r-F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Mode</a:t>
            </a:r>
          </a:p>
          <a:p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TrainingConfig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TrainingConfig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Training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uThreadReplicaCnt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uBatchSize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uMaxEpochCount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IMatrix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4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uThreadReplicaCnt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Initialize Matrix Engine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62681" y="2049550"/>
            <a:ext cx="33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1. Initialize our platform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24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6143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Usage: Train a simple MNIST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07308" y="1248150"/>
            <a:ext cx="5216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2. Create Layer Information Structures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953090" y="3180387"/>
            <a:ext cx="101407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InputLayerInfo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pInputInfo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InputLayerInfo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MatFormat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784,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pSupplier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HiddenLayerInfo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pHiddenInfo_1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HiddenLayerInfo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MatFormat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1, 1024,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CRectify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HiddenLayerInfo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pHiddenInfo_2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HiddenLayerInfo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MatFormat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2, 1024,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CRectify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OutputLayerInfo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pOutInfo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OutputLayerInfo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MatFormat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3, 10,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pSupplier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CSoftmax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CLogLoss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654111" y="1819946"/>
            <a:ext cx="518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refer to </a:t>
            </a:r>
            <a:r>
              <a:rPr lang="en-US" dirty="0" err="1" smtClean="0"/>
              <a:t>Struct</a:t>
            </a:r>
            <a:r>
              <a:rPr lang="en-US" dirty="0" smtClean="0"/>
              <a:t> Constructor for more information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3090" y="2457112"/>
            <a:ext cx="7537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CDataSupplier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pSupplier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CDataSupplier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uThreadReplicaCnt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uBatchSize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130683" y="3573740"/>
            <a:ext cx="1167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Matrix format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86053" y="3586802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ID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0003" y="3611236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Size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1891" y="3618272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Will BP?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02757" y="3618272"/>
            <a:ext cx="1624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Where Data Comes?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46357" y="4217627"/>
            <a:ext cx="1948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What Activation </a:t>
            </a:r>
            <a:r>
              <a:rPr lang="en-US" sz="1400" dirty="0" err="1" smtClean="0"/>
              <a:t>Func</a:t>
            </a:r>
            <a:r>
              <a:rPr lang="en-US" sz="1400" dirty="0" smtClean="0"/>
              <a:t> is?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06714" y="5427156"/>
            <a:ext cx="1552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What Loss </a:t>
            </a:r>
            <a:r>
              <a:rPr lang="en-US" sz="1400" dirty="0" err="1" smtClean="0"/>
              <a:t>Func</a:t>
            </a:r>
            <a:r>
              <a:rPr lang="en-US" sz="1400" dirty="0" smtClean="0"/>
              <a:t> is?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15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7308" y="1248150"/>
            <a:ext cx="5224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3. Build DAG structure and set readers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94040" y="724930"/>
            <a:ext cx="6143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Usage: Train a simple MNIST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62681" y="1771370"/>
            <a:ext cx="10091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CDAGStructure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dagStruct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dagStruct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AddLayer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pInputInfo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dagStruct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AddLayer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pHiddenInfo_1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dagStruct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AddLayer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pHiddenInfo_2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dagStruct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AddLayer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pOutInfo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pInputInfo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RegisterReader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CDenseMatReader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pInputInfo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layerSize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FileStorageMode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pOutInfo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RegisterReader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CDenseMatReader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pOutInfo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layerSize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FileStorageMode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062681" y="4344081"/>
            <a:ext cx="104702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FullConnection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pConn_0_1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FullConnection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&gt;(0, 784, 1024,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BiasStatus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UseBias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FullConnection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pConn_1_2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FullConnection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&gt;(1, 1024, 1024,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BiasStatus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UseBias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FullConnection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pConn_2_3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FullConnection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&gt;(2, 1024, 10,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BiasStatus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UseBias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07308" y="3775150"/>
            <a:ext cx="3207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4. Create 3 connections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87912" y="279262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6096" y="279605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88627" y="2809101"/>
            <a:ext cx="134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5483" y="409300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99664" y="408604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Size_0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52" y="409180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6143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Usage: Train a simple MNIST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25845" y="1336750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5. Add Connections, and do initialization for weights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768951" y="188701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pConn_0_1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pWeights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SetUniformRandom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(-0.1f, 0.1f);</a:t>
            </a:r>
          </a:p>
          <a:p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pConn_1_2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pWeights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SetUniformRandom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(-0.1f, 0.1f);</a:t>
            </a:r>
          </a:p>
          <a:p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pConn_2_3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pWeights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SetUniformRandom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(-0.1f, 0.1f);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dagStruct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AddConnection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(0, 1,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pConn_0_1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dagStruct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AddConnection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pConn_1_2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dagStruct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AddConnection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(2, 3,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pConn_2_3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243914" y="36493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68951" y="429107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CNeuralNet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dagStruct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net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AddDataset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"MNIST"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pSupplier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25845" y="3658431"/>
            <a:ext cx="602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  <a:r>
              <a:rPr lang="en-US" sz="2400" b="1" dirty="0" smtClean="0"/>
              <a:t>. Create new Neural Network; add a dataset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20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6143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Usage: Train a simple MNIST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22407" y="1376550"/>
            <a:ext cx="238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7. Train and Test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301578" y="2083292"/>
            <a:ext cx="94817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&gt;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training_files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training_files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&gt;(0,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train_image_whole.data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training_files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&gt;(1,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train_label.data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net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SetFiles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"MNIST"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training_files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net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TrainAll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&gt;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test_files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test_files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&gt;(0,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test_image_whole.data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test_files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&gt;(1,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test_label.data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net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SetFiles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"MNIST"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test_files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net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TestAccuracy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301578" y="528302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CMPIComm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Finalize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don't forget to finalize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30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6100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Usage: Train a sparse MNIST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29731" y="1515762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Simple modifications: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44440" y="2414513"/>
            <a:ext cx="8221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InputLayerInfo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pInputInfo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InputLayerInfo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MatFormat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784,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pSupplier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244440" y="2133686"/>
            <a:ext cx="20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Sparse input layer: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4440" y="3790886"/>
            <a:ext cx="11100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pInputInfo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RegisterReader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CSparseMatReader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pInputInfo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layerSize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FileStorageMode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4440" y="3444676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Register sparse input reader: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2" y="2413686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Overview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2" y="3422821"/>
            <a:ext cx="3437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Environment Setup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2" y="4431956"/>
            <a:ext cx="2873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Usage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2" y="5441091"/>
            <a:ext cx="1491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6489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701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Usage: Train word2vec with HS/NS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48267" y="1755491"/>
            <a:ext cx="9363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1. Load term frequency, build Huffman Tree/Set Multinomial Sampler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09816" y="1386159"/>
            <a:ext cx="483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refer to sample code for more information.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398106"/>
              </p:ext>
            </p:extLst>
          </p:nvPr>
        </p:nvGraphicFramePr>
        <p:xfrm>
          <a:off x="6276803" y="1259726"/>
          <a:ext cx="5651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Packager Shell Object" showAsIcon="1" r:id="rId3" imgW="565920" imgH="484200" progId="Package">
                  <p:embed/>
                </p:oleObj>
              </mc:Choice>
              <mc:Fallback>
                <p:oleObj name="Packager Shell Object" showAsIcon="1" r:id="rId3" imgW="565920" imgH="484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6803" y="1259726"/>
                        <a:ext cx="565150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309816" y="2262832"/>
            <a:ext cx="93647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HuffmanEncoder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pEncoder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HuffmanEncoder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pEncoder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BuildFromTermFrequency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"D:/TFS/IECAProjects/dataset/word2vec/text8_word_cnt.txt"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uVocabSize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pEncoder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GetLabelSize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pOutInfo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SoftmaxApproxOutputLayerInfo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</a:p>
          <a:p>
            <a:r>
              <a:rPr lang="en-US" sz="1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MatFormat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uVocabSize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pSupplier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CHrchySoftmaxApproximator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pEncoder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uThreadReplicaCnt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48267" y="3908946"/>
            <a:ext cx="9586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2. Sparse input layer; </a:t>
            </a:r>
            <a:r>
              <a:rPr lang="en-US" sz="2400" b="1" dirty="0" err="1" smtClean="0"/>
              <a:t>Softmax</a:t>
            </a:r>
            <a:r>
              <a:rPr lang="en-US" sz="2400" b="1" dirty="0" smtClean="0"/>
              <a:t> Approximation Output Layer/Connection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06378" y="4621428"/>
            <a:ext cx="7695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Currently, the sample code use general matrix format to represent the data. </a:t>
            </a:r>
          </a:p>
          <a:p>
            <a:r>
              <a:rPr lang="en-US" sz="2000" dirty="0" smtClean="0"/>
              <a:t>You  can write your own data reader to support slide-window like inputs.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26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590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Usage: Write your own code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74127" y="1384788"/>
            <a:ext cx="4611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1. Build project under /task folder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47567" y="1846453"/>
            <a:ext cx="550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 section ‘Environment Setup’ for more information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4127" y="2334259"/>
            <a:ext cx="419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2. Write your own Connection: 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124113" y="3385403"/>
            <a:ext cx="101572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FeedForward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AbstractLayer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pLayerFrom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AbstractLayer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0;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BackPropagation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TrainingConfig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pTrainingConfig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AbstractLayer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pLayerFrom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AbstractLayer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 	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propagateError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0;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24113" y="2948372"/>
            <a:ext cx="87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 </a:t>
            </a:r>
            <a:r>
              <a:rPr lang="en-US" dirty="0" err="1" smtClean="0"/>
              <a:t>AbstractConnection</a:t>
            </a:r>
            <a:r>
              <a:rPr lang="en-US" dirty="0" smtClean="0"/>
              <a:t> (or its child classes) and override the following two virtual functions.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02740" y="2426592"/>
            <a:ext cx="311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</a:t>
            </a:r>
            <a:r>
              <a:rPr lang="en-US" b="1" dirty="0"/>
              <a:t> </a:t>
            </a:r>
            <a:r>
              <a:rPr lang="en-US" b="1" dirty="0" err="1" smtClean="0"/>
              <a:t>AbstractConnection.h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51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2322" y="1337481"/>
            <a:ext cx="3263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3. Write your own Layer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94040" y="724930"/>
            <a:ext cx="590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Usage: Write your own code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33497" y="1976307"/>
            <a:ext cx="886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 Inherit </a:t>
            </a:r>
            <a:r>
              <a:rPr lang="en-US" dirty="0" err="1" smtClean="0"/>
              <a:t>AbstractLayerInfo</a:t>
            </a:r>
            <a:r>
              <a:rPr lang="en-US" dirty="0" smtClean="0"/>
              <a:t> (or its child classes) and override the following two virtual functions.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4042" y="2655842"/>
            <a:ext cx="81636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AbstractLayer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 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CreateLayer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uThreadReplicaID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0) = 0;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LayerType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GetType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664042" y="2404074"/>
            <a:ext cx="4458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Tell me how to create your layer object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664042" y="3123053"/>
            <a:ext cx="6247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Tell me what is your layer type (input, hidden, or output)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33497" y="3657366"/>
            <a:ext cx="848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. Inherit </a:t>
            </a:r>
            <a:r>
              <a:rPr lang="en-US" dirty="0" err="1" smtClean="0"/>
              <a:t>AbstractLayer</a:t>
            </a:r>
            <a:r>
              <a:rPr lang="en-US" dirty="0" smtClean="0"/>
              <a:t> (or its child classes) and override the following four virtual functions.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64042" y="4265503"/>
            <a:ext cx="8279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PrepareFeedForward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0;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PrepareBackPropagation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TrainingConfig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pTrainingConfig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0;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0;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CalcErr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0;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330777" y="138214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 </a:t>
            </a:r>
            <a:r>
              <a:rPr lang="en-US" b="1" dirty="0" err="1" smtClean="0"/>
              <a:t>AbstractLayer.h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16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590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Usage: Write your own code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42322" y="1337481"/>
            <a:ext cx="3263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3. Write your own Layer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42322" y="1952368"/>
            <a:ext cx="444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Feed Forward logic is organized as follows: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90817" y="1914303"/>
            <a:ext cx="4795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Back Propagation logic is organized as follows: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2595" y="2436857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ResetActivations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PrepareFeedForward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inConns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CMPIComm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IsInProcess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uProcID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FeedForward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774724" y="253123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ResetErrors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PrepareBackPropagation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pTrainingConfig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outConns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CMPIComm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IsInProcess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uProcID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BackPropagation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pTrainingConfig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bpError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CalcErr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330777" y="138214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 </a:t>
            </a:r>
            <a:r>
              <a:rPr lang="en-US" b="1" dirty="0" err="1" smtClean="0"/>
              <a:t>AbstractLayer.h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13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590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Usage: Write your own code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42322" y="1337481"/>
            <a:ext cx="3588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. Write your own Reader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99400" y="1888477"/>
            <a:ext cx="919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 </a:t>
            </a:r>
            <a:r>
              <a:rPr lang="en-US" dirty="0" err="1" smtClean="0"/>
              <a:t>CAbstractDataReader</a:t>
            </a:r>
            <a:r>
              <a:rPr lang="en-US" dirty="0" smtClean="0"/>
              <a:t>(or its child classes) and override the following three virtual functions.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2152" y="2543599"/>
            <a:ext cx="94652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0;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LoadBatchSamples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IMatrix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*&amp;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batch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uBatchSize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0;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0;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240047" y="2347140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Tell me how to open a file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240046" y="3203573"/>
            <a:ext cx="6445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Tell me how to close your reader after one epoch of training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240046" y="2763894"/>
            <a:ext cx="763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Tell me how to get a mini-batch of data; you should set the batch Matrix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330777" y="1382147"/>
            <a:ext cx="329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 </a:t>
            </a:r>
            <a:r>
              <a:rPr lang="en-US" b="1" dirty="0" err="1" smtClean="0"/>
              <a:t>CAbstractDataReader.h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07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590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Usage: Write your own code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42322" y="1337481"/>
            <a:ext cx="514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5. Write your own Act/Loss Functions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99400" y="1888477"/>
            <a:ext cx="864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 </a:t>
            </a:r>
            <a:r>
              <a:rPr lang="en-US" dirty="0" err="1" smtClean="0"/>
              <a:t>CAbstractActFunc</a:t>
            </a:r>
            <a:r>
              <a:rPr lang="en-US" dirty="0" smtClean="0"/>
              <a:t>(or its child classes) and override the following four virtual functions.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982" y="2347140"/>
            <a:ext cx="96959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DenseMat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DenseMat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DenseMat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29729" y="4602023"/>
            <a:ext cx="106020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matEleType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GetLoss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DenseMat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DenseMat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matEleType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GetLoss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DenseMat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DenseMat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DenseMat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29729" y="3958694"/>
            <a:ext cx="879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 </a:t>
            </a:r>
            <a:r>
              <a:rPr lang="en-US" dirty="0" err="1" smtClean="0"/>
              <a:t>CAbstractLossFunc</a:t>
            </a:r>
            <a:r>
              <a:rPr lang="en-US" dirty="0" smtClean="0"/>
              <a:t>(or its child classes) and override the following four virtual functions.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0777" y="1382147"/>
            <a:ext cx="474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 </a:t>
            </a:r>
            <a:r>
              <a:rPr lang="en-US" b="1" dirty="0" err="1" smtClean="0"/>
              <a:t>matrix_act_func.h</a:t>
            </a:r>
            <a:r>
              <a:rPr lang="en-US" b="1" dirty="0" smtClean="0"/>
              <a:t>/</a:t>
            </a:r>
            <a:r>
              <a:rPr lang="en-US" b="1" dirty="0" err="1" smtClean="0"/>
              <a:t>matrix_loss_func.h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11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794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Usage: A sample for CNN implementation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540473" y="1396477"/>
            <a:ext cx="88886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ConvolutionalConnection</a:t>
            </a:r>
            <a:r>
              <a:rPr lang="en-US" sz="2400" dirty="0" smtClean="0"/>
              <a:t> derived from </a:t>
            </a:r>
            <a:r>
              <a:rPr lang="en-US" sz="2400" dirty="0" err="1" smtClean="0"/>
              <a:t>AbstractConnection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Feed Forward: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Change the form of last layer’s activation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Do matrix operations  like standard connection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Pooling</a:t>
            </a:r>
          </a:p>
          <a:p>
            <a:pPr marL="800100" lvl="1" indent="-342900">
              <a:buAutoNum type="arabicPeriod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Back Propagation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Change the form of last layer’s activation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Pass pooling error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Update weights and calculate next layer’s error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change error’s form and propagate to next layer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64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603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Usage: Hints on writing code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32238" y="14663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0389" y="1524000"/>
            <a:ext cx="9473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Follow Taifeng Nomenclature (please refer to </a:t>
            </a:r>
            <a:r>
              <a:rPr lang="en-US" sz="2400" dirty="0" err="1" smtClean="0"/>
              <a:t>Taifeng’s</a:t>
            </a:r>
            <a:r>
              <a:rPr lang="en-US" sz="2400" dirty="0" smtClean="0"/>
              <a:t> code training slides)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0389" y="2111517"/>
            <a:ext cx="642118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Hints on playing with </a:t>
            </a:r>
            <a:r>
              <a:rPr lang="en-US" sz="2400" dirty="0" err="1" smtClean="0"/>
              <a:t>IECAMatrix</a:t>
            </a:r>
            <a:endParaRPr lang="en-US" sz="2400" dirty="0" smtClean="0"/>
          </a:p>
          <a:p>
            <a:pPr marL="342900" indent="-342900">
              <a:buAutoNum type="alphaLcPeriod"/>
            </a:pPr>
            <a:r>
              <a:rPr lang="en-US" dirty="0" smtClean="0"/>
              <a:t>You’d better allocate memory for l-values before calculation;</a:t>
            </a:r>
          </a:p>
          <a:p>
            <a:pPr marL="342900" indent="-342900">
              <a:buAutoNum type="alphaLcPeriod"/>
            </a:pPr>
            <a:r>
              <a:rPr lang="en-US" dirty="0" smtClean="0"/>
              <a:t>Left side of ‘=‘ cannot appear on the right side of ‘=‘;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E.g. Write a += b instead of a = a + b;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 smtClean="0"/>
              <a:t>Unsupported expressions will cause compile error.</a:t>
            </a:r>
          </a:p>
          <a:p>
            <a:pPr marL="342900" indent="-342900">
              <a:buAutoNum type="alphaLcPeriod"/>
            </a:pPr>
            <a:r>
              <a:rPr lang="en-US" dirty="0" smtClean="0"/>
              <a:t>Dense Matrix is Col-major; Sparse matrix use CSC storage format;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0389" y="4084028"/>
            <a:ext cx="7369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About memory allocation</a:t>
            </a:r>
          </a:p>
          <a:p>
            <a:pPr marL="342900" indent="-342900">
              <a:buAutoNum type="alphaLcPeriod"/>
            </a:pPr>
            <a:r>
              <a:rPr lang="en-US" dirty="0" smtClean="0"/>
              <a:t>Dynamically create/delete memory is costly;</a:t>
            </a:r>
          </a:p>
          <a:p>
            <a:pPr marL="342900" indent="-342900">
              <a:buAutoNum type="alphaLcPeriod"/>
            </a:pPr>
            <a:r>
              <a:rPr lang="en-US" dirty="0" smtClean="0"/>
              <a:t>Copy data between CPU/GPU is costly;</a:t>
            </a:r>
          </a:p>
          <a:p>
            <a:pPr marL="342900" indent="-342900">
              <a:buAutoNum type="alphaLcPeriod"/>
            </a:pPr>
            <a:r>
              <a:rPr lang="en-US" dirty="0" smtClean="0"/>
              <a:t>Pass arguments via reference (or </a:t>
            </a:r>
            <a:r>
              <a:rPr lang="en-US" dirty="0" err="1" smtClean="0"/>
              <a:t>const</a:t>
            </a:r>
            <a:r>
              <a:rPr lang="en-US" dirty="0" smtClean="0"/>
              <a:t> reference) to avoid unnecessary copy;</a:t>
            </a:r>
          </a:p>
          <a:p>
            <a:pPr marL="342900" indent="-342900">
              <a:buAutoNum type="alphaLcPeriod"/>
            </a:pPr>
            <a:r>
              <a:rPr lang="en-US" dirty="0" smtClean="0"/>
              <a:t>Use new and delete, instead of </a:t>
            </a:r>
            <a:r>
              <a:rPr lang="en-US" dirty="0" err="1" smtClean="0"/>
              <a:t>malloc</a:t>
            </a:r>
            <a:r>
              <a:rPr lang="en-US" dirty="0" smtClean="0"/>
              <a:t> and free;</a:t>
            </a:r>
          </a:p>
        </p:txBody>
      </p:sp>
    </p:spTree>
    <p:extLst>
      <p:ext uri="{BB962C8B-B14F-4D97-AF65-F5344CB8AC3E}">
        <p14:creationId xmlns:p14="http://schemas.microsoft.com/office/powerpoint/2010/main" val="720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040" y="724930"/>
            <a:ext cx="103881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Policy &amp; </a:t>
            </a:r>
            <a:r>
              <a:rPr lang="en-US" altLang="zh-CN" sz="2800" dirty="0" smtClean="0"/>
              <a:t>Introduction to </a:t>
            </a:r>
            <a:r>
              <a:rPr lang="en-US" sz="2800" dirty="0" smtClean="0"/>
              <a:t>Branches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Developer(main)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Continue implement infrastructure/platform level next version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Release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Open to users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Add features / add samples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Don’t commit changes to existing code once get reviewed by platform team.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Valuable modification/additional features will be merged into main branch.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98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103881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HPC usage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WSM template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MSR template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Low priority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Request job using “core” as the unit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Please specify the core number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40 cores in single machine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2 GPU cards in single machine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GPU usage </a:t>
            </a:r>
            <a:r>
              <a:rPr lang="en-US" sz="2000" dirty="0" smtClean="0"/>
              <a:t>(mind this since current </a:t>
            </a:r>
            <a:r>
              <a:rPr lang="en-US" sz="2000" dirty="0" err="1" smtClean="0"/>
              <a:t>hpc</a:t>
            </a:r>
            <a:r>
              <a:rPr lang="en-US" sz="2000" dirty="0" smtClean="0"/>
              <a:t> has no way to allocate job on GPU automatically)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Include the shared lock in your program (check with Shuxin)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063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532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Overview: Architecture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402424" y="5511112"/>
            <a:ext cx="2942505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35894" y="4537047"/>
            <a:ext cx="3787975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34678" y="3534266"/>
            <a:ext cx="4522823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36099" y="2413804"/>
            <a:ext cx="503558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66791" y="5465630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Common.lib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942659" y="4494193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IECAMatrix.lib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66791" y="3503026"/>
            <a:ext cx="1602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NNCore.lib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283726" y="2348009"/>
            <a:ext cx="11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Nets.lib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76112" y="3146854"/>
            <a:ext cx="9381358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3"/>
            <a:endCxn id="5" idx="3"/>
          </p:cNvCxnSpPr>
          <p:nvPr/>
        </p:nvCxnSpPr>
        <p:spPr>
          <a:xfrm flipH="1">
            <a:off x="9057501" y="2599156"/>
            <a:ext cx="214184" cy="1120462"/>
          </a:xfrm>
          <a:prstGeom prst="bentConnector3">
            <a:avLst>
              <a:gd name="adj1" fmla="val -106731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4" idx="3"/>
          </p:cNvCxnSpPr>
          <p:nvPr/>
        </p:nvCxnSpPr>
        <p:spPr>
          <a:xfrm rot="5400000">
            <a:off x="8527452" y="4192350"/>
            <a:ext cx="726466" cy="333632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3" idx="3"/>
          </p:cNvCxnSpPr>
          <p:nvPr/>
        </p:nvCxnSpPr>
        <p:spPr>
          <a:xfrm rot="5400000">
            <a:off x="8182385" y="5154977"/>
            <a:ext cx="704031" cy="378942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9934370" y="5045559"/>
            <a:ext cx="923100" cy="23710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438320" y="5465630"/>
            <a:ext cx="1692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Dependency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96095" y="4916232"/>
            <a:ext cx="297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Developer Focused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908141" y="2623634"/>
            <a:ext cx="2086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Focused</a:t>
            </a:r>
            <a:endParaRPr lang="en-US" sz="2800" dirty="0"/>
          </a:p>
        </p:txBody>
      </p:sp>
      <p:sp>
        <p:nvSpPr>
          <p:cNvPr id="39" name="Rectangle 38"/>
          <p:cNvSpPr/>
          <p:nvPr/>
        </p:nvSpPr>
        <p:spPr>
          <a:xfrm>
            <a:off x="3881535" y="1556069"/>
            <a:ext cx="5619241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524588" y="1494510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Main.cpp (user code)</a:t>
            </a:r>
            <a:endParaRPr lang="en-US" sz="2400" dirty="0"/>
          </a:p>
        </p:txBody>
      </p:sp>
      <p:cxnSp>
        <p:nvCxnSpPr>
          <p:cNvPr id="41" name="Elbow Connector 40"/>
          <p:cNvCxnSpPr>
            <a:stCxn id="39" idx="3"/>
          </p:cNvCxnSpPr>
          <p:nvPr/>
        </p:nvCxnSpPr>
        <p:spPr>
          <a:xfrm flipH="1">
            <a:off x="9240960" y="1741421"/>
            <a:ext cx="259816" cy="731072"/>
          </a:xfrm>
          <a:prstGeom prst="bentConnector4">
            <a:avLst>
              <a:gd name="adj1" fmla="val -87985"/>
              <a:gd name="adj2" fmla="val 6267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fmn.xnpic.com/fmn052/20110708/2135/p_large_G9By_5a2700021a375c4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7" t="14796" r="22977" b="46974"/>
          <a:stretch/>
        </p:blipFill>
        <p:spPr bwMode="auto">
          <a:xfrm>
            <a:off x="1409848" y="1353827"/>
            <a:ext cx="1083184" cy="131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m.c.lnkd.licdn.com/mpr/pub/image-ioivm44h01ZaaEhYVyvKGB_zBAnbSk4zxJvHIXBhB-88wUGIioiHI_AhB7Kbwp_PurVc/taifeng-wa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848" y="3791648"/>
            <a:ext cx="1124583" cy="112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6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4843" y="2967335"/>
            <a:ext cx="2602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Thanks!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23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660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Overview: Features_Common.lib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66327" y="1436915"/>
            <a:ext cx="49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Common.lib contains useful utilities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71396" y="1968759"/>
            <a:ext cx="785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Dictionary.h</a:t>
            </a:r>
            <a:r>
              <a:rPr lang="en-US" sz="2400" dirty="0" smtClean="0"/>
              <a:t>: a C# like hash table, which is faster than </a:t>
            </a:r>
            <a:r>
              <a:rPr lang="en-US" sz="2400" dirty="0" err="1" smtClean="0"/>
              <a:t>std</a:t>
            </a:r>
            <a:r>
              <a:rPr lang="en-US" sz="2400" dirty="0" smtClean="0"/>
              <a:t>::map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71396" y="2500603"/>
            <a:ext cx="824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HuffmanEncoder.h</a:t>
            </a:r>
            <a:r>
              <a:rPr lang="en-US" sz="2400" dirty="0" smtClean="0"/>
              <a:t>: generate Huffman Tree from term frequency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071396" y="3032447"/>
            <a:ext cx="4242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ConfigParser.h</a:t>
            </a:r>
            <a:r>
              <a:rPr lang="en-US" sz="2400" dirty="0" smtClean="0"/>
              <a:t>: an .</a:t>
            </a:r>
            <a:r>
              <a:rPr lang="en-US" sz="2400" dirty="0" err="1" smtClean="0"/>
              <a:t>ini</a:t>
            </a:r>
            <a:r>
              <a:rPr lang="en-US" sz="2400" dirty="0" smtClean="0"/>
              <a:t> file parser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071396" y="3698031"/>
            <a:ext cx="3575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Log.h</a:t>
            </a:r>
            <a:r>
              <a:rPr lang="en-US" sz="2400" dirty="0" smtClean="0"/>
              <a:t>: a ‘</a:t>
            </a:r>
            <a:r>
              <a:rPr lang="en-US" sz="2400" dirty="0" err="1" smtClean="0"/>
              <a:t>printf</a:t>
            </a:r>
            <a:r>
              <a:rPr lang="en-US" sz="2400" dirty="0" smtClean="0"/>
              <a:t>’ like logger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71396" y="4363615"/>
            <a:ext cx="334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Timer.h</a:t>
            </a:r>
            <a:r>
              <a:rPr lang="en-US" sz="2400" dirty="0" smtClean="0"/>
              <a:t>: a timer with tags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71396" y="5029199"/>
            <a:ext cx="610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CMultinomialSampler.h</a:t>
            </a:r>
            <a:r>
              <a:rPr lang="en-US" sz="2400" dirty="0" smtClean="0"/>
              <a:t>: a multinomial sampler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78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702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Overview: Features_IECAMatrix.lib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22310" y="1362270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IECAMatrix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90261" y="1938055"/>
            <a:ext cx="8474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Uniform.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000" dirty="0" smtClean="0"/>
              <a:t>A Uniform Matrix Library works on </a:t>
            </a:r>
            <a:r>
              <a:rPr lang="en-US" sz="2000" b="1" dirty="0" smtClean="0"/>
              <a:t>GPU/CPU</a:t>
            </a:r>
            <a:r>
              <a:rPr lang="en-US" sz="2000" dirty="0" smtClean="0"/>
              <a:t> and in </a:t>
            </a:r>
            <a:r>
              <a:rPr lang="en-US" sz="2000" b="1" dirty="0" smtClean="0"/>
              <a:t>Sparse/Dense</a:t>
            </a:r>
            <a:r>
              <a:rPr lang="en-US" sz="2000" dirty="0" smtClean="0"/>
              <a:t> format.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390261" y="2883172"/>
            <a:ext cx="9483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Efficient.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Utilize MKL and CUDA to speed up matrix arithmetic computations. </a:t>
            </a:r>
            <a:r>
              <a:rPr lang="en-US" sz="2000" b="1" dirty="0" smtClean="0"/>
              <a:t>Faster than Eigen</a:t>
            </a:r>
            <a:r>
              <a:rPr lang="en-US" sz="20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0261" y="3766733"/>
            <a:ext cx="7121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Elegant.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Almost no difference with integer/float computations. Easy to use.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902979" y="47803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DenseMat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&gt;(10, 10);</a:t>
            </a: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&gt;(10, 5);</a:t>
            </a: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DenseMat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&gt;(5, 10);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* 0.001f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2979" y="4473618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MatMode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6504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Overview: Features_NNCore.lib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55511" y="1884407"/>
            <a:ext cx="782073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Current Release: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Easy to build any DAG-like neural network;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Flexible to configure: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Layer: #neurons, act/loss </a:t>
            </a:r>
            <a:r>
              <a:rPr lang="en-US" sz="2000" dirty="0" err="1" smtClean="0"/>
              <a:t>fuctions</a:t>
            </a:r>
            <a:r>
              <a:rPr lang="en-US" sz="2000" dirty="0" smtClean="0"/>
              <a:t>, sparse/dense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Connection: sparse/dense, </a:t>
            </a:r>
            <a:r>
              <a:rPr lang="en-US" sz="2000" dirty="0" err="1" smtClean="0"/>
              <a:t>FeedForward</a:t>
            </a:r>
            <a:r>
              <a:rPr lang="en-US" sz="2000" dirty="0" smtClean="0"/>
              <a:t>/</a:t>
            </a:r>
            <a:r>
              <a:rPr lang="en-US" sz="2000" dirty="0" err="1" smtClean="0"/>
              <a:t>BackPropagation</a:t>
            </a:r>
            <a:r>
              <a:rPr lang="en-US" sz="2000" dirty="0" smtClean="0"/>
              <a:t> </a:t>
            </a:r>
            <a:r>
              <a:rPr lang="en-US" sz="2000" dirty="0" err="1" smtClean="0"/>
              <a:t>behaviros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Generalized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Sparse/Dense, Text/Binary format Matrix storage;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Streaming data; local shuffled.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Softmax</a:t>
            </a:r>
            <a:r>
              <a:rPr lang="en-US" sz="2400" dirty="0" smtClean="0"/>
              <a:t> Approximation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HuffmanEncoding</a:t>
            </a:r>
            <a:r>
              <a:rPr lang="en-US" sz="2000" dirty="0" smtClean="0"/>
              <a:t>, </a:t>
            </a:r>
            <a:r>
              <a:rPr lang="en-US" sz="2000" dirty="0" err="1" smtClean="0"/>
              <a:t>NegativeSampling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Thread-level data parallelism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9184" y="1456341"/>
            <a:ext cx="476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 elements: </a:t>
            </a:r>
            <a:r>
              <a:rPr lang="en-US" sz="2400" b="1" dirty="0" smtClean="0"/>
              <a:t>Layer</a:t>
            </a:r>
            <a:r>
              <a:rPr lang="en-US" sz="2400" dirty="0" smtClean="0"/>
              <a:t> and </a:t>
            </a:r>
            <a:r>
              <a:rPr lang="en-US" sz="2400" b="1" dirty="0" smtClean="0"/>
              <a:t>Connection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8360228" y="1380747"/>
            <a:ext cx="130629" cy="10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42164" y="1399407"/>
            <a:ext cx="130628" cy="9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74841" y="986540"/>
            <a:ext cx="90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Layer_1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71234" y="1030075"/>
            <a:ext cx="90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Layer_2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649477" y="1399407"/>
            <a:ext cx="1007706" cy="800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49477" y="1611579"/>
            <a:ext cx="1073021" cy="44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675838" y="1531937"/>
            <a:ext cx="981345" cy="31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876242" y="1768739"/>
            <a:ext cx="846256" cy="33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876242" y="1974942"/>
            <a:ext cx="872617" cy="30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71856" y="2494729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Conection_1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6637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Overview: Code Framework-TFS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610636" y="1066790"/>
            <a:ext cx="249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organization in TFS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7942" y="1385676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IECABrain</a:t>
            </a:r>
            <a:r>
              <a:rPr lang="en-US" dirty="0" smtClean="0"/>
              <a:t> Developer Branch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7942" y="1898007"/>
            <a:ext cx="262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IECABrain</a:t>
            </a:r>
            <a:r>
              <a:rPr lang="en-US" dirty="0" smtClean="0"/>
              <a:t> Release Branch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99379" y="2460563"/>
            <a:ext cx="3003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IECAMatrix</a:t>
            </a:r>
            <a:r>
              <a:rPr lang="en-US" dirty="0" smtClean="0"/>
              <a:t> Developer Branch</a:t>
            </a:r>
            <a:endParaRPr lang="en-US" dirty="0"/>
          </a:p>
        </p:txBody>
      </p:sp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36" y="1371680"/>
            <a:ext cx="2896004" cy="48584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99379" y="2974884"/>
            <a:ext cx="27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IECAMatrix</a:t>
            </a:r>
            <a:r>
              <a:rPr lang="en-US" dirty="0" smtClean="0"/>
              <a:t> Release Branch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721290" y="3172408"/>
            <a:ext cx="1978089" cy="6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44008" y="2687217"/>
            <a:ext cx="2155371" cy="14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712727" y="2127381"/>
            <a:ext cx="1986652" cy="22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704164" y="1616509"/>
            <a:ext cx="1995215" cy="37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89445" y="3722914"/>
            <a:ext cx="2341983" cy="7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4370" y="3528109"/>
            <a:ext cx="312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3rd Party libraries, like Eigen Lib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348065" y="4385388"/>
            <a:ext cx="2183363" cy="2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88280" y="430904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Common.lib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7627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Overview: Code Framework-</a:t>
            </a:r>
            <a:r>
              <a:rPr lang="en-US" sz="2800" dirty="0" err="1" smtClean="0"/>
              <a:t>IECABrain</a:t>
            </a:r>
            <a:endParaRPr lang="en-US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63" y="1748848"/>
            <a:ext cx="2943636" cy="3953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8078" y="1313833"/>
            <a:ext cx="313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organization in </a:t>
            </a:r>
            <a:r>
              <a:rPr lang="en-US" dirty="0" err="1" smtClean="0"/>
              <a:t>IECABrain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32670" y="1491049"/>
            <a:ext cx="1416908" cy="154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23719" y="1313833"/>
            <a:ext cx="26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a wrapper of NN logic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86681" y="2150076"/>
            <a:ext cx="1919416" cy="188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6097" y="1814223"/>
            <a:ext cx="544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 DAG structure (validation check, topological sort)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02011" y="2586681"/>
            <a:ext cx="1804086" cy="15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06097" y="2331366"/>
            <a:ext cx="437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Responsible for multi-machine communication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586680" y="3093308"/>
            <a:ext cx="1878228" cy="133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64908" y="2837993"/>
            <a:ext cx="537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configurations (like learning rate, L2 penalty, etc.)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685535" y="3575222"/>
            <a:ext cx="1738184" cy="9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64908" y="3330860"/>
            <a:ext cx="370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connections and their behaviors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743200" y="4036541"/>
            <a:ext cx="1680519" cy="67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3719" y="3804504"/>
            <a:ext cx="690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Supply streaming data for multiple layers and multiple thread model replicas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413686" y="4423719"/>
            <a:ext cx="1935892" cy="54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88013" y="4207472"/>
            <a:ext cx="312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layers and their behaviors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743200" y="4769708"/>
            <a:ext cx="1606378" cy="32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3719" y="4618621"/>
            <a:ext cx="539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</a:t>
            </a:r>
            <a:r>
              <a:rPr lang="en-US" dirty="0" err="1" smtClean="0"/>
              <a:t>softmax</a:t>
            </a:r>
            <a:r>
              <a:rPr lang="en-US" dirty="0" smtClean="0"/>
              <a:t> approximation (especially for word2vec tasks)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86680" y="5272216"/>
            <a:ext cx="1762898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23719" y="5148648"/>
            <a:ext cx="130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Useful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40" y="724930"/>
            <a:ext cx="8341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Platform Overview: Code Framework-</a:t>
            </a:r>
            <a:r>
              <a:rPr lang="en-US" sz="2800" dirty="0" err="1" smtClean="0"/>
              <a:t>IECABrain</a:t>
            </a:r>
            <a:r>
              <a:rPr lang="en-US" sz="2800" dirty="0" smtClean="0"/>
              <a:t>-Core</a:t>
            </a:r>
            <a:endParaRPr lang="en-US" sz="28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4" y="2278458"/>
            <a:ext cx="2905530" cy="29436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1354" y="1474573"/>
            <a:ext cx="573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Possible for user to do further implementation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46854" y="2174789"/>
            <a:ext cx="1029730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6029" y="1990123"/>
            <a:ext cx="357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base class for Connections.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46854" y="3262184"/>
            <a:ext cx="1029730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6029" y="3077518"/>
            <a:ext cx="353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base class for Data Readers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91481" y="4176584"/>
            <a:ext cx="1285103" cy="9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6029" y="3991918"/>
            <a:ext cx="291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base class for Layers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21412" y="4806595"/>
            <a:ext cx="7424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To write your own code, you must inherit corresponding </a:t>
            </a:r>
          </a:p>
          <a:p>
            <a:r>
              <a:rPr lang="en-US" sz="2400" u="sng" dirty="0" smtClean="0"/>
              <a:t>abstract classes, and implement the required virtual methods.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9002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2260</TotalTime>
  <Words>2013</Words>
  <Application>Microsoft Office PowerPoint</Application>
  <PresentationFormat>Widescreen</PresentationFormat>
  <Paragraphs>389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方正舒体</vt:lpstr>
      <vt:lpstr>Arial</vt:lpstr>
      <vt:lpstr>Calibri</vt:lpstr>
      <vt:lpstr>Consolas</vt:lpstr>
      <vt:lpstr>Garamond</vt:lpstr>
      <vt:lpstr>Organic</vt:lpstr>
      <vt:lpstr>Packager Shell Object</vt:lpstr>
      <vt:lpstr>Introduction to  IECA DNN Platform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IECA DNN Platform</dc:title>
  <dc:creator>Hanjun Dai (MSR Student-Person Consulting)</dc:creator>
  <cp:lastModifiedBy>Runwei Qiang (MSR Student-Person Consulting)</cp:lastModifiedBy>
  <cp:revision>131</cp:revision>
  <dcterms:created xsi:type="dcterms:W3CDTF">2014-04-01T12:54:46Z</dcterms:created>
  <dcterms:modified xsi:type="dcterms:W3CDTF">2014-04-26T15:17:17Z</dcterms:modified>
</cp:coreProperties>
</file>