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50"/>
  </p:notesMasterIdLst>
  <p:sldIdLst>
    <p:sldId id="256" r:id="rId5"/>
    <p:sldId id="257" r:id="rId6"/>
    <p:sldId id="271" r:id="rId7"/>
    <p:sldId id="258" r:id="rId8"/>
    <p:sldId id="330" r:id="rId9"/>
    <p:sldId id="331" r:id="rId10"/>
    <p:sldId id="259" r:id="rId11"/>
    <p:sldId id="260" r:id="rId12"/>
    <p:sldId id="300" r:id="rId13"/>
    <p:sldId id="322" r:id="rId14"/>
    <p:sldId id="319" r:id="rId15"/>
    <p:sldId id="320" r:id="rId16"/>
    <p:sldId id="317" r:id="rId17"/>
    <p:sldId id="318" r:id="rId18"/>
    <p:sldId id="268" r:id="rId19"/>
    <p:sldId id="269" r:id="rId20"/>
    <p:sldId id="306" r:id="rId21"/>
    <p:sldId id="275" r:id="rId22"/>
    <p:sldId id="278" r:id="rId23"/>
    <p:sldId id="279" r:id="rId24"/>
    <p:sldId id="281" r:id="rId25"/>
    <p:sldId id="323" r:id="rId26"/>
    <p:sldId id="282" r:id="rId27"/>
    <p:sldId id="283" r:id="rId28"/>
    <p:sldId id="324" r:id="rId29"/>
    <p:sldId id="284" r:id="rId30"/>
    <p:sldId id="285" r:id="rId31"/>
    <p:sldId id="298" r:id="rId32"/>
    <p:sldId id="325" r:id="rId33"/>
    <p:sldId id="287" r:id="rId34"/>
    <p:sldId id="288" r:id="rId35"/>
    <p:sldId id="289" r:id="rId36"/>
    <p:sldId id="290" r:id="rId37"/>
    <p:sldId id="291" r:id="rId38"/>
    <p:sldId id="326" r:id="rId39"/>
    <p:sldId id="316" r:id="rId40"/>
    <p:sldId id="327" r:id="rId41"/>
    <p:sldId id="299" r:id="rId42"/>
    <p:sldId id="312" r:id="rId43"/>
    <p:sldId id="328" r:id="rId44"/>
    <p:sldId id="329" r:id="rId45"/>
    <p:sldId id="297" r:id="rId46"/>
    <p:sldId id="313" r:id="rId47"/>
    <p:sldId id="272" r:id="rId48"/>
    <p:sldId id="27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Fixed vs. Random window size</a:t>
            </a:r>
            <a:r>
              <a:rPr lang="en-US" baseline="0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Fixed window size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Sheet1!$B$1:$H$1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8</c:v>
                </c:pt>
                <c:pt idx="6">
                  <c:v>10</c:v>
                </c:pt>
              </c:numCache>
            </c:numRef>
          </c:cat>
          <c:val>
            <c:numRef>
              <c:f>Sheet1!$B$2:$H$2</c:f>
              <c:numCache>
                <c:formatCode>0.00%</c:formatCode>
                <c:ptCount val="7"/>
                <c:pt idx="0">
                  <c:v>0.19040000000000001</c:v>
                </c:pt>
                <c:pt idx="1">
                  <c:v>0.25540000000000002</c:v>
                </c:pt>
                <c:pt idx="2">
                  <c:v>0.29149999999999998</c:v>
                </c:pt>
                <c:pt idx="3">
                  <c:v>0.2964</c:v>
                </c:pt>
                <c:pt idx="4">
                  <c:v>0.28320000000000001</c:v>
                </c:pt>
                <c:pt idx="5">
                  <c:v>2.0000000000000001E-4</c:v>
                </c:pt>
                <c:pt idx="6">
                  <c:v>1E-4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Random window size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Sheet1!$B$1:$H$1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8</c:v>
                </c:pt>
                <c:pt idx="6">
                  <c:v>10</c:v>
                </c:pt>
              </c:numCache>
            </c:num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0.18440000000000001</c:v>
                </c:pt>
                <c:pt idx="1">
                  <c:v>0.2248</c:v>
                </c:pt>
                <c:pt idx="2">
                  <c:v>0.25109999999999999</c:v>
                </c:pt>
                <c:pt idx="3">
                  <c:v>0.26329999999999998</c:v>
                </c:pt>
                <c:pt idx="4">
                  <c:v>0.26069999999999999</c:v>
                </c:pt>
                <c:pt idx="5">
                  <c:v>0.2492</c:v>
                </c:pt>
                <c:pt idx="6">
                  <c:v>0.25319999999999998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2606824"/>
        <c:axId val="302609568"/>
      </c:lineChart>
      <c:catAx>
        <c:axId val="302606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Window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609568"/>
        <c:crosses val="autoZero"/>
        <c:auto val="1"/>
        <c:lblAlgn val="ctr"/>
        <c:lblOffset val="100"/>
        <c:noMultiLvlLbl val="0"/>
      </c:catAx>
      <c:valAx>
        <c:axId val="302609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606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Sheet3!$A$2</c:f>
              <c:strCache>
                <c:ptCount val="1"/>
                <c:pt idx="0">
                  <c:v>Fixed-Total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Sheet3!$B$1:$U$1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8</c:v>
                </c:pt>
                <c:pt idx="6">
                  <c:v>10</c:v>
                </c:pt>
                <c:pt idx="7">
                  <c:v>13</c:v>
                </c:pt>
                <c:pt idx="8">
                  <c:v>15</c:v>
                </c:pt>
                <c:pt idx="9">
                  <c:v>18</c:v>
                </c:pt>
                <c:pt idx="10">
                  <c:v>20</c:v>
                </c:pt>
                <c:pt idx="11">
                  <c:v>23</c:v>
                </c:pt>
                <c:pt idx="12">
                  <c:v>25</c:v>
                </c:pt>
                <c:pt idx="13">
                  <c:v>28</c:v>
                </c:pt>
                <c:pt idx="14">
                  <c:v>30</c:v>
                </c:pt>
                <c:pt idx="15">
                  <c:v>33</c:v>
                </c:pt>
                <c:pt idx="16">
                  <c:v>35</c:v>
                </c:pt>
                <c:pt idx="17">
                  <c:v>38</c:v>
                </c:pt>
              </c:numCache>
            </c:numRef>
          </c:cat>
          <c:val>
            <c:numRef>
              <c:f>Sheet3!$B$2:$U$2</c:f>
              <c:numCache>
                <c:formatCode>General</c:formatCode>
                <c:ptCount val="20"/>
                <c:pt idx="0">
                  <c:v>0.1759</c:v>
                </c:pt>
                <c:pt idx="1">
                  <c:v>0.2359</c:v>
                </c:pt>
                <c:pt idx="2">
                  <c:v>0.29720000000000002</c:v>
                </c:pt>
                <c:pt idx="3">
                  <c:v>0.33069999999999999</c:v>
                </c:pt>
                <c:pt idx="4">
                  <c:v>0.34570000000000001</c:v>
                </c:pt>
                <c:pt idx="5">
                  <c:v>0.37859999999999999</c:v>
                </c:pt>
                <c:pt idx="6">
                  <c:v>0.39779999999999999</c:v>
                </c:pt>
                <c:pt idx="7">
                  <c:v>0.41270000000000001</c:v>
                </c:pt>
                <c:pt idx="8">
                  <c:v>0.41470000000000001</c:v>
                </c:pt>
                <c:pt idx="9">
                  <c:v>0.40860000000000002</c:v>
                </c:pt>
                <c:pt idx="10">
                  <c:v>0.41199999999999998</c:v>
                </c:pt>
                <c:pt idx="11">
                  <c:v>0.40439999999999998</c:v>
                </c:pt>
                <c:pt idx="12">
                  <c:v>0.41020000000000001</c:v>
                </c:pt>
                <c:pt idx="13">
                  <c:v>0.40860000000000002</c:v>
                </c:pt>
                <c:pt idx="14">
                  <c:v>0.39240000000000003</c:v>
                </c:pt>
                <c:pt idx="15">
                  <c:v>0.3891</c:v>
                </c:pt>
                <c:pt idx="16">
                  <c:v>0.39539999999999997</c:v>
                </c:pt>
                <c:pt idx="17">
                  <c:v>0.39129999999999998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Sheet3!$A$3</c:f>
              <c:strCache>
                <c:ptCount val="1"/>
                <c:pt idx="0">
                  <c:v>Rand-Total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Sheet3!$B$1:$U$1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8</c:v>
                </c:pt>
                <c:pt idx="6">
                  <c:v>10</c:v>
                </c:pt>
                <c:pt idx="7">
                  <c:v>13</c:v>
                </c:pt>
                <c:pt idx="8">
                  <c:v>15</c:v>
                </c:pt>
                <c:pt idx="9">
                  <c:v>18</c:v>
                </c:pt>
                <c:pt idx="10">
                  <c:v>20</c:v>
                </c:pt>
                <c:pt idx="11">
                  <c:v>23</c:v>
                </c:pt>
                <c:pt idx="12">
                  <c:v>25</c:v>
                </c:pt>
                <c:pt idx="13">
                  <c:v>28</c:v>
                </c:pt>
                <c:pt idx="14">
                  <c:v>30</c:v>
                </c:pt>
                <c:pt idx="15">
                  <c:v>33</c:v>
                </c:pt>
                <c:pt idx="16">
                  <c:v>35</c:v>
                </c:pt>
                <c:pt idx="17">
                  <c:v>38</c:v>
                </c:pt>
              </c:numCache>
            </c:numRef>
          </c:cat>
          <c:val>
            <c:numRef>
              <c:f>Sheet3!$B$3:$U$3</c:f>
              <c:numCache>
                <c:formatCode>General</c:formatCode>
                <c:ptCount val="20"/>
                <c:pt idx="0">
                  <c:v>0.22739999999999999</c:v>
                </c:pt>
                <c:pt idx="1">
                  <c:v>0.27350000000000002</c:v>
                </c:pt>
                <c:pt idx="2">
                  <c:v>0.30890000000000001</c:v>
                </c:pt>
                <c:pt idx="3">
                  <c:v>0.32329999999999998</c:v>
                </c:pt>
                <c:pt idx="4">
                  <c:v>0.37469999999999998</c:v>
                </c:pt>
                <c:pt idx="5">
                  <c:v>0.39800000000000002</c:v>
                </c:pt>
                <c:pt idx="6">
                  <c:v>0.42770000000000002</c:v>
                </c:pt>
                <c:pt idx="7">
                  <c:v>0.43819999999999998</c:v>
                </c:pt>
                <c:pt idx="8">
                  <c:v>0.43959999999999999</c:v>
                </c:pt>
                <c:pt idx="9">
                  <c:v>0.4506</c:v>
                </c:pt>
                <c:pt idx="10">
                  <c:v>0.45319999999999999</c:v>
                </c:pt>
                <c:pt idx="11">
                  <c:v>0.46300000000000002</c:v>
                </c:pt>
                <c:pt idx="12">
                  <c:v>0.45750000000000002</c:v>
                </c:pt>
                <c:pt idx="13">
                  <c:v>0.45950000000000002</c:v>
                </c:pt>
                <c:pt idx="14">
                  <c:v>0.45540000000000003</c:v>
                </c:pt>
                <c:pt idx="15">
                  <c:v>0.4587</c:v>
                </c:pt>
                <c:pt idx="16">
                  <c:v>0.4551</c:v>
                </c:pt>
                <c:pt idx="17">
                  <c:v>0.4536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2607608"/>
        <c:axId val="302606432"/>
      </c:lineChart>
      <c:catAx>
        <c:axId val="302607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Window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606432"/>
        <c:crosses val="autoZero"/>
        <c:auto val="1"/>
        <c:lblAlgn val="ctr"/>
        <c:lblOffset val="100"/>
        <c:noMultiLvlLbl val="0"/>
      </c:catAx>
      <c:valAx>
        <c:axId val="30260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607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 dirty="0">
                <a:effectLst/>
              </a:rPr>
              <a:t>Accuracy using Gaussian </a:t>
            </a:r>
            <a:r>
              <a:rPr lang="en-US" sz="1400" b="0" i="0" baseline="0" dirty="0" smtClean="0">
                <a:effectLst/>
              </a:rPr>
              <a:t>Weighted Window </a:t>
            </a:r>
            <a:r>
              <a:rPr lang="en-US" sz="1400" b="0" i="0" baseline="0" dirty="0">
                <a:effectLst/>
              </a:rPr>
              <a:t>(size = 5)</a:t>
            </a:r>
            <a:endParaRPr lang="en-US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Baseline-total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Sheet2!$B$1:$H$1</c:f>
              <c:strCache>
                <c:ptCount val="7"/>
                <c:pt idx="0">
                  <c:v>0 (AVER)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</c:strCache>
            </c:strRef>
          </c:cat>
          <c:val>
            <c:numRef>
              <c:f>Sheet2!$B$2:$H$2</c:f>
              <c:numCache>
                <c:formatCode>General</c:formatCode>
                <c:ptCount val="7"/>
                <c:pt idx="0">
                  <c:v>0.255</c:v>
                </c:pt>
                <c:pt idx="1">
                  <c:v>0.255</c:v>
                </c:pt>
                <c:pt idx="2">
                  <c:v>0.255</c:v>
                </c:pt>
                <c:pt idx="3">
                  <c:v>0.255</c:v>
                </c:pt>
                <c:pt idx="4">
                  <c:v>0.255</c:v>
                </c:pt>
                <c:pt idx="5">
                  <c:v>0.255</c:v>
                </c:pt>
                <c:pt idx="6">
                  <c:v>0.255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Sheet2!$A$3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Sheet2!$B$1:$H$1</c:f>
              <c:strCache>
                <c:ptCount val="7"/>
                <c:pt idx="0">
                  <c:v>0 (AVER)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</c:strCache>
            </c:strRef>
          </c:cat>
          <c:val>
            <c:numRef>
              <c:f>Sheet2!$B$3:$H$3</c:f>
              <c:numCache>
                <c:formatCode>General</c:formatCode>
                <c:ptCount val="7"/>
                <c:pt idx="0">
                  <c:v>0.34570000000000001</c:v>
                </c:pt>
                <c:pt idx="1">
                  <c:v>0.39350000000000002</c:v>
                </c:pt>
                <c:pt idx="2">
                  <c:v>0.37759999999999999</c:v>
                </c:pt>
                <c:pt idx="3">
                  <c:v>0.36409999999999998</c:v>
                </c:pt>
                <c:pt idx="4">
                  <c:v>0.36080000000000001</c:v>
                </c:pt>
                <c:pt idx="5">
                  <c:v>0.3448</c:v>
                </c:pt>
                <c:pt idx="6">
                  <c:v>0.3488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2607216"/>
        <c:axId val="302606040"/>
      </c:lineChart>
      <c:catAx>
        <c:axId val="302607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Var of</a:t>
                </a:r>
                <a:r>
                  <a:rPr lang="en-US" sz="1200" baseline="0"/>
                  <a:t> Gaussian Distribution</a:t>
                </a:r>
                <a:r>
                  <a:rPr lang="en-US" sz="1200"/>
                  <a:t>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606040"/>
        <c:crosses val="autoZero"/>
        <c:auto val="1"/>
        <c:lblAlgn val="ctr"/>
        <c:lblOffset val="100"/>
        <c:noMultiLvlLbl val="0"/>
      </c:catAx>
      <c:valAx>
        <c:axId val="302606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60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 dirty="0">
                <a:effectLst/>
              </a:rPr>
              <a:t>Accuracy using Gaussian </a:t>
            </a:r>
            <a:r>
              <a:rPr lang="en-US" sz="1400" b="0" i="0" baseline="0" dirty="0" smtClean="0">
                <a:effectLst/>
              </a:rPr>
              <a:t>Weighted Window </a:t>
            </a:r>
            <a:r>
              <a:rPr lang="en-US" sz="1400" b="0" i="0" baseline="0" dirty="0">
                <a:effectLst/>
              </a:rPr>
              <a:t>(size = 10)</a:t>
            </a:r>
            <a:endParaRPr lang="en-US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Sheet3!$A$2</c:f>
              <c:strCache>
                <c:ptCount val="1"/>
                <c:pt idx="0">
                  <c:v>Baseline-total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Sheet3!$B$1:$H$1</c:f>
              <c:strCache>
                <c:ptCount val="7"/>
                <c:pt idx="0">
                  <c:v>0 (AVER)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</c:strCache>
            </c:strRef>
          </c:cat>
          <c:val>
            <c:numRef>
              <c:f>Sheet3!$B$2:$H$2</c:f>
              <c:numCache>
                <c:formatCode>General</c:formatCode>
                <c:ptCount val="7"/>
                <c:pt idx="0">
                  <c:v>0.255</c:v>
                </c:pt>
                <c:pt idx="1">
                  <c:v>0.255</c:v>
                </c:pt>
                <c:pt idx="2">
                  <c:v>0.255</c:v>
                </c:pt>
                <c:pt idx="3">
                  <c:v>0.255</c:v>
                </c:pt>
                <c:pt idx="4">
                  <c:v>0.255</c:v>
                </c:pt>
                <c:pt idx="5">
                  <c:v>0.255</c:v>
                </c:pt>
                <c:pt idx="6">
                  <c:v>0.255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Sheet3!$A$3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Sheet3!$B$1:$H$1</c:f>
              <c:strCache>
                <c:ptCount val="7"/>
                <c:pt idx="0">
                  <c:v>0 (AVER)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</c:strCache>
            </c:strRef>
          </c:cat>
          <c:val>
            <c:numRef>
              <c:f>Sheet3!$B$3:$H$3</c:f>
              <c:numCache>
                <c:formatCode>General</c:formatCode>
                <c:ptCount val="7"/>
                <c:pt idx="0">
                  <c:v>0.39779999999999999</c:v>
                </c:pt>
                <c:pt idx="1">
                  <c:v>0.42559999999999998</c:v>
                </c:pt>
                <c:pt idx="2">
                  <c:v>0.42899999999999999</c:v>
                </c:pt>
                <c:pt idx="3">
                  <c:v>0.43809999999999999</c:v>
                </c:pt>
                <c:pt idx="4">
                  <c:v>0.42930000000000001</c:v>
                </c:pt>
                <c:pt idx="5">
                  <c:v>0.4325</c:v>
                </c:pt>
                <c:pt idx="6">
                  <c:v>0.42220000000000002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2605256"/>
        <c:axId val="302603688"/>
      </c:lineChart>
      <c:catAx>
        <c:axId val="302605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Var of Gaussian Distribution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603688"/>
        <c:crosses val="autoZero"/>
        <c:auto val="1"/>
        <c:lblAlgn val="ctr"/>
        <c:lblOffset val="100"/>
        <c:noMultiLvlLbl val="0"/>
      </c:catAx>
      <c:valAx>
        <c:axId val="302603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605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Total 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Sheet1!$B$1:$H$1</c:f>
              <c:strCache>
                <c:ptCount val="7"/>
                <c:pt idx="0">
                  <c:v>baseline</c:v>
                </c:pt>
                <c:pt idx="1">
                  <c:v>1/Huffman</c:v>
                </c:pt>
                <c:pt idx="2">
                  <c:v>idf/Huffman</c:v>
                </c:pt>
                <c:pt idx="3">
                  <c:v>idf/max</c:v>
                </c:pt>
                <c:pt idx="4">
                  <c:v>idf-min/max-min</c:v>
                </c:pt>
                <c:pt idx="5">
                  <c:v>baseline with subsampling</c:v>
                </c:pt>
                <c:pt idx="6">
                  <c:v>idf-min/max-min with subsampling</c:v>
                </c:pt>
              </c:strCache>
            </c:strRef>
          </c:cat>
          <c:val>
            <c:numRef>
              <c:f>Sheet1!$B$2:$H$2</c:f>
              <c:numCache>
                <c:formatCode>0.00%</c:formatCode>
                <c:ptCount val="7"/>
                <c:pt idx="0">
                  <c:v>0.26650000000000001</c:v>
                </c:pt>
                <c:pt idx="1">
                  <c:v>0.152</c:v>
                </c:pt>
                <c:pt idx="2">
                  <c:v>0.27829999999999999</c:v>
                </c:pt>
                <c:pt idx="3">
                  <c:v>0.29730000000000001</c:v>
                </c:pt>
                <c:pt idx="4">
                  <c:v>0.30320000000000003</c:v>
                </c:pt>
                <c:pt idx="5">
                  <c:v>0.30969999999999998</c:v>
                </c:pt>
                <c:pt idx="6">
                  <c:v>0.38040000000000002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02603296"/>
        <c:axId val="302608000"/>
      </c:barChart>
      <c:catAx>
        <c:axId val="302603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608000"/>
        <c:crosses val="autoZero"/>
        <c:auto val="1"/>
        <c:lblAlgn val="ctr"/>
        <c:lblOffset val="100"/>
        <c:noMultiLvlLbl val="0"/>
      </c:catAx>
      <c:valAx>
        <c:axId val="302608000"/>
        <c:scaling>
          <c:orientation val="minMax"/>
          <c:min val="0.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603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Sheet5!$A$2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Sheet5!$B$1:$E$1</c:f>
              <c:strCache>
                <c:ptCount val="4"/>
                <c:pt idx="0">
                  <c:v>Baseline</c:v>
                </c:pt>
                <c:pt idx="1">
                  <c:v>W1</c:v>
                </c:pt>
                <c:pt idx="2">
                  <c:v>W2</c:v>
                </c:pt>
                <c:pt idx="3">
                  <c:v>W3</c:v>
                </c:pt>
              </c:strCache>
            </c:strRef>
          </c:cat>
          <c:val>
            <c:numRef>
              <c:f>Sheet5!$B$2:$E$2</c:f>
              <c:numCache>
                <c:formatCode>0.00%</c:formatCode>
                <c:ptCount val="4"/>
                <c:pt idx="0">
                  <c:v>0.26650000000000001</c:v>
                </c:pt>
                <c:pt idx="1">
                  <c:v>0.3392</c:v>
                </c:pt>
                <c:pt idx="2">
                  <c:v>0.34810000000000002</c:v>
                </c:pt>
                <c:pt idx="3">
                  <c:v>0.34899999999999998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02604864"/>
        <c:axId val="302609176"/>
      </c:barChart>
      <c:catAx>
        <c:axId val="302604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609176"/>
        <c:crosses val="autoZero"/>
        <c:auto val="1"/>
        <c:lblAlgn val="ctr"/>
        <c:lblOffset val="100"/>
        <c:noMultiLvlLbl val="0"/>
      </c:catAx>
      <c:valAx>
        <c:axId val="302609176"/>
        <c:scaling>
          <c:orientation val="minMax"/>
          <c:min val="0.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604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Sheet2!$B$1:$E$1</c:f>
              <c:strCache>
                <c:ptCount val="4"/>
                <c:pt idx="0">
                  <c:v>baseline (no subsampling, keep stopwords)</c:v>
                </c:pt>
                <c:pt idx="1">
                  <c:v>subsampling (t=1e-5)</c:v>
                </c:pt>
                <c:pt idx="2">
                  <c:v>remove stopwords</c:v>
                </c:pt>
                <c:pt idx="3">
                  <c:v>subsampling (t=1e5) after removing stopwords</c:v>
                </c:pt>
              </c:strCache>
            </c:strRef>
          </c:cat>
          <c:val>
            <c:numRef>
              <c:f>Sheet2!$B$2:$E$2</c:f>
              <c:numCache>
                <c:formatCode>General</c:formatCode>
                <c:ptCount val="4"/>
                <c:pt idx="0">
                  <c:v>0.255</c:v>
                </c:pt>
                <c:pt idx="1">
                  <c:v>0.31630000000000003</c:v>
                </c:pt>
                <c:pt idx="2">
                  <c:v>0.27439999999999998</c:v>
                </c:pt>
                <c:pt idx="3">
                  <c:v>0.29970000000000002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02342368"/>
        <c:axId val="302339624"/>
      </c:barChart>
      <c:catAx>
        <c:axId val="3023423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339624"/>
        <c:crosses val="autoZero"/>
        <c:auto val="1"/>
        <c:lblAlgn val="ctr"/>
        <c:lblOffset val="100"/>
        <c:noMultiLvlLbl val="0"/>
      </c:catAx>
      <c:valAx>
        <c:axId val="302339624"/>
        <c:scaling>
          <c:orientation val="minMax"/>
          <c:min val="0.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342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186C7-C485-4586-A93C-39CEA7EA4364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4575B-7001-44DB-AB85-99809BBA9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0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4575B-7001-44DB-AB85-99809BBA9A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5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4575B-7001-44DB-AB85-99809BBA9A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38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4575B-7001-44DB-AB85-99809BBA9A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81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4575B-7001-44DB-AB85-99809BBA9A0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71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4575B-7001-44DB-AB85-99809BBA9A0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68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5398-4302-42DD-8EAF-EE03B536BEF0}" type="datetime1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8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56CC-8E9C-471C-B4EF-A6D28EC2E4ED}" type="datetime1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1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3DAF-29A1-4012-8602-8E5B1CADDF12}" type="datetime1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4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E3EC-342C-476B-85F4-21C356D45691}" type="datetime1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0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FB74-1622-40AF-BA44-8920C9F8FCAC}" type="datetime1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2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DB0F-F1F9-4908-AD34-049A77B6BC87}" type="datetime1">
              <a:rPr lang="en-US" smtClean="0"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4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76CD-1464-476B-BDBC-FD9AE7EE7E3E}" type="datetime1">
              <a:rPr lang="en-US" smtClean="0"/>
              <a:t>11/21/2013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3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BCE26-63A5-493C-9E84-EFAA38713550}" type="datetime1">
              <a:rPr lang="en-US" smtClean="0"/>
              <a:t>11/21/2013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9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6492-F90C-4D08-9F4C-888711D0BF06}" type="datetime1">
              <a:rPr lang="en-US" smtClean="0"/>
              <a:t>11/21/2013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6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238F-BDF7-443A-B5D2-E81AC6B63FD6}" type="datetime1">
              <a:rPr lang="en-US" smtClean="0"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9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31C1-C81F-43E2-B7FF-966CD31E0E58}" type="datetime1">
              <a:rPr lang="en-US" smtClean="0"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2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1B71F-0E68-4801-AB56-D9645780888A}" type="datetime1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6E061-8A2A-4F8E-B407-3ADC5AE2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2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olumbia.edu/~scohen/naacl13tutorial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913042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rial Black" panose="020B0A04020102020204" pitchFamily="34" charset="0"/>
              </a:rPr>
              <a:t>Deep Inside </a:t>
            </a:r>
            <a:r>
              <a:rPr lang="en-US" sz="5400" dirty="0" smtClean="0">
                <a:latin typeface="Arial Black" panose="020B0A04020102020204" pitchFamily="34" charset="0"/>
              </a:rPr>
              <a:t>Word2Vec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4861" y="3594223"/>
            <a:ext cx="10402277" cy="2368916"/>
          </a:xfrm>
        </p:spPr>
        <p:txBody>
          <a:bodyPr>
            <a:normAutofit fontScale="85000" lnSpcReduction="20000"/>
          </a:bodyPr>
          <a:lstStyle/>
          <a:p>
            <a:endParaRPr lang="en-US" sz="3100" dirty="0" smtClean="0"/>
          </a:p>
          <a:p>
            <a:r>
              <a:rPr lang="en-US" sz="3100" dirty="0" smtClean="0"/>
              <a:t>Bin Gao, Jiang Bian, and Tie-Yan Liu</a:t>
            </a:r>
            <a:endParaRPr lang="en-US" sz="3100" dirty="0"/>
          </a:p>
          <a:p>
            <a:r>
              <a:rPr lang="en-US" sz="3100" dirty="0" smtClean="0"/>
              <a:t>MSRA IECA GROUP</a:t>
            </a:r>
          </a:p>
          <a:p>
            <a:r>
              <a:rPr lang="en-US" sz="3100" dirty="0" smtClean="0"/>
              <a:t>Nov 2013</a:t>
            </a:r>
          </a:p>
          <a:p>
            <a:endParaRPr lang="en-US" dirty="0" smtClean="0"/>
          </a:p>
          <a:p>
            <a:r>
              <a:rPr lang="en-US" dirty="0" smtClean="0"/>
              <a:t>Collaborative work with Taifeng Wang, Qing Cui, Xiang Li, Xuan Hu, Hanjun Dai, Fei Tian, Rui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5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Default Experimental Settings Used in This Study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30609"/>
              </p:ext>
            </p:extLst>
          </p:nvPr>
        </p:nvGraphicFramePr>
        <p:xfrm>
          <a:off x="1492173" y="1933060"/>
          <a:ext cx="8951818" cy="28651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038295"/>
                <a:gridCol w="49135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Dataset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enwiki9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r>
                        <a:rPr lang="en-US" baseline="0" dirty="0" smtClean="0"/>
                        <a:t> words (text stream)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123.4M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Vocabulary size</a:t>
                      </a:r>
                      <a:r>
                        <a:rPr lang="en-US" baseline="0" dirty="0" smtClean="0"/>
                        <a:t> in 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220k words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Representation</a:t>
                      </a:r>
                      <a:r>
                        <a:rPr lang="en-US" baseline="0" dirty="0" smtClean="0"/>
                        <a:t> dimensionality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Epoch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Vocabulary size</a:t>
                      </a:r>
                      <a:r>
                        <a:rPr lang="en-US" baseline="0" dirty="0" smtClean="0"/>
                        <a:t> in </a:t>
                      </a:r>
                      <a:r>
                        <a:rPr lang="en-US" dirty="0" smtClean="0"/>
                        <a:t>evaluation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220k words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Seen evaluation questions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100%, if</a:t>
                      </a:r>
                      <a:r>
                        <a:rPr lang="en-US" baseline="0" dirty="0" smtClean="0"/>
                        <a:t> a question is unseen, the accuracy on the question is regarded as 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31345" y="5144877"/>
            <a:ext cx="9474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Experimental results under other settings might be a little different, but most of the findings in this study should stay apply.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7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General Introduction</a:t>
            </a:r>
          </a:p>
          <a:p>
            <a:r>
              <a:rPr lang="en-US" dirty="0" smtClean="0"/>
              <a:t>Documented Tricks</a:t>
            </a:r>
          </a:p>
          <a:p>
            <a:pPr lvl="1"/>
            <a:r>
              <a:rPr lang="en-US" dirty="0" smtClean="0"/>
              <a:t>Huffman </a:t>
            </a:r>
            <a:r>
              <a:rPr lang="en-US" dirty="0"/>
              <a:t>coding</a:t>
            </a:r>
            <a:endParaRPr lang="en-US" dirty="0" smtClean="0"/>
          </a:p>
          <a:p>
            <a:pPr lvl="1"/>
            <a:r>
              <a:rPr lang="en-US" dirty="0" smtClean="0"/>
              <a:t>Sub-sampling</a:t>
            </a:r>
          </a:p>
          <a:p>
            <a:pPr lvl="1"/>
            <a:r>
              <a:rPr lang="en-US" dirty="0" smtClean="0"/>
              <a:t>Negative sampling</a:t>
            </a:r>
          </a:p>
          <a:p>
            <a:pPr lvl="1"/>
            <a:r>
              <a:rPr lang="en-US" dirty="0" smtClean="0"/>
              <a:t>From words to phrases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Undocumented Tricks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Where’s the Magic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2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Coding: 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1264" cy="4351338"/>
          </a:xfrm>
        </p:spPr>
        <p:txBody>
          <a:bodyPr/>
          <a:lstStyle/>
          <a:p>
            <a:r>
              <a:rPr lang="en-US" dirty="0" smtClean="0"/>
              <a:t>The output layer is simply to large (at the scale of the entire vocabulary), which leads to slow training.</a:t>
            </a:r>
          </a:p>
          <a:p>
            <a:r>
              <a:rPr lang="en-US" dirty="0" smtClean="0"/>
              <a:t>Compress the vocabulary using Huffman coding to reduce the size of the output layer.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63139" y="2192153"/>
            <a:ext cx="226646" cy="685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63139" y="3118276"/>
            <a:ext cx="226646" cy="685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63139" y="4044399"/>
            <a:ext cx="226646" cy="685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63139" y="4970522"/>
            <a:ext cx="226646" cy="685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89933" y="2396247"/>
            <a:ext cx="4732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w</a:t>
            </a:r>
            <a:r>
              <a:rPr lang="en-US" sz="1200" baseline="-25000" dirty="0" smtClean="0"/>
              <a:t>(t-2)</a:t>
            </a:r>
            <a:endParaRPr lang="en-US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5489933" y="3322370"/>
            <a:ext cx="4732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(t-1)</a:t>
            </a:r>
            <a:endParaRPr lang="en-US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5487428" y="4248493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(t+1)</a:t>
            </a:r>
            <a:endParaRPr lang="en-US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5487427" y="5174616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(t+2)</a:t>
            </a:r>
            <a:endParaRPr lang="en-US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6990863" y="2290485"/>
            <a:ext cx="226646" cy="4885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90863" y="3216608"/>
            <a:ext cx="226646" cy="4885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990863" y="4142731"/>
            <a:ext cx="226646" cy="4885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90863" y="5069241"/>
            <a:ext cx="226646" cy="4885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6" idx="3"/>
            <a:endCxn id="14" idx="1"/>
          </p:cNvCxnSpPr>
          <p:nvPr/>
        </p:nvCxnSpPr>
        <p:spPr>
          <a:xfrm flipV="1">
            <a:off x="6189785" y="2534746"/>
            <a:ext cx="801078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7" idx="1"/>
          </p:cNvCxnSpPr>
          <p:nvPr/>
        </p:nvCxnSpPr>
        <p:spPr>
          <a:xfrm>
            <a:off x="6189785" y="5313117"/>
            <a:ext cx="801078" cy="3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6" idx="1"/>
          </p:cNvCxnSpPr>
          <p:nvPr/>
        </p:nvCxnSpPr>
        <p:spPr>
          <a:xfrm flipV="1">
            <a:off x="6189785" y="4386992"/>
            <a:ext cx="801078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5" idx="1"/>
          </p:cNvCxnSpPr>
          <p:nvPr/>
        </p:nvCxnSpPr>
        <p:spPr>
          <a:xfrm flipV="1">
            <a:off x="6189785" y="3460869"/>
            <a:ext cx="801078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26348" y="2257747"/>
            <a:ext cx="3161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32281" y="3188397"/>
            <a:ext cx="3161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26468" y="4111230"/>
            <a:ext cx="3161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26348" y="5040641"/>
            <a:ext cx="3161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M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525670" y="5710731"/>
            <a:ext cx="1101584" cy="597899"/>
            <a:chOff x="4517484" y="5710731"/>
            <a:chExt cx="1101584" cy="597899"/>
          </a:xfrm>
        </p:grpSpPr>
        <p:sp>
          <p:nvSpPr>
            <p:cNvPr id="27" name="Rectangle 26"/>
            <p:cNvSpPr/>
            <p:nvPr/>
          </p:nvSpPr>
          <p:spPr>
            <a:xfrm>
              <a:off x="4517484" y="5908520"/>
              <a:ext cx="11015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 smtClean="0"/>
                <a:t>Vocabulary Space</a:t>
              </a:r>
            </a:p>
            <a:p>
              <a:pPr algn="ctr"/>
              <a:r>
                <a:rPr lang="en-US" sz="1000" dirty="0" smtClean="0"/>
                <a:t>(V-dimension)</a:t>
              </a:r>
              <a:endParaRPr lang="en-US" sz="10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5068276" y="5710731"/>
              <a:ext cx="0" cy="19582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590324" y="5710731"/>
            <a:ext cx="1107996" cy="595938"/>
            <a:chOff x="5582138" y="5710731"/>
            <a:chExt cx="1107996" cy="595938"/>
          </a:xfrm>
        </p:grpSpPr>
        <p:sp>
          <p:nvSpPr>
            <p:cNvPr id="30" name="Rectangle 29"/>
            <p:cNvSpPr/>
            <p:nvPr/>
          </p:nvSpPr>
          <p:spPr>
            <a:xfrm>
              <a:off x="5582138" y="5906559"/>
              <a:ext cx="11079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 smtClean="0"/>
                <a:t>Embedding Space</a:t>
              </a:r>
            </a:p>
            <a:p>
              <a:pPr algn="ctr"/>
              <a:r>
                <a:rPr lang="en-US" sz="1000" dirty="0" smtClean="0"/>
                <a:t>(D-dimension)</a:t>
              </a:r>
              <a:endParaRPr lang="en-US" sz="1000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6096000" y="5710731"/>
              <a:ext cx="0" cy="19582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885705" y="1759223"/>
            <a:ext cx="1483098" cy="469269"/>
            <a:chOff x="5885705" y="1759223"/>
            <a:chExt cx="1483098" cy="469269"/>
          </a:xfrm>
        </p:grpSpPr>
        <p:sp>
          <p:nvSpPr>
            <p:cNvPr id="33" name="Rectangle 32"/>
            <p:cNvSpPr/>
            <p:nvPr/>
          </p:nvSpPr>
          <p:spPr>
            <a:xfrm>
              <a:off x="5885705" y="1759223"/>
              <a:ext cx="14830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Shared Projection Matrix</a:t>
              </a:r>
              <a:endParaRPr lang="en-US" sz="1000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6584404" y="2028755"/>
              <a:ext cx="763" cy="1997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8444523" y="3679476"/>
            <a:ext cx="226646" cy="4885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4" idx="3"/>
          </p:cNvCxnSpPr>
          <p:nvPr/>
        </p:nvCxnSpPr>
        <p:spPr>
          <a:xfrm>
            <a:off x="7217509" y="2534746"/>
            <a:ext cx="1227014" cy="11608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5" idx="3"/>
          </p:cNvCxnSpPr>
          <p:nvPr/>
        </p:nvCxnSpPr>
        <p:spPr>
          <a:xfrm>
            <a:off x="7217509" y="3460869"/>
            <a:ext cx="1227014" cy="339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3"/>
          </p:cNvCxnSpPr>
          <p:nvPr/>
        </p:nvCxnSpPr>
        <p:spPr>
          <a:xfrm flipV="1">
            <a:off x="7217509" y="4044397"/>
            <a:ext cx="1227014" cy="3425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3"/>
          </p:cNvCxnSpPr>
          <p:nvPr/>
        </p:nvCxnSpPr>
        <p:spPr>
          <a:xfrm flipV="1">
            <a:off x="7217509" y="4167997"/>
            <a:ext cx="1227014" cy="1145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8028033" y="4364510"/>
            <a:ext cx="1107996" cy="595938"/>
            <a:chOff x="7019847" y="4364510"/>
            <a:chExt cx="1107996" cy="595938"/>
          </a:xfrm>
        </p:grpSpPr>
        <p:sp>
          <p:nvSpPr>
            <p:cNvPr id="41" name="Rectangle 40"/>
            <p:cNvSpPr/>
            <p:nvPr/>
          </p:nvSpPr>
          <p:spPr>
            <a:xfrm>
              <a:off x="7019847" y="4560338"/>
              <a:ext cx="11079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 smtClean="0"/>
                <a:t>Embedding Space</a:t>
              </a:r>
            </a:p>
            <a:p>
              <a:pPr algn="ctr"/>
              <a:r>
                <a:rPr lang="en-US" sz="1000" dirty="0" smtClean="0"/>
                <a:t>(D-dimension)</a:t>
              </a:r>
              <a:endParaRPr lang="en-US" sz="1000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7533709" y="4364510"/>
              <a:ext cx="0" cy="19582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8069000" y="3787284"/>
            <a:ext cx="4138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Sum</a:t>
            </a:r>
            <a:endParaRPr lang="en-US" sz="1000" dirty="0"/>
          </a:p>
        </p:txBody>
      </p:sp>
      <p:cxnSp>
        <p:nvCxnSpPr>
          <p:cNvPr id="44" name="Straight Arrow Connector 43"/>
          <p:cNvCxnSpPr>
            <a:stCxn id="35" idx="3"/>
          </p:cNvCxnSpPr>
          <p:nvPr/>
        </p:nvCxnSpPr>
        <p:spPr>
          <a:xfrm flipV="1">
            <a:off x="8671169" y="3923736"/>
            <a:ext cx="116449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9046692" y="3642104"/>
            <a:ext cx="354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M’</a:t>
            </a:r>
            <a:endParaRPr lang="en-US" sz="12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9654094" y="4879093"/>
            <a:ext cx="1992853" cy="656773"/>
            <a:chOff x="4115729" y="5710731"/>
            <a:chExt cx="1992853" cy="656773"/>
          </a:xfrm>
        </p:grpSpPr>
        <p:sp>
          <p:nvSpPr>
            <p:cNvPr id="47" name="Rectangle 46"/>
            <p:cNvSpPr/>
            <p:nvPr/>
          </p:nvSpPr>
          <p:spPr>
            <a:xfrm>
              <a:off x="4115729" y="5813506"/>
              <a:ext cx="1992853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Leaf nodes:</a:t>
              </a:r>
            </a:p>
            <a:p>
              <a:r>
                <a:rPr lang="en-US" sz="1000" dirty="0" smtClean="0"/>
                <a:t>Vocabulary Space in Huffman code</a:t>
              </a:r>
            </a:p>
            <a:p>
              <a:r>
                <a:rPr lang="en-US" sz="1000" dirty="0" smtClean="0"/>
                <a:t>(e.g., w</a:t>
              </a:r>
              <a:r>
                <a:rPr lang="en-US" sz="1000" baseline="-25000" dirty="0" smtClean="0"/>
                <a:t>(t)</a:t>
              </a:r>
              <a:r>
                <a:rPr lang="en-US" sz="1000" dirty="0" smtClean="0"/>
                <a:t> with code 001)</a:t>
              </a:r>
              <a:endParaRPr lang="en-US" sz="1000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5068276" y="5710731"/>
              <a:ext cx="0" cy="19582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>
            <a:off x="10023958" y="4614789"/>
            <a:ext cx="4251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(t)</a:t>
            </a:r>
            <a:r>
              <a:rPr lang="en-US" sz="1200" dirty="0" smtClean="0"/>
              <a:t> 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0170812" y="2506801"/>
            <a:ext cx="904415" cy="469269"/>
            <a:chOff x="6127976" y="1759223"/>
            <a:chExt cx="904415" cy="469269"/>
          </a:xfrm>
        </p:grpSpPr>
        <p:sp>
          <p:nvSpPr>
            <p:cNvPr id="51" name="Rectangle 50"/>
            <p:cNvSpPr/>
            <p:nvPr/>
          </p:nvSpPr>
          <p:spPr>
            <a:xfrm>
              <a:off x="6127976" y="1759223"/>
              <a:ext cx="90441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Huffman Tree</a:t>
              </a:r>
              <a:endParaRPr lang="en-US" sz="1000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H="1">
              <a:off x="6584404" y="2028755"/>
              <a:ext cx="763" cy="1997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9738780" y="3139110"/>
            <a:ext cx="1588353" cy="1492142"/>
            <a:chOff x="9738780" y="3139110"/>
            <a:chExt cx="1588353" cy="1492142"/>
          </a:xfrm>
        </p:grpSpPr>
        <p:sp>
          <p:nvSpPr>
            <p:cNvPr id="54" name="Oval 53"/>
            <p:cNvSpPr/>
            <p:nvPr/>
          </p:nvSpPr>
          <p:spPr>
            <a:xfrm>
              <a:off x="10576275" y="3139110"/>
              <a:ext cx="148492" cy="1677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0134068" y="3576953"/>
              <a:ext cx="148492" cy="1677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0962753" y="3576953"/>
              <a:ext cx="148492" cy="1677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9930491" y="4000767"/>
              <a:ext cx="148492" cy="1677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/>
            <p:cNvCxnSpPr>
              <a:stCxn id="54" idx="3"/>
              <a:endCxn id="55" idx="7"/>
            </p:cNvCxnSpPr>
            <p:nvPr/>
          </p:nvCxnSpPr>
          <p:spPr>
            <a:xfrm flipH="1">
              <a:off x="10260814" y="3282298"/>
              <a:ext cx="337207" cy="319222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5" idx="3"/>
              <a:endCxn id="57" idx="7"/>
            </p:cNvCxnSpPr>
            <p:nvPr/>
          </p:nvCxnSpPr>
          <p:spPr>
            <a:xfrm flipH="1">
              <a:off x="10057237" y="3720141"/>
              <a:ext cx="98577" cy="305193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4" idx="5"/>
              <a:endCxn id="56" idx="0"/>
            </p:cNvCxnSpPr>
            <p:nvPr/>
          </p:nvCxnSpPr>
          <p:spPr>
            <a:xfrm>
              <a:off x="10703021" y="3282298"/>
              <a:ext cx="333978" cy="294655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7" idx="3"/>
              <a:endCxn id="66" idx="0"/>
            </p:cNvCxnSpPr>
            <p:nvPr/>
          </p:nvCxnSpPr>
          <p:spPr>
            <a:xfrm flipH="1">
              <a:off x="9852670" y="4143955"/>
              <a:ext cx="99567" cy="320983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5" idx="5"/>
              <a:endCxn id="68" idx="0"/>
            </p:cNvCxnSpPr>
            <p:nvPr/>
          </p:nvCxnSpPr>
          <p:spPr>
            <a:xfrm>
              <a:off x="10260814" y="3720141"/>
              <a:ext cx="121003" cy="280626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7" idx="5"/>
              <a:endCxn id="67" idx="0"/>
            </p:cNvCxnSpPr>
            <p:nvPr/>
          </p:nvCxnSpPr>
          <p:spPr>
            <a:xfrm>
              <a:off x="10057237" y="4143955"/>
              <a:ext cx="127706" cy="315627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6" idx="5"/>
              <a:endCxn id="70" idx="0"/>
            </p:cNvCxnSpPr>
            <p:nvPr/>
          </p:nvCxnSpPr>
          <p:spPr>
            <a:xfrm>
              <a:off x="11089499" y="3720141"/>
              <a:ext cx="115158" cy="280626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6" idx="3"/>
              <a:endCxn id="69" idx="0"/>
            </p:cNvCxnSpPr>
            <p:nvPr/>
          </p:nvCxnSpPr>
          <p:spPr>
            <a:xfrm flipH="1">
              <a:off x="10848654" y="3720141"/>
              <a:ext cx="135845" cy="280626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9776799" y="4464938"/>
              <a:ext cx="151742" cy="166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109072" y="4459582"/>
              <a:ext cx="151742" cy="166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305946" y="4000767"/>
              <a:ext cx="151742" cy="166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772783" y="4000767"/>
              <a:ext cx="151742" cy="166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128786" y="4000767"/>
              <a:ext cx="151742" cy="166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0282560" y="3246543"/>
              <a:ext cx="25039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943431" y="3688042"/>
              <a:ext cx="25039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738780" y="4125382"/>
              <a:ext cx="25039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747608" y="3696809"/>
              <a:ext cx="25039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791381" y="3242580"/>
              <a:ext cx="25039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0256622" y="3680636"/>
              <a:ext cx="25039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076743" y="3694269"/>
              <a:ext cx="25039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0051493" y="4125381"/>
              <a:ext cx="25039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</p:grpSp>
      <p:sp>
        <p:nvSpPr>
          <p:cNvPr id="79" name="Rectangle 78"/>
          <p:cNvSpPr/>
          <p:nvPr/>
        </p:nvSpPr>
        <p:spPr>
          <a:xfrm>
            <a:off x="6791052" y="1418640"/>
            <a:ext cx="706540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Layer 1</a:t>
            </a:r>
            <a:endParaRPr lang="en-US" sz="1400" dirty="0"/>
          </a:p>
        </p:txBody>
      </p:sp>
      <p:sp>
        <p:nvSpPr>
          <p:cNvPr id="80" name="Rectangle 79"/>
          <p:cNvSpPr/>
          <p:nvPr/>
        </p:nvSpPr>
        <p:spPr>
          <a:xfrm>
            <a:off x="8129626" y="1417528"/>
            <a:ext cx="706540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Layer 2</a:t>
            </a:r>
            <a:endParaRPr lang="en-US" sz="1400" dirty="0"/>
          </a:p>
        </p:txBody>
      </p:sp>
      <p:sp>
        <p:nvSpPr>
          <p:cNvPr id="81" name="Rectangle 80"/>
          <p:cNvSpPr/>
          <p:nvPr/>
        </p:nvSpPr>
        <p:spPr>
          <a:xfrm>
            <a:off x="10112031" y="1418640"/>
            <a:ext cx="706540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Layer 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9298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Coding: Theoretical Foundation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314802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1800" dirty="0" smtClean="0"/>
                  <a:t>Minimize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log</m:t>
                    </m:r>
                    <m:r>
                      <a:rPr lang="en-US" sz="1800" b="0" i="1" smtClean="0">
                        <a:latin typeface="Cambria Math"/>
                      </a:rPr>
                      <m:t>⁡(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Pr</m:t>
                    </m:r>
                    <m:r>
                      <a:rPr lang="en-US" sz="1800" b="0" i="1" smtClean="0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𝑂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𝐼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))</m:t>
                    </m:r>
                  </m:oMath>
                </a14:m>
                <a:endParaRPr lang="en-US" sz="1800" dirty="0" smtClean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r>
                  <a:rPr lang="en-US" sz="1800" dirty="0" err="1" smtClean="0"/>
                  <a:t>Softmax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Pr</m:t>
                    </m:r>
                    <m:r>
                      <a:rPr lang="en-US" sz="1800" i="1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𝑂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𝐼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exp</m:t>
                        </m:r>
                        <m:r>
                          <a:rPr lang="en-US" sz="1800" i="1">
                            <a:latin typeface="Cambria Math"/>
                          </a:rPr>
                          <m:t>⁡(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𝑂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sz="1800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bSup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𝐼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1800" i="1">
                                <a:latin typeface="Cambria Math"/>
                              </a:rPr>
                              <m:t>𝑤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</a:rPr>
                              <m:t>𝑊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exp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Sup>
                                  <m:sSub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sup>
                                <m:r>
                                  <a:rPr lang="en-US" sz="1800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𝐼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800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1600" dirty="0" smtClean="0"/>
                  <a:t>: “input” embedding vector (a row in M)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𝑤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600" dirty="0" smtClean="0"/>
                  <a:t>: “output” embedding vector (a column in M’)</a:t>
                </a:r>
              </a:p>
              <a:p>
                <a:pPr lvl="1"/>
                <a:r>
                  <a:rPr lang="en-US" sz="1600" dirty="0" smtClean="0"/>
                  <a:t>High computation cost: need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US" sz="1600" dirty="0" smtClean="0"/>
                  <a:t> times of operations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3148026"/>
              </a:xfrm>
              <a:blipFill rotWithShape="0">
                <a:blip r:embed="rId2"/>
                <a:stretch>
                  <a:fillRect l="-824" t="-1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6019800" cy="315552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1800" dirty="0" smtClean="0"/>
                  <a:t>Hierarchical </a:t>
                </a:r>
                <a:r>
                  <a:rPr lang="en-US" sz="1800" dirty="0" err="1" smtClean="0"/>
                  <a:t>Softmax</a:t>
                </a:r>
                <a:endParaRPr lang="en-US" sz="1800" dirty="0" smtClean="0"/>
              </a:p>
              <a:p>
                <a:pPr lvl="1"/>
                <a:r>
                  <a:rPr lang="en-US" sz="1600" dirty="0" smtClean="0"/>
                  <a:t>Full binary tree</a:t>
                </a:r>
              </a:p>
              <a:p>
                <a:pPr lvl="2"/>
                <a:r>
                  <a:rPr lang="en-US" sz="1200" dirty="0" smtClean="0"/>
                  <a:t>Leaf node: word</a:t>
                </a:r>
              </a:p>
              <a:p>
                <a:pPr lvl="2"/>
                <a:r>
                  <a:rPr lang="en-US" sz="1200" dirty="0"/>
                  <a:t>I</a:t>
                </a:r>
                <a:r>
                  <a:rPr lang="en-US" sz="1200" dirty="0" smtClean="0"/>
                  <a:t>nner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 smtClean="0"/>
                  <a:t>: logistic unit, with weight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200" dirty="0" smtClean="0"/>
                  <a:t>to be learned</a:t>
                </a:r>
              </a:p>
              <a:p>
                <a:pPr lvl="1"/>
                <a:r>
                  <a:rPr lang="en-US" sz="1600" dirty="0" smtClean="0"/>
                  <a:t>Probabilities: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/>
                          </a:rPr>
                          <m:t>,…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𝑤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  <m:r>
                      <a:rPr lang="en-US" sz="1400" b="0" i="0" smtClean="0">
                        <a:latin typeface="Cambria Math"/>
                        <a:ea typeface="Cambria Math"/>
                      </a:rPr>
                      <m:t>;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  <a:ea typeface="Cambria Math"/>
                      </a:rPr>
                      <m:t>or</m:t>
                    </m:r>
                    <m:r>
                      <a:rPr lang="en-US" sz="1400" b="0" i="0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𝑂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400" i="1">
                            <a:latin typeface="Cambria Math"/>
                          </a:rPr>
                          <m:t>,…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</a:rPr>
                                  <m:t>𝑤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400" i="1">
                        <a:latin typeface="Cambria Math"/>
                      </a:rPr>
                      <m:t>,</m:t>
                    </m:r>
                  </m:oMath>
                </a14:m>
                <a:endParaRPr lang="en-US" sz="14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/>
                      </a:rPr>
                      <m:t>Pr</m:t>
                    </m:r>
                    <m:r>
                      <a:rPr lang="en-US" sz="1400" i="1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𝐼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)=</m:t>
                    </m:r>
                    <m:nary>
                      <m:naryPr>
                        <m:chr m:val="∏"/>
                        <m:limLoc m:val="subSup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4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𝑤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sz="1400" i="1" dirty="0" smtClean="0">
                  <a:latin typeface="Cambria Math"/>
                </a:endParaRPr>
              </a:p>
              <a:p>
                <a:pPr lvl="3"/>
                <a:r>
                  <a:rPr lang="en-US" sz="1200" dirty="0">
                    <a:latin typeface="Cambria Math"/>
                  </a:rPr>
                  <a:t>The probability of walking on the specified path (root--&gt;leaf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200" dirty="0" smtClean="0">
                    <a:latin typeface="Cambria Math"/>
                  </a:rPr>
                  <a:t>)</a:t>
                </a:r>
                <a:endParaRPr lang="en-US" sz="1200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1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latin typeface="Cambria Math"/>
                        <a:ea typeface="Cambria Math"/>
                      </a:rPr>
                      <m:t>𝜎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</a:rPr>
                                  <m:t>𝐼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400" i="1"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𝜎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𝐼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40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1400" dirty="0" smtClean="0">
                    <a:ea typeface="Cambria Math"/>
                  </a:rPr>
                  <a:t>: code length;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/>
                        <a:ea typeface="Cambria Math"/>
                      </a:rPr>
                      <m:t>𝜎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sz="1400" dirty="0" smtClean="0"/>
              </a:p>
              <a:p>
                <a:pPr lvl="1"/>
                <a:r>
                  <a:rPr lang="en-US" sz="1600" dirty="0" smtClean="0"/>
                  <a:t>Low computation cost: only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1600" dirty="0" smtClean="0"/>
                  <a:t> times of operations</a:t>
                </a:r>
                <a:endParaRPr lang="en-US" sz="16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6019800" cy="3155526"/>
              </a:xfrm>
              <a:blipFill rotWithShape="0">
                <a:blip r:embed="rId3"/>
                <a:stretch>
                  <a:fillRect l="-507"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48862" y="2190874"/>
              <a:ext cx="3514154" cy="109728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942848"/>
                    <a:gridCol w="1324928"/>
                    <a:gridCol w="1246378"/>
                  </a:tblGrid>
                  <a:tr h="267036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Model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</a:tr>
                  <a:tr h="267036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NNLM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previous words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current words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267036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CBOW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context words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current word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267036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Skip-gram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current word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context words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48862" y="2190874"/>
              <a:ext cx="3514154" cy="109728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942848"/>
                    <a:gridCol w="1324928"/>
                    <a:gridCol w="1246378"/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Model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1889" t="-2222" r="-96313" b="-3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81951" t="-2222" r="-1951" b="-317778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NNLM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previous words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current words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CBOW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context words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current word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Skip-gram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current word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context words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23" name="Group 22"/>
          <p:cNvGrpSpPr/>
          <p:nvPr/>
        </p:nvGrpSpPr>
        <p:grpSpPr>
          <a:xfrm>
            <a:off x="1523560" y="4944557"/>
            <a:ext cx="2577189" cy="943240"/>
            <a:chOff x="1687683" y="5233723"/>
            <a:chExt cx="2577189" cy="943240"/>
          </a:xfrm>
        </p:grpSpPr>
        <p:sp>
          <p:nvSpPr>
            <p:cNvPr id="8" name="Rectangle 7"/>
            <p:cNvSpPr/>
            <p:nvPr/>
          </p:nvSpPr>
          <p:spPr>
            <a:xfrm>
              <a:off x="1805353" y="5491774"/>
              <a:ext cx="226646" cy="685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33077" y="5590106"/>
              <a:ext cx="226646" cy="4885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3"/>
              <a:endCxn id="9" idx="1"/>
            </p:cNvCxnSpPr>
            <p:nvPr/>
          </p:nvCxnSpPr>
          <p:spPr>
            <a:xfrm flipV="1">
              <a:off x="2031999" y="5834367"/>
              <a:ext cx="801078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268562" y="5557368"/>
              <a:ext cx="31611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M</a:t>
              </a:r>
            </a:p>
          </p:txBody>
        </p:sp>
        <p:cxnSp>
          <p:nvCxnSpPr>
            <p:cNvPr id="14" name="Straight Arrow Connector 13"/>
            <p:cNvCxnSpPr>
              <a:stCxn id="9" idx="3"/>
              <a:endCxn id="15" idx="1"/>
            </p:cNvCxnSpPr>
            <p:nvPr/>
          </p:nvCxnSpPr>
          <p:spPr>
            <a:xfrm flipV="1">
              <a:off x="3059723" y="5834366"/>
              <a:ext cx="812743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872466" y="5491771"/>
              <a:ext cx="226646" cy="685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86369" y="5557368"/>
              <a:ext cx="3545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M’</a:t>
              </a:r>
              <a:endParaRPr lang="en-US" sz="12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87683" y="5240518"/>
              <a:ext cx="4619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Input</a:t>
              </a:r>
              <a:endParaRPr lang="en-US" sz="10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06706" y="5233723"/>
              <a:ext cx="55816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Output</a:t>
              </a:r>
              <a:endParaRPr lang="en-US" sz="10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92999" y="5241877"/>
              <a:ext cx="71846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Projection</a:t>
              </a:r>
              <a:endParaRPr lang="en-US" sz="1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315463" y="5406699"/>
                <a:ext cx="38189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463" y="5406699"/>
                <a:ext cx="381899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887445" y="5406698"/>
                <a:ext cx="41633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445" y="5406698"/>
                <a:ext cx="416331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/>
          <p:nvPr/>
        </p:nvGrpSpPr>
        <p:grpSpPr>
          <a:xfrm>
            <a:off x="9265267" y="4750132"/>
            <a:ext cx="1588353" cy="1929650"/>
            <a:chOff x="8095766" y="4736299"/>
            <a:chExt cx="1588353" cy="1929650"/>
          </a:xfrm>
        </p:grpSpPr>
        <p:grpSp>
          <p:nvGrpSpPr>
            <p:cNvPr id="27" name="Group 26"/>
            <p:cNvGrpSpPr/>
            <p:nvPr/>
          </p:nvGrpSpPr>
          <p:grpSpPr>
            <a:xfrm>
              <a:off x="8095766" y="4757879"/>
              <a:ext cx="1588353" cy="1492142"/>
              <a:chOff x="9738780" y="3139110"/>
              <a:chExt cx="1588353" cy="149214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0576275" y="3139110"/>
                <a:ext cx="148492" cy="16775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0134068" y="3576953"/>
                <a:ext cx="148492" cy="16775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0962753" y="3576953"/>
                <a:ext cx="148492" cy="16775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9930491" y="4000767"/>
                <a:ext cx="148492" cy="16775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/>
              <p:cNvCxnSpPr>
                <a:stCxn id="28" idx="3"/>
                <a:endCxn id="29" idx="7"/>
              </p:cNvCxnSpPr>
              <p:nvPr/>
            </p:nvCxnSpPr>
            <p:spPr>
              <a:xfrm flipH="1">
                <a:off x="10260814" y="3282298"/>
                <a:ext cx="337207" cy="319222"/>
              </a:xfrm>
              <a:prstGeom prst="straightConnector1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29" idx="3"/>
                <a:endCxn id="31" idx="7"/>
              </p:cNvCxnSpPr>
              <p:nvPr/>
            </p:nvCxnSpPr>
            <p:spPr>
              <a:xfrm flipH="1">
                <a:off x="10057237" y="3720141"/>
                <a:ext cx="98577" cy="305193"/>
              </a:xfrm>
              <a:prstGeom prst="straightConnector1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28" idx="5"/>
                <a:endCxn id="30" idx="0"/>
              </p:cNvCxnSpPr>
              <p:nvPr/>
            </p:nvCxnSpPr>
            <p:spPr>
              <a:xfrm>
                <a:off x="10703021" y="3282298"/>
                <a:ext cx="333978" cy="294655"/>
              </a:xfrm>
              <a:prstGeom prst="straightConnector1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1" idx="3"/>
                <a:endCxn id="40" idx="0"/>
              </p:cNvCxnSpPr>
              <p:nvPr/>
            </p:nvCxnSpPr>
            <p:spPr>
              <a:xfrm flipH="1">
                <a:off x="9852670" y="4143955"/>
                <a:ext cx="99567" cy="320983"/>
              </a:xfrm>
              <a:prstGeom prst="straightConnector1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29" idx="5"/>
                <a:endCxn id="42" idx="0"/>
              </p:cNvCxnSpPr>
              <p:nvPr/>
            </p:nvCxnSpPr>
            <p:spPr>
              <a:xfrm>
                <a:off x="10260814" y="3720141"/>
                <a:ext cx="121003" cy="280626"/>
              </a:xfrm>
              <a:prstGeom prst="straightConnector1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31" idx="5"/>
                <a:endCxn id="41" idx="0"/>
              </p:cNvCxnSpPr>
              <p:nvPr/>
            </p:nvCxnSpPr>
            <p:spPr>
              <a:xfrm>
                <a:off x="10057237" y="4143955"/>
                <a:ext cx="127706" cy="315627"/>
              </a:xfrm>
              <a:prstGeom prst="straightConnector1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30" idx="5"/>
                <a:endCxn id="44" idx="0"/>
              </p:cNvCxnSpPr>
              <p:nvPr/>
            </p:nvCxnSpPr>
            <p:spPr>
              <a:xfrm>
                <a:off x="11089499" y="3720141"/>
                <a:ext cx="115158" cy="280626"/>
              </a:xfrm>
              <a:prstGeom prst="straightConnector1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0" idx="3"/>
                <a:endCxn id="43" idx="0"/>
              </p:cNvCxnSpPr>
              <p:nvPr/>
            </p:nvCxnSpPr>
            <p:spPr>
              <a:xfrm flipH="1">
                <a:off x="10848654" y="3720141"/>
                <a:ext cx="135845" cy="280626"/>
              </a:xfrm>
              <a:prstGeom prst="straightConnector1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/>
              <p:cNvSpPr/>
              <p:nvPr/>
            </p:nvSpPr>
            <p:spPr>
              <a:xfrm>
                <a:off x="9776799" y="4464938"/>
                <a:ext cx="151742" cy="1663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0109072" y="4459582"/>
                <a:ext cx="151742" cy="1663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0305946" y="4000767"/>
                <a:ext cx="151742" cy="1663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0772783" y="4000767"/>
                <a:ext cx="151742" cy="1663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1128786" y="4000767"/>
                <a:ext cx="151742" cy="1663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0282560" y="3246543"/>
                <a:ext cx="25039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 smtClean="0"/>
                  <a:t>0</a:t>
                </a:r>
                <a:endParaRPr lang="en-US" sz="1000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9943431" y="3688042"/>
                <a:ext cx="25039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 smtClean="0"/>
                  <a:t>0</a:t>
                </a:r>
                <a:endParaRPr lang="en-US" sz="1000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9738780" y="4125382"/>
                <a:ext cx="25039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 smtClean="0"/>
                  <a:t>0</a:t>
                </a:r>
                <a:endParaRPr lang="en-US" sz="1000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0747608" y="3696809"/>
                <a:ext cx="25039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 smtClean="0"/>
                  <a:t>0</a:t>
                </a:r>
                <a:endParaRPr lang="en-US" sz="1000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0791381" y="3242580"/>
                <a:ext cx="25039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 smtClean="0"/>
                  <a:t>1</a:t>
                </a:r>
                <a:endParaRPr lang="en-US" sz="1000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0256622" y="3680636"/>
                <a:ext cx="25039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 smtClean="0"/>
                  <a:t>1</a:t>
                </a:r>
                <a:endParaRPr lang="en-US" sz="1000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1076743" y="3694269"/>
                <a:ext cx="25039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 smtClean="0"/>
                  <a:t>1</a:t>
                </a:r>
                <a:endParaRPr lang="en-US" sz="1000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0051493" y="4125381"/>
                <a:ext cx="25039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 smtClean="0"/>
                  <a:t>1</a:t>
                </a:r>
                <a:endParaRPr lang="en-US" sz="10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8370072" y="6388950"/>
                  <a:ext cx="1227452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a14:m>
                  <a:r>
                    <a:rPr lang="en-US" sz="1200" dirty="0" smtClean="0"/>
                    <a:t> </a:t>
                  </a:r>
                  <a:r>
                    <a:rPr lang="en-US" sz="1100" dirty="0" smtClean="0"/>
                    <a:t>with code 001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0072" y="6388950"/>
                  <a:ext cx="122745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/>
            <p:cNvCxnSpPr/>
            <p:nvPr/>
          </p:nvCxnSpPr>
          <p:spPr>
            <a:xfrm flipV="1">
              <a:off x="8550808" y="6268110"/>
              <a:ext cx="0" cy="19582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8368594" y="4736299"/>
                  <a:ext cx="35843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8594" y="4736299"/>
                  <a:ext cx="358431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H="1">
              <a:off x="8540898" y="4973651"/>
              <a:ext cx="763" cy="1997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1203761" y="5938462"/>
            <a:ext cx="1101584" cy="597899"/>
            <a:chOff x="4517484" y="5710731"/>
            <a:chExt cx="1101584" cy="597899"/>
          </a:xfrm>
        </p:grpSpPr>
        <p:sp>
          <p:nvSpPr>
            <p:cNvPr id="58" name="Rectangle 57"/>
            <p:cNvSpPr/>
            <p:nvPr/>
          </p:nvSpPr>
          <p:spPr>
            <a:xfrm>
              <a:off x="4517484" y="5908520"/>
              <a:ext cx="11015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 smtClean="0"/>
                <a:t>Vocabulary Space</a:t>
              </a:r>
            </a:p>
            <a:p>
              <a:pPr algn="ctr"/>
              <a:r>
                <a:rPr lang="en-US" sz="1000" dirty="0" smtClean="0"/>
                <a:t>(V-dimension)</a:t>
              </a:r>
              <a:endParaRPr lang="en-US" sz="1000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5068276" y="5710731"/>
              <a:ext cx="0" cy="19582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70691" y="5942569"/>
            <a:ext cx="1101584" cy="597899"/>
            <a:chOff x="4517484" y="5710731"/>
            <a:chExt cx="1101584" cy="597899"/>
          </a:xfrm>
        </p:grpSpPr>
        <p:sp>
          <p:nvSpPr>
            <p:cNvPr id="61" name="Rectangle 60"/>
            <p:cNvSpPr/>
            <p:nvPr/>
          </p:nvSpPr>
          <p:spPr>
            <a:xfrm>
              <a:off x="4517484" y="5908520"/>
              <a:ext cx="11015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 smtClean="0"/>
                <a:t>Vocabulary Space</a:t>
              </a:r>
            </a:p>
            <a:p>
              <a:pPr algn="ctr"/>
              <a:r>
                <a:rPr lang="en-US" sz="1000" dirty="0" smtClean="0"/>
                <a:t>(V-dimension)</a:t>
              </a:r>
              <a:endParaRPr lang="en-US" sz="1000" dirty="0"/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V="1">
              <a:off x="5068276" y="5710731"/>
              <a:ext cx="0" cy="19582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2233354" y="5946696"/>
            <a:ext cx="1107996" cy="595938"/>
            <a:chOff x="5543063" y="5710731"/>
            <a:chExt cx="1107996" cy="595938"/>
          </a:xfrm>
        </p:grpSpPr>
        <p:sp>
          <p:nvSpPr>
            <p:cNvPr id="64" name="Rectangle 63"/>
            <p:cNvSpPr/>
            <p:nvPr/>
          </p:nvSpPr>
          <p:spPr>
            <a:xfrm>
              <a:off x="5543063" y="5906559"/>
              <a:ext cx="11079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 smtClean="0"/>
                <a:t>Embedding Space</a:t>
              </a:r>
            </a:p>
            <a:p>
              <a:pPr algn="ctr"/>
              <a:r>
                <a:rPr lang="en-US" sz="1000" dirty="0" smtClean="0"/>
                <a:t>(D-dimension)</a:t>
              </a:r>
              <a:endParaRPr lang="en-US" sz="1000" dirty="0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6096000" y="5710731"/>
              <a:ext cx="0" cy="19582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043035" y="5887373"/>
                <a:ext cx="3743974" cy="479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dirty="0" smtClean="0"/>
                  <a:t>Remark: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120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𝑤</m:t>
                        </m:r>
                      </m:sub>
                      <m:sup>
                        <m:r>
                          <a:rPr lang="en-US" sz="1200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200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200" dirty="0" smtClean="0"/>
                  <a:t> are all D-dimension embedding vectors.  </a:t>
                </a:r>
                <a:endParaRPr lang="en-US" sz="12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035" y="5887373"/>
                <a:ext cx="3743974" cy="479747"/>
              </a:xfrm>
              <a:prstGeom prst="rect">
                <a:avLst/>
              </a:prstGeom>
              <a:blipFill rotWithShape="0">
                <a:blip r:embed="rId9"/>
                <a:stretch>
                  <a:fillRect t="-1282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041644" y="5123364"/>
            <a:ext cx="10312156" cy="134243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Under the independent assumption for nodes on a tree branch, training with and without Huffman coding are proven to be equivalent.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979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Coding: Detailed Implementations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ontent Placeholder 127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CBOW</a:t>
                </a:r>
              </a:p>
              <a:p>
                <a:pPr lvl="1"/>
                <a:r>
                  <a:rPr lang="en-US" dirty="0" smtClean="0"/>
                  <a:t>Feed forward:</a:t>
                </a:r>
              </a:p>
              <a:p>
                <a:pPr lvl="2"/>
                <a:r>
                  <a:rPr lang="en-US" dirty="0" smtClean="0"/>
                  <a:t>Layer 1-&gt;Layer 2: sum of context words’ </a:t>
                </a:r>
                <a:r>
                  <a:rPr lang="en-US" dirty="0" err="1" smtClean="0"/>
                  <a:t>embeddings</a:t>
                </a:r>
                <a:endParaRPr lang="en-US" dirty="0"/>
              </a:p>
              <a:p>
                <a:pPr lvl="3"/>
                <a:r>
                  <a:rPr lang="en-US" dirty="0" smtClean="0"/>
                  <a:t>Weight in M: word </a:t>
                </a:r>
                <a:r>
                  <a:rPr lang="en-US" dirty="0" err="1" smtClean="0"/>
                  <a:t>embeddings</a:t>
                </a:r>
                <a:r>
                  <a:rPr lang="en-US" dirty="0" smtClean="0"/>
                  <a:t> </a:t>
                </a:r>
              </a:p>
              <a:p>
                <a:pPr lvl="2"/>
                <a:r>
                  <a:rPr lang="en-US" dirty="0" smtClean="0"/>
                  <a:t>Layer 2-&gt;Layer 3: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3"/>
                <a:r>
                  <a:rPr lang="en-US" dirty="0" smtClean="0"/>
                  <a:t>Weight in M’: inner nodes’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Back-propagation: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log</m:t>
                    </m:r>
                    <m:r>
                      <a:rPr lang="en-US" i="1">
                        <a:latin typeface="Cambria Math"/>
                      </a:rPr>
                      <m:t>⁡(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Pr</m:t>
                    </m:r>
                    <m:r>
                      <a:rPr lang="en-US" i="1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𝑂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))</m:t>
                    </m:r>
                  </m:oMath>
                </a14:m>
                <a:r>
                  <a:rPr lang="en-US" dirty="0" smtClean="0"/>
                  <a:t> leads to BP by bit in Huffman code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log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⁡(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  <m:r>
                          <a:rPr lang="en-US" i="1">
                            <a:latin typeface="Cambria Math"/>
                          </a:rPr>
                          <m:t>⁡(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𝑂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𝐼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=(1−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Pr</m:t>
                    </m:r>
                    <m:r>
                      <a:rPr lang="en-US" i="1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𝐼</m:t>
                            </m:r>
                          </m:sub>
                        </m:sSub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Skip-gram</a:t>
                </a:r>
              </a:p>
              <a:p>
                <a:pPr lvl="1"/>
                <a:r>
                  <a:rPr lang="en-US" dirty="0"/>
                  <a:t>Input word: use inner code representation</a:t>
                </a:r>
              </a:p>
              <a:p>
                <a:pPr lvl="1"/>
                <a:r>
                  <a:rPr lang="en-US" dirty="0"/>
                  <a:t>Output words: use word </a:t>
                </a:r>
                <a:r>
                  <a:rPr lang="en-US" dirty="0" smtClean="0"/>
                  <a:t>embedding</a:t>
                </a:r>
              </a:p>
            </p:txBody>
          </p:sp>
        </mc:Choice>
        <mc:Fallback xmlns="">
          <p:sp>
            <p:nvSpPr>
              <p:cNvPr id="128" name="Content Placeholder 1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647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35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Online C code details</a:t>
                </a:r>
              </a:p>
              <a:p>
                <a:pPr lvl="1"/>
                <a:r>
                  <a:rPr lang="en-US" dirty="0"/>
                  <a:t>syn0: word </a:t>
                </a:r>
                <a:r>
                  <a:rPr lang="en-US" dirty="0" err="1"/>
                  <a:t>embeddings</a:t>
                </a:r>
                <a:endParaRPr lang="en-US" dirty="0"/>
              </a:p>
              <a:p>
                <a:pPr lvl="1"/>
                <a:r>
                  <a:rPr lang="en-US" dirty="0"/>
                  <a:t>syn1: inner node weights</a:t>
                </a:r>
              </a:p>
              <a:p>
                <a:pPr lvl="1"/>
                <a:r>
                  <a:rPr lang="en-US" dirty="0"/>
                  <a:t>f: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Pr</m:t>
                    </m:r>
                    <m:r>
                      <a:rPr lang="en-US" i="1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expTable</a:t>
                </a:r>
                <a:r>
                  <a:rPr lang="en-US" dirty="0"/>
                  <a:t>: sigmoid value table</a:t>
                </a:r>
              </a:p>
              <a:p>
                <a:pPr lvl="1"/>
                <a:r>
                  <a:rPr lang="en-US" dirty="0"/>
                  <a:t>vocab[w].code: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vocab[w].point: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Pr</m:t>
                    </m:r>
                    <m:r>
                      <a:rPr lang="en-US" i="1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6" name="Content Placeholder 3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647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0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16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Discard a word with the</a:t>
            </a:r>
            <a:r>
              <a:rPr lang="en-US" sz="2000" dirty="0"/>
              <a:t> </a:t>
            </a:r>
            <a:r>
              <a:rPr lang="en-US" sz="2400" dirty="0" smtClean="0"/>
              <a:t>following probability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234" y="2307503"/>
            <a:ext cx="2990850" cy="1085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643069" y="2449108"/>
                <a:ext cx="2630528" cy="64633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 smtClean="0"/>
                  <a:t>threshold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 smtClean="0">
                    <a:latin typeface="Cambria Math" panose="02040503050406030204" pitchFamily="18" charset="0"/>
                  </a:rPr>
                  <a:t>: </a:t>
                </a:r>
                <a:r>
                  <a:rPr lang="en-US" dirty="0"/>
                  <a:t>word </a:t>
                </a:r>
                <a:r>
                  <a:rPr lang="en-US" dirty="0" smtClean="0"/>
                  <a:t>frequency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069" y="2449108"/>
                <a:ext cx="2630528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620" t="-5607" r="-1157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900" y="3261352"/>
            <a:ext cx="7448550" cy="296227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39922" y="4848003"/>
            <a:ext cx="10312156" cy="134243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Many </a:t>
            </a:r>
            <a:r>
              <a:rPr lang="en-US" sz="2400" dirty="0" smtClean="0"/>
              <a:t>frequent </a:t>
            </a:r>
            <a:r>
              <a:rPr lang="en-US" sz="2400" dirty="0"/>
              <a:t>words are stop words that contain little </a:t>
            </a:r>
            <a:r>
              <a:rPr lang="en-US" sz="2400" dirty="0" smtClean="0"/>
              <a:t>semantics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Subsampling balances between rare </a:t>
            </a:r>
            <a:r>
              <a:rPr lang="en-US" sz="2400" dirty="0"/>
              <a:t>and frequent words</a:t>
            </a:r>
          </a:p>
        </p:txBody>
      </p:sp>
    </p:spTree>
    <p:extLst>
      <p:ext uri="{BB962C8B-B14F-4D97-AF65-F5344CB8AC3E}">
        <p14:creationId xmlns:p14="http://schemas.microsoft.com/office/powerpoint/2010/main" val="24064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egative Sampling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400428"/>
                <a:ext cx="3765062" cy="97819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/>
                  <a:t>Replace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2000" smtClean="0">
                            <a:latin typeface="Cambria Math"/>
                          </a:rPr>
                          <m:t>P</m:t>
                        </m:r>
                        <m:r>
                          <a:rPr lang="en-US" sz="2000" i="1">
                            <a:latin typeface="Cambria Math"/>
                          </a:rPr>
                          <m:t>⁡(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𝑂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𝐼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 smtClean="0"/>
                  <a:t> by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400428"/>
                <a:ext cx="3765062" cy="978193"/>
              </a:xfrm>
              <a:blipFill rotWithShape="0">
                <a:blip r:embed="rId2"/>
                <a:stretch>
                  <a:fillRect l="-1459" t="-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840" y="4151693"/>
            <a:ext cx="5305425" cy="97155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099" y="1772313"/>
            <a:ext cx="2484336" cy="1737511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2499" y="1772313"/>
            <a:ext cx="2920237" cy="1737511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800" y="1772313"/>
            <a:ext cx="2484336" cy="1737511"/>
          </a:xfrm>
          <a:prstGeom prst="rect">
            <a:avLst/>
          </a:prstGeom>
        </p:spPr>
      </p:pic>
      <p:sp>
        <p:nvSpPr>
          <p:cNvPr id="116" name="Rectangle 115"/>
          <p:cNvSpPr/>
          <p:nvPr/>
        </p:nvSpPr>
        <p:spPr>
          <a:xfrm>
            <a:off x="1571517" y="3611381"/>
            <a:ext cx="1257500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Original CBOW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5002613" y="3611380"/>
            <a:ext cx="2252876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CBOW with Huffman Coding</a:t>
            </a:r>
            <a:endParaRPr lang="en-US" sz="1400" dirty="0"/>
          </a:p>
        </p:txBody>
      </p:sp>
      <p:sp>
        <p:nvSpPr>
          <p:cNvPr id="118" name="Rectangle 117"/>
          <p:cNvSpPr/>
          <p:nvPr/>
        </p:nvSpPr>
        <p:spPr>
          <a:xfrm>
            <a:off x="8342576" y="3611379"/>
            <a:ext cx="2404783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CBOW with Negative Sampling</a:t>
            </a:r>
            <a:endParaRPr lang="en-US" sz="1400" dirty="0"/>
          </a:p>
        </p:txBody>
      </p:sp>
      <p:sp>
        <p:nvSpPr>
          <p:cNvPr id="119" name="Rectangle 118"/>
          <p:cNvSpPr/>
          <p:nvPr/>
        </p:nvSpPr>
        <p:spPr>
          <a:xfrm>
            <a:off x="2485140" y="3232825"/>
            <a:ext cx="15023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(t) </a:t>
            </a:r>
            <a:r>
              <a:rPr lang="en-US" sz="1200" dirty="0"/>
              <a:t>= (0,…,0,1,0,…,0)</a:t>
            </a:r>
            <a:r>
              <a:rPr lang="en-US" sz="1200" baseline="30000" dirty="0"/>
              <a:t>T</a:t>
            </a:r>
            <a:endParaRPr lang="en-US" sz="1200" dirty="0"/>
          </a:p>
        </p:txBody>
      </p:sp>
      <p:sp>
        <p:nvSpPr>
          <p:cNvPr id="120" name="Rectangle 119"/>
          <p:cNvSpPr/>
          <p:nvPr/>
        </p:nvSpPr>
        <p:spPr>
          <a:xfrm>
            <a:off x="6420786" y="3269218"/>
            <a:ext cx="12118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(t) </a:t>
            </a:r>
            <a:r>
              <a:rPr lang="en-US" sz="1200" dirty="0"/>
              <a:t>= </a:t>
            </a:r>
            <a:r>
              <a:rPr lang="en-US" sz="1200" dirty="0" smtClean="0"/>
              <a:t>(b</a:t>
            </a:r>
            <a:r>
              <a:rPr lang="en-US" sz="1200" baseline="-25000" dirty="0" smtClean="0"/>
              <a:t>1</a:t>
            </a:r>
            <a:r>
              <a:rPr lang="en-US" sz="1200" dirty="0" smtClean="0"/>
              <a:t>,…,</a:t>
            </a:r>
            <a:r>
              <a:rPr lang="en-US" sz="1200" dirty="0" err="1" smtClean="0"/>
              <a:t>b</a:t>
            </a:r>
            <a:r>
              <a:rPr lang="en-US" sz="1200" baseline="-25000" dirty="0" err="1" smtClean="0"/>
              <a:t>Lw</a:t>
            </a:r>
            <a:r>
              <a:rPr lang="en-US" sz="1200" dirty="0" smtClean="0"/>
              <a:t>)</a:t>
            </a:r>
            <a:r>
              <a:rPr lang="en-US" sz="1200" baseline="30000" dirty="0" smtClean="0"/>
              <a:t>T</a:t>
            </a:r>
            <a:endParaRPr lang="en-US" sz="1200" dirty="0"/>
          </a:p>
        </p:txBody>
      </p:sp>
      <p:sp>
        <p:nvSpPr>
          <p:cNvPr id="121" name="Rectangle 120"/>
          <p:cNvSpPr/>
          <p:nvPr/>
        </p:nvSpPr>
        <p:spPr>
          <a:xfrm>
            <a:off x="9729795" y="3269846"/>
            <a:ext cx="21146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(t) </a:t>
            </a:r>
            <a:r>
              <a:rPr lang="en-US" sz="1200" dirty="0"/>
              <a:t>= </a:t>
            </a:r>
            <a:r>
              <a:rPr lang="en-US" sz="1200" dirty="0" smtClean="0"/>
              <a:t>(?,…,?,0,?...,1,…</a:t>
            </a:r>
            <a:r>
              <a:rPr lang="en-US" sz="1200" dirty="0"/>
              <a:t>?,0,?...</a:t>
            </a:r>
            <a:r>
              <a:rPr lang="en-US" sz="1200" dirty="0" smtClean="0"/>
              <a:t>,?)</a:t>
            </a:r>
            <a:r>
              <a:rPr lang="en-US" sz="1200" baseline="30000" dirty="0"/>
              <a:t>T</a:t>
            </a:r>
            <a:endParaRPr lang="en-US" sz="1200" dirty="0"/>
          </a:p>
        </p:txBody>
      </p:sp>
      <p:cxnSp>
        <p:nvCxnSpPr>
          <p:cNvPr id="122" name="Straight Arrow Connector 121"/>
          <p:cNvCxnSpPr/>
          <p:nvPr/>
        </p:nvCxnSpPr>
        <p:spPr>
          <a:xfrm flipV="1">
            <a:off x="3190468" y="2973753"/>
            <a:ext cx="0" cy="1958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6777730" y="3134911"/>
            <a:ext cx="0" cy="1958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10541370" y="3007550"/>
            <a:ext cx="0" cy="1958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71893" y="4940891"/>
            <a:ext cx="9601448" cy="143927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 smtClean="0"/>
              <a:t>In the original CBOW model, related words (e.g., synonym) are regarded as negative outputs, which may hurt the training process.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 smtClean="0"/>
              <a:t>With negative sampling, only a few randomly selected words (unlikely to be related) are treated as negative outputs.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6466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Words to Phrases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771" y="5434824"/>
            <a:ext cx="6122269" cy="921526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47147" y="1871101"/>
            <a:ext cx="9523966" cy="84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ym typeface="Wingdings" panose="05000000000000000000" pitchFamily="2" charset="2"/>
              </a:rPr>
              <a:t>Skip-phrase by hyphenation: machine learning  </a:t>
            </a:r>
            <a:r>
              <a:rPr lang="en-US" sz="2000" dirty="0" err="1" smtClean="0">
                <a:sym typeface="Wingdings" panose="05000000000000000000" pitchFamily="2" charset="2"/>
              </a:rPr>
              <a:t>machine_learning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8449937" y="5437213"/>
            <a:ext cx="3437264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sym typeface="Wingdings" panose="05000000000000000000" pitchFamily="2" charset="2"/>
              </a:rPr>
              <a:t>The NIPS 2013 paper [2] only showed some examples. No accuracy reported.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241" y="2222304"/>
            <a:ext cx="6986512" cy="313488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449937" y="2915523"/>
            <a:ext cx="3437264" cy="1169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Skip-Phrase uses the largest dimension 1000d.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Skip-Phrase supports the calculation of phrase embedding.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Skip-Phrase uses 30B training words.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7104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22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General Introduction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Documented Tricks</a:t>
            </a:r>
          </a:p>
          <a:p>
            <a:r>
              <a:rPr lang="en-US" dirty="0" smtClean="0"/>
              <a:t>Undocumented Tricks</a:t>
            </a:r>
          </a:p>
          <a:p>
            <a:pPr lvl="1"/>
            <a:r>
              <a:rPr lang="en-US" dirty="0" smtClean="0"/>
              <a:t>Input processing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Sliding window size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SUM/AVER of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embedding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ectors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Weight on input/output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Stop words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dropping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Visualized Evaluation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Where’s the Magic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4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Raw </a:t>
            </a:r>
            <a:r>
              <a:rPr lang="en-US" dirty="0" smtClean="0"/>
              <a:t>data are original </a:t>
            </a:r>
            <a:r>
              <a:rPr lang="en-US" dirty="0"/>
              <a:t>XML </a:t>
            </a:r>
            <a:r>
              <a:rPr lang="en-US" dirty="0" smtClean="0"/>
              <a:t>dumps </a:t>
            </a:r>
            <a:r>
              <a:rPr lang="en-US" dirty="0"/>
              <a:t>from </a:t>
            </a:r>
            <a:r>
              <a:rPr lang="en-US" dirty="0" smtClean="0"/>
              <a:t>Wikipedia, which contain markups</a:t>
            </a:r>
            <a:r>
              <a:rPr lang="en-US" dirty="0"/>
              <a:t>, labels, links, </a:t>
            </a:r>
            <a:r>
              <a:rPr lang="en-US" dirty="0" smtClean="0"/>
              <a:t>and special </a:t>
            </a:r>
            <a:r>
              <a:rPr lang="en-US" dirty="0"/>
              <a:t>symbols</a:t>
            </a:r>
          </a:p>
          <a:p>
            <a:r>
              <a:rPr lang="en-US" dirty="0" smtClean="0"/>
              <a:t>Data processing:</a:t>
            </a:r>
            <a:endParaRPr lang="en-US" dirty="0"/>
          </a:p>
          <a:p>
            <a:pPr lvl="1"/>
            <a:r>
              <a:rPr lang="en-US" dirty="0"/>
              <a:t>Keep text between "&lt;text&gt;&lt;/text&gt;" labels</a:t>
            </a:r>
          </a:p>
          <a:p>
            <a:pPr lvl="1"/>
            <a:r>
              <a:rPr lang="en-US" dirty="0" smtClean="0"/>
              <a:t>Completely remove XML/HTML </a:t>
            </a:r>
            <a:r>
              <a:rPr lang="en-US" dirty="0"/>
              <a:t>tags, icons, tables, references between “&lt;ref&gt;&lt;/ref&gt;”</a:t>
            </a:r>
          </a:p>
          <a:p>
            <a:pPr lvl="1"/>
            <a:r>
              <a:rPr lang="en-US" dirty="0" smtClean="0"/>
              <a:t>Partially remove:</a:t>
            </a:r>
            <a:endParaRPr lang="en-US" dirty="0"/>
          </a:p>
          <a:p>
            <a:pPr lvl="2"/>
            <a:r>
              <a:rPr lang="en-US" dirty="0"/>
              <a:t>URLs, but preserve visible text of URL</a:t>
            </a:r>
          </a:p>
          <a:p>
            <a:pPr lvl="2"/>
            <a:r>
              <a:rPr lang="en-US" dirty="0"/>
              <a:t>Image links, but preserve image caption</a:t>
            </a:r>
          </a:p>
          <a:p>
            <a:pPr lvl="2"/>
            <a:r>
              <a:rPr lang="en-US" dirty="0"/>
              <a:t>Markup of categories, but preserve the text</a:t>
            </a:r>
          </a:p>
          <a:p>
            <a:pPr lvl="2"/>
            <a:r>
              <a:rPr lang="en-US" dirty="0"/>
              <a:t>Most URL encoded chars are removed, but preserve and decode '&lt;', '&gt;' and '&amp;‘</a:t>
            </a:r>
          </a:p>
          <a:p>
            <a:pPr lvl="1"/>
            <a:r>
              <a:rPr lang="en-US" dirty="0" smtClean="0"/>
              <a:t>Convert:</a:t>
            </a:r>
            <a:endParaRPr lang="en-US" dirty="0"/>
          </a:p>
          <a:p>
            <a:pPr lvl="2"/>
            <a:r>
              <a:rPr lang="en-US" dirty="0"/>
              <a:t>All letters into lower case</a:t>
            </a:r>
          </a:p>
          <a:p>
            <a:pPr lvl="2"/>
            <a:r>
              <a:rPr lang="en-US" dirty="0"/>
              <a:t>All digits into English words</a:t>
            </a:r>
          </a:p>
          <a:p>
            <a:pPr lvl="2"/>
            <a:r>
              <a:rPr lang="en-US" dirty="0"/>
              <a:t>All other chars into spaces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6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Introduction</a:t>
            </a:r>
          </a:p>
          <a:p>
            <a:r>
              <a:rPr lang="en-US" dirty="0" smtClean="0"/>
              <a:t>Documented Tricks</a:t>
            </a:r>
          </a:p>
          <a:p>
            <a:r>
              <a:rPr lang="en-US" dirty="0" smtClean="0"/>
              <a:t>Undocumented Tricks</a:t>
            </a:r>
          </a:p>
          <a:p>
            <a:r>
              <a:rPr lang="en-US" dirty="0" smtClean="0"/>
              <a:t>Where’s the Magic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0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Stream Chunking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</a:t>
            </a:r>
            <a:r>
              <a:rPr lang="en-US" dirty="0"/>
              <a:t>the input stream has been separated into sentences, </a:t>
            </a:r>
            <a:r>
              <a:rPr lang="en-US" dirty="0" smtClean="0"/>
              <a:t>one </a:t>
            </a:r>
            <a:r>
              <a:rPr lang="en-US" dirty="0"/>
              <a:t>sentence </a:t>
            </a:r>
            <a:r>
              <a:rPr lang="en-US" dirty="0" smtClean="0"/>
              <a:t>will be loaded each </a:t>
            </a:r>
            <a:r>
              <a:rPr lang="en-US" dirty="0"/>
              <a:t>time, and only words in the same sentence </a:t>
            </a:r>
            <a:r>
              <a:rPr lang="en-US" dirty="0" smtClean="0"/>
              <a:t>will exist </a:t>
            </a:r>
            <a:r>
              <a:rPr lang="en-US" dirty="0"/>
              <a:t>in the same training example</a:t>
            </a:r>
          </a:p>
          <a:p>
            <a:pPr lvl="1"/>
            <a:r>
              <a:rPr lang="en-US" dirty="0"/>
              <a:t>End of sentence is treated as a special word "&lt;/s&gt;"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BUT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processed data by published at Word2Vec website does not contain sentence-breaking symbols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If there is no sentence separation, </a:t>
            </a:r>
            <a:r>
              <a:rPr lang="en-US" dirty="0" smtClean="0"/>
              <a:t>the codes will then load </a:t>
            </a:r>
            <a:r>
              <a:rPr lang="en-US" dirty="0"/>
              <a:t>a buffer with the size of 1000 words each time (after subsampling). </a:t>
            </a:r>
          </a:p>
          <a:p>
            <a:pPr lvl="1"/>
            <a:endParaRPr lang="en-US" dirty="0"/>
          </a:p>
          <a:p>
            <a:r>
              <a:rPr lang="en-US" dirty="0" smtClean="0"/>
              <a:t>How about introducing sentence break?</a:t>
            </a:r>
            <a:endParaRPr lang="en-US" dirty="0"/>
          </a:p>
          <a:p>
            <a:pPr lvl="1"/>
            <a:r>
              <a:rPr lang="en-US" dirty="0" smtClean="0"/>
              <a:t>After we break </a:t>
            </a:r>
            <a:r>
              <a:rPr lang="en-US" dirty="0"/>
              <a:t>input stream into sentences by the delimiter "&lt;/s</a:t>
            </a:r>
            <a:r>
              <a:rPr lang="en-US" dirty="0" smtClean="0"/>
              <a:t>&gt;“, the </a:t>
            </a:r>
            <a:r>
              <a:rPr lang="en-US" dirty="0"/>
              <a:t>accuracy is increased from 25.50% into 27.20</a:t>
            </a:r>
            <a:r>
              <a:rPr lang="en-US" dirty="0" smtClean="0"/>
              <a:t>%.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20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041644" y="4825387"/>
            <a:ext cx="10312156" cy="102106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Finer </a:t>
            </a:r>
            <a:r>
              <a:rPr lang="en-US" sz="2400" dirty="0"/>
              <a:t>sentence-breaking may lead to some improvement, but not significant</a:t>
            </a:r>
          </a:p>
        </p:txBody>
      </p:sp>
    </p:spTree>
    <p:extLst>
      <p:ext uri="{BB962C8B-B14F-4D97-AF65-F5344CB8AC3E}">
        <p14:creationId xmlns:p14="http://schemas.microsoft.com/office/powerpoint/2010/main" val="144133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Input </a:t>
            </a:r>
            <a:r>
              <a:rPr lang="en-US" dirty="0"/>
              <a:t>Layer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21</a:t>
            </a:fld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6414788" y="1547469"/>
            <a:ext cx="5483430" cy="16013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 smtClean="0"/>
              <a:t>Traditional way: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Feed-forward: matrix multiplication between input layer w</a:t>
            </a:r>
            <a:r>
              <a:rPr lang="en-US" sz="2000" baseline="-25000" dirty="0" smtClean="0"/>
              <a:t>(</a:t>
            </a:r>
            <a:r>
              <a:rPr lang="en-US" sz="2000" baseline="-25000" dirty="0" err="1" smtClean="0"/>
              <a:t>t±i</a:t>
            </a:r>
            <a:r>
              <a:rPr lang="en-US" sz="2000" baseline="-25000" dirty="0" smtClean="0"/>
              <a:t>)</a:t>
            </a:r>
            <a:r>
              <a:rPr lang="en-US" sz="2000" dirty="0" smtClean="0"/>
              <a:t> and embedding matrix 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High computation cost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414787" y="3484955"/>
            <a:ext cx="5483430" cy="26311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 smtClean="0"/>
              <a:t>Tricks used by Word2Vec: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No explicit input layer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Since w</a:t>
            </a:r>
            <a:r>
              <a:rPr lang="en-US" sz="2000" baseline="-25000" dirty="0" smtClean="0"/>
              <a:t>(</a:t>
            </a:r>
            <a:r>
              <a:rPr lang="en-US" sz="2000" baseline="-25000" dirty="0" err="1" smtClean="0"/>
              <a:t>t±i</a:t>
            </a:r>
            <a:r>
              <a:rPr lang="en-US" sz="2000" baseline="-25000" dirty="0" smtClean="0"/>
              <a:t>)</a:t>
            </a:r>
            <a:r>
              <a:rPr lang="en-US" sz="2000" dirty="0" smtClean="0"/>
              <a:t> is a 1-of-v vector, the corresponding representation vector is the specific row of embedding matrix 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Using/updating the specific row of M directly during feed-forward and back-propagation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673056" y="1679289"/>
            <a:ext cx="5009918" cy="4549407"/>
            <a:chOff x="4479241" y="1759223"/>
            <a:chExt cx="5009918" cy="4549407"/>
          </a:xfrm>
        </p:grpSpPr>
        <p:sp>
          <p:nvSpPr>
            <p:cNvPr id="59" name="Rectangle 58"/>
            <p:cNvSpPr/>
            <p:nvPr/>
          </p:nvSpPr>
          <p:spPr>
            <a:xfrm>
              <a:off x="4954953" y="2192153"/>
              <a:ext cx="226646" cy="685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954953" y="3118276"/>
              <a:ext cx="226646" cy="685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954953" y="4044399"/>
              <a:ext cx="226646" cy="685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954953" y="4970522"/>
              <a:ext cx="226646" cy="685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481747" y="2396247"/>
              <a:ext cx="4732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w</a:t>
              </a:r>
              <a:r>
                <a:rPr lang="en-US" sz="1200" baseline="-25000" dirty="0" smtClean="0"/>
                <a:t>(t-2)</a:t>
              </a:r>
              <a:endParaRPr lang="en-US" baseline="-250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481747" y="3322370"/>
              <a:ext cx="4732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w</a:t>
              </a:r>
              <a:r>
                <a:rPr lang="en-US" sz="1200" baseline="-25000" dirty="0" smtClean="0"/>
                <a:t>(t-1)</a:t>
              </a:r>
              <a:endParaRPr lang="en-US" baseline="-250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479242" y="4248493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w</a:t>
              </a:r>
              <a:r>
                <a:rPr lang="en-US" sz="1200" baseline="-25000" dirty="0" smtClean="0"/>
                <a:t>(t+1)</a:t>
              </a:r>
              <a:endParaRPr lang="en-US" baseline="-250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79241" y="5174616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w</a:t>
              </a:r>
              <a:r>
                <a:rPr lang="en-US" sz="1200" baseline="-25000" dirty="0" smtClean="0"/>
                <a:t>(t+2)</a:t>
              </a:r>
              <a:endParaRPr lang="en-US" baseline="-250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982677" y="2290485"/>
              <a:ext cx="226646" cy="4885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982677" y="3216608"/>
              <a:ext cx="226646" cy="4885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982677" y="4142731"/>
              <a:ext cx="226646" cy="4885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982677" y="5069241"/>
              <a:ext cx="226646" cy="4885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/>
            <p:cNvCxnSpPr>
              <a:stCxn id="59" idx="3"/>
              <a:endCxn id="67" idx="1"/>
            </p:cNvCxnSpPr>
            <p:nvPr/>
          </p:nvCxnSpPr>
          <p:spPr>
            <a:xfrm flipV="1">
              <a:off x="5181599" y="2534746"/>
              <a:ext cx="801078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2" idx="3"/>
              <a:endCxn id="70" idx="1"/>
            </p:cNvCxnSpPr>
            <p:nvPr/>
          </p:nvCxnSpPr>
          <p:spPr>
            <a:xfrm>
              <a:off x="5181599" y="5313117"/>
              <a:ext cx="801078" cy="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1" idx="3"/>
              <a:endCxn id="69" idx="1"/>
            </p:cNvCxnSpPr>
            <p:nvPr/>
          </p:nvCxnSpPr>
          <p:spPr>
            <a:xfrm flipV="1">
              <a:off x="5181599" y="4386992"/>
              <a:ext cx="801078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0" idx="3"/>
              <a:endCxn id="68" idx="1"/>
            </p:cNvCxnSpPr>
            <p:nvPr/>
          </p:nvCxnSpPr>
          <p:spPr>
            <a:xfrm flipV="1">
              <a:off x="5181599" y="3460869"/>
              <a:ext cx="801078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5418162" y="2257747"/>
              <a:ext cx="31611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M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424095" y="3188397"/>
              <a:ext cx="31611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M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418282" y="4111230"/>
              <a:ext cx="31611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M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418162" y="5040641"/>
              <a:ext cx="31611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M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877519" y="1759223"/>
              <a:ext cx="14830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Shared Projection Matrix</a:t>
              </a:r>
              <a:endParaRPr lang="en-US" sz="1000" dirty="0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4517484" y="5710731"/>
              <a:ext cx="1101584" cy="597899"/>
              <a:chOff x="4517484" y="5710731"/>
              <a:chExt cx="1101584" cy="597899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4517484" y="5908520"/>
                <a:ext cx="110158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 smtClean="0"/>
                  <a:t>Vocabulary Space</a:t>
                </a:r>
              </a:p>
              <a:p>
                <a:pPr algn="ctr"/>
                <a:r>
                  <a:rPr lang="en-US" sz="1000" dirty="0" smtClean="0"/>
                  <a:t>(V-dimension)</a:t>
                </a:r>
                <a:endParaRPr lang="en-US" sz="1000" dirty="0"/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>
              <a:xfrm flipV="1">
                <a:off x="5068276" y="5710731"/>
                <a:ext cx="0" cy="19582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5582138" y="5710731"/>
              <a:ext cx="1107996" cy="595938"/>
              <a:chOff x="5582138" y="5710731"/>
              <a:chExt cx="1107996" cy="595938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5582138" y="5906559"/>
                <a:ext cx="110799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 smtClean="0"/>
                  <a:t>Embedding Space</a:t>
                </a:r>
              </a:p>
              <a:p>
                <a:pPr algn="ctr"/>
                <a:r>
                  <a:rPr lang="en-US" sz="1000" dirty="0" smtClean="0"/>
                  <a:t>(D-dimension)</a:t>
                </a:r>
                <a:endParaRPr lang="en-US" sz="1000" dirty="0"/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 flipV="1">
                <a:off x="6096000" y="5710731"/>
                <a:ext cx="0" cy="19582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Arrow Connector 81"/>
            <p:cNvCxnSpPr/>
            <p:nvPr/>
          </p:nvCxnSpPr>
          <p:spPr>
            <a:xfrm flipH="1">
              <a:off x="5576218" y="2028755"/>
              <a:ext cx="763" cy="1997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7436337" y="3679476"/>
              <a:ext cx="226646" cy="4885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67" idx="3"/>
            </p:cNvCxnSpPr>
            <p:nvPr/>
          </p:nvCxnSpPr>
          <p:spPr>
            <a:xfrm>
              <a:off x="6209323" y="2534746"/>
              <a:ext cx="1227014" cy="11608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8" idx="3"/>
            </p:cNvCxnSpPr>
            <p:nvPr/>
          </p:nvCxnSpPr>
          <p:spPr>
            <a:xfrm>
              <a:off x="6209323" y="3460869"/>
              <a:ext cx="1227014" cy="3392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69" idx="3"/>
            </p:cNvCxnSpPr>
            <p:nvPr/>
          </p:nvCxnSpPr>
          <p:spPr>
            <a:xfrm flipV="1">
              <a:off x="6209323" y="4044397"/>
              <a:ext cx="1227014" cy="3425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0" idx="3"/>
            </p:cNvCxnSpPr>
            <p:nvPr/>
          </p:nvCxnSpPr>
          <p:spPr>
            <a:xfrm flipV="1">
              <a:off x="6209323" y="4167997"/>
              <a:ext cx="1227014" cy="11455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/>
            <p:cNvGrpSpPr/>
            <p:nvPr/>
          </p:nvGrpSpPr>
          <p:grpSpPr>
            <a:xfrm>
              <a:off x="7019847" y="4364510"/>
              <a:ext cx="1107996" cy="595938"/>
              <a:chOff x="7019847" y="4364510"/>
              <a:chExt cx="1107996" cy="59593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7019847" y="4560338"/>
                <a:ext cx="110799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 smtClean="0"/>
                  <a:t>Embedding Space</a:t>
                </a:r>
              </a:p>
              <a:p>
                <a:pPr algn="ctr"/>
                <a:r>
                  <a:rPr lang="en-US" sz="1000" dirty="0" smtClean="0"/>
                  <a:t>(D-dimension)</a:t>
                </a:r>
                <a:endParaRPr lang="en-US" sz="1000" dirty="0"/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 flipV="1">
                <a:off x="7533709" y="4364510"/>
                <a:ext cx="0" cy="19582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Rectangle 88"/>
            <p:cNvSpPr/>
            <p:nvPr/>
          </p:nvSpPr>
          <p:spPr>
            <a:xfrm>
              <a:off x="7060814" y="3787284"/>
              <a:ext cx="41389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Sum</a:t>
              </a:r>
              <a:endParaRPr lang="en-US" sz="1000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827476" y="3581141"/>
              <a:ext cx="226646" cy="685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>
              <a:stCxn id="83" idx="3"/>
              <a:endCxn id="90" idx="1"/>
            </p:cNvCxnSpPr>
            <p:nvPr/>
          </p:nvCxnSpPr>
          <p:spPr>
            <a:xfrm flipV="1">
              <a:off x="7662983" y="3923736"/>
              <a:ext cx="1164493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8038506" y="3642104"/>
              <a:ext cx="3545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M’</a:t>
              </a:r>
              <a:endParaRPr lang="en-US" sz="1200" dirty="0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8387575" y="4363456"/>
              <a:ext cx="1101584" cy="597899"/>
              <a:chOff x="4517484" y="5710731"/>
              <a:chExt cx="1101584" cy="597899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4517484" y="5908520"/>
                <a:ext cx="110158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 smtClean="0"/>
                  <a:t>Vocabulary Space</a:t>
                </a:r>
              </a:p>
              <a:p>
                <a:pPr algn="ctr"/>
                <a:r>
                  <a:rPr lang="en-US" sz="1000" dirty="0" smtClean="0"/>
                  <a:t>(V-dimension)</a:t>
                </a:r>
                <a:endParaRPr lang="en-US" sz="1000" dirty="0"/>
              </a:p>
            </p:txBody>
          </p:sp>
          <p:cxnSp>
            <p:nvCxnSpPr>
              <p:cNvPr id="96" name="Straight Arrow Connector 95"/>
              <p:cNvCxnSpPr/>
              <p:nvPr/>
            </p:nvCxnSpPr>
            <p:spPr>
              <a:xfrm flipV="1">
                <a:off x="5068276" y="5710731"/>
                <a:ext cx="0" cy="19582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Rectangle 93"/>
            <p:cNvSpPr/>
            <p:nvPr/>
          </p:nvSpPr>
          <p:spPr>
            <a:xfrm>
              <a:off x="9054122" y="3767398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w</a:t>
              </a:r>
              <a:r>
                <a:rPr lang="en-US" sz="1200" baseline="-25000" dirty="0" smtClean="0"/>
                <a:t>(t)</a:t>
              </a:r>
              <a:endParaRPr lang="en-US" baseline="-25000" dirty="0"/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041644" y="5367154"/>
            <a:ext cx="10312156" cy="89907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Using implicit input layer can greatly reduce the computational complexity.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567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22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General Introduction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Documented Tricks</a:t>
            </a:r>
          </a:p>
          <a:p>
            <a:r>
              <a:rPr lang="en-US" dirty="0" smtClean="0"/>
              <a:t>Undocumented Tricks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Input processing</a:t>
            </a:r>
          </a:p>
          <a:p>
            <a:pPr lvl="1"/>
            <a:r>
              <a:rPr lang="en-US" dirty="0" smtClean="0"/>
              <a:t>Sliding window size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SUM/AVER of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embedding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ectors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Weight on input/output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Stop words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dropping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Visualized Evaluation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Where’s the Magic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0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Size Randomization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23</a:t>
            </a:fld>
            <a:endParaRPr lang="en-US"/>
          </a:p>
        </p:txBody>
      </p:sp>
      <p:sp>
        <p:nvSpPr>
          <p:cNvPr id="31" name="Left Bracket 30"/>
          <p:cNvSpPr/>
          <p:nvPr/>
        </p:nvSpPr>
        <p:spPr>
          <a:xfrm>
            <a:off x="1817783" y="1395179"/>
            <a:ext cx="281064" cy="514373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 rot="10800000">
            <a:off x="1420183" y="2635832"/>
            <a:ext cx="461665" cy="24286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 smtClean="0"/>
              <a:t>Window size = 2k</a:t>
            </a:r>
            <a:endParaRPr lang="en-US" dirty="0"/>
          </a:p>
        </p:txBody>
      </p:sp>
      <p:sp>
        <p:nvSpPr>
          <p:cNvPr id="36" name="Left Bracket 35"/>
          <p:cNvSpPr/>
          <p:nvPr/>
        </p:nvSpPr>
        <p:spPr>
          <a:xfrm>
            <a:off x="1510493" y="1395180"/>
            <a:ext cx="1323665" cy="1686317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ket 36"/>
          <p:cNvSpPr/>
          <p:nvPr/>
        </p:nvSpPr>
        <p:spPr>
          <a:xfrm>
            <a:off x="1523839" y="5073877"/>
            <a:ext cx="1310319" cy="1465035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 rot="10800000">
            <a:off x="480212" y="1993193"/>
            <a:ext cx="461665" cy="30386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Randomly discard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words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9" name="Straight Connector 38"/>
          <p:cNvCxnSpPr>
            <a:stCxn id="36" idx="1"/>
            <a:endCxn id="38" idx="1"/>
          </p:cNvCxnSpPr>
          <p:nvPr/>
        </p:nvCxnSpPr>
        <p:spPr>
          <a:xfrm flipH="1">
            <a:off x="941877" y="2238339"/>
            <a:ext cx="568616" cy="1274184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7" idx="1"/>
            <a:endCxn id="38" idx="1"/>
          </p:cNvCxnSpPr>
          <p:nvPr/>
        </p:nvCxnSpPr>
        <p:spPr>
          <a:xfrm flipH="1" flipV="1">
            <a:off x="941877" y="3512523"/>
            <a:ext cx="581962" cy="2293872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6096000" y="1583183"/>
            <a:ext cx="5670014" cy="18320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 smtClean="0"/>
              <a:t>Tricks used by Word2Vec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Although setting a certain window size, for each training example, it will randomly discard some words from the front and end part of the window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6096000" y="4106255"/>
            <a:ext cx="5670014" cy="14398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 smtClean="0"/>
              <a:t>Natural Questions: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Does random window size benefit the performance?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What is the best window size?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26570" y="1406889"/>
            <a:ext cx="4341708" cy="5132023"/>
            <a:chOff x="937353" y="1331300"/>
            <a:chExt cx="4341708" cy="5468240"/>
          </a:xfrm>
        </p:grpSpPr>
        <p:sp>
          <p:nvSpPr>
            <p:cNvPr id="44" name="TextBox 43"/>
            <p:cNvSpPr txBox="1"/>
            <p:nvPr/>
          </p:nvSpPr>
          <p:spPr>
            <a:xfrm>
              <a:off x="938554" y="1503790"/>
              <a:ext cx="807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 smtClean="0"/>
                <a:t>(t-k)</a:t>
              </a:r>
              <a:endParaRPr lang="en-US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37353" y="2395307"/>
              <a:ext cx="1007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 smtClean="0"/>
                <a:t>(t-k+1)</a:t>
              </a:r>
              <a:endParaRPr lang="en-US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47036" y="6285495"/>
              <a:ext cx="89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(</a:t>
              </a:r>
              <a:r>
                <a:rPr lang="en-US" baseline="-25000" dirty="0" err="1" smtClean="0"/>
                <a:t>t+k</a:t>
              </a:r>
              <a:r>
                <a:rPr lang="en-US" baseline="-25000" dirty="0" smtClean="0"/>
                <a:t>)</a:t>
              </a:r>
              <a:endParaRPr lang="en-US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71856" y="3911544"/>
              <a:ext cx="807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 smtClean="0"/>
                <a:t>(t)</a:t>
              </a:r>
              <a:endParaRPr lang="en-US" baseline="-25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48064" y="3393011"/>
              <a:ext cx="1102003" cy="2769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SUM or AVER</a:t>
              </a:r>
              <a:endParaRPr lang="en-US" sz="12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735559" y="4867297"/>
              <a:ext cx="677108" cy="32848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48237" y="3449042"/>
              <a:ext cx="1007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 smtClean="0"/>
                <a:t>(t-1)</a:t>
              </a:r>
              <a:endParaRPr lang="en-US" baseline="-25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41375" y="4332876"/>
              <a:ext cx="1007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 smtClean="0"/>
                <a:t>(t+1)</a:t>
              </a:r>
              <a:endParaRPr lang="en-US" baseline="-25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48237" y="5413548"/>
              <a:ext cx="1007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 smtClean="0"/>
                <a:t>(t+k-1)</a:t>
              </a:r>
              <a:endParaRPr lang="en-US" baseline="-25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745759" y="2923366"/>
              <a:ext cx="677108" cy="32848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848786" y="1331300"/>
              <a:ext cx="226646" cy="685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848786" y="2224915"/>
              <a:ext cx="226646" cy="685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847467" y="3276018"/>
              <a:ext cx="226646" cy="685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47467" y="4169633"/>
              <a:ext cx="226646" cy="685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846768" y="5220736"/>
              <a:ext cx="226646" cy="685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46768" y="6114351"/>
              <a:ext cx="226646" cy="685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529699" y="1429633"/>
              <a:ext cx="226646" cy="4885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529699" y="2324695"/>
              <a:ext cx="226646" cy="4885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529699" y="3374351"/>
              <a:ext cx="226646" cy="4885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529699" y="4265528"/>
              <a:ext cx="226646" cy="4885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529699" y="5319069"/>
              <a:ext cx="226646" cy="4885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529699" y="6212684"/>
              <a:ext cx="226646" cy="4885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346638" y="3818374"/>
              <a:ext cx="226646" cy="4885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276900" y="3721438"/>
              <a:ext cx="226646" cy="685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>
              <a:stCxn id="54" idx="3"/>
              <a:endCxn id="60" idx="1"/>
            </p:cNvCxnSpPr>
            <p:nvPr/>
          </p:nvCxnSpPr>
          <p:spPr>
            <a:xfrm flipV="1">
              <a:off x="2075432" y="1673894"/>
              <a:ext cx="45426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9" idx="3"/>
              <a:endCxn id="65" idx="1"/>
            </p:cNvCxnSpPr>
            <p:nvPr/>
          </p:nvCxnSpPr>
          <p:spPr>
            <a:xfrm flipV="1">
              <a:off x="2073414" y="6456945"/>
              <a:ext cx="456285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8" idx="3"/>
              <a:endCxn id="64" idx="1"/>
            </p:cNvCxnSpPr>
            <p:nvPr/>
          </p:nvCxnSpPr>
          <p:spPr>
            <a:xfrm flipV="1">
              <a:off x="2073414" y="5563330"/>
              <a:ext cx="456285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7" idx="3"/>
              <a:endCxn id="63" idx="1"/>
            </p:cNvCxnSpPr>
            <p:nvPr/>
          </p:nvCxnSpPr>
          <p:spPr>
            <a:xfrm flipV="1">
              <a:off x="2074113" y="4509789"/>
              <a:ext cx="455586" cy="24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56" idx="3"/>
              <a:endCxn id="62" idx="1"/>
            </p:cNvCxnSpPr>
            <p:nvPr/>
          </p:nvCxnSpPr>
          <p:spPr>
            <a:xfrm flipV="1">
              <a:off x="2074113" y="3618612"/>
              <a:ext cx="45558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55" idx="3"/>
              <a:endCxn id="61" idx="1"/>
            </p:cNvCxnSpPr>
            <p:nvPr/>
          </p:nvCxnSpPr>
          <p:spPr>
            <a:xfrm>
              <a:off x="2075432" y="2567510"/>
              <a:ext cx="454267" cy="14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0" idx="3"/>
              <a:endCxn id="66" idx="0"/>
            </p:cNvCxnSpPr>
            <p:nvPr/>
          </p:nvCxnSpPr>
          <p:spPr>
            <a:xfrm>
              <a:off x="2756345" y="1673894"/>
              <a:ext cx="703616" cy="21444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5" idx="3"/>
              <a:endCxn id="66" idx="2"/>
            </p:cNvCxnSpPr>
            <p:nvPr/>
          </p:nvCxnSpPr>
          <p:spPr>
            <a:xfrm flipV="1">
              <a:off x="2756345" y="4306895"/>
              <a:ext cx="703616" cy="21500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1" idx="3"/>
            </p:cNvCxnSpPr>
            <p:nvPr/>
          </p:nvCxnSpPr>
          <p:spPr>
            <a:xfrm>
              <a:off x="2756345" y="2568956"/>
              <a:ext cx="590293" cy="12494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4" idx="3"/>
            </p:cNvCxnSpPr>
            <p:nvPr/>
          </p:nvCxnSpPr>
          <p:spPr>
            <a:xfrm flipV="1">
              <a:off x="2756345" y="4306895"/>
              <a:ext cx="590293" cy="12564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62" idx="3"/>
            </p:cNvCxnSpPr>
            <p:nvPr/>
          </p:nvCxnSpPr>
          <p:spPr>
            <a:xfrm>
              <a:off x="2756345" y="3618612"/>
              <a:ext cx="590293" cy="2929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63" idx="3"/>
            </p:cNvCxnSpPr>
            <p:nvPr/>
          </p:nvCxnSpPr>
          <p:spPr>
            <a:xfrm flipV="1">
              <a:off x="2756345" y="4208272"/>
              <a:ext cx="590293" cy="301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66" idx="3"/>
              <a:endCxn id="67" idx="1"/>
            </p:cNvCxnSpPr>
            <p:nvPr/>
          </p:nvCxnSpPr>
          <p:spPr>
            <a:xfrm>
              <a:off x="3573284" y="4062635"/>
              <a:ext cx="703616" cy="13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635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</a:t>
            </a:r>
            <a:r>
              <a:rPr lang="en-US" dirty="0" smtClean="0"/>
              <a:t>Size </a:t>
            </a:r>
            <a:r>
              <a:rPr lang="en-US" dirty="0"/>
              <a:t>– Fixed vs. Random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1860" y="2065646"/>
            <a:ext cx="3877936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C00000"/>
                </a:solidFill>
              </a:rPr>
              <a:t>Observations</a:t>
            </a:r>
            <a:r>
              <a:rPr lang="en-US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With small window size, using fixed window size can achieve better accuracy than using random size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However, large fixed window size will hurt the accuracy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1860" y="4227066"/>
            <a:ext cx="3877936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C00000"/>
                </a:solidFill>
              </a:rPr>
              <a:t>Questions</a:t>
            </a:r>
            <a:r>
              <a:rPr lang="en-US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As word2vec SUM up all input word </a:t>
            </a:r>
            <a:r>
              <a:rPr lang="en-US" dirty="0" err="1" smtClean="0"/>
              <a:t>embeddings</a:t>
            </a:r>
            <a:r>
              <a:rPr lang="en-US" dirty="0" smtClean="0"/>
              <a:t> in the window, different window sizes many result in different scale, </a:t>
            </a:r>
            <a:r>
              <a:rPr lang="en-US" b="1" i="1" dirty="0" smtClean="0">
                <a:solidFill>
                  <a:srgbClr val="FF0000"/>
                </a:solidFill>
              </a:rPr>
              <a:t>is it a bug</a:t>
            </a:r>
            <a:r>
              <a:rPr lang="en-US" dirty="0" smtClean="0"/>
              <a:t>? 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1694428"/>
              </p:ext>
            </p:extLst>
          </p:nvPr>
        </p:nvGraphicFramePr>
        <p:xfrm>
          <a:off x="4673640" y="1507510"/>
          <a:ext cx="7340881" cy="4848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6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22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General Introduction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Documented Tricks</a:t>
            </a:r>
          </a:p>
          <a:p>
            <a:r>
              <a:rPr lang="en-US" dirty="0" smtClean="0"/>
              <a:t>Undocumented Tricks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Input processing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Sliding window size</a:t>
            </a:r>
          </a:p>
          <a:p>
            <a:pPr lvl="1"/>
            <a:r>
              <a:rPr lang="en-US" dirty="0"/>
              <a:t>SUM/AVER of </a:t>
            </a:r>
            <a:r>
              <a:rPr lang="en-US" dirty="0" smtClean="0"/>
              <a:t>embedding </a:t>
            </a:r>
            <a:r>
              <a:rPr lang="en-US" dirty="0"/>
              <a:t>v</a:t>
            </a:r>
            <a:r>
              <a:rPr lang="en-US" dirty="0" smtClean="0"/>
              <a:t>ectors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Weight on input/output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Stop words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dropping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Visualized Evaluation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Where’s the Magic?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4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SUM/AVER of Embedding Vectors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26</a:t>
            </a:fld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523122" y="2199618"/>
            <a:ext cx="5670014" cy="18658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sz="2000" dirty="0" smtClean="0"/>
              <a:t>Confusions in Word2Vec</a:t>
            </a: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Paper texts indicates the used of AVER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Paper </a:t>
            </a:r>
            <a:r>
              <a:rPr lang="en-US" sz="2000" dirty="0" smtClean="0"/>
              <a:t>figure uses SUM instead</a:t>
            </a: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Code uses SUM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523122" y="4428053"/>
            <a:ext cx="5670014" cy="14398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 smtClean="0"/>
              <a:t>Questions: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Which </a:t>
            </a:r>
            <a:r>
              <a:rPr lang="en-US" sz="2000" dirty="0" smtClean="0"/>
              <a:t>one is better, </a:t>
            </a:r>
            <a:r>
              <a:rPr lang="en-US" sz="2000" dirty="0"/>
              <a:t>SUM or </a:t>
            </a:r>
            <a:r>
              <a:rPr lang="en-US" sz="2000" dirty="0" smtClean="0"/>
              <a:t>AVER?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181414" y="1690688"/>
            <a:ext cx="4341708" cy="4772515"/>
            <a:chOff x="937353" y="1331300"/>
            <a:chExt cx="4341708" cy="5468240"/>
          </a:xfrm>
        </p:grpSpPr>
        <p:sp>
          <p:nvSpPr>
            <p:cNvPr id="55" name="TextBox 54"/>
            <p:cNvSpPr txBox="1"/>
            <p:nvPr/>
          </p:nvSpPr>
          <p:spPr>
            <a:xfrm>
              <a:off x="938554" y="1503790"/>
              <a:ext cx="807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 smtClean="0"/>
                <a:t>(t-k)</a:t>
              </a:r>
              <a:endParaRPr lang="en-US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37353" y="2395307"/>
              <a:ext cx="1007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 smtClean="0"/>
                <a:t>(t-k+1)</a:t>
              </a:r>
              <a:endParaRPr lang="en-US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47036" y="6285495"/>
              <a:ext cx="89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(</a:t>
              </a:r>
              <a:r>
                <a:rPr lang="en-US" baseline="-25000" dirty="0" err="1" smtClean="0"/>
                <a:t>t+k</a:t>
              </a:r>
              <a:r>
                <a:rPr lang="en-US" baseline="-25000" dirty="0" smtClean="0"/>
                <a:t>)</a:t>
              </a:r>
              <a:endParaRPr lang="en-US" baseline="-25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71856" y="3911544"/>
              <a:ext cx="807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 smtClean="0"/>
                <a:t>(t)</a:t>
              </a:r>
              <a:endParaRPr lang="en-US" baseline="-25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48064" y="3393011"/>
              <a:ext cx="1102003" cy="2769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SUM or AVER</a:t>
              </a:r>
              <a:endParaRPr lang="en-US" sz="12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35559" y="4867297"/>
              <a:ext cx="677108" cy="32848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48237" y="3449042"/>
              <a:ext cx="1007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 smtClean="0"/>
                <a:t>(t-1)</a:t>
              </a:r>
              <a:endParaRPr lang="en-US" baseline="-250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41375" y="4332876"/>
              <a:ext cx="1007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 smtClean="0"/>
                <a:t>(t+1)</a:t>
              </a:r>
              <a:endParaRPr lang="en-US" baseline="-25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48237" y="5413548"/>
              <a:ext cx="1007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 smtClean="0"/>
                <a:t>(t+k-1)</a:t>
              </a:r>
              <a:endParaRPr lang="en-US" baseline="-25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745759" y="2923366"/>
              <a:ext cx="677108" cy="32848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848786" y="1331300"/>
              <a:ext cx="226646" cy="685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848786" y="2224915"/>
              <a:ext cx="226646" cy="685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847467" y="3276018"/>
              <a:ext cx="226646" cy="685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847467" y="4169633"/>
              <a:ext cx="226646" cy="685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846768" y="5220736"/>
              <a:ext cx="226646" cy="685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846768" y="6114351"/>
              <a:ext cx="226646" cy="685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529699" y="1429633"/>
              <a:ext cx="226646" cy="4885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529699" y="2324695"/>
              <a:ext cx="226646" cy="4885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529699" y="3374351"/>
              <a:ext cx="226646" cy="4885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529699" y="4265528"/>
              <a:ext cx="226646" cy="4885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529699" y="5319069"/>
              <a:ext cx="226646" cy="4885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529699" y="6212684"/>
              <a:ext cx="226646" cy="4885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346638" y="3818374"/>
              <a:ext cx="226646" cy="4885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276900" y="3721438"/>
              <a:ext cx="226646" cy="685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>
              <a:stCxn id="70" idx="3"/>
              <a:endCxn id="79" idx="1"/>
            </p:cNvCxnSpPr>
            <p:nvPr/>
          </p:nvCxnSpPr>
          <p:spPr>
            <a:xfrm flipV="1">
              <a:off x="2075432" y="1673894"/>
              <a:ext cx="45426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78" idx="3"/>
              <a:endCxn id="86" idx="1"/>
            </p:cNvCxnSpPr>
            <p:nvPr/>
          </p:nvCxnSpPr>
          <p:spPr>
            <a:xfrm flipV="1">
              <a:off x="2073414" y="6456945"/>
              <a:ext cx="456285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6" idx="3"/>
              <a:endCxn id="85" idx="1"/>
            </p:cNvCxnSpPr>
            <p:nvPr/>
          </p:nvCxnSpPr>
          <p:spPr>
            <a:xfrm flipV="1">
              <a:off x="2073414" y="5563330"/>
              <a:ext cx="456285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75" idx="3"/>
              <a:endCxn id="83" idx="1"/>
            </p:cNvCxnSpPr>
            <p:nvPr/>
          </p:nvCxnSpPr>
          <p:spPr>
            <a:xfrm flipV="1">
              <a:off x="2074113" y="4509789"/>
              <a:ext cx="455586" cy="24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73" idx="3"/>
              <a:endCxn id="82" idx="1"/>
            </p:cNvCxnSpPr>
            <p:nvPr/>
          </p:nvCxnSpPr>
          <p:spPr>
            <a:xfrm flipV="1">
              <a:off x="2074113" y="3618612"/>
              <a:ext cx="45558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72" idx="3"/>
              <a:endCxn id="81" idx="1"/>
            </p:cNvCxnSpPr>
            <p:nvPr/>
          </p:nvCxnSpPr>
          <p:spPr>
            <a:xfrm>
              <a:off x="2075432" y="2567510"/>
              <a:ext cx="454267" cy="14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79" idx="3"/>
              <a:endCxn id="88" idx="0"/>
            </p:cNvCxnSpPr>
            <p:nvPr/>
          </p:nvCxnSpPr>
          <p:spPr>
            <a:xfrm>
              <a:off x="2756345" y="1673894"/>
              <a:ext cx="703616" cy="21444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6" idx="3"/>
              <a:endCxn id="88" idx="2"/>
            </p:cNvCxnSpPr>
            <p:nvPr/>
          </p:nvCxnSpPr>
          <p:spPr>
            <a:xfrm flipV="1">
              <a:off x="2756345" y="4306895"/>
              <a:ext cx="703616" cy="21500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81" idx="3"/>
            </p:cNvCxnSpPr>
            <p:nvPr/>
          </p:nvCxnSpPr>
          <p:spPr>
            <a:xfrm>
              <a:off x="2756345" y="2568956"/>
              <a:ext cx="590293" cy="12494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85" idx="3"/>
            </p:cNvCxnSpPr>
            <p:nvPr/>
          </p:nvCxnSpPr>
          <p:spPr>
            <a:xfrm flipV="1">
              <a:off x="2756345" y="4306895"/>
              <a:ext cx="590293" cy="12564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82" idx="3"/>
            </p:cNvCxnSpPr>
            <p:nvPr/>
          </p:nvCxnSpPr>
          <p:spPr>
            <a:xfrm>
              <a:off x="2756345" y="3618612"/>
              <a:ext cx="590293" cy="2929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83" idx="3"/>
            </p:cNvCxnSpPr>
            <p:nvPr/>
          </p:nvCxnSpPr>
          <p:spPr>
            <a:xfrm flipV="1">
              <a:off x="2756345" y="4208272"/>
              <a:ext cx="590293" cy="301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88" idx="3"/>
              <a:endCxn id="89" idx="1"/>
            </p:cNvCxnSpPr>
            <p:nvPr/>
          </p:nvCxnSpPr>
          <p:spPr>
            <a:xfrm>
              <a:off x="3573284" y="4062635"/>
              <a:ext cx="703616" cy="13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44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vs. Random </a:t>
            </a:r>
            <a:r>
              <a:rPr lang="en-US" dirty="0" smtClean="0"/>
              <a:t>with AVER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7172" y="1652531"/>
            <a:ext cx="4278217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C00000"/>
                </a:solidFill>
              </a:rPr>
              <a:t>Observations</a:t>
            </a:r>
            <a:r>
              <a:rPr lang="en-US" dirty="0" smtClean="0"/>
              <a:t>:</a:t>
            </a:r>
          </a:p>
          <a:p>
            <a:pPr marL="285750" indent="-285750" fontAlgn="ctr">
              <a:buFont typeface="Wingdings" panose="05000000000000000000" pitchFamily="2" charset="2"/>
              <a:buChar char="§"/>
            </a:pPr>
            <a:r>
              <a:rPr lang="en-US" dirty="0" smtClean="0"/>
              <a:t>When using AVER, random window size outperforms fixed window size; and both are better than using SUM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7171" y="5433020"/>
            <a:ext cx="4278217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C00000"/>
                </a:solidFill>
              </a:rPr>
              <a:t>Questions</a:t>
            </a:r>
            <a:r>
              <a:rPr lang="en-US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Is there better position weighting scheme?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8311519"/>
              </p:ext>
            </p:extLst>
          </p:nvPr>
        </p:nvGraphicFramePr>
        <p:xfrm>
          <a:off x="4775202" y="1680188"/>
          <a:ext cx="7255217" cy="4454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7171" y="2978094"/>
            <a:ext cx="4278217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C00000"/>
                </a:solidFill>
              </a:rPr>
              <a:t>Why</a:t>
            </a:r>
            <a:r>
              <a:rPr lang="en-US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AVER normalizes different window sizes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Randomization puts </a:t>
            </a:r>
            <a:r>
              <a:rPr lang="en-US" dirty="0"/>
              <a:t>higher </a:t>
            </a:r>
            <a:r>
              <a:rPr lang="en-US" dirty="0" smtClean="0"/>
              <a:t>weights on those words near the target word, which corresponds to a linear position weighting scheme.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Fixed window corresponds to a uniform position weighting scheme.</a:t>
            </a:r>
          </a:p>
        </p:txBody>
      </p:sp>
    </p:spTree>
    <p:extLst>
      <p:ext uri="{BB962C8B-B14F-4D97-AF65-F5344CB8AC3E}">
        <p14:creationId xmlns:p14="http://schemas.microsoft.com/office/powerpoint/2010/main" val="189994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Position Weighting Scheme – </a:t>
            </a:r>
            <a:r>
              <a:rPr lang="en-US" sz="4000" dirty="0"/>
              <a:t>Gaussian vs. Uniform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2179653"/>
              </p:ext>
            </p:extLst>
          </p:nvPr>
        </p:nvGraphicFramePr>
        <p:xfrm>
          <a:off x="317641" y="1957708"/>
          <a:ext cx="5690322" cy="2742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0075429"/>
              </p:ext>
            </p:extLst>
          </p:nvPr>
        </p:nvGraphicFramePr>
        <p:xfrm>
          <a:off x="6004111" y="1980858"/>
          <a:ext cx="5843370" cy="2820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041644" y="4857696"/>
            <a:ext cx="10312156" cy="134243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Gaussian </a:t>
            </a:r>
            <a:r>
              <a:rPr lang="en-US" sz="2800" dirty="0" smtClean="0"/>
              <a:t>position weighting scheme outperform linear position weighting scheme (corresponding to randomized window size) with appropriate </a:t>
            </a:r>
            <a:r>
              <a:rPr lang="en-US" sz="2800" dirty="0"/>
              <a:t>variance</a:t>
            </a:r>
          </a:p>
        </p:txBody>
      </p:sp>
    </p:spTree>
    <p:extLst>
      <p:ext uri="{BB962C8B-B14F-4D97-AF65-F5344CB8AC3E}">
        <p14:creationId xmlns:p14="http://schemas.microsoft.com/office/powerpoint/2010/main" val="238687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22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General Introduction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Documented Tricks</a:t>
            </a:r>
          </a:p>
          <a:p>
            <a:r>
              <a:rPr lang="en-US" dirty="0" smtClean="0"/>
              <a:t>Undocumented Tricks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Input processing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Sliding window size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SUM/AVER of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embedding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ectors</a:t>
            </a:r>
          </a:p>
          <a:p>
            <a:pPr lvl="1"/>
            <a:r>
              <a:rPr lang="en-US" dirty="0" smtClean="0"/>
              <a:t>Weight on input/output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Stop words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dropping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Visualized Evaluation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Where’s the Magic?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7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Introduction</a:t>
            </a:r>
          </a:p>
          <a:p>
            <a:pPr lvl="1"/>
            <a:r>
              <a:rPr lang="en-US" dirty="0" smtClean="0"/>
              <a:t>Basic Models</a:t>
            </a:r>
          </a:p>
          <a:p>
            <a:pPr lvl="1"/>
            <a:r>
              <a:rPr lang="en-US" dirty="0" smtClean="0"/>
              <a:t>Evaluation Results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Documented Tricks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Undocumented Tricks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Where’s the Magic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2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81" y="352627"/>
            <a:ext cx="11148152" cy="74374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Input: Binary Weight vs. Frequency-based Weight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30</a:t>
            </a:fld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556173" y="1472366"/>
            <a:ext cx="5956453" cy="23913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 smtClean="0"/>
              <a:t>Binary weights are used in Word2vec: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In one training example, each input word yields the same importance in both FF and BP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The rare words’ embedding may not be learned adequately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while those of popular words are likely to be over-trained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556172" y="4101519"/>
            <a:ext cx="5956453" cy="13474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 smtClean="0"/>
              <a:t>Question: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What about putting higher weights to rare words and lower weights on popular words?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838200" y="1456346"/>
            <a:ext cx="4341708" cy="4772515"/>
            <a:chOff x="937353" y="1331300"/>
            <a:chExt cx="4341708" cy="5468240"/>
          </a:xfrm>
        </p:grpSpPr>
        <p:sp>
          <p:nvSpPr>
            <p:cNvPr id="75" name="TextBox 74"/>
            <p:cNvSpPr txBox="1"/>
            <p:nvPr/>
          </p:nvSpPr>
          <p:spPr>
            <a:xfrm>
              <a:off x="938554" y="1503790"/>
              <a:ext cx="807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 smtClean="0"/>
                <a:t>(t-k)</a:t>
              </a:r>
              <a:endParaRPr lang="en-US" baseline="-25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37353" y="2395307"/>
              <a:ext cx="1007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 smtClean="0"/>
                <a:t>(t-k+1)</a:t>
              </a:r>
              <a:endParaRPr lang="en-US" baseline="-25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47036" y="6285495"/>
              <a:ext cx="89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(</a:t>
              </a:r>
              <a:r>
                <a:rPr lang="en-US" baseline="-25000" dirty="0" err="1" smtClean="0"/>
                <a:t>t+k</a:t>
              </a:r>
              <a:r>
                <a:rPr lang="en-US" baseline="-25000" dirty="0" smtClean="0"/>
                <a:t>)</a:t>
              </a:r>
              <a:endParaRPr lang="en-US" baseline="-250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471856" y="3911544"/>
              <a:ext cx="807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 smtClean="0"/>
                <a:t>(t)</a:t>
              </a:r>
              <a:endParaRPr lang="en-US" baseline="-250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48064" y="3393011"/>
              <a:ext cx="1102003" cy="2769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SUM or AVER</a:t>
              </a:r>
              <a:endParaRPr lang="en-US" sz="12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735559" y="4867297"/>
              <a:ext cx="677108" cy="32848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48237" y="3449042"/>
              <a:ext cx="1007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 smtClean="0"/>
                <a:t>(t-1)</a:t>
              </a:r>
              <a:endParaRPr lang="en-US" baseline="-250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41375" y="4332876"/>
              <a:ext cx="1007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 smtClean="0"/>
                <a:t>(t+1)</a:t>
              </a:r>
              <a:endParaRPr lang="en-US" baseline="-250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48237" y="5413548"/>
              <a:ext cx="1007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 smtClean="0"/>
                <a:t>(t+k-1)</a:t>
              </a:r>
              <a:endParaRPr lang="en-US" baseline="-25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745759" y="2923366"/>
              <a:ext cx="677108" cy="32848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848786" y="1331300"/>
              <a:ext cx="226646" cy="685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848786" y="2224915"/>
              <a:ext cx="226646" cy="685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847467" y="3276018"/>
              <a:ext cx="226646" cy="685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847467" y="4169633"/>
              <a:ext cx="226646" cy="685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846768" y="5220736"/>
              <a:ext cx="226646" cy="685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846768" y="6114351"/>
              <a:ext cx="226646" cy="685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529699" y="1429633"/>
              <a:ext cx="226646" cy="4885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529699" y="2324695"/>
              <a:ext cx="226646" cy="4885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529699" y="3374351"/>
              <a:ext cx="226646" cy="4885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529699" y="4265528"/>
              <a:ext cx="226646" cy="4885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529699" y="5319069"/>
              <a:ext cx="226646" cy="4885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529699" y="6212684"/>
              <a:ext cx="226646" cy="4885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346638" y="3818374"/>
              <a:ext cx="226646" cy="4885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276900" y="3721438"/>
              <a:ext cx="226646" cy="685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/>
            <p:cNvCxnSpPr>
              <a:stCxn id="85" idx="3"/>
              <a:endCxn id="91" idx="1"/>
            </p:cNvCxnSpPr>
            <p:nvPr/>
          </p:nvCxnSpPr>
          <p:spPr>
            <a:xfrm flipV="1">
              <a:off x="2075432" y="1673894"/>
              <a:ext cx="45426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90" idx="3"/>
              <a:endCxn id="96" idx="1"/>
            </p:cNvCxnSpPr>
            <p:nvPr/>
          </p:nvCxnSpPr>
          <p:spPr>
            <a:xfrm flipV="1">
              <a:off x="2073414" y="6456945"/>
              <a:ext cx="456285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89" idx="3"/>
              <a:endCxn id="95" idx="1"/>
            </p:cNvCxnSpPr>
            <p:nvPr/>
          </p:nvCxnSpPr>
          <p:spPr>
            <a:xfrm flipV="1">
              <a:off x="2073414" y="5563330"/>
              <a:ext cx="456285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88" idx="3"/>
              <a:endCxn id="94" idx="1"/>
            </p:cNvCxnSpPr>
            <p:nvPr/>
          </p:nvCxnSpPr>
          <p:spPr>
            <a:xfrm flipV="1">
              <a:off x="2074113" y="4509789"/>
              <a:ext cx="455586" cy="24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87" idx="3"/>
              <a:endCxn id="93" idx="1"/>
            </p:cNvCxnSpPr>
            <p:nvPr/>
          </p:nvCxnSpPr>
          <p:spPr>
            <a:xfrm flipV="1">
              <a:off x="2074113" y="3618612"/>
              <a:ext cx="45558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86" idx="3"/>
              <a:endCxn id="92" idx="1"/>
            </p:cNvCxnSpPr>
            <p:nvPr/>
          </p:nvCxnSpPr>
          <p:spPr>
            <a:xfrm>
              <a:off x="2075432" y="2567510"/>
              <a:ext cx="454267" cy="14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1" idx="3"/>
              <a:endCxn id="97" idx="0"/>
            </p:cNvCxnSpPr>
            <p:nvPr/>
          </p:nvCxnSpPr>
          <p:spPr>
            <a:xfrm>
              <a:off x="2756345" y="1673894"/>
              <a:ext cx="703616" cy="21444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6" idx="3"/>
              <a:endCxn id="97" idx="2"/>
            </p:cNvCxnSpPr>
            <p:nvPr/>
          </p:nvCxnSpPr>
          <p:spPr>
            <a:xfrm flipV="1">
              <a:off x="2756345" y="4306895"/>
              <a:ext cx="703616" cy="21500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92" idx="3"/>
            </p:cNvCxnSpPr>
            <p:nvPr/>
          </p:nvCxnSpPr>
          <p:spPr>
            <a:xfrm>
              <a:off x="2756345" y="2568956"/>
              <a:ext cx="590293" cy="12494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95" idx="3"/>
            </p:cNvCxnSpPr>
            <p:nvPr/>
          </p:nvCxnSpPr>
          <p:spPr>
            <a:xfrm flipV="1">
              <a:off x="2756345" y="4306895"/>
              <a:ext cx="590293" cy="12564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3" idx="3"/>
            </p:cNvCxnSpPr>
            <p:nvPr/>
          </p:nvCxnSpPr>
          <p:spPr>
            <a:xfrm>
              <a:off x="2756345" y="3618612"/>
              <a:ext cx="590293" cy="2929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94" idx="3"/>
            </p:cNvCxnSpPr>
            <p:nvPr/>
          </p:nvCxnSpPr>
          <p:spPr>
            <a:xfrm flipV="1">
              <a:off x="2756345" y="4208272"/>
              <a:ext cx="590293" cy="301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97" idx="3"/>
              <a:endCxn id="98" idx="1"/>
            </p:cNvCxnSpPr>
            <p:nvPr/>
          </p:nvCxnSpPr>
          <p:spPr>
            <a:xfrm>
              <a:off x="3573284" y="4062635"/>
              <a:ext cx="703616" cy="13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84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Input: Frequency-based Weights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8189508"/>
              </p:ext>
            </p:extLst>
          </p:nvPr>
        </p:nvGraphicFramePr>
        <p:xfrm>
          <a:off x="5093493" y="1372748"/>
          <a:ext cx="7034214" cy="3848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6095" y="1910644"/>
            <a:ext cx="4726238" cy="20313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Weights tried: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Inverse Huffman code length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IDF – Inverse “document” frequency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Normalized IDF – 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(IDF-</a:t>
            </a:r>
            <a:r>
              <a:rPr lang="en-US" dirty="0" err="1" smtClean="0"/>
              <a:t>minIDF</a:t>
            </a:r>
            <a:r>
              <a:rPr lang="en-US" dirty="0" smtClean="0"/>
              <a:t>)/(</a:t>
            </a:r>
            <a:r>
              <a:rPr lang="en-US" dirty="0" err="1" smtClean="0"/>
              <a:t>maxIDF-minIDF</a:t>
            </a:r>
            <a:r>
              <a:rPr lang="en-US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Combination of input weighting and subsampling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838200" y="4527933"/>
            <a:ext cx="10619342" cy="16084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Putting appropriate weights </a:t>
            </a:r>
            <a:r>
              <a:rPr lang="en-US" sz="2400" dirty="0"/>
              <a:t>on input words improves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IDF, especially normalized IDF, performs </a:t>
            </a:r>
            <a:r>
              <a:rPr lang="en-US" sz="2400" dirty="0" smtClean="0"/>
              <a:t>very well as word weight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Combining input weighting and subsampling can reach even better performance</a:t>
            </a:r>
          </a:p>
        </p:txBody>
      </p:sp>
    </p:spTree>
    <p:extLst>
      <p:ext uri="{BB962C8B-B14F-4D97-AF65-F5344CB8AC3E}">
        <p14:creationId xmlns:p14="http://schemas.microsoft.com/office/powerpoint/2010/main" val="88456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442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Output: BP-by-bit vs. Weighted BP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32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556171" y="1690688"/>
            <a:ext cx="5956453" cy="18722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 smtClean="0"/>
              <a:t>In Word2vec: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Back-propagate the error on each bit of the output Huffman codes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Theory shows its equivalence with the training scheme without Huffman coding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556172" y="3840173"/>
            <a:ext cx="5956453" cy="20627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 smtClean="0"/>
              <a:t>Question: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The theory is valid under the independent assumption. What if the assumption does not hold?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Shall we assign different weights to different bits during BP?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838200" y="1456346"/>
            <a:ext cx="4341708" cy="4772515"/>
            <a:chOff x="937353" y="1331300"/>
            <a:chExt cx="4341708" cy="5468240"/>
          </a:xfrm>
        </p:grpSpPr>
        <p:sp>
          <p:nvSpPr>
            <p:cNvPr id="36" name="TextBox 35"/>
            <p:cNvSpPr txBox="1"/>
            <p:nvPr/>
          </p:nvSpPr>
          <p:spPr>
            <a:xfrm>
              <a:off x="938554" y="1503790"/>
              <a:ext cx="807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 smtClean="0"/>
                <a:t>(t-k)</a:t>
              </a:r>
              <a:endParaRPr lang="en-US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7353" y="2395307"/>
              <a:ext cx="1007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 smtClean="0"/>
                <a:t>(t-k+1)</a:t>
              </a:r>
              <a:endParaRPr lang="en-US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47036" y="6285495"/>
              <a:ext cx="89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(</a:t>
              </a:r>
              <a:r>
                <a:rPr lang="en-US" baseline="-25000" dirty="0" err="1" smtClean="0"/>
                <a:t>t+k</a:t>
              </a:r>
              <a:r>
                <a:rPr lang="en-US" baseline="-25000" dirty="0" smtClean="0"/>
                <a:t>)</a:t>
              </a:r>
              <a:endParaRPr lang="en-US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71856" y="3911544"/>
              <a:ext cx="807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 smtClean="0"/>
                <a:t>(t)</a:t>
              </a:r>
              <a:endParaRPr lang="en-US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48064" y="3393011"/>
              <a:ext cx="1102003" cy="2769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SUM or AVER</a:t>
              </a:r>
              <a:endParaRPr lang="en-US" sz="12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35559" y="4867297"/>
              <a:ext cx="677108" cy="32848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48237" y="3449042"/>
              <a:ext cx="1007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 smtClean="0"/>
                <a:t>(t-1)</a:t>
              </a:r>
              <a:endParaRPr lang="en-US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41375" y="4332876"/>
              <a:ext cx="1007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 smtClean="0"/>
                <a:t>(t+1)</a:t>
              </a:r>
              <a:endParaRPr lang="en-US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48237" y="5413548"/>
              <a:ext cx="1007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 smtClean="0"/>
                <a:t>(t+k-1)</a:t>
              </a:r>
              <a:endParaRPr lang="en-US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45759" y="2923366"/>
              <a:ext cx="677108" cy="32848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848786" y="1331300"/>
              <a:ext cx="226646" cy="685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48786" y="2224915"/>
              <a:ext cx="226646" cy="685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47467" y="3276018"/>
              <a:ext cx="226646" cy="685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47467" y="4169633"/>
              <a:ext cx="226646" cy="685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46768" y="5220736"/>
              <a:ext cx="226646" cy="685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46768" y="6114351"/>
              <a:ext cx="226646" cy="685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529699" y="1429633"/>
              <a:ext cx="226646" cy="4885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529699" y="2324695"/>
              <a:ext cx="226646" cy="4885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529699" y="3374351"/>
              <a:ext cx="226646" cy="4885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529699" y="4265528"/>
              <a:ext cx="226646" cy="4885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529699" y="5319069"/>
              <a:ext cx="226646" cy="4885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529699" y="6212684"/>
              <a:ext cx="226646" cy="4885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46638" y="3818374"/>
              <a:ext cx="226646" cy="4885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276900" y="3721438"/>
              <a:ext cx="226646" cy="685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>
              <a:stCxn id="46" idx="3"/>
              <a:endCxn id="52" idx="1"/>
            </p:cNvCxnSpPr>
            <p:nvPr/>
          </p:nvCxnSpPr>
          <p:spPr>
            <a:xfrm flipV="1">
              <a:off x="2075432" y="1673894"/>
              <a:ext cx="45426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1" idx="3"/>
              <a:endCxn id="57" idx="1"/>
            </p:cNvCxnSpPr>
            <p:nvPr/>
          </p:nvCxnSpPr>
          <p:spPr>
            <a:xfrm flipV="1">
              <a:off x="2073414" y="6456945"/>
              <a:ext cx="456285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0" idx="3"/>
              <a:endCxn id="56" idx="1"/>
            </p:cNvCxnSpPr>
            <p:nvPr/>
          </p:nvCxnSpPr>
          <p:spPr>
            <a:xfrm flipV="1">
              <a:off x="2073414" y="5563330"/>
              <a:ext cx="456285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49" idx="3"/>
              <a:endCxn id="55" idx="1"/>
            </p:cNvCxnSpPr>
            <p:nvPr/>
          </p:nvCxnSpPr>
          <p:spPr>
            <a:xfrm flipV="1">
              <a:off x="2074113" y="4509789"/>
              <a:ext cx="455586" cy="24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48" idx="3"/>
              <a:endCxn id="54" idx="1"/>
            </p:cNvCxnSpPr>
            <p:nvPr/>
          </p:nvCxnSpPr>
          <p:spPr>
            <a:xfrm flipV="1">
              <a:off x="2074113" y="3618612"/>
              <a:ext cx="45558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7" idx="3"/>
              <a:endCxn id="53" idx="1"/>
            </p:cNvCxnSpPr>
            <p:nvPr/>
          </p:nvCxnSpPr>
          <p:spPr>
            <a:xfrm>
              <a:off x="2075432" y="2567510"/>
              <a:ext cx="454267" cy="14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2" idx="3"/>
              <a:endCxn id="58" idx="0"/>
            </p:cNvCxnSpPr>
            <p:nvPr/>
          </p:nvCxnSpPr>
          <p:spPr>
            <a:xfrm>
              <a:off x="2756345" y="1673894"/>
              <a:ext cx="703616" cy="21444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7" idx="3"/>
              <a:endCxn id="58" idx="2"/>
            </p:cNvCxnSpPr>
            <p:nvPr/>
          </p:nvCxnSpPr>
          <p:spPr>
            <a:xfrm flipV="1">
              <a:off x="2756345" y="4306895"/>
              <a:ext cx="703616" cy="21500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3" idx="3"/>
            </p:cNvCxnSpPr>
            <p:nvPr/>
          </p:nvCxnSpPr>
          <p:spPr>
            <a:xfrm>
              <a:off x="2756345" y="2568956"/>
              <a:ext cx="590293" cy="12494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6" idx="3"/>
            </p:cNvCxnSpPr>
            <p:nvPr/>
          </p:nvCxnSpPr>
          <p:spPr>
            <a:xfrm flipV="1">
              <a:off x="2756345" y="4306895"/>
              <a:ext cx="590293" cy="12564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4" idx="3"/>
            </p:cNvCxnSpPr>
            <p:nvPr/>
          </p:nvCxnSpPr>
          <p:spPr>
            <a:xfrm>
              <a:off x="2756345" y="3618612"/>
              <a:ext cx="590293" cy="2929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5" idx="3"/>
            </p:cNvCxnSpPr>
            <p:nvPr/>
          </p:nvCxnSpPr>
          <p:spPr>
            <a:xfrm flipV="1">
              <a:off x="2756345" y="4208272"/>
              <a:ext cx="590293" cy="301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58" idx="3"/>
              <a:endCxn id="59" idx="1"/>
            </p:cNvCxnSpPr>
            <p:nvPr/>
          </p:nvCxnSpPr>
          <p:spPr>
            <a:xfrm>
              <a:off x="3573284" y="4062635"/>
              <a:ext cx="703616" cy="13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895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 Theoretical Foundation Revisited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13761"/>
                <a:ext cx="7599744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600" dirty="0" smtClean="0"/>
                  <a:t>Word2vec assumes the independence between different bits of the output code</a:t>
                </a: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latin typeface="Cambria Math"/>
                        </a:rPr>
                        <m:t>Pr</m:t>
                      </m:r>
                      <m:r>
                        <a:rPr lang="en-US" sz="1600" i="1">
                          <a:latin typeface="Cambria Math"/>
                        </a:rPr>
                        <m:t>⁡(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600" i="1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𝐼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)=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>
                              <a:latin typeface="Cambria Math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𝐼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Actually, without the assumption of independence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latin typeface="Cambria Math"/>
                        </a:rPr>
                        <m:t>Pr</m:t>
                      </m:r>
                      <m:r>
                        <a:rPr lang="en-US" sz="1600" i="1">
                          <a:latin typeface="Cambria Math"/>
                        </a:rPr>
                        <m:t>⁡(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600" i="1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𝐼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)=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>
                              <a:latin typeface="Cambria Math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𝐼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latin typeface="Cambria Math"/>
                        </a:rPr>
                        <m:t>Pr</m:t>
                      </m:r>
                      <m:r>
                        <a:rPr lang="en-US" sz="1600" i="1"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𝐼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𝐼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𝑃𝑟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 smtClean="0"/>
                  <a:t>Then,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1600" dirty="0"/>
                  <a:t> = 1 due to the tree structure</a:t>
                </a:r>
              </a:p>
              <a:p>
                <a:pPr marL="0" indent="0">
                  <a:buNone/>
                </a:pPr>
                <a:r>
                  <a:rPr lang="en-US" sz="1600" dirty="0"/>
                  <a:t>Therefore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latin typeface="Cambria Math"/>
                        </a:rPr>
                        <m:t>Pr</m:t>
                      </m:r>
                      <m:r>
                        <a:rPr lang="en-US" sz="1600" i="1"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𝐼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𝐼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𝑃𝑟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Obviously, with j increasing, the distance between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Pr</m:t>
                    </m:r>
                    <m:r>
                      <a:rPr lang="en-US" sz="1600" i="1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𝐼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1600" dirty="0"/>
                  <a:t> goes further and further, and an appropriate weight is </a:t>
                </a:r>
                <a:r>
                  <a:rPr lang="en-US" sz="1600" dirty="0" smtClean="0"/>
                  <a:t>needed.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13761"/>
                <a:ext cx="7599744" cy="4351338"/>
              </a:xfrm>
              <a:blipFill rotWithShape="0">
                <a:blip r:embed="rId2"/>
                <a:stretch>
                  <a:fillRect l="-482" t="-14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33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463624" y="4631508"/>
            <a:ext cx="9335909" cy="149313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Assumption of independence between different bits of the output code results in the under-estimation of the </a:t>
            </a:r>
            <a:r>
              <a:rPr lang="en-US" sz="2400" dirty="0" smtClean="0"/>
              <a:t>effects </a:t>
            </a:r>
            <a:r>
              <a:rPr lang="en-US" sz="2400" dirty="0"/>
              <a:t>of lower positions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8723122" y="4494966"/>
            <a:ext cx="4251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(t)</a:t>
            </a:r>
            <a:r>
              <a:rPr lang="en-US" sz="1200" dirty="0" smtClean="0"/>
              <a:t>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576757" y="2397036"/>
            <a:ext cx="2213811" cy="444540"/>
            <a:chOff x="6127976" y="1759223"/>
            <a:chExt cx="2213811" cy="444540"/>
          </a:xfrm>
        </p:grpSpPr>
        <p:sp>
          <p:nvSpPr>
            <p:cNvPr id="9" name="Rectangle 8"/>
            <p:cNvSpPr/>
            <p:nvPr/>
          </p:nvSpPr>
          <p:spPr>
            <a:xfrm>
              <a:off x="6127976" y="1759223"/>
              <a:ext cx="221381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Output Code (e.g. Huffman tree)</a:t>
              </a:r>
              <a:endParaRPr lang="en-US" sz="12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6864038" y="2004026"/>
              <a:ext cx="763" cy="1997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8437944" y="3019287"/>
            <a:ext cx="1588353" cy="1492142"/>
            <a:chOff x="9738780" y="3139110"/>
            <a:chExt cx="1588353" cy="1492142"/>
          </a:xfrm>
        </p:grpSpPr>
        <p:sp>
          <p:nvSpPr>
            <p:cNvPr id="12" name="Oval 11"/>
            <p:cNvSpPr/>
            <p:nvPr/>
          </p:nvSpPr>
          <p:spPr>
            <a:xfrm>
              <a:off x="10576275" y="3139110"/>
              <a:ext cx="148492" cy="1677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134068" y="3576953"/>
              <a:ext cx="148492" cy="1677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962753" y="3576953"/>
              <a:ext cx="148492" cy="1677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9930491" y="4000767"/>
              <a:ext cx="148492" cy="1677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2" idx="3"/>
              <a:endCxn id="13" idx="7"/>
            </p:cNvCxnSpPr>
            <p:nvPr/>
          </p:nvCxnSpPr>
          <p:spPr>
            <a:xfrm flipH="1">
              <a:off x="10260814" y="3282298"/>
              <a:ext cx="337207" cy="319222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3"/>
              <a:endCxn id="15" idx="7"/>
            </p:cNvCxnSpPr>
            <p:nvPr/>
          </p:nvCxnSpPr>
          <p:spPr>
            <a:xfrm flipH="1">
              <a:off x="10057237" y="3720141"/>
              <a:ext cx="98577" cy="305193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5"/>
              <a:endCxn id="14" idx="0"/>
            </p:cNvCxnSpPr>
            <p:nvPr/>
          </p:nvCxnSpPr>
          <p:spPr>
            <a:xfrm>
              <a:off x="10703021" y="3282298"/>
              <a:ext cx="333978" cy="294655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5" idx="3"/>
              <a:endCxn id="24" idx="0"/>
            </p:cNvCxnSpPr>
            <p:nvPr/>
          </p:nvCxnSpPr>
          <p:spPr>
            <a:xfrm flipH="1">
              <a:off x="9852670" y="4143955"/>
              <a:ext cx="99567" cy="320983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3" idx="5"/>
              <a:endCxn id="26" idx="0"/>
            </p:cNvCxnSpPr>
            <p:nvPr/>
          </p:nvCxnSpPr>
          <p:spPr>
            <a:xfrm>
              <a:off x="10260814" y="3720141"/>
              <a:ext cx="121003" cy="280626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5" idx="5"/>
              <a:endCxn id="25" idx="0"/>
            </p:cNvCxnSpPr>
            <p:nvPr/>
          </p:nvCxnSpPr>
          <p:spPr>
            <a:xfrm>
              <a:off x="10057237" y="4143955"/>
              <a:ext cx="127706" cy="315627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4" idx="5"/>
              <a:endCxn id="28" idx="0"/>
            </p:cNvCxnSpPr>
            <p:nvPr/>
          </p:nvCxnSpPr>
          <p:spPr>
            <a:xfrm>
              <a:off x="11089499" y="3720141"/>
              <a:ext cx="115158" cy="280626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4" idx="3"/>
              <a:endCxn id="27" idx="0"/>
            </p:cNvCxnSpPr>
            <p:nvPr/>
          </p:nvCxnSpPr>
          <p:spPr>
            <a:xfrm flipH="1">
              <a:off x="10848654" y="3720141"/>
              <a:ext cx="135845" cy="280626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776799" y="4464938"/>
              <a:ext cx="151742" cy="166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109072" y="4459582"/>
              <a:ext cx="151742" cy="166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305946" y="4000767"/>
              <a:ext cx="151742" cy="166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772783" y="4000767"/>
              <a:ext cx="151742" cy="166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28786" y="4000767"/>
              <a:ext cx="151742" cy="166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282560" y="3246543"/>
              <a:ext cx="25039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943431" y="3688042"/>
              <a:ext cx="25039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738780" y="4125382"/>
              <a:ext cx="25039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747608" y="3696809"/>
              <a:ext cx="25039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791381" y="3242580"/>
              <a:ext cx="25039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256622" y="3680636"/>
              <a:ext cx="25039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076743" y="3694269"/>
              <a:ext cx="25039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051493" y="4125381"/>
              <a:ext cx="25039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0270495" y="2896835"/>
            <a:ext cx="1276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Higher position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0270495" y="4157817"/>
            <a:ext cx="1276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Lower position</a:t>
            </a:r>
            <a:endParaRPr lang="en-US" sz="1200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0270495" y="2851165"/>
            <a:ext cx="8317" cy="163750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89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 Weighting the Bits in Huffman Codes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9353" y="2271607"/>
            <a:ext cx="5165659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Weights tried: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W1: (bit position/code length)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W2: (bit </a:t>
            </a:r>
            <a:r>
              <a:rPr lang="en-US" dirty="0"/>
              <a:t>position/code length</a:t>
            </a:r>
            <a:r>
              <a:rPr lang="en-US" dirty="0" smtClean="0"/>
              <a:t>)^2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W3: (bit </a:t>
            </a:r>
            <a:r>
              <a:rPr lang="en-US" dirty="0"/>
              <a:t>position/code length</a:t>
            </a:r>
            <a:r>
              <a:rPr lang="en-US" dirty="0" smtClean="0"/>
              <a:t>)^3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2782388"/>
              </p:ext>
            </p:extLst>
          </p:nvPr>
        </p:nvGraphicFramePr>
        <p:xfrm>
          <a:off x="5566649" y="1702667"/>
          <a:ext cx="5867400" cy="3538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838199" y="4575102"/>
            <a:ext cx="10667035" cy="14872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Putting </a:t>
            </a:r>
            <a:r>
              <a:rPr lang="en-US" sz="2800" dirty="0" smtClean="0"/>
              <a:t>appropriate weights </a:t>
            </a:r>
            <a:r>
              <a:rPr lang="en-US" sz="2800" dirty="0"/>
              <a:t>on the errors from different bits of Huffman codes significantly improve the </a:t>
            </a:r>
            <a:r>
              <a:rPr lang="en-US" sz="2800" dirty="0" smtClean="0"/>
              <a:t>accuracy of </a:t>
            </a:r>
            <a:r>
              <a:rPr lang="en-US" sz="2800" dirty="0"/>
              <a:t>word embedding</a:t>
            </a:r>
          </a:p>
        </p:txBody>
      </p:sp>
    </p:spTree>
    <p:extLst>
      <p:ext uri="{BB962C8B-B14F-4D97-AF65-F5344CB8AC3E}">
        <p14:creationId xmlns:p14="http://schemas.microsoft.com/office/powerpoint/2010/main" val="427497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22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General Introduction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Documented Tricks</a:t>
            </a:r>
          </a:p>
          <a:p>
            <a:r>
              <a:rPr lang="en-US" dirty="0" smtClean="0"/>
              <a:t>Undocumented Tricks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Input processing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Sliding window size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SUM/AVER of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embedding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ectors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Weight on input/output</a:t>
            </a:r>
          </a:p>
          <a:p>
            <a:pPr lvl="1"/>
            <a:r>
              <a:rPr lang="en-US" dirty="0"/>
              <a:t>Stop words </a:t>
            </a:r>
            <a:r>
              <a:rPr lang="en-US" dirty="0" smtClean="0"/>
              <a:t>dropping</a:t>
            </a:r>
            <a:endParaRPr lang="en-US" dirty="0"/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Visualized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Where’s the Magic?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7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</a:t>
            </a:r>
            <a:r>
              <a:rPr lang="en-US" dirty="0" smtClean="0"/>
              <a:t>Words </a:t>
            </a:r>
            <a:r>
              <a:rPr lang="en-US" dirty="0"/>
              <a:t>D</a:t>
            </a:r>
            <a:r>
              <a:rPr lang="en-US" dirty="0" smtClean="0"/>
              <a:t>ropping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1458645"/>
              </p:ext>
            </p:extLst>
          </p:nvPr>
        </p:nvGraphicFramePr>
        <p:xfrm>
          <a:off x="5424969" y="1235763"/>
          <a:ext cx="6566403" cy="4670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698663" y="1908704"/>
            <a:ext cx="4930815" cy="148410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Word2Vec uses subsampling to implicitly achieve the removal of stop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Question</a:t>
            </a:r>
            <a:r>
              <a:rPr lang="en-US" sz="2000" dirty="0" smtClean="0"/>
              <a:t>: How </a:t>
            </a:r>
            <a:r>
              <a:rPr lang="en-US" sz="2000" dirty="0"/>
              <a:t>about explicitly removing stop words?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89740" y="4177103"/>
            <a:ext cx="10021956" cy="17847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Subsampling yields more benefit to the accuracy than explicitly removing stop 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 stop words may play as important context information to the embedding of some words</a:t>
            </a:r>
          </a:p>
        </p:txBody>
      </p:sp>
    </p:spTree>
    <p:extLst>
      <p:ext uri="{BB962C8B-B14F-4D97-AF65-F5344CB8AC3E}">
        <p14:creationId xmlns:p14="http://schemas.microsoft.com/office/powerpoint/2010/main" val="242815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22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General Introduction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Documented Tricks</a:t>
            </a:r>
          </a:p>
          <a:p>
            <a:r>
              <a:rPr lang="en-US" dirty="0" smtClean="0"/>
              <a:t>Undocumented Tricks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Input processing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Sliding window size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SUM/AVER of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embedding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ectors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Weight on input/output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Stop words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dropping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 smtClean="0"/>
              <a:t>Visualized Evaluation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Where’s the Magic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5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90688"/>
            <a:ext cx="7797161" cy="45558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using 2-D PCA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742498"/>
              </p:ext>
            </p:extLst>
          </p:nvPr>
        </p:nvGraphicFramePr>
        <p:xfrm>
          <a:off x="1186204" y="1844924"/>
          <a:ext cx="2504392" cy="1219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573022"/>
                <a:gridCol w="931370"/>
              </a:tblGrid>
              <a:tr h="269468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Baseline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4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Total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26.65%</a:t>
                      </a:r>
                    </a:p>
                  </a:txBody>
                  <a:tcPr/>
                </a:tc>
              </a:tr>
              <a:tr h="2694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Semantic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16.62%</a:t>
                      </a:r>
                    </a:p>
                  </a:txBody>
                  <a:tcPr/>
                </a:tc>
              </a:tr>
              <a:tr h="2694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Syntactic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34.98%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1564396" y="5243646"/>
            <a:ext cx="9419421" cy="111270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It was claimed that parallel </a:t>
            </a:r>
            <a:r>
              <a:rPr lang="en-US" sz="2800" dirty="0"/>
              <a:t>lines indicate linear regularity between concepts!</a:t>
            </a:r>
          </a:p>
        </p:txBody>
      </p:sp>
    </p:spTree>
    <p:extLst>
      <p:ext uri="{BB962C8B-B14F-4D97-AF65-F5344CB8AC3E}">
        <p14:creationId xmlns:p14="http://schemas.microsoft.com/office/powerpoint/2010/main" val="266401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9" t="6138" r="6667" b="3994"/>
          <a:stretch/>
        </p:blipFill>
        <p:spPr>
          <a:xfrm>
            <a:off x="3811879" y="1690689"/>
            <a:ext cx="8056041" cy="466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Claim Might not Be True!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143985"/>
              </p:ext>
            </p:extLst>
          </p:nvPr>
        </p:nvGraphicFramePr>
        <p:xfrm>
          <a:off x="1194143" y="1955092"/>
          <a:ext cx="2504392" cy="1219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573022"/>
                <a:gridCol w="931370"/>
              </a:tblGrid>
              <a:tr h="269468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Baseline + Sub-sampling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4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Total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30.97%</a:t>
                      </a:r>
                    </a:p>
                  </a:txBody>
                  <a:tcPr/>
                </a:tc>
              </a:tr>
              <a:tr h="2694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Semantic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38.05%</a:t>
                      </a:r>
                    </a:p>
                  </a:txBody>
                  <a:tcPr/>
                </a:tc>
              </a:tr>
              <a:tr h="2694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Syntactic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25.08%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1564396" y="4770304"/>
            <a:ext cx="9419421" cy="15860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Poorer parallelism corresponds to </a:t>
            </a:r>
            <a:r>
              <a:rPr lang="en-US" sz="2800" dirty="0" smtClean="0"/>
              <a:t>even better </a:t>
            </a:r>
            <a:r>
              <a:rPr lang="en-US" sz="2800" dirty="0"/>
              <a:t>accuracy!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2-D </a:t>
            </a:r>
            <a:r>
              <a:rPr lang="en-US" sz="2800" dirty="0"/>
              <a:t>PCA simply cannot represent the complex geometry structure in the 600-D embedding space!</a:t>
            </a:r>
          </a:p>
        </p:txBody>
      </p:sp>
    </p:spTree>
    <p:extLst>
      <p:ext uri="{BB962C8B-B14F-4D97-AF65-F5344CB8AC3E}">
        <p14:creationId xmlns:p14="http://schemas.microsoft.com/office/powerpoint/2010/main" val="113598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Models of Word2vec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</a:t>
            </a:r>
            <a:r>
              <a:rPr lang="en-US" sz="2000" dirty="0" smtClean="0"/>
              <a:t>ord2vec</a:t>
            </a:r>
          </a:p>
          <a:p>
            <a:pPr lvl="1"/>
            <a:r>
              <a:rPr lang="en-US" sz="1800" dirty="0" smtClean="0"/>
              <a:t>Tool for computing continuous distributed representations of words</a:t>
            </a:r>
          </a:p>
          <a:p>
            <a:pPr lvl="1"/>
            <a:r>
              <a:rPr lang="en-US" sz="1800" dirty="0" smtClean="0"/>
              <a:t>Training data: text corpus (vocabulary-size 1-of-V vectors of single words)</a:t>
            </a:r>
          </a:p>
          <a:p>
            <a:pPr lvl="1"/>
            <a:r>
              <a:rPr lang="en-US" sz="1800" dirty="0" smtClean="0"/>
              <a:t>Model file: word vectors (low-dimension embedding vectors)</a:t>
            </a:r>
          </a:p>
          <a:p>
            <a:r>
              <a:rPr lang="en-US" sz="2000" dirty="0" smtClean="0"/>
              <a:t>CBOW and Skip-gram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577" y="3650222"/>
            <a:ext cx="4338122" cy="266167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93076" y="4379896"/>
            <a:ext cx="38359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References</a:t>
            </a:r>
          </a:p>
          <a:p>
            <a:r>
              <a:rPr lang="en-US" sz="1200" dirty="0" smtClean="0"/>
              <a:t>[1] </a:t>
            </a:r>
            <a:r>
              <a:rPr lang="en-US" sz="1200" dirty="0" err="1" smtClean="0"/>
              <a:t>Mikolov</a:t>
            </a:r>
            <a:r>
              <a:rPr lang="en-US" sz="1200" dirty="0" smtClean="0"/>
              <a:t> et al, Efficient Estimation of Word Representations in Vector Space, ICLR 2013.</a:t>
            </a:r>
          </a:p>
          <a:p>
            <a:r>
              <a:rPr lang="en-US" sz="1200" dirty="0" smtClean="0"/>
              <a:t>[2] </a:t>
            </a:r>
            <a:r>
              <a:rPr lang="en-US" sz="1200" dirty="0" err="1" smtClean="0"/>
              <a:t>Mikolov</a:t>
            </a:r>
            <a:r>
              <a:rPr lang="en-US" sz="1200" dirty="0" smtClean="0"/>
              <a:t> et al, Distributed Representations of Words and Phrases and their Compositionality, NIPS 2013.</a:t>
            </a:r>
          </a:p>
          <a:p>
            <a:r>
              <a:rPr lang="en-US" sz="1200" dirty="0" smtClean="0"/>
              <a:t>[3] https://code.google.com/p/word2vec/ 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0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22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General Introduction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Documented Tricks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Undocumented Tricks</a:t>
            </a:r>
          </a:p>
          <a:p>
            <a:r>
              <a:rPr lang="en-US" dirty="0" smtClean="0"/>
              <a:t>Where’s the Magic?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9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of Word2Vec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Word2Vec was described as a new deep learning algorithm, and its ability of mining semantics of words was attributed to the proposed CBOW and Skip-Gram models</a:t>
            </a:r>
          </a:p>
          <a:p>
            <a:r>
              <a:rPr lang="en-US" sz="2400" dirty="0" smtClean="0"/>
              <a:t>To understand whether this is true, we tested very simple baselines that count frequency of surrounding words without any fancy model</a:t>
            </a:r>
          </a:p>
          <a:p>
            <a:pPr lvl="1"/>
            <a:r>
              <a:rPr lang="en-US" sz="2000" dirty="0" smtClean="0"/>
              <a:t>Use </a:t>
            </a:r>
            <a:r>
              <a:rPr lang="en-US" sz="2000" dirty="0"/>
              <a:t>frequencies of the surrounding words as the word feature</a:t>
            </a:r>
          </a:p>
          <a:p>
            <a:pPr lvl="1"/>
            <a:r>
              <a:rPr lang="en-US" sz="2000" dirty="0" smtClean="0"/>
              <a:t>Use </a:t>
            </a:r>
            <a:r>
              <a:rPr lang="en-US" sz="2000" dirty="0" err="1"/>
              <a:t>tf-idf</a:t>
            </a:r>
            <a:r>
              <a:rPr lang="en-US" sz="2000" dirty="0"/>
              <a:t> of the surrounding words as the word feature</a:t>
            </a:r>
          </a:p>
          <a:p>
            <a:pPr lvl="1"/>
            <a:r>
              <a:rPr lang="en-US" sz="2000" dirty="0" smtClean="0"/>
              <a:t>PCA </a:t>
            </a:r>
            <a:r>
              <a:rPr lang="en-US" sz="2000" dirty="0"/>
              <a:t>based on the above features (similar to </a:t>
            </a:r>
            <a:r>
              <a:rPr lang="en-US" sz="2000" dirty="0" err="1">
                <a:hlinkClick r:id="rId2"/>
              </a:rPr>
              <a:t>Eigenwords</a:t>
            </a:r>
            <a:r>
              <a:rPr lang="en-US" sz="2000" dirty="0"/>
              <a:t>)</a:t>
            </a:r>
          </a:p>
          <a:p>
            <a:pPr lvl="1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41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20818" y="4771620"/>
            <a:ext cx="2610500" cy="14950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Sliding windows in training data: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3106079" y="5158406"/>
            <a:ext cx="2114553" cy="1107996"/>
            <a:chOff x="5590164" y="4208021"/>
            <a:chExt cx="2114553" cy="1107996"/>
          </a:xfrm>
        </p:grpSpPr>
        <p:sp>
          <p:nvSpPr>
            <p:cNvPr id="8" name="Rectangle 7"/>
            <p:cNvSpPr/>
            <p:nvPr/>
          </p:nvSpPr>
          <p:spPr>
            <a:xfrm>
              <a:off x="5856307" y="4208021"/>
              <a:ext cx="178882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of the </a:t>
              </a:r>
              <a:r>
                <a:rPr lang="en-US" sz="1200" dirty="0">
                  <a:solidFill>
                    <a:srgbClr val="FF0000"/>
                  </a:solidFill>
                </a:rPr>
                <a:t>state</a:t>
              </a:r>
              <a:r>
                <a:rPr lang="en-US" sz="1200" dirty="0"/>
                <a:t> of emergency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590164" y="4485020"/>
              <a:ext cx="21145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the Illinois </a:t>
              </a:r>
              <a:r>
                <a:rPr lang="en-US" sz="1200" dirty="0">
                  <a:solidFill>
                    <a:srgbClr val="FF0000"/>
                  </a:solidFill>
                </a:rPr>
                <a:t>state</a:t>
              </a:r>
              <a:r>
                <a:rPr lang="en-US" sz="1200" dirty="0"/>
                <a:t> senate Obama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40677" y="5039018"/>
              <a:ext cx="16418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way to </a:t>
              </a:r>
              <a:r>
                <a:rPr lang="en-US" sz="1200" dirty="0">
                  <a:solidFill>
                    <a:srgbClr val="FF0000"/>
                  </a:solidFill>
                </a:rPr>
                <a:t>state</a:t>
              </a:r>
              <a:r>
                <a:rPr lang="en-US" sz="1200" dirty="0"/>
                <a:t> an opinion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6307696" y="4739640"/>
              <a:ext cx="3000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6153355" y="5380638"/>
            <a:ext cx="2149691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state</a:t>
            </a:r>
            <a:r>
              <a:rPr lang="en-US" sz="1200" dirty="0" smtClean="0"/>
              <a:t> = (0,39,0,…,2,…,102,…,0)</a:t>
            </a:r>
            <a:r>
              <a:rPr lang="en-US" sz="1200" baseline="30000" dirty="0" smtClean="0"/>
              <a:t>T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6" idx="3"/>
            <a:endCxn id="12" idx="1"/>
          </p:cNvCxnSpPr>
          <p:nvPr/>
        </p:nvCxnSpPr>
        <p:spPr>
          <a:xfrm flipV="1">
            <a:off x="5531318" y="5519138"/>
            <a:ext cx="62203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51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</a:t>
            </a:r>
            <a:r>
              <a:rPr lang="en-US" dirty="0" smtClean="0"/>
              <a:t>Model </a:t>
            </a:r>
            <a:r>
              <a:rPr lang="en-US" dirty="0"/>
              <a:t>vs. word2vec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647444"/>
              </p:ext>
            </p:extLst>
          </p:nvPr>
        </p:nvGraphicFramePr>
        <p:xfrm>
          <a:off x="985304" y="1523898"/>
          <a:ext cx="9477948" cy="3017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5029"/>
                <a:gridCol w="1998282"/>
                <a:gridCol w="1642745"/>
                <a:gridCol w="1279462"/>
                <a:gridCol w="1599692"/>
                <a:gridCol w="1582738"/>
              </a:tblGrid>
              <a:tr h="25578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Model</a:t>
                      </a: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Setting (window</a:t>
                      </a:r>
                      <a:r>
                        <a:rPr lang="en-US" sz="1200" baseline="0" dirty="0" smtClean="0"/>
                        <a:t> = 5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 Accuracy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Semantic Accuracy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Syntactic Accuracy</a:t>
                      </a:r>
                    </a:p>
                  </a:txBody>
                  <a:tcPr/>
                </a:tc>
              </a:tr>
              <a:tr h="25578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word2vec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Random window + SUM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600d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14.13%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34.94%</a:t>
                      </a:r>
                    </a:p>
                  </a:txBody>
                  <a:tcPr/>
                </a:tc>
              </a:tr>
              <a:tr h="2557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Fixed window</a:t>
                      </a:r>
                      <a:r>
                        <a:rPr lang="en-US" sz="1200" baseline="0" dirty="0" smtClean="0"/>
                        <a:t> + AVER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600d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34.57%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27.26%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40.64%</a:t>
                      </a:r>
                    </a:p>
                  </a:txBody>
                  <a:tcPr/>
                </a:tc>
              </a:tr>
              <a:tr h="25578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Counting</a:t>
                      </a:r>
                      <a:r>
                        <a:rPr lang="en-US" sz="1200" baseline="0" dirty="0" smtClean="0"/>
                        <a:t> model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Frequency 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30000d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18.33%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28.27%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10.07%</a:t>
                      </a:r>
                    </a:p>
                  </a:txBody>
                  <a:tcPr/>
                </a:tc>
              </a:tr>
              <a:tr h="2557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Counting</a:t>
                      </a:r>
                      <a:r>
                        <a:rPr lang="en-US" sz="1200" baseline="0" dirty="0" smtClean="0"/>
                        <a:t> model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tf-idf</a:t>
                      </a:r>
                      <a:r>
                        <a:rPr lang="en-US" sz="1200" dirty="0" smtClean="0"/>
                        <a:t>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26.57%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36.16%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18.60%</a:t>
                      </a:r>
                    </a:p>
                  </a:txBody>
                  <a:tcPr/>
                </a:tc>
              </a:tr>
              <a:tr h="25578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Counting</a:t>
                      </a:r>
                      <a:r>
                        <a:rPr lang="en-US" sz="1200" baseline="0" dirty="0" smtClean="0"/>
                        <a:t> model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(Log </a:t>
                      </a:r>
                      <a:r>
                        <a:rPr lang="en-US" sz="1200" dirty="0" err="1" smtClean="0"/>
                        <a:t>tf</a:t>
                      </a:r>
                      <a:r>
                        <a:rPr lang="en-US" sz="1200" dirty="0" smtClean="0"/>
                        <a:t>)-</a:t>
                      </a:r>
                      <a:r>
                        <a:rPr lang="en-US" sz="1200" dirty="0" err="1" smtClean="0"/>
                        <a:t>idf</a:t>
                      </a:r>
                      <a:r>
                        <a:rPr lang="en-US" sz="1200" dirty="0" smtClean="0"/>
                        <a:t>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38.13%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52.33%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26.34%</a:t>
                      </a:r>
                    </a:p>
                  </a:txBody>
                  <a:tcPr/>
                </a:tc>
              </a:tr>
              <a:tr h="2557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Counting</a:t>
                      </a:r>
                      <a:r>
                        <a:rPr lang="en-US" sz="1200" baseline="0" dirty="0" smtClean="0"/>
                        <a:t> model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Frequency 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30000d;</a:t>
                      </a:r>
                    </a:p>
                    <a:p>
                      <a:r>
                        <a:rPr lang="en-US" sz="1200" dirty="0" smtClean="0"/>
                        <a:t>Remove stop words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/>
                        <a:t>31.21%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/>
                        <a:t>46.16%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/>
                        <a:t>18.78%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557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Counting</a:t>
                      </a:r>
                      <a:r>
                        <a:rPr lang="en-US" sz="1200" baseline="0" dirty="0" smtClean="0"/>
                        <a:t> model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tf-idf</a:t>
                      </a:r>
                      <a:r>
                        <a:rPr lang="en-US" sz="1200" dirty="0" smtClean="0"/>
                        <a:t>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/>
                        <a:t>30.17%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/>
                        <a:t>43.09%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/>
                        <a:t>19.44%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557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Counting</a:t>
                      </a:r>
                      <a:r>
                        <a:rPr lang="en-US" sz="1200" baseline="0" dirty="0" smtClean="0"/>
                        <a:t> model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(Log </a:t>
                      </a:r>
                      <a:r>
                        <a:rPr lang="en-US" sz="1200" dirty="0" err="1" smtClean="0"/>
                        <a:t>tf</a:t>
                      </a:r>
                      <a:r>
                        <a:rPr lang="en-US" sz="1200" dirty="0" smtClean="0"/>
                        <a:t>)-</a:t>
                      </a:r>
                      <a:r>
                        <a:rPr lang="en-US" sz="1200" dirty="0" err="1" smtClean="0"/>
                        <a:t>idf</a:t>
                      </a:r>
                      <a:r>
                        <a:rPr lang="en-US" sz="1200" dirty="0" smtClean="0"/>
                        <a:t>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/>
                        <a:t>39.00%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/>
                        <a:t>56.30%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/>
                        <a:t>24.63%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557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Counting</a:t>
                      </a:r>
                      <a:r>
                        <a:rPr lang="en-US" sz="1200" baseline="0" dirty="0" smtClean="0"/>
                        <a:t> model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(Log </a:t>
                      </a:r>
                      <a:r>
                        <a:rPr lang="en-US" sz="1200" dirty="0" err="1" smtClean="0"/>
                        <a:t>tf</a:t>
                      </a:r>
                      <a:r>
                        <a:rPr lang="en-US" sz="1200" dirty="0" smtClean="0"/>
                        <a:t>)-</a:t>
                      </a:r>
                      <a:r>
                        <a:rPr lang="en-US" sz="1200" dirty="0" err="1" smtClean="0"/>
                        <a:t>idf</a:t>
                      </a:r>
                      <a:r>
                        <a:rPr lang="en-US" sz="12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600d by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rgbClr val="FF0000"/>
                          </a:solidFill>
                        </a:rPr>
                        <a:t>40.93%</a:t>
                      </a:r>
                      <a:endParaRPr 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/>
                        <a:t>41.53%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/>
                        <a:t>40.43%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557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Counting</a:t>
                      </a:r>
                      <a:r>
                        <a:rPr lang="en-US" sz="1200" baseline="0" dirty="0" smtClean="0"/>
                        <a:t> model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(Log </a:t>
                      </a:r>
                      <a:r>
                        <a:rPr lang="en-US" sz="1200" dirty="0" err="1" smtClean="0"/>
                        <a:t>tf</a:t>
                      </a:r>
                      <a:r>
                        <a:rPr lang="en-US" sz="1200" dirty="0" smtClean="0"/>
                        <a:t>)-</a:t>
                      </a:r>
                      <a:r>
                        <a:rPr lang="en-US" sz="1200" dirty="0" err="1" smtClean="0"/>
                        <a:t>idf</a:t>
                      </a:r>
                      <a:r>
                        <a:rPr lang="en-US" sz="12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300d by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>
                          <a:solidFill>
                            <a:srgbClr val="FF0000"/>
                          </a:solidFill>
                        </a:rPr>
                        <a:t>43.26%</a:t>
                      </a:r>
                      <a:endParaRPr 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/>
                        <a:t>39.88%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/>
                        <a:t>46.07%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638977" y="4748269"/>
            <a:ext cx="10598227" cy="142117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Surrounding </a:t>
            </a:r>
            <a:r>
              <a:rPr lang="en-US" sz="2400" dirty="0"/>
              <a:t>texts contribute </a:t>
            </a:r>
            <a:r>
              <a:rPr lang="en-US" sz="2400" dirty="0" smtClean="0"/>
              <a:t>to </a:t>
            </a:r>
            <a:r>
              <a:rPr lang="en-US" sz="2400" dirty="0"/>
              <a:t>the “magic” results </a:t>
            </a:r>
            <a:r>
              <a:rPr lang="en-US" sz="2400" dirty="0" smtClean="0"/>
              <a:t>but not CBOW or Skip-gram.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some extent, the models used in Word2Vec even heavily </a:t>
            </a:r>
            <a:r>
              <a:rPr lang="en-US" sz="2400" dirty="0" smtClean="0"/>
              <a:t>damage </a:t>
            </a:r>
            <a:r>
              <a:rPr lang="en-US" sz="2400" dirty="0"/>
              <a:t>the semantic accuracy as compared with the </a:t>
            </a:r>
            <a:r>
              <a:rPr lang="en-US" sz="2400" dirty="0" smtClean="0"/>
              <a:t>simple counting </a:t>
            </a:r>
            <a:r>
              <a:rPr lang="en-US" sz="2400" dirty="0"/>
              <a:t>model.</a:t>
            </a:r>
          </a:p>
        </p:txBody>
      </p:sp>
    </p:spTree>
    <p:extLst>
      <p:ext uri="{BB962C8B-B14F-4D97-AF65-F5344CB8AC3E}">
        <p14:creationId xmlns:p14="http://schemas.microsoft.com/office/powerpoint/2010/main" val="24503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Engineering tricks used by Word2Vec have their values, and can be improved</a:t>
            </a:r>
          </a:p>
          <a:p>
            <a:pPr lvl="1"/>
            <a:r>
              <a:rPr lang="en-US" sz="2000" dirty="0" smtClean="0"/>
              <a:t>Window size selection and randomization</a:t>
            </a:r>
          </a:p>
          <a:p>
            <a:pPr lvl="1"/>
            <a:r>
              <a:rPr lang="en-US" sz="2000" dirty="0" smtClean="0"/>
              <a:t>Weighting on input and output</a:t>
            </a:r>
          </a:p>
          <a:p>
            <a:pPr lvl="1"/>
            <a:r>
              <a:rPr lang="en-US" sz="2000" dirty="0" smtClean="0"/>
              <a:t>Sub-sampling and stop words dropping</a:t>
            </a:r>
          </a:p>
          <a:p>
            <a:pPr lvl="1"/>
            <a:r>
              <a:rPr lang="en-US" sz="2000" dirty="0" smtClean="0"/>
              <a:t>… …</a:t>
            </a:r>
          </a:p>
          <a:p>
            <a:r>
              <a:rPr lang="en-US" sz="2400" dirty="0"/>
              <a:t>Word2Vec is not as magic as imagined</a:t>
            </a:r>
          </a:p>
          <a:p>
            <a:pPr lvl="1"/>
            <a:r>
              <a:rPr lang="en-US" sz="2000" dirty="0"/>
              <a:t>It is the surrounding words that contain the information to produce </a:t>
            </a:r>
            <a:r>
              <a:rPr lang="en-US" sz="2000" dirty="0" smtClean="0"/>
              <a:t>semantic word embedding</a:t>
            </a:r>
            <a:endParaRPr lang="en-US" sz="2000" dirty="0"/>
          </a:p>
          <a:p>
            <a:pPr lvl="1"/>
            <a:r>
              <a:rPr lang="en-US" sz="2000" dirty="0"/>
              <a:t>Even simple counting model can achieve good results based on surrounding </a:t>
            </a:r>
            <a:r>
              <a:rPr lang="en-US" sz="2000" dirty="0" smtClean="0"/>
              <a:t>words</a:t>
            </a:r>
            <a:endParaRPr lang="en-US" sz="2000" dirty="0"/>
          </a:p>
          <a:p>
            <a:pPr lvl="1"/>
            <a:r>
              <a:rPr lang="en-US" sz="2000" dirty="0"/>
              <a:t>The CBOW and Skip-gram models are even less effective than </a:t>
            </a:r>
            <a:r>
              <a:rPr lang="en-US" sz="2000" dirty="0" smtClean="0"/>
              <a:t>simple counting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8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44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15417" y="2221330"/>
            <a:ext cx="8827537" cy="1938992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+mj-lt"/>
                <a:cs typeface="Arial" panose="020B0604020202020204" pitchFamily="34" charset="0"/>
              </a:rPr>
              <a:t>The experimental results, statements, and conclusions in the slides are only for Microsoft internal discussions. All the experimental results are based on a set of small-scale experiments on one special dataset with a certain setting schema. The statements and conclusions are drawn only based on these experimental results. </a:t>
            </a:r>
          </a:p>
        </p:txBody>
      </p:sp>
    </p:spTree>
    <p:extLst>
      <p:ext uri="{BB962C8B-B14F-4D97-AF65-F5344CB8AC3E}">
        <p14:creationId xmlns:p14="http://schemas.microsoft.com/office/powerpoint/2010/main" val="218213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2" descr="\\msrasia\share\PR\Branding\Logos\Microsoft Logo_NEW\Microsoft_brand_logo_WhiteandGray_All_sizes\MSFT_logo_rgb_C-Gr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821" y="2841020"/>
            <a:ext cx="2396357" cy="881255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208069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934721" y="3984977"/>
            <a:ext cx="4114016" cy="2564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Training data: text corpus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Closer Look at The Models – CBOW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86" y="1475709"/>
            <a:ext cx="1964063" cy="2504892"/>
          </a:xfrm>
          <a:prstGeom prst="rect">
            <a:avLst/>
          </a:prstGeom>
        </p:spPr>
      </p:pic>
      <p:grpSp>
        <p:nvGrpSpPr>
          <p:cNvPr id="94" name="Group 93"/>
          <p:cNvGrpSpPr/>
          <p:nvPr/>
        </p:nvGrpSpPr>
        <p:grpSpPr>
          <a:xfrm>
            <a:off x="973796" y="4329278"/>
            <a:ext cx="3815788" cy="2169320"/>
            <a:chOff x="215707" y="4352723"/>
            <a:chExt cx="3815788" cy="2169320"/>
          </a:xfrm>
        </p:grpSpPr>
        <p:grpSp>
          <p:nvGrpSpPr>
            <p:cNvPr id="27" name="Group 26"/>
            <p:cNvGrpSpPr/>
            <p:nvPr/>
          </p:nvGrpSpPr>
          <p:grpSpPr>
            <a:xfrm>
              <a:off x="215707" y="4352723"/>
              <a:ext cx="3815788" cy="1226562"/>
              <a:chOff x="215707" y="4352723"/>
              <a:chExt cx="3815788" cy="122656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15707" y="4829459"/>
                <a:ext cx="38157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>
                    <a:effectLst/>
                  </a:rPr>
                  <a:t>… as a candidate for the Illinois state senate Obama had …</a:t>
                </a:r>
                <a:endParaRPr lang="en-US" sz="12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19015" y="4829459"/>
                <a:ext cx="1844431" cy="276999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57288" y="5302286"/>
                <a:ext cx="47320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w</a:t>
                </a:r>
                <a:r>
                  <a:rPr lang="en-US" sz="1200" baseline="-25000" dirty="0" smtClean="0"/>
                  <a:t>(t-2)</a:t>
                </a:r>
                <a:endParaRPr lang="en-US" baseline="-250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085664" y="5302286"/>
                <a:ext cx="47320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w</a:t>
                </a:r>
                <a:r>
                  <a:rPr lang="en-US" sz="1200" baseline="-25000" dirty="0" smtClean="0"/>
                  <a:t>(t-1)</a:t>
                </a:r>
                <a:endParaRPr lang="en-US" baseline="-250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461478" y="5302286"/>
                <a:ext cx="38985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w</a:t>
                </a:r>
                <a:r>
                  <a:rPr lang="en-US" sz="1200" baseline="-25000" dirty="0" smtClean="0"/>
                  <a:t>(t)</a:t>
                </a:r>
                <a:endParaRPr lang="en-US" baseline="-250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741024" y="5302286"/>
                <a:ext cx="49244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w</a:t>
                </a:r>
                <a:r>
                  <a:rPr lang="en-US" sz="1200" baseline="-25000" dirty="0" smtClean="0"/>
                  <a:t>(t+1)</a:t>
                </a:r>
                <a:endParaRPr lang="en-US" baseline="-250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169399" y="5302286"/>
                <a:ext cx="49244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w</a:t>
                </a:r>
                <a:r>
                  <a:rPr lang="en-US" sz="1200" baseline="-25000" dirty="0" smtClean="0"/>
                  <a:t>(t+2)</a:t>
                </a:r>
                <a:endParaRPr lang="en-US" baseline="-250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78666" y="4352723"/>
                <a:ext cx="11266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Sliding window</a:t>
                </a:r>
                <a:endParaRPr lang="en-US" baseline="-25000" dirty="0"/>
              </a:p>
            </p:txBody>
          </p:sp>
          <p:cxnSp>
            <p:nvCxnSpPr>
              <p:cNvPr id="18" name="Straight Arrow Connector 17"/>
              <p:cNvCxnSpPr>
                <a:stCxn id="16" idx="2"/>
                <a:endCxn id="10" idx="0"/>
              </p:cNvCxnSpPr>
              <p:nvPr/>
            </p:nvCxnSpPr>
            <p:spPr>
              <a:xfrm flipH="1">
                <a:off x="1641231" y="4629722"/>
                <a:ext cx="763" cy="19973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1" idx="0"/>
              </p:cNvCxnSpPr>
              <p:nvPr/>
            </p:nvCxnSpPr>
            <p:spPr>
              <a:xfrm flipV="1">
                <a:off x="893891" y="5106458"/>
                <a:ext cx="0" cy="19582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390167" y="5106458"/>
                <a:ext cx="0" cy="19582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1663248" y="5106458"/>
                <a:ext cx="0" cy="19582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1970644" y="5106458"/>
                <a:ext cx="0" cy="19582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2399019" y="5106458"/>
                <a:ext cx="0" cy="19582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/>
            <p:cNvSpPr/>
            <p:nvPr/>
          </p:nvSpPr>
          <p:spPr>
            <a:xfrm>
              <a:off x="345453" y="5681332"/>
              <a:ext cx="355629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200" dirty="0" smtClean="0"/>
                <a:t>V: vocabulary size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200" dirty="0" smtClean="0"/>
                <a:t>1-of-V word representation: w</a:t>
              </a:r>
              <a:r>
                <a:rPr lang="en-US" sz="1200" baseline="-25000" dirty="0" smtClean="0"/>
                <a:t>(t+2) </a:t>
              </a:r>
              <a:r>
                <a:rPr lang="en-US" sz="1200" dirty="0" smtClean="0"/>
                <a:t>= (0,…,0,1,0,…,0)</a:t>
              </a:r>
              <a:r>
                <a:rPr lang="en-US" sz="1200" baseline="30000" dirty="0" smtClean="0"/>
                <a:t>T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3270434" y="6103918"/>
              <a:ext cx="0" cy="19582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3024341" y="6245044"/>
              <a:ext cx="4921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effectLst/>
                </a:rPr>
                <a:t>state</a:t>
              </a:r>
              <a:endParaRPr lang="en-US" sz="12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487427" y="1759223"/>
            <a:ext cx="5009918" cy="4549407"/>
            <a:chOff x="4479241" y="1759223"/>
            <a:chExt cx="5009918" cy="4549407"/>
          </a:xfrm>
        </p:grpSpPr>
        <p:sp>
          <p:nvSpPr>
            <p:cNvPr id="5" name="Rectangle 4"/>
            <p:cNvSpPr/>
            <p:nvPr/>
          </p:nvSpPr>
          <p:spPr>
            <a:xfrm>
              <a:off x="4954953" y="2192153"/>
              <a:ext cx="226646" cy="685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54953" y="3118276"/>
              <a:ext cx="226646" cy="685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954953" y="4044399"/>
              <a:ext cx="226646" cy="685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54953" y="4970522"/>
              <a:ext cx="226646" cy="685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81747" y="2396247"/>
              <a:ext cx="4732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w</a:t>
              </a:r>
              <a:r>
                <a:rPr lang="en-US" sz="1200" baseline="-25000" dirty="0" smtClean="0"/>
                <a:t>(t-2)</a:t>
              </a:r>
              <a:endParaRPr lang="en-US" baseline="-25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481747" y="3322370"/>
              <a:ext cx="4732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w</a:t>
              </a:r>
              <a:r>
                <a:rPr lang="en-US" sz="1200" baseline="-25000" dirty="0" smtClean="0"/>
                <a:t>(t-1)</a:t>
              </a:r>
              <a:endParaRPr lang="en-US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79242" y="4248493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w</a:t>
              </a:r>
              <a:r>
                <a:rPr lang="en-US" sz="1200" baseline="-25000" dirty="0" smtClean="0"/>
                <a:t>(t+1)</a:t>
              </a:r>
              <a:endParaRPr lang="en-US" baseline="-250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479241" y="5174616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w</a:t>
              </a:r>
              <a:r>
                <a:rPr lang="en-US" sz="1200" baseline="-25000" dirty="0" smtClean="0"/>
                <a:t>(t+2)</a:t>
              </a:r>
              <a:endParaRPr lang="en-US" baseline="-25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82677" y="2290485"/>
              <a:ext cx="226646" cy="4885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982677" y="3216608"/>
              <a:ext cx="226646" cy="4885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982677" y="4142731"/>
              <a:ext cx="226646" cy="4885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982677" y="5069241"/>
              <a:ext cx="226646" cy="4885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>
              <a:stCxn id="5" idx="3"/>
              <a:endCxn id="35" idx="1"/>
            </p:cNvCxnSpPr>
            <p:nvPr/>
          </p:nvCxnSpPr>
          <p:spPr>
            <a:xfrm flipV="1">
              <a:off x="5181599" y="2534746"/>
              <a:ext cx="801078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8" idx="3"/>
              <a:endCxn id="38" idx="1"/>
            </p:cNvCxnSpPr>
            <p:nvPr/>
          </p:nvCxnSpPr>
          <p:spPr>
            <a:xfrm>
              <a:off x="5181599" y="5313117"/>
              <a:ext cx="801078" cy="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7" idx="3"/>
              <a:endCxn id="37" idx="1"/>
            </p:cNvCxnSpPr>
            <p:nvPr/>
          </p:nvCxnSpPr>
          <p:spPr>
            <a:xfrm flipV="1">
              <a:off x="5181599" y="4386992"/>
              <a:ext cx="801078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6" idx="3"/>
              <a:endCxn id="36" idx="1"/>
            </p:cNvCxnSpPr>
            <p:nvPr/>
          </p:nvCxnSpPr>
          <p:spPr>
            <a:xfrm flipV="1">
              <a:off x="5181599" y="3460869"/>
              <a:ext cx="801078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5418162" y="2257747"/>
              <a:ext cx="31611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M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24095" y="3188397"/>
              <a:ext cx="31611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M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418282" y="4111230"/>
              <a:ext cx="31611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M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418162" y="5040641"/>
              <a:ext cx="31611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M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77519" y="1759223"/>
              <a:ext cx="14830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Shared Projection Matrix</a:t>
              </a:r>
              <a:endParaRPr lang="en-US" sz="1000" dirty="0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4517484" y="5710731"/>
              <a:ext cx="1101584" cy="597899"/>
              <a:chOff x="4517484" y="5710731"/>
              <a:chExt cx="1101584" cy="597899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4517484" y="5908520"/>
                <a:ext cx="110158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 smtClean="0"/>
                  <a:t>Vocabulary Space</a:t>
                </a:r>
              </a:p>
              <a:p>
                <a:pPr algn="ctr"/>
                <a:r>
                  <a:rPr lang="en-US" sz="1000" dirty="0" smtClean="0"/>
                  <a:t>(V-dimension)</a:t>
                </a:r>
                <a:endParaRPr lang="en-US" sz="1000" dirty="0"/>
              </a:p>
            </p:txBody>
          </p:sp>
          <p:cxnSp>
            <p:nvCxnSpPr>
              <p:cNvPr id="57" name="Straight Arrow Connector 56"/>
              <p:cNvCxnSpPr/>
              <p:nvPr/>
            </p:nvCxnSpPr>
            <p:spPr>
              <a:xfrm flipV="1">
                <a:off x="5068276" y="5710731"/>
                <a:ext cx="0" cy="19582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5582138" y="5710731"/>
              <a:ext cx="1107996" cy="595938"/>
              <a:chOff x="5582138" y="5710731"/>
              <a:chExt cx="1107996" cy="595938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5582138" y="5906559"/>
                <a:ext cx="110799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 smtClean="0"/>
                  <a:t>Embedding Space</a:t>
                </a:r>
              </a:p>
              <a:p>
                <a:pPr algn="ctr"/>
                <a:r>
                  <a:rPr lang="en-US" sz="1000" dirty="0" smtClean="0"/>
                  <a:t>(D-dimension)</a:t>
                </a:r>
                <a:endParaRPr lang="en-US" sz="1000" dirty="0"/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6096000" y="5710731"/>
                <a:ext cx="0" cy="19582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Straight Arrow Connector 58"/>
            <p:cNvCxnSpPr/>
            <p:nvPr/>
          </p:nvCxnSpPr>
          <p:spPr>
            <a:xfrm flipH="1">
              <a:off x="5576218" y="2028755"/>
              <a:ext cx="763" cy="1997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7436337" y="3679476"/>
              <a:ext cx="226646" cy="4885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/>
            <p:cNvCxnSpPr>
              <a:stCxn id="35" idx="3"/>
            </p:cNvCxnSpPr>
            <p:nvPr/>
          </p:nvCxnSpPr>
          <p:spPr>
            <a:xfrm>
              <a:off x="6209323" y="2534746"/>
              <a:ext cx="1227014" cy="11608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6" idx="3"/>
            </p:cNvCxnSpPr>
            <p:nvPr/>
          </p:nvCxnSpPr>
          <p:spPr>
            <a:xfrm>
              <a:off x="6209323" y="3460869"/>
              <a:ext cx="1227014" cy="3392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7" idx="3"/>
            </p:cNvCxnSpPr>
            <p:nvPr/>
          </p:nvCxnSpPr>
          <p:spPr>
            <a:xfrm flipV="1">
              <a:off x="6209323" y="4044397"/>
              <a:ext cx="1227014" cy="3425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8" idx="3"/>
            </p:cNvCxnSpPr>
            <p:nvPr/>
          </p:nvCxnSpPr>
          <p:spPr>
            <a:xfrm flipV="1">
              <a:off x="6209323" y="4167997"/>
              <a:ext cx="1227014" cy="11455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7019847" y="4364510"/>
              <a:ext cx="1107996" cy="595938"/>
              <a:chOff x="7019847" y="4364510"/>
              <a:chExt cx="1107996" cy="595938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7019847" y="4560338"/>
                <a:ext cx="110799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 smtClean="0"/>
                  <a:t>Embedding Space</a:t>
                </a:r>
              </a:p>
              <a:p>
                <a:pPr algn="ctr"/>
                <a:r>
                  <a:rPr lang="en-US" sz="1000" dirty="0" smtClean="0"/>
                  <a:t>(D-dimension)</a:t>
                </a:r>
                <a:endParaRPr lang="en-US" sz="1000" dirty="0"/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 flipV="1">
                <a:off x="7533709" y="4364510"/>
                <a:ext cx="0" cy="19582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Rectangle 78"/>
            <p:cNvSpPr/>
            <p:nvPr/>
          </p:nvSpPr>
          <p:spPr>
            <a:xfrm>
              <a:off x="7060814" y="3787284"/>
              <a:ext cx="41389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Sum</a:t>
              </a:r>
              <a:endParaRPr lang="en-US" sz="10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827476" y="3581141"/>
              <a:ext cx="226646" cy="685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>
              <a:stCxn id="60" idx="3"/>
              <a:endCxn id="80" idx="1"/>
            </p:cNvCxnSpPr>
            <p:nvPr/>
          </p:nvCxnSpPr>
          <p:spPr>
            <a:xfrm flipV="1">
              <a:off x="7662983" y="3923736"/>
              <a:ext cx="1164493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8038506" y="3642104"/>
              <a:ext cx="3545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M’</a:t>
              </a:r>
              <a:endParaRPr lang="en-US" sz="1200" dirty="0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8387575" y="4363456"/>
              <a:ext cx="1101584" cy="597899"/>
              <a:chOff x="4517484" y="5710731"/>
              <a:chExt cx="1101584" cy="597899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4517484" y="5908520"/>
                <a:ext cx="110158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 smtClean="0"/>
                  <a:t>Vocabulary Space</a:t>
                </a:r>
              </a:p>
              <a:p>
                <a:pPr algn="ctr"/>
                <a:r>
                  <a:rPr lang="en-US" sz="1000" dirty="0" smtClean="0"/>
                  <a:t>(V-dimension)</a:t>
                </a:r>
                <a:endParaRPr lang="en-US" sz="1000" dirty="0"/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 flipV="1">
                <a:off x="5068276" y="5710731"/>
                <a:ext cx="0" cy="19582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Rectangle 90"/>
            <p:cNvSpPr/>
            <p:nvPr/>
          </p:nvSpPr>
          <p:spPr>
            <a:xfrm>
              <a:off x="9054122" y="3767398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w</a:t>
              </a:r>
              <a:r>
                <a:rPr lang="en-US" sz="1200" baseline="-25000" dirty="0" smtClean="0"/>
                <a:t>(t)</a:t>
              </a:r>
              <a:endParaRPr lang="en-US" baseline="-25000" dirty="0"/>
            </a:p>
          </p:txBody>
        </p:sp>
      </p:grpSp>
      <p:sp>
        <p:nvSpPr>
          <p:cNvPr id="93" name="Right Arrow 92"/>
          <p:cNvSpPr/>
          <p:nvPr/>
        </p:nvSpPr>
        <p:spPr>
          <a:xfrm>
            <a:off x="3636341" y="2450928"/>
            <a:ext cx="895166" cy="43760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557846" y="1978445"/>
            <a:ext cx="2368062" cy="4274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Model file: word </a:t>
            </a:r>
            <a:r>
              <a:rPr lang="en-US" sz="1400" dirty="0" smtClean="0"/>
              <a:t>vectors - M</a:t>
            </a:r>
            <a:endParaRPr lang="en-US" sz="1400" dirty="0"/>
          </a:p>
        </p:txBody>
      </p:sp>
      <p:sp>
        <p:nvSpPr>
          <p:cNvPr id="97" name="Rectangle 96"/>
          <p:cNvSpPr/>
          <p:nvPr/>
        </p:nvSpPr>
        <p:spPr>
          <a:xfrm>
            <a:off x="8582031" y="5529535"/>
            <a:ext cx="2303066" cy="738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No activation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 smtClean="0"/>
              <a:t>Softmax</a:t>
            </a:r>
            <a:r>
              <a:rPr lang="en-US" sz="1400" dirty="0" smtClean="0"/>
              <a:t> in OUTPUT layer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Error back-propagation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Closer Look at The </a:t>
            </a:r>
            <a:r>
              <a:rPr lang="en-US" dirty="0" smtClean="0"/>
              <a:t>Models – Skip-gram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21" y="1388413"/>
            <a:ext cx="1992767" cy="25997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34721" y="3984977"/>
            <a:ext cx="4114016" cy="2564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Training data: text corpus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</p:txBody>
      </p:sp>
      <p:grpSp>
        <p:nvGrpSpPr>
          <p:cNvPr id="8" name="Group 7"/>
          <p:cNvGrpSpPr/>
          <p:nvPr/>
        </p:nvGrpSpPr>
        <p:grpSpPr>
          <a:xfrm>
            <a:off x="973796" y="4329278"/>
            <a:ext cx="3815788" cy="2169320"/>
            <a:chOff x="215707" y="4352723"/>
            <a:chExt cx="3815788" cy="2169320"/>
          </a:xfrm>
        </p:grpSpPr>
        <p:grpSp>
          <p:nvGrpSpPr>
            <p:cNvPr id="9" name="Group 8"/>
            <p:cNvGrpSpPr/>
            <p:nvPr/>
          </p:nvGrpSpPr>
          <p:grpSpPr>
            <a:xfrm>
              <a:off x="215707" y="4352723"/>
              <a:ext cx="3815788" cy="1226562"/>
              <a:chOff x="215707" y="4352723"/>
              <a:chExt cx="3815788" cy="122656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15707" y="4829459"/>
                <a:ext cx="38157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>
                    <a:effectLst/>
                  </a:rPr>
                  <a:t>… as a candidate for the Illinois state senate Obama had …</a:t>
                </a:r>
                <a:endParaRPr lang="en-US" sz="12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19015" y="4829459"/>
                <a:ext cx="1844431" cy="276999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57288" y="5302286"/>
                <a:ext cx="47320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w</a:t>
                </a:r>
                <a:r>
                  <a:rPr lang="en-US" sz="1200" baseline="-25000" dirty="0" smtClean="0"/>
                  <a:t>(t-2)</a:t>
                </a:r>
                <a:endParaRPr lang="en-US" baseline="-250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85664" y="5302286"/>
                <a:ext cx="47320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w</a:t>
                </a:r>
                <a:r>
                  <a:rPr lang="en-US" sz="1200" baseline="-25000" dirty="0" smtClean="0"/>
                  <a:t>(t-1)</a:t>
                </a:r>
                <a:endParaRPr lang="en-US" baseline="-250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461478" y="5302286"/>
                <a:ext cx="38985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w</a:t>
                </a:r>
                <a:r>
                  <a:rPr lang="en-US" sz="1200" baseline="-25000" dirty="0" smtClean="0"/>
                  <a:t>(t)</a:t>
                </a:r>
                <a:endParaRPr lang="en-US" baseline="-25000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741024" y="5302286"/>
                <a:ext cx="49244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w</a:t>
                </a:r>
                <a:r>
                  <a:rPr lang="en-US" sz="1200" baseline="-25000" dirty="0" smtClean="0"/>
                  <a:t>(t+1)</a:t>
                </a:r>
                <a:endParaRPr lang="en-US" baseline="-250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169399" y="5302286"/>
                <a:ext cx="49244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w</a:t>
                </a:r>
                <a:r>
                  <a:rPr lang="en-US" sz="1200" baseline="-25000" dirty="0" smtClean="0"/>
                  <a:t>(t+2)</a:t>
                </a:r>
                <a:endParaRPr lang="en-US" baseline="-250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078666" y="4352723"/>
                <a:ext cx="11266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Sliding window</a:t>
                </a:r>
                <a:endParaRPr lang="en-US" baseline="-25000" dirty="0"/>
              </a:p>
            </p:txBody>
          </p:sp>
          <p:cxnSp>
            <p:nvCxnSpPr>
              <p:cNvPr id="21" name="Straight Arrow Connector 20"/>
              <p:cNvCxnSpPr>
                <a:stCxn id="20" idx="2"/>
                <a:endCxn id="14" idx="0"/>
              </p:cNvCxnSpPr>
              <p:nvPr/>
            </p:nvCxnSpPr>
            <p:spPr>
              <a:xfrm flipH="1">
                <a:off x="1641231" y="4629722"/>
                <a:ext cx="763" cy="19973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5" idx="0"/>
              </p:cNvCxnSpPr>
              <p:nvPr/>
            </p:nvCxnSpPr>
            <p:spPr>
              <a:xfrm flipV="1">
                <a:off x="893891" y="5106458"/>
                <a:ext cx="0" cy="19582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390167" y="5106458"/>
                <a:ext cx="0" cy="19582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1663248" y="5106458"/>
                <a:ext cx="0" cy="19582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1970644" y="5106458"/>
                <a:ext cx="0" cy="19582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2399019" y="5106458"/>
                <a:ext cx="0" cy="19582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345453" y="5681332"/>
              <a:ext cx="355629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200" dirty="0" smtClean="0"/>
                <a:t>V: vocabulary size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200" dirty="0" smtClean="0"/>
                <a:t>1-of-V word representation: w</a:t>
              </a:r>
              <a:r>
                <a:rPr lang="en-US" sz="1200" baseline="-25000" dirty="0" smtClean="0"/>
                <a:t>(t+2) </a:t>
              </a:r>
              <a:r>
                <a:rPr lang="en-US" sz="1200" dirty="0" smtClean="0"/>
                <a:t>= (0,…,0,1,0,…,0)</a:t>
              </a:r>
              <a:r>
                <a:rPr lang="en-US" sz="1200" baseline="30000" dirty="0" smtClean="0"/>
                <a:t>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270434" y="6103918"/>
              <a:ext cx="0" cy="19582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024341" y="6245044"/>
              <a:ext cx="4921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effectLst/>
                </a:rPr>
                <a:t>state</a:t>
              </a:r>
              <a:endParaRPr lang="en-US" sz="1200" dirty="0"/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3636341" y="2450928"/>
            <a:ext cx="895166" cy="43760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024639" y="1575704"/>
            <a:ext cx="2368062" cy="4274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Model file: word </a:t>
            </a:r>
            <a:r>
              <a:rPr lang="en-US" sz="1400" dirty="0" smtClean="0"/>
              <a:t>vectors - M</a:t>
            </a:r>
            <a:endParaRPr lang="en-US" sz="14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6138156" y="1275753"/>
            <a:ext cx="4632552" cy="4555076"/>
            <a:chOff x="6138156" y="1666523"/>
            <a:chExt cx="4632552" cy="4555076"/>
          </a:xfrm>
        </p:grpSpPr>
        <p:sp>
          <p:nvSpPr>
            <p:cNvPr id="29" name="Rectangle 28"/>
            <p:cNvSpPr/>
            <p:nvPr/>
          </p:nvSpPr>
          <p:spPr>
            <a:xfrm>
              <a:off x="10098315" y="2107912"/>
              <a:ext cx="226646" cy="685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098315" y="3034035"/>
              <a:ext cx="226646" cy="685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098315" y="3960158"/>
              <a:ext cx="226646" cy="685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098315" y="4886281"/>
              <a:ext cx="226646" cy="685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280770" y="2307131"/>
              <a:ext cx="4732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w</a:t>
              </a:r>
              <a:r>
                <a:rPr lang="en-US" sz="1200" baseline="-25000" dirty="0" smtClean="0"/>
                <a:t>(t-2)</a:t>
              </a:r>
              <a:endParaRPr lang="en-US" baseline="-250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280770" y="3233254"/>
              <a:ext cx="4732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w</a:t>
              </a:r>
              <a:r>
                <a:rPr lang="en-US" sz="1200" baseline="-25000" dirty="0" smtClean="0"/>
                <a:t>(t-1)</a:t>
              </a:r>
              <a:endParaRPr lang="en-US" baseline="-25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278265" y="4159377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w</a:t>
              </a:r>
              <a:r>
                <a:rPr lang="en-US" sz="1200" baseline="-25000" dirty="0" smtClean="0"/>
                <a:t>(t+1)</a:t>
              </a:r>
              <a:endParaRPr lang="en-US" baseline="-250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278264" y="5085500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w</a:t>
              </a:r>
              <a:r>
                <a:rPr lang="en-US" sz="1200" baseline="-25000" dirty="0" smtClean="0"/>
                <a:t>(t+2)</a:t>
              </a:r>
              <a:endParaRPr lang="en-US" baseline="-250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063604" y="2205415"/>
              <a:ext cx="226646" cy="4885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063604" y="3131538"/>
              <a:ext cx="226646" cy="4885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063604" y="4057661"/>
              <a:ext cx="226646" cy="4885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063604" y="4984171"/>
              <a:ext cx="226646" cy="4885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37" idx="3"/>
              <a:endCxn id="29" idx="1"/>
            </p:cNvCxnSpPr>
            <p:nvPr/>
          </p:nvCxnSpPr>
          <p:spPr>
            <a:xfrm>
              <a:off x="9290250" y="2449676"/>
              <a:ext cx="808065" cy="8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40" idx="3"/>
              <a:endCxn id="32" idx="1"/>
            </p:cNvCxnSpPr>
            <p:nvPr/>
          </p:nvCxnSpPr>
          <p:spPr>
            <a:xfrm>
              <a:off x="9290250" y="5228432"/>
              <a:ext cx="808065" cy="4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9" idx="3"/>
              <a:endCxn id="31" idx="1"/>
            </p:cNvCxnSpPr>
            <p:nvPr/>
          </p:nvCxnSpPr>
          <p:spPr>
            <a:xfrm>
              <a:off x="9290250" y="4301922"/>
              <a:ext cx="808065" cy="8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8" idx="3"/>
              <a:endCxn id="30" idx="1"/>
            </p:cNvCxnSpPr>
            <p:nvPr/>
          </p:nvCxnSpPr>
          <p:spPr>
            <a:xfrm>
              <a:off x="9290250" y="3375799"/>
              <a:ext cx="808065" cy="8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9530007" y="2169127"/>
              <a:ext cx="31611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M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535940" y="3099777"/>
              <a:ext cx="31611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M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530127" y="4022610"/>
              <a:ext cx="31611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M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530007" y="4952021"/>
              <a:ext cx="31611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M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9652392" y="5621684"/>
              <a:ext cx="1101584" cy="597899"/>
              <a:chOff x="4517484" y="5710731"/>
              <a:chExt cx="1101584" cy="597899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4517484" y="5908520"/>
                <a:ext cx="110158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 smtClean="0"/>
                  <a:t>Vocabulary Space</a:t>
                </a:r>
              </a:p>
              <a:p>
                <a:pPr algn="ctr"/>
                <a:r>
                  <a:rPr lang="en-US" sz="1000" dirty="0" smtClean="0"/>
                  <a:t>(V-dimension)</a:t>
                </a:r>
                <a:endParaRPr lang="en-US" sz="1000" dirty="0"/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 flipV="1">
                <a:off x="5068276" y="5710731"/>
                <a:ext cx="0" cy="19582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8663065" y="5625661"/>
              <a:ext cx="1107996" cy="595938"/>
              <a:chOff x="5582138" y="5710731"/>
              <a:chExt cx="1107996" cy="595938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5582138" y="5906559"/>
                <a:ext cx="110799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 smtClean="0"/>
                  <a:t>Embedding Space</a:t>
                </a:r>
              </a:p>
              <a:p>
                <a:pPr algn="ctr"/>
                <a:r>
                  <a:rPr lang="en-US" sz="1000" dirty="0" smtClean="0"/>
                  <a:t>(D-dimension)</a:t>
                </a:r>
                <a:endParaRPr lang="en-US" sz="1000" dirty="0"/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 flipV="1">
                <a:off x="6096000" y="5710731"/>
                <a:ext cx="0" cy="19582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8958950" y="1666523"/>
              <a:ext cx="1483098" cy="473349"/>
              <a:chOff x="8435318" y="1666523"/>
              <a:chExt cx="1483098" cy="473349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8435318" y="1666523"/>
                <a:ext cx="148309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 smtClean="0"/>
                  <a:t>Shared Projection Matrix</a:t>
                </a:r>
                <a:endParaRPr lang="en-US" sz="1000" dirty="0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H="1">
                <a:off x="9164431" y="1940135"/>
                <a:ext cx="763" cy="19973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Rectangle 52"/>
            <p:cNvSpPr/>
            <p:nvPr/>
          </p:nvSpPr>
          <p:spPr>
            <a:xfrm>
              <a:off x="7967787" y="3609425"/>
              <a:ext cx="226646" cy="4885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>
              <a:stCxn id="53" idx="3"/>
              <a:endCxn id="37" idx="1"/>
            </p:cNvCxnSpPr>
            <p:nvPr/>
          </p:nvCxnSpPr>
          <p:spPr>
            <a:xfrm flipV="1">
              <a:off x="8194433" y="2449676"/>
              <a:ext cx="869171" cy="14040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3" idx="3"/>
              <a:endCxn id="38" idx="1"/>
            </p:cNvCxnSpPr>
            <p:nvPr/>
          </p:nvCxnSpPr>
          <p:spPr>
            <a:xfrm flipV="1">
              <a:off x="8194433" y="3375799"/>
              <a:ext cx="869171" cy="4778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3" idx="3"/>
              <a:endCxn id="39" idx="1"/>
            </p:cNvCxnSpPr>
            <p:nvPr/>
          </p:nvCxnSpPr>
          <p:spPr>
            <a:xfrm>
              <a:off x="8194433" y="3853686"/>
              <a:ext cx="869171" cy="4482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3" idx="3"/>
              <a:endCxn id="40" idx="1"/>
            </p:cNvCxnSpPr>
            <p:nvPr/>
          </p:nvCxnSpPr>
          <p:spPr>
            <a:xfrm>
              <a:off x="8194433" y="3853686"/>
              <a:ext cx="869171" cy="13747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7569036" y="4236082"/>
              <a:ext cx="1107996" cy="595938"/>
              <a:chOff x="7019847" y="4364510"/>
              <a:chExt cx="1107996" cy="595938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019847" y="4560338"/>
                <a:ext cx="110799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 smtClean="0"/>
                  <a:t>Embedding Space</a:t>
                </a:r>
              </a:p>
              <a:p>
                <a:pPr algn="ctr"/>
                <a:r>
                  <a:rPr lang="en-US" sz="1000" dirty="0" smtClean="0"/>
                  <a:t>(D-dimension)</a:t>
                </a:r>
                <a:endParaRPr lang="en-US" sz="1000" dirty="0"/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 flipV="1">
                <a:off x="7533709" y="4364510"/>
                <a:ext cx="0" cy="19582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/>
            <p:cNvSpPr/>
            <p:nvPr/>
          </p:nvSpPr>
          <p:spPr>
            <a:xfrm>
              <a:off x="6572054" y="3511092"/>
              <a:ext cx="226646" cy="685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/>
            <p:cNvCxnSpPr>
              <a:stCxn id="60" idx="3"/>
              <a:endCxn id="53" idx="1"/>
            </p:cNvCxnSpPr>
            <p:nvPr/>
          </p:nvCxnSpPr>
          <p:spPr>
            <a:xfrm flipV="1">
              <a:off x="6798700" y="3853686"/>
              <a:ext cx="116908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7172447" y="3595760"/>
              <a:ext cx="3545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M’</a:t>
              </a:r>
              <a:endParaRPr lang="en-US" sz="1200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138156" y="4238929"/>
              <a:ext cx="1101584" cy="597899"/>
              <a:chOff x="4517484" y="5710731"/>
              <a:chExt cx="1101584" cy="597899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4517484" y="5908520"/>
                <a:ext cx="110158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 smtClean="0"/>
                  <a:t>Vocabulary Space</a:t>
                </a:r>
              </a:p>
              <a:p>
                <a:pPr algn="ctr"/>
                <a:r>
                  <a:rPr lang="en-US" sz="1000" dirty="0" smtClean="0"/>
                  <a:t>(V-dimension)</a:t>
                </a:r>
                <a:endParaRPr lang="en-US" sz="1000" dirty="0"/>
              </a:p>
            </p:txBody>
          </p:sp>
          <p:cxnSp>
            <p:nvCxnSpPr>
              <p:cNvPr id="66" name="Straight Arrow Connector 65"/>
              <p:cNvCxnSpPr/>
              <p:nvPr/>
            </p:nvCxnSpPr>
            <p:spPr>
              <a:xfrm flipV="1">
                <a:off x="5068276" y="5710731"/>
                <a:ext cx="0" cy="19582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Rectangle 63"/>
            <p:cNvSpPr/>
            <p:nvPr/>
          </p:nvSpPr>
          <p:spPr>
            <a:xfrm>
              <a:off x="6231223" y="3707978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w</a:t>
              </a:r>
              <a:r>
                <a:rPr lang="en-US" sz="1200" baseline="-25000" dirty="0" smtClean="0"/>
                <a:t>(t)</a:t>
              </a:r>
              <a:endParaRPr lang="en-US" baseline="-2500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322700" y="2709939"/>
              <a:ext cx="57579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err="1" smtClean="0"/>
                <a:t>CopyTo</a:t>
              </a:r>
              <a:endParaRPr lang="en-US" sz="100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8440696" y="3592140"/>
              <a:ext cx="57579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err="1" smtClean="0"/>
                <a:t>CopyTo</a:t>
              </a:r>
              <a:endParaRPr lang="en-US" sz="100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8440695" y="3838378"/>
              <a:ext cx="57579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err="1" smtClean="0"/>
                <a:t>CopyTo</a:t>
              </a:r>
              <a:endParaRPr lang="en-US" sz="100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340241" y="4744461"/>
              <a:ext cx="57579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err="1" smtClean="0"/>
                <a:t>CopyTo</a:t>
              </a:r>
              <a:endParaRPr lang="en-US" sz="1000" dirty="0"/>
            </a:p>
          </p:txBody>
        </p:sp>
      </p:grpSp>
      <p:sp>
        <p:nvSpPr>
          <p:cNvPr id="99" name="Right Arrow 98"/>
          <p:cNvSpPr/>
          <p:nvPr/>
        </p:nvSpPr>
        <p:spPr>
          <a:xfrm rot="5400000">
            <a:off x="7117329" y="4661168"/>
            <a:ext cx="483064" cy="43760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6173282" y="5304930"/>
            <a:ext cx="2404163" cy="688292"/>
            <a:chOff x="5838007" y="5346348"/>
            <a:chExt cx="2404163" cy="688292"/>
          </a:xfrm>
        </p:grpSpPr>
        <p:sp>
          <p:nvSpPr>
            <p:cNvPr id="100" name="Rectangle 99"/>
            <p:cNvSpPr/>
            <p:nvPr/>
          </p:nvSpPr>
          <p:spPr>
            <a:xfrm>
              <a:off x="6910263" y="5447784"/>
              <a:ext cx="226646" cy="4885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178838" y="5349451"/>
              <a:ext cx="226646" cy="685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Arrow Connector 101"/>
            <p:cNvCxnSpPr>
              <a:stCxn id="101" idx="3"/>
              <a:endCxn id="100" idx="1"/>
            </p:cNvCxnSpPr>
            <p:nvPr/>
          </p:nvCxnSpPr>
          <p:spPr>
            <a:xfrm flipV="1">
              <a:off x="6405484" y="5692045"/>
              <a:ext cx="50477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5838007" y="5546337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w</a:t>
              </a:r>
              <a:r>
                <a:rPr lang="en-US" sz="1200" baseline="-25000" dirty="0" smtClean="0"/>
                <a:t>(t)</a:t>
              </a:r>
              <a:endParaRPr lang="en-US" baseline="-2500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640690" y="5346348"/>
              <a:ext cx="226646" cy="685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823145" y="5545567"/>
              <a:ext cx="4190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w</a:t>
              </a:r>
              <a:r>
                <a:rPr lang="en-US" sz="1200" baseline="-25000" dirty="0" smtClean="0"/>
                <a:t>(t’)</a:t>
              </a:r>
              <a:endParaRPr lang="en-US" baseline="-25000" dirty="0"/>
            </a:p>
          </p:txBody>
        </p:sp>
        <p:cxnSp>
          <p:nvCxnSpPr>
            <p:cNvPr id="106" name="Straight Arrow Connector 105"/>
            <p:cNvCxnSpPr>
              <a:stCxn id="100" idx="3"/>
              <a:endCxn id="104" idx="1"/>
            </p:cNvCxnSpPr>
            <p:nvPr/>
          </p:nvCxnSpPr>
          <p:spPr>
            <a:xfrm flipV="1">
              <a:off x="7136909" y="5688943"/>
              <a:ext cx="503781" cy="31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ectangle 110"/>
          <p:cNvSpPr/>
          <p:nvPr/>
        </p:nvSpPr>
        <p:spPr>
          <a:xfrm>
            <a:off x="6685377" y="4699750"/>
            <a:ext cx="6014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EqualTo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0614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Semantic-Syntactic Word Relationship 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11" y="2164862"/>
            <a:ext cx="5071496" cy="32203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53484" y="5438982"/>
            <a:ext cx="2949593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/>
              <a:t>Embedding vector calculus:</a:t>
            </a:r>
            <a:endParaRPr lang="en-US" sz="1600" b="1" dirty="0"/>
          </a:p>
          <a:p>
            <a:r>
              <a:rPr lang="en-US" sz="1600" dirty="0" smtClean="0"/>
              <a:t>Greece - Athens + Oslo = Norway</a:t>
            </a:r>
          </a:p>
          <a:p>
            <a:r>
              <a:rPr lang="en-US" sz="1600" dirty="0" smtClean="0"/>
              <a:t>China - Beijing + Tokyo = Japan</a:t>
            </a:r>
          </a:p>
          <a:p>
            <a:r>
              <a:rPr lang="en-US" sz="1600" dirty="0" smtClean="0"/>
              <a:t>greater - great + tough = tougher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217" y="1825625"/>
            <a:ext cx="5275264" cy="37308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82170" y="5871886"/>
            <a:ext cx="69643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0" u="none" strike="noStrike" baseline="0" dirty="0" smtClean="0">
                <a:latin typeface="NimbusRomNo9L-ReguItal"/>
              </a:rPr>
              <a:t>Remark:</a:t>
            </a:r>
            <a:r>
              <a:rPr lang="en-US" sz="1200" b="0" i="0" u="none" strike="noStrike" dirty="0" smtClean="0">
                <a:latin typeface="NimbusRomNo9L-ReguItal"/>
              </a:rPr>
              <a:t> </a:t>
            </a:r>
          </a:p>
          <a:p>
            <a:r>
              <a:rPr lang="en-US" sz="1200" b="0" i="0" u="none" strike="noStrike" dirty="0" smtClean="0">
                <a:latin typeface="NimbusRomNo9L-ReguItal"/>
              </a:rPr>
              <a:t>Another evaluation measure based on </a:t>
            </a:r>
            <a:r>
              <a:rPr lang="en-US" sz="1200" b="0" i="0" u="none" strike="noStrike" baseline="0" dirty="0" smtClean="0">
                <a:latin typeface="NimbusRomNo9L-ReguItal"/>
              </a:rPr>
              <a:t>Microsoft Sentence Completion Challenge </a:t>
            </a:r>
            <a:r>
              <a:rPr lang="en-US" sz="1200" dirty="0" smtClean="0">
                <a:latin typeface="NimbusRomNo9L-ReguItal"/>
              </a:rPr>
              <a:t>was also used</a:t>
            </a:r>
            <a:r>
              <a:rPr lang="en-US" sz="1200" b="0" i="0" u="none" strike="noStrike" baseline="0" dirty="0" smtClean="0">
                <a:latin typeface="NimbusRomNo9L-ReguItal"/>
              </a:rPr>
              <a:t>.</a:t>
            </a:r>
            <a:endParaRPr lang="en-US" sz="1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2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CBOW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Comparison of different model architectures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7047"/>
            <a:ext cx="5235359" cy="11787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3579" y="2087217"/>
            <a:ext cx="5938742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Setting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0070C0"/>
                </a:solidFill>
              </a:rPr>
              <a:t>Only questions containing words from the top 30k words are used.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Observations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Higher embedding dimension leads to better accuracy.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Larger training data leads to better accuracy.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More training epochs can slightly improve the accuracy.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31" y="4127343"/>
            <a:ext cx="5267569" cy="12581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04596" y="3880696"/>
            <a:ext cx="5916708" cy="1600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Setting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Embedding dimension: 640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MSR Word Relatedness Test Set is a Syntactic dataset.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Observations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CBOW and Skip-gram perform better than RNNLM[4] and NNLM[5].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Skip-gram performs slightly better than CBOW.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CBOW runs much faster than Skip-gram. 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906585" y="5665569"/>
            <a:ext cx="6924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References</a:t>
            </a:r>
          </a:p>
          <a:p>
            <a:r>
              <a:rPr lang="en-US" sz="1200" dirty="0" smtClean="0"/>
              <a:t>[4] </a:t>
            </a:r>
            <a:r>
              <a:rPr lang="en-US" sz="1200" dirty="0" err="1" smtClean="0"/>
              <a:t>Mikolov</a:t>
            </a:r>
            <a:r>
              <a:rPr lang="en-US" sz="1200" dirty="0" smtClean="0"/>
              <a:t> et al, Recurrent neural network based language model, </a:t>
            </a:r>
            <a:r>
              <a:rPr lang="en-US" sz="1200" dirty="0" err="1" smtClean="0"/>
              <a:t>Interspeech</a:t>
            </a:r>
            <a:r>
              <a:rPr lang="en-US" sz="1200" dirty="0" smtClean="0"/>
              <a:t>, 2010.</a:t>
            </a:r>
          </a:p>
          <a:p>
            <a:r>
              <a:rPr lang="en-US" sz="1200" dirty="0" smtClean="0"/>
              <a:t>[5] </a:t>
            </a:r>
            <a:r>
              <a:rPr lang="en-US" sz="1200" dirty="0" err="1" smtClean="0"/>
              <a:t>Bengio</a:t>
            </a:r>
            <a:r>
              <a:rPr lang="en-US" sz="1200" dirty="0"/>
              <a:t> </a:t>
            </a:r>
            <a:r>
              <a:rPr lang="en-US" sz="1200" dirty="0" smtClean="0"/>
              <a:t>et al, A neural probabilistic language model, JMLR, 2003.</a:t>
            </a:r>
            <a:endParaRPr lang="en-US" sz="1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1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E061-8A2A-4F8E-B407-3ADC5AE275A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3" y="1690689"/>
            <a:ext cx="5817870" cy="38233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057" y="1690688"/>
            <a:ext cx="6195060" cy="28860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32587" y="4576763"/>
            <a:ext cx="6096000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Observations</a:t>
            </a: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CBOW and Skip-gram perform better than RNNLM[4] and NNLM[5].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Skip-gram performs slightly better than CBOW.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CBOW runs much faster than Skip-gram. </a:t>
            </a:r>
          </a:p>
        </p:txBody>
      </p:sp>
    </p:spTree>
    <p:extLst>
      <p:ext uri="{BB962C8B-B14F-4D97-AF65-F5344CB8AC3E}">
        <p14:creationId xmlns:p14="http://schemas.microsoft.com/office/powerpoint/2010/main" val="117268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B71E0900A6D241AA55A0EFC15D3893" ma:contentTypeVersion="0" ma:contentTypeDescription="Create a new document." ma:contentTypeScope="" ma:versionID="d3877c7c7a03a380e72b32b734e757a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cf60170fcf98ae8a58f59b23c0b635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CF7F7B-12D4-4EC4-B825-8FE20086EC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CEF4604-7290-426C-80E7-C9538FC2AD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CF2809-7255-4E37-9021-14410FC652F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2985</Words>
  <Application>Microsoft Office PowerPoint</Application>
  <PresentationFormat>Widescreen</PresentationFormat>
  <Paragraphs>789</Paragraphs>
  <Slides>45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NimbusRomNo9L-ReguItal</vt:lpstr>
      <vt:lpstr>Arial</vt:lpstr>
      <vt:lpstr>Arial Black</vt:lpstr>
      <vt:lpstr>Calibri</vt:lpstr>
      <vt:lpstr>Calibri Light</vt:lpstr>
      <vt:lpstr>Cambria Math</vt:lpstr>
      <vt:lpstr>Wingdings</vt:lpstr>
      <vt:lpstr>Office Theme</vt:lpstr>
      <vt:lpstr>Deep Inside Word2Vec</vt:lpstr>
      <vt:lpstr>Outline</vt:lpstr>
      <vt:lpstr>Outline</vt:lpstr>
      <vt:lpstr>Basic Models of Word2vec</vt:lpstr>
      <vt:lpstr>Closer Look at The Models – CBOW </vt:lpstr>
      <vt:lpstr>Closer Look at The Models – Skip-gram</vt:lpstr>
      <vt:lpstr>Evaluation Measures</vt:lpstr>
      <vt:lpstr>Evaluation Results</vt:lpstr>
      <vt:lpstr>Evaluation Results</vt:lpstr>
      <vt:lpstr>Default Experimental Settings Used in This Study</vt:lpstr>
      <vt:lpstr>Outline</vt:lpstr>
      <vt:lpstr>Huffman Coding: Basic Idea</vt:lpstr>
      <vt:lpstr>Huffman Coding: Theoretical Foundation</vt:lpstr>
      <vt:lpstr>Huffman Coding: Detailed Implementations</vt:lpstr>
      <vt:lpstr>Sub-sampling</vt:lpstr>
      <vt:lpstr>Negative Sampling</vt:lpstr>
      <vt:lpstr>From Words to Phrases</vt:lpstr>
      <vt:lpstr>Outline</vt:lpstr>
      <vt:lpstr>Input File Processing</vt:lpstr>
      <vt:lpstr>Input Stream Chunking</vt:lpstr>
      <vt:lpstr>Implicit Input Layer</vt:lpstr>
      <vt:lpstr>Outline</vt:lpstr>
      <vt:lpstr>Window Size Randomization</vt:lpstr>
      <vt:lpstr>Window Size – Fixed vs. Random</vt:lpstr>
      <vt:lpstr>Outline</vt:lpstr>
      <vt:lpstr>SUM/AVER of Embedding Vectors</vt:lpstr>
      <vt:lpstr>Fixed vs. Random with AVER</vt:lpstr>
      <vt:lpstr>Position Weighting Scheme – Gaussian vs. Uniform</vt:lpstr>
      <vt:lpstr>Outline</vt:lpstr>
      <vt:lpstr>Input: Binary Weight vs. Frequency-based Weight</vt:lpstr>
      <vt:lpstr>Input: Frequency-based Weights</vt:lpstr>
      <vt:lpstr>Output: BP-by-bit vs. Weighted BP</vt:lpstr>
      <vt:lpstr>Output: Theoretical Foundation Revisited</vt:lpstr>
      <vt:lpstr>Output: Weighting the Bits in Huffman Codes</vt:lpstr>
      <vt:lpstr>Outline</vt:lpstr>
      <vt:lpstr>Stop Words Dropping</vt:lpstr>
      <vt:lpstr>Outline</vt:lpstr>
      <vt:lpstr>Visualization using 2-D PCA</vt:lpstr>
      <vt:lpstr>The Claim Might not Be True!</vt:lpstr>
      <vt:lpstr>Outline</vt:lpstr>
      <vt:lpstr>Magic of Word2Vec</vt:lpstr>
      <vt:lpstr>Counting Model vs. word2vec</vt:lpstr>
      <vt:lpstr>Conclusion</vt:lpstr>
      <vt:lpstr>Disclaimer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Dissecting word2vec</dc:title>
  <dc:creator>Bin Gao</dc:creator>
  <cp:lastModifiedBy>Tie-Yan Liu</cp:lastModifiedBy>
  <cp:revision>157</cp:revision>
  <dcterms:created xsi:type="dcterms:W3CDTF">2013-11-11T02:34:18Z</dcterms:created>
  <dcterms:modified xsi:type="dcterms:W3CDTF">2013-11-21T19:13:59Z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0x01010012B71E0900A6D241AA55A0EFC15D3893</vt:lpwstr>
  </property>
  <property fmtid="{D5CDD505-2E9C-101B-9397-08002B2CF9AE}" pid="3" name="IsMyDocuments">
    <vt:bool>true</vt:bool>
  </property>
</Properties>
</file>