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1A6E922-D782-AFFF-C3B6-17FB7A9F7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A3AE4-7B04-4067-E01F-FD9177B54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77325-90CF-446A-A468-F14D9E9DFB06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F5260-3A6D-8A28-5715-53E2BF0917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C3FF75-62A0-9E2E-1CD5-E1605785BD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AC12-DAC9-4334-9E31-5C19A64E4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516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2ADA-4233-43C7-83C8-D9EB6BDFF11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B9AEC-A3B9-4CEB-8E80-B7104F117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286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24DFE-1ED4-15F3-7417-5EE5C819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D79C33-7E63-9AD2-37A6-A0FCC38B3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90942-3801-2087-71D0-703EF155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647-A07A-4E8C-9348-F19672C29EB1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E1DE7-A713-1599-7FD4-03D9CA02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86814-2B78-DD36-F9BD-FB1E728C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3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4E5EF-A915-AD78-DF03-CF00FA80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4CDFD-02D6-1BD1-F19B-26AF5F534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40880-7E02-106E-76F9-B0F17DF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47B-3D26-4E69-AF56-AEFCF8F85381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FAF9D-05C9-7609-3C77-F56106D4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1EE3C-370E-EA6B-0B39-1F3A74C3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021E6-3D0D-0F31-1CC0-1787DCD81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37537-B98B-312E-379B-95A6AB48C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6C495-3139-FC77-F318-2668379A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5E45-49B6-4015-9F41-228A2846DF1A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2D747-27C7-A318-06AB-2BF3C1BB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480DD-5E08-F6D3-746F-780CDED1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3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62FD8-66CB-3121-4B09-0778E5B3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6CC82-2FD4-6CB1-C485-46094DB5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A79E6-B0A0-0D99-71F2-4DE5DCDE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DD62-E8F5-40F0-B0BB-A460E6268B5D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6F55C-A247-30F0-1D39-1E0A321E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3C61A-30FF-338D-5C59-19132054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7003-655D-CBE6-AF7B-4029B122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F5308-CE51-D2BA-BB18-30FBF9A9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A31-7807-2689-68A0-0987A4C7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9FBC-CCF2-4A94-872E-4AAEA28E20E0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EE1FD-78D4-F3A1-CC6B-5D5E28F3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7534A-812A-2B2B-5198-2503C291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D5FF-9E5C-71B7-15F4-F51F9CAF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C2EBD-7A81-CAA7-D994-ABCA0467B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5BFD6-F34E-186E-79FE-91365186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94F29-AE03-52FF-F0A2-7AE3A99B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011E-ADAD-44C9-9A63-205A5CC1D6A2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82528-A4BE-A476-83C1-0E34EDA1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F5565-CD30-FC31-8F3F-DBA90532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4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CA6FB-F84A-DA8F-FD94-52E66A3E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CB9D5-0BE9-1534-A80F-4C40AB35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A26D-4DAE-3066-59B6-537A9CF03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1424C9-2715-C834-4CF2-4017F3FC1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4E4158-0D75-F697-C1EA-182CF24C9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41CE88-7642-15BB-308A-90A594C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C8A7-BA81-4F7C-95D0-368CB937442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E4389-754B-A023-1DEC-417409C4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3D220B-F758-487D-A95C-CC720D48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5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2247-908B-42AA-A685-82AAC4CF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6D5B0-C639-AF57-1E3C-D8ED7804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FE79-760D-443E-AC75-A2ABAF6B23C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24842E-F16C-017B-EC97-3BB7CCCA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CAA5B-8CAE-A0E5-BF5B-3B9DEA0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071BC-330C-BFFC-C36E-460C86F4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227F-747E-4AB1-8BAE-7874092DA88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D11D64-E20A-5A72-F8CB-DC2E6398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607FE-F53F-7501-9A0B-16099619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2FFE-B055-0640-077E-9CC8BEF2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9D895-0782-46EA-0A3B-D2F98F51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B506B-2B06-4465-8B32-60F5AD1F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81A7E-4823-C059-31F8-E076D047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502A-0454-4E5A-9566-A36FD0A6B5E2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73489-B726-0678-3449-D3E6E2CE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F1595-0AAC-804B-51A0-82D352E7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A55D6-03BE-427D-1185-C4E74888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B8902D-7821-895F-62B8-B22D35E9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3483C-568D-71F7-11BE-5A4EBBFAA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437B3-8428-00C7-99BD-77761214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D31D-83B9-4931-9DD5-1DC542125ECB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9F379-FF9D-F775-ECA0-A45DDAE7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CAFB8-453C-88FB-026C-E06CF7C9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42F27-DF0D-148D-F09C-D1FB8594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1F3F9-0731-9398-3001-5C3EF6C6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AF6A9-3E2B-14F7-1AD3-57D0941AE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464A-68D8-484E-A34F-5E2286CB2FC4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DEC88-82A0-E880-9310-70999547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3917D-B7BD-2D61-36E0-2E7E28B1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DEB2-96AB-4BEE-BBC8-4E3837ED6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2F6397E2-83AF-2655-7058-00A8684B0326}"/>
              </a:ext>
            </a:extLst>
          </p:cNvPr>
          <p:cNvSpPr/>
          <p:nvPr/>
        </p:nvSpPr>
        <p:spPr>
          <a:xfrm>
            <a:off x="470452" y="159030"/>
            <a:ext cx="11251096" cy="158032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우리회사 조직도</a:t>
            </a: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56D41DF3-91B2-1BFB-A15C-AA3E6502E9A4}"/>
              </a:ext>
            </a:extLst>
          </p:cNvPr>
          <p:cNvSpPr/>
          <p:nvPr/>
        </p:nvSpPr>
        <p:spPr>
          <a:xfrm>
            <a:off x="4055165" y="1948071"/>
            <a:ext cx="4075044" cy="824948"/>
          </a:xfrm>
          <a:prstGeom prst="bevel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대표이사</a:t>
            </a:r>
          </a:p>
        </p:txBody>
      </p:sp>
      <p:sp>
        <p:nvSpPr>
          <p:cNvPr id="2" name="설명선: 오른쪽 화살표 1">
            <a:extLst>
              <a:ext uri="{FF2B5EF4-FFF2-40B4-BE49-F238E27FC236}">
                <a16:creationId xmlns:a16="http://schemas.microsoft.com/office/drawing/2014/main" id="{6583B96C-611D-484A-1E74-228637519F23}"/>
              </a:ext>
            </a:extLst>
          </p:cNvPr>
          <p:cNvSpPr/>
          <p:nvPr/>
        </p:nvSpPr>
        <p:spPr>
          <a:xfrm>
            <a:off x="556591" y="3110948"/>
            <a:ext cx="2286000" cy="1699591"/>
          </a:xfrm>
          <a:prstGeom prst="rightArrowCallout">
            <a:avLst>
              <a:gd name="adj1" fmla="val 22661"/>
              <a:gd name="adj2" fmla="val 25000"/>
              <a:gd name="adj3" fmla="val 25000"/>
              <a:gd name="adj4" fmla="val 67151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영업과</a:t>
            </a:r>
            <a:endParaRPr lang="en-US" altLang="ko-KR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8900" indent="-8890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총무과</a:t>
            </a:r>
            <a:endParaRPr lang="en-US" altLang="ko-KR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8900" indent="-8890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관리과</a:t>
            </a:r>
          </a:p>
        </p:txBody>
      </p:sp>
      <p:sp>
        <p:nvSpPr>
          <p:cNvPr id="3" name="순서도: 화면 표시 2">
            <a:extLst>
              <a:ext uri="{FF2B5EF4-FFF2-40B4-BE49-F238E27FC236}">
                <a16:creationId xmlns:a16="http://schemas.microsoft.com/office/drawing/2014/main" id="{9CC722E5-5CC2-79BC-AEAB-6044055986EE}"/>
              </a:ext>
            </a:extLst>
          </p:cNvPr>
          <p:cNvSpPr/>
          <p:nvPr/>
        </p:nvSpPr>
        <p:spPr>
          <a:xfrm>
            <a:off x="3766930" y="3120885"/>
            <a:ext cx="1113183" cy="1699591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술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</a:t>
            </a:r>
          </a:p>
        </p:txBody>
      </p:sp>
      <p:sp>
        <p:nvSpPr>
          <p:cNvPr id="6" name="순서도: 화면 표시 5">
            <a:extLst>
              <a:ext uri="{FF2B5EF4-FFF2-40B4-BE49-F238E27FC236}">
                <a16:creationId xmlns:a16="http://schemas.microsoft.com/office/drawing/2014/main" id="{5B1B1845-A1CF-1E35-1323-57886DA6B193}"/>
              </a:ext>
            </a:extLst>
          </p:cNvPr>
          <p:cNvSpPr/>
          <p:nvPr/>
        </p:nvSpPr>
        <p:spPr>
          <a:xfrm flipH="1">
            <a:off x="7149548" y="3120885"/>
            <a:ext cx="1113183" cy="1699591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술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책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A089F9-28A1-5677-315B-F94E0CCC507D}"/>
              </a:ext>
            </a:extLst>
          </p:cNvPr>
          <p:cNvGrpSpPr/>
          <p:nvPr/>
        </p:nvGrpSpPr>
        <p:grpSpPr>
          <a:xfrm>
            <a:off x="5491367" y="3120886"/>
            <a:ext cx="1202635" cy="1699592"/>
            <a:chOff x="5491367" y="3120886"/>
            <a:chExt cx="1202635" cy="1699592"/>
          </a:xfrm>
          <a:solidFill>
            <a:schemeClr val="bg1"/>
          </a:solidFill>
        </p:grpSpPr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BEFBDD52-44B7-C908-B7B3-E9F2B3CDDAD2}"/>
                </a:ext>
              </a:extLst>
            </p:cNvPr>
            <p:cNvSpPr/>
            <p:nvPr/>
          </p:nvSpPr>
          <p:spPr>
            <a:xfrm rot="5400000">
              <a:off x="5242889" y="3369364"/>
              <a:ext cx="1699592" cy="1202635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3F650-D4F7-02C5-1A81-F10EBAB7B984}"/>
                </a:ext>
              </a:extLst>
            </p:cNvPr>
            <p:cNvSpPr txBox="1"/>
            <p:nvPr/>
          </p:nvSpPr>
          <p:spPr>
            <a:xfrm>
              <a:off x="5861852" y="3329609"/>
              <a:ext cx="461665" cy="1093304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연구소장</a:t>
              </a:r>
              <a:endParaRPr lang="en-US" altLang="ko-KR" dirty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3883546E-A54C-3A43-F0EF-B6950D0CDF91}"/>
              </a:ext>
            </a:extLst>
          </p:cNvPr>
          <p:cNvSpPr/>
          <p:nvPr/>
        </p:nvSpPr>
        <p:spPr>
          <a:xfrm>
            <a:off x="8524461" y="3120885"/>
            <a:ext cx="3120887" cy="1709528"/>
          </a:xfrm>
          <a:prstGeom prst="chevron">
            <a:avLst>
              <a:gd name="adj" fmla="val 41279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기획과</a:t>
            </a:r>
            <a:endParaRPr lang="en-US" altLang="ko-KR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8900" indent="-88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기술개발과</a:t>
            </a:r>
            <a:endParaRPr lang="en-US" altLang="ko-KR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8900" indent="-88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기술정보과</a:t>
            </a:r>
            <a:endParaRPr lang="en-US" altLang="ko-KR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8900" indent="-88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인사관리과</a:t>
            </a:r>
          </a:p>
        </p:txBody>
      </p:sp>
      <p:sp>
        <p:nvSpPr>
          <p:cNvPr id="13" name="이중 물결 12">
            <a:extLst>
              <a:ext uri="{FF2B5EF4-FFF2-40B4-BE49-F238E27FC236}">
                <a16:creationId xmlns:a16="http://schemas.microsoft.com/office/drawing/2014/main" id="{36AB133A-6403-75CF-9C56-C79628510D28}"/>
              </a:ext>
            </a:extLst>
          </p:cNvPr>
          <p:cNvSpPr/>
          <p:nvPr/>
        </p:nvSpPr>
        <p:spPr>
          <a:xfrm>
            <a:off x="470452" y="5237922"/>
            <a:ext cx="11251096" cy="1103243"/>
          </a:xfrm>
          <a:prstGeom prst="doubleWave">
            <a:avLst>
              <a:gd name="adj1" fmla="val 12500"/>
              <a:gd name="adj2" fmla="val -1000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고객 서비스 품질향상</a:t>
            </a:r>
          </a:p>
        </p:txBody>
      </p:sp>
    </p:spTree>
    <p:extLst>
      <p:ext uri="{BB962C8B-B14F-4D97-AF65-F5344CB8AC3E}">
        <p14:creationId xmlns:p14="http://schemas.microsoft.com/office/powerpoint/2010/main" val="4717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2F9A51-A535-C6A1-7356-098E6CD149CB}"/>
              </a:ext>
            </a:extLst>
          </p:cNvPr>
          <p:cNvSpPr/>
          <p:nvPr/>
        </p:nvSpPr>
        <p:spPr>
          <a:xfrm>
            <a:off x="1514061" y="407501"/>
            <a:ext cx="9163878" cy="1242392"/>
          </a:xfrm>
          <a:prstGeom prst="rect">
            <a:avLst/>
          </a:prstGeom>
          <a:solidFill>
            <a:schemeClr val="bg1"/>
          </a:solidFill>
          <a:effectLst>
            <a:outerShdw dist="76200" dir="2700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2010</a:t>
            </a:r>
            <a:r>
              <a:rPr lang="ko-KR" altLang="en-US" sz="4800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년 해킹 사고 현황</a:t>
            </a:r>
            <a:r>
              <a:rPr lang="en-US" altLang="ko-KR" sz="4800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4800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現況</a:t>
            </a:r>
            <a:r>
              <a:rPr lang="en-US" altLang="ko-KR" sz="4800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endParaRPr lang="ko-KR" altLang="en-US" sz="4800" dirty="0">
              <a:solidFill>
                <a:schemeClr val="tx1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01C6E8-EECA-8B56-D978-9294447C9741}"/>
              </a:ext>
            </a:extLst>
          </p:cNvPr>
          <p:cNvSpPr/>
          <p:nvPr/>
        </p:nvSpPr>
        <p:spPr>
          <a:xfrm>
            <a:off x="2070651" y="2047463"/>
            <a:ext cx="1855305" cy="526774"/>
          </a:xfrm>
          <a:prstGeom prst="rect">
            <a:avLst/>
          </a:prstGeom>
          <a:solidFill>
            <a:schemeClr val="bg1"/>
          </a:solidFill>
          <a:effectLst>
            <a:outerShdw dist="76200" dir="2700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7E22EE-0B09-64E5-E8C3-D3C4418ED79C}"/>
              </a:ext>
            </a:extLst>
          </p:cNvPr>
          <p:cNvSpPr/>
          <p:nvPr/>
        </p:nvSpPr>
        <p:spPr>
          <a:xfrm>
            <a:off x="2319130" y="2872417"/>
            <a:ext cx="7553739" cy="1401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indent="-625475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국내 해킹 피해접수 건수가 지속적으로 증가</a:t>
            </a:r>
            <a:endParaRPr lang="en-US" altLang="ko-KR" sz="2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25475" indent="-625475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특히 일반기업의 해킹 사고 증가</a:t>
            </a:r>
            <a:endParaRPr lang="en-US" altLang="ko-KR" sz="2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25475" indent="-625475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전문 관리 인력 부족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3E1A8F-CEF0-70F0-B81B-0E18AA3EB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87281"/>
              </p:ext>
            </p:extLst>
          </p:nvPr>
        </p:nvGraphicFramePr>
        <p:xfrm>
          <a:off x="2216425" y="4615807"/>
          <a:ext cx="7759150" cy="1871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450">
                  <a:extLst>
                    <a:ext uri="{9D8B030D-6E8A-4147-A177-3AD203B41FA5}">
                      <a16:colId xmlns:a16="http://schemas.microsoft.com/office/drawing/2014/main" val="218208202"/>
                    </a:ext>
                  </a:extLst>
                </a:gridCol>
                <a:gridCol w="1108450">
                  <a:extLst>
                    <a:ext uri="{9D8B030D-6E8A-4147-A177-3AD203B41FA5}">
                      <a16:colId xmlns:a16="http://schemas.microsoft.com/office/drawing/2014/main" val="1184578064"/>
                    </a:ext>
                  </a:extLst>
                </a:gridCol>
                <a:gridCol w="1108450">
                  <a:extLst>
                    <a:ext uri="{9D8B030D-6E8A-4147-A177-3AD203B41FA5}">
                      <a16:colId xmlns:a16="http://schemas.microsoft.com/office/drawing/2014/main" val="2782059134"/>
                    </a:ext>
                  </a:extLst>
                </a:gridCol>
                <a:gridCol w="1108450">
                  <a:extLst>
                    <a:ext uri="{9D8B030D-6E8A-4147-A177-3AD203B41FA5}">
                      <a16:colId xmlns:a16="http://schemas.microsoft.com/office/drawing/2014/main" val="2984048313"/>
                    </a:ext>
                  </a:extLst>
                </a:gridCol>
                <a:gridCol w="1108450">
                  <a:extLst>
                    <a:ext uri="{9D8B030D-6E8A-4147-A177-3AD203B41FA5}">
                      <a16:colId xmlns:a16="http://schemas.microsoft.com/office/drawing/2014/main" val="1344659669"/>
                    </a:ext>
                  </a:extLst>
                </a:gridCol>
                <a:gridCol w="1108450">
                  <a:extLst>
                    <a:ext uri="{9D8B030D-6E8A-4147-A177-3AD203B41FA5}">
                      <a16:colId xmlns:a16="http://schemas.microsoft.com/office/drawing/2014/main" val="1430087870"/>
                    </a:ext>
                  </a:extLst>
                </a:gridCol>
                <a:gridCol w="1108450">
                  <a:extLst>
                    <a:ext uri="{9D8B030D-6E8A-4147-A177-3AD203B41FA5}">
                      <a16:colId xmlns:a16="http://schemas.microsoft.com/office/drawing/2014/main" val="2452163623"/>
                    </a:ext>
                  </a:extLst>
                </a:gridCol>
              </a:tblGrid>
              <a:tr h="591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구분</a:t>
                      </a:r>
                    </a:p>
                  </a:txBody>
                  <a:tcPr anchor="ctr"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대학</a:t>
                      </a:r>
                      <a:endParaRPr lang="en-US" altLang="ko-KR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(ac)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기업</a:t>
                      </a:r>
                      <a:endParaRPr lang="en-US" altLang="ko-KR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(co)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비 영 리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연 구 소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기 타</a:t>
                      </a:r>
                    </a:p>
                  </a:txBody>
                  <a:tcPr anchor="ctr"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151999"/>
                  </a:ext>
                </a:extLst>
              </a:tr>
              <a:tr h="5916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 고</a:t>
                      </a:r>
                      <a:endParaRPr lang="en-US" altLang="ko-KR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기 관</a:t>
                      </a:r>
                    </a:p>
                  </a:txBody>
                  <a:tcPr anchor="ctr"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기관수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21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80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0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27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1838194"/>
                  </a:ext>
                </a:extLst>
              </a:tr>
              <a:tr h="591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비 율</a:t>
                      </a:r>
                      <a:endParaRPr lang="en-US" altLang="ko-KR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(%)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16.3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62.0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0.8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0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20.9</a:t>
                      </a:r>
                      <a:endParaRPr lang="ko-KR" altLang="en-US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7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84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굴림체</vt:lpstr>
      <vt:lpstr>궁서체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준희</dc:creator>
  <cp:lastModifiedBy>한 준희</cp:lastModifiedBy>
  <cp:revision>6</cp:revision>
  <cp:lastPrinted>2023-07-18T14:18:25Z</cp:lastPrinted>
  <dcterms:created xsi:type="dcterms:W3CDTF">2023-07-18T07:57:42Z</dcterms:created>
  <dcterms:modified xsi:type="dcterms:W3CDTF">2023-07-18T14:19:01Z</dcterms:modified>
</cp:coreProperties>
</file>