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9" r:id="rId4"/>
    <p:sldId id="258" r:id="rId5"/>
    <p:sldId id="262" r:id="rId6"/>
    <p:sldId id="261" r:id="rId7"/>
    <p:sldId id="264" r:id="rId8"/>
    <p:sldId id="269" r:id="rId9"/>
    <p:sldId id="270" r:id="rId10"/>
    <p:sldId id="265" r:id="rId11"/>
    <p:sldId id="266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100" d="100"/>
          <a:sy n="100" d="100"/>
        </p:scale>
        <p:origin x="10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0FFAB-67DE-8045-8D9C-F0CFE3E65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862B5B-4BFE-8440-A0A8-9068E00B0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7A085-E1BF-3C4E-9863-AEA97CA1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F2CB6-644D-6649-ABDB-598E3F749332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640CE-7FC0-0348-8BD8-D749D09DD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5D3E3-AA62-EF41-9D26-151416C3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2552-0B59-0B4F-B02D-FB071777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1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11A5B-44FF-374C-ACF2-FF0998A4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00A2F-9013-B74C-926D-BA20A9E04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BCCC3-9351-C945-8A6B-7896BB658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F2CB6-644D-6649-ABDB-598E3F749332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43E35-F2F0-064D-A5B2-041B42B65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65915-7AB7-B248-A33C-D804F011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2552-0B59-0B4F-B02D-FB071777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3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77BA21-0BFB-294F-87FA-FEAC3B7C4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DCCA6-864A-C04A-B3C1-CB98B4C5A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CFA21-1311-1D49-A353-056A3E3B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F2CB6-644D-6649-ABDB-598E3F749332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8FA93-4D70-7B40-8DDD-2B813D8E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C988E-A2BD-4A49-B4F3-87707C2E9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2552-0B59-0B4F-B02D-FB071777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D8987-9066-8F4F-AC68-87288F7E5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DCD2-634B-FF47-920A-C42BCB433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8D87C-9E04-D747-B720-5DA40AD36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F2CB6-644D-6649-ABDB-598E3F749332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680AA-C960-9343-9316-F1188BEDD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8C5D7-83A5-184F-885B-05B49E5B1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2552-0B59-0B4F-B02D-FB071777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9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5A0C6-3C98-0840-8798-6BF518131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7D99D-891D-C649-97BB-E631899E9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33357-69E1-7546-8F71-FA02FBA98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F2CB6-644D-6649-ABDB-598E3F749332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87E44-2C66-964A-B2CB-9D0F79467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94E65-97DB-074D-B564-4FBEC0A7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2552-0B59-0B4F-B02D-FB071777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3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DACA-1C09-884E-8772-5939EDE7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5B3A8-EC87-1447-A9B3-E0D671C03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B308C-92DC-6240-B3CA-D02613F3B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90C6A-B8DB-0C4A-B2B2-5FB56918C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F2CB6-644D-6649-ABDB-598E3F749332}" type="datetimeFigureOut">
              <a:rPr lang="en-US" smtClean="0"/>
              <a:t>6/25/19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ACA9F-FEEF-5942-95A3-1D068C80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2DA3C-2760-F74B-8D29-041F5FE3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2552-0B59-0B4F-B02D-FB071777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2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5EE5E-A0C6-6740-B22D-1E37BBE82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81F20-5878-2F47-8B35-81DEC8F2D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580DA-A8BB-B947-8279-5C875B751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9AAFA2-0A6F-784B-8151-A556BEDE5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C3232-BAE9-C94B-8AF1-764D67655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07CFEE-502B-A14F-B5AA-CEF7D1C5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F2CB6-644D-6649-ABDB-598E3F749332}" type="datetimeFigureOut">
              <a:rPr lang="en-US" smtClean="0"/>
              <a:t>6/25/19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61ACE-1A09-3546-BFB6-21A3016A5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30573F-F606-C44C-93C6-8BE93EA98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2552-0B59-0B4F-B02D-FB071777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4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2D50-37C8-C548-9EF4-892520CC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DC2C43-625D-D949-85C9-290943BDB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F2CB6-644D-6649-ABDB-598E3F749332}" type="datetimeFigureOut">
              <a:rPr lang="en-US" smtClean="0"/>
              <a:t>6/25/19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864C9-2DBF-0346-92B8-C0D95FE2A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D7BE9-5CCB-9C42-9CD8-1A853B73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2552-0B59-0B4F-B02D-FB071777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FD73C-961A-B64E-8698-465FD753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F2CB6-644D-6649-ABDB-598E3F749332}" type="datetimeFigureOut">
              <a:rPr lang="en-US" smtClean="0"/>
              <a:t>6/25/19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52B5FD-776C-DE48-949F-95EA313E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003AC-6899-1F45-8E88-04A458C1E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2552-0B59-0B4F-B02D-FB071777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3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262FC-EB51-B549-9BC3-FF308A98D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E631C-F873-E74B-9167-7D54DC66E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A75E0-B0E3-D044-802D-DAB944EFC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217F6-0197-D84E-AE42-F0D14B48D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F2CB6-644D-6649-ABDB-598E3F749332}" type="datetimeFigureOut">
              <a:rPr lang="en-US" smtClean="0"/>
              <a:t>6/25/19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1BCCF-3F26-214E-91F4-897567BCE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4F35F-AE6E-ED46-8D0A-F4A0BB9C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2552-0B59-0B4F-B02D-FB071777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1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28EF8-7504-D34F-B795-20E587EB6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7BDFD8-4791-A940-8F70-58EB48802D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BD1C1-8B05-2645-9762-933392E63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65716-A2FD-6544-97A3-FDE29A1B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F2CB6-644D-6649-ABDB-598E3F749332}" type="datetimeFigureOut">
              <a:rPr lang="en-US" smtClean="0"/>
              <a:t>6/25/19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2BB42-9437-8046-9A29-7E7D88B4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A8B2E-99E7-8A4C-B3DB-EFABEAE4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2552-0B59-0B4F-B02D-FB071777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6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3153AE-1D57-3645-83DA-0A21DB13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029F1-1D0B-D847-A8E4-71274EA87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8533D-E9E6-F746-9CA2-AB529E7FD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F2CB6-644D-6649-ABDB-598E3F749332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8197D-386D-DE4F-BD89-E31A1FE4E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DD4F3-D602-9A48-A475-02D725236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72552-0B59-0B4F-B02D-FB071777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7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D4D3-41AE-E741-9E46-3320DFD88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F1913-33E9-9841-9894-3187CE7B71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49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B52DA-002B-1744-9EA3-354F610DD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</a:t>
            </a:r>
            <a:r>
              <a:rPr lang="zh-TW" altLang="en-US" dirty="0"/>
              <a:t> </a:t>
            </a:r>
            <a:r>
              <a:rPr lang="en-US" altLang="zh-TW" dirty="0"/>
              <a:t>Argument(s)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8E7CD-5DE7-7140-91C1-BD9071BB8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就好像進入遊戲畫面的預設難度一樣</a:t>
            </a:r>
            <a:endParaRPr lang="en-US" altLang="zh-CN" dirty="0"/>
          </a:p>
          <a:p>
            <a:r>
              <a:rPr lang="zh-CN" altLang="en-US" dirty="0"/>
              <a:t>只要沒有更動，就會輸出</a:t>
            </a:r>
            <a:r>
              <a:rPr lang="zh-TW" altLang="en-US" dirty="0"/>
              <a:t> </a:t>
            </a:r>
            <a:r>
              <a:rPr lang="en-US" altLang="zh-TW" dirty="0"/>
              <a:t>default </a:t>
            </a:r>
            <a:r>
              <a:rPr lang="zh-CN" altLang="en-US" dirty="0"/>
              <a:t>的值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8A7D52-194F-8A41-8F5D-B8CFA81CF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415" y="3429000"/>
            <a:ext cx="4565310" cy="2310606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1AEB1599-4BF7-A048-AB78-B876F4481D18}"/>
              </a:ext>
            </a:extLst>
          </p:cNvPr>
          <p:cNvSpPr/>
          <p:nvPr/>
        </p:nvSpPr>
        <p:spPr>
          <a:xfrm>
            <a:off x="8915400" y="3429000"/>
            <a:ext cx="1574800" cy="60960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E844AB-7A4C-FD44-A173-4F4A9B81C6EA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9702800" y="2991643"/>
            <a:ext cx="0" cy="4373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D114A35-07F9-174E-89BB-1807FCF15399}"/>
              </a:ext>
            </a:extLst>
          </p:cNvPr>
          <p:cNvSpPr/>
          <p:nvPr/>
        </p:nvSpPr>
        <p:spPr>
          <a:xfrm>
            <a:off x="9096159" y="2468423"/>
            <a:ext cx="12132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default</a:t>
            </a:r>
          </a:p>
        </p:txBody>
      </p:sp>
    </p:spTree>
    <p:extLst>
      <p:ext uri="{BB962C8B-B14F-4D97-AF65-F5344CB8AC3E}">
        <p14:creationId xmlns:p14="http://schemas.microsoft.com/office/powerpoint/2010/main" val="2067071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6017E-A500-9847-9315-5890734F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有點特別的東西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854E2-6082-D84C-BD20-CCC5CC264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35E4F9-17D6-E342-92F1-E1B774427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537" y="2062163"/>
            <a:ext cx="4780081" cy="2940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677654-4920-8646-AE59-BE434FCDE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291" y="5238750"/>
            <a:ext cx="6574655" cy="1254125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512630AA-FAE8-B844-9772-76EA82610F75}"/>
              </a:ext>
            </a:extLst>
          </p:cNvPr>
          <p:cNvSpPr/>
          <p:nvPr/>
        </p:nvSpPr>
        <p:spPr>
          <a:xfrm>
            <a:off x="5686425" y="2119383"/>
            <a:ext cx="1657350" cy="60960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6B6685-0492-FC44-94FA-64AA09A00CA3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 flipH="1">
            <a:off x="6515100" y="1445746"/>
            <a:ext cx="1169518" cy="6736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32949AD-EB24-824E-ACAE-81B4418F2BA1}"/>
              </a:ext>
            </a:extLst>
          </p:cNvPr>
          <p:cNvSpPr/>
          <p:nvPr/>
        </p:nvSpPr>
        <p:spPr>
          <a:xfrm>
            <a:off x="5974478" y="922526"/>
            <a:ext cx="34202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長度沒有限制的</a:t>
            </a:r>
            <a:r>
              <a:rPr lang="zh-TW" altLang="en-US" sz="2800" dirty="0"/>
              <a:t> </a:t>
            </a:r>
            <a:r>
              <a:rPr lang="en-US" altLang="zh-TW" sz="2800" dirty="0"/>
              <a:t>list</a:t>
            </a:r>
            <a:endParaRPr lang="en-US" sz="28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298452-761A-4343-8EF8-D4259356FA45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7684618" y="1445746"/>
            <a:ext cx="1828048" cy="3843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ame 12">
            <a:extLst>
              <a:ext uri="{FF2B5EF4-FFF2-40B4-BE49-F238E27FC236}">
                <a16:creationId xmlns:a16="http://schemas.microsoft.com/office/drawing/2014/main" id="{18AC61BE-2ED0-CB41-AA64-8ED73EA084B8}"/>
              </a:ext>
            </a:extLst>
          </p:cNvPr>
          <p:cNvSpPr/>
          <p:nvPr/>
        </p:nvSpPr>
        <p:spPr>
          <a:xfrm>
            <a:off x="8053386" y="5289431"/>
            <a:ext cx="2918559" cy="60960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418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E6DAB-CCBC-D94A-8EF6-F804FFB1A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小練習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DE3BE-6576-0841-8CE9-14462EF85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輸入國英數三科</a:t>
            </a:r>
            <a:endParaRPr lang="en-US" altLang="zh-CN" dirty="0"/>
          </a:p>
          <a:p>
            <a:r>
              <a:rPr lang="zh-CN" altLang="en-US" dirty="0"/>
              <a:t>印出等第</a:t>
            </a:r>
            <a:endParaRPr lang="en-US" altLang="zh-CN" dirty="0"/>
          </a:p>
          <a:p>
            <a:r>
              <a:rPr lang="zh-CN" altLang="en-US"/>
              <a:t>回傳三科平均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2057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E673-C3BB-974F-889D-03975C417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前情提要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985EB-DA52-FA4C-88E0-7D9E2C97D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兩大類</a:t>
            </a:r>
            <a:r>
              <a:rPr lang="zh-TW" altLang="en-US" dirty="0"/>
              <a:t> </a:t>
            </a:r>
            <a:r>
              <a:rPr lang="en-US" altLang="zh-TW" dirty="0"/>
              <a:t>loop</a:t>
            </a:r>
          </a:p>
          <a:p>
            <a:r>
              <a:rPr lang="en-US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-&gt; </a:t>
            </a:r>
            <a:r>
              <a:rPr lang="zh-CN" altLang="en-US" dirty="0"/>
              <a:t>通常跑固定次數</a:t>
            </a:r>
            <a:endParaRPr lang="en-US" altLang="zh-CN" dirty="0"/>
          </a:p>
          <a:p>
            <a:pPr lvl="1"/>
            <a:r>
              <a:rPr lang="zh-CN" altLang="en-US" dirty="0"/>
              <a:t>很常搭配</a:t>
            </a:r>
            <a:r>
              <a:rPr lang="zh-TW" altLang="en-US" dirty="0"/>
              <a:t> </a:t>
            </a:r>
            <a:r>
              <a:rPr lang="en-US" altLang="zh-TW" dirty="0"/>
              <a:t>range()</a:t>
            </a:r>
          </a:p>
          <a:p>
            <a:pPr lvl="1"/>
            <a:r>
              <a:rPr lang="en-US" dirty="0"/>
              <a:t>range(10) </a:t>
            </a:r>
            <a:r>
              <a:rPr lang="zh-CN" altLang="en-US" dirty="0"/>
              <a:t>和</a:t>
            </a:r>
            <a:r>
              <a:rPr lang="zh-TW" altLang="en-US" dirty="0"/>
              <a:t> </a:t>
            </a:r>
            <a:r>
              <a:rPr lang="en-US" altLang="zh-TW" dirty="0"/>
              <a:t>range(0, 10) </a:t>
            </a:r>
            <a:r>
              <a:rPr lang="zh-CN" altLang="en-US" dirty="0"/>
              <a:t>是相同的</a:t>
            </a:r>
            <a:endParaRPr lang="en-US" dirty="0"/>
          </a:p>
          <a:p>
            <a:r>
              <a:rPr lang="en-US" dirty="0"/>
              <a:t>while -&gt; </a:t>
            </a:r>
            <a:r>
              <a:rPr lang="zh-CN" altLang="en-US" dirty="0"/>
              <a:t>想成一直執行直到條件不成立的</a:t>
            </a:r>
            <a:r>
              <a:rPr lang="zh-TW" altLang="en-US" dirty="0"/>
              <a:t> </a:t>
            </a:r>
            <a:r>
              <a:rPr lang="en-US" altLang="zh-TW" dirty="0"/>
              <a:t>if</a:t>
            </a:r>
          </a:p>
          <a:p>
            <a:pPr lvl="1"/>
            <a:r>
              <a:rPr lang="en-US" altLang="zh-TW" dirty="0"/>
              <a:t>while </a:t>
            </a:r>
            <a:r>
              <a:rPr lang="zh-CN" altLang="en-US" dirty="0"/>
              <a:t>比較容易出現</a:t>
            </a:r>
            <a:r>
              <a:rPr lang="zh-TW" altLang="en-US" dirty="0"/>
              <a:t> </a:t>
            </a:r>
            <a:r>
              <a:rPr lang="en-US" altLang="zh-TW" dirty="0"/>
              <a:t>infinite loop</a:t>
            </a:r>
          </a:p>
        </p:txBody>
      </p:sp>
    </p:spTree>
    <p:extLst>
      <p:ext uri="{BB962C8B-B14F-4D97-AF65-F5344CB8AC3E}">
        <p14:creationId xmlns:p14="http://schemas.microsoft.com/office/powerpoint/2010/main" val="135735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FBC0-CB1F-2545-AEBD-63953D5A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繼續</a:t>
            </a:r>
            <a:r>
              <a:rPr lang="zh-TW" altLang="en-US" dirty="0"/>
              <a:t> </a:t>
            </a:r>
            <a:r>
              <a:rPr lang="en-US" altLang="zh-TW" dirty="0"/>
              <a:t>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CCAE5-182F-5A4C-A5AA-8999481E2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 -&gt; </a:t>
            </a:r>
            <a:r>
              <a:rPr lang="zh-CN" altLang="en-US" dirty="0"/>
              <a:t>跳出</a:t>
            </a:r>
            <a:r>
              <a:rPr lang="zh-TW" altLang="en-US" dirty="0"/>
              <a:t> </a:t>
            </a:r>
            <a:r>
              <a:rPr lang="en-US" altLang="zh-TW" dirty="0"/>
              <a:t>loop</a:t>
            </a:r>
            <a:r>
              <a:rPr lang="zh-TW" altLang="en-US" dirty="0"/>
              <a:t>，通常搭配 </a:t>
            </a:r>
            <a:r>
              <a:rPr lang="en-US" altLang="zh-TW" dirty="0"/>
              <a:t>if, </a:t>
            </a:r>
            <a:r>
              <a:rPr lang="en-US" altLang="zh-TW" dirty="0" err="1"/>
              <a:t>elif</a:t>
            </a:r>
            <a:r>
              <a:rPr lang="en-US" altLang="zh-TW" dirty="0"/>
              <a:t>, else </a:t>
            </a:r>
            <a:r>
              <a:rPr lang="zh-CN" altLang="en-US" dirty="0"/>
              <a:t>使用</a:t>
            </a:r>
            <a:endParaRPr lang="en-US" dirty="0"/>
          </a:p>
          <a:p>
            <a:r>
              <a:rPr lang="en-US" dirty="0"/>
              <a:t>continue</a:t>
            </a:r>
            <a:r>
              <a:rPr lang="zh-TW" altLang="en-US" dirty="0"/>
              <a:t> </a:t>
            </a:r>
            <a:r>
              <a:rPr lang="en-US" altLang="zh-TW" dirty="0"/>
              <a:t>-&gt; </a:t>
            </a:r>
            <a:r>
              <a:rPr lang="zh-CN" altLang="en-US" dirty="0"/>
              <a:t>直接開始下一輪</a:t>
            </a:r>
            <a:r>
              <a:rPr lang="zh-TW" altLang="en-US" dirty="0"/>
              <a:t> </a:t>
            </a:r>
            <a:r>
              <a:rPr lang="en-US" altLang="zh-TW" dirty="0"/>
              <a:t>loop</a:t>
            </a:r>
            <a:r>
              <a:rPr lang="zh-TW" altLang="en-US" dirty="0"/>
              <a:t>，無視後面的程式碼，一樣搭配 </a:t>
            </a:r>
            <a:r>
              <a:rPr lang="en-US" altLang="zh-TW" dirty="0"/>
              <a:t>if, </a:t>
            </a:r>
            <a:r>
              <a:rPr lang="en-US" altLang="zh-TW" dirty="0" err="1"/>
              <a:t>elif</a:t>
            </a:r>
            <a:r>
              <a:rPr lang="en-US" altLang="zh-TW" dirty="0"/>
              <a:t>, else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CN" altLang="en-US" dirty="0"/>
              <a:t>注意！</a:t>
            </a:r>
            <a:r>
              <a:rPr lang="en-US" altLang="zh-CN" dirty="0"/>
              <a:t>b</a:t>
            </a:r>
            <a:r>
              <a:rPr lang="en-US" altLang="zh-TW" dirty="0"/>
              <a:t>reak </a:t>
            </a:r>
            <a:r>
              <a:rPr lang="zh-CN" altLang="en-US" dirty="0"/>
              <a:t>和</a:t>
            </a:r>
            <a:r>
              <a:rPr lang="zh-TW" altLang="en-US" dirty="0"/>
              <a:t> </a:t>
            </a:r>
            <a:r>
              <a:rPr lang="en-US" altLang="zh-TW" dirty="0"/>
              <a:t>continue </a:t>
            </a:r>
            <a:r>
              <a:rPr lang="zh-CN" altLang="en-US" dirty="0"/>
              <a:t>都只能用在</a:t>
            </a:r>
            <a:r>
              <a:rPr lang="zh-TW" altLang="en-US" dirty="0"/>
              <a:t> </a:t>
            </a:r>
            <a:r>
              <a:rPr lang="en-US" altLang="zh-TW" dirty="0"/>
              <a:t>loop </a:t>
            </a:r>
            <a:r>
              <a:rPr lang="zh-CN" altLang="en-US" dirty="0"/>
              <a:t>之中，不然會被認定是錯誤！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60047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2E833-241B-1C4D-BD9B-9F20D78B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Loop </a:t>
            </a:r>
            <a:r>
              <a:rPr lang="zh-CN" altLang="en-US" dirty="0"/>
              <a:t>中常見的特別寫法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1E1E5-1A07-FD4E-B45A-D793F47F5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看得出來這些可以轉換成我們比較熟悉的形式呢？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 += 2 y = y + 2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-=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/=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*=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79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0DA2A-9545-1E4B-8CFB-90D84ED93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要開始進入困難的地方囉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8AB69-2953-214F-9E6B-6314008CD3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45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3D6F2-1FD2-E848-A30F-85FF2338E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DE59F-E7B1-EB4E-A5DC-452B3BBD1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新名詞？</a:t>
            </a:r>
            <a:endParaRPr lang="en-US" altLang="zh-CN" dirty="0"/>
          </a:p>
          <a:p>
            <a:r>
              <a:rPr lang="zh-CN" altLang="en-US" dirty="0"/>
              <a:t>事實上，你已經見過他很多次了</a:t>
            </a:r>
            <a:endParaRPr lang="en-US" altLang="zh-CN" dirty="0"/>
          </a:p>
          <a:p>
            <a:r>
              <a:rPr lang="en-US" dirty="0"/>
              <a:t>print(), </a:t>
            </a:r>
            <a:r>
              <a:rPr lang="en-US" dirty="0" err="1"/>
              <a:t>len</a:t>
            </a:r>
            <a:r>
              <a:rPr lang="en-US" dirty="0"/>
              <a:t>(), … </a:t>
            </a:r>
            <a:r>
              <a:rPr lang="zh-CN" altLang="en-US" dirty="0"/>
              <a:t>這些都是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</a:p>
          <a:p>
            <a:r>
              <a:rPr lang="zh-CN" altLang="en-US" dirty="0"/>
              <a:t>只是他們都是內建的</a:t>
            </a:r>
            <a:r>
              <a:rPr lang="en-US" altLang="zh-CN" dirty="0"/>
              <a:t> (built in functions)</a:t>
            </a:r>
          </a:p>
          <a:p>
            <a:endParaRPr lang="en-US" altLang="zh-CN" dirty="0"/>
          </a:p>
          <a:p>
            <a:r>
              <a:rPr lang="zh-CN" altLang="en-US" dirty="0"/>
              <a:t>那如果我們想自己寫</a:t>
            </a:r>
            <a:r>
              <a:rPr lang="zh-TW" altLang="en-US" dirty="0"/>
              <a:t> </a:t>
            </a:r>
            <a:r>
              <a:rPr lang="en-US" altLang="zh-TW" dirty="0"/>
              <a:t>function </a:t>
            </a:r>
            <a:r>
              <a:rPr lang="zh-CN" altLang="en-US" dirty="0"/>
              <a:t>來達成想要的功能？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676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50E0-C516-F643-93FE-AD62BA16C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自定義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F30560-030A-0247-B175-D9B82461E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516" y="2755900"/>
            <a:ext cx="5344968" cy="250190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D95EBB27-079F-2B4A-AACD-0A2B12256156}"/>
              </a:ext>
            </a:extLst>
          </p:cNvPr>
          <p:cNvSpPr/>
          <p:nvPr/>
        </p:nvSpPr>
        <p:spPr>
          <a:xfrm>
            <a:off x="4419600" y="2997200"/>
            <a:ext cx="1778000" cy="60960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63860E-05FF-B246-B5A3-8BB664D6CCA5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flipH="1" flipV="1">
            <a:off x="3423516" y="2455208"/>
            <a:ext cx="1885084" cy="5419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FB60DC-2134-8340-A1CF-63858788093D}"/>
              </a:ext>
            </a:extLst>
          </p:cNvPr>
          <p:cNvSpPr txBox="1"/>
          <p:nvPr/>
        </p:nvSpPr>
        <p:spPr>
          <a:xfrm>
            <a:off x="2274166" y="1931988"/>
            <a:ext cx="229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function name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B8F463-BCFE-C54F-9309-D56A0EB21CD8}"/>
              </a:ext>
            </a:extLst>
          </p:cNvPr>
          <p:cNvSpPr txBox="1"/>
          <p:nvPr/>
        </p:nvSpPr>
        <p:spPr>
          <a:xfrm>
            <a:off x="6324600" y="1772097"/>
            <a:ext cx="2298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argument(s): 0 ~ </a:t>
            </a:r>
            <a:r>
              <a:rPr lang="zh-CN" altLang="en-US" sz="2800" dirty="0"/>
              <a:t>多個</a:t>
            </a:r>
            <a:endParaRPr lang="en-US" sz="2800" dirty="0"/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D19E4120-2035-DF4A-ABCE-5B6E1FD6F913}"/>
              </a:ext>
            </a:extLst>
          </p:cNvPr>
          <p:cNvSpPr/>
          <p:nvPr/>
        </p:nvSpPr>
        <p:spPr>
          <a:xfrm>
            <a:off x="6273800" y="3086410"/>
            <a:ext cx="368300" cy="43118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3FFB41-46AB-D746-8C1A-8D488D36BB03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V="1">
            <a:off x="6457950" y="2726204"/>
            <a:ext cx="1016000" cy="3602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ame 19">
            <a:extLst>
              <a:ext uri="{FF2B5EF4-FFF2-40B4-BE49-F238E27FC236}">
                <a16:creationId xmlns:a16="http://schemas.microsoft.com/office/drawing/2014/main" id="{FBBB7C13-8C8E-B24B-A127-5506FE9FA7B4}"/>
              </a:ext>
            </a:extLst>
          </p:cNvPr>
          <p:cNvSpPr/>
          <p:nvPr/>
        </p:nvSpPr>
        <p:spPr>
          <a:xfrm>
            <a:off x="4419600" y="4457700"/>
            <a:ext cx="2038350" cy="60960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C2D231-8456-614E-BFE3-01F1E0421A63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5438775" y="5067300"/>
            <a:ext cx="2536825" cy="4148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19A36AE-6964-AF4F-AF67-4F479E8FCCCE}"/>
              </a:ext>
            </a:extLst>
          </p:cNvPr>
          <p:cNvSpPr txBox="1"/>
          <p:nvPr/>
        </p:nvSpPr>
        <p:spPr>
          <a:xfrm>
            <a:off x="6718300" y="5482104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回傳值</a:t>
            </a:r>
            <a:r>
              <a:rPr lang="en-US" altLang="zh-CN" sz="2800" dirty="0"/>
              <a:t>: </a:t>
            </a:r>
            <a:r>
              <a:rPr lang="zh-CN" altLang="en-US" sz="2800" dirty="0"/>
              <a:t>非必要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2644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D04D7-17BF-2942-B146-7012DB28B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Variable VS Local Variable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BB8EF2-B390-FF42-A1E6-4A46619B4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703" y="2474912"/>
            <a:ext cx="5324594" cy="3297238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EC6158B8-BE94-2540-940C-ED3A72099395}"/>
              </a:ext>
            </a:extLst>
          </p:cNvPr>
          <p:cNvSpPr/>
          <p:nvPr/>
        </p:nvSpPr>
        <p:spPr>
          <a:xfrm>
            <a:off x="8851900" y="4001294"/>
            <a:ext cx="292100" cy="1599406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DF1A12-0B21-E047-B586-F9882BF66EA0}"/>
              </a:ext>
            </a:extLst>
          </p:cNvPr>
          <p:cNvSpPr txBox="1"/>
          <p:nvPr/>
        </p:nvSpPr>
        <p:spPr>
          <a:xfrm>
            <a:off x="9237603" y="4323943"/>
            <a:ext cx="1714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function </a:t>
            </a:r>
            <a:r>
              <a:rPr lang="zh-CN" altLang="en-US" sz="2800" dirty="0"/>
              <a:t>裡面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2EFD4A-2586-6F47-856B-67E9419A11B4}"/>
              </a:ext>
            </a:extLst>
          </p:cNvPr>
          <p:cNvSpPr/>
          <p:nvPr/>
        </p:nvSpPr>
        <p:spPr>
          <a:xfrm>
            <a:off x="660400" y="2670760"/>
            <a:ext cx="24697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global variable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2DEBAF-8626-E845-B46B-B193ACBF7940}"/>
              </a:ext>
            </a:extLst>
          </p:cNvPr>
          <p:cNvSpPr/>
          <p:nvPr/>
        </p:nvSpPr>
        <p:spPr>
          <a:xfrm>
            <a:off x="1034925" y="4771106"/>
            <a:ext cx="20952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local variable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37CDA5-7498-7F4B-9D70-EDDBDD8C6F2D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flipH="1" flipV="1">
            <a:off x="3130179" y="2932370"/>
            <a:ext cx="451221" cy="171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ame 13">
            <a:extLst>
              <a:ext uri="{FF2B5EF4-FFF2-40B4-BE49-F238E27FC236}">
                <a16:creationId xmlns:a16="http://schemas.microsoft.com/office/drawing/2014/main" id="{1D571E7C-BFFF-4A41-94E6-ACD7B130C9FD}"/>
              </a:ext>
            </a:extLst>
          </p:cNvPr>
          <p:cNvSpPr/>
          <p:nvPr/>
        </p:nvSpPr>
        <p:spPr>
          <a:xfrm>
            <a:off x="3581400" y="2705099"/>
            <a:ext cx="417586" cy="48888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C2C902DD-20F9-0446-86F5-CAAECAFEB768}"/>
              </a:ext>
            </a:extLst>
          </p:cNvPr>
          <p:cNvSpPr/>
          <p:nvPr/>
        </p:nvSpPr>
        <p:spPr>
          <a:xfrm>
            <a:off x="5295900" y="4079502"/>
            <a:ext cx="417586" cy="48888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781B8F4B-E6A4-5D47-B4AE-DDEFCC941EBA}"/>
              </a:ext>
            </a:extLst>
          </p:cNvPr>
          <p:cNvSpPr/>
          <p:nvPr/>
        </p:nvSpPr>
        <p:spPr>
          <a:xfrm>
            <a:off x="5295900" y="4568383"/>
            <a:ext cx="417586" cy="48888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BFA534-102A-EF43-AEC3-DF5A5889F5AE}"/>
              </a:ext>
            </a:extLst>
          </p:cNvPr>
          <p:cNvCxnSpPr>
            <a:cxnSpLocks/>
            <a:stCxn id="17" idx="1"/>
            <a:endCxn id="10" idx="3"/>
          </p:cNvCxnSpPr>
          <p:nvPr/>
        </p:nvCxnSpPr>
        <p:spPr>
          <a:xfrm flipH="1">
            <a:off x="3130179" y="4323943"/>
            <a:ext cx="2165721" cy="7087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7F1FF9-B71B-684D-BCC2-9DF639C69B30}"/>
              </a:ext>
            </a:extLst>
          </p:cNvPr>
          <p:cNvCxnSpPr>
            <a:cxnSpLocks/>
            <a:stCxn id="18" idx="1"/>
            <a:endCxn id="10" idx="3"/>
          </p:cNvCxnSpPr>
          <p:nvPr/>
        </p:nvCxnSpPr>
        <p:spPr>
          <a:xfrm flipH="1">
            <a:off x="3130179" y="4812824"/>
            <a:ext cx="2165721" cy="2198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902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C5131-A6D1-074D-A486-3A70B3CB2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Variable VS Local Variable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8DB75-3E50-4A43-956A-394DEE697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zh-CN" altLang="en-US" dirty="0"/>
              <a:t>可以想像是一道隔離牆，裡外是不同的世界，外面進得來，裡面出不去</a:t>
            </a:r>
            <a:endParaRPr lang="en-US" dirty="0"/>
          </a:p>
          <a:p>
            <a:r>
              <a:rPr lang="en-US" dirty="0"/>
              <a:t>Global Variable</a:t>
            </a:r>
          </a:p>
          <a:p>
            <a:pPr lvl="1"/>
            <a:r>
              <a:rPr lang="zh-CN" altLang="en-US" dirty="0"/>
              <a:t>在</a:t>
            </a:r>
            <a:r>
              <a:rPr lang="zh-TW" altLang="en-US" dirty="0"/>
              <a:t> </a:t>
            </a:r>
            <a:r>
              <a:rPr lang="en-US" altLang="zh-TW" dirty="0"/>
              <a:t>function </a:t>
            </a:r>
            <a:r>
              <a:rPr lang="zh-CN" altLang="en-US" dirty="0"/>
              <a:t>外面，</a:t>
            </a:r>
            <a:r>
              <a:rPr lang="en-US" altLang="zh-CN" dirty="0"/>
              <a:t>function </a:t>
            </a:r>
            <a:r>
              <a:rPr lang="zh-CN" altLang="en-US" dirty="0"/>
              <a:t>裡外皆可用</a:t>
            </a:r>
            <a:endParaRPr lang="en-US" altLang="zh-CN" dirty="0"/>
          </a:p>
          <a:p>
            <a:pPr lvl="1"/>
            <a:r>
              <a:rPr lang="zh-CN" altLang="en-US" dirty="0"/>
              <a:t>小提醒：不建議直接在</a:t>
            </a:r>
            <a:r>
              <a:rPr lang="zh-TW" altLang="en-US" dirty="0"/>
              <a:t> </a:t>
            </a:r>
            <a:r>
              <a:rPr lang="en-US" altLang="zh-TW" dirty="0"/>
              <a:t>function </a:t>
            </a:r>
            <a:r>
              <a:rPr lang="zh-CN" altLang="en-US" dirty="0"/>
              <a:t>中使用！為什麼？</a:t>
            </a:r>
            <a:endParaRPr lang="en-US" dirty="0"/>
          </a:p>
          <a:p>
            <a:r>
              <a:rPr lang="en-US" dirty="0"/>
              <a:t>Local Variable</a:t>
            </a:r>
          </a:p>
          <a:p>
            <a:pPr lvl="1"/>
            <a:r>
              <a:rPr lang="zh-CN" altLang="en-US" dirty="0"/>
              <a:t>在</a:t>
            </a:r>
            <a:r>
              <a:rPr lang="zh-TW" altLang="en-US" dirty="0"/>
              <a:t> </a:t>
            </a:r>
            <a:r>
              <a:rPr lang="en-US" altLang="zh-TW" dirty="0"/>
              <a:t>function </a:t>
            </a:r>
            <a:r>
              <a:rPr lang="zh-CN" altLang="en-US" dirty="0"/>
              <a:t>裡面，出去就沒人認得了！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zh-TW" altLang="en-US" dirty="0"/>
              <a:t> </a:t>
            </a:r>
            <a:r>
              <a:rPr lang="en-US" dirty="0"/>
              <a:t>local </a:t>
            </a:r>
            <a:r>
              <a:rPr lang="zh-CN" altLang="en-US" dirty="0"/>
              <a:t>跟</a:t>
            </a:r>
            <a:r>
              <a:rPr lang="zh-TW" altLang="en-US" dirty="0"/>
              <a:t> </a:t>
            </a:r>
            <a:r>
              <a:rPr lang="en-US" altLang="zh-TW" dirty="0"/>
              <a:t>global </a:t>
            </a:r>
            <a:r>
              <a:rPr lang="en-US" dirty="0"/>
              <a:t>variable </a:t>
            </a:r>
            <a:r>
              <a:rPr lang="zh-TW" altLang="en-US" dirty="0"/>
              <a:t>撞名 </a:t>
            </a:r>
            <a:r>
              <a:rPr lang="en-US" altLang="zh-TW" dirty="0"/>
              <a:t>-&gt;</a:t>
            </a:r>
            <a:r>
              <a:rPr lang="zh-TW" altLang="en-US" dirty="0"/>
              <a:t> 只認 </a:t>
            </a:r>
            <a:r>
              <a:rPr lang="en-US" dirty="0"/>
              <a:t>local</a:t>
            </a:r>
          </a:p>
        </p:txBody>
      </p:sp>
    </p:spTree>
    <p:extLst>
      <p:ext uri="{BB962C8B-B14F-4D97-AF65-F5344CB8AC3E}">
        <p14:creationId xmlns:p14="http://schemas.microsoft.com/office/powerpoint/2010/main" val="1924407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349</Words>
  <Application>Microsoft Macintosh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Lecture7</vt:lpstr>
      <vt:lpstr>前情提要</vt:lpstr>
      <vt:lpstr>繼續 loop</vt:lpstr>
      <vt:lpstr>Loop 中常見的特別寫法</vt:lpstr>
      <vt:lpstr>要開始進入困難的地方囉</vt:lpstr>
      <vt:lpstr>Function</vt:lpstr>
      <vt:lpstr>自定義 function</vt:lpstr>
      <vt:lpstr>Global Variable VS Local Variable</vt:lpstr>
      <vt:lpstr>Global Variable VS Local Variable (cont’d)</vt:lpstr>
      <vt:lpstr>Default Argument(s)</vt:lpstr>
      <vt:lpstr>有點特別的東西</vt:lpstr>
      <vt:lpstr>小練習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Lecture7</dc:title>
  <dc:creator>黃升泰</dc:creator>
  <cp:lastModifiedBy>黃升泰</cp:lastModifiedBy>
  <cp:revision>30</cp:revision>
  <dcterms:created xsi:type="dcterms:W3CDTF">2019-06-24T09:27:20Z</dcterms:created>
  <dcterms:modified xsi:type="dcterms:W3CDTF">2019-06-25T03:16:06Z</dcterms:modified>
</cp:coreProperties>
</file>