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3" r:id="rId2"/>
    <p:sldId id="272" r:id="rId3"/>
    <p:sldId id="274" r:id="rId4"/>
    <p:sldId id="279" r:id="rId5"/>
    <p:sldId id="280" r:id="rId6"/>
    <p:sldId id="278" r:id="rId7"/>
    <p:sldId id="281" r:id="rId8"/>
    <p:sldId id="282" r:id="rId9"/>
    <p:sldId id="283" r:id="rId10"/>
    <p:sldId id="284" r:id="rId11"/>
    <p:sldId id="289" r:id="rId12"/>
    <p:sldId id="285" r:id="rId13"/>
    <p:sldId id="290" r:id="rId14"/>
    <p:sldId id="291" r:id="rId15"/>
    <p:sldId id="292" r:id="rId16"/>
    <p:sldId id="293" r:id="rId17"/>
    <p:sldId id="294" r:id="rId18"/>
    <p:sldId id="295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>
        <p:scale>
          <a:sx n="96" d="100"/>
          <a:sy n="96" d="100"/>
        </p:scale>
        <p:origin x="116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83FD1-7634-5443-B286-6CF46DD1604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EE874-9CB9-114A-9F44-2CA91F05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53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30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Errors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代表語法錯誤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也稱為解析錯誤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是您學習設計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時常見的訊息，代表該行語法錯誤，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無法編譯執行。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語法撰寫上沒有錯誤，執行它的時候可能導致錯誤，這種執行期間檢 測到的錯誤稱為異常。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大多數異常於程序處理上無法檢測出來，畢竟語法沒有錯誤，執行時 才導致錯誤消息產出，所以處理這些異常狀況稱之為例外處理。 </a:t>
            </a:r>
            <a:endParaRPr lang="zh-TW" alt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23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Errors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代表語法錯誤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也稱為解析錯誤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是您學習設計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時常見的訊息，代表該行語法錯誤，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無法編譯執行。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語法撰寫上沒有錯誤，執行它的時候可能導致錯誤，這種執行期間檢 測到的錯誤稱為異常。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大多數異常於程序處理上無法檢測出來，畢竟語法沒有錯誤，執行時 才導致錯誤消息產出，所以處理這些異常狀況稱之為例外處理。 </a:t>
            </a:r>
            <a:endParaRPr lang="zh-TW" alt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29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Errors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代表語法錯誤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也稱為解析錯誤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是您學習設計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時常見的訊息，代表該行語法錯誤，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無法編譯執行。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語法撰寫上沒有錯誤，執行它的時候可能導致錯誤，這種執行期間檢 測到的錯誤稱為異常。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大多數異常於程序處理上無法檢測出來，畢竟語法沒有錯誤，執行時 才導致錯誤消息產出，所以處理這些異常狀況稱之為例外處理。 </a:t>
            </a:r>
            <a:endParaRPr lang="zh-TW" alt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33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Errors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代表語法錯誤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也稱為解析錯誤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是您學習設計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時常見的訊息，代表該行語法錯誤，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無法編譯執行。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語法撰寫上沒有錯誤，執行它的時候可能導致錯誤，這種執行期間檢 測到的錯誤稱為異常。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大多數異常於程序處理上無法檢測出來，畢竟語法沒有錯誤，執行時 才導致錯誤消息產出，所以處理這些異常狀況稱之為例外處理。 </a:t>
            </a:r>
            <a:endParaRPr lang="zh-TW" alt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2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Errors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代表語法錯誤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也稱為解析錯誤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是您學習設計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時常見的訊息，代表該行語法錯誤，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無法編譯執行。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語法撰寫上沒有錯誤，執行它的時候可能導致錯誤，這種執行期間檢 測到的錯誤稱為異常。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大多數異常於程序處理上無法檢測出來，畢竟語法沒有錯誤，執行時 才導致錯誤消息產出，所以處理這些異常狀況稱之為例外處理。 </a:t>
            </a:r>
            <a:endParaRPr lang="zh-TW" alt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4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Errors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代表語法錯誤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也稱為解析錯誤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是您學習設計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時常見的訊息，代表該行語法錯誤，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無法編譯執行。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語法撰寫上沒有錯誤，執行它的時候可能導致錯誤，這種執行期間檢 測到的錯誤稱為異常。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大多數異常於程序處理上無法檢測出來，畢竟語法沒有錯誤，執行時 才導致錯誤消息產出，所以處理這些異常狀況稱之為例外處理。 </a:t>
            </a:r>
            <a:endParaRPr lang="zh-TW" alt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91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Errors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代表語法錯誤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也稱為解析錯誤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是您學習設計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時常見的訊息，代表該行語法錯誤，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無法編譯執行。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語法撰寫上沒有錯誤，執行它的時候可能導致錯誤，這種執行期間檢 測到的錯誤稱為異常。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大多數異常於程序處理上無法檢測出來，畢竟語法沒有錯誤，執行時 才導致錯誤消息產出，所以處理這些異常狀況稱之為例外處理。 </a:t>
            </a:r>
            <a:endParaRPr lang="zh-TW" alt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57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Errors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代表語法錯誤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也稱為解析錯誤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是您學習設計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時常見的訊息，代表該行語法錯誤，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無法編譯執行。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語法撰寫上沒有錯誤，執行它的時候可能導致錯誤，這種執行期間檢 測到的錯誤稱為異常。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大多數異常於程序處理上無法檢測出來，畢竟語法沒有錯誤，執行時 才導致錯誤消息產出，所以處理這些異常狀況稱之為例外處理。 </a:t>
            </a:r>
            <a:endParaRPr lang="zh-TW" alt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03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Errors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代表語法錯誤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也稱為解析錯誤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是您學習設計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時常見的訊息，代表該行語法錯誤，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無法編譯執行。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語法撰寫上沒有錯誤，執行它的時候可能導致錯誤，這種執行期間檢 測到的錯誤稱為異常。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大多數異常於程序處理上無法檢測出來，畢竟語法沒有錯誤，執行時 才導致錯誤消息產出，所以處理這些異常狀況稱之為例外處理。 </a:t>
            </a:r>
            <a:endParaRPr lang="zh-TW" alt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91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Errors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代表語法錯誤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也稱為解析錯誤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是您學習設計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時常見的訊息，代表該行語法錯誤，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無法編譯執行。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語法撰寫上沒有錯誤，執行它的時候可能導致錯誤，這種執行期間檢 測到的錯誤稱為異常。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大多數異常於程序處理上無法檢測出來，畢竟語法沒有錯誤，執行時 才導致錯誤消息產出，所以處理這些異常狀況稱之為例外處理。 </a:t>
            </a:r>
            <a:endParaRPr lang="zh-TW" alt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3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Errors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代表語法錯誤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也稱為解析錯誤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是您學習設計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時常見的訊息，代表該行語法錯誤，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無法編譯執行。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語法撰寫上沒有錯誤，執行它的時候可能導致錯誤，這種執行期間檢 測到的錯誤稱為異常。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大多數異常於程序處理上無法檢測出來，畢竟語法沒有錯誤，執行時 才導致錯誤消息產出，所以處理這些異常狀況稱之為例外處理。 </a:t>
            </a:r>
            <a:endParaRPr lang="zh-TW" alt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5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Errors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代表語法錯誤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也稱為解析錯誤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是您學習設計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時常見的訊息，代表該行語法錯誤，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無法編譯執行。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語法撰寫上沒有錯誤，執行它的時候可能導致錯誤，這種執行期間檢 測到的錯誤稱為異常。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大多數異常於程序處理上無法檢測出來，畢竟語法沒有錯誤，執行時 才導致錯誤消息產出，所以處理這些異常狀況稱之為例外處理。 </a:t>
            </a:r>
            <a:endParaRPr lang="zh-TW" alt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75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Errors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代表語法錯誤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也稱為解析錯誤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是您學習設計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時常見的訊息，代表該行語法錯誤，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無法編譯執行。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語法撰寫上沒有錯誤，執行它的時候可能導致錯誤，這種執行期間檢 測到的錯誤稱為異常。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大多數異常於程序處理上無法檢測出來，畢竟語法沒有錯誤，執行時 才導致錯誤消息產出，所以處理這些異常狀況稱之為例外處理。 </a:t>
            </a:r>
            <a:endParaRPr lang="zh-TW" alt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2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1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13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75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06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78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A215-AF1E-094D-BA7E-339A1C0D0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A9040-F48E-0C40-9AF2-E7215A626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A4331-9C37-E640-9CD6-0FD3A6CC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61A-67C0-1841-B674-085F8FCF908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1A653-B563-D345-9B82-90F5DD8C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EFD3-BF65-0843-872D-28F28980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38B8-4092-5547-8F30-E36DCA8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B2C6-10FE-534E-9AD8-3A112A37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FF0D8-CEC9-C74E-8724-95D39E334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0893F-9CC2-9F47-93C0-8E2E2279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61A-67C0-1841-B674-085F8FCF908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38B44-A66C-D145-8884-889A8737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9A5B-4275-F041-BFD0-C5FF508B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38B8-4092-5547-8F30-E36DCA8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8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1E3F7-94E9-0F4D-AD7D-F9F50E4EA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AA045-51FB-8043-B348-1FCDF3DA1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35298-DADC-6E48-9ECD-BD1B5CDA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61A-67C0-1841-B674-085F8FCF908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1BF98-7276-AC4C-9F83-F5D4DADA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2884-3C0C-FD40-996C-C8286434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38B8-4092-5547-8F30-E36DCA8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7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769B-0807-8F4E-9E63-292339E7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EFD3-8B90-BD40-AA53-D4677462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8AA3-9232-ED48-A259-F641A8E5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61A-67C0-1841-B674-085F8FCF908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585A5-67A8-0D40-8AC4-BEF90D64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E30D-C39D-CD47-8C9A-D0495D36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38B8-4092-5547-8F30-E36DCA8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4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BFCF-3C28-7542-BB85-04E48D7A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4945B-5E86-5245-B02C-3C278BDA8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34AD0-1268-D14A-990A-8B22BCFE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61A-67C0-1841-B674-085F8FCF908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CBAB1-99F1-7540-9CC6-FAAD1D31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6B82A-9511-584C-A76D-56BF9F15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38B8-4092-5547-8F30-E36DCA8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2B39-CA5B-C44D-B5EC-430CDB19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5BE90-B1FF-9F47-B194-F6429B66D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02E92-82A6-B648-B678-F38AF63D3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85AF0-E650-A647-97AE-D888676E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61A-67C0-1841-B674-085F8FCF908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6B1A1-5E74-1E4A-AA3E-62A5DB6A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4C080-181A-ED45-A3E8-9C4CFB5D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38B8-4092-5547-8F30-E36DCA8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1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EF67-5AF9-F347-A387-86F04687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04D48-9A30-784A-9F89-75BEF8AA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18FF8-EEEF-B74E-A11D-1C4659583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3DC52-EFCB-5246-A6F7-A51CED20F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929F5-33C4-6944-8BEF-2C1470EF9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50C38-D021-A24B-BCDF-11767BCD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61A-67C0-1841-B674-085F8FCF908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C319A-C118-4141-A1AF-00CB5829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38856-7BF9-8C48-AABF-58256F1C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38B8-4092-5547-8F30-E36DCA8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2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2309-E765-8D4A-927A-259BAD82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D37B2-C03E-3F41-87AD-669A9589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61A-67C0-1841-B674-085F8FCF908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5853A-88BB-3049-8456-A358D2F1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BF989-46F8-9E42-8A71-12571D1C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38B8-4092-5547-8F30-E36DCA8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2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A2CBE-6C95-3642-8FC0-9B0FEB10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61A-67C0-1841-B674-085F8FCF908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33AD1-385B-1B46-B6E5-C9C15C87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93B61-0EDC-674C-B7DA-B3A82A86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38B8-4092-5547-8F30-E36DCA8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D772-47E9-544A-8F98-EF7469D8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8B15-CAF6-0F42-B03E-ED287CD11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011CA-288D-DC49-BDEF-1C654C134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99A2B-3583-554E-8D55-2DB65D3A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61A-67C0-1841-B674-085F8FCF908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1B7D6-CE3B-B448-9FE7-B3D4726C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79B1A-D76D-CC44-89B0-1504F382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38B8-4092-5547-8F30-E36DCA8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3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336A-AE5B-654E-BEE0-9810293E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7B5F1-E0E7-3748-B437-E6FAAFE93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04051-AE8F-CD49-92EA-C89E6ACA6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7B786-042F-904B-817D-1868C606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61A-67C0-1841-B674-085F8FCF908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9BE03-1F87-0547-AD3E-BD1DDA69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0E6A1-0877-F943-8795-5932D04E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38B8-4092-5547-8F30-E36DCA8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4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8517B-68AB-7C49-BD9F-28841957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91810-E54C-8946-BEF3-6FD2A0E6B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9262C-076D-A746-A626-4F2C9E679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4061A-67C0-1841-B674-085F8FCF908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CFFB7-65DC-AB43-9FED-8DB7E76B8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4E26-6A7A-D14C-8912-A5BCEA5CE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738B8-4092-5547-8F30-E36DCA8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6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28D0D-FC66-0F4C-9F18-6E62A1994621}"/>
              </a:ext>
            </a:extLst>
          </p:cNvPr>
          <p:cNvSpPr txBox="1"/>
          <p:nvPr/>
        </p:nvSpPr>
        <p:spPr>
          <a:xfrm>
            <a:off x="3232972" y="2736502"/>
            <a:ext cx="57260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dirty="0">
                <a:ea typeface="PingFang SC" panose="020B0400000000000000" pitchFamily="34" charset="-122"/>
              </a:rPr>
              <a:t>Python</a:t>
            </a:r>
            <a:r>
              <a:rPr lang="zh-TW" altLang="en-US" sz="6000" b="1" dirty="0">
                <a:ea typeface="PingFang SC" panose="020B0400000000000000" pitchFamily="34" charset="-122"/>
              </a:rPr>
              <a:t> 例外處理</a:t>
            </a:r>
            <a:endParaRPr lang="en-US" altLang="zh-TW" sz="6000" b="1" dirty="0">
              <a:ea typeface="PingFang SC" panose="020B0400000000000000" pitchFamily="34" charset="-122"/>
            </a:endParaRPr>
          </a:p>
          <a:p>
            <a:pPr algn="ctr"/>
            <a:r>
              <a:rPr lang="en-US" altLang="zh-TW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Exception</a:t>
            </a:r>
            <a:r>
              <a:rPr lang="zh-TW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TW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Handling</a:t>
            </a:r>
            <a:endParaRPr 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565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DA4AC5-F3B3-2A43-A947-2AF5EEB09944}"/>
              </a:ext>
            </a:extLst>
          </p:cNvPr>
          <p:cNvSpPr/>
          <p:nvPr/>
        </p:nvSpPr>
        <p:spPr>
          <a:xfrm>
            <a:off x="1058398" y="1750592"/>
            <a:ext cx="10095979" cy="279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開啟檔案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讀取或寫入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關閉檔案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語法：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檔案物件</a:t>
            </a:r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0D8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zh-TW" altLang="en-US" sz="2400" b="1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檔案路徑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開啟模式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464784" y="73903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檔案操作流程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81B42-BF08-A444-B4D7-5024A4BDFD96}"/>
              </a:ext>
            </a:extLst>
          </p:cNvPr>
          <p:cNvSpPr/>
          <p:nvPr/>
        </p:nvSpPr>
        <p:spPr>
          <a:xfrm>
            <a:off x="6721904" y="4545075"/>
            <a:ext cx="2010623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讀取：</a:t>
            </a:r>
            <a:r>
              <a:rPr lang="en-US" altLang="zh-TW" sz="2400" b="1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</a:t>
            </a:r>
            <a:endParaRPr lang="en-US" altLang="zh-CN" sz="2400" b="1" dirty="0">
              <a:solidFill>
                <a:schemeClr val="accent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寫入：</a:t>
            </a:r>
            <a:r>
              <a:rPr lang="en-US" altLang="zh-TW" sz="2400" b="1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</a:t>
            </a:r>
            <a:endParaRPr lang="en-US" altLang="zh-CN" sz="2400" b="1" dirty="0">
              <a:solidFill>
                <a:schemeClr val="accent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讀寫：</a:t>
            </a:r>
            <a:r>
              <a:rPr lang="en-US" altLang="zh-TW" sz="2400" b="1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r+</a:t>
            </a:r>
            <a:endParaRPr lang="en-US" altLang="zh-CN" sz="2400" b="1" dirty="0">
              <a:solidFill>
                <a:schemeClr val="accent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455A98-F5A5-1F4C-9F89-DD42FFBED09F}"/>
              </a:ext>
            </a:extLst>
          </p:cNvPr>
          <p:cNvSpPr/>
          <p:nvPr/>
        </p:nvSpPr>
        <p:spPr>
          <a:xfrm>
            <a:off x="1058398" y="5743694"/>
            <a:ext cx="3174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Practice: </a:t>
            </a:r>
            <a:r>
              <a:rPr lang="en-US" altLang="zh-TW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Input_output</a:t>
            </a:r>
            <a:r>
              <a:rPr lang="en-US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.ipynb</a:t>
            </a:r>
            <a:endParaRPr lang="en-US" altLang="zh-TW" u="sng" dirty="0">
              <a:latin typeface="PingFang TC" panose="020B0400000000000000" pitchFamily="34" charset="-120"/>
              <a:ea typeface="PMingLiU" panose="02020500000000000000" pitchFamily="18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0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464784" y="73903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開啟模式補充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09A16-6C55-6144-8A6B-7EA46395C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84" y="2004675"/>
            <a:ext cx="10076033" cy="36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68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977745" y="73903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讀取檔案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F1199-F890-354C-B11C-BF746233BF58}"/>
              </a:ext>
            </a:extLst>
          </p:cNvPr>
          <p:cNvSpPr/>
          <p:nvPr/>
        </p:nvSpPr>
        <p:spPr>
          <a:xfrm>
            <a:off x="1058398" y="1750592"/>
            <a:ext cx="10095979" cy="3348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讀取全部文字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語法：</a:t>
            </a:r>
            <a:r>
              <a:rPr lang="zh-CN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檔案物件</a:t>
            </a:r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-US" altLang="zh-TW" sz="2400" b="1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read()</a:t>
            </a:r>
            <a:endParaRPr lang="en-US" altLang="zh-CN" sz="2400" b="1" dirty="0">
              <a:solidFill>
                <a:schemeClr val="accent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一次讀取一行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語法：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檔案物件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從檔案依序讀取每行文字到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</a:t>
            </a:r>
            <a:r>
              <a:rPr lang="zh-TW" altLang="en-US" sz="2400" b="1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E40A7E-ED8F-2D4A-9F2A-A2C36E69C866}"/>
              </a:ext>
            </a:extLst>
          </p:cNvPr>
          <p:cNvSpPr/>
          <p:nvPr/>
        </p:nvSpPr>
        <p:spPr>
          <a:xfrm>
            <a:off x="1058398" y="5743694"/>
            <a:ext cx="3174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Practice: </a:t>
            </a:r>
            <a:r>
              <a:rPr lang="en-US" altLang="zh-TW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Input_output</a:t>
            </a:r>
            <a:r>
              <a:rPr lang="en-US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.ipynb</a:t>
            </a:r>
            <a:endParaRPr lang="en-US" altLang="zh-TW" u="sng" dirty="0">
              <a:latin typeface="PingFang TC" panose="020B0400000000000000" pitchFamily="34" charset="-120"/>
              <a:ea typeface="PMingLiU" panose="02020500000000000000" pitchFamily="18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12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5312773" y="739035"/>
            <a:ext cx="1566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JSON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F1199-F890-354C-B11C-BF746233BF58}"/>
              </a:ext>
            </a:extLst>
          </p:cNvPr>
          <p:cNvSpPr/>
          <p:nvPr/>
        </p:nvSpPr>
        <p:spPr>
          <a:xfrm>
            <a:off x="1058398" y="1750592"/>
            <a:ext cx="10095979" cy="279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Javascript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Object Notation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相容性高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格式容易了解、閱讀、修改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支援多種不同的資料型態：數值、字串、布林、陣列、字典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多方函式庫支援</a:t>
            </a:r>
          </a:p>
        </p:txBody>
      </p:sp>
    </p:spTree>
    <p:extLst>
      <p:ext uri="{BB962C8B-B14F-4D97-AF65-F5344CB8AC3E}">
        <p14:creationId xmlns:p14="http://schemas.microsoft.com/office/powerpoint/2010/main" val="2312136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810199" y="739035"/>
            <a:ext cx="2592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格式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F1199-F890-354C-B11C-BF746233BF58}"/>
              </a:ext>
            </a:extLst>
          </p:cNvPr>
          <p:cNvSpPr/>
          <p:nvPr/>
        </p:nvSpPr>
        <p:spPr>
          <a:xfrm>
            <a:off x="1058398" y="1750592"/>
            <a:ext cx="10095979" cy="3902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 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ey1：value1 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ey2：[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value2,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value3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 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ey3：{ 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ey4：value4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437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5450631" y="739035"/>
            <a:ext cx="1290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XML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F1199-F890-354C-B11C-BF746233BF58}"/>
              </a:ext>
            </a:extLst>
          </p:cNvPr>
          <p:cNvSpPr/>
          <p:nvPr/>
        </p:nvSpPr>
        <p:spPr>
          <a:xfrm>
            <a:off x="1058398" y="1750592"/>
            <a:ext cx="10095979" cy="2240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Extensible Markup Language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格式統一、符合標準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容易與其他系統進行遠程交互，常用來傳輸數據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可惜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XML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檔案龐大且複雜，不如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輕量</a:t>
            </a:r>
          </a:p>
        </p:txBody>
      </p:sp>
    </p:spTree>
    <p:extLst>
      <p:ext uri="{BB962C8B-B14F-4D97-AF65-F5344CB8AC3E}">
        <p14:creationId xmlns:p14="http://schemas.microsoft.com/office/powerpoint/2010/main" val="3890313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937670" y="739035"/>
            <a:ext cx="2316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XML</a:t>
            </a: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格式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9FDF1-8BF0-034F-96FF-6330B3FD5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503" y="1858545"/>
            <a:ext cx="2776634" cy="3988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A7353A-34F8-4846-BE01-C3729AAA2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044" y="1733501"/>
            <a:ext cx="2038454" cy="418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37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5450631" y="739035"/>
            <a:ext cx="1231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CSV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F1199-F890-354C-B11C-BF746233BF58}"/>
              </a:ext>
            </a:extLst>
          </p:cNvPr>
          <p:cNvSpPr/>
          <p:nvPr/>
        </p:nvSpPr>
        <p:spPr>
          <a:xfrm>
            <a:off x="1058398" y="1750592"/>
            <a:ext cx="10095979" cy="3902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Comma-Separated Values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文件結構簡單，基本上和文本差異不大 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CSV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是資料庫最常用的導入和導出格式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資料均沒有類型，一切都是字符串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沒有字體或顏色與儲存格寬度高度的設置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可以和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Excel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或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Google sheet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進行轉換，非常方便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格式十分簡單，所以儲存相同的資料，檔案大小也會比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XML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檔案小</a:t>
            </a:r>
          </a:p>
        </p:txBody>
      </p:sp>
    </p:spTree>
    <p:extLst>
      <p:ext uri="{BB962C8B-B14F-4D97-AF65-F5344CB8AC3E}">
        <p14:creationId xmlns:p14="http://schemas.microsoft.com/office/powerpoint/2010/main" val="3884239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937670" y="739035"/>
            <a:ext cx="2257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CSV</a:t>
            </a: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格式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FF7EE3-B45D-4F4D-AFB5-7C458897E2F8}"/>
              </a:ext>
            </a:extLst>
          </p:cNvPr>
          <p:cNvSpPr/>
          <p:nvPr/>
        </p:nvSpPr>
        <p:spPr>
          <a:xfrm>
            <a:off x="1058398" y="1750592"/>
            <a:ext cx="10095979" cy="2240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header1,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header2,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header3,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...,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header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value1_1,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value1_2,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value1_3,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...,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value1_n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valuem_1,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valuem_2,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valuem_3,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...,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valuem_n</a:t>
            </a:r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361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286851" y="739035"/>
            <a:ext cx="3618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讀寫</a:t>
            </a:r>
            <a:r>
              <a:rPr lang="en-US" altLang="zh-TW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格式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F1199-F890-354C-B11C-BF746233BF58}"/>
              </a:ext>
            </a:extLst>
          </p:cNvPr>
          <p:cNvSpPr/>
          <p:nvPr/>
        </p:nvSpPr>
        <p:spPr>
          <a:xfrm>
            <a:off x="1058398" y="1750592"/>
            <a:ext cx="10095979" cy="3348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讀取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格式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語法：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 sz="2400" b="1" dirty="0">
                <a:solidFill>
                  <a:srgbClr val="0D8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讀取到的資料</a:t>
            </a:r>
            <a:r>
              <a:rPr lang="zh-TW" altLang="en-US" sz="2400" b="1" dirty="0">
                <a:solidFill>
                  <a:srgbClr val="0D8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 err="1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-US" altLang="zh-TW" sz="2400" b="1" dirty="0" err="1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load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檔案物件</a:t>
            </a:r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寫入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格式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語法：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en-US" altLang="zh-TW" sz="2400" b="1" dirty="0" err="1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-US" altLang="zh-TW" sz="2400" b="1" dirty="0" err="1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dump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rgbClr val="0D8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要寫入的資料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檔案物件</a:t>
            </a:r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C19FF2-734D-0344-9687-94504B1F89CE}"/>
              </a:ext>
            </a:extLst>
          </p:cNvPr>
          <p:cNvSpPr/>
          <p:nvPr/>
        </p:nvSpPr>
        <p:spPr>
          <a:xfrm>
            <a:off x="1058398" y="5743694"/>
            <a:ext cx="3174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Practice: </a:t>
            </a:r>
            <a:r>
              <a:rPr lang="en-US" altLang="zh-TW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Input_output</a:t>
            </a:r>
            <a:r>
              <a:rPr lang="en-US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.ipynb</a:t>
            </a:r>
            <a:endParaRPr lang="en-US" altLang="zh-TW" u="sng" dirty="0">
              <a:latin typeface="PingFang TC" panose="020B0400000000000000" pitchFamily="34" charset="-120"/>
              <a:ea typeface="PMingLiU" panose="02020500000000000000" pitchFamily="18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59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DA4AC5-F3B3-2A43-A947-2AF5EEB09944}"/>
              </a:ext>
            </a:extLst>
          </p:cNvPr>
          <p:cNvSpPr/>
          <p:nvPr/>
        </p:nvSpPr>
        <p:spPr>
          <a:xfrm>
            <a:off x="1058398" y="1750592"/>
            <a:ext cx="10095979" cy="279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在遏止錯誤的發生有兩種方法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事前預防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事後回復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有時候我們無法遏止錯誤發生（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Ex.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使用者輸入錯誤格式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），錯誤已然發生，那使用第二種事後處理的方法會比較好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977745" y="73903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例外處理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595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977745" y="73903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寫入檔案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F1199-F890-354C-B11C-BF746233BF58}"/>
              </a:ext>
            </a:extLst>
          </p:cNvPr>
          <p:cNvSpPr/>
          <p:nvPr/>
        </p:nvSpPr>
        <p:spPr>
          <a:xfrm>
            <a:off x="1058398" y="1750592"/>
            <a:ext cx="10095979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讀取全部文字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語法：</a:t>
            </a:r>
            <a:r>
              <a:rPr lang="zh-CN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檔案物件</a:t>
            </a:r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-US" altLang="zh-TW" sz="2400" b="1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write(</a:t>
            </a:r>
            <a:r>
              <a:rPr lang="zh-CN" altLang="en-US" sz="2400" b="1" dirty="0">
                <a:solidFill>
                  <a:schemeClr val="accent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</a:t>
            </a:r>
            <a:r>
              <a:rPr lang="en-US" altLang="zh-TW" sz="2400" b="1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若要換行則在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accent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</a:t>
            </a:r>
            <a:r>
              <a:rPr lang="zh-TW" altLang="en-US" sz="2400" b="1" dirty="0">
                <a:solidFill>
                  <a:schemeClr val="accent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中加入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\n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FB6CA-CFBE-C249-BEA4-B8660AC41532}"/>
              </a:ext>
            </a:extLst>
          </p:cNvPr>
          <p:cNvSpPr/>
          <p:nvPr/>
        </p:nvSpPr>
        <p:spPr>
          <a:xfrm>
            <a:off x="1058398" y="5743694"/>
            <a:ext cx="3174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Practice: </a:t>
            </a:r>
            <a:r>
              <a:rPr lang="en-US" altLang="zh-TW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Input_output</a:t>
            </a:r>
            <a:r>
              <a:rPr lang="en-US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.ipynb</a:t>
            </a:r>
            <a:endParaRPr lang="en-US" altLang="zh-TW" u="sng" dirty="0">
              <a:latin typeface="PingFang TC" panose="020B0400000000000000" pitchFamily="34" charset="-120"/>
              <a:ea typeface="PMingLiU" panose="02020500000000000000" pitchFamily="18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583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977745" y="73903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關閉檔案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F1199-F890-354C-B11C-BF746233BF58}"/>
              </a:ext>
            </a:extLst>
          </p:cNvPr>
          <p:cNvSpPr/>
          <p:nvPr/>
        </p:nvSpPr>
        <p:spPr>
          <a:xfrm>
            <a:off x="1058398" y="1750592"/>
            <a:ext cx="10095979" cy="5010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避免造成資料讀取異常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語法：</a:t>
            </a:r>
            <a:r>
              <a:rPr lang="zh-CN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檔案物件</a:t>
            </a:r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-US" altLang="zh-TW" sz="2400" b="1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close()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accent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400" b="1" dirty="0">
                <a:solidFill>
                  <a:srgbClr val="0D8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最佳實務（自動安全地關閉檔案）</a:t>
            </a:r>
            <a:endParaRPr lang="en-US" altLang="zh-CN" sz="2400" b="1" dirty="0">
              <a:solidFill>
                <a:srgbClr val="0D8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語法：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</a:pPr>
            <a:r>
              <a:rPr lang="en-US" altLang="zh-TW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with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（檔案路徑，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開啟模式）</a:t>
            </a:r>
            <a:r>
              <a:rPr lang="en-US" altLang="zh-TW" sz="2400" b="1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檔案物件：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讀取或寫入檔案的程式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accent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7CAACC-7355-1D43-94F0-78F4938D6E87}"/>
              </a:ext>
            </a:extLst>
          </p:cNvPr>
          <p:cNvSpPr/>
          <p:nvPr/>
        </p:nvSpPr>
        <p:spPr>
          <a:xfrm>
            <a:off x="1058398" y="5743694"/>
            <a:ext cx="3174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Practice: </a:t>
            </a:r>
            <a:r>
              <a:rPr lang="en-US" altLang="zh-TW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Input_output</a:t>
            </a:r>
            <a:r>
              <a:rPr lang="en-US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.ipynb</a:t>
            </a:r>
            <a:endParaRPr lang="en-US" altLang="zh-TW" u="sng" dirty="0">
              <a:latin typeface="PingFang TC" panose="020B0400000000000000" pitchFamily="34" charset="-120"/>
              <a:ea typeface="PMingLiU" panose="02020500000000000000" pitchFamily="18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29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DA4AC5-F3B3-2A43-A947-2AF5EEB09944}"/>
              </a:ext>
            </a:extLst>
          </p:cNvPr>
          <p:cNvSpPr/>
          <p:nvPr/>
        </p:nvSpPr>
        <p:spPr>
          <a:xfrm>
            <a:off x="1058398" y="1750592"/>
            <a:ext cx="10095979" cy="2240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如何做事後處理呢？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以地震為例，由於我們不知道什麼時候會發生地震，所以我們只能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發給大家一份「處理守則」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當地震發生時，馬上執行這份守則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977745" y="73903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事後處理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977745" y="739035"/>
            <a:ext cx="2539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常見例外</a:t>
            </a:r>
            <a:r>
              <a:rPr lang="zh-TW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I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7CFE0A-B0F5-F846-9200-D48B7B3B1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83" y="2003920"/>
            <a:ext cx="10076033" cy="35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6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977745" y="739035"/>
            <a:ext cx="2670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常見例外</a:t>
            </a:r>
            <a:r>
              <a:rPr lang="zh-TW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II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9A1DEE-AA2B-764A-B967-82332E78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84" y="2005933"/>
            <a:ext cx="10076033" cy="350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7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8ADB-0989-ED49-A546-5A5E3FCED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D8000"/>
                </a:solidFill>
                <a:ea typeface="Microsoft JhengHei" panose="020B0604030504040204" pitchFamily="34" charset="-120"/>
              </a:rPr>
              <a:t>try</a:t>
            </a:r>
            <a:r>
              <a:rPr lang="zh-TW" altLang="en-US" sz="2000" dirty="0">
                <a:ea typeface="Microsoft JhengHei" panose="020B0604030504040204" pitchFamily="34" charset="-120"/>
              </a:rPr>
              <a:t>：</a:t>
            </a:r>
            <a:endParaRPr lang="en-US" altLang="zh-TW" sz="2000" dirty="0">
              <a:ea typeface="Microsoft JhengHei" panose="020B0604030504040204" pitchFamily="34" charset="-12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>
                <a:ea typeface="Microsoft JhengHei" panose="020B0604030504040204" pitchFamily="34" charset="-120"/>
              </a:rPr>
              <a:t>	</a:t>
            </a:r>
            <a:r>
              <a:rPr lang="zh-CN" altLang="en-US" sz="2000" dirty="0">
                <a:ea typeface="Microsoft JhengHei" panose="020B0604030504040204" pitchFamily="34" charset="-120"/>
              </a:rPr>
              <a:t>欲執行的程式碼</a:t>
            </a:r>
            <a:endParaRPr lang="en-US" altLang="zh-TW" sz="2000" dirty="0">
              <a:ea typeface="Microsoft JhengHei" panose="020B0604030504040204" pitchFamily="34" charset="-12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D8000"/>
                </a:solidFill>
                <a:ea typeface="Microsoft JhengHei" panose="020B0604030504040204" pitchFamily="34" charset="-120"/>
              </a:rPr>
              <a:t>except</a:t>
            </a:r>
            <a:r>
              <a:rPr lang="zh-TW" altLang="en-US" sz="2000" dirty="0">
                <a:ea typeface="Microsoft JhengHei" panose="020B0604030504040204" pitchFamily="34" charset="-120"/>
              </a:rPr>
              <a:t> </a:t>
            </a:r>
            <a:r>
              <a:rPr lang="zh-TW" altLang="en-US" sz="2000" dirty="0">
                <a:solidFill>
                  <a:schemeClr val="accent5"/>
                </a:solidFill>
                <a:ea typeface="Microsoft JhengHei" panose="020B0604030504040204" pitchFamily="34" charset="-120"/>
              </a:rPr>
              <a:t>（例外名稱）</a:t>
            </a:r>
            <a:r>
              <a:rPr lang="zh-TW" altLang="en-US" sz="2000" dirty="0">
                <a:ea typeface="Microsoft JhengHei" panose="020B0604030504040204" pitchFamily="34" charset="-120"/>
              </a:rPr>
              <a:t>：</a:t>
            </a:r>
            <a:endParaRPr lang="en-US" altLang="zh-TW" sz="2000" dirty="0">
              <a:ea typeface="Microsoft JhengHei" panose="020B0604030504040204" pitchFamily="34" charset="-12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>
                <a:ea typeface="Microsoft JhengHei" panose="020B0604030504040204" pitchFamily="34" charset="-120"/>
              </a:rPr>
              <a:t>	</a:t>
            </a:r>
            <a:r>
              <a:rPr lang="zh-CN" altLang="en-US" sz="2000" dirty="0">
                <a:ea typeface="Microsoft JhengHei" panose="020B0604030504040204" pitchFamily="34" charset="-120"/>
              </a:rPr>
              <a:t>處理守則</a:t>
            </a:r>
            <a:endParaRPr lang="en-US" altLang="zh-CN" sz="2000" dirty="0">
              <a:ea typeface="Microsoft JhengHei" panose="020B0604030504040204" pitchFamily="34" charset="-12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D8000"/>
                </a:solidFill>
                <a:ea typeface="Microsoft JhengHei" panose="020B0604030504040204" pitchFamily="34" charset="-120"/>
              </a:rPr>
              <a:t>else</a:t>
            </a:r>
            <a:r>
              <a:rPr lang="zh-CN" altLang="en-US" sz="2000" dirty="0">
                <a:ea typeface="Microsoft JhengHei" panose="020B0604030504040204" pitchFamily="34" charset="-120"/>
              </a:rPr>
              <a:t>：</a:t>
            </a:r>
            <a:endParaRPr lang="en-US" altLang="zh-CN" sz="2000" dirty="0">
              <a:ea typeface="Microsoft JhengHei" panose="020B0604030504040204" pitchFamily="34" charset="-12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>
                <a:ea typeface="Microsoft JhengHei" panose="020B0604030504040204" pitchFamily="34" charset="-120"/>
              </a:rPr>
              <a:t>	</a:t>
            </a:r>
            <a:r>
              <a:rPr lang="zh-CN" altLang="en-US" sz="2000" dirty="0">
                <a:ea typeface="Microsoft JhengHei" panose="020B0604030504040204" pitchFamily="34" charset="-120"/>
              </a:rPr>
              <a:t>沒產生例外時執行的區塊</a:t>
            </a:r>
            <a:endParaRPr lang="en-US" altLang="zh-CN" sz="2000" dirty="0">
              <a:ea typeface="Microsoft JhengHei" panose="020B0604030504040204" pitchFamily="34" charset="-12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D8000"/>
                </a:solidFill>
                <a:ea typeface="Microsoft JhengHei" panose="020B0604030504040204" pitchFamily="34" charset="-120"/>
              </a:rPr>
              <a:t>finally</a:t>
            </a:r>
            <a:r>
              <a:rPr lang="zh-TW" altLang="en-US" sz="2000" dirty="0">
                <a:ea typeface="Microsoft JhengHei" panose="020B0604030504040204" pitchFamily="34" charset="-120"/>
              </a:rPr>
              <a:t>：</a:t>
            </a:r>
            <a:endParaRPr lang="en-US" altLang="zh-TW" sz="2000" dirty="0">
              <a:ea typeface="Microsoft JhengHei" panose="020B0604030504040204" pitchFamily="34" charset="-12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>
                <a:ea typeface="Microsoft JhengHei" panose="020B0604030504040204" pitchFamily="34" charset="-120"/>
              </a:rPr>
              <a:t>	</a:t>
            </a:r>
            <a:r>
              <a:rPr lang="zh-TW" altLang="en-US" sz="2000" dirty="0">
                <a:ea typeface="Microsoft JhengHei" panose="020B0604030504040204" pitchFamily="34" charset="-120"/>
              </a:rPr>
              <a:t>無論如何都要執行的區塊</a:t>
            </a:r>
            <a:endParaRPr lang="en-US" sz="20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000" dirty="0">
              <a:ea typeface="Microsoft JhengHei" panose="020B0604030504040204" pitchFamily="34" charset="-12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000" dirty="0">
              <a:ea typeface="Microsoft JhengHei" panose="020B0604030504040204" pitchFamily="34" charset="-120"/>
            </a:endParaRP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D8B2D-A1BE-074F-9769-7425DE992390}"/>
              </a:ext>
            </a:extLst>
          </p:cNvPr>
          <p:cNvSpPr txBox="1"/>
          <p:nvPr/>
        </p:nvSpPr>
        <p:spPr>
          <a:xfrm>
            <a:off x="5490706" y="73903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語法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C1911D-0C9F-D34A-8C77-2A2068BC3138}"/>
              </a:ext>
            </a:extLst>
          </p:cNvPr>
          <p:cNvSpPr/>
          <p:nvPr/>
        </p:nvSpPr>
        <p:spPr>
          <a:xfrm>
            <a:off x="6895366" y="5017226"/>
            <a:ext cx="2972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Practice: </a:t>
            </a:r>
            <a:r>
              <a:rPr lang="en-US" altLang="zh-TW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Exception</a:t>
            </a:r>
            <a:r>
              <a:rPr lang="en-US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.ipynb</a:t>
            </a:r>
            <a:r>
              <a:rPr lang="en-US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C34537-7E6A-AA41-B74F-D903E4CD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644" y="2119653"/>
            <a:ext cx="3637732" cy="261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6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DA4AC5-F3B3-2A43-A947-2AF5EEB09944}"/>
              </a:ext>
            </a:extLst>
          </p:cNvPr>
          <p:cNvSpPr/>
          <p:nvPr/>
        </p:nvSpPr>
        <p:spPr>
          <a:xfrm>
            <a:off x="1058398" y="1750592"/>
            <a:ext cx="10095979" cy="1705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可以藉由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raise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引發例外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拋出例外後也可將例外輸出轉換為資料，藉由輸出資料內容了解例外的原因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464784" y="73903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手動拋出例外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D32733-9D81-8841-8E05-E91A1886BC22}"/>
              </a:ext>
            </a:extLst>
          </p:cNvPr>
          <p:cNvSpPr/>
          <p:nvPr/>
        </p:nvSpPr>
        <p:spPr>
          <a:xfrm>
            <a:off x="1058398" y="5743694"/>
            <a:ext cx="289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Practice: </a:t>
            </a:r>
            <a:r>
              <a:rPr lang="en-US" altLang="zh-TW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Exception</a:t>
            </a:r>
            <a:r>
              <a:rPr lang="en-US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.ipynb</a:t>
            </a:r>
            <a:endParaRPr lang="en-US" altLang="zh-TW" u="sng" dirty="0">
              <a:latin typeface="PingFang TC" panose="020B0400000000000000" pitchFamily="34" charset="-120"/>
              <a:ea typeface="PMingLiU" panose="02020500000000000000" pitchFamily="18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78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DA4AC5-F3B3-2A43-A947-2AF5EEB09944}"/>
              </a:ext>
            </a:extLst>
          </p:cNvPr>
          <p:cNvSpPr/>
          <p:nvPr/>
        </p:nvSpPr>
        <p:spPr>
          <a:xfrm>
            <a:off x="1058398" y="1750592"/>
            <a:ext cx="10095979" cy="279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例外是透過繼承方式的諸多類別產生之物件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自己定義例外就是自己定義一個新的例外類別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語法：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自定義例外名稱（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Exception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）：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接收例外時要執行的區塊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721264" y="73903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自定義例外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D32733-9D81-8841-8E05-E91A1886BC22}"/>
              </a:ext>
            </a:extLst>
          </p:cNvPr>
          <p:cNvSpPr/>
          <p:nvPr/>
        </p:nvSpPr>
        <p:spPr>
          <a:xfrm>
            <a:off x="1058398" y="5743694"/>
            <a:ext cx="289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Practice: </a:t>
            </a:r>
            <a:r>
              <a:rPr lang="en-US" altLang="zh-TW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Exception</a:t>
            </a:r>
            <a:r>
              <a:rPr lang="en-US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.ipynb</a:t>
            </a:r>
            <a:endParaRPr lang="en-US" altLang="zh-TW" u="sng" dirty="0">
              <a:latin typeface="PingFang TC" panose="020B0400000000000000" pitchFamily="34" charset="-120"/>
              <a:ea typeface="PMingLiU" panose="02020500000000000000" pitchFamily="18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1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28D0D-FC66-0F4C-9F18-6E62A1994621}"/>
              </a:ext>
            </a:extLst>
          </p:cNvPr>
          <p:cNvSpPr txBox="1"/>
          <p:nvPr/>
        </p:nvSpPr>
        <p:spPr>
          <a:xfrm>
            <a:off x="3232972" y="2736502"/>
            <a:ext cx="57260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dirty="0">
                <a:ea typeface="PingFang SC" panose="020B0400000000000000" pitchFamily="34" charset="-122"/>
              </a:rPr>
              <a:t>Python</a:t>
            </a:r>
            <a:r>
              <a:rPr lang="zh-TW" altLang="en-US" sz="6000" b="1" dirty="0">
                <a:ea typeface="PingFang SC" panose="020B0400000000000000" pitchFamily="34" charset="-122"/>
              </a:rPr>
              <a:t> </a:t>
            </a:r>
            <a:r>
              <a:rPr lang="zh-CN" altLang="en-US" sz="6000" b="1" dirty="0">
                <a:ea typeface="PingFang SC" panose="020B0400000000000000" pitchFamily="34" charset="-122"/>
              </a:rPr>
              <a:t>檔案存取</a:t>
            </a:r>
            <a:endParaRPr lang="en-US" altLang="zh-CN" sz="6000" b="1" dirty="0">
              <a:ea typeface="PingFang SC" panose="020B0400000000000000" pitchFamily="34" charset="-122"/>
            </a:endParaRPr>
          </a:p>
          <a:p>
            <a:pPr algn="ctr"/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讀取、儲存文字檔案</a:t>
            </a:r>
            <a:endParaRPr 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61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1758</Words>
  <Application>Microsoft Macintosh PowerPoint</Application>
  <PresentationFormat>Widescreen</PresentationFormat>
  <Paragraphs>172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Microsoft JhengHei</vt:lpstr>
      <vt:lpstr>PingFang SC</vt:lpstr>
      <vt:lpstr>PingFang TC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M074020024</dc:creator>
  <cp:lastModifiedBy>M074020024</cp:lastModifiedBy>
  <cp:revision>15</cp:revision>
  <dcterms:created xsi:type="dcterms:W3CDTF">2019-07-25T15:47:19Z</dcterms:created>
  <dcterms:modified xsi:type="dcterms:W3CDTF">2019-07-26T02:26:04Z</dcterms:modified>
</cp:coreProperties>
</file>