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87" r:id="rId4"/>
    <p:sldId id="266" r:id="rId5"/>
    <p:sldId id="258" r:id="rId6"/>
    <p:sldId id="259" r:id="rId7"/>
    <p:sldId id="301" r:id="rId8"/>
    <p:sldId id="267" r:id="rId9"/>
    <p:sldId id="260" r:id="rId10"/>
    <p:sldId id="261" r:id="rId11"/>
    <p:sldId id="262" r:id="rId12"/>
    <p:sldId id="263" r:id="rId13"/>
    <p:sldId id="264" r:id="rId14"/>
    <p:sldId id="268" r:id="rId15"/>
    <p:sldId id="274" r:id="rId16"/>
    <p:sldId id="275" r:id="rId17"/>
    <p:sldId id="276" r:id="rId18"/>
    <p:sldId id="277" r:id="rId19"/>
    <p:sldId id="278" r:id="rId20"/>
    <p:sldId id="279" r:id="rId21"/>
    <p:sldId id="269" r:id="rId22"/>
    <p:sldId id="280" r:id="rId23"/>
    <p:sldId id="281" r:id="rId24"/>
    <p:sldId id="282" r:id="rId25"/>
    <p:sldId id="283" r:id="rId26"/>
    <p:sldId id="298" r:id="rId27"/>
    <p:sldId id="270" r:id="rId28"/>
    <p:sldId id="288" r:id="rId29"/>
    <p:sldId id="289" r:id="rId30"/>
    <p:sldId id="290" r:id="rId31"/>
    <p:sldId id="291" r:id="rId32"/>
    <p:sldId id="292" r:id="rId33"/>
    <p:sldId id="293" r:id="rId34"/>
    <p:sldId id="294" r:id="rId35"/>
    <p:sldId id="295" r:id="rId36"/>
    <p:sldId id="297" r:id="rId37"/>
    <p:sldId id="271" r:id="rId38"/>
    <p:sldId id="273" r:id="rId39"/>
    <p:sldId id="272" r:id="rId4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FEDA5E-C6D9-4CE9-861B-A5FB24599DED}"/>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9B765F25-00BF-4921-90AA-09BD2C35F5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55816BA4-9167-4F7C-8703-75AF7C47E012}"/>
              </a:ext>
            </a:extLst>
          </p:cNvPr>
          <p:cNvSpPr>
            <a:spLocks noGrp="1"/>
          </p:cNvSpPr>
          <p:nvPr>
            <p:ph type="dt" sz="half" idx="10"/>
          </p:nvPr>
        </p:nvSpPr>
        <p:spPr/>
        <p:txBody>
          <a:bodyPr/>
          <a:lstStyle/>
          <a:p>
            <a:fld id="{846131FB-B0AA-4F4B-801A-A07747350BE5}" type="datetimeFigureOut">
              <a:rPr lang="zh-TW" altLang="en-US" smtClean="0"/>
              <a:t>2021/7/9</a:t>
            </a:fld>
            <a:endParaRPr lang="zh-TW" altLang="en-US"/>
          </a:p>
        </p:txBody>
      </p:sp>
      <p:sp>
        <p:nvSpPr>
          <p:cNvPr id="5" name="頁尾版面配置區 4">
            <a:extLst>
              <a:ext uri="{FF2B5EF4-FFF2-40B4-BE49-F238E27FC236}">
                <a16:creationId xmlns:a16="http://schemas.microsoft.com/office/drawing/2014/main" id="{F6A27D55-1D70-4EF5-BC6C-B39441E9989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3556856-8391-4EAC-AFB1-7EE7730C0765}"/>
              </a:ext>
            </a:extLst>
          </p:cNvPr>
          <p:cNvSpPr>
            <a:spLocks noGrp="1"/>
          </p:cNvSpPr>
          <p:nvPr>
            <p:ph type="sldNum" sz="quarter" idx="12"/>
          </p:nvPr>
        </p:nvSpPr>
        <p:spPr/>
        <p:txBody>
          <a:bodyPr/>
          <a:lstStyle/>
          <a:p>
            <a:fld id="{64F40377-B6F3-4828-805E-88BF44E99040}" type="slidenum">
              <a:rPr lang="zh-TW" altLang="en-US" smtClean="0"/>
              <a:t>‹#›</a:t>
            </a:fld>
            <a:endParaRPr lang="zh-TW" altLang="en-US"/>
          </a:p>
        </p:txBody>
      </p:sp>
    </p:spTree>
    <p:extLst>
      <p:ext uri="{BB962C8B-B14F-4D97-AF65-F5344CB8AC3E}">
        <p14:creationId xmlns:p14="http://schemas.microsoft.com/office/powerpoint/2010/main" val="3758176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8F0CF3-51DB-4603-8BDE-32573E75EB49}"/>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1965AF10-B304-4C84-98D1-F610D6EC3845}"/>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C9ACD7F-F8C5-48ED-AD77-C8E2045EBB2F}"/>
              </a:ext>
            </a:extLst>
          </p:cNvPr>
          <p:cNvSpPr>
            <a:spLocks noGrp="1"/>
          </p:cNvSpPr>
          <p:nvPr>
            <p:ph type="dt" sz="half" idx="10"/>
          </p:nvPr>
        </p:nvSpPr>
        <p:spPr/>
        <p:txBody>
          <a:bodyPr/>
          <a:lstStyle/>
          <a:p>
            <a:fld id="{846131FB-B0AA-4F4B-801A-A07747350BE5}" type="datetimeFigureOut">
              <a:rPr lang="zh-TW" altLang="en-US" smtClean="0"/>
              <a:t>2021/7/9</a:t>
            </a:fld>
            <a:endParaRPr lang="zh-TW" altLang="en-US"/>
          </a:p>
        </p:txBody>
      </p:sp>
      <p:sp>
        <p:nvSpPr>
          <p:cNvPr id="5" name="頁尾版面配置區 4">
            <a:extLst>
              <a:ext uri="{FF2B5EF4-FFF2-40B4-BE49-F238E27FC236}">
                <a16:creationId xmlns:a16="http://schemas.microsoft.com/office/drawing/2014/main" id="{6FBD7E82-25D3-4600-B79C-9B21206D0E0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38486C1-5266-4D45-817F-FC5BE89920EA}"/>
              </a:ext>
            </a:extLst>
          </p:cNvPr>
          <p:cNvSpPr>
            <a:spLocks noGrp="1"/>
          </p:cNvSpPr>
          <p:nvPr>
            <p:ph type="sldNum" sz="quarter" idx="12"/>
          </p:nvPr>
        </p:nvSpPr>
        <p:spPr/>
        <p:txBody>
          <a:bodyPr/>
          <a:lstStyle/>
          <a:p>
            <a:fld id="{64F40377-B6F3-4828-805E-88BF44E99040}" type="slidenum">
              <a:rPr lang="zh-TW" altLang="en-US" smtClean="0"/>
              <a:t>‹#›</a:t>
            </a:fld>
            <a:endParaRPr lang="zh-TW" altLang="en-US"/>
          </a:p>
        </p:txBody>
      </p:sp>
    </p:spTree>
    <p:extLst>
      <p:ext uri="{BB962C8B-B14F-4D97-AF65-F5344CB8AC3E}">
        <p14:creationId xmlns:p14="http://schemas.microsoft.com/office/powerpoint/2010/main" val="300936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7A6099B-8D62-489A-B913-4DB349E33166}"/>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D444269-9608-4C99-B070-15F4D9E8EE2B}"/>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4317B38-A2E3-4ED9-B1AC-3E418B5FCCAB}"/>
              </a:ext>
            </a:extLst>
          </p:cNvPr>
          <p:cNvSpPr>
            <a:spLocks noGrp="1"/>
          </p:cNvSpPr>
          <p:nvPr>
            <p:ph type="dt" sz="half" idx="10"/>
          </p:nvPr>
        </p:nvSpPr>
        <p:spPr/>
        <p:txBody>
          <a:bodyPr/>
          <a:lstStyle/>
          <a:p>
            <a:fld id="{846131FB-B0AA-4F4B-801A-A07747350BE5}" type="datetimeFigureOut">
              <a:rPr lang="zh-TW" altLang="en-US" smtClean="0"/>
              <a:t>2021/7/9</a:t>
            </a:fld>
            <a:endParaRPr lang="zh-TW" altLang="en-US"/>
          </a:p>
        </p:txBody>
      </p:sp>
      <p:sp>
        <p:nvSpPr>
          <p:cNvPr id="5" name="頁尾版面配置區 4">
            <a:extLst>
              <a:ext uri="{FF2B5EF4-FFF2-40B4-BE49-F238E27FC236}">
                <a16:creationId xmlns:a16="http://schemas.microsoft.com/office/drawing/2014/main" id="{47FAC851-D0FC-4FED-B0BA-BA080194E50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9BD542D-7DA2-4B3D-B1C8-49B704CDBCCF}"/>
              </a:ext>
            </a:extLst>
          </p:cNvPr>
          <p:cNvSpPr>
            <a:spLocks noGrp="1"/>
          </p:cNvSpPr>
          <p:nvPr>
            <p:ph type="sldNum" sz="quarter" idx="12"/>
          </p:nvPr>
        </p:nvSpPr>
        <p:spPr/>
        <p:txBody>
          <a:bodyPr/>
          <a:lstStyle/>
          <a:p>
            <a:fld id="{64F40377-B6F3-4828-805E-88BF44E99040}" type="slidenum">
              <a:rPr lang="zh-TW" altLang="en-US" smtClean="0"/>
              <a:t>‹#›</a:t>
            </a:fld>
            <a:endParaRPr lang="zh-TW" altLang="en-US"/>
          </a:p>
        </p:txBody>
      </p:sp>
    </p:spTree>
    <p:extLst>
      <p:ext uri="{BB962C8B-B14F-4D97-AF65-F5344CB8AC3E}">
        <p14:creationId xmlns:p14="http://schemas.microsoft.com/office/powerpoint/2010/main" val="47105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B73BC9-50C8-4D65-827F-79861A019FE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29A2684-CF8D-436B-B579-815B7B607BF4}"/>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8CF9C54-90D5-4275-AC1E-12C0ADF4B5E2}"/>
              </a:ext>
            </a:extLst>
          </p:cNvPr>
          <p:cNvSpPr>
            <a:spLocks noGrp="1"/>
          </p:cNvSpPr>
          <p:nvPr>
            <p:ph type="dt" sz="half" idx="10"/>
          </p:nvPr>
        </p:nvSpPr>
        <p:spPr/>
        <p:txBody>
          <a:bodyPr/>
          <a:lstStyle/>
          <a:p>
            <a:fld id="{846131FB-B0AA-4F4B-801A-A07747350BE5}" type="datetimeFigureOut">
              <a:rPr lang="zh-TW" altLang="en-US" smtClean="0"/>
              <a:t>2021/7/9</a:t>
            </a:fld>
            <a:endParaRPr lang="zh-TW" altLang="en-US"/>
          </a:p>
        </p:txBody>
      </p:sp>
      <p:sp>
        <p:nvSpPr>
          <p:cNvPr id="5" name="頁尾版面配置區 4">
            <a:extLst>
              <a:ext uri="{FF2B5EF4-FFF2-40B4-BE49-F238E27FC236}">
                <a16:creationId xmlns:a16="http://schemas.microsoft.com/office/drawing/2014/main" id="{2F0D7968-8A13-4A4A-9584-F25A51909A5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8E9E0EC-C4B3-4EF8-B9FC-9B01F4D169D8}"/>
              </a:ext>
            </a:extLst>
          </p:cNvPr>
          <p:cNvSpPr>
            <a:spLocks noGrp="1"/>
          </p:cNvSpPr>
          <p:nvPr>
            <p:ph type="sldNum" sz="quarter" idx="12"/>
          </p:nvPr>
        </p:nvSpPr>
        <p:spPr/>
        <p:txBody>
          <a:bodyPr/>
          <a:lstStyle/>
          <a:p>
            <a:fld id="{64F40377-B6F3-4828-805E-88BF44E99040}" type="slidenum">
              <a:rPr lang="zh-TW" altLang="en-US" smtClean="0"/>
              <a:t>‹#›</a:t>
            </a:fld>
            <a:endParaRPr lang="zh-TW" altLang="en-US"/>
          </a:p>
        </p:txBody>
      </p:sp>
    </p:spTree>
    <p:extLst>
      <p:ext uri="{BB962C8B-B14F-4D97-AF65-F5344CB8AC3E}">
        <p14:creationId xmlns:p14="http://schemas.microsoft.com/office/powerpoint/2010/main" val="695397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447359-462A-4659-BBA2-CFFD68FEB97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F1125D9A-AF1E-4AB5-B1B7-ABD34904F2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B1C83E51-194E-46A8-B0C5-B957CB7F5185}"/>
              </a:ext>
            </a:extLst>
          </p:cNvPr>
          <p:cNvSpPr>
            <a:spLocks noGrp="1"/>
          </p:cNvSpPr>
          <p:nvPr>
            <p:ph type="dt" sz="half" idx="10"/>
          </p:nvPr>
        </p:nvSpPr>
        <p:spPr/>
        <p:txBody>
          <a:bodyPr/>
          <a:lstStyle/>
          <a:p>
            <a:fld id="{846131FB-B0AA-4F4B-801A-A07747350BE5}" type="datetimeFigureOut">
              <a:rPr lang="zh-TW" altLang="en-US" smtClean="0"/>
              <a:t>2021/7/9</a:t>
            </a:fld>
            <a:endParaRPr lang="zh-TW" altLang="en-US"/>
          </a:p>
        </p:txBody>
      </p:sp>
      <p:sp>
        <p:nvSpPr>
          <p:cNvPr id="5" name="頁尾版面配置區 4">
            <a:extLst>
              <a:ext uri="{FF2B5EF4-FFF2-40B4-BE49-F238E27FC236}">
                <a16:creationId xmlns:a16="http://schemas.microsoft.com/office/drawing/2014/main" id="{AC034AAB-4A2D-4870-A902-0E5B8F8A556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B4F12F4-74C9-4483-8DEB-F4D6DEEBF7B7}"/>
              </a:ext>
            </a:extLst>
          </p:cNvPr>
          <p:cNvSpPr>
            <a:spLocks noGrp="1"/>
          </p:cNvSpPr>
          <p:nvPr>
            <p:ph type="sldNum" sz="quarter" idx="12"/>
          </p:nvPr>
        </p:nvSpPr>
        <p:spPr/>
        <p:txBody>
          <a:bodyPr/>
          <a:lstStyle/>
          <a:p>
            <a:fld id="{64F40377-B6F3-4828-805E-88BF44E99040}" type="slidenum">
              <a:rPr lang="zh-TW" altLang="en-US" smtClean="0"/>
              <a:t>‹#›</a:t>
            </a:fld>
            <a:endParaRPr lang="zh-TW" altLang="en-US"/>
          </a:p>
        </p:txBody>
      </p:sp>
    </p:spTree>
    <p:extLst>
      <p:ext uri="{BB962C8B-B14F-4D97-AF65-F5344CB8AC3E}">
        <p14:creationId xmlns:p14="http://schemas.microsoft.com/office/powerpoint/2010/main" val="311560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7DF1FF-9C99-441E-B4CE-2631DE22D9C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1883006-A584-4020-945B-4C360014BDD9}"/>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07B1D4BE-7441-4166-8852-FB49D5C88089}"/>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2F307CB4-88ED-4B67-AC22-AEEDD2D53D06}"/>
              </a:ext>
            </a:extLst>
          </p:cNvPr>
          <p:cNvSpPr>
            <a:spLocks noGrp="1"/>
          </p:cNvSpPr>
          <p:nvPr>
            <p:ph type="dt" sz="half" idx="10"/>
          </p:nvPr>
        </p:nvSpPr>
        <p:spPr/>
        <p:txBody>
          <a:bodyPr/>
          <a:lstStyle/>
          <a:p>
            <a:fld id="{846131FB-B0AA-4F4B-801A-A07747350BE5}" type="datetimeFigureOut">
              <a:rPr lang="zh-TW" altLang="en-US" smtClean="0"/>
              <a:t>2021/7/9</a:t>
            </a:fld>
            <a:endParaRPr lang="zh-TW" altLang="en-US"/>
          </a:p>
        </p:txBody>
      </p:sp>
      <p:sp>
        <p:nvSpPr>
          <p:cNvPr id="6" name="頁尾版面配置區 5">
            <a:extLst>
              <a:ext uri="{FF2B5EF4-FFF2-40B4-BE49-F238E27FC236}">
                <a16:creationId xmlns:a16="http://schemas.microsoft.com/office/drawing/2014/main" id="{11989614-1897-43EF-B519-25CEB21A335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34F1EB0-5E65-4284-8664-A3493DF8BA5C}"/>
              </a:ext>
            </a:extLst>
          </p:cNvPr>
          <p:cNvSpPr>
            <a:spLocks noGrp="1"/>
          </p:cNvSpPr>
          <p:nvPr>
            <p:ph type="sldNum" sz="quarter" idx="12"/>
          </p:nvPr>
        </p:nvSpPr>
        <p:spPr/>
        <p:txBody>
          <a:bodyPr/>
          <a:lstStyle/>
          <a:p>
            <a:fld id="{64F40377-B6F3-4828-805E-88BF44E99040}" type="slidenum">
              <a:rPr lang="zh-TW" altLang="en-US" smtClean="0"/>
              <a:t>‹#›</a:t>
            </a:fld>
            <a:endParaRPr lang="zh-TW" altLang="en-US"/>
          </a:p>
        </p:txBody>
      </p:sp>
    </p:spTree>
    <p:extLst>
      <p:ext uri="{BB962C8B-B14F-4D97-AF65-F5344CB8AC3E}">
        <p14:creationId xmlns:p14="http://schemas.microsoft.com/office/powerpoint/2010/main" val="313868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26EA5E-9E39-490A-BA71-264ED9A7E1AE}"/>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44C1AFD-4531-4B6F-8B3D-0ECEB88EF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C42DEEC1-06F5-4FF0-A8D3-3BD73AF5DD05}"/>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1D360CD-9475-41C1-9305-963D217B09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F29C67A2-7003-462E-A719-2CABAA62525D}"/>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0ACE62A-6D99-46FB-8A8E-0CB388AD3D8F}"/>
              </a:ext>
            </a:extLst>
          </p:cNvPr>
          <p:cNvSpPr>
            <a:spLocks noGrp="1"/>
          </p:cNvSpPr>
          <p:nvPr>
            <p:ph type="dt" sz="half" idx="10"/>
          </p:nvPr>
        </p:nvSpPr>
        <p:spPr/>
        <p:txBody>
          <a:bodyPr/>
          <a:lstStyle/>
          <a:p>
            <a:fld id="{846131FB-B0AA-4F4B-801A-A07747350BE5}" type="datetimeFigureOut">
              <a:rPr lang="zh-TW" altLang="en-US" smtClean="0"/>
              <a:t>2021/7/9</a:t>
            </a:fld>
            <a:endParaRPr lang="zh-TW" altLang="en-US"/>
          </a:p>
        </p:txBody>
      </p:sp>
      <p:sp>
        <p:nvSpPr>
          <p:cNvPr id="8" name="頁尾版面配置區 7">
            <a:extLst>
              <a:ext uri="{FF2B5EF4-FFF2-40B4-BE49-F238E27FC236}">
                <a16:creationId xmlns:a16="http://schemas.microsoft.com/office/drawing/2014/main" id="{818116C9-5996-4762-B828-44DE78E3A868}"/>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4730F5B-DDA2-4ACA-BAA8-BABFB71708EA}"/>
              </a:ext>
            </a:extLst>
          </p:cNvPr>
          <p:cNvSpPr>
            <a:spLocks noGrp="1"/>
          </p:cNvSpPr>
          <p:nvPr>
            <p:ph type="sldNum" sz="quarter" idx="12"/>
          </p:nvPr>
        </p:nvSpPr>
        <p:spPr/>
        <p:txBody>
          <a:bodyPr/>
          <a:lstStyle/>
          <a:p>
            <a:fld id="{64F40377-B6F3-4828-805E-88BF44E99040}" type="slidenum">
              <a:rPr lang="zh-TW" altLang="en-US" smtClean="0"/>
              <a:t>‹#›</a:t>
            </a:fld>
            <a:endParaRPr lang="zh-TW" altLang="en-US"/>
          </a:p>
        </p:txBody>
      </p:sp>
    </p:spTree>
    <p:extLst>
      <p:ext uri="{BB962C8B-B14F-4D97-AF65-F5344CB8AC3E}">
        <p14:creationId xmlns:p14="http://schemas.microsoft.com/office/powerpoint/2010/main" val="2843276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ACD164-63F3-4903-84E6-EC26A94D0C9A}"/>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0A703C04-2E53-490A-888A-C17C452F7683}"/>
              </a:ext>
            </a:extLst>
          </p:cNvPr>
          <p:cNvSpPr>
            <a:spLocks noGrp="1"/>
          </p:cNvSpPr>
          <p:nvPr>
            <p:ph type="dt" sz="half" idx="10"/>
          </p:nvPr>
        </p:nvSpPr>
        <p:spPr/>
        <p:txBody>
          <a:bodyPr/>
          <a:lstStyle/>
          <a:p>
            <a:fld id="{846131FB-B0AA-4F4B-801A-A07747350BE5}" type="datetimeFigureOut">
              <a:rPr lang="zh-TW" altLang="en-US" smtClean="0"/>
              <a:t>2021/7/9</a:t>
            </a:fld>
            <a:endParaRPr lang="zh-TW" altLang="en-US"/>
          </a:p>
        </p:txBody>
      </p:sp>
      <p:sp>
        <p:nvSpPr>
          <p:cNvPr id="4" name="頁尾版面配置區 3">
            <a:extLst>
              <a:ext uri="{FF2B5EF4-FFF2-40B4-BE49-F238E27FC236}">
                <a16:creationId xmlns:a16="http://schemas.microsoft.com/office/drawing/2014/main" id="{0DBA4CF8-980B-4BA8-9C83-0ACD58012174}"/>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F48D8655-0C78-4637-90F4-2455FC3FBD8E}"/>
              </a:ext>
            </a:extLst>
          </p:cNvPr>
          <p:cNvSpPr>
            <a:spLocks noGrp="1"/>
          </p:cNvSpPr>
          <p:nvPr>
            <p:ph type="sldNum" sz="quarter" idx="12"/>
          </p:nvPr>
        </p:nvSpPr>
        <p:spPr/>
        <p:txBody>
          <a:bodyPr/>
          <a:lstStyle/>
          <a:p>
            <a:fld id="{64F40377-B6F3-4828-805E-88BF44E99040}" type="slidenum">
              <a:rPr lang="zh-TW" altLang="en-US" smtClean="0"/>
              <a:t>‹#›</a:t>
            </a:fld>
            <a:endParaRPr lang="zh-TW" altLang="en-US"/>
          </a:p>
        </p:txBody>
      </p:sp>
    </p:spTree>
    <p:extLst>
      <p:ext uri="{BB962C8B-B14F-4D97-AF65-F5344CB8AC3E}">
        <p14:creationId xmlns:p14="http://schemas.microsoft.com/office/powerpoint/2010/main" val="3019344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C0A57C2-5B33-443C-856A-B218B1949E87}"/>
              </a:ext>
            </a:extLst>
          </p:cNvPr>
          <p:cNvSpPr>
            <a:spLocks noGrp="1"/>
          </p:cNvSpPr>
          <p:nvPr>
            <p:ph type="dt" sz="half" idx="10"/>
          </p:nvPr>
        </p:nvSpPr>
        <p:spPr/>
        <p:txBody>
          <a:bodyPr/>
          <a:lstStyle/>
          <a:p>
            <a:fld id="{846131FB-B0AA-4F4B-801A-A07747350BE5}" type="datetimeFigureOut">
              <a:rPr lang="zh-TW" altLang="en-US" smtClean="0"/>
              <a:t>2021/7/9</a:t>
            </a:fld>
            <a:endParaRPr lang="zh-TW" altLang="en-US"/>
          </a:p>
        </p:txBody>
      </p:sp>
      <p:sp>
        <p:nvSpPr>
          <p:cNvPr id="3" name="頁尾版面配置區 2">
            <a:extLst>
              <a:ext uri="{FF2B5EF4-FFF2-40B4-BE49-F238E27FC236}">
                <a16:creationId xmlns:a16="http://schemas.microsoft.com/office/drawing/2014/main" id="{B606DF82-C635-4629-A987-D1737F939F1C}"/>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AE3ACE2C-1907-4C56-AD41-CA9B97C0AC91}"/>
              </a:ext>
            </a:extLst>
          </p:cNvPr>
          <p:cNvSpPr>
            <a:spLocks noGrp="1"/>
          </p:cNvSpPr>
          <p:nvPr>
            <p:ph type="sldNum" sz="quarter" idx="12"/>
          </p:nvPr>
        </p:nvSpPr>
        <p:spPr/>
        <p:txBody>
          <a:bodyPr/>
          <a:lstStyle/>
          <a:p>
            <a:fld id="{64F40377-B6F3-4828-805E-88BF44E99040}" type="slidenum">
              <a:rPr lang="zh-TW" altLang="en-US" smtClean="0"/>
              <a:t>‹#›</a:t>
            </a:fld>
            <a:endParaRPr lang="zh-TW" altLang="en-US"/>
          </a:p>
        </p:txBody>
      </p:sp>
    </p:spTree>
    <p:extLst>
      <p:ext uri="{BB962C8B-B14F-4D97-AF65-F5344CB8AC3E}">
        <p14:creationId xmlns:p14="http://schemas.microsoft.com/office/powerpoint/2010/main" val="2687176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0B0897-FD40-4B70-8799-BCCFB36C9BE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FAF99AFB-6A2D-4A66-B18B-8746AA89DC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A32FD781-DF90-4FE9-B636-6ACCF7F2BF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CE3F2C32-A580-4B8D-AAEE-183ACDC3EB99}"/>
              </a:ext>
            </a:extLst>
          </p:cNvPr>
          <p:cNvSpPr>
            <a:spLocks noGrp="1"/>
          </p:cNvSpPr>
          <p:nvPr>
            <p:ph type="dt" sz="half" idx="10"/>
          </p:nvPr>
        </p:nvSpPr>
        <p:spPr/>
        <p:txBody>
          <a:bodyPr/>
          <a:lstStyle/>
          <a:p>
            <a:fld id="{846131FB-B0AA-4F4B-801A-A07747350BE5}" type="datetimeFigureOut">
              <a:rPr lang="zh-TW" altLang="en-US" smtClean="0"/>
              <a:t>2021/7/9</a:t>
            </a:fld>
            <a:endParaRPr lang="zh-TW" altLang="en-US"/>
          </a:p>
        </p:txBody>
      </p:sp>
      <p:sp>
        <p:nvSpPr>
          <p:cNvPr id="6" name="頁尾版面配置區 5">
            <a:extLst>
              <a:ext uri="{FF2B5EF4-FFF2-40B4-BE49-F238E27FC236}">
                <a16:creationId xmlns:a16="http://schemas.microsoft.com/office/drawing/2014/main" id="{AF8B8D99-6CD2-4CE0-B38F-1210345C6C9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251F592-55DB-4171-B8CC-9CA155BF8C38}"/>
              </a:ext>
            </a:extLst>
          </p:cNvPr>
          <p:cNvSpPr>
            <a:spLocks noGrp="1"/>
          </p:cNvSpPr>
          <p:nvPr>
            <p:ph type="sldNum" sz="quarter" idx="12"/>
          </p:nvPr>
        </p:nvSpPr>
        <p:spPr/>
        <p:txBody>
          <a:bodyPr/>
          <a:lstStyle/>
          <a:p>
            <a:fld id="{64F40377-B6F3-4828-805E-88BF44E99040}" type="slidenum">
              <a:rPr lang="zh-TW" altLang="en-US" smtClean="0"/>
              <a:t>‹#›</a:t>
            </a:fld>
            <a:endParaRPr lang="zh-TW" altLang="en-US"/>
          </a:p>
        </p:txBody>
      </p:sp>
    </p:spTree>
    <p:extLst>
      <p:ext uri="{BB962C8B-B14F-4D97-AF65-F5344CB8AC3E}">
        <p14:creationId xmlns:p14="http://schemas.microsoft.com/office/powerpoint/2010/main" val="916060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C11A2E-1D0C-4793-810A-F77D51E3685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57990E4A-B01E-4322-822C-D79D140135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509D8CED-712A-4C47-9974-E959A66521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933C61F2-F5DE-48C7-933D-9BD21B2E35B0}"/>
              </a:ext>
            </a:extLst>
          </p:cNvPr>
          <p:cNvSpPr>
            <a:spLocks noGrp="1"/>
          </p:cNvSpPr>
          <p:nvPr>
            <p:ph type="dt" sz="half" idx="10"/>
          </p:nvPr>
        </p:nvSpPr>
        <p:spPr/>
        <p:txBody>
          <a:bodyPr/>
          <a:lstStyle/>
          <a:p>
            <a:fld id="{846131FB-B0AA-4F4B-801A-A07747350BE5}" type="datetimeFigureOut">
              <a:rPr lang="zh-TW" altLang="en-US" smtClean="0"/>
              <a:t>2021/7/9</a:t>
            </a:fld>
            <a:endParaRPr lang="zh-TW" altLang="en-US"/>
          </a:p>
        </p:txBody>
      </p:sp>
      <p:sp>
        <p:nvSpPr>
          <p:cNvPr id="6" name="頁尾版面配置區 5">
            <a:extLst>
              <a:ext uri="{FF2B5EF4-FFF2-40B4-BE49-F238E27FC236}">
                <a16:creationId xmlns:a16="http://schemas.microsoft.com/office/drawing/2014/main" id="{2BC82037-E3DC-4ADF-AE37-5A4066D249A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5F0E3E5-05E7-4FA8-96A9-766445A9FAE2}"/>
              </a:ext>
            </a:extLst>
          </p:cNvPr>
          <p:cNvSpPr>
            <a:spLocks noGrp="1"/>
          </p:cNvSpPr>
          <p:nvPr>
            <p:ph type="sldNum" sz="quarter" idx="12"/>
          </p:nvPr>
        </p:nvSpPr>
        <p:spPr/>
        <p:txBody>
          <a:bodyPr/>
          <a:lstStyle/>
          <a:p>
            <a:fld id="{64F40377-B6F3-4828-805E-88BF44E99040}" type="slidenum">
              <a:rPr lang="zh-TW" altLang="en-US" smtClean="0"/>
              <a:t>‹#›</a:t>
            </a:fld>
            <a:endParaRPr lang="zh-TW" altLang="en-US"/>
          </a:p>
        </p:txBody>
      </p:sp>
    </p:spTree>
    <p:extLst>
      <p:ext uri="{BB962C8B-B14F-4D97-AF65-F5344CB8AC3E}">
        <p14:creationId xmlns:p14="http://schemas.microsoft.com/office/powerpoint/2010/main" val="3429118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FC99EB2-4A28-4066-BD3A-D90B2944C5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C96CC45-4444-4BC2-9FE8-35CEF23F35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D6F4422-1DED-4735-B227-3C499297D8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131FB-B0AA-4F4B-801A-A07747350BE5}" type="datetimeFigureOut">
              <a:rPr lang="zh-TW" altLang="en-US" smtClean="0"/>
              <a:t>2021/7/9</a:t>
            </a:fld>
            <a:endParaRPr lang="zh-TW" altLang="en-US"/>
          </a:p>
        </p:txBody>
      </p:sp>
      <p:sp>
        <p:nvSpPr>
          <p:cNvPr id="5" name="頁尾版面配置區 4">
            <a:extLst>
              <a:ext uri="{FF2B5EF4-FFF2-40B4-BE49-F238E27FC236}">
                <a16:creationId xmlns:a16="http://schemas.microsoft.com/office/drawing/2014/main" id="{4706DC83-696E-43CC-9F3C-D6213B3DB5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DE3B906E-8782-4734-A663-537561FC2F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F40377-B6F3-4828-805E-88BF44E99040}" type="slidenum">
              <a:rPr lang="zh-TW" altLang="en-US" smtClean="0"/>
              <a:t>‹#›</a:t>
            </a:fld>
            <a:endParaRPr lang="zh-TW" altLang="en-US"/>
          </a:p>
        </p:txBody>
      </p:sp>
    </p:spTree>
    <p:extLst>
      <p:ext uri="{BB962C8B-B14F-4D97-AF65-F5344CB8AC3E}">
        <p14:creationId xmlns:p14="http://schemas.microsoft.com/office/powerpoint/2010/main" val="21796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sonickun/sha1-collider" TargetMode="External"/><Relationship Id="rId2" Type="http://schemas.openxmlformats.org/officeDocument/2006/relationships/hyperlink" Target="https://shattered.io/"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1.png"/><Relationship Id="rId7" Type="http://schemas.openxmlformats.org/officeDocument/2006/relationships/image" Target="../media/image19.png"/><Relationship Id="rId1" Type="http://schemas.openxmlformats.org/officeDocument/2006/relationships/slideLayout" Target="../slideLayouts/slideLayout2.xml"/><Relationship Id="rId11" Type="http://schemas.openxmlformats.org/officeDocument/2006/relationships/image" Target="../media/image14.png"/><Relationship Id="rId10" Type="http://schemas.openxmlformats.org/officeDocument/2006/relationships/image" Target="../media/image13.png"/><Relationship Id="rId9"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40.pn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AEA398-D633-4442-BD71-39D922966784}"/>
              </a:ext>
            </a:extLst>
          </p:cNvPr>
          <p:cNvSpPr>
            <a:spLocks noGrp="1"/>
          </p:cNvSpPr>
          <p:nvPr>
            <p:ph type="ctrTitle"/>
          </p:nvPr>
        </p:nvSpPr>
        <p:spPr/>
        <p:txBody>
          <a:bodyPr/>
          <a:lstStyle/>
          <a:p>
            <a:r>
              <a:rPr lang="en-US" altLang="zh-TW" dirty="0"/>
              <a:t>Crypto CTF Writeup</a:t>
            </a:r>
            <a:endParaRPr lang="zh-TW" altLang="en-US" dirty="0"/>
          </a:p>
        </p:txBody>
      </p:sp>
      <p:sp>
        <p:nvSpPr>
          <p:cNvPr id="3" name="副標題 2">
            <a:extLst>
              <a:ext uri="{FF2B5EF4-FFF2-40B4-BE49-F238E27FC236}">
                <a16:creationId xmlns:a16="http://schemas.microsoft.com/office/drawing/2014/main" id="{342BB882-D919-4135-B26C-B782F079DF19}"/>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712407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117034A-1D1E-42B2-9685-97C0D7171579}"/>
              </a:ext>
            </a:extLst>
          </p:cNvPr>
          <p:cNvSpPr>
            <a:spLocks noGrp="1"/>
          </p:cNvSpPr>
          <p:nvPr>
            <p:ph type="title"/>
          </p:nvPr>
        </p:nvSpPr>
        <p:spPr>
          <a:xfrm>
            <a:off x="838200" y="365125"/>
            <a:ext cx="10515600" cy="540397"/>
          </a:xfrm>
        </p:spPr>
        <p:txBody>
          <a:bodyPr>
            <a:normAutofit/>
          </a:bodyPr>
          <a:lstStyle/>
          <a:p>
            <a:r>
              <a:rPr lang="en-US" altLang="zh-TW" sz="2400" dirty="0"/>
              <a:t>2. </a:t>
            </a:r>
            <a:r>
              <a:rPr lang="en-US" altLang="zh-TW" sz="2400" dirty="0" err="1"/>
              <a:t>aes_cbc_bitflip</a:t>
            </a:r>
            <a:endParaRPr lang="zh-TW" altLang="en-US" sz="2400" dirty="0"/>
          </a:p>
        </p:txBody>
      </p:sp>
      <p:sp>
        <p:nvSpPr>
          <p:cNvPr id="6" name="內容版面配置區 5">
            <a:extLst>
              <a:ext uri="{FF2B5EF4-FFF2-40B4-BE49-F238E27FC236}">
                <a16:creationId xmlns:a16="http://schemas.microsoft.com/office/drawing/2014/main" id="{AD4E4DAF-B869-4967-8CE3-9900ACDA0C1F}"/>
              </a:ext>
            </a:extLst>
          </p:cNvPr>
          <p:cNvSpPr>
            <a:spLocks noGrp="1"/>
          </p:cNvSpPr>
          <p:nvPr>
            <p:ph idx="1"/>
          </p:nvPr>
        </p:nvSpPr>
        <p:spPr>
          <a:xfrm>
            <a:off x="838200" y="905522"/>
            <a:ext cx="10515600" cy="5271441"/>
          </a:xfrm>
        </p:spPr>
        <p:txBody>
          <a:bodyPr>
            <a:normAutofit/>
          </a:bodyPr>
          <a:lstStyle/>
          <a:p>
            <a:r>
              <a:rPr lang="zh-TW" altLang="en-US" sz="1600" dirty="0"/>
              <a:t>參考資料：</a:t>
            </a:r>
            <a:r>
              <a:rPr lang="en-US" altLang="zh-TW" sz="1600" dirty="0"/>
              <a:t> n00b19CTF - Easy-</a:t>
            </a:r>
            <a:r>
              <a:rPr lang="en-US" altLang="zh-TW" sz="1600" dirty="0" err="1"/>
              <a:t>Flipp</a:t>
            </a:r>
            <a:endParaRPr lang="en-US" altLang="zh-TW" sz="1600" dirty="0"/>
          </a:p>
          <a:p>
            <a:r>
              <a:rPr lang="zh-TW" altLang="en-US" sz="1600" dirty="0"/>
              <a:t>介紹</a:t>
            </a:r>
            <a:endParaRPr lang="en-US" altLang="zh-TW" sz="1600" dirty="0"/>
          </a:p>
          <a:p>
            <a:pPr lvl="1"/>
            <a:r>
              <a:rPr lang="zh-TW" altLang="en-US" sz="1600" dirty="0"/>
              <a:t>這題</a:t>
            </a:r>
            <a:r>
              <a:rPr lang="en-US" altLang="zh-TW" sz="1600" dirty="0"/>
              <a:t>AES CBC </a:t>
            </a:r>
            <a:r>
              <a:rPr lang="en-US" altLang="zh-TW" sz="1600" dirty="0" err="1"/>
              <a:t>Paddong</a:t>
            </a:r>
            <a:r>
              <a:rPr lang="en-US" altLang="zh-TW" sz="1600" dirty="0"/>
              <a:t> Oracle</a:t>
            </a:r>
            <a:r>
              <a:rPr lang="zh-TW" altLang="en-US" sz="1600" dirty="0"/>
              <a:t>很像，但是更簡單，只要能夠透過密文就能任意改動明文，就可以偽冒</a:t>
            </a:r>
            <a:r>
              <a:rPr lang="en-US" altLang="zh-TW" sz="1600" dirty="0"/>
              <a:t>admin</a:t>
            </a:r>
            <a:r>
              <a:rPr lang="zh-TW" altLang="en-US" sz="1600" dirty="0"/>
              <a:t>拿到</a:t>
            </a:r>
            <a:r>
              <a:rPr lang="en-US" altLang="zh-TW" sz="1600" dirty="0"/>
              <a:t>flag</a:t>
            </a:r>
          </a:p>
          <a:p>
            <a:r>
              <a:rPr lang="zh-TW" altLang="en-US" sz="1600" dirty="0"/>
              <a:t>解法</a:t>
            </a:r>
            <a:endParaRPr lang="en-US" altLang="zh-TW" sz="1600" dirty="0"/>
          </a:p>
          <a:p>
            <a:pPr lvl="1"/>
            <a:r>
              <a:rPr lang="zh-TW" altLang="en-US" sz="1600" dirty="0"/>
              <a:t>因為</a:t>
            </a:r>
            <a:r>
              <a:rPr lang="en-US" altLang="zh-TW" sz="1600" dirty="0"/>
              <a:t>CBC</a:t>
            </a:r>
            <a:r>
              <a:rPr lang="zh-TW" altLang="en-US" sz="1600" dirty="0"/>
              <a:t> </a:t>
            </a:r>
            <a:r>
              <a:rPr lang="en-US" altLang="zh-TW" sz="1600" dirty="0"/>
              <a:t>mode</a:t>
            </a:r>
            <a:r>
              <a:rPr lang="zh-TW" altLang="en-US" sz="1600" dirty="0"/>
              <a:t>的特性，前一個</a:t>
            </a:r>
            <a:r>
              <a:rPr lang="en-US" altLang="zh-TW" sz="1600" dirty="0"/>
              <a:t>block</a:t>
            </a:r>
            <a:r>
              <a:rPr lang="zh-TW" altLang="en-US" sz="1600" dirty="0"/>
              <a:t>的密文可以直接影響下一個</a:t>
            </a:r>
            <a:r>
              <a:rPr lang="en-US" altLang="zh-TW" sz="1600" dirty="0"/>
              <a:t>block</a:t>
            </a:r>
            <a:r>
              <a:rPr lang="zh-TW" altLang="en-US" sz="1600" dirty="0"/>
              <a:t>的明文</a:t>
            </a:r>
            <a:endParaRPr lang="en-US" altLang="zh-TW" sz="1600" dirty="0"/>
          </a:p>
          <a:p>
            <a:pPr lvl="1"/>
            <a:r>
              <a:rPr lang="zh-TW" altLang="en-US" sz="1600" dirty="0"/>
              <a:t>只要翻動一個</a:t>
            </a:r>
            <a:r>
              <a:rPr lang="en-US" altLang="zh-TW" sz="1600" dirty="0"/>
              <a:t>bit</a:t>
            </a:r>
            <a:r>
              <a:rPr lang="zh-TW" altLang="en-US" sz="1600" dirty="0"/>
              <a:t>使得</a:t>
            </a:r>
            <a:r>
              <a:rPr lang="en-US" altLang="zh-TW" sz="1600" dirty="0"/>
              <a:t>”admin=0”</a:t>
            </a:r>
            <a:r>
              <a:rPr lang="zh-TW" altLang="en-US" sz="1600" dirty="0"/>
              <a:t>變成</a:t>
            </a:r>
            <a:r>
              <a:rPr lang="en-US" altLang="zh-TW" sz="1600" dirty="0"/>
              <a:t>”admin=1”</a:t>
            </a:r>
            <a:r>
              <a:rPr lang="zh-TW" altLang="en-US" sz="1600" dirty="0"/>
              <a:t>就能拿到</a:t>
            </a:r>
            <a:r>
              <a:rPr lang="en-US" altLang="zh-TW" sz="1600" dirty="0"/>
              <a:t>flag</a:t>
            </a:r>
          </a:p>
          <a:p>
            <a:pPr lvl="1"/>
            <a:endParaRPr lang="en-US" altLang="zh-TW" sz="1200" dirty="0"/>
          </a:p>
        </p:txBody>
      </p:sp>
      <p:pic>
        <p:nvPicPr>
          <p:cNvPr id="4" name="image.png" descr="image.png">
            <a:extLst>
              <a:ext uri="{FF2B5EF4-FFF2-40B4-BE49-F238E27FC236}">
                <a16:creationId xmlns:a16="http://schemas.microsoft.com/office/drawing/2014/main" id="{DF602DCD-5BA3-4FB7-8638-E8A839C82DAA}"/>
              </a:ext>
            </a:extLst>
          </p:cNvPr>
          <p:cNvPicPr>
            <a:picLocks noChangeAspect="1"/>
          </p:cNvPicPr>
          <p:nvPr/>
        </p:nvPicPr>
        <p:blipFill>
          <a:blip r:embed="rId2"/>
          <a:stretch>
            <a:fillRect/>
          </a:stretch>
        </p:blipFill>
        <p:spPr>
          <a:xfrm>
            <a:off x="4210377" y="3429000"/>
            <a:ext cx="3771245" cy="2511844"/>
          </a:xfrm>
          <a:prstGeom prst="rect">
            <a:avLst/>
          </a:prstGeom>
          <a:ln w="12700">
            <a:miter lim="400000"/>
          </a:ln>
        </p:spPr>
      </p:pic>
    </p:spTree>
    <p:extLst>
      <p:ext uri="{BB962C8B-B14F-4D97-AF65-F5344CB8AC3E}">
        <p14:creationId xmlns:p14="http://schemas.microsoft.com/office/powerpoint/2010/main" val="1973211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117034A-1D1E-42B2-9685-97C0D7171579}"/>
              </a:ext>
            </a:extLst>
          </p:cNvPr>
          <p:cNvSpPr>
            <a:spLocks noGrp="1"/>
          </p:cNvSpPr>
          <p:nvPr>
            <p:ph type="title"/>
          </p:nvPr>
        </p:nvSpPr>
        <p:spPr>
          <a:xfrm>
            <a:off x="838200" y="365125"/>
            <a:ext cx="10515600" cy="540397"/>
          </a:xfrm>
        </p:spPr>
        <p:txBody>
          <a:bodyPr>
            <a:normAutofit/>
          </a:bodyPr>
          <a:lstStyle/>
          <a:p>
            <a:r>
              <a:rPr lang="en-US" altLang="zh-TW" sz="2400" dirty="0"/>
              <a:t>3. </a:t>
            </a:r>
            <a:r>
              <a:rPr lang="en-US" altLang="zh-TW" sz="2400" dirty="0" err="1"/>
              <a:t>aes_copy_paste</a:t>
            </a:r>
            <a:endParaRPr lang="zh-TW" altLang="en-US" sz="2400" dirty="0"/>
          </a:p>
        </p:txBody>
      </p:sp>
      <p:sp>
        <p:nvSpPr>
          <p:cNvPr id="6" name="內容版面配置區 5">
            <a:extLst>
              <a:ext uri="{FF2B5EF4-FFF2-40B4-BE49-F238E27FC236}">
                <a16:creationId xmlns:a16="http://schemas.microsoft.com/office/drawing/2014/main" id="{AD4E4DAF-B869-4967-8CE3-9900ACDA0C1F}"/>
              </a:ext>
            </a:extLst>
          </p:cNvPr>
          <p:cNvSpPr>
            <a:spLocks noGrp="1"/>
          </p:cNvSpPr>
          <p:nvPr>
            <p:ph idx="1"/>
          </p:nvPr>
        </p:nvSpPr>
        <p:spPr>
          <a:xfrm>
            <a:off x="838200" y="905522"/>
            <a:ext cx="10515600" cy="5271441"/>
          </a:xfrm>
        </p:spPr>
        <p:txBody>
          <a:bodyPr>
            <a:normAutofit/>
          </a:bodyPr>
          <a:lstStyle/>
          <a:p>
            <a:r>
              <a:rPr lang="zh-TW" altLang="en-US" sz="1600" dirty="0"/>
              <a:t>參考資料：</a:t>
            </a:r>
            <a:r>
              <a:rPr lang="en-US" altLang="zh-TW" sz="1600" dirty="0"/>
              <a:t> AIS3 2017 - Crypto 2</a:t>
            </a:r>
          </a:p>
          <a:p>
            <a:r>
              <a:rPr lang="zh-TW" altLang="en-US" sz="1600" dirty="0"/>
              <a:t>介紹</a:t>
            </a:r>
            <a:endParaRPr lang="en-US" altLang="zh-TW" sz="1600" dirty="0"/>
          </a:p>
          <a:p>
            <a:pPr lvl="1"/>
            <a:r>
              <a:rPr lang="zh-TW" altLang="en-US" sz="1600" dirty="0"/>
              <a:t>這題是</a:t>
            </a:r>
            <a:r>
              <a:rPr lang="en-US" altLang="zh-TW" sz="1600" dirty="0"/>
              <a:t>AES</a:t>
            </a:r>
            <a:r>
              <a:rPr lang="zh-TW" altLang="en-US" sz="1600" dirty="0"/>
              <a:t>的</a:t>
            </a:r>
            <a:r>
              <a:rPr lang="en-US" altLang="zh-TW" sz="1600" dirty="0"/>
              <a:t>ECB</a:t>
            </a:r>
            <a:r>
              <a:rPr lang="zh-TW" altLang="en-US" sz="1600" dirty="0"/>
              <a:t>加密，會去驗證</a:t>
            </a:r>
            <a:r>
              <a:rPr lang="en-US" altLang="zh-TW" sz="1600" dirty="0"/>
              <a:t>ECB</a:t>
            </a:r>
            <a:r>
              <a:rPr lang="zh-TW" altLang="en-US" sz="1600" dirty="0"/>
              <a:t>模式加密的</a:t>
            </a:r>
            <a:r>
              <a:rPr lang="en-US" altLang="zh-TW" sz="1600" dirty="0"/>
              <a:t>token</a:t>
            </a:r>
            <a:r>
              <a:rPr lang="zh-TW" altLang="en-US" sz="1600" dirty="0"/>
              <a:t>是否為</a:t>
            </a:r>
            <a:r>
              <a:rPr lang="en-US" altLang="zh-TW" sz="1600" dirty="0"/>
              <a:t>admin</a:t>
            </a:r>
          </a:p>
          <a:p>
            <a:r>
              <a:rPr lang="zh-TW" altLang="en-US" sz="1600" dirty="0"/>
              <a:t>解法</a:t>
            </a:r>
            <a:endParaRPr lang="en-US" altLang="zh-TW" sz="1600" dirty="0"/>
          </a:p>
          <a:p>
            <a:pPr lvl="1"/>
            <a:r>
              <a:rPr lang="zh-TW" altLang="en-US" sz="1600" dirty="0"/>
              <a:t>觀察後，發現</a:t>
            </a:r>
            <a:r>
              <a:rPr lang="en-US" altLang="zh-TW" sz="1600" dirty="0"/>
              <a:t>admin</a:t>
            </a:r>
            <a:r>
              <a:rPr lang="zh-TW" altLang="en-US" sz="1600" dirty="0"/>
              <a:t>的驗證方式和</a:t>
            </a:r>
            <a:r>
              <a:rPr lang="en-US" altLang="zh-TW" sz="1600" dirty="0"/>
              <a:t>ECB</a:t>
            </a:r>
            <a:r>
              <a:rPr lang="zh-TW" altLang="en-US" sz="1600" dirty="0"/>
              <a:t>模式的</a:t>
            </a:r>
            <a:r>
              <a:rPr lang="en-US" altLang="zh-TW" sz="1600" dirty="0"/>
              <a:t>block</a:t>
            </a:r>
            <a:r>
              <a:rPr lang="zh-TW" altLang="en-US" sz="1600" dirty="0"/>
              <a:t>都互為獨立</a:t>
            </a:r>
            <a:endParaRPr lang="en-US" altLang="zh-TW" sz="1600" dirty="0"/>
          </a:p>
          <a:p>
            <a:pPr lvl="1"/>
            <a:r>
              <a:rPr lang="zh-TW" altLang="en-US" sz="1600" dirty="0"/>
              <a:t>我們可以將想要為趙的訊息分別加密在串接起來，就能讓權限包含</a:t>
            </a:r>
            <a:r>
              <a:rPr lang="en-US" altLang="zh-TW" sz="1600" dirty="0"/>
              <a:t>admin</a:t>
            </a:r>
          </a:p>
          <a:p>
            <a:pPr lvl="1"/>
            <a:r>
              <a:rPr lang="zh-TW" altLang="en-US" sz="1600" dirty="0"/>
              <a:t>通過</a:t>
            </a:r>
            <a:r>
              <a:rPr lang="en-US" altLang="zh-TW" sz="1600" dirty="0"/>
              <a:t>admin</a:t>
            </a:r>
            <a:r>
              <a:rPr lang="zh-TW" altLang="en-US" sz="1600" dirty="0"/>
              <a:t>認證後，就會得到</a:t>
            </a:r>
            <a:r>
              <a:rPr lang="en-US" altLang="zh-TW" sz="1600" dirty="0"/>
              <a:t>flag</a:t>
            </a:r>
          </a:p>
          <a:p>
            <a:pPr lvl="1"/>
            <a:endParaRPr lang="en-US" altLang="zh-TW" sz="1200" dirty="0"/>
          </a:p>
        </p:txBody>
      </p:sp>
    </p:spTree>
    <p:extLst>
      <p:ext uri="{BB962C8B-B14F-4D97-AF65-F5344CB8AC3E}">
        <p14:creationId xmlns:p14="http://schemas.microsoft.com/office/powerpoint/2010/main" val="2532504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117034A-1D1E-42B2-9685-97C0D7171579}"/>
              </a:ext>
            </a:extLst>
          </p:cNvPr>
          <p:cNvSpPr>
            <a:spLocks noGrp="1"/>
          </p:cNvSpPr>
          <p:nvPr>
            <p:ph type="title"/>
          </p:nvPr>
        </p:nvSpPr>
        <p:spPr>
          <a:xfrm>
            <a:off x="838200" y="365125"/>
            <a:ext cx="10515600" cy="540397"/>
          </a:xfrm>
        </p:spPr>
        <p:txBody>
          <a:bodyPr>
            <a:normAutofit/>
          </a:bodyPr>
          <a:lstStyle/>
          <a:p>
            <a:r>
              <a:rPr lang="en-US" altLang="zh-TW" sz="2400" dirty="0"/>
              <a:t>4. </a:t>
            </a:r>
            <a:r>
              <a:rPr lang="en-US" altLang="zh-TW" sz="2400" dirty="0" err="1"/>
              <a:t>des_ofb</a:t>
            </a:r>
            <a:endParaRPr lang="zh-TW" altLang="en-US" sz="2400" dirty="0"/>
          </a:p>
        </p:txBody>
      </p:sp>
      <p:sp>
        <p:nvSpPr>
          <p:cNvPr id="6" name="內容版面配置區 5">
            <a:extLst>
              <a:ext uri="{FF2B5EF4-FFF2-40B4-BE49-F238E27FC236}">
                <a16:creationId xmlns:a16="http://schemas.microsoft.com/office/drawing/2014/main" id="{AD4E4DAF-B869-4967-8CE3-9900ACDA0C1F}"/>
              </a:ext>
            </a:extLst>
          </p:cNvPr>
          <p:cNvSpPr>
            <a:spLocks noGrp="1"/>
          </p:cNvSpPr>
          <p:nvPr>
            <p:ph idx="1"/>
          </p:nvPr>
        </p:nvSpPr>
        <p:spPr>
          <a:xfrm>
            <a:off x="838200" y="905522"/>
            <a:ext cx="10515600" cy="5271441"/>
          </a:xfrm>
        </p:spPr>
        <p:txBody>
          <a:bodyPr>
            <a:normAutofit/>
          </a:bodyPr>
          <a:lstStyle/>
          <a:p>
            <a:r>
              <a:rPr lang="zh-TW" altLang="en-US" sz="1600" dirty="0"/>
              <a:t>參考資料：</a:t>
            </a:r>
            <a:r>
              <a:rPr lang="en-US" altLang="zh-TW" sz="1600" dirty="0"/>
              <a:t> Boston Key Party CTF 2016 - DES OFB</a:t>
            </a:r>
          </a:p>
          <a:p>
            <a:r>
              <a:rPr lang="zh-TW" altLang="en-US" sz="1600" dirty="0"/>
              <a:t>介紹</a:t>
            </a:r>
            <a:endParaRPr lang="en-US" altLang="zh-TW" sz="1600" dirty="0"/>
          </a:p>
          <a:p>
            <a:pPr lvl="1"/>
            <a:r>
              <a:rPr lang="zh-TW" altLang="en-US" sz="1600" dirty="0"/>
              <a:t>這題應用到了</a:t>
            </a:r>
            <a:r>
              <a:rPr lang="en-US" altLang="zh-TW" sz="1600" dirty="0"/>
              <a:t>DES</a:t>
            </a:r>
            <a:r>
              <a:rPr lang="zh-TW" altLang="en-US" sz="1600" dirty="0"/>
              <a:t>在</a:t>
            </a:r>
            <a:r>
              <a:rPr lang="en-US" altLang="zh-TW" sz="1600" dirty="0"/>
              <a:t>OFB</a:t>
            </a:r>
            <a:r>
              <a:rPr lang="zh-TW" altLang="en-US" sz="1600" dirty="0"/>
              <a:t>模式下，使用弱密鑰會產生的問題，可以用這思路解出這一題</a:t>
            </a:r>
            <a:endParaRPr lang="en-US" altLang="zh-TW" sz="1600" dirty="0"/>
          </a:p>
          <a:p>
            <a:r>
              <a:rPr lang="zh-TW" altLang="en-US" sz="1600" dirty="0"/>
              <a:t>解法</a:t>
            </a:r>
            <a:endParaRPr lang="en-US" altLang="zh-TW" sz="1600" dirty="0"/>
          </a:p>
          <a:p>
            <a:pPr lvl="1"/>
            <a:r>
              <a:rPr lang="en-US" altLang="zh-TW" sz="1600" dirty="0"/>
              <a:t>OFB</a:t>
            </a:r>
            <a:r>
              <a:rPr lang="zh-TW" altLang="en-US" sz="1600" dirty="0"/>
              <a:t>模式其實很像</a:t>
            </a:r>
            <a:r>
              <a:rPr lang="en-US" altLang="zh-TW" sz="1600" dirty="0"/>
              <a:t>stream cipher</a:t>
            </a:r>
            <a:r>
              <a:rPr lang="zh-TW" altLang="en-US" sz="1600" dirty="0"/>
              <a:t>，透過不斷加密</a:t>
            </a:r>
            <a:r>
              <a:rPr lang="en-US" altLang="zh-TW" sz="1600" dirty="0"/>
              <a:t>IV</a:t>
            </a:r>
            <a:r>
              <a:rPr lang="zh-TW" altLang="en-US" sz="1600" dirty="0"/>
              <a:t>得到一連串的</a:t>
            </a:r>
            <a:r>
              <a:rPr lang="en-US" altLang="zh-TW" sz="1600" dirty="0"/>
              <a:t>bits</a:t>
            </a:r>
            <a:r>
              <a:rPr lang="zh-TW" altLang="en-US" sz="1600" dirty="0"/>
              <a:t>用於加密</a:t>
            </a:r>
            <a:endParaRPr lang="en-US" altLang="zh-TW" sz="1600" dirty="0"/>
          </a:p>
          <a:p>
            <a:pPr lvl="1"/>
            <a:r>
              <a:rPr lang="en-US" altLang="zh-TW" sz="1600" dirty="0" err="1"/>
              <a:t>PyCrypto</a:t>
            </a:r>
            <a:r>
              <a:rPr lang="zh-TW" altLang="en-US" sz="1600" dirty="0"/>
              <a:t>的</a:t>
            </a:r>
            <a:r>
              <a:rPr lang="en-US" altLang="zh-TW" sz="1600" dirty="0"/>
              <a:t>DES.MODE_OFB</a:t>
            </a:r>
            <a:r>
              <a:rPr lang="zh-TW" altLang="en-US" sz="1600" dirty="0"/>
              <a:t>不會偏移</a:t>
            </a:r>
            <a:r>
              <a:rPr lang="en-US" altLang="zh-TW" sz="1600" dirty="0"/>
              <a:t>IV</a:t>
            </a:r>
            <a:r>
              <a:rPr lang="zh-TW" altLang="en-US" sz="1600" dirty="0"/>
              <a:t>，導致偶數個</a:t>
            </a:r>
            <a:r>
              <a:rPr lang="en-US" altLang="zh-TW" sz="1600" dirty="0"/>
              <a:t>blocks</a:t>
            </a:r>
            <a:r>
              <a:rPr lang="zh-TW" altLang="en-US" sz="1600" dirty="0"/>
              <a:t>加密用的</a:t>
            </a:r>
            <a:r>
              <a:rPr lang="en-US" altLang="zh-TW" sz="1600" dirty="0"/>
              <a:t>keystream=iv</a:t>
            </a:r>
            <a:r>
              <a:rPr lang="zh-TW" altLang="en-US" sz="1600" dirty="0"/>
              <a:t>；奇數個</a:t>
            </a:r>
            <a:r>
              <a:rPr lang="en-US" altLang="zh-TW" sz="1600" dirty="0"/>
              <a:t>blocks</a:t>
            </a:r>
            <a:r>
              <a:rPr lang="zh-TW" altLang="en-US" sz="1600" dirty="0"/>
              <a:t>加密用的</a:t>
            </a:r>
            <a:r>
              <a:rPr lang="en-US" altLang="zh-TW" sz="1600" dirty="0"/>
              <a:t>keystream=enc(iv, key)</a:t>
            </a:r>
          </a:p>
          <a:p>
            <a:pPr lvl="1"/>
            <a:r>
              <a:rPr lang="zh-TW" altLang="en-US" sz="1600" dirty="0"/>
              <a:t>透過觀察偶數個</a:t>
            </a:r>
            <a:r>
              <a:rPr lang="en-US" altLang="zh-TW" sz="1600" dirty="0"/>
              <a:t>blocks</a:t>
            </a:r>
            <a:r>
              <a:rPr lang="zh-TW" altLang="en-US" sz="1600" dirty="0"/>
              <a:t>文本</a:t>
            </a:r>
            <a:r>
              <a:rPr lang="en-US" altLang="zh-TW" sz="1600" dirty="0"/>
              <a:t>‘To be or not to be’</a:t>
            </a:r>
            <a:r>
              <a:rPr lang="zh-TW" altLang="en-US" sz="1600" dirty="0"/>
              <a:t>是</a:t>
            </a:r>
            <a:r>
              <a:rPr lang="en-US" altLang="zh-TW" sz="1600" dirty="0"/>
              <a:t>Shakespeare‘s Hamlet</a:t>
            </a:r>
            <a:r>
              <a:rPr lang="zh-TW" altLang="en-US" sz="1600" dirty="0"/>
              <a:t>的句子，所以第一個</a:t>
            </a:r>
            <a:r>
              <a:rPr lang="en-US" altLang="zh-TW" sz="1600" dirty="0"/>
              <a:t>block</a:t>
            </a:r>
            <a:r>
              <a:rPr lang="zh-TW" altLang="en-US" sz="1600" dirty="0"/>
              <a:t>是</a:t>
            </a:r>
            <a:r>
              <a:rPr lang="en-US" altLang="zh-TW" sz="1600" dirty="0"/>
              <a:t>" be, </a:t>
            </a:r>
            <a:r>
              <a:rPr lang="en-US" altLang="zh-TW" sz="1600" dirty="0" err="1"/>
              <a:t>tha</a:t>
            </a:r>
            <a:r>
              <a:rPr lang="en-US" altLang="zh-TW" sz="1600" dirty="0"/>
              <a:t>“</a:t>
            </a:r>
          </a:p>
          <a:p>
            <a:pPr lvl="1"/>
            <a:r>
              <a:rPr lang="zh-TW" altLang="en-US" sz="1600" dirty="0"/>
              <a:t>用第一個</a:t>
            </a:r>
            <a:r>
              <a:rPr lang="en-US" altLang="zh-TW" sz="1600" dirty="0"/>
              <a:t>block</a:t>
            </a:r>
            <a:r>
              <a:rPr lang="zh-TW" altLang="en-US" sz="1600" dirty="0"/>
              <a:t>還原</a:t>
            </a:r>
            <a:r>
              <a:rPr lang="en-US" altLang="zh-TW" sz="1600" dirty="0"/>
              <a:t>enc(iv, key)</a:t>
            </a:r>
            <a:r>
              <a:rPr lang="zh-TW" altLang="en-US" sz="1600" dirty="0"/>
              <a:t>，我們就有所有</a:t>
            </a:r>
            <a:r>
              <a:rPr lang="en-US" altLang="zh-TW" sz="1600" dirty="0"/>
              <a:t>keystream</a:t>
            </a:r>
            <a:r>
              <a:rPr lang="zh-TW" altLang="en-US" sz="1600" dirty="0"/>
              <a:t>可以還原密文</a:t>
            </a:r>
            <a:endParaRPr lang="en-US" altLang="zh-TW" sz="1600" dirty="0"/>
          </a:p>
        </p:txBody>
      </p:sp>
      <p:pic>
        <p:nvPicPr>
          <p:cNvPr id="3" name="圖片 2">
            <a:extLst>
              <a:ext uri="{FF2B5EF4-FFF2-40B4-BE49-F238E27FC236}">
                <a16:creationId xmlns:a16="http://schemas.microsoft.com/office/drawing/2014/main" id="{93BAB47E-7714-4B5A-9E3F-C62645BA1CA5}"/>
              </a:ext>
            </a:extLst>
          </p:cNvPr>
          <p:cNvPicPr>
            <a:picLocks noChangeAspect="1"/>
          </p:cNvPicPr>
          <p:nvPr/>
        </p:nvPicPr>
        <p:blipFill>
          <a:blip r:embed="rId2"/>
          <a:stretch>
            <a:fillRect/>
          </a:stretch>
        </p:blipFill>
        <p:spPr>
          <a:xfrm>
            <a:off x="2892660" y="3541242"/>
            <a:ext cx="6406680" cy="2399963"/>
          </a:xfrm>
          <a:prstGeom prst="rect">
            <a:avLst/>
          </a:prstGeom>
        </p:spPr>
      </p:pic>
    </p:spTree>
    <p:extLst>
      <p:ext uri="{BB962C8B-B14F-4D97-AF65-F5344CB8AC3E}">
        <p14:creationId xmlns:p14="http://schemas.microsoft.com/office/powerpoint/2010/main" val="713985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117034A-1D1E-42B2-9685-97C0D7171579}"/>
              </a:ext>
            </a:extLst>
          </p:cNvPr>
          <p:cNvSpPr>
            <a:spLocks noGrp="1"/>
          </p:cNvSpPr>
          <p:nvPr>
            <p:ph type="title"/>
          </p:nvPr>
        </p:nvSpPr>
        <p:spPr>
          <a:xfrm>
            <a:off x="838200" y="365125"/>
            <a:ext cx="10515600" cy="540397"/>
          </a:xfrm>
        </p:spPr>
        <p:txBody>
          <a:bodyPr>
            <a:normAutofit/>
          </a:bodyPr>
          <a:lstStyle/>
          <a:p>
            <a:r>
              <a:rPr lang="en-US" altLang="zh-TW" sz="2400" dirty="0"/>
              <a:t>5. </a:t>
            </a:r>
            <a:r>
              <a:rPr lang="en-US" altLang="zh-TW" sz="2400" dirty="0" err="1"/>
              <a:t>double_des</a:t>
            </a:r>
            <a:endParaRPr lang="zh-TW" altLang="en-US" sz="2400" dirty="0"/>
          </a:p>
        </p:txBody>
      </p:sp>
      <p:sp>
        <p:nvSpPr>
          <p:cNvPr id="6" name="內容版面配置區 5">
            <a:extLst>
              <a:ext uri="{FF2B5EF4-FFF2-40B4-BE49-F238E27FC236}">
                <a16:creationId xmlns:a16="http://schemas.microsoft.com/office/drawing/2014/main" id="{AD4E4DAF-B869-4967-8CE3-9900ACDA0C1F}"/>
              </a:ext>
            </a:extLst>
          </p:cNvPr>
          <p:cNvSpPr>
            <a:spLocks noGrp="1"/>
          </p:cNvSpPr>
          <p:nvPr>
            <p:ph idx="1"/>
          </p:nvPr>
        </p:nvSpPr>
        <p:spPr>
          <a:xfrm>
            <a:off x="838200" y="905522"/>
            <a:ext cx="10515600" cy="5271441"/>
          </a:xfrm>
        </p:spPr>
        <p:txBody>
          <a:bodyPr>
            <a:normAutofit/>
          </a:bodyPr>
          <a:lstStyle/>
          <a:p>
            <a:r>
              <a:rPr lang="zh-TW" altLang="en-US" sz="1600" dirty="0"/>
              <a:t>參考資料：</a:t>
            </a:r>
            <a:r>
              <a:rPr lang="en-US" altLang="zh-TW" sz="1600" dirty="0"/>
              <a:t> </a:t>
            </a:r>
            <a:r>
              <a:rPr lang="en-US" altLang="zh-TW" sz="1600" dirty="0" err="1"/>
              <a:t>picoCTF</a:t>
            </a:r>
            <a:r>
              <a:rPr lang="en-US" altLang="zh-TW" sz="1600" dirty="0"/>
              <a:t> 2021 - Double DES</a:t>
            </a:r>
          </a:p>
          <a:p>
            <a:r>
              <a:rPr lang="zh-TW" altLang="en-US" sz="1600" dirty="0"/>
              <a:t>介紹</a:t>
            </a:r>
            <a:endParaRPr lang="en-US" altLang="zh-TW" sz="1600" dirty="0"/>
          </a:p>
          <a:p>
            <a:pPr lvl="1"/>
            <a:r>
              <a:rPr lang="zh-TW" altLang="en-US" sz="1600" dirty="0"/>
              <a:t>這題只有進行加密，沒有解密，而</a:t>
            </a:r>
            <a:r>
              <a:rPr lang="en-US" altLang="zh-TW" sz="1600" dirty="0"/>
              <a:t>double DES</a:t>
            </a:r>
            <a:r>
              <a:rPr lang="zh-TW" altLang="en-US" sz="1600" dirty="0"/>
              <a:t>的常見攻擊就是中間人攻擊。</a:t>
            </a:r>
            <a:endParaRPr lang="en-US" altLang="zh-TW" sz="1600" dirty="0"/>
          </a:p>
          <a:p>
            <a:r>
              <a:rPr lang="zh-TW" altLang="en-US" sz="1600" dirty="0"/>
              <a:t>解法</a:t>
            </a:r>
            <a:endParaRPr lang="en-US" altLang="zh-TW" sz="1600" dirty="0"/>
          </a:p>
          <a:p>
            <a:pPr lvl="1"/>
            <a:r>
              <a:rPr lang="zh-TW" altLang="en-US" sz="1600" dirty="0"/>
              <a:t>因為</a:t>
            </a:r>
            <a:r>
              <a:rPr lang="en-US" altLang="zh-TW" sz="1600" dirty="0"/>
              <a:t>key</a:t>
            </a:r>
            <a:r>
              <a:rPr lang="zh-TW" altLang="en-US" sz="1600" dirty="0"/>
              <a:t>限定在</a:t>
            </a:r>
            <a:r>
              <a:rPr lang="en-US" altLang="zh-TW" sz="1600" dirty="0"/>
              <a:t>6</a:t>
            </a:r>
            <a:r>
              <a:rPr lang="zh-TW" altLang="en-US" sz="1600" dirty="0"/>
              <a:t>位數的大小，所以可以進行</a:t>
            </a:r>
            <a:r>
              <a:rPr lang="zh-TW" altLang="en-US" sz="1600"/>
              <a:t>窮舉</a:t>
            </a:r>
            <a:endParaRPr lang="en-US" altLang="zh-TW" sz="1600" dirty="0"/>
          </a:p>
          <a:p>
            <a:pPr lvl="1"/>
            <a:r>
              <a:rPr lang="en-US" altLang="zh-TW" sz="1600" dirty="0"/>
              <a:t>DES</a:t>
            </a:r>
            <a:r>
              <a:rPr lang="zh-TW" altLang="en-US" sz="1600" dirty="0"/>
              <a:t>中間人攻擊是指兩次加密中的第一次和兩次解密的第一次中間產生碰撞得到密鑰</a:t>
            </a:r>
            <a:endParaRPr lang="en-US" altLang="zh-TW" sz="1600" dirty="0"/>
          </a:p>
          <a:p>
            <a:pPr lvl="1"/>
            <a:r>
              <a:rPr lang="zh-TW" altLang="en-US" sz="1600" dirty="0"/>
              <a:t>透過中間人攻擊拿到兩次加密的密鑰，就可以解密出</a:t>
            </a:r>
            <a:r>
              <a:rPr lang="en-US" altLang="zh-TW" sz="1600" dirty="0"/>
              <a:t>flag</a:t>
            </a:r>
          </a:p>
        </p:txBody>
      </p:sp>
    </p:spTree>
    <p:extLst>
      <p:ext uri="{BB962C8B-B14F-4D97-AF65-F5344CB8AC3E}">
        <p14:creationId xmlns:p14="http://schemas.microsoft.com/office/powerpoint/2010/main" val="1769865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FE87F-C289-464D-9C37-EB10721BCAA6}"/>
              </a:ext>
            </a:extLst>
          </p:cNvPr>
          <p:cNvSpPr>
            <a:spLocks noGrp="1"/>
          </p:cNvSpPr>
          <p:nvPr>
            <p:ph type="title"/>
          </p:nvPr>
        </p:nvSpPr>
        <p:spPr/>
        <p:txBody>
          <a:bodyPr/>
          <a:lstStyle/>
          <a:p>
            <a:r>
              <a:rPr lang="en-US" altLang="zh-TW" dirty="0"/>
              <a:t>Stream Cipher</a:t>
            </a:r>
            <a:endParaRPr lang="zh-TW" altLang="en-US" dirty="0"/>
          </a:p>
        </p:txBody>
      </p:sp>
      <p:sp>
        <p:nvSpPr>
          <p:cNvPr id="3" name="文字版面配置區 2">
            <a:extLst>
              <a:ext uri="{FF2B5EF4-FFF2-40B4-BE49-F238E27FC236}">
                <a16:creationId xmlns:a16="http://schemas.microsoft.com/office/drawing/2014/main" id="{8D7B73B9-4BE7-485C-B480-6A74CAA07932}"/>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841848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117034A-1D1E-42B2-9685-97C0D7171579}"/>
              </a:ext>
            </a:extLst>
          </p:cNvPr>
          <p:cNvSpPr>
            <a:spLocks noGrp="1"/>
          </p:cNvSpPr>
          <p:nvPr>
            <p:ph type="title"/>
          </p:nvPr>
        </p:nvSpPr>
        <p:spPr>
          <a:xfrm>
            <a:off x="838200" y="365125"/>
            <a:ext cx="10515600" cy="540397"/>
          </a:xfrm>
        </p:spPr>
        <p:txBody>
          <a:bodyPr>
            <a:normAutofit/>
          </a:bodyPr>
          <a:lstStyle/>
          <a:p>
            <a:r>
              <a:rPr lang="en-US" altLang="zh-TW" sz="2400" dirty="0"/>
              <a:t>1. </a:t>
            </a:r>
            <a:r>
              <a:rPr lang="en-US" altLang="zh-TW" sz="2400" dirty="0" err="1"/>
              <a:t>lcg</a:t>
            </a:r>
            <a:endParaRPr lang="zh-TW" altLang="en-US" sz="2400" dirty="0"/>
          </a:p>
        </p:txBody>
      </p:sp>
      <p:sp>
        <p:nvSpPr>
          <p:cNvPr id="6" name="內容版面配置區 5">
            <a:extLst>
              <a:ext uri="{FF2B5EF4-FFF2-40B4-BE49-F238E27FC236}">
                <a16:creationId xmlns:a16="http://schemas.microsoft.com/office/drawing/2014/main" id="{AD4E4DAF-B869-4967-8CE3-9900ACDA0C1F}"/>
              </a:ext>
            </a:extLst>
          </p:cNvPr>
          <p:cNvSpPr>
            <a:spLocks noGrp="1"/>
          </p:cNvSpPr>
          <p:nvPr>
            <p:ph idx="1"/>
          </p:nvPr>
        </p:nvSpPr>
        <p:spPr>
          <a:xfrm>
            <a:off x="838200" y="905522"/>
            <a:ext cx="10515600" cy="5271441"/>
          </a:xfrm>
        </p:spPr>
        <p:txBody>
          <a:bodyPr>
            <a:normAutofit/>
          </a:bodyPr>
          <a:lstStyle/>
          <a:p>
            <a:r>
              <a:rPr lang="zh-TW" altLang="en-US" sz="1600" dirty="0"/>
              <a:t>參考資料：</a:t>
            </a:r>
            <a:r>
              <a:rPr lang="en-US" altLang="zh-TW" sz="1600" dirty="0"/>
              <a:t> http://tailcall.net/posts/cracking-rngs-lcgs/</a:t>
            </a:r>
          </a:p>
          <a:p>
            <a:r>
              <a:rPr lang="zh-TW" altLang="en-US" sz="1600" dirty="0"/>
              <a:t>介紹</a:t>
            </a:r>
            <a:endParaRPr lang="en-US" altLang="zh-TW" sz="1600" dirty="0"/>
          </a:p>
          <a:p>
            <a:pPr lvl="1"/>
            <a:r>
              <a:rPr lang="zh-TW" altLang="en-US" sz="1200" dirty="0"/>
              <a:t>這題會得到連續的</a:t>
            </a:r>
            <a:r>
              <a:rPr lang="en-US" altLang="zh-TW" sz="1200" dirty="0"/>
              <a:t>10</a:t>
            </a:r>
            <a:r>
              <a:rPr lang="zh-TW" altLang="en-US" sz="1200" dirty="0"/>
              <a:t>個由線性同餘亂數產生器生成的亂數，我們要預測第</a:t>
            </a:r>
            <a:r>
              <a:rPr lang="en-US" altLang="zh-TW" sz="1200" dirty="0"/>
              <a:t>11</a:t>
            </a:r>
            <a:r>
              <a:rPr lang="zh-TW" altLang="en-US" sz="1200" dirty="0"/>
              <a:t>個</a:t>
            </a:r>
            <a:endParaRPr lang="en-US" altLang="zh-TW" sz="1200" dirty="0"/>
          </a:p>
          <a:p>
            <a:r>
              <a:rPr lang="zh-TW" altLang="en-US" sz="1600" dirty="0"/>
              <a:t>解法</a:t>
            </a:r>
            <a:endParaRPr lang="en-US" altLang="zh-TW" sz="1600" dirty="0"/>
          </a:p>
          <a:p>
            <a:pPr lvl="1"/>
            <a:r>
              <a:rPr lang="zh-TW" altLang="en-US" sz="1200" dirty="0"/>
              <a:t>我們要預測線性同餘亂數產生器生成的亂數，必須要有增量</a:t>
            </a:r>
            <a:r>
              <a:rPr lang="en-US" altLang="zh-TW" sz="1200" dirty="0"/>
              <a:t>(increment)</a:t>
            </a:r>
            <a:r>
              <a:rPr lang="zh-TW" altLang="en-US" sz="1200" dirty="0"/>
              <a:t>、乘數</a:t>
            </a:r>
            <a:r>
              <a:rPr lang="en-US" altLang="zh-TW" sz="1200" dirty="0"/>
              <a:t>(multiplier)</a:t>
            </a:r>
            <a:r>
              <a:rPr lang="zh-TW" altLang="en-US" sz="1200" dirty="0"/>
              <a:t>和模數</a:t>
            </a:r>
            <a:r>
              <a:rPr lang="en-US" altLang="zh-TW" sz="1200" dirty="0"/>
              <a:t>(modulus)</a:t>
            </a:r>
          </a:p>
          <a:p>
            <a:pPr lvl="1"/>
            <a:r>
              <a:rPr lang="zh-TW" altLang="en-US" sz="1200" dirty="0"/>
              <a:t>從下方公式可以得知</a:t>
            </a:r>
            <a:r>
              <a:rPr lang="en-US" altLang="zh-TW" sz="1200" dirty="0" err="1"/>
              <a:t>t_i</a:t>
            </a:r>
            <a:r>
              <a:rPr lang="zh-TW" altLang="en-US" sz="1200" dirty="0"/>
              <a:t>之間的關係式，可以回推出</a:t>
            </a:r>
            <a:r>
              <a:rPr lang="en-US" altLang="zh-TW" sz="1200" dirty="0"/>
              <a:t>modulus</a:t>
            </a:r>
          </a:p>
          <a:p>
            <a:pPr lvl="1"/>
            <a:endParaRPr lang="en-US" altLang="zh-TW" sz="1200" dirty="0"/>
          </a:p>
          <a:p>
            <a:pPr lvl="1"/>
            <a:endParaRPr lang="en-US" altLang="zh-TW" sz="1200" dirty="0"/>
          </a:p>
          <a:p>
            <a:pPr lvl="1"/>
            <a:endParaRPr lang="en-US" altLang="zh-TW" sz="1200" dirty="0"/>
          </a:p>
          <a:p>
            <a:pPr marL="457200" lvl="1" indent="0">
              <a:buNone/>
            </a:pPr>
            <a:endParaRPr lang="en-US" altLang="zh-TW" sz="1200" dirty="0"/>
          </a:p>
          <a:p>
            <a:pPr lvl="1"/>
            <a:r>
              <a:rPr lang="zh-TW" altLang="en-US" sz="1200" dirty="0"/>
              <a:t>接著，解以下聯立方程，可以回推出</a:t>
            </a:r>
            <a:r>
              <a:rPr lang="en-US" altLang="zh-TW" sz="1200" dirty="0"/>
              <a:t>multiplier</a:t>
            </a:r>
          </a:p>
          <a:p>
            <a:pPr lvl="1"/>
            <a:endParaRPr lang="en-US" altLang="zh-TW" sz="1200" dirty="0"/>
          </a:p>
          <a:p>
            <a:pPr lvl="1"/>
            <a:endParaRPr lang="en-US" altLang="zh-TW" sz="1200" dirty="0"/>
          </a:p>
          <a:p>
            <a:pPr lvl="1"/>
            <a:endParaRPr lang="en-US" altLang="zh-TW" sz="1200" dirty="0"/>
          </a:p>
          <a:p>
            <a:pPr lvl="1"/>
            <a:endParaRPr lang="en-US" altLang="zh-TW" sz="1200" dirty="0"/>
          </a:p>
          <a:p>
            <a:pPr lvl="1"/>
            <a:r>
              <a:rPr lang="zh-TW" altLang="en-US" sz="1200" dirty="0"/>
              <a:t>最後，只要兩個關係式就能推出</a:t>
            </a:r>
            <a:r>
              <a:rPr lang="en-US" altLang="zh-TW" sz="1200" dirty="0"/>
              <a:t>increment</a:t>
            </a:r>
            <a:r>
              <a:rPr lang="zh-TW" altLang="en-US" sz="1200" dirty="0"/>
              <a:t>，我們就能預測亂數解密</a:t>
            </a:r>
            <a:r>
              <a:rPr lang="en-US" altLang="zh-TW" sz="1200" dirty="0"/>
              <a:t>flag</a:t>
            </a:r>
            <a:r>
              <a:rPr lang="zh-TW" altLang="en-US" sz="1200" dirty="0"/>
              <a:t>了</a:t>
            </a:r>
            <a:endParaRPr lang="en-US" altLang="zh-TW" sz="1200" dirty="0"/>
          </a:p>
          <a:p>
            <a:pPr lvl="1"/>
            <a:endParaRPr lang="en-US" altLang="zh-TW" sz="1200" dirty="0"/>
          </a:p>
          <a:p>
            <a:pPr lvl="1"/>
            <a:endParaRPr lang="en-US" altLang="zh-TW" sz="1200" dirty="0"/>
          </a:p>
          <a:p>
            <a:pPr lvl="1"/>
            <a:endParaRPr lang="en-US" altLang="zh-TW" sz="1200" dirty="0"/>
          </a:p>
          <a:p>
            <a:pPr lvl="1"/>
            <a:endParaRPr lang="en-US" altLang="zh-TW" sz="1200" dirty="0"/>
          </a:p>
          <a:p>
            <a:pPr lvl="1"/>
            <a:endParaRPr lang="en-US" altLang="zh-TW" sz="1200" dirty="0"/>
          </a:p>
          <a:p>
            <a:pPr lvl="1"/>
            <a:endParaRPr lang="en-US" altLang="zh-TW" sz="1200" dirty="0"/>
          </a:p>
          <a:p>
            <a:pPr lvl="1"/>
            <a:endParaRPr lang="en-US" altLang="zh-TW" sz="1200" dirty="0"/>
          </a:p>
          <a:p>
            <a:pPr lvl="1"/>
            <a:endParaRPr lang="en-US" altLang="zh-TW" sz="1200" dirty="0"/>
          </a:p>
        </p:txBody>
      </p:sp>
      <p:pic>
        <p:nvPicPr>
          <p:cNvPr id="3" name="圖片 2">
            <a:extLst>
              <a:ext uri="{FF2B5EF4-FFF2-40B4-BE49-F238E27FC236}">
                <a16:creationId xmlns:a16="http://schemas.microsoft.com/office/drawing/2014/main" id="{15F12245-9E4C-4D0C-B9D5-733A9B336058}"/>
              </a:ext>
            </a:extLst>
          </p:cNvPr>
          <p:cNvPicPr>
            <a:picLocks noChangeAspect="1"/>
          </p:cNvPicPr>
          <p:nvPr/>
        </p:nvPicPr>
        <p:blipFill>
          <a:blip r:embed="rId2"/>
          <a:stretch>
            <a:fillRect/>
          </a:stretch>
        </p:blipFill>
        <p:spPr>
          <a:xfrm>
            <a:off x="1831462" y="2648495"/>
            <a:ext cx="3411657" cy="595165"/>
          </a:xfrm>
          <a:prstGeom prst="rect">
            <a:avLst/>
          </a:prstGeom>
        </p:spPr>
      </p:pic>
      <p:pic>
        <p:nvPicPr>
          <p:cNvPr id="4" name="圖片 3">
            <a:extLst>
              <a:ext uri="{FF2B5EF4-FFF2-40B4-BE49-F238E27FC236}">
                <a16:creationId xmlns:a16="http://schemas.microsoft.com/office/drawing/2014/main" id="{181100D6-5DED-4140-9B72-D3670F120AE4}"/>
              </a:ext>
            </a:extLst>
          </p:cNvPr>
          <p:cNvPicPr>
            <a:picLocks noChangeAspect="1"/>
          </p:cNvPicPr>
          <p:nvPr/>
        </p:nvPicPr>
        <p:blipFill>
          <a:blip r:embed="rId3"/>
          <a:stretch>
            <a:fillRect/>
          </a:stretch>
        </p:blipFill>
        <p:spPr>
          <a:xfrm>
            <a:off x="1831462" y="3243660"/>
            <a:ext cx="2933485" cy="123216"/>
          </a:xfrm>
          <a:prstGeom prst="rect">
            <a:avLst/>
          </a:prstGeom>
        </p:spPr>
      </p:pic>
      <p:pic>
        <p:nvPicPr>
          <p:cNvPr id="7" name="圖片 6">
            <a:extLst>
              <a:ext uri="{FF2B5EF4-FFF2-40B4-BE49-F238E27FC236}">
                <a16:creationId xmlns:a16="http://schemas.microsoft.com/office/drawing/2014/main" id="{6BF433C1-1060-4C34-8784-3D4693B40B6B}"/>
              </a:ext>
            </a:extLst>
          </p:cNvPr>
          <p:cNvPicPr>
            <a:picLocks noChangeAspect="1"/>
          </p:cNvPicPr>
          <p:nvPr/>
        </p:nvPicPr>
        <p:blipFill>
          <a:blip r:embed="rId4"/>
          <a:stretch>
            <a:fillRect/>
          </a:stretch>
        </p:blipFill>
        <p:spPr>
          <a:xfrm>
            <a:off x="1831462" y="3750502"/>
            <a:ext cx="1767415" cy="828058"/>
          </a:xfrm>
          <a:prstGeom prst="rect">
            <a:avLst/>
          </a:prstGeom>
        </p:spPr>
      </p:pic>
      <p:pic>
        <p:nvPicPr>
          <p:cNvPr id="8" name="圖片 7">
            <a:extLst>
              <a:ext uri="{FF2B5EF4-FFF2-40B4-BE49-F238E27FC236}">
                <a16:creationId xmlns:a16="http://schemas.microsoft.com/office/drawing/2014/main" id="{91BFFB74-9890-4825-BA60-C4C30CBD8027}"/>
              </a:ext>
            </a:extLst>
          </p:cNvPr>
          <p:cNvPicPr>
            <a:picLocks noChangeAspect="1"/>
          </p:cNvPicPr>
          <p:nvPr/>
        </p:nvPicPr>
        <p:blipFill>
          <a:blip r:embed="rId5"/>
          <a:stretch>
            <a:fillRect/>
          </a:stretch>
        </p:blipFill>
        <p:spPr>
          <a:xfrm>
            <a:off x="1831462" y="4876033"/>
            <a:ext cx="1424260" cy="501728"/>
          </a:xfrm>
          <a:prstGeom prst="rect">
            <a:avLst/>
          </a:prstGeom>
        </p:spPr>
      </p:pic>
    </p:spTree>
    <p:extLst>
      <p:ext uri="{BB962C8B-B14F-4D97-AF65-F5344CB8AC3E}">
        <p14:creationId xmlns:p14="http://schemas.microsoft.com/office/powerpoint/2010/main" val="1709194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117034A-1D1E-42B2-9685-97C0D7171579}"/>
              </a:ext>
            </a:extLst>
          </p:cNvPr>
          <p:cNvSpPr>
            <a:spLocks noGrp="1"/>
          </p:cNvSpPr>
          <p:nvPr>
            <p:ph type="title"/>
          </p:nvPr>
        </p:nvSpPr>
        <p:spPr>
          <a:xfrm>
            <a:off x="838200" y="365125"/>
            <a:ext cx="10515600" cy="540397"/>
          </a:xfrm>
        </p:spPr>
        <p:txBody>
          <a:bodyPr>
            <a:normAutofit/>
          </a:bodyPr>
          <a:lstStyle/>
          <a:p>
            <a:r>
              <a:rPr lang="en-US" altLang="zh-TW" sz="2400" dirty="0"/>
              <a:t>2. mt19937_state</a:t>
            </a:r>
            <a:endParaRPr lang="zh-TW" altLang="en-US" sz="2400" dirty="0"/>
          </a:p>
        </p:txBody>
      </p:sp>
      <p:sp>
        <p:nvSpPr>
          <p:cNvPr id="6" name="內容版面配置區 5">
            <a:extLst>
              <a:ext uri="{FF2B5EF4-FFF2-40B4-BE49-F238E27FC236}">
                <a16:creationId xmlns:a16="http://schemas.microsoft.com/office/drawing/2014/main" id="{AD4E4DAF-B869-4967-8CE3-9900ACDA0C1F}"/>
              </a:ext>
            </a:extLst>
          </p:cNvPr>
          <p:cNvSpPr>
            <a:spLocks noGrp="1"/>
          </p:cNvSpPr>
          <p:nvPr>
            <p:ph idx="1"/>
          </p:nvPr>
        </p:nvSpPr>
        <p:spPr>
          <a:xfrm>
            <a:off x="838200" y="905522"/>
            <a:ext cx="10515600" cy="5271441"/>
          </a:xfrm>
        </p:spPr>
        <p:txBody>
          <a:bodyPr>
            <a:normAutofit/>
          </a:bodyPr>
          <a:lstStyle/>
          <a:p>
            <a:r>
              <a:rPr lang="zh-TW" altLang="en-US" sz="1600" dirty="0"/>
              <a:t>參考資料：</a:t>
            </a:r>
            <a:endParaRPr lang="en-US" altLang="zh-TW" sz="1600" dirty="0"/>
          </a:p>
          <a:p>
            <a:r>
              <a:rPr lang="zh-TW" altLang="en-US" sz="1600" dirty="0"/>
              <a:t>介紹</a:t>
            </a:r>
            <a:endParaRPr lang="en-US" altLang="zh-TW" sz="1600" dirty="0"/>
          </a:p>
          <a:p>
            <a:pPr lvl="1"/>
            <a:r>
              <a:rPr lang="zh-TW" altLang="en-US" sz="1600" dirty="0"/>
              <a:t>這題會得到連續</a:t>
            </a:r>
            <a:r>
              <a:rPr lang="en-US" altLang="zh-TW" sz="1600" dirty="0"/>
              <a:t>624</a:t>
            </a:r>
            <a:r>
              <a:rPr lang="zh-TW" altLang="en-US" sz="1600" dirty="0"/>
              <a:t>個亂數，</a:t>
            </a:r>
            <a:r>
              <a:rPr lang="en-US" altLang="zh-TW" sz="1600" dirty="0"/>
              <a:t>flag</a:t>
            </a:r>
            <a:r>
              <a:rPr lang="zh-TW" altLang="en-US" sz="1600" dirty="0"/>
              <a:t>會用下一個亂數進行加密</a:t>
            </a:r>
            <a:endParaRPr lang="en-US" altLang="zh-TW" sz="1600" dirty="0"/>
          </a:p>
          <a:p>
            <a:r>
              <a:rPr lang="zh-TW" altLang="en-US" sz="1600" dirty="0"/>
              <a:t>解法</a:t>
            </a:r>
            <a:endParaRPr lang="en-US" altLang="zh-TW" sz="1600" dirty="0"/>
          </a:p>
          <a:p>
            <a:pPr lvl="1"/>
            <a:r>
              <a:rPr lang="zh-TW" altLang="en-US" sz="1600" dirty="0"/>
              <a:t>只要拿預測亂數，就能解開</a:t>
            </a:r>
            <a:r>
              <a:rPr lang="en-US" altLang="zh-TW" sz="1600" dirty="0"/>
              <a:t>flag</a:t>
            </a:r>
          </a:p>
          <a:p>
            <a:pPr lvl="1"/>
            <a:r>
              <a:rPr lang="zh-TW" altLang="en-US" sz="1600" dirty="0"/>
              <a:t>觀察</a:t>
            </a:r>
            <a:r>
              <a:rPr lang="en-US" altLang="zh-TW" sz="1600" dirty="0"/>
              <a:t>mt19937</a:t>
            </a:r>
            <a:r>
              <a:rPr lang="zh-TW" altLang="en-US" sz="1600" dirty="0"/>
              <a:t>的算法，會發現每個</a:t>
            </a:r>
            <a:r>
              <a:rPr lang="en-US" altLang="zh-TW" sz="1600" dirty="0"/>
              <a:t>state</a:t>
            </a:r>
            <a:r>
              <a:rPr lang="zh-TW" altLang="en-US" sz="1600" dirty="0"/>
              <a:t>的產生都只要當前</a:t>
            </a:r>
            <a:r>
              <a:rPr lang="en-US" altLang="zh-TW" sz="1600" dirty="0"/>
              <a:t>index 0,1,397</a:t>
            </a:r>
            <a:r>
              <a:rPr lang="zh-TW" altLang="en-US" sz="1600" dirty="0"/>
              <a:t>的</a:t>
            </a:r>
            <a:r>
              <a:rPr lang="en-US" altLang="zh-TW" sz="1600" dirty="0"/>
              <a:t>state</a:t>
            </a:r>
            <a:r>
              <a:rPr lang="zh-TW" altLang="en-US" sz="1600" dirty="0"/>
              <a:t>作為參數</a:t>
            </a:r>
            <a:endParaRPr lang="en-US" altLang="zh-TW" sz="1600" dirty="0"/>
          </a:p>
          <a:p>
            <a:pPr lvl="1"/>
            <a:r>
              <a:rPr lang="zh-TW" altLang="en-US" sz="1600" dirty="0"/>
              <a:t>所以根據公式反推就能解密</a:t>
            </a:r>
            <a:r>
              <a:rPr lang="en-US" altLang="zh-TW" sz="1600" dirty="0"/>
              <a:t>flag</a:t>
            </a:r>
          </a:p>
          <a:p>
            <a:pPr lvl="1"/>
            <a:endParaRPr lang="en-US" altLang="zh-TW" sz="1200" dirty="0"/>
          </a:p>
        </p:txBody>
      </p:sp>
    </p:spTree>
    <p:extLst>
      <p:ext uri="{BB962C8B-B14F-4D97-AF65-F5344CB8AC3E}">
        <p14:creationId xmlns:p14="http://schemas.microsoft.com/office/powerpoint/2010/main" val="2036590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117034A-1D1E-42B2-9685-97C0D7171579}"/>
              </a:ext>
            </a:extLst>
          </p:cNvPr>
          <p:cNvSpPr>
            <a:spLocks noGrp="1"/>
          </p:cNvSpPr>
          <p:nvPr>
            <p:ph type="title"/>
          </p:nvPr>
        </p:nvSpPr>
        <p:spPr>
          <a:xfrm>
            <a:off x="838200" y="365125"/>
            <a:ext cx="10515600" cy="540397"/>
          </a:xfrm>
        </p:spPr>
        <p:txBody>
          <a:bodyPr>
            <a:normAutofit/>
          </a:bodyPr>
          <a:lstStyle/>
          <a:p>
            <a:r>
              <a:rPr lang="en-US" altLang="zh-TW" sz="2400" dirty="0"/>
              <a:t>3. mt19937_index</a:t>
            </a:r>
            <a:endParaRPr lang="zh-TW" altLang="en-US" sz="2400" dirty="0"/>
          </a:p>
        </p:txBody>
      </p:sp>
      <p:sp>
        <p:nvSpPr>
          <p:cNvPr id="6" name="內容版面配置區 5">
            <a:extLst>
              <a:ext uri="{FF2B5EF4-FFF2-40B4-BE49-F238E27FC236}">
                <a16:creationId xmlns:a16="http://schemas.microsoft.com/office/drawing/2014/main" id="{AD4E4DAF-B869-4967-8CE3-9900ACDA0C1F}"/>
              </a:ext>
            </a:extLst>
          </p:cNvPr>
          <p:cNvSpPr>
            <a:spLocks noGrp="1"/>
          </p:cNvSpPr>
          <p:nvPr>
            <p:ph idx="1"/>
          </p:nvPr>
        </p:nvSpPr>
        <p:spPr>
          <a:xfrm>
            <a:off x="838200" y="905522"/>
            <a:ext cx="10515600" cy="5271441"/>
          </a:xfrm>
        </p:spPr>
        <p:txBody>
          <a:bodyPr>
            <a:normAutofit/>
          </a:bodyPr>
          <a:lstStyle/>
          <a:p>
            <a:r>
              <a:rPr lang="zh-TW" altLang="en-US" sz="1600" dirty="0"/>
              <a:t>參考資料：</a:t>
            </a:r>
            <a:endParaRPr lang="en-US" altLang="zh-TW" sz="1600" dirty="0"/>
          </a:p>
          <a:p>
            <a:r>
              <a:rPr lang="zh-TW" altLang="en-US" sz="1600" dirty="0"/>
              <a:t>介紹</a:t>
            </a:r>
            <a:endParaRPr lang="en-US" altLang="zh-TW" sz="1600" dirty="0"/>
          </a:p>
          <a:p>
            <a:pPr lvl="1"/>
            <a:r>
              <a:rPr lang="zh-TW" altLang="en-US" sz="1600" dirty="0"/>
              <a:t>這題可以得到</a:t>
            </a:r>
            <a:r>
              <a:rPr lang="en-US" altLang="zh-TW" sz="1600" dirty="0"/>
              <a:t>mt19937</a:t>
            </a:r>
            <a:r>
              <a:rPr lang="zh-TW" altLang="en-US" sz="1600" dirty="0"/>
              <a:t>的</a:t>
            </a:r>
            <a:r>
              <a:rPr lang="en-US" altLang="zh-TW" sz="1600" dirty="0"/>
              <a:t>2~3</a:t>
            </a:r>
            <a:r>
              <a:rPr lang="zh-TW" altLang="en-US" sz="1600" dirty="0"/>
              <a:t>個自己選定</a:t>
            </a:r>
            <a:r>
              <a:rPr lang="en-US" altLang="zh-TW" sz="1600" dirty="0"/>
              <a:t>index</a:t>
            </a:r>
            <a:r>
              <a:rPr lang="zh-TW" altLang="en-US" sz="1600" dirty="0"/>
              <a:t>的</a:t>
            </a:r>
            <a:r>
              <a:rPr lang="en-US" altLang="zh-TW" sz="1600" dirty="0"/>
              <a:t>internal state</a:t>
            </a:r>
            <a:r>
              <a:rPr lang="zh-TW" altLang="en-US" sz="1600" dirty="0"/>
              <a:t>，我們要透過這些資訊預測下一個亂數是什麼</a:t>
            </a:r>
            <a:endParaRPr lang="en-US" altLang="zh-TW" sz="1600" dirty="0"/>
          </a:p>
          <a:p>
            <a:r>
              <a:rPr lang="zh-TW" altLang="en-US" sz="1600" dirty="0"/>
              <a:t>解法</a:t>
            </a:r>
            <a:endParaRPr lang="en-US" altLang="zh-TW" sz="1600" dirty="0"/>
          </a:p>
          <a:p>
            <a:pPr lvl="1"/>
            <a:r>
              <a:rPr lang="zh-TW" altLang="en-US" sz="1600" dirty="0"/>
              <a:t>仔細觀察</a:t>
            </a:r>
            <a:r>
              <a:rPr lang="en-US" altLang="zh-TW" sz="1600" dirty="0"/>
              <a:t>mt19937</a:t>
            </a:r>
            <a:r>
              <a:rPr lang="zh-TW" altLang="en-US" sz="1600" dirty="0"/>
              <a:t>的算法，會發現其實每一個亂數都是由當前的</a:t>
            </a:r>
            <a:r>
              <a:rPr lang="en-US" altLang="zh-TW" sz="1600" dirty="0"/>
              <a:t>index </a:t>
            </a:r>
            <a:r>
              <a:rPr lang="zh-TW" altLang="en-US" sz="1600" dirty="0"/>
              <a:t> </a:t>
            </a:r>
            <a:r>
              <a:rPr lang="en-US" altLang="zh-TW" sz="1600" dirty="0"/>
              <a:t>0, 1, 397</a:t>
            </a:r>
            <a:r>
              <a:rPr lang="zh-TW" altLang="en-US" sz="1600" dirty="0"/>
              <a:t>生成</a:t>
            </a:r>
            <a:endParaRPr lang="en-US" altLang="zh-TW" sz="1600" dirty="0"/>
          </a:p>
          <a:p>
            <a:pPr lvl="1"/>
            <a:r>
              <a:rPr lang="zh-TW" altLang="en-US" sz="1600" dirty="0"/>
              <a:t>再仔細觀察，其實</a:t>
            </a:r>
            <a:r>
              <a:rPr lang="en-US" altLang="zh-TW" sz="1600" dirty="0"/>
              <a:t>index</a:t>
            </a:r>
            <a:r>
              <a:rPr lang="zh-TW" altLang="en-US" sz="1600" dirty="0"/>
              <a:t> </a:t>
            </a:r>
            <a:r>
              <a:rPr lang="en-US" altLang="zh-TW" sz="1600" dirty="0"/>
              <a:t>0</a:t>
            </a:r>
            <a:r>
              <a:rPr lang="zh-TW" altLang="en-US" sz="1600" dirty="0"/>
              <a:t>對於亂數生成只貢獻</a:t>
            </a:r>
            <a:r>
              <a:rPr lang="en-US" altLang="zh-TW" sz="1600" dirty="0"/>
              <a:t>1</a:t>
            </a:r>
            <a:r>
              <a:rPr lang="zh-TW" altLang="en-US" sz="1600" dirty="0"/>
              <a:t>個</a:t>
            </a:r>
            <a:r>
              <a:rPr lang="en-US" altLang="zh-TW" sz="1600" dirty="0"/>
              <a:t>bit</a:t>
            </a:r>
            <a:r>
              <a:rPr lang="zh-TW" altLang="en-US" sz="1600" dirty="0"/>
              <a:t>，所以我們有</a:t>
            </a:r>
            <a:r>
              <a:rPr lang="en-US" altLang="zh-TW" sz="1600" dirty="0"/>
              <a:t>1/2</a:t>
            </a:r>
            <a:r>
              <a:rPr lang="zh-TW" altLang="en-US" sz="1600" dirty="0"/>
              <a:t>的機會只用</a:t>
            </a:r>
            <a:r>
              <a:rPr lang="en-US" altLang="zh-TW" sz="1600" dirty="0"/>
              <a:t>index </a:t>
            </a:r>
            <a:r>
              <a:rPr lang="zh-TW" altLang="en-US" sz="1600" dirty="0"/>
              <a:t> </a:t>
            </a:r>
            <a:r>
              <a:rPr lang="en-US" altLang="zh-TW" sz="1600" dirty="0"/>
              <a:t>1, 397</a:t>
            </a:r>
            <a:r>
              <a:rPr lang="zh-TW" altLang="en-US" sz="1600" dirty="0"/>
              <a:t>就能預測亂數</a:t>
            </a:r>
            <a:endParaRPr lang="en-US" altLang="zh-TW" sz="1600" dirty="0"/>
          </a:p>
          <a:p>
            <a:pPr lvl="1"/>
            <a:r>
              <a:rPr lang="zh-TW" altLang="en-US" sz="1600" dirty="0"/>
              <a:t>預測成功就會得到</a:t>
            </a:r>
            <a:r>
              <a:rPr lang="en-US" altLang="zh-TW" sz="1600" dirty="0"/>
              <a:t>flag</a:t>
            </a:r>
          </a:p>
          <a:p>
            <a:pPr lvl="1"/>
            <a:endParaRPr lang="en-US" altLang="zh-TW" sz="1200" dirty="0"/>
          </a:p>
        </p:txBody>
      </p:sp>
      <p:pic>
        <p:nvPicPr>
          <p:cNvPr id="4" name="image.png" descr="image.png">
            <a:extLst>
              <a:ext uri="{FF2B5EF4-FFF2-40B4-BE49-F238E27FC236}">
                <a16:creationId xmlns:a16="http://schemas.microsoft.com/office/drawing/2014/main" id="{69141B41-A4E0-42C1-91E8-A0C2DD0B6A13}"/>
              </a:ext>
            </a:extLst>
          </p:cNvPr>
          <p:cNvPicPr>
            <a:picLocks noChangeAspect="1"/>
          </p:cNvPicPr>
          <p:nvPr/>
        </p:nvPicPr>
        <p:blipFill>
          <a:blip r:embed="rId2"/>
          <a:stretch>
            <a:fillRect/>
          </a:stretch>
        </p:blipFill>
        <p:spPr>
          <a:xfrm>
            <a:off x="3758557" y="3061242"/>
            <a:ext cx="4674885" cy="3431633"/>
          </a:xfrm>
          <a:prstGeom prst="rect">
            <a:avLst/>
          </a:prstGeom>
          <a:ln w="12700">
            <a:miter lim="400000"/>
          </a:ln>
        </p:spPr>
      </p:pic>
    </p:spTree>
    <p:extLst>
      <p:ext uri="{BB962C8B-B14F-4D97-AF65-F5344CB8AC3E}">
        <p14:creationId xmlns:p14="http://schemas.microsoft.com/office/powerpoint/2010/main" val="3209870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117034A-1D1E-42B2-9685-97C0D7171579}"/>
              </a:ext>
            </a:extLst>
          </p:cNvPr>
          <p:cNvSpPr>
            <a:spLocks noGrp="1"/>
          </p:cNvSpPr>
          <p:nvPr>
            <p:ph type="title"/>
          </p:nvPr>
        </p:nvSpPr>
        <p:spPr>
          <a:xfrm>
            <a:off x="838200" y="365125"/>
            <a:ext cx="10515600" cy="540397"/>
          </a:xfrm>
        </p:spPr>
        <p:txBody>
          <a:bodyPr>
            <a:normAutofit/>
          </a:bodyPr>
          <a:lstStyle/>
          <a:p>
            <a:r>
              <a:rPr lang="en-US" altLang="zh-TW" sz="2400" dirty="0"/>
              <a:t>4. mt19937_tree</a:t>
            </a:r>
            <a:endParaRPr lang="zh-TW" altLang="en-US" sz="2400" dirty="0"/>
          </a:p>
        </p:txBody>
      </p:sp>
      <p:sp>
        <p:nvSpPr>
          <p:cNvPr id="6" name="內容版面配置區 5">
            <a:extLst>
              <a:ext uri="{FF2B5EF4-FFF2-40B4-BE49-F238E27FC236}">
                <a16:creationId xmlns:a16="http://schemas.microsoft.com/office/drawing/2014/main" id="{AD4E4DAF-B869-4967-8CE3-9900ACDA0C1F}"/>
              </a:ext>
            </a:extLst>
          </p:cNvPr>
          <p:cNvSpPr>
            <a:spLocks noGrp="1"/>
          </p:cNvSpPr>
          <p:nvPr>
            <p:ph idx="1"/>
          </p:nvPr>
        </p:nvSpPr>
        <p:spPr>
          <a:xfrm>
            <a:off x="838200" y="905522"/>
            <a:ext cx="10515600" cy="5271441"/>
          </a:xfrm>
        </p:spPr>
        <p:txBody>
          <a:bodyPr>
            <a:normAutofit/>
          </a:bodyPr>
          <a:lstStyle/>
          <a:p>
            <a:r>
              <a:rPr lang="zh-TW" altLang="en-US" sz="1600" dirty="0"/>
              <a:t>參考資料：</a:t>
            </a:r>
            <a:r>
              <a:rPr lang="en-US" altLang="zh-TW" sz="1600" dirty="0"/>
              <a:t> </a:t>
            </a:r>
            <a:r>
              <a:rPr lang="en-US" altLang="zh-TW" sz="1600" dirty="0" err="1"/>
              <a:t>Balsn</a:t>
            </a:r>
            <a:r>
              <a:rPr lang="en-US" altLang="zh-TW" sz="1600" dirty="0"/>
              <a:t> CTF 2019 – unpredictable</a:t>
            </a:r>
          </a:p>
          <a:p>
            <a:r>
              <a:rPr lang="zh-TW" altLang="en-US" sz="1600" dirty="0"/>
              <a:t>介紹</a:t>
            </a:r>
            <a:endParaRPr lang="en-US" altLang="zh-TW" sz="1600" dirty="0"/>
          </a:p>
          <a:p>
            <a:pPr lvl="1"/>
            <a:r>
              <a:rPr lang="zh-TW" altLang="en-US" sz="1600" dirty="0"/>
              <a:t>這題是設計得很好的題目，也是大賽才會遇到的那種非考古題的題目，這種題型才有助於學習</a:t>
            </a:r>
            <a:endParaRPr lang="en-US" altLang="zh-TW" sz="1600" dirty="0"/>
          </a:p>
          <a:p>
            <a:pPr lvl="1"/>
            <a:r>
              <a:rPr lang="zh-TW" altLang="en-US" sz="1600" dirty="0"/>
              <a:t>連續生成的亂數範圍在</a:t>
            </a:r>
            <a:r>
              <a:rPr lang="en-US" altLang="zh-TW" sz="1600" dirty="0"/>
              <a:t>[0, 3133731337)</a:t>
            </a:r>
            <a:r>
              <a:rPr lang="zh-TW" altLang="en-US" sz="1600" dirty="0"/>
              <a:t>，也就是被過濾掉了</a:t>
            </a:r>
            <a:r>
              <a:rPr lang="en-US" altLang="zh-TW" sz="1600" dirty="0"/>
              <a:t>1/4 ==</a:t>
            </a:r>
            <a:r>
              <a:rPr lang="zh-TW" altLang="en-US" sz="1600" dirty="0"/>
              <a:t> </a:t>
            </a:r>
            <a:r>
              <a:rPr lang="en-US" altLang="zh-TW" sz="1600" dirty="0"/>
              <a:t>1 - 3133731337/(2**32-1) == 1 - 0.73</a:t>
            </a:r>
          </a:p>
          <a:p>
            <a:r>
              <a:rPr lang="zh-TW" altLang="en-US" sz="1600" dirty="0"/>
              <a:t>解法</a:t>
            </a:r>
            <a:endParaRPr lang="en-US" altLang="zh-TW" sz="1600" dirty="0"/>
          </a:p>
          <a:p>
            <a:pPr lvl="1"/>
            <a:r>
              <a:rPr lang="zh-TW" altLang="en-US" sz="1600" dirty="0"/>
              <a:t>觀察</a:t>
            </a:r>
            <a:r>
              <a:rPr lang="en-US" altLang="zh-TW" sz="1600" dirty="0"/>
              <a:t>python</a:t>
            </a:r>
            <a:r>
              <a:rPr lang="zh-TW" altLang="en-US" sz="1600" dirty="0"/>
              <a:t>的實作會發現</a:t>
            </a:r>
            <a:r>
              <a:rPr lang="en-US" altLang="zh-TW" sz="1600" dirty="0" err="1"/>
              <a:t>randrange</a:t>
            </a:r>
            <a:r>
              <a:rPr lang="en-US" altLang="zh-TW" sz="1600" dirty="0"/>
              <a:t>(3133731337)</a:t>
            </a:r>
            <a:r>
              <a:rPr lang="zh-TW" altLang="en-US" sz="1600" dirty="0"/>
              <a:t>其實是超過的會</a:t>
            </a:r>
            <a:r>
              <a:rPr lang="en-US" altLang="zh-TW" sz="1600" dirty="0"/>
              <a:t>drop</a:t>
            </a:r>
            <a:r>
              <a:rPr lang="zh-TW" altLang="en-US" sz="1600" dirty="0"/>
              <a:t>掉，也就是說</a:t>
            </a:r>
            <a:r>
              <a:rPr lang="en-US" altLang="zh-TW" sz="1600" dirty="0"/>
              <a:t>624</a:t>
            </a:r>
            <a:r>
              <a:rPr lang="zh-TW" altLang="en-US" sz="1600" dirty="0"/>
              <a:t>個</a:t>
            </a:r>
            <a:r>
              <a:rPr lang="en-US" altLang="zh-TW" sz="1600" dirty="0"/>
              <a:t>state</a:t>
            </a:r>
            <a:r>
              <a:rPr lang="zh-TW" altLang="en-US" sz="1600" dirty="0"/>
              <a:t>會少</a:t>
            </a:r>
            <a:r>
              <a:rPr lang="en-US" altLang="zh-TW" sz="1600" dirty="0"/>
              <a:t>1/4</a:t>
            </a:r>
          </a:p>
          <a:p>
            <a:pPr lvl="1"/>
            <a:r>
              <a:rPr lang="zh-TW" altLang="en-US" sz="1600" dirty="0"/>
              <a:t>已知每個亂數都由</a:t>
            </a:r>
            <a:r>
              <a:rPr lang="en-US" altLang="zh-TW" sz="1600" dirty="0"/>
              <a:t>index 0, 1, 397</a:t>
            </a:r>
            <a:r>
              <a:rPr lang="zh-TW" altLang="en-US" sz="1600" dirty="0"/>
              <a:t>的</a:t>
            </a:r>
            <a:r>
              <a:rPr lang="en-US" altLang="zh-TW" sz="1600" dirty="0"/>
              <a:t>state</a:t>
            </a:r>
            <a:r>
              <a:rPr lang="zh-TW" altLang="en-US" sz="1600" dirty="0"/>
              <a:t>生成，我們可以用這關係式重建</a:t>
            </a:r>
            <a:r>
              <a:rPr lang="en-US" altLang="zh-TW" sz="1600" dirty="0"/>
              <a:t>state</a:t>
            </a:r>
            <a:r>
              <a:rPr lang="zh-TW" altLang="en-US" sz="1600" dirty="0"/>
              <a:t>，會遇到兩個難題</a:t>
            </a:r>
            <a:endParaRPr lang="en-US" altLang="zh-TW" sz="1600" dirty="0"/>
          </a:p>
          <a:p>
            <a:pPr lvl="2"/>
            <a:r>
              <a:rPr lang="zh-TW" altLang="en-US" sz="1200" dirty="0"/>
              <a:t>原來的</a:t>
            </a:r>
            <a:r>
              <a:rPr lang="en-US" altLang="zh-TW" sz="1200" dirty="0"/>
              <a:t>index</a:t>
            </a:r>
            <a:r>
              <a:rPr lang="zh-TW" altLang="en-US" sz="1200" dirty="0"/>
              <a:t>在哪</a:t>
            </a:r>
            <a:r>
              <a:rPr lang="en-US" altLang="zh-TW" sz="1200" dirty="0"/>
              <a:t>? </a:t>
            </a:r>
            <a:r>
              <a:rPr lang="zh-TW" altLang="en-US" sz="1200" dirty="0"/>
              <a:t>錯誤的關係式成立怎麼分辨</a:t>
            </a:r>
            <a:r>
              <a:rPr lang="en-US" altLang="zh-TW" sz="1200" dirty="0"/>
              <a:t>?</a:t>
            </a:r>
          </a:p>
          <a:p>
            <a:pPr lvl="1"/>
            <a:r>
              <a:rPr lang="zh-TW" altLang="en-US" sz="1600" dirty="0"/>
              <a:t>經過原作者解釋，</a:t>
            </a:r>
            <a:r>
              <a:rPr lang="en-US" altLang="zh-TW" sz="1600" dirty="0"/>
              <a:t>drop</a:t>
            </a:r>
            <a:r>
              <a:rPr lang="zh-TW" altLang="en-US" sz="1600" dirty="0"/>
              <a:t>掉的</a:t>
            </a:r>
            <a:r>
              <a:rPr lang="en-US" altLang="zh-TW" sz="1600" dirty="0"/>
              <a:t>index</a:t>
            </a:r>
            <a:r>
              <a:rPr lang="zh-TW" altLang="en-US" sz="1600" dirty="0"/>
              <a:t>遵循伽瑪分佈</a:t>
            </a:r>
            <a:r>
              <a:rPr lang="en-US" altLang="zh-TW" sz="1600" dirty="0"/>
              <a:t>(Gamma Distribution)</a:t>
            </a:r>
            <a:r>
              <a:rPr lang="zh-TW" altLang="en-US" sz="1600" dirty="0"/>
              <a:t>，參數為實際距離和掉落率，可以取關係式成立且遵循伽瑪分佈的元素來重建整個</a:t>
            </a:r>
            <a:r>
              <a:rPr lang="en-US" altLang="zh-TW" sz="1600" dirty="0"/>
              <a:t>internal state</a:t>
            </a:r>
          </a:p>
          <a:p>
            <a:pPr lvl="1"/>
            <a:r>
              <a:rPr lang="zh-TW" altLang="en-US" sz="1600" dirty="0"/>
              <a:t>也有人的解法是將這問題</a:t>
            </a:r>
            <a:r>
              <a:rPr lang="en-US" altLang="zh-TW" sz="1600" dirty="0"/>
              <a:t>reduce</a:t>
            </a:r>
            <a:r>
              <a:rPr lang="zh-TW" altLang="en-US" sz="1600" dirty="0"/>
              <a:t>成最短路徑問題，這也是我當初想到的方法，最終可以歸納出足夠多的</a:t>
            </a:r>
            <a:r>
              <a:rPr lang="en-US" altLang="zh-TW" sz="1600" dirty="0"/>
              <a:t>state</a:t>
            </a:r>
            <a:r>
              <a:rPr lang="zh-TW" altLang="en-US" sz="1600" dirty="0"/>
              <a:t>用來預測亂數</a:t>
            </a:r>
            <a:endParaRPr lang="en-US" altLang="zh-TW" sz="1600" dirty="0"/>
          </a:p>
          <a:p>
            <a:pPr lvl="1"/>
            <a:endParaRPr lang="en-US" altLang="zh-TW" sz="1200" dirty="0"/>
          </a:p>
        </p:txBody>
      </p:sp>
    </p:spTree>
    <p:extLst>
      <p:ext uri="{BB962C8B-B14F-4D97-AF65-F5344CB8AC3E}">
        <p14:creationId xmlns:p14="http://schemas.microsoft.com/office/powerpoint/2010/main" val="1483092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117034A-1D1E-42B2-9685-97C0D7171579}"/>
              </a:ext>
            </a:extLst>
          </p:cNvPr>
          <p:cNvSpPr>
            <a:spLocks noGrp="1"/>
          </p:cNvSpPr>
          <p:nvPr>
            <p:ph type="title"/>
          </p:nvPr>
        </p:nvSpPr>
        <p:spPr>
          <a:xfrm>
            <a:off x="838200" y="365125"/>
            <a:ext cx="10515600" cy="540397"/>
          </a:xfrm>
        </p:spPr>
        <p:txBody>
          <a:bodyPr>
            <a:normAutofit/>
          </a:bodyPr>
          <a:lstStyle/>
          <a:p>
            <a:r>
              <a:rPr lang="en-US" altLang="zh-TW" sz="2400" dirty="0"/>
              <a:t>5. </a:t>
            </a:r>
            <a:r>
              <a:rPr lang="en-US" altLang="zh-TW" sz="2400" dirty="0" err="1"/>
              <a:t>lfsr</a:t>
            </a:r>
            <a:endParaRPr lang="zh-TW" altLang="en-US" sz="2400" dirty="0"/>
          </a:p>
        </p:txBody>
      </p:sp>
      <p:sp>
        <p:nvSpPr>
          <p:cNvPr id="6" name="內容版面配置區 5">
            <a:extLst>
              <a:ext uri="{FF2B5EF4-FFF2-40B4-BE49-F238E27FC236}">
                <a16:creationId xmlns:a16="http://schemas.microsoft.com/office/drawing/2014/main" id="{AD4E4DAF-B869-4967-8CE3-9900ACDA0C1F}"/>
              </a:ext>
            </a:extLst>
          </p:cNvPr>
          <p:cNvSpPr>
            <a:spLocks noGrp="1"/>
          </p:cNvSpPr>
          <p:nvPr>
            <p:ph idx="1"/>
          </p:nvPr>
        </p:nvSpPr>
        <p:spPr>
          <a:xfrm>
            <a:off x="838200" y="905522"/>
            <a:ext cx="10515600" cy="5271441"/>
          </a:xfrm>
        </p:spPr>
        <p:txBody>
          <a:bodyPr>
            <a:normAutofit/>
          </a:bodyPr>
          <a:lstStyle/>
          <a:p>
            <a:r>
              <a:rPr lang="zh-TW" altLang="en-US" sz="1600" dirty="0"/>
              <a:t>參考資料：</a:t>
            </a:r>
            <a:r>
              <a:rPr lang="en-US" altLang="zh-TW" sz="1600" dirty="0"/>
              <a:t> 0CTF/TCTF Quals 2019 - zer0lfsr</a:t>
            </a:r>
          </a:p>
          <a:p>
            <a:r>
              <a:rPr lang="zh-TW" altLang="en-US" sz="1600" dirty="0"/>
              <a:t>介紹</a:t>
            </a:r>
            <a:endParaRPr lang="en-US" altLang="zh-TW" sz="1600" dirty="0"/>
          </a:p>
          <a:p>
            <a:pPr lvl="1"/>
            <a:r>
              <a:rPr lang="zh-TW" altLang="en-US" sz="1600" dirty="0"/>
              <a:t>這題是</a:t>
            </a:r>
            <a:r>
              <a:rPr lang="en-US" altLang="zh-TW" sz="1600" dirty="0"/>
              <a:t>LFSR</a:t>
            </a:r>
            <a:r>
              <a:rPr lang="zh-TW" altLang="en-US" sz="1600" dirty="0"/>
              <a:t>的進階題，可以分兩步驟，先解出</a:t>
            </a:r>
            <a:r>
              <a:rPr lang="en-US" altLang="zh-TW" sz="1600" dirty="0"/>
              <a:t>keystream</a:t>
            </a:r>
            <a:r>
              <a:rPr lang="zh-TW" altLang="en-US" sz="1600" dirty="0"/>
              <a:t>，再回推</a:t>
            </a:r>
            <a:r>
              <a:rPr lang="en-US" altLang="zh-TW" sz="1600" dirty="0"/>
              <a:t>seed</a:t>
            </a:r>
          </a:p>
          <a:p>
            <a:r>
              <a:rPr lang="zh-TW" altLang="en-US" sz="1600" dirty="0"/>
              <a:t>解法</a:t>
            </a:r>
            <a:endParaRPr lang="en-US" altLang="zh-TW" sz="1600" dirty="0"/>
          </a:p>
          <a:p>
            <a:pPr lvl="1"/>
            <a:r>
              <a:rPr lang="zh-TW" altLang="en-US" sz="1600" dirty="0"/>
              <a:t>這題生成的</a:t>
            </a:r>
            <a:r>
              <a:rPr lang="en-US" altLang="zh-TW" sz="1600" dirty="0"/>
              <a:t>keystream</a:t>
            </a:r>
            <a:r>
              <a:rPr lang="zh-TW" altLang="en-US" sz="1600" dirty="0"/>
              <a:t>比較複雜，可以先還原出</a:t>
            </a:r>
            <a:r>
              <a:rPr lang="en-US" altLang="zh-TW" sz="1600" dirty="0"/>
              <a:t>b</a:t>
            </a:r>
            <a:r>
              <a:rPr lang="zh-TW" altLang="en-US" sz="1600" dirty="0"/>
              <a:t>，一共有</a:t>
            </a:r>
            <a:r>
              <a:rPr lang="en-US" altLang="zh-TW" sz="1600" dirty="0"/>
              <a:t>8192 * 8</a:t>
            </a:r>
          </a:p>
          <a:p>
            <a:pPr lvl="1"/>
            <a:r>
              <a:rPr lang="zh-TW" altLang="en-US" sz="1600" dirty="0"/>
              <a:t>接著就是用</a:t>
            </a:r>
            <a:r>
              <a:rPr lang="en-US" altLang="zh-TW" sz="1600" dirty="0"/>
              <a:t>z3</a:t>
            </a:r>
            <a:r>
              <a:rPr lang="zh-TW" altLang="en-US" sz="1600" dirty="0"/>
              <a:t>來解限制式，我們分別有三段不一樣的</a:t>
            </a:r>
            <a:r>
              <a:rPr lang="en-US" altLang="zh-TW" sz="1600" dirty="0"/>
              <a:t>seed</a:t>
            </a:r>
            <a:r>
              <a:rPr lang="zh-TW" altLang="en-US" sz="1600" dirty="0"/>
              <a:t>產生的亂數，關係為</a:t>
            </a:r>
            <a:r>
              <a:rPr lang="en-US" altLang="zh-TW" sz="1600" dirty="0"/>
              <a:t>b[</a:t>
            </a:r>
            <a:r>
              <a:rPr lang="en-US" altLang="zh-TW" sz="1600" dirty="0" err="1"/>
              <a:t>i</a:t>
            </a:r>
            <a:r>
              <a:rPr lang="en-US" altLang="zh-TW" sz="1600" dirty="0"/>
              <a:t>] == combine(l1.next(), l2.next(), l3.next())</a:t>
            </a:r>
          </a:p>
          <a:p>
            <a:pPr lvl="1"/>
            <a:r>
              <a:rPr lang="en-US" altLang="zh-TW" sz="1600" dirty="0"/>
              <a:t>Constraint buffer</a:t>
            </a:r>
            <a:r>
              <a:rPr lang="zh-TW" altLang="en-US" sz="1600" dirty="0"/>
              <a:t>可以設定在</a:t>
            </a:r>
            <a:r>
              <a:rPr lang="en-US" altLang="zh-TW" sz="1600" dirty="0"/>
              <a:t>3</a:t>
            </a:r>
            <a:r>
              <a:rPr lang="zh-TW" altLang="en-US" sz="1600" dirty="0"/>
              <a:t>個</a:t>
            </a:r>
            <a:r>
              <a:rPr lang="en-US" altLang="zh-TW" sz="1600" dirty="0"/>
              <a:t>seed</a:t>
            </a:r>
            <a:r>
              <a:rPr lang="zh-TW" altLang="en-US" sz="1600" dirty="0"/>
              <a:t>，每產生一組數字就會</a:t>
            </a:r>
            <a:r>
              <a:rPr lang="en-US" altLang="zh-TW" sz="1600" dirty="0"/>
              <a:t>combine</a:t>
            </a:r>
            <a:r>
              <a:rPr lang="zh-TW" altLang="en-US" sz="1600" dirty="0"/>
              <a:t>等於</a:t>
            </a:r>
            <a:r>
              <a:rPr lang="en-US" altLang="zh-TW" sz="1600" dirty="0"/>
              <a:t>b</a:t>
            </a:r>
          </a:p>
          <a:p>
            <a:pPr lvl="1"/>
            <a:r>
              <a:rPr lang="zh-TW" altLang="en-US" sz="1600" dirty="0"/>
              <a:t>有了關係式就可以很快設定</a:t>
            </a:r>
            <a:r>
              <a:rPr lang="en-US" altLang="zh-TW" sz="1600" dirty="0"/>
              <a:t>constraint</a:t>
            </a:r>
            <a:r>
              <a:rPr lang="zh-TW" altLang="en-US" sz="1600" dirty="0"/>
              <a:t>等足夠多的限制式使得</a:t>
            </a:r>
            <a:r>
              <a:rPr lang="en-US" altLang="zh-TW" sz="1600" dirty="0"/>
              <a:t>seed</a:t>
            </a:r>
            <a:r>
              <a:rPr lang="zh-TW" altLang="en-US" sz="1600" dirty="0"/>
              <a:t>被算出來，就能解密</a:t>
            </a:r>
            <a:r>
              <a:rPr lang="en-US" altLang="zh-TW" sz="1600" dirty="0"/>
              <a:t>flag</a:t>
            </a:r>
          </a:p>
          <a:p>
            <a:pPr lvl="1"/>
            <a:endParaRPr lang="en-US" altLang="zh-TW" sz="1200" dirty="0"/>
          </a:p>
        </p:txBody>
      </p:sp>
    </p:spTree>
    <p:extLst>
      <p:ext uri="{BB962C8B-B14F-4D97-AF65-F5344CB8AC3E}">
        <p14:creationId xmlns:p14="http://schemas.microsoft.com/office/powerpoint/2010/main" val="1026084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C3437067-32EF-4AA5-810F-2484593E6EB3}"/>
              </a:ext>
            </a:extLst>
          </p:cNvPr>
          <p:cNvSpPr>
            <a:spLocks noGrp="1"/>
          </p:cNvSpPr>
          <p:nvPr>
            <p:ph type="title"/>
          </p:nvPr>
        </p:nvSpPr>
        <p:spPr/>
        <p:txBody>
          <a:bodyPr/>
          <a:lstStyle/>
          <a:p>
            <a:endParaRPr lang="zh-TW" altLang="en-US"/>
          </a:p>
        </p:txBody>
      </p:sp>
      <p:sp>
        <p:nvSpPr>
          <p:cNvPr id="7" name="內容版面配置區 6">
            <a:extLst>
              <a:ext uri="{FF2B5EF4-FFF2-40B4-BE49-F238E27FC236}">
                <a16:creationId xmlns:a16="http://schemas.microsoft.com/office/drawing/2014/main" id="{1C8AA1BB-ACDD-4608-8765-DCFC53CAB249}"/>
              </a:ext>
            </a:extLst>
          </p:cNvPr>
          <p:cNvSpPr>
            <a:spLocks noGrp="1"/>
          </p:cNvSpPr>
          <p:nvPr>
            <p:ph idx="1"/>
          </p:nvPr>
        </p:nvSpPr>
        <p:spPr/>
        <p:txBody>
          <a:bodyPr/>
          <a:lstStyle/>
          <a:p>
            <a:endParaRPr lang="zh-TW" altLang="en-US"/>
          </a:p>
        </p:txBody>
      </p:sp>
      <p:graphicFrame>
        <p:nvGraphicFramePr>
          <p:cNvPr id="5" name="表格 4">
            <a:extLst>
              <a:ext uri="{FF2B5EF4-FFF2-40B4-BE49-F238E27FC236}">
                <a16:creationId xmlns:a16="http://schemas.microsoft.com/office/drawing/2014/main" id="{462238DC-8401-4462-B843-F1A84F3F92E8}"/>
              </a:ext>
            </a:extLst>
          </p:cNvPr>
          <p:cNvGraphicFramePr>
            <a:graphicFrameLocks noGrp="1"/>
          </p:cNvGraphicFramePr>
          <p:nvPr>
            <p:extLst>
              <p:ext uri="{D42A27DB-BD31-4B8C-83A1-F6EECF244321}">
                <p14:modId xmlns:p14="http://schemas.microsoft.com/office/powerpoint/2010/main" val="2454998377"/>
              </p:ext>
            </p:extLst>
          </p:nvPr>
        </p:nvGraphicFramePr>
        <p:xfrm>
          <a:off x="144379" y="355500"/>
          <a:ext cx="11803782" cy="6098265"/>
        </p:xfrm>
        <a:graphic>
          <a:graphicData uri="http://schemas.openxmlformats.org/drawingml/2006/table">
            <a:tbl>
              <a:tblPr firstRow="1" bandRow="1">
                <a:tableStyleId>{5C22544A-7EE6-4342-B048-85BDC9FD1C3A}</a:tableStyleId>
              </a:tblPr>
              <a:tblGrid>
                <a:gridCol w="2271562">
                  <a:extLst>
                    <a:ext uri="{9D8B030D-6E8A-4147-A177-3AD203B41FA5}">
                      <a16:colId xmlns:a16="http://schemas.microsoft.com/office/drawing/2014/main" val="1375302360"/>
                    </a:ext>
                  </a:extLst>
                </a:gridCol>
                <a:gridCol w="510139">
                  <a:extLst>
                    <a:ext uri="{9D8B030D-6E8A-4147-A177-3AD203B41FA5}">
                      <a16:colId xmlns:a16="http://schemas.microsoft.com/office/drawing/2014/main" val="845222944"/>
                    </a:ext>
                  </a:extLst>
                </a:gridCol>
                <a:gridCol w="1713297">
                  <a:extLst>
                    <a:ext uri="{9D8B030D-6E8A-4147-A177-3AD203B41FA5}">
                      <a16:colId xmlns:a16="http://schemas.microsoft.com/office/drawing/2014/main" val="1487005769"/>
                    </a:ext>
                  </a:extLst>
                </a:gridCol>
                <a:gridCol w="6400800">
                  <a:extLst>
                    <a:ext uri="{9D8B030D-6E8A-4147-A177-3AD203B41FA5}">
                      <a16:colId xmlns:a16="http://schemas.microsoft.com/office/drawing/2014/main" val="2743252729"/>
                    </a:ext>
                  </a:extLst>
                </a:gridCol>
                <a:gridCol w="907984">
                  <a:extLst>
                    <a:ext uri="{9D8B030D-6E8A-4147-A177-3AD203B41FA5}">
                      <a16:colId xmlns:a16="http://schemas.microsoft.com/office/drawing/2014/main" val="1312932819"/>
                    </a:ext>
                  </a:extLst>
                </a:gridCol>
              </a:tblGrid>
              <a:tr h="0">
                <a:tc>
                  <a:txBody>
                    <a:bodyPr/>
                    <a:lstStyle/>
                    <a:p>
                      <a:r>
                        <a:rPr lang="en-US" altLang="zh-TW" sz="1800" dirty="0"/>
                        <a:t>Topic</a:t>
                      </a:r>
                      <a:endParaRPr lang="zh-TW" altLang="en-US" sz="1800" dirty="0"/>
                    </a:p>
                  </a:txBody>
                  <a:tcPr/>
                </a:tc>
                <a:tc>
                  <a:txBody>
                    <a:bodyPr/>
                    <a:lstStyle/>
                    <a:p>
                      <a:r>
                        <a:rPr lang="en-US" altLang="zh-TW" sz="1800" dirty="0"/>
                        <a:t>No</a:t>
                      </a:r>
                      <a:endParaRPr lang="zh-TW" altLang="en-US" sz="1800" dirty="0"/>
                    </a:p>
                  </a:txBody>
                  <a:tcPr/>
                </a:tc>
                <a:tc>
                  <a:txBody>
                    <a:bodyPr/>
                    <a:lstStyle/>
                    <a:p>
                      <a:r>
                        <a:rPr lang="en-US" altLang="zh-TW" sz="1800" dirty="0"/>
                        <a:t>Challenge</a:t>
                      </a:r>
                      <a:endParaRPr lang="zh-TW" altLang="en-US" sz="1800" dirty="0"/>
                    </a:p>
                  </a:txBody>
                  <a:tcPr/>
                </a:tc>
                <a:tc>
                  <a:txBody>
                    <a:bodyPr/>
                    <a:lstStyle/>
                    <a:p>
                      <a:r>
                        <a:rPr lang="en-US" altLang="zh-TW" sz="1800" dirty="0"/>
                        <a:t>Flag</a:t>
                      </a:r>
                      <a:endParaRPr lang="zh-TW" altLang="en-US" sz="1800" dirty="0"/>
                    </a:p>
                  </a:txBody>
                  <a:tcPr/>
                </a:tc>
                <a:tc>
                  <a:txBody>
                    <a:bodyPr/>
                    <a:lstStyle/>
                    <a:p>
                      <a:r>
                        <a:rPr lang="en-US" altLang="zh-TW" sz="1800" dirty="0"/>
                        <a:t>Service</a:t>
                      </a:r>
                      <a:endParaRPr lang="zh-TW" altLang="en-US" sz="1800" dirty="0"/>
                    </a:p>
                  </a:txBody>
                  <a:tcPr/>
                </a:tc>
                <a:extLst>
                  <a:ext uri="{0D108BD9-81ED-4DB2-BD59-A6C34878D82A}">
                    <a16:rowId xmlns:a16="http://schemas.microsoft.com/office/drawing/2014/main" val="3395624208"/>
                  </a:ext>
                </a:extLst>
              </a:tr>
              <a:tr h="3917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dirty="0"/>
                        <a:t>Classical Cryptography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dirty="0"/>
                        <a:t>1</a:t>
                      </a:r>
                    </a:p>
                  </a:txBody>
                  <a:tcPr/>
                </a:tc>
                <a:tc>
                  <a:txBody>
                    <a:bodyPr/>
                    <a:lstStyle/>
                    <a:p>
                      <a:r>
                        <a:rPr lang="en-US" altLang="zh-TW" sz="1800" dirty="0">
                          <a:solidFill>
                            <a:schemeClr val="tx1"/>
                          </a:solidFill>
                        </a:rPr>
                        <a:t>sub</a:t>
                      </a:r>
                      <a:endParaRPr lang="zh-TW" altLang="en-US" sz="1800" dirty="0">
                        <a:solidFill>
                          <a:schemeClr val="tx1"/>
                        </a:solidFill>
                      </a:endParaRPr>
                    </a:p>
                  </a:txBody>
                  <a:tcPr/>
                </a:tc>
                <a:tc>
                  <a:txBody>
                    <a:bodyPr/>
                    <a:lstStyle/>
                    <a:p>
                      <a:r>
                        <a:rPr lang="en-US" altLang="zh-TW" sz="1800" dirty="0"/>
                        <a:t>Crypto{</a:t>
                      </a:r>
                      <a:r>
                        <a:rPr lang="en-US" altLang="zh-TW" sz="1800" dirty="0" err="1"/>
                        <a:t>welcometosubchallenge</a:t>
                      </a:r>
                      <a:r>
                        <a:rPr lang="en-US" altLang="zh-TW" sz="1800" dirty="0"/>
                        <a:t>}</a:t>
                      </a:r>
                      <a:endParaRPr lang="zh-TW" altLang="en-US" sz="1800" dirty="0"/>
                    </a:p>
                  </a:txBody>
                  <a:tcPr/>
                </a:tc>
                <a:tc>
                  <a:txBody>
                    <a:bodyPr/>
                    <a:lstStyle/>
                    <a:p>
                      <a:endParaRPr lang="zh-TW" altLang="en-US" sz="1800" dirty="0"/>
                    </a:p>
                  </a:txBody>
                  <a:tcPr/>
                </a:tc>
                <a:extLst>
                  <a:ext uri="{0D108BD9-81ED-4DB2-BD59-A6C34878D82A}">
                    <a16:rowId xmlns:a16="http://schemas.microsoft.com/office/drawing/2014/main" val="1299855156"/>
                  </a:ext>
                </a:extLst>
              </a:tr>
              <a:tr h="391725">
                <a:tc>
                  <a:txBody>
                    <a:bodyPr/>
                    <a:lstStyle/>
                    <a:p>
                      <a:endParaRPr lang="zh-TW" altLang="en-US" sz="1800" dirty="0"/>
                    </a:p>
                  </a:txBody>
                  <a:tcPr/>
                </a:tc>
                <a:tc>
                  <a:txBody>
                    <a:bodyPr/>
                    <a:lstStyle/>
                    <a:p>
                      <a:r>
                        <a:rPr lang="en-US" altLang="zh-TW" sz="1800" dirty="0"/>
                        <a:t>2</a:t>
                      </a:r>
                      <a:endParaRPr lang="zh-TW" altLang="en-US" sz="1800" dirty="0"/>
                    </a:p>
                  </a:txBody>
                  <a:tcPr/>
                </a:tc>
                <a:tc>
                  <a:txBody>
                    <a:bodyPr/>
                    <a:lstStyle/>
                    <a:p>
                      <a:r>
                        <a:rPr lang="en-US" altLang="zh-TW" sz="1800" dirty="0">
                          <a:solidFill>
                            <a:schemeClr val="tx1"/>
                          </a:solidFill>
                        </a:rPr>
                        <a:t>sub_64</a:t>
                      </a:r>
                      <a:endParaRPr lang="zh-TW" altLang="en-US" sz="18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dirty="0"/>
                        <a:t>Crypto{base64issofun14nit}</a:t>
                      </a:r>
                      <a:endParaRPr lang="zh-TW"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800" dirty="0"/>
                    </a:p>
                  </a:txBody>
                  <a:tcPr/>
                </a:tc>
                <a:extLst>
                  <a:ext uri="{0D108BD9-81ED-4DB2-BD59-A6C34878D82A}">
                    <a16:rowId xmlns:a16="http://schemas.microsoft.com/office/drawing/2014/main" val="1164585976"/>
                  </a:ext>
                </a:extLst>
              </a:tr>
              <a:tr h="391725">
                <a:tc>
                  <a:txBody>
                    <a:bodyPr/>
                    <a:lstStyle/>
                    <a:p>
                      <a:endParaRPr lang="zh-TW" altLang="en-US" sz="1800" dirty="0"/>
                    </a:p>
                  </a:txBody>
                  <a:tcPr/>
                </a:tc>
                <a:tc>
                  <a:txBody>
                    <a:bodyPr/>
                    <a:lstStyle/>
                    <a:p>
                      <a:r>
                        <a:rPr lang="en-US" altLang="zh-TW" sz="1800" dirty="0"/>
                        <a:t>3</a:t>
                      </a:r>
                      <a:endParaRPr lang="zh-TW" altLang="en-US" sz="1800" dirty="0"/>
                    </a:p>
                  </a:txBody>
                  <a:tcPr/>
                </a:tc>
                <a:tc>
                  <a:txBody>
                    <a:bodyPr/>
                    <a:lstStyle/>
                    <a:p>
                      <a:r>
                        <a:rPr lang="en-US" altLang="zh-TW" sz="1800" dirty="0">
                          <a:solidFill>
                            <a:schemeClr val="tx1"/>
                          </a:solidFill>
                        </a:rPr>
                        <a:t>simple</a:t>
                      </a:r>
                      <a:endParaRPr lang="zh-TW" altLang="en-US" sz="18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dirty="0"/>
                        <a:t>Crypto{</a:t>
                      </a:r>
                      <a:r>
                        <a:rPr lang="en-US" altLang="zh-TW" sz="1800" dirty="0" err="1"/>
                        <a:t>this_is_a_simple_encryption</a:t>
                      </a:r>
                      <a:r>
                        <a:rPr lang="en-US" altLang="zh-TW" sz="1800" dirty="0"/>
                        <a:t>}</a:t>
                      </a:r>
                      <a:endParaRPr lang="zh-TW"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800" dirty="0"/>
                    </a:p>
                  </a:txBody>
                  <a:tcPr/>
                </a:tc>
                <a:extLst>
                  <a:ext uri="{0D108BD9-81ED-4DB2-BD59-A6C34878D82A}">
                    <a16:rowId xmlns:a16="http://schemas.microsoft.com/office/drawing/2014/main" val="2113138325"/>
                  </a:ext>
                </a:extLst>
              </a:tr>
              <a:tr h="3917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dirty="0"/>
                        <a:t>Block Cipher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dirty="0"/>
                        <a:t>1</a:t>
                      </a:r>
                    </a:p>
                  </a:txBody>
                  <a:tcPr/>
                </a:tc>
                <a:tc>
                  <a:txBody>
                    <a:bodyPr/>
                    <a:lstStyle/>
                    <a:p>
                      <a:r>
                        <a:rPr lang="en-US" altLang="zh-TW" sz="1800" dirty="0" err="1">
                          <a:solidFill>
                            <a:schemeClr val="tx1"/>
                          </a:solidFill>
                        </a:rPr>
                        <a:t>aes_cbc_oracle</a:t>
                      </a:r>
                      <a:endParaRPr lang="zh-TW" altLang="en-US" sz="1800" dirty="0">
                        <a:solidFill>
                          <a:schemeClr val="tx1"/>
                        </a:solidFill>
                      </a:endParaRPr>
                    </a:p>
                  </a:txBody>
                  <a:tcPr/>
                </a:tc>
                <a:tc>
                  <a:txBody>
                    <a:bodyPr/>
                    <a:lstStyle/>
                    <a:p>
                      <a:r>
                        <a:rPr lang="en-US" altLang="zh-TW" sz="1800" dirty="0"/>
                        <a:t>Crypto{fd401ab74315c0e1c6e3fd417b6a008e}</a:t>
                      </a:r>
                      <a:endParaRPr lang="zh-TW" altLang="en-US" sz="1800" dirty="0"/>
                    </a:p>
                  </a:txBody>
                  <a:tcPr/>
                </a:tc>
                <a:tc>
                  <a:txBody>
                    <a:bodyPr/>
                    <a:lstStyle/>
                    <a:p>
                      <a:r>
                        <a:rPr lang="en-US" altLang="zh-TW" sz="1800" dirty="0"/>
                        <a:t>v</a:t>
                      </a:r>
                      <a:endParaRPr lang="zh-TW" altLang="en-US" sz="1800" dirty="0"/>
                    </a:p>
                  </a:txBody>
                  <a:tcPr/>
                </a:tc>
                <a:extLst>
                  <a:ext uri="{0D108BD9-81ED-4DB2-BD59-A6C34878D82A}">
                    <a16:rowId xmlns:a16="http://schemas.microsoft.com/office/drawing/2014/main" val="756774645"/>
                  </a:ext>
                </a:extLst>
              </a:tr>
              <a:tr h="391725">
                <a:tc>
                  <a:txBody>
                    <a:bodyPr/>
                    <a:lstStyle/>
                    <a:p>
                      <a:endParaRPr lang="zh-TW" altLang="en-US" sz="1800" dirty="0"/>
                    </a:p>
                  </a:txBody>
                  <a:tcPr/>
                </a:tc>
                <a:tc>
                  <a:txBody>
                    <a:bodyPr/>
                    <a:lstStyle/>
                    <a:p>
                      <a:r>
                        <a:rPr lang="en-US" altLang="zh-TW" sz="1800" dirty="0"/>
                        <a:t>2</a:t>
                      </a:r>
                      <a:endParaRPr lang="zh-TW" altLang="en-US" sz="1800" dirty="0"/>
                    </a:p>
                  </a:txBody>
                  <a:tcPr/>
                </a:tc>
                <a:tc>
                  <a:txBody>
                    <a:bodyPr/>
                    <a:lstStyle/>
                    <a:p>
                      <a:r>
                        <a:rPr lang="en-US" altLang="zh-TW" sz="1800" dirty="0" err="1">
                          <a:solidFill>
                            <a:schemeClr val="tx1"/>
                          </a:solidFill>
                        </a:rPr>
                        <a:t>aes_cbc_bitflip</a:t>
                      </a:r>
                      <a:endParaRPr lang="zh-TW" altLang="en-US" sz="1800" dirty="0">
                        <a:solidFill>
                          <a:schemeClr val="tx1"/>
                        </a:solidFill>
                      </a:endParaRPr>
                    </a:p>
                  </a:txBody>
                  <a:tcPr/>
                </a:tc>
                <a:tc>
                  <a:txBody>
                    <a:bodyPr/>
                    <a:lstStyle/>
                    <a:p>
                      <a:r>
                        <a:rPr lang="en-US" altLang="zh-TW" sz="1800" dirty="0"/>
                        <a:t>Crypto{b4f4da37d699e07c6151ccf827e50a74}</a:t>
                      </a:r>
                      <a:endParaRPr lang="zh-TW" altLang="en-US" sz="1800" dirty="0"/>
                    </a:p>
                  </a:txBody>
                  <a:tcPr/>
                </a:tc>
                <a:tc>
                  <a:txBody>
                    <a:bodyPr/>
                    <a:lstStyle/>
                    <a:p>
                      <a:r>
                        <a:rPr lang="en-US" altLang="zh-TW" sz="1800" dirty="0"/>
                        <a:t>v</a:t>
                      </a:r>
                      <a:endParaRPr lang="zh-TW" altLang="en-US" sz="1800" dirty="0"/>
                    </a:p>
                  </a:txBody>
                  <a:tcPr/>
                </a:tc>
                <a:extLst>
                  <a:ext uri="{0D108BD9-81ED-4DB2-BD59-A6C34878D82A}">
                    <a16:rowId xmlns:a16="http://schemas.microsoft.com/office/drawing/2014/main" val="175697047"/>
                  </a:ext>
                </a:extLst>
              </a:tr>
              <a:tr h="391725">
                <a:tc>
                  <a:txBody>
                    <a:bodyPr/>
                    <a:lstStyle/>
                    <a:p>
                      <a:endParaRPr lang="zh-TW" altLang="en-US" sz="1800" dirty="0"/>
                    </a:p>
                  </a:txBody>
                  <a:tcPr/>
                </a:tc>
                <a:tc>
                  <a:txBody>
                    <a:bodyPr/>
                    <a:lstStyle/>
                    <a:p>
                      <a:r>
                        <a:rPr lang="en-US" altLang="zh-TW" sz="1800" dirty="0"/>
                        <a:t>3</a:t>
                      </a:r>
                      <a:endParaRPr lang="zh-TW" altLang="en-US" sz="1800" dirty="0"/>
                    </a:p>
                  </a:txBody>
                  <a:tcPr/>
                </a:tc>
                <a:tc>
                  <a:txBody>
                    <a:bodyPr/>
                    <a:lstStyle/>
                    <a:p>
                      <a:r>
                        <a:rPr lang="en-US" altLang="zh-TW" sz="1800" dirty="0" err="1">
                          <a:solidFill>
                            <a:schemeClr val="tx1"/>
                          </a:solidFill>
                        </a:rPr>
                        <a:t>aes_copy_paste</a:t>
                      </a:r>
                      <a:endParaRPr lang="zh-TW" altLang="en-US" sz="18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dirty="0"/>
                        <a:t>Crypto{5cf6def6d907599733d707527f7ccd5d}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dirty="0"/>
                        <a:t>v</a:t>
                      </a:r>
                    </a:p>
                  </a:txBody>
                  <a:tcPr/>
                </a:tc>
                <a:extLst>
                  <a:ext uri="{0D108BD9-81ED-4DB2-BD59-A6C34878D82A}">
                    <a16:rowId xmlns:a16="http://schemas.microsoft.com/office/drawing/2014/main" val="3687506320"/>
                  </a:ext>
                </a:extLst>
              </a:tr>
              <a:tr h="391725">
                <a:tc>
                  <a:txBody>
                    <a:bodyPr/>
                    <a:lstStyle/>
                    <a:p>
                      <a:endParaRPr lang="zh-TW" altLang="en-US" sz="1800" dirty="0"/>
                    </a:p>
                  </a:txBody>
                  <a:tcPr/>
                </a:tc>
                <a:tc>
                  <a:txBody>
                    <a:bodyPr/>
                    <a:lstStyle/>
                    <a:p>
                      <a:r>
                        <a:rPr lang="en-US" altLang="zh-TW" sz="1800" dirty="0"/>
                        <a:t>4</a:t>
                      </a:r>
                      <a:endParaRPr lang="zh-TW" altLang="en-US" sz="1800" dirty="0"/>
                    </a:p>
                  </a:txBody>
                  <a:tcPr/>
                </a:tc>
                <a:tc>
                  <a:txBody>
                    <a:bodyPr/>
                    <a:lstStyle/>
                    <a:p>
                      <a:r>
                        <a:rPr lang="en-US" altLang="zh-TW" sz="1800" dirty="0" err="1">
                          <a:solidFill>
                            <a:schemeClr val="tx1"/>
                          </a:solidFill>
                        </a:rPr>
                        <a:t>des_ofb</a:t>
                      </a:r>
                      <a:endParaRPr lang="zh-TW" altLang="en-US" sz="1800" dirty="0">
                        <a:solidFill>
                          <a:schemeClr val="tx1"/>
                        </a:solidFill>
                      </a:endParaRPr>
                    </a:p>
                  </a:txBody>
                  <a:tcPr/>
                </a:tc>
                <a:tc>
                  <a:txBody>
                    <a:bodyPr/>
                    <a:lstStyle/>
                    <a:p>
                      <a:r>
                        <a:rPr lang="en-US" altLang="zh-TW" sz="1800" dirty="0"/>
                        <a:t>CRYPTO{</a:t>
                      </a:r>
                      <a:r>
                        <a:rPr lang="en-US" altLang="zh-TW" sz="1800" dirty="0" err="1"/>
                        <a:t>so_its_just_a_short_repeating_otp</a:t>
                      </a:r>
                      <a:r>
                        <a:rPr lang="en-US" altLang="zh-TW" sz="1800" dirty="0"/>
                        <a:t>!}</a:t>
                      </a:r>
                      <a:endParaRPr lang="zh-TW" altLang="en-US" sz="1800" dirty="0"/>
                    </a:p>
                  </a:txBody>
                  <a:tcPr/>
                </a:tc>
                <a:tc>
                  <a:txBody>
                    <a:bodyPr/>
                    <a:lstStyle/>
                    <a:p>
                      <a:endParaRPr lang="zh-TW" altLang="en-US" sz="1800" dirty="0"/>
                    </a:p>
                  </a:txBody>
                  <a:tcPr/>
                </a:tc>
                <a:extLst>
                  <a:ext uri="{0D108BD9-81ED-4DB2-BD59-A6C34878D82A}">
                    <a16:rowId xmlns:a16="http://schemas.microsoft.com/office/drawing/2014/main" val="932081461"/>
                  </a:ext>
                </a:extLst>
              </a:tr>
              <a:tr h="391725">
                <a:tc>
                  <a:txBody>
                    <a:bodyPr/>
                    <a:lstStyle/>
                    <a:p>
                      <a:endParaRPr lang="zh-TW" altLang="en-US" sz="1800" dirty="0"/>
                    </a:p>
                  </a:txBody>
                  <a:tcPr/>
                </a:tc>
                <a:tc>
                  <a:txBody>
                    <a:bodyPr/>
                    <a:lstStyle/>
                    <a:p>
                      <a:r>
                        <a:rPr lang="en-US" altLang="zh-TW" sz="1800" dirty="0"/>
                        <a:t>5</a:t>
                      </a:r>
                      <a:endParaRPr lang="zh-TW" altLang="en-US" sz="1800" dirty="0"/>
                    </a:p>
                  </a:txBody>
                  <a:tcPr/>
                </a:tc>
                <a:tc>
                  <a:txBody>
                    <a:bodyPr/>
                    <a:lstStyle/>
                    <a:p>
                      <a:r>
                        <a:rPr lang="en-US" altLang="zh-TW" sz="1800" dirty="0" err="1">
                          <a:solidFill>
                            <a:schemeClr val="tx1"/>
                          </a:solidFill>
                        </a:rPr>
                        <a:t>double_des</a:t>
                      </a:r>
                      <a:endParaRPr lang="zh-TW" altLang="en-US" sz="1800" dirty="0">
                        <a:solidFill>
                          <a:schemeClr val="tx1"/>
                        </a:solidFill>
                      </a:endParaRPr>
                    </a:p>
                  </a:txBody>
                  <a:tcPr/>
                </a:tc>
                <a:tc>
                  <a:txBody>
                    <a:bodyPr/>
                    <a:lstStyle/>
                    <a:p>
                      <a:r>
                        <a:rPr lang="en-US" altLang="zh-TW" sz="1800" dirty="0"/>
                        <a:t>Crypto{MEN_!N_7he_M100LE_cr@ck_0oub1E_0ES}</a:t>
                      </a:r>
                      <a:endParaRPr lang="zh-TW" altLang="en-US" sz="1800" dirty="0"/>
                    </a:p>
                  </a:txBody>
                  <a:tcPr/>
                </a:tc>
                <a:tc>
                  <a:txBody>
                    <a:bodyPr/>
                    <a:lstStyle/>
                    <a:p>
                      <a:r>
                        <a:rPr lang="en-US" altLang="zh-TW" sz="1800" dirty="0"/>
                        <a:t>v</a:t>
                      </a:r>
                      <a:endParaRPr lang="zh-TW" altLang="en-US" sz="1800" dirty="0"/>
                    </a:p>
                  </a:txBody>
                  <a:tcPr/>
                </a:tc>
                <a:extLst>
                  <a:ext uri="{0D108BD9-81ED-4DB2-BD59-A6C34878D82A}">
                    <a16:rowId xmlns:a16="http://schemas.microsoft.com/office/drawing/2014/main" val="2419777647"/>
                  </a:ext>
                </a:extLst>
              </a:tr>
              <a:tr h="3917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dirty="0"/>
                        <a:t>Stream Cipher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dirty="0"/>
                        <a:t>1</a:t>
                      </a:r>
                    </a:p>
                  </a:txBody>
                  <a:tcPr/>
                </a:tc>
                <a:tc>
                  <a:txBody>
                    <a:bodyPr/>
                    <a:lstStyle/>
                    <a:p>
                      <a:r>
                        <a:rPr lang="en-US" altLang="zh-TW" sz="1800" dirty="0" err="1">
                          <a:solidFill>
                            <a:schemeClr val="tx1"/>
                          </a:solidFill>
                        </a:rPr>
                        <a:t>lcg</a:t>
                      </a:r>
                      <a:endParaRPr lang="zh-TW" altLang="en-US" sz="1800" dirty="0">
                        <a:solidFill>
                          <a:schemeClr val="tx1"/>
                        </a:solidFill>
                      </a:endParaRPr>
                    </a:p>
                  </a:txBody>
                  <a:tcPr/>
                </a:tc>
                <a:tc>
                  <a:txBody>
                    <a:bodyPr/>
                    <a:lstStyle/>
                    <a:p>
                      <a:r>
                        <a:rPr lang="en-US" altLang="zh-TW" sz="1800" dirty="0"/>
                        <a:t>Crypto{LCG_15_eAsy_15Nt_it~~~~~~00000000}</a:t>
                      </a:r>
                      <a:endParaRPr lang="zh-TW" altLang="en-US" sz="1800" dirty="0"/>
                    </a:p>
                  </a:txBody>
                  <a:tcPr/>
                </a:tc>
                <a:tc>
                  <a:txBody>
                    <a:bodyPr/>
                    <a:lstStyle/>
                    <a:p>
                      <a:endParaRPr lang="zh-TW" altLang="en-US" sz="1800" dirty="0"/>
                    </a:p>
                  </a:txBody>
                  <a:tcPr/>
                </a:tc>
                <a:extLst>
                  <a:ext uri="{0D108BD9-81ED-4DB2-BD59-A6C34878D82A}">
                    <a16:rowId xmlns:a16="http://schemas.microsoft.com/office/drawing/2014/main" val="873290356"/>
                  </a:ext>
                </a:extLst>
              </a:tr>
              <a:tr h="391725">
                <a:tc>
                  <a:txBody>
                    <a:bodyPr/>
                    <a:lstStyle/>
                    <a:p>
                      <a:endParaRPr lang="zh-TW" altLang="en-US" sz="1800" dirty="0"/>
                    </a:p>
                  </a:txBody>
                  <a:tcPr/>
                </a:tc>
                <a:tc>
                  <a:txBody>
                    <a:bodyPr/>
                    <a:lstStyle/>
                    <a:p>
                      <a:r>
                        <a:rPr lang="en-US" altLang="zh-TW" sz="1800" dirty="0"/>
                        <a:t>2</a:t>
                      </a:r>
                      <a:endParaRPr lang="zh-TW" altLang="en-US" sz="1800" dirty="0"/>
                    </a:p>
                  </a:txBody>
                  <a:tcPr/>
                </a:tc>
                <a:tc>
                  <a:txBody>
                    <a:bodyPr/>
                    <a:lstStyle/>
                    <a:p>
                      <a:r>
                        <a:rPr lang="en-US" altLang="zh-TW" sz="1800" dirty="0">
                          <a:solidFill>
                            <a:schemeClr val="tx1"/>
                          </a:solidFill>
                        </a:rPr>
                        <a:t>mt19937_index</a:t>
                      </a:r>
                      <a:endParaRPr lang="zh-TW" altLang="en-US" sz="1800" dirty="0">
                        <a:solidFill>
                          <a:schemeClr val="tx1"/>
                        </a:solidFill>
                      </a:endParaRPr>
                    </a:p>
                  </a:txBody>
                  <a:tcPr/>
                </a:tc>
                <a:tc>
                  <a:txBody>
                    <a:bodyPr/>
                    <a:lstStyle/>
                    <a:p>
                      <a:r>
                        <a:rPr lang="en-US" altLang="zh-TW" sz="1800" dirty="0"/>
                        <a:t>Crypto{mt19937_is_easy}</a:t>
                      </a:r>
                      <a:endParaRPr lang="zh-TW" altLang="en-US" sz="1800" dirty="0"/>
                    </a:p>
                  </a:txBody>
                  <a:tcPr/>
                </a:tc>
                <a:tc>
                  <a:txBody>
                    <a:bodyPr/>
                    <a:lstStyle/>
                    <a:p>
                      <a:r>
                        <a:rPr lang="en-US" altLang="zh-TW" sz="1800" dirty="0"/>
                        <a:t>v</a:t>
                      </a:r>
                      <a:endParaRPr lang="zh-TW" altLang="en-US" sz="1800" dirty="0"/>
                    </a:p>
                  </a:txBody>
                  <a:tcPr/>
                </a:tc>
                <a:extLst>
                  <a:ext uri="{0D108BD9-81ED-4DB2-BD59-A6C34878D82A}">
                    <a16:rowId xmlns:a16="http://schemas.microsoft.com/office/drawing/2014/main" val="943879843"/>
                  </a:ext>
                </a:extLst>
              </a:tr>
              <a:tr h="391725">
                <a:tc>
                  <a:txBody>
                    <a:bodyPr/>
                    <a:lstStyle/>
                    <a:p>
                      <a:endParaRPr lang="zh-TW" altLang="en-US" sz="1800" dirty="0"/>
                    </a:p>
                  </a:txBody>
                  <a:tcPr/>
                </a:tc>
                <a:tc>
                  <a:txBody>
                    <a:bodyPr/>
                    <a:lstStyle/>
                    <a:p>
                      <a:r>
                        <a:rPr lang="en-US" altLang="zh-TW" sz="1800" dirty="0"/>
                        <a:t>3</a:t>
                      </a:r>
                      <a:endParaRPr lang="zh-TW" altLang="en-US" sz="1800" dirty="0"/>
                    </a:p>
                  </a:txBody>
                  <a:tcPr/>
                </a:tc>
                <a:tc>
                  <a:txBody>
                    <a:bodyPr/>
                    <a:lstStyle/>
                    <a:p>
                      <a:r>
                        <a:rPr lang="en-US" altLang="zh-TW" sz="1800" dirty="0">
                          <a:solidFill>
                            <a:schemeClr val="tx1"/>
                          </a:solidFill>
                        </a:rPr>
                        <a:t>mt19937_state</a:t>
                      </a:r>
                      <a:endParaRPr lang="zh-TW" altLang="en-US" sz="1800" dirty="0">
                        <a:solidFill>
                          <a:schemeClr val="tx1"/>
                        </a:solidFill>
                      </a:endParaRPr>
                    </a:p>
                  </a:txBody>
                  <a:tcPr/>
                </a:tc>
                <a:tc>
                  <a:txBody>
                    <a:bodyPr/>
                    <a:lstStyle/>
                    <a:p>
                      <a:r>
                        <a:rPr lang="en-US" altLang="zh-TW" sz="1800" dirty="0"/>
                        <a:t>Crypto{randOm_14_n07_s@fe}</a:t>
                      </a:r>
                      <a:endParaRPr lang="zh-TW" altLang="en-US" sz="1800" dirty="0"/>
                    </a:p>
                  </a:txBody>
                  <a:tcPr/>
                </a:tc>
                <a:tc>
                  <a:txBody>
                    <a:bodyPr/>
                    <a:lstStyle/>
                    <a:p>
                      <a:endParaRPr lang="zh-TW" altLang="en-US" sz="1800" dirty="0"/>
                    </a:p>
                  </a:txBody>
                  <a:tcPr/>
                </a:tc>
                <a:extLst>
                  <a:ext uri="{0D108BD9-81ED-4DB2-BD59-A6C34878D82A}">
                    <a16:rowId xmlns:a16="http://schemas.microsoft.com/office/drawing/2014/main" val="3376223955"/>
                  </a:ext>
                </a:extLst>
              </a:tr>
              <a:tr h="391725">
                <a:tc>
                  <a:txBody>
                    <a:bodyPr/>
                    <a:lstStyle/>
                    <a:p>
                      <a:endParaRPr lang="zh-TW" altLang="en-US" sz="1800" dirty="0"/>
                    </a:p>
                  </a:txBody>
                  <a:tcPr/>
                </a:tc>
                <a:tc>
                  <a:txBody>
                    <a:bodyPr/>
                    <a:lstStyle/>
                    <a:p>
                      <a:r>
                        <a:rPr lang="en-US" altLang="zh-TW" sz="1800" dirty="0"/>
                        <a:t>4</a:t>
                      </a:r>
                      <a:endParaRPr lang="zh-TW" altLang="en-US" sz="1800" dirty="0"/>
                    </a:p>
                  </a:txBody>
                  <a:tcPr/>
                </a:tc>
                <a:tc>
                  <a:txBody>
                    <a:bodyPr/>
                    <a:lstStyle/>
                    <a:p>
                      <a:r>
                        <a:rPr lang="en-US" altLang="zh-TW" sz="1800" dirty="0">
                          <a:solidFill>
                            <a:schemeClr val="tx1"/>
                          </a:solidFill>
                        </a:rPr>
                        <a:t>mt19937_tree</a:t>
                      </a:r>
                      <a:endParaRPr lang="zh-TW" altLang="en-US" sz="1800" dirty="0">
                        <a:solidFill>
                          <a:schemeClr val="tx1"/>
                        </a:solidFill>
                      </a:endParaRPr>
                    </a:p>
                  </a:txBody>
                  <a:tcPr/>
                </a:tc>
                <a:tc>
                  <a:txBody>
                    <a:bodyPr/>
                    <a:lstStyle/>
                    <a:p>
                      <a:r>
                        <a:rPr lang="en-US" altLang="zh-TW" sz="1800" dirty="0"/>
                        <a:t>Crypto{T0_4cCept_0r_tO_r3jeCt__7hat_1s_tHe_Qu3sT1On}</a:t>
                      </a:r>
                      <a:endParaRPr lang="zh-TW" altLang="en-US" sz="1800" dirty="0"/>
                    </a:p>
                  </a:txBody>
                  <a:tcPr/>
                </a:tc>
                <a:tc>
                  <a:txBody>
                    <a:bodyPr/>
                    <a:lstStyle/>
                    <a:p>
                      <a:endParaRPr lang="zh-TW" altLang="en-US" sz="1800" dirty="0"/>
                    </a:p>
                  </a:txBody>
                  <a:tcPr/>
                </a:tc>
                <a:extLst>
                  <a:ext uri="{0D108BD9-81ED-4DB2-BD59-A6C34878D82A}">
                    <a16:rowId xmlns:a16="http://schemas.microsoft.com/office/drawing/2014/main" val="2921288748"/>
                  </a:ext>
                </a:extLst>
              </a:tr>
              <a:tr h="391725">
                <a:tc>
                  <a:txBody>
                    <a:bodyPr/>
                    <a:lstStyle/>
                    <a:p>
                      <a:endParaRPr lang="zh-TW" altLang="en-US" sz="1800" dirty="0"/>
                    </a:p>
                  </a:txBody>
                  <a:tcPr/>
                </a:tc>
                <a:tc>
                  <a:txBody>
                    <a:bodyPr/>
                    <a:lstStyle/>
                    <a:p>
                      <a:r>
                        <a:rPr lang="en-US" altLang="zh-TW" sz="1800" dirty="0"/>
                        <a:t>5</a:t>
                      </a:r>
                      <a:endParaRPr lang="zh-TW" altLang="en-US" sz="1800" dirty="0"/>
                    </a:p>
                  </a:txBody>
                  <a:tcPr/>
                </a:tc>
                <a:tc>
                  <a:txBody>
                    <a:bodyPr/>
                    <a:lstStyle/>
                    <a:p>
                      <a:r>
                        <a:rPr lang="en-US" altLang="zh-TW" sz="1800" dirty="0" err="1">
                          <a:solidFill>
                            <a:schemeClr val="tx1"/>
                          </a:solidFill>
                        </a:rPr>
                        <a:t>lfsr</a:t>
                      </a:r>
                      <a:endParaRPr lang="zh-TW" altLang="en-US" sz="1800" dirty="0">
                        <a:solidFill>
                          <a:schemeClr val="tx1"/>
                        </a:solidFill>
                      </a:endParaRPr>
                    </a:p>
                  </a:txBody>
                  <a:tcPr/>
                </a:tc>
                <a:tc>
                  <a:txBody>
                    <a:bodyPr/>
                    <a:lstStyle/>
                    <a:p>
                      <a:r>
                        <a:rPr lang="en-US" altLang="zh-TW" sz="1800" dirty="0"/>
                        <a:t>Crypto{b527e2621131134ec22250cfbca75e8c9f5ae4f40370871fd55910927f66a1b4}</a:t>
                      </a:r>
                      <a:endParaRPr lang="zh-TW" altLang="en-US" sz="1800" dirty="0"/>
                    </a:p>
                  </a:txBody>
                  <a:tcPr/>
                </a:tc>
                <a:tc>
                  <a:txBody>
                    <a:bodyPr/>
                    <a:lstStyle/>
                    <a:p>
                      <a:endParaRPr lang="zh-TW" altLang="en-US" sz="1800" dirty="0"/>
                    </a:p>
                  </a:txBody>
                  <a:tcPr/>
                </a:tc>
                <a:extLst>
                  <a:ext uri="{0D108BD9-81ED-4DB2-BD59-A6C34878D82A}">
                    <a16:rowId xmlns:a16="http://schemas.microsoft.com/office/drawing/2014/main" val="3157179398"/>
                  </a:ext>
                </a:extLst>
              </a:tr>
              <a:tr h="391725">
                <a:tc>
                  <a:txBody>
                    <a:bodyPr/>
                    <a:lstStyle/>
                    <a:p>
                      <a:endParaRPr lang="zh-TW" altLang="en-US" sz="1800" dirty="0"/>
                    </a:p>
                  </a:txBody>
                  <a:tcPr/>
                </a:tc>
                <a:tc>
                  <a:txBody>
                    <a:bodyPr/>
                    <a:lstStyle/>
                    <a:p>
                      <a:r>
                        <a:rPr lang="en-US" altLang="zh-TW" sz="1800" dirty="0"/>
                        <a:t>6</a:t>
                      </a:r>
                      <a:endParaRPr lang="zh-TW" altLang="en-US" sz="1800" dirty="0"/>
                    </a:p>
                  </a:txBody>
                  <a:tcPr/>
                </a:tc>
                <a:tc>
                  <a:txBody>
                    <a:bodyPr/>
                    <a:lstStyle/>
                    <a:p>
                      <a:r>
                        <a:rPr lang="en-US" altLang="zh-TW" sz="1800" dirty="0"/>
                        <a:t>rc4_bias</a:t>
                      </a:r>
                      <a:endParaRPr lang="zh-TW" altLang="en-US" sz="1800" dirty="0"/>
                    </a:p>
                  </a:txBody>
                  <a:tcPr/>
                </a:tc>
                <a:tc>
                  <a:txBody>
                    <a:bodyPr/>
                    <a:lstStyle/>
                    <a:p>
                      <a:r>
                        <a:rPr lang="en-US" altLang="zh-TW" sz="1800" dirty="0"/>
                        <a:t>Crypto{759080e8662ee4825172165bd2ee0463}</a:t>
                      </a:r>
                      <a:endParaRPr lang="zh-TW" altLang="en-US" sz="1800" dirty="0"/>
                    </a:p>
                  </a:txBody>
                  <a:tcPr/>
                </a:tc>
                <a:tc>
                  <a:txBody>
                    <a:bodyPr/>
                    <a:lstStyle/>
                    <a:p>
                      <a:endParaRPr lang="zh-TW" altLang="en-US" sz="1800" dirty="0"/>
                    </a:p>
                  </a:txBody>
                  <a:tcPr/>
                </a:tc>
                <a:extLst>
                  <a:ext uri="{0D108BD9-81ED-4DB2-BD59-A6C34878D82A}">
                    <a16:rowId xmlns:a16="http://schemas.microsoft.com/office/drawing/2014/main" val="3184134712"/>
                  </a:ext>
                </a:extLst>
              </a:tr>
            </a:tbl>
          </a:graphicData>
        </a:graphic>
      </p:graphicFrame>
    </p:spTree>
    <p:extLst>
      <p:ext uri="{BB962C8B-B14F-4D97-AF65-F5344CB8AC3E}">
        <p14:creationId xmlns:p14="http://schemas.microsoft.com/office/powerpoint/2010/main" val="3962233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117034A-1D1E-42B2-9685-97C0D7171579}"/>
              </a:ext>
            </a:extLst>
          </p:cNvPr>
          <p:cNvSpPr>
            <a:spLocks noGrp="1"/>
          </p:cNvSpPr>
          <p:nvPr>
            <p:ph type="title"/>
          </p:nvPr>
        </p:nvSpPr>
        <p:spPr>
          <a:xfrm>
            <a:off x="838200" y="365125"/>
            <a:ext cx="10515600" cy="540397"/>
          </a:xfrm>
        </p:spPr>
        <p:txBody>
          <a:bodyPr>
            <a:normAutofit/>
          </a:bodyPr>
          <a:lstStyle/>
          <a:p>
            <a:r>
              <a:rPr lang="en-US" altLang="zh-TW" sz="2400" dirty="0"/>
              <a:t>6. rc4_bias</a:t>
            </a:r>
            <a:endParaRPr lang="zh-TW" altLang="en-US" sz="2400" dirty="0"/>
          </a:p>
        </p:txBody>
      </p:sp>
      <p:sp>
        <p:nvSpPr>
          <p:cNvPr id="6" name="內容版面配置區 5">
            <a:extLst>
              <a:ext uri="{FF2B5EF4-FFF2-40B4-BE49-F238E27FC236}">
                <a16:creationId xmlns:a16="http://schemas.microsoft.com/office/drawing/2014/main" id="{AD4E4DAF-B869-4967-8CE3-9900ACDA0C1F}"/>
              </a:ext>
            </a:extLst>
          </p:cNvPr>
          <p:cNvSpPr>
            <a:spLocks noGrp="1"/>
          </p:cNvSpPr>
          <p:nvPr>
            <p:ph idx="1"/>
          </p:nvPr>
        </p:nvSpPr>
        <p:spPr>
          <a:xfrm>
            <a:off x="838200" y="905522"/>
            <a:ext cx="10515600" cy="5271441"/>
          </a:xfrm>
        </p:spPr>
        <p:txBody>
          <a:bodyPr>
            <a:normAutofit/>
          </a:bodyPr>
          <a:lstStyle/>
          <a:p>
            <a:r>
              <a:rPr lang="zh-TW" altLang="en-US" sz="1600" dirty="0"/>
              <a:t>參考資料：</a:t>
            </a:r>
            <a:r>
              <a:rPr lang="en-US" altLang="zh-TW" sz="1600" dirty="0"/>
              <a:t> Aarhus CTF - </a:t>
            </a:r>
            <a:r>
              <a:rPr lang="en-US" altLang="zh-TW" sz="1600" dirty="0" err="1"/>
              <a:t>Indistinquishable</a:t>
            </a:r>
            <a:endParaRPr lang="en-US" altLang="zh-TW" sz="1600" dirty="0"/>
          </a:p>
          <a:p>
            <a:r>
              <a:rPr lang="zh-TW" altLang="en-US" sz="1600" dirty="0"/>
              <a:t>介紹</a:t>
            </a:r>
            <a:endParaRPr lang="en-US" altLang="zh-TW" sz="1600" dirty="0"/>
          </a:p>
          <a:p>
            <a:pPr lvl="1"/>
            <a:r>
              <a:rPr lang="zh-TW" altLang="en-US" sz="1600" dirty="0"/>
              <a:t>這題是要能夠分辨</a:t>
            </a:r>
            <a:r>
              <a:rPr lang="en-US" altLang="zh-TW" sz="1600" dirty="0"/>
              <a:t>RC4</a:t>
            </a:r>
            <a:r>
              <a:rPr lang="zh-TW" altLang="en-US" sz="1600" dirty="0"/>
              <a:t>和</a:t>
            </a:r>
            <a:r>
              <a:rPr lang="en-US" altLang="zh-TW" sz="1600" dirty="0"/>
              <a:t>random</a:t>
            </a:r>
            <a:r>
              <a:rPr lang="zh-TW" altLang="en-US" sz="1600" dirty="0"/>
              <a:t>的</a:t>
            </a:r>
            <a:r>
              <a:rPr lang="en-US" altLang="zh-TW" sz="1600" dirty="0"/>
              <a:t>keystream</a:t>
            </a:r>
            <a:r>
              <a:rPr lang="zh-TW" altLang="en-US" sz="1600" dirty="0"/>
              <a:t>，會有多個回合，必須全部分辨成功就能拿到</a:t>
            </a:r>
            <a:r>
              <a:rPr lang="en-US" altLang="zh-TW" sz="1600" dirty="0"/>
              <a:t>flag</a:t>
            </a:r>
          </a:p>
          <a:p>
            <a:r>
              <a:rPr lang="zh-TW" altLang="en-US" sz="1600" dirty="0"/>
              <a:t>解法</a:t>
            </a:r>
            <a:endParaRPr lang="en-US" altLang="zh-TW" sz="1600" dirty="0"/>
          </a:p>
          <a:p>
            <a:pPr lvl="1"/>
            <a:r>
              <a:rPr lang="en-US" altLang="zh-TW" sz="1600" dirty="0"/>
              <a:t>RC4</a:t>
            </a:r>
            <a:r>
              <a:rPr lang="zh-TW" altLang="en-US" sz="1600" dirty="0"/>
              <a:t>的第二個</a:t>
            </a:r>
            <a:r>
              <a:rPr lang="en-US" altLang="zh-TW" sz="1600" dirty="0"/>
              <a:t>byte</a:t>
            </a:r>
            <a:r>
              <a:rPr lang="zh-TW" altLang="en-US" sz="1600" dirty="0"/>
              <a:t>是</a:t>
            </a:r>
            <a:r>
              <a:rPr lang="en-US" altLang="zh-TW" sz="1600" dirty="0"/>
              <a:t>0</a:t>
            </a:r>
            <a:r>
              <a:rPr lang="zh-TW" altLang="en-US" sz="1600" dirty="0"/>
              <a:t>的機率是</a:t>
            </a:r>
            <a:r>
              <a:rPr lang="en-US" altLang="zh-TW" sz="1600" dirty="0"/>
              <a:t>1/128</a:t>
            </a:r>
            <a:r>
              <a:rPr lang="zh-TW" altLang="en-US" sz="1600" dirty="0"/>
              <a:t>，是</a:t>
            </a:r>
            <a:r>
              <a:rPr lang="en-US" altLang="zh-TW" sz="1600" dirty="0"/>
              <a:t>1/256</a:t>
            </a:r>
            <a:r>
              <a:rPr lang="zh-TW" altLang="en-US" sz="1600" dirty="0"/>
              <a:t>的兩倍</a:t>
            </a:r>
            <a:endParaRPr lang="en-US" altLang="zh-TW" sz="1600" dirty="0"/>
          </a:p>
          <a:p>
            <a:pPr lvl="1"/>
            <a:r>
              <a:rPr lang="zh-TW" altLang="en-US" sz="1600" dirty="0"/>
              <a:t>所以只要不斷的累積</a:t>
            </a:r>
            <a:r>
              <a:rPr lang="en-US" altLang="zh-TW" sz="1600" dirty="0"/>
              <a:t>keystream</a:t>
            </a:r>
            <a:r>
              <a:rPr lang="zh-TW" altLang="en-US" sz="1600" dirty="0"/>
              <a:t>就能分辨究竟是</a:t>
            </a:r>
            <a:r>
              <a:rPr lang="en-US" altLang="zh-TW" sz="1600" dirty="0"/>
              <a:t>random</a:t>
            </a:r>
            <a:r>
              <a:rPr lang="zh-TW" altLang="en-US" sz="1600" dirty="0"/>
              <a:t>還是</a:t>
            </a:r>
            <a:r>
              <a:rPr lang="en-US" altLang="zh-TW" sz="1600" dirty="0"/>
              <a:t>rc4</a:t>
            </a:r>
          </a:p>
          <a:p>
            <a:pPr lvl="1"/>
            <a:endParaRPr lang="en-US" altLang="zh-TW" sz="800" dirty="0"/>
          </a:p>
          <a:p>
            <a:pPr lvl="1"/>
            <a:endParaRPr lang="en-US" altLang="zh-TW" sz="1200" dirty="0"/>
          </a:p>
        </p:txBody>
      </p:sp>
    </p:spTree>
    <p:extLst>
      <p:ext uri="{BB962C8B-B14F-4D97-AF65-F5344CB8AC3E}">
        <p14:creationId xmlns:p14="http://schemas.microsoft.com/office/powerpoint/2010/main" val="1517184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FE87F-C289-464D-9C37-EB10721BCAA6}"/>
              </a:ext>
            </a:extLst>
          </p:cNvPr>
          <p:cNvSpPr>
            <a:spLocks noGrp="1"/>
          </p:cNvSpPr>
          <p:nvPr>
            <p:ph type="title"/>
          </p:nvPr>
        </p:nvSpPr>
        <p:spPr/>
        <p:txBody>
          <a:bodyPr/>
          <a:lstStyle/>
          <a:p>
            <a:r>
              <a:rPr lang="en-US" altLang="zh-TW" dirty="0"/>
              <a:t>Hash</a:t>
            </a:r>
            <a:endParaRPr lang="zh-TW" altLang="en-US" dirty="0"/>
          </a:p>
        </p:txBody>
      </p:sp>
      <p:sp>
        <p:nvSpPr>
          <p:cNvPr id="3" name="文字版面配置區 2">
            <a:extLst>
              <a:ext uri="{FF2B5EF4-FFF2-40B4-BE49-F238E27FC236}">
                <a16:creationId xmlns:a16="http://schemas.microsoft.com/office/drawing/2014/main" id="{8D7B73B9-4BE7-485C-B480-6A74CAA07932}"/>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752866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117034A-1D1E-42B2-9685-97C0D7171579}"/>
              </a:ext>
            </a:extLst>
          </p:cNvPr>
          <p:cNvSpPr>
            <a:spLocks noGrp="1"/>
          </p:cNvSpPr>
          <p:nvPr>
            <p:ph type="title"/>
          </p:nvPr>
        </p:nvSpPr>
        <p:spPr>
          <a:xfrm>
            <a:off x="838200" y="365125"/>
            <a:ext cx="10515600" cy="540397"/>
          </a:xfrm>
        </p:spPr>
        <p:txBody>
          <a:bodyPr>
            <a:normAutofit/>
          </a:bodyPr>
          <a:lstStyle/>
          <a:p>
            <a:r>
              <a:rPr lang="en-US" altLang="zh-TW" sz="2400" dirty="0"/>
              <a:t>1. sha256_lea</a:t>
            </a:r>
            <a:endParaRPr lang="zh-TW" altLang="en-US" sz="2400" dirty="0"/>
          </a:p>
        </p:txBody>
      </p:sp>
      <p:sp>
        <p:nvSpPr>
          <p:cNvPr id="6" name="內容版面配置區 5">
            <a:extLst>
              <a:ext uri="{FF2B5EF4-FFF2-40B4-BE49-F238E27FC236}">
                <a16:creationId xmlns:a16="http://schemas.microsoft.com/office/drawing/2014/main" id="{AD4E4DAF-B869-4967-8CE3-9900ACDA0C1F}"/>
              </a:ext>
            </a:extLst>
          </p:cNvPr>
          <p:cNvSpPr>
            <a:spLocks noGrp="1"/>
          </p:cNvSpPr>
          <p:nvPr>
            <p:ph idx="1"/>
          </p:nvPr>
        </p:nvSpPr>
        <p:spPr>
          <a:xfrm>
            <a:off x="838200" y="905522"/>
            <a:ext cx="10515600" cy="5271441"/>
          </a:xfrm>
        </p:spPr>
        <p:txBody>
          <a:bodyPr>
            <a:normAutofit/>
          </a:bodyPr>
          <a:lstStyle/>
          <a:p>
            <a:r>
              <a:rPr lang="zh-TW" altLang="en-US" sz="1600" dirty="0"/>
              <a:t>參考資料：</a:t>
            </a:r>
            <a:r>
              <a:rPr lang="en-US" altLang="zh-TW" sz="1600" dirty="0"/>
              <a:t> https://en.wikipedia.org/wiki/Length_extension_attack</a:t>
            </a:r>
          </a:p>
          <a:p>
            <a:r>
              <a:rPr lang="zh-TW" altLang="en-US" sz="1600" dirty="0"/>
              <a:t>介紹</a:t>
            </a:r>
            <a:endParaRPr lang="en-US" altLang="zh-TW" sz="1600" dirty="0"/>
          </a:p>
          <a:p>
            <a:pPr lvl="1"/>
            <a:r>
              <a:rPr lang="zh-TW" altLang="en-US" sz="1600" dirty="0"/>
              <a:t>這題是有加鹽的</a:t>
            </a:r>
            <a:r>
              <a:rPr lang="en-US" altLang="zh-TW" sz="1600" dirty="0"/>
              <a:t>hash</a:t>
            </a:r>
            <a:r>
              <a:rPr lang="zh-TW" altLang="en-US" sz="1600" dirty="0"/>
              <a:t>，但是驗證如果能偽造出含</a:t>
            </a:r>
            <a:r>
              <a:rPr lang="en-US" altLang="zh-TW" sz="1600" dirty="0"/>
              <a:t>“user=admin”</a:t>
            </a:r>
            <a:r>
              <a:rPr lang="zh-TW" altLang="en-US" sz="1600" dirty="0"/>
              <a:t>的</a:t>
            </a:r>
            <a:r>
              <a:rPr lang="en-US" altLang="zh-TW" sz="1600" dirty="0"/>
              <a:t>token</a:t>
            </a:r>
            <a:r>
              <a:rPr lang="zh-TW" altLang="en-US" sz="1600" dirty="0"/>
              <a:t>就能拿到</a:t>
            </a:r>
            <a:r>
              <a:rPr lang="en-US" altLang="zh-TW" sz="1600" dirty="0"/>
              <a:t>flag</a:t>
            </a:r>
          </a:p>
          <a:p>
            <a:r>
              <a:rPr lang="zh-TW" altLang="en-US" sz="1600" dirty="0"/>
              <a:t>解法</a:t>
            </a:r>
            <a:endParaRPr lang="en-US" altLang="zh-TW" sz="1600" dirty="0"/>
          </a:p>
          <a:p>
            <a:pPr lvl="1"/>
            <a:r>
              <a:rPr lang="zh-TW" altLang="en-US" sz="1600" dirty="0"/>
              <a:t>這題是很經典的長度擴展攻擊，因為</a:t>
            </a:r>
            <a:r>
              <a:rPr lang="en-US" altLang="zh-TW" sz="1600" dirty="0"/>
              <a:t>Merkle </a:t>
            </a:r>
            <a:r>
              <a:rPr lang="en-US" altLang="zh-TW" sz="1600" dirty="0" err="1"/>
              <a:t>Damgård</a:t>
            </a:r>
            <a:r>
              <a:rPr lang="en-US" altLang="zh-TW" sz="1600" dirty="0"/>
              <a:t> Construction</a:t>
            </a:r>
            <a:r>
              <a:rPr lang="zh-TW" altLang="en-US" sz="1600" dirty="0"/>
              <a:t>的關係，</a:t>
            </a:r>
            <a:r>
              <a:rPr lang="en-US" altLang="zh-TW" sz="1600" dirty="0"/>
              <a:t>hash</a:t>
            </a:r>
            <a:r>
              <a:rPr lang="zh-TW" altLang="en-US" sz="1600" dirty="0"/>
              <a:t>是可以不斷更新的</a:t>
            </a:r>
            <a:endParaRPr lang="en-US" altLang="zh-TW" sz="1600" dirty="0"/>
          </a:p>
          <a:p>
            <a:pPr lvl="1"/>
            <a:r>
              <a:rPr lang="zh-TW" altLang="en-US" sz="1600" dirty="0"/>
              <a:t>有點像</a:t>
            </a:r>
            <a:r>
              <a:rPr lang="en-US" altLang="zh-TW" sz="1600" dirty="0"/>
              <a:t>Block Cipher</a:t>
            </a:r>
            <a:r>
              <a:rPr lang="zh-TW" altLang="en-US" sz="1600" dirty="0"/>
              <a:t>的感覺，用</a:t>
            </a:r>
            <a:r>
              <a:rPr lang="en-US" altLang="zh-TW" sz="1600" dirty="0" err="1"/>
              <a:t>Hashpump</a:t>
            </a:r>
            <a:r>
              <a:rPr lang="zh-TW" altLang="en-US" sz="1600" dirty="0"/>
              <a:t>這工具構造出一個尾端擴充含有</a:t>
            </a:r>
            <a:r>
              <a:rPr lang="en-US" altLang="zh-TW" sz="1600" dirty="0"/>
              <a:t>“user=admin”</a:t>
            </a:r>
            <a:r>
              <a:rPr lang="zh-TW" altLang="en-US" sz="1600" dirty="0"/>
              <a:t>的</a:t>
            </a:r>
            <a:r>
              <a:rPr lang="en-US" altLang="zh-TW" sz="1600" dirty="0"/>
              <a:t>token</a:t>
            </a:r>
          </a:p>
          <a:p>
            <a:pPr lvl="1"/>
            <a:r>
              <a:rPr lang="zh-TW" altLang="en-US" sz="1600" dirty="0"/>
              <a:t>最後，通過驗證就會拿到</a:t>
            </a:r>
            <a:r>
              <a:rPr lang="en-US" altLang="zh-TW" sz="1600" dirty="0"/>
              <a:t>flag</a:t>
            </a:r>
          </a:p>
          <a:p>
            <a:pPr lvl="1"/>
            <a:endParaRPr lang="en-US" altLang="zh-TW" sz="1200" dirty="0"/>
          </a:p>
        </p:txBody>
      </p:sp>
    </p:spTree>
    <p:extLst>
      <p:ext uri="{BB962C8B-B14F-4D97-AF65-F5344CB8AC3E}">
        <p14:creationId xmlns:p14="http://schemas.microsoft.com/office/powerpoint/2010/main" val="1951117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117034A-1D1E-42B2-9685-97C0D7171579}"/>
              </a:ext>
            </a:extLst>
          </p:cNvPr>
          <p:cNvSpPr>
            <a:spLocks noGrp="1"/>
          </p:cNvSpPr>
          <p:nvPr>
            <p:ph type="title"/>
          </p:nvPr>
        </p:nvSpPr>
        <p:spPr>
          <a:xfrm>
            <a:off x="838200" y="365125"/>
            <a:ext cx="10515600" cy="540397"/>
          </a:xfrm>
        </p:spPr>
        <p:txBody>
          <a:bodyPr>
            <a:normAutofit/>
          </a:bodyPr>
          <a:lstStyle/>
          <a:p>
            <a:r>
              <a:rPr lang="en-US" altLang="zh-TW" sz="2400" dirty="0"/>
              <a:t>2. sha1_dead</a:t>
            </a:r>
            <a:endParaRPr lang="zh-TW" altLang="en-US" sz="2400" dirty="0"/>
          </a:p>
        </p:txBody>
      </p:sp>
      <p:sp>
        <p:nvSpPr>
          <p:cNvPr id="6" name="內容版面配置區 5">
            <a:extLst>
              <a:ext uri="{FF2B5EF4-FFF2-40B4-BE49-F238E27FC236}">
                <a16:creationId xmlns:a16="http://schemas.microsoft.com/office/drawing/2014/main" id="{AD4E4DAF-B869-4967-8CE3-9900ACDA0C1F}"/>
              </a:ext>
            </a:extLst>
          </p:cNvPr>
          <p:cNvSpPr>
            <a:spLocks noGrp="1"/>
          </p:cNvSpPr>
          <p:nvPr>
            <p:ph idx="1"/>
          </p:nvPr>
        </p:nvSpPr>
        <p:spPr>
          <a:xfrm>
            <a:off x="838200" y="905522"/>
            <a:ext cx="10515600" cy="5271441"/>
          </a:xfrm>
        </p:spPr>
        <p:txBody>
          <a:bodyPr>
            <a:normAutofit/>
          </a:bodyPr>
          <a:lstStyle/>
          <a:p>
            <a:r>
              <a:rPr lang="zh-TW" altLang="en-US" sz="1600" dirty="0"/>
              <a:t>參考資料：</a:t>
            </a:r>
            <a:r>
              <a:rPr lang="en-US" altLang="zh-TW" sz="1600" dirty="0"/>
              <a:t> https://shattered.io/</a:t>
            </a:r>
          </a:p>
          <a:p>
            <a:r>
              <a:rPr lang="zh-TW" altLang="en-US" sz="1600" dirty="0"/>
              <a:t>介紹</a:t>
            </a:r>
            <a:endParaRPr lang="en-US" altLang="zh-TW" sz="1600" dirty="0"/>
          </a:p>
          <a:p>
            <a:pPr lvl="1"/>
            <a:r>
              <a:rPr lang="zh-TW" altLang="en-US" sz="1600" dirty="0"/>
              <a:t>這題只要能送出一組兩個不一樣的</a:t>
            </a:r>
            <a:r>
              <a:rPr lang="en-US" altLang="zh-TW" sz="1600" dirty="0"/>
              <a:t>data</a:t>
            </a:r>
            <a:r>
              <a:rPr lang="zh-TW" altLang="en-US" sz="1600" dirty="0"/>
              <a:t>用</a:t>
            </a:r>
            <a:r>
              <a:rPr lang="en-US" altLang="zh-TW" sz="1600" dirty="0"/>
              <a:t>base64</a:t>
            </a:r>
            <a:r>
              <a:rPr lang="zh-TW" altLang="en-US" sz="1600" dirty="0"/>
              <a:t>加密，並且有一樣的</a:t>
            </a:r>
            <a:r>
              <a:rPr lang="en-US" altLang="zh-TW" sz="1600" dirty="0"/>
              <a:t>sha1</a:t>
            </a:r>
            <a:r>
              <a:rPr lang="zh-TW" altLang="en-US" sz="1600" dirty="0"/>
              <a:t>，就會得到</a:t>
            </a:r>
            <a:r>
              <a:rPr lang="en-US" altLang="zh-TW" sz="1600" dirty="0"/>
              <a:t>flag</a:t>
            </a:r>
          </a:p>
          <a:p>
            <a:r>
              <a:rPr lang="zh-TW" altLang="en-US" sz="1600" dirty="0"/>
              <a:t>解法</a:t>
            </a:r>
            <a:endParaRPr lang="en-US" altLang="zh-TW" sz="1600" dirty="0"/>
          </a:p>
          <a:p>
            <a:pPr lvl="1"/>
            <a:r>
              <a:rPr lang="zh-TW" altLang="en-US" sz="1600" dirty="0"/>
              <a:t>因為只要找到兩個</a:t>
            </a:r>
            <a:r>
              <a:rPr lang="en-US" altLang="zh-TW" sz="1600" dirty="0"/>
              <a:t>data</a:t>
            </a:r>
            <a:r>
              <a:rPr lang="zh-TW" altLang="en-US" sz="1600" dirty="0"/>
              <a:t>的</a:t>
            </a:r>
            <a:r>
              <a:rPr lang="en-US" altLang="zh-TW" sz="1600" dirty="0"/>
              <a:t>sha1</a:t>
            </a:r>
            <a:r>
              <a:rPr lang="zh-TW" altLang="en-US" sz="1600" dirty="0"/>
              <a:t>是一樣的，所以可以用曾經揭露的</a:t>
            </a:r>
            <a:r>
              <a:rPr lang="en-US" altLang="zh-TW" sz="1600" dirty="0"/>
              <a:t>shattered (</a:t>
            </a:r>
            <a:r>
              <a:rPr lang="en-US" altLang="zh-TW" sz="1600" dirty="0">
                <a:hlinkClick r:id="rId2"/>
              </a:rPr>
              <a:t>https://shattered.io/</a:t>
            </a:r>
            <a:r>
              <a:rPr lang="en-US" altLang="zh-TW" sz="1600" dirty="0"/>
              <a:t>)</a:t>
            </a:r>
          </a:p>
          <a:p>
            <a:pPr lvl="1"/>
            <a:r>
              <a:rPr lang="zh-TW" altLang="en-US" sz="1600" dirty="0"/>
              <a:t>或是用</a:t>
            </a:r>
            <a:r>
              <a:rPr lang="en-US" altLang="zh-TW" sz="1600" dirty="0"/>
              <a:t>sha1-collider (</a:t>
            </a:r>
            <a:r>
              <a:rPr lang="en-US" altLang="zh-TW" sz="1600" dirty="0">
                <a:hlinkClick r:id="rId3"/>
              </a:rPr>
              <a:t>https://github.com/sonickun/sha1-collider</a:t>
            </a:r>
            <a:r>
              <a:rPr lang="en-US" altLang="zh-TW" sz="1600" dirty="0"/>
              <a:t>) </a:t>
            </a:r>
            <a:r>
              <a:rPr lang="zh-TW" altLang="en-US" sz="1600" dirty="0"/>
              <a:t>製造</a:t>
            </a:r>
            <a:r>
              <a:rPr lang="en-US" altLang="zh-TW" sz="1600" dirty="0"/>
              <a:t>identical prefix collision attack </a:t>
            </a:r>
          </a:p>
          <a:p>
            <a:pPr lvl="1"/>
            <a:r>
              <a:rPr lang="zh-TW" altLang="en-US" sz="1600" dirty="0"/>
              <a:t>最後以</a:t>
            </a:r>
            <a:r>
              <a:rPr lang="en-US" altLang="zh-TW" sz="1600" dirty="0"/>
              <a:t>base64</a:t>
            </a:r>
            <a:r>
              <a:rPr lang="zh-TW" altLang="en-US" sz="1600" dirty="0"/>
              <a:t>送出就會得到</a:t>
            </a:r>
            <a:r>
              <a:rPr lang="en-US" altLang="zh-TW" sz="1600" dirty="0"/>
              <a:t>flag</a:t>
            </a:r>
          </a:p>
          <a:p>
            <a:pPr lvl="1"/>
            <a:endParaRPr lang="en-US" altLang="zh-TW" sz="1600" dirty="0"/>
          </a:p>
          <a:p>
            <a:pPr lvl="1"/>
            <a:endParaRPr lang="en-US" altLang="zh-TW" sz="1200" dirty="0"/>
          </a:p>
        </p:txBody>
      </p:sp>
    </p:spTree>
    <p:extLst>
      <p:ext uri="{BB962C8B-B14F-4D97-AF65-F5344CB8AC3E}">
        <p14:creationId xmlns:p14="http://schemas.microsoft.com/office/powerpoint/2010/main" val="3071806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117034A-1D1E-42B2-9685-97C0D7171579}"/>
              </a:ext>
            </a:extLst>
          </p:cNvPr>
          <p:cNvSpPr>
            <a:spLocks noGrp="1"/>
          </p:cNvSpPr>
          <p:nvPr>
            <p:ph type="title"/>
          </p:nvPr>
        </p:nvSpPr>
        <p:spPr>
          <a:xfrm>
            <a:off x="838200" y="365125"/>
            <a:ext cx="10515600" cy="540397"/>
          </a:xfrm>
        </p:spPr>
        <p:txBody>
          <a:bodyPr>
            <a:normAutofit/>
          </a:bodyPr>
          <a:lstStyle/>
          <a:p>
            <a:r>
              <a:rPr lang="en-US" altLang="zh-TW" sz="2400" dirty="0"/>
              <a:t>3. md5_tunnel</a:t>
            </a:r>
            <a:endParaRPr lang="zh-TW" altLang="en-US" sz="2400" dirty="0"/>
          </a:p>
        </p:txBody>
      </p:sp>
      <p:sp>
        <p:nvSpPr>
          <p:cNvPr id="6" name="內容版面配置區 5">
            <a:extLst>
              <a:ext uri="{FF2B5EF4-FFF2-40B4-BE49-F238E27FC236}">
                <a16:creationId xmlns:a16="http://schemas.microsoft.com/office/drawing/2014/main" id="{AD4E4DAF-B869-4967-8CE3-9900ACDA0C1F}"/>
              </a:ext>
            </a:extLst>
          </p:cNvPr>
          <p:cNvSpPr>
            <a:spLocks noGrp="1"/>
          </p:cNvSpPr>
          <p:nvPr>
            <p:ph idx="1"/>
          </p:nvPr>
        </p:nvSpPr>
        <p:spPr>
          <a:xfrm>
            <a:off x="838200" y="905522"/>
            <a:ext cx="10515600" cy="5271441"/>
          </a:xfrm>
        </p:spPr>
        <p:txBody>
          <a:bodyPr>
            <a:normAutofit/>
          </a:bodyPr>
          <a:lstStyle/>
          <a:p>
            <a:r>
              <a:rPr lang="zh-TW" altLang="en-US" sz="1600" dirty="0"/>
              <a:t>參考資料：</a:t>
            </a:r>
            <a:r>
              <a:rPr lang="en-US" altLang="zh-TW" sz="1600" dirty="0"/>
              <a:t> https://github.com/s1fr0/md5-tunneling</a:t>
            </a:r>
          </a:p>
          <a:p>
            <a:r>
              <a:rPr lang="zh-TW" altLang="en-US" sz="1600" dirty="0"/>
              <a:t>介紹</a:t>
            </a:r>
            <a:endParaRPr lang="en-US" altLang="zh-TW" sz="1600" dirty="0"/>
          </a:p>
          <a:p>
            <a:pPr lvl="1"/>
            <a:r>
              <a:rPr lang="zh-TW" altLang="en-US" sz="1600" dirty="0"/>
              <a:t>這題是要製造出</a:t>
            </a:r>
            <a:r>
              <a:rPr lang="en-US" altLang="zh-TW" sz="1600" dirty="0"/>
              <a:t>identical prefix collision</a:t>
            </a:r>
            <a:r>
              <a:rPr lang="zh-TW" altLang="en-US" sz="1600" dirty="0"/>
              <a:t>，就能拿到</a:t>
            </a:r>
            <a:r>
              <a:rPr lang="en-US" altLang="zh-TW" sz="1600" dirty="0"/>
              <a:t>flag</a:t>
            </a:r>
          </a:p>
          <a:p>
            <a:r>
              <a:rPr lang="zh-TW" altLang="en-US" sz="1600" dirty="0"/>
              <a:t>解法</a:t>
            </a:r>
            <a:endParaRPr lang="en-US" altLang="zh-TW" sz="1600" dirty="0"/>
          </a:p>
          <a:p>
            <a:pPr lvl="1"/>
            <a:r>
              <a:rPr lang="zh-TW" altLang="en-US" sz="1600" dirty="0"/>
              <a:t>根據題目，我們可以找到</a:t>
            </a:r>
            <a:r>
              <a:rPr lang="en-US" altLang="zh-TW" sz="1600" dirty="0"/>
              <a:t>md5 tunnel</a:t>
            </a:r>
            <a:r>
              <a:rPr lang="zh-TW" altLang="en-US" sz="1600" dirty="0"/>
              <a:t>這個工具，可以用來製造相同</a:t>
            </a:r>
            <a:r>
              <a:rPr lang="en-US" altLang="zh-TW" sz="1600" dirty="0"/>
              <a:t>prefix</a:t>
            </a:r>
            <a:r>
              <a:rPr lang="zh-TW" altLang="en-US" sz="1600" dirty="0"/>
              <a:t>的</a:t>
            </a:r>
            <a:r>
              <a:rPr lang="en-US" altLang="zh-TW" sz="1600" dirty="0"/>
              <a:t>collision</a:t>
            </a:r>
          </a:p>
          <a:p>
            <a:pPr lvl="1"/>
            <a:r>
              <a:rPr lang="zh-TW" altLang="en-US" sz="1600" dirty="0"/>
              <a:t>第一個要能找到</a:t>
            </a:r>
            <a:r>
              <a:rPr lang="en-US" altLang="zh-TW" sz="1600" dirty="0"/>
              <a:t>md5</a:t>
            </a:r>
            <a:r>
              <a:rPr lang="zh-TW" altLang="en-US" sz="1600" dirty="0"/>
              <a:t>的第一個</a:t>
            </a:r>
            <a:r>
              <a:rPr lang="en-US" altLang="zh-TW" sz="1600" dirty="0"/>
              <a:t>state</a:t>
            </a:r>
            <a:r>
              <a:rPr lang="zh-TW" altLang="en-US" sz="1600" dirty="0"/>
              <a:t>，第二個是能夠找到</a:t>
            </a:r>
            <a:r>
              <a:rPr lang="en-US" altLang="zh-TW" sz="1600" dirty="0"/>
              <a:t>state</a:t>
            </a:r>
            <a:r>
              <a:rPr lang="zh-TW" altLang="en-US" sz="1600" dirty="0"/>
              <a:t>加上若干</a:t>
            </a:r>
            <a:r>
              <a:rPr lang="en-US" altLang="zh-TW" sz="1600" dirty="0"/>
              <a:t>block</a:t>
            </a:r>
            <a:r>
              <a:rPr lang="zh-TW" altLang="en-US" sz="1600" dirty="0"/>
              <a:t>的一組碰撞</a:t>
            </a:r>
            <a:endParaRPr lang="en-US" altLang="zh-TW" sz="1600" dirty="0"/>
          </a:p>
          <a:p>
            <a:pPr lvl="1"/>
            <a:r>
              <a:rPr lang="zh-TW" altLang="en-US" sz="1600" dirty="0"/>
              <a:t>按照</a:t>
            </a:r>
            <a:r>
              <a:rPr lang="en-US" altLang="zh-TW" sz="1600" dirty="0"/>
              <a:t>md5 tunnel</a:t>
            </a:r>
            <a:r>
              <a:rPr lang="zh-TW" altLang="en-US" sz="1600" dirty="0"/>
              <a:t>的指示，就能找到一組有</a:t>
            </a:r>
            <a:r>
              <a:rPr lang="en-US" altLang="zh-TW" sz="1600" dirty="0"/>
              <a:t>collision</a:t>
            </a:r>
            <a:r>
              <a:rPr lang="zh-TW" altLang="en-US" sz="1600" dirty="0"/>
              <a:t>又相同</a:t>
            </a:r>
            <a:r>
              <a:rPr lang="en-US" altLang="zh-TW" sz="1600" dirty="0"/>
              <a:t>prefix</a:t>
            </a:r>
            <a:r>
              <a:rPr lang="zh-TW" altLang="en-US" sz="1600" dirty="0"/>
              <a:t>的</a:t>
            </a:r>
            <a:r>
              <a:rPr lang="en-US" altLang="zh-TW" sz="1600" dirty="0"/>
              <a:t>data</a:t>
            </a:r>
          </a:p>
          <a:p>
            <a:pPr lvl="1"/>
            <a:r>
              <a:rPr lang="zh-TW" altLang="en-US" sz="1600" dirty="0"/>
              <a:t>輸入後就會產生</a:t>
            </a:r>
            <a:r>
              <a:rPr lang="en-US" altLang="zh-TW" sz="1600" dirty="0"/>
              <a:t>flag</a:t>
            </a:r>
          </a:p>
          <a:p>
            <a:pPr lvl="1"/>
            <a:endParaRPr lang="en-US" altLang="zh-TW" sz="1600" dirty="0"/>
          </a:p>
        </p:txBody>
      </p:sp>
      <p:pic>
        <p:nvPicPr>
          <p:cNvPr id="3" name="圖片 2">
            <a:extLst>
              <a:ext uri="{FF2B5EF4-FFF2-40B4-BE49-F238E27FC236}">
                <a16:creationId xmlns:a16="http://schemas.microsoft.com/office/drawing/2014/main" id="{ED639C0A-E29D-4951-A4B3-2AEB5309D71A}"/>
              </a:ext>
            </a:extLst>
          </p:cNvPr>
          <p:cNvPicPr>
            <a:picLocks noChangeAspect="1"/>
          </p:cNvPicPr>
          <p:nvPr/>
        </p:nvPicPr>
        <p:blipFill>
          <a:blip r:embed="rId2"/>
          <a:stretch>
            <a:fillRect/>
          </a:stretch>
        </p:blipFill>
        <p:spPr>
          <a:xfrm>
            <a:off x="3781713" y="3259724"/>
            <a:ext cx="6274494" cy="3598276"/>
          </a:xfrm>
          <a:prstGeom prst="rect">
            <a:avLst/>
          </a:prstGeom>
        </p:spPr>
      </p:pic>
    </p:spTree>
    <p:extLst>
      <p:ext uri="{BB962C8B-B14F-4D97-AF65-F5344CB8AC3E}">
        <p14:creationId xmlns:p14="http://schemas.microsoft.com/office/powerpoint/2010/main" val="1020204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117034A-1D1E-42B2-9685-97C0D7171579}"/>
              </a:ext>
            </a:extLst>
          </p:cNvPr>
          <p:cNvSpPr>
            <a:spLocks noGrp="1"/>
          </p:cNvSpPr>
          <p:nvPr>
            <p:ph type="title"/>
          </p:nvPr>
        </p:nvSpPr>
        <p:spPr>
          <a:xfrm>
            <a:off x="838200" y="365125"/>
            <a:ext cx="10515600" cy="540397"/>
          </a:xfrm>
        </p:spPr>
        <p:txBody>
          <a:bodyPr>
            <a:normAutofit/>
          </a:bodyPr>
          <a:lstStyle/>
          <a:p>
            <a:r>
              <a:rPr lang="en-US" altLang="zh-TW" sz="2400" dirty="0"/>
              <a:t>4. </a:t>
            </a:r>
            <a:r>
              <a:rPr lang="en-US" altLang="zh-TW" sz="2400" dirty="0" err="1"/>
              <a:t>hmac_crc</a:t>
            </a:r>
            <a:endParaRPr lang="zh-TW" altLang="en-US" sz="2400" dirty="0"/>
          </a:p>
        </p:txBody>
      </p:sp>
      <mc:AlternateContent xmlns:mc="http://schemas.openxmlformats.org/markup-compatibility/2006" xmlns:a14="http://schemas.microsoft.com/office/drawing/2010/main">
        <mc:Choice Requires="a14">
          <p:sp>
            <p:nvSpPr>
              <p:cNvPr id="6" name="內容版面配置區 5">
                <a:extLst>
                  <a:ext uri="{FF2B5EF4-FFF2-40B4-BE49-F238E27FC236}">
                    <a16:creationId xmlns:a16="http://schemas.microsoft.com/office/drawing/2014/main" id="{AD4E4DAF-B869-4967-8CE3-9900ACDA0C1F}"/>
                  </a:ext>
                </a:extLst>
              </p:cNvPr>
              <p:cNvSpPr>
                <a:spLocks noGrp="1"/>
              </p:cNvSpPr>
              <p:nvPr>
                <p:ph idx="1"/>
              </p:nvPr>
            </p:nvSpPr>
            <p:spPr>
              <a:xfrm>
                <a:off x="838200" y="905522"/>
                <a:ext cx="10515600" cy="5271441"/>
              </a:xfrm>
            </p:spPr>
            <p:txBody>
              <a:bodyPr>
                <a:normAutofit/>
              </a:bodyPr>
              <a:lstStyle/>
              <a:p>
                <a:r>
                  <a:rPr lang="zh-TW" altLang="en-US" sz="1600" dirty="0"/>
                  <a:t>參考資料：</a:t>
                </a:r>
                <a:r>
                  <a:rPr lang="en-US" altLang="zh-TW" sz="1600" dirty="0"/>
                  <a:t> Boston Key Party 2016 - HMAC_CRC</a:t>
                </a:r>
              </a:p>
              <a:p>
                <a:r>
                  <a:rPr lang="zh-TW" altLang="en-US" sz="1600" dirty="0"/>
                  <a:t>介紹</a:t>
                </a:r>
                <a:endParaRPr lang="en-US" altLang="zh-TW" sz="1600" dirty="0"/>
              </a:p>
              <a:p>
                <a:pPr lvl="1"/>
                <a:r>
                  <a:rPr lang="zh-TW" altLang="en-US" sz="1600" dirty="0"/>
                  <a:t>這題是選擇密鑰攻擊，給定一組</a:t>
                </a:r>
                <a:r>
                  <a:rPr lang="en-US" altLang="zh-TW" sz="1600" dirty="0" err="1"/>
                  <a:t>hmac</a:t>
                </a:r>
                <a:r>
                  <a:rPr lang="zh-TW" altLang="en-US" sz="1600" dirty="0"/>
                  <a:t>和</a:t>
                </a:r>
                <a:r>
                  <a:rPr lang="en-US" altLang="zh-TW" sz="1600" dirty="0"/>
                  <a:t>plaintext</a:t>
                </a:r>
                <a:r>
                  <a:rPr lang="zh-TW" altLang="en-US" sz="1600" dirty="0"/>
                  <a:t>，試著產生對應特定明文的</a:t>
                </a:r>
                <a:r>
                  <a:rPr lang="en-US" altLang="zh-TW" sz="1600" dirty="0" err="1"/>
                  <a:t>hmac</a:t>
                </a:r>
                <a:endParaRPr lang="en-US" altLang="zh-TW" sz="1600" dirty="0"/>
              </a:p>
              <a:p>
                <a:r>
                  <a:rPr lang="zh-TW" altLang="en-US" sz="1600" dirty="0"/>
                  <a:t>解法</a:t>
                </a:r>
                <a:endParaRPr lang="en-US" altLang="zh-TW" sz="1600" dirty="0"/>
              </a:p>
              <a:p>
                <a:pPr lvl="1"/>
                <a:r>
                  <a:rPr lang="zh-TW" altLang="en-US" sz="1600" dirty="0"/>
                  <a:t>因為</a:t>
                </a:r>
                <a:r>
                  <a:rPr lang="en-US" altLang="zh-TW" sz="1600" dirty="0"/>
                  <a:t>CRC </a:t>
                </a:r>
                <a:r>
                  <a:rPr lang="zh-TW" altLang="en-US" sz="1600" dirty="0"/>
                  <a:t>是多項式的乘法，可以整理成以下格式</a:t>
                </a:r>
                <a:endParaRPr lang="en-US" altLang="zh-TW" sz="1600" dirty="0"/>
              </a:p>
              <a:p>
                <a:pPr lvl="1"/>
                <a:endParaRPr lang="en-US" altLang="zh-TW" sz="1600" dirty="0"/>
              </a:p>
              <a:p>
                <a:pPr lvl="1"/>
                <a:endParaRPr lang="en-US" altLang="zh-TW" sz="1600" dirty="0"/>
              </a:p>
              <a:p>
                <a:pPr lvl="1"/>
                <a:endParaRPr lang="en-US" altLang="zh-TW" sz="1600" dirty="0"/>
              </a:p>
              <a:p>
                <a:pPr lvl="1"/>
                <a:r>
                  <a:rPr lang="zh-TW" altLang="en-US" sz="1600" dirty="0"/>
                  <a:t>並且觀察到當</a:t>
                </a:r>
                <a:r>
                  <a:rPr lang="en-US" altLang="zh-TW" sz="1600" dirty="0"/>
                  <a:t>key</a:t>
                </a:r>
                <a:r>
                  <a:rPr lang="zh-TW" altLang="en-US" sz="1600" dirty="0"/>
                  <a:t>分別為</a:t>
                </a:r>
                <a:r>
                  <a:rPr lang="en-US" altLang="zh-TW" sz="1600" dirty="0"/>
                  <a:t>\x01</a:t>
                </a:r>
                <a:r>
                  <a:rPr lang="zh-TW" altLang="en-US" sz="1600" dirty="0"/>
                  <a:t>和</a:t>
                </a:r>
                <a:r>
                  <a:rPr lang="en-US" altLang="zh-TW" sz="1600" dirty="0"/>
                  <a:t>\x00</a:t>
                </a:r>
                <a:r>
                  <a:rPr lang="zh-TW" altLang="en-US" sz="1600" dirty="0"/>
                  <a:t>時有以下關係式</a:t>
                </a:r>
                <a:endParaRPr lang="en-US" altLang="zh-TW" sz="1600" dirty="0"/>
              </a:p>
              <a:p>
                <a:pPr lvl="1"/>
                <a:endParaRPr lang="en-US" altLang="zh-TW" sz="1600" dirty="0"/>
              </a:p>
              <a:p>
                <a:pPr lvl="1"/>
                <a:endParaRPr lang="en-US" altLang="zh-TW" sz="1600" dirty="0"/>
              </a:p>
              <a:p>
                <a:pPr lvl="1"/>
                <a:endParaRPr lang="en-US" altLang="zh-TW" sz="1600" dirty="0"/>
              </a:p>
              <a:p>
                <a:pPr lvl="1"/>
                <a:r>
                  <a:rPr lang="zh-TW" altLang="en-US" sz="1600" dirty="0"/>
                  <a:t>為了還原密鑰</a:t>
                </a:r>
                <a:r>
                  <a:rPr lang="en-US" altLang="zh-TW" sz="1600" dirty="0"/>
                  <a:t>k</a:t>
                </a:r>
                <a:r>
                  <a:rPr lang="zh-TW" altLang="en-US" sz="1600" dirty="0"/>
                  <a:t>，計算</a:t>
                </a:r>
                <a14:m>
                  <m:oMath xmlns:m="http://schemas.openxmlformats.org/officeDocument/2006/math">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𝑟</m:t>
                        </m:r>
                      </m:e>
                      <m:sub>
                        <m:r>
                          <a:rPr lang="en-US" altLang="zh-TW" sz="1600" b="0" i="1" smtClean="0">
                            <a:latin typeface="Cambria Math" panose="02040503050406030204" pitchFamily="18" charset="0"/>
                          </a:rPr>
                          <m:t>𝑚</m:t>
                        </m:r>
                      </m:sub>
                    </m:sSub>
                    <m:r>
                      <a:rPr lang="en-US" altLang="zh-TW" sz="1600" b="0" i="1" smtClean="0">
                        <a:latin typeface="Cambria Math" panose="02040503050406030204" pitchFamily="18" charset="0"/>
                      </a:rPr>
                      <m:t>(</m:t>
                    </m:r>
                    <m:r>
                      <a:rPr lang="en-US" altLang="zh-TW" sz="1600" b="0" i="1" smtClean="0">
                        <a:latin typeface="Cambria Math" panose="02040503050406030204" pitchFamily="18" charset="0"/>
                      </a:rPr>
                      <m:t>𝑘</m:t>
                    </m:r>
                    <m:r>
                      <a:rPr lang="en-US" altLang="zh-TW" sz="1600" b="0" i="1" smtClean="0">
                        <a:latin typeface="Cambria Math" panose="02040503050406030204" pitchFamily="18" charset="0"/>
                      </a:rPr>
                      <m:t>)</m:t>
                    </m:r>
                    <m:r>
                      <a:rPr lang="zh-TW" altLang="en-US" sz="1600" i="1">
                        <a:latin typeface="Cambria Math" panose="02040503050406030204" pitchFamily="18" charset="0"/>
                      </a:rPr>
                      <m:t>的</m:t>
                    </m:r>
                    <m:r>
                      <a:rPr lang="zh-TW" altLang="en-US" sz="1600" i="1" smtClean="0">
                        <a:latin typeface="Cambria Math" panose="02040503050406030204" pitchFamily="18" charset="0"/>
                      </a:rPr>
                      <m:t>多項式</m:t>
                    </m:r>
                  </m:oMath>
                </a14:m>
                <a:r>
                  <a:rPr lang="zh-TW" altLang="en-US" sz="1600" dirty="0"/>
                  <a:t>乘法反元素，就能還原</a:t>
                </a:r>
                <a14:m>
                  <m:oMath xmlns:m="http://schemas.openxmlformats.org/officeDocument/2006/math">
                    <m:r>
                      <a:rPr lang="en-US" altLang="zh-TW" sz="1600" b="0" i="0" dirty="0" smtClean="0">
                        <a:latin typeface="Cambria Math" panose="02040503050406030204" pitchFamily="18" charset="0"/>
                      </a:rPr>
                      <m:t> </m:t>
                    </m:r>
                    <m:r>
                      <m:rPr>
                        <m:sty m:val="p"/>
                      </m:rPr>
                      <a:rPr lang="en-US" altLang="zh-TW" sz="1600" b="0" i="0" dirty="0" smtClean="0">
                        <a:latin typeface="Cambria Math" panose="02040503050406030204" pitchFamily="18" charset="0"/>
                      </a:rPr>
                      <m:t>k</m:t>
                    </m:r>
                    <m:r>
                      <a:rPr lang="en-US" altLang="zh-TW" sz="1600" i="1" dirty="0">
                        <a:latin typeface="Cambria Math" panose="02040503050406030204" pitchFamily="18" charset="0"/>
                      </a:rPr>
                      <m:t>(</m:t>
                    </m:r>
                    <m:r>
                      <a:rPr lang="en-US" altLang="zh-TW" sz="1600" b="0" i="1" dirty="0" smtClean="0">
                        <a:latin typeface="Cambria Math" panose="02040503050406030204" pitchFamily="18" charset="0"/>
                      </a:rPr>
                      <m:t>𝑥</m:t>
                    </m:r>
                    <m:r>
                      <a:rPr lang="en-US" altLang="zh-TW" sz="1600" b="0" i="1" dirty="0" smtClean="0">
                        <a:latin typeface="Cambria Math" panose="02040503050406030204" pitchFamily="18" charset="0"/>
                      </a:rPr>
                      <m:t>)</m:t>
                    </m:r>
                  </m:oMath>
                </a14:m>
                <a:endParaRPr lang="en-US" altLang="zh-TW" sz="1600" dirty="0"/>
              </a:p>
            </p:txBody>
          </p:sp>
        </mc:Choice>
        <mc:Fallback xmlns="">
          <p:sp>
            <p:nvSpPr>
              <p:cNvPr id="6" name="內容版面配置區 5">
                <a:extLst>
                  <a:ext uri="{FF2B5EF4-FFF2-40B4-BE49-F238E27FC236}">
                    <a16:creationId xmlns:a16="http://schemas.microsoft.com/office/drawing/2014/main" id="{AD4E4DAF-B869-4967-8CE3-9900ACDA0C1F}"/>
                  </a:ext>
                </a:extLst>
              </p:cNvPr>
              <p:cNvSpPr>
                <a:spLocks noGrp="1" noRot="1" noChangeAspect="1" noMove="1" noResize="1" noEditPoints="1" noAdjustHandles="1" noChangeArrowheads="1" noChangeShapeType="1" noTextEdit="1"/>
              </p:cNvSpPr>
              <p:nvPr>
                <p:ph idx="1"/>
              </p:nvPr>
            </p:nvSpPr>
            <p:spPr>
              <a:xfrm>
                <a:off x="838200" y="905522"/>
                <a:ext cx="10515600" cy="5271441"/>
              </a:xfrm>
              <a:blipFill>
                <a:blip r:embed="rId7"/>
                <a:stretch>
                  <a:fillRect l="-232" t="-926"/>
                </a:stretch>
              </a:blipFill>
            </p:spPr>
            <p:txBody>
              <a:bodyPr/>
              <a:lstStyle/>
              <a:p>
                <a:r>
                  <a:rPr lang="zh-TW" altLang="en-US">
                    <a:noFill/>
                  </a:rPr>
                  <a:t> </a:t>
                </a:r>
              </a:p>
            </p:txBody>
          </p:sp>
        </mc:Fallback>
      </mc:AlternateContent>
      <p:pic>
        <p:nvPicPr>
          <p:cNvPr id="2" name="圖片 1">
            <a:extLst>
              <a:ext uri="{FF2B5EF4-FFF2-40B4-BE49-F238E27FC236}">
                <a16:creationId xmlns:a16="http://schemas.microsoft.com/office/drawing/2014/main" id="{F5E34E11-B87B-4935-8109-D1954B43A577}"/>
              </a:ext>
            </a:extLst>
          </p:cNvPr>
          <p:cNvPicPr>
            <a:picLocks noChangeAspect="1"/>
          </p:cNvPicPr>
          <p:nvPr/>
        </p:nvPicPr>
        <p:blipFill>
          <a:blip r:embed="rId8"/>
          <a:stretch>
            <a:fillRect/>
          </a:stretch>
        </p:blipFill>
        <p:spPr>
          <a:xfrm>
            <a:off x="1981366" y="2531034"/>
            <a:ext cx="5704406" cy="317993"/>
          </a:xfrm>
          <a:prstGeom prst="rect">
            <a:avLst/>
          </a:prstGeom>
        </p:spPr>
      </p:pic>
      <p:pic>
        <p:nvPicPr>
          <p:cNvPr id="3" name="圖片 2">
            <a:extLst>
              <a:ext uri="{FF2B5EF4-FFF2-40B4-BE49-F238E27FC236}">
                <a16:creationId xmlns:a16="http://schemas.microsoft.com/office/drawing/2014/main" id="{E4FC44FE-68AA-4345-9850-248D04E4BDA1}"/>
              </a:ext>
            </a:extLst>
          </p:cNvPr>
          <p:cNvPicPr>
            <a:picLocks noChangeAspect="1"/>
          </p:cNvPicPr>
          <p:nvPr/>
        </p:nvPicPr>
        <p:blipFill>
          <a:blip r:embed="rId9"/>
          <a:stretch>
            <a:fillRect/>
          </a:stretch>
        </p:blipFill>
        <p:spPr>
          <a:xfrm>
            <a:off x="2005430" y="2893406"/>
            <a:ext cx="5107640" cy="338341"/>
          </a:xfrm>
          <a:prstGeom prst="rect">
            <a:avLst/>
          </a:prstGeom>
        </p:spPr>
      </p:pic>
      <p:pic>
        <p:nvPicPr>
          <p:cNvPr id="4" name="圖片 3">
            <a:extLst>
              <a:ext uri="{FF2B5EF4-FFF2-40B4-BE49-F238E27FC236}">
                <a16:creationId xmlns:a16="http://schemas.microsoft.com/office/drawing/2014/main" id="{657357BB-029A-48D1-815B-C0015060E9E2}"/>
              </a:ext>
            </a:extLst>
          </p:cNvPr>
          <p:cNvPicPr>
            <a:picLocks noChangeAspect="1"/>
          </p:cNvPicPr>
          <p:nvPr/>
        </p:nvPicPr>
        <p:blipFill>
          <a:blip r:embed="rId10"/>
          <a:stretch>
            <a:fillRect/>
          </a:stretch>
        </p:blipFill>
        <p:spPr>
          <a:xfrm>
            <a:off x="1981366" y="3626253"/>
            <a:ext cx="5040263" cy="363212"/>
          </a:xfrm>
          <a:prstGeom prst="rect">
            <a:avLst/>
          </a:prstGeom>
        </p:spPr>
      </p:pic>
      <p:pic>
        <p:nvPicPr>
          <p:cNvPr id="7" name="圖片 6">
            <a:extLst>
              <a:ext uri="{FF2B5EF4-FFF2-40B4-BE49-F238E27FC236}">
                <a16:creationId xmlns:a16="http://schemas.microsoft.com/office/drawing/2014/main" id="{CF4FE5F8-939C-40E8-A999-1496A6F84E47}"/>
              </a:ext>
            </a:extLst>
          </p:cNvPr>
          <p:cNvPicPr>
            <a:picLocks noChangeAspect="1"/>
          </p:cNvPicPr>
          <p:nvPr/>
        </p:nvPicPr>
        <p:blipFill>
          <a:blip r:embed="rId11"/>
          <a:stretch>
            <a:fillRect/>
          </a:stretch>
        </p:blipFill>
        <p:spPr>
          <a:xfrm>
            <a:off x="1981366" y="4014148"/>
            <a:ext cx="5593255" cy="317992"/>
          </a:xfrm>
          <a:prstGeom prst="rect">
            <a:avLst/>
          </a:prstGeom>
        </p:spPr>
      </p:pic>
    </p:spTree>
    <p:extLst>
      <p:ext uri="{BB962C8B-B14F-4D97-AF65-F5344CB8AC3E}">
        <p14:creationId xmlns:p14="http://schemas.microsoft.com/office/powerpoint/2010/main" val="2901190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117034A-1D1E-42B2-9685-97C0D7171579}"/>
              </a:ext>
            </a:extLst>
          </p:cNvPr>
          <p:cNvSpPr>
            <a:spLocks noGrp="1"/>
          </p:cNvSpPr>
          <p:nvPr>
            <p:ph type="title"/>
          </p:nvPr>
        </p:nvSpPr>
        <p:spPr>
          <a:xfrm>
            <a:off x="838200" y="365125"/>
            <a:ext cx="10515600" cy="540397"/>
          </a:xfrm>
        </p:spPr>
        <p:txBody>
          <a:bodyPr>
            <a:normAutofit/>
          </a:bodyPr>
          <a:lstStyle/>
          <a:p>
            <a:r>
              <a:rPr lang="en-US" altLang="zh-TW" sz="2400" dirty="0"/>
              <a:t>5. </a:t>
            </a:r>
            <a:r>
              <a:rPr lang="en-US" altLang="zh-TW" sz="2400" dirty="0" err="1"/>
              <a:t>rainbow_table</a:t>
            </a:r>
            <a:endParaRPr lang="zh-TW" altLang="en-US" sz="2400" dirty="0"/>
          </a:p>
        </p:txBody>
      </p:sp>
      <p:sp>
        <p:nvSpPr>
          <p:cNvPr id="6" name="內容版面配置區 5">
            <a:extLst>
              <a:ext uri="{FF2B5EF4-FFF2-40B4-BE49-F238E27FC236}">
                <a16:creationId xmlns:a16="http://schemas.microsoft.com/office/drawing/2014/main" id="{AD4E4DAF-B869-4967-8CE3-9900ACDA0C1F}"/>
              </a:ext>
            </a:extLst>
          </p:cNvPr>
          <p:cNvSpPr>
            <a:spLocks noGrp="1"/>
          </p:cNvSpPr>
          <p:nvPr>
            <p:ph idx="1"/>
          </p:nvPr>
        </p:nvSpPr>
        <p:spPr>
          <a:xfrm>
            <a:off x="838200" y="905522"/>
            <a:ext cx="10515600" cy="5271441"/>
          </a:xfrm>
        </p:spPr>
        <p:txBody>
          <a:bodyPr>
            <a:normAutofit/>
          </a:bodyPr>
          <a:lstStyle/>
          <a:p>
            <a:r>
              <a:rPr lang="zh-TW" altLang="en-US" sz="1600" dirty="0"/>
              <a:t>參考資料：</a:t>
            </a:r>
            <a:r>
              <a:rPr lang="en-US" altLang="zh-TW" sz="1600" dirty="0"/>
              <a:t> http://project-rainbowcrack.com/</a:t>
            </a:r>
          </a:p>
          <a:p>
            <a:r>
              <a:rPr lang="zh-TW" altLang="en-US" sz="1600" dirty="0"/>
              <a:t>介紹</a:t>
            </a:r>
            <a:endParaRPr lang="en-US" altLang="zh-TW" sz="1600" dirty="0"/>
          </a:p>
          <a:p>
            <a:pPr lvl="1"/>
            <a:r>
              <a:rPr lang="zh-TW" altLang="en-US" sz="1600" dirty="0"/>
              <a:t>這一題是練習使用硬爆</a:t>
            </a:r>
            <a:r>
              <a:rPr lang="en-US" altLang="zh-TW" sz="1600" dirty="0"/>
              <a:t>hash</a:t>
            </a:r>
            <a:r>
              <a:rPr lang="zh-TW" altLang="en-US" sz="1600" dirty="0"/>
              <a:t>的工具，共有</a:t>
            </a:r>
            <a:r>
              <a:rPr lang="en-US" altLang="zh-TW" sz="1600" dirty="0"/>
              <a:t>5</a:t>
            </a:r>
            <a:r>
              <a:rPr lang="zh-TW" altLang="en-US" sz="1600" dirty="0"/>
              <a:t>個</a:t>
            </a:r>
            <a:r>
              <a:rPr lang="en-US" altLang="zh-TW" sz="1600" dirty="0"/>
              <a:t>hash</a:t>
            </a:r>
            <a:r>
              <a:rPr lang="zh-TW" altLang="en-US" sz="1600" dirty="0"/>
              <a:t>，並且限縮明文為</a:t>
            </a:r>
            <a:r>
              <a:rPr lang="en-US" altLang="zh-TW" sz="1600" dirty="0"/>
              <a:t>6</a:t>
            </a:r>
            <a:r>
              <a:rPr lang="zh-TW" altLang="en-US" sz="1600" dirty="0"/>
              <a:t>個字元，由</a:t>
            </a:r>
            <a:r>
              <a:rPr lang="en-US" altLang="zh-TW" sz="1600" dirty="0"/>
              <a:t>a-z1-9</a:t>
            </a:r>
            <a:r>
              <a:rPr lang="zh-TW" altLang="en-US" sz="1600" dirty="0"/>
              <a:t>，沒有大寫</a:t>
            </a:r>
            <a:endParaRPr lang="en-US" altLang="zh-TW" sz="1600" dirty="0"/>
          </a:p>
          <a:p>
            <a:pPr lvl="1"/>
            <a:r>
              <a:rPr lang="zh-TW" altLang="en-US" sz="1600" dirty="0"/>
              <a:t>可以使用</a:t>
            </a:r>
            <a:r>
              <a:rPr lang="en-US" altLang="zh-TW" sz="1600" dirty="0"/>
              <a:t>rainbow table</a:t>
            </a:r>
            <a:r>
              <a:rPr lang="zh-TW" altLang="en-US" sz="1600" dirty="0"/>
              <a:t>類的工具，也可以使用字典攻擊類的工具</a:t>
            </a:r>
            <a:endParaRPr lang="en-US" altLang="zh-TW" sz="1600" dirty="0"/>
          </a:p>
          <a:p>
            <a:r>
              <a:rPr lang="zh-TW" altLang="en-US" sz="1600" dirty="0"/>
              <a:t>解法</a:t>
            </a:r>
            <a:endParaRPr lang="en-US" altLang="zh-TW" sz="1600" dirty="0"/>
          </a:p>
          <a:p>
            <a:pPr lvl="1"/>
            <a:r>
              <a:rPr lang="zh-TW" altLang="en-US" sz="1600" dirty="0"/>
              <a:t>以</a:t>
            </a:r>
            <a:r>
              <a:rPr lang="en-US" altLang="zh-TW" sz="1600" dirty="0" err="1"/>
              <a:t>rainbowcrack</a:t>
            </a:r>
            <a:r>
              <a:rPr lang="zh-TW" altLang="en-US" sz="1600" dirty="0"/>
              <a:t>為例，要先建立</a:t>
            </a:r>
            <a:r>
              <a:rPr lang="en-US" altLang="zh-TW" sz="1600" dirty="0"/>
              <a:t>rainbow table</a:t>
            </a:r>
            <a:r>
              <a:rPr lang="zh-TW" altLang="en-US" sz="1600" dirty="0"/>
              <a:t>，在去進行</a:t>
            </a:r>
            <a:r>
              <a:rPr lang="en-US" altLang="zh-TW" sz="1600" dirty="0"/>
              <a:t>hash chain</a:t>
            </a:r>
            <a:r>
              <a:rPr lang="zh-TW" altLang="en-US" sz="1600" dirty="0"/>
              <a:t>查找</a:t>
            </a:r>
            <a:endParaRPr lang="en-US" altLang="zh-TW" sz="1600" dirty="0"/>
          </a:p>
          <a:p>
            <a:pPr lvl="1"/>
            <a:r>
              <a:rPr lang="zh-TW" altLang="en-US" sz="1600" dirty="0"/>
              <a:t>講義上的範例生成的</a:t>
            </a:r>
            <a:r>
              <a:rPr lang="en-US" altLang="zh-TW" sz="1600" dirty="0"/>
              <a:t>rainbow table</a:t>
            </a:r>
            <a:r>
              <a:rPr lang="zh-TW" altLang="en-US" sz="1600" dirty="0"/>
              <a:t>可以找到這些</a:t>
            </a:r>
            <a:r>
              <a:rPr lang="en-US" altLang="zh-TW" sz="1600" dirty="0"/>
              <a:t>hash</a:t>
            </a:r>
          </a:p>
          <a:p>
            <a:pPr lvl="1"/>
            <a:r>
              <a:rPr lang="zh-TW" altLang="en-US" sz="1600" dirty="0"/>
              <a:t>以</a:t>
            </a:r>
            <a:r>
              <a:rPr lang="en-US" altLang="zh-TW" sz="1600" dirty="0"/>
              <a:t>john</a:t>
            </a:r>
            <a:r>
              <a:rPr lang="zh-TW" altLang="en-US" sz="1600" dirty="0"/>
              <a:t>為例，可以使用暴力查找或字典查找，去找尋對應的</a:t>
            </a:r>
            <a:r>
              <a:rPr lang="en-US" altLang="zh-TW" sz="1600" dirty="0"/>
              <a:t>hash</a:t>
            </a:r>
          </a:p>
          <a:p>
            <a:pPr lvl="1"/>
            <a:endParaRPr lang="en-US" altLang="zh-TW" sz="1200" dirty="0"/>
          </a:p>
          <a:p>
            <a:pPr lvl="1"/>
            <a:endParaRPr lang="en-US" altLang="zh-TW" sz="1200" dirty="0"/>
          </a:p>
        </p:txBody>
      </p:sp>
      <p:pic>
        <p:nvPicPr>
          <p:cNvPr id="2" name="圖片 1">
            <a:extLst>
              <a:ext uri="{FF2B5EF4-FFF2-40B4-BE49-F238E27FC236}">
                <a16:creationId xmlns:a16="http://schemas.microsoft.com/office/drawing/2014/main" id="{65E376B8-9B74-4FC3-B7C2-4F3CEE2C0A02}"/>
              </a:ext>
            </a:extLst>
          </p:cNvPr>
          <p:cNvPicPr>
            <a:picLocks noChangeAspect="1"/>
          </p:cNvPicPr>
          <p:nvPr/>
        </p:nvPicPr>
        <p:blipFill>
          <a:blip r:embed="rId2"/>
          <a:stretch>
            <a:fillRect/>
          </a:stretch>
        </p:blipFill>
        <p:spPr>
          <a:xfrm>
            <a:off x="3761842" y="3541242"/>
            <a:ext cx="5559856" cy="2985223"/>
          </a:xfrm>
          <a:prstGeom prst="rect">
            <a:avLst/>
          </a:prstGeom>
        </p:spPr>
      </p:pic>
    </p:spTree>
    <p:extLst>
      <p:ext uri="{BB962C8B-B14F-4D97-AF65-F5344CB8AC3E}">
        <p14:creationId xmlns:p14="http://schemas.microsoft.com/office/powerpoint/2010/main" val="2762128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FE87F-C289-464D-9C37-EB10721BCAA6}"/>
              </a:ext>
            </a:extLst>
          </p:cNvPr>
          <p:cNvSpPr>
            <a:spLocks noGrp="1"/>
          </p:cNvSpPr>
          <p:nvPr>
            <p:ph type="title"/>
          </p:nvPr>
        </p:nvSpPr>
        <p:spPr/>
        <p:txBody>
          <a:bodyPr/>
          <a:lstStyle/>
          <a:p>
            <a:r>
              <a:rPr lang="en-US" altLang="zh-TW" dirty="0"/>
              <a:t>RSA</a:t>
            </a:r>
            <a:endParaRPr lang="zh-TW" altLang="en-US" dirty="0"/>
          </a:p>
        </p:txBody>
      </p:sp>
      <p:sp>
        <p:nvSpPr>
          <p:cNvPr id="3" name="文字版面配置區 2">
            <a:extLst>
              <a:ext uri="{FF2B5EF4-FFF2-40B4-BE49-F238E27FC236}">
                <a16:creationId xmlns:a16="http://schemas.microsoft.com/office/drawing/2014/main" id="{8D7B73B9-4BE7-485C-B480-6A74CAA07932}"/>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643718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117034A-1D1E-42B2-9685-97C0D7171579}"/>
              </a:ext>
            </a:extLst>
          </p:cNvPr>
          <p:cNvSpPr>
            <a:spLocks noGrp="1"/>
          </p:cNvSpPr>
          <p:nvPr>
            <p:ph type="title"/>
          </p:nvPr>
        </p:nvSpPr>
        <p:spPr>
          <a:xfrm>
            <a:off x="838200" y="365125"/>
            <a:ext cx="10515600" cy="540397"/>
          </a:xfrm>
        </p:spPr>
        <p:txBody>
          <a:bodyPr>
            <a:normAutofit/>
          </a:bodyPr>
          <a:lstStyle/>
          <a:p>
            <a:r>
              <a:rPr lang="en-US" altLang="zh-TW" sz="2400" dirty="0"/>
              <a:t>1. </a:t>
            </a:r>
            <a:r>
              <a:rPr lang="en-US" altLang="zh-TW" sz="2400" dirty="0" err="1"/>
              <a:t>easy_n</a:t>
            </a:r>
            <a:endParaRPr lang="zh-TW" altLang="en-US" sz="2400" dirty="0"/>
          </a:p>
        </p:txBody>
      </p:sp>
      <p:sp>
        <p:nvSpPr>
          <p:cNvPr id="6" name="內容版面配置區 5">
            <a:extLst>
              <a:ext uri="{FF2B5EF4-FFF2-40B4-BE49-F238E27FC236}">
                <a16:creationId xmlns:a16="http://schemas.microsoft.com/office/drawing/2014/main" id="{AD4E4DAF-B869-4967-8CE3-9900ACDA0C1F}"/>
              </a:ext>
            </a:extLst>
          </p:cNvPr>
          <p:cNvSpPr>
            <a:spLocks noGrp="1"/>
          </p:cNvSpPr>
          <p:nvPr>
            <p:ph idx="1"/>
          </p:nvPr>
        </p:nvSpPr>
        <p:spPr>
          <a:xfrm>
            <a:off x="838200" y="905522"/>
            <a:ext cx="10515600" cy="5271441"/>
          </a:xfrm>
        </p:spPr>
        <p:txBody>
          <a:bodyPr>
            <a:normAutofit/>
          </a:bodyPr>
          <a:lstStyle/>
          <a:p>
            <a:r>
              <a:rPr lang="zh-TW" altLang="en-US" sz="1600" dirty="0"/>
              <a:t>參考資料：</a:t>
            </a:r>
            <a:endParaRPr lang="en-US" altLang="zh-TW" sz="1600" dirty="0"/>
          </a:p>
          <a:p>
            <a:r>
              <a:rPr lang="zh-TW" altLang="en-US" sz="1600" dirty="0"/>
              <a:t>介紹</a:t>
            </a:r>
            <a:endParaRPr lang="en-US" altLang="zh-TW" sz="1600" dirty="0"/>
          </a:p>
          <a:p>
            <a:pPr lvl="1"/>
            <a:r>
              <a:rPr lang="zh-TW" altLang="en-US" sz="1600" dirty="0"/>
              <a:t>這題很單純，就是要找到</a:t>
            </a:r>
            <a:r>
              <a:rPr lang="en-US" altLang="zh-TW" sz="1600" dirty="0"/>
              <a:t>N</a:t>
            </a:r>
            <a:r>
              <a:rPr lang="zh-TW" altLang="en-US" sz="1600" dirty="0"/>
              <a:t>的因數分解，就可以解出</a:t>
            </a:r>
            <a:r>
              <a:rPr lang="en-US" altLang="zh-TW" sz="1600" dirty="0"/>
              <a:t>flag</a:t>
            </a:r>
          </a:p>
          <a:p>
            <a:r>
              <a:rPr lang="zh-TW" altLang="en-US" sz="1600" dirty="0"/>
              <a:t>解法</a:t>
            </a:r>
            <a:endParaRPr lang="en-US" altLang="zh-TW" sz="1600" dirty="0"/>
          </a:p>
          <a:p>
            <a:pPr lvl="1"/>
            <a:r>
              <a:rPr lang="zh-TW" altLang="en-US" sz="1600" dirty="0"/>
              <a:t>使用線上工具</a:t>
            </a:r>
            <a:r>
              <a:rPr lang="en-US" altLang="zh-TW" sz="1600" dirty="0" err="1"/>
              <a:t>factordb</a:t>
            </a:r>
            <a:r>
              <a:rPr lang="zh-TW" altLang="en-US" sz="1600" dirty="0"/>
              <a:t>，可以很快找到已知的分解</a:t>
            </a:r>
            <a:endParaRPr lang="en-US" altLang="zh-TW" sz="1600" dirty="0"/>
          </a:p>
          <a:p>
            <a:pPr lvl="1"/>
            <a:endParaRPr lang="en-US" altLang="zh-TW" sz="1200" dirty="0"/>
          </a:p>
        </p:txBody>
      </p:sp>
    </p:spTree>
    <p:extLst>
      <p:ext uri="{BB962C8B-B14F-4D97-AF65-F5344CB8AC3E}">
        <p14:creationId xmlns:p14="http://schemas.microsoft.com/office/powerpoint/2010/main" val="1925857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117034A-1D1E-42B2-9685-97C0D7171579}"/>
              </a:ext>
            </a:extLst>
          </p:cNvPr>
          <p:cNvSpPr>
            <a:spLocks noGrp="1"/>
          </p:cNvSpPr>
          <p:nvPr>
            <p:ph type="title"/>
          </p:nvPr>
        </p:nvSpPr>
        <p:spPr>
          <a:xfrm>
            <a:off x="838200" y="365125"/>
            <a:ext cx="10515600" cy="540397"/>
          </a:xfrm>
        </p:spPr>
        <p:txBody>
          <a:bodyPr>
            <a:normAutofit/>
          </a:bodyPr>
          <a:lstStyle/>
          <a:p>
            <a:r>
              <a:rPr lang="en-US" altLang="zh-TW" sz="2400" dirty="0"/>
              <a:t>2. </a:t>
            </a:r>
            <a:r>
              <a:rPr lang="en-US" altLang="zh-TW" sz="2400" dirty="0" err="1"/>
              <a:t>too_smooth</a:t>
            </a:r>
            <a:endParaRPr lang="zh-TW" altLang="en-US" sz="2400" dirty="0"/>
          </a:p>
        </p:txBody>
      </p:sp>
      <p:sp>
        <p:nvSpPr>
          <p:cNvPr id="6" name="內容版面配置區 5">
            <a:extLst>
              <a:ext uri="{FF2B5EF4-FFF2-40B4-BE49-F238E27FC236}">
                <a16:creationId xmlns:a16="http://schemas.microsoft.com/office/drawing/2014/main" id="{AD4E4DAF-B869-4967-8CE3-9900ACDA0C1F}"/>
              </a:ext>
            </a:extLst>
          </p:cNvPr>
          <p:cNvSpPr>
            <a:spLocks noGrp="1"/>
          </p:cNvSpPr>
          <p:nvPr>
            <p:ph idx="1"/>
          </p:nvPr>
        </p:nvSpPr>
        <p:spPr>
          <a:xfrm>
            <a:off x="838200" y="905522"/>
            <a:ext cx="10515600" cy="5271441"/>
          </a:xfrm>
        </p:spPr>
        <p:txBody>
          <a:bodyPr>
            <a:normAutofit/>
          </a:bodyPr>
          <a:lstStyle/>
          <a:p>
            <a:r>
              <a:rPr lang="zh-TW" altLang="en-US" sz="1600" dirty="0"/>
              <a:t>參考資料：</a:t>
            </a:r>
            <a:r>
              <a:rPr lang="en-US" altLang="zh-TW" sz="1600" dirty="0"/>
              <a:t> </a:t>
            </a:r>
            <a:r>
              <a:rPr lang="en-US" altLang="zh-TW" sz="1600" dirty="0" err="1"/>
              <a:t>Seccon</a:t>
            </a:r>
            <a:r>
              <a:rPr lang="en-US" altLang="zh-TW" sz="1600" dirty="0"/>
              <a:t> 2017 - Very Smooth</a:t>
            </a:r>
          </a:p>
          <a:p>
            <a:r>
              <a:rPr lang="zh-TW" altLang="en-US" sz="1600" dirty="0"/>
              <a:t>介紹</a:t>
            </a:r>
            <a:endParaRPr lang="en-US" altLang="zh-TW" sz="1600" dirty="0"/>
          </a:p>
          <a:p>
            <a:pPr lvl="1"/>
            <a:r>
              <a:rPr lang="zh-TW" altLang="en-US" sz="1600" dirty="0"/>
              <a:t>這題提供了一個封包和</a:t>
            </a:r>
            <a:r>
              <a:rPr lang="en-US" altLang="zh-TW" sz="1600" dirty="0"/>
              <a:t>.</a:t>
            </a:r>
            <a:r>
              <a:rPr lang="en-US" altLang="zh-TW" sz="1600" dirty="0" err="1"/>
              <a:t>pem</a:t>
            </a:r>
            <a:r>
              <a:rPr lang="zh-TW" altLang="en-US" sz="1600" dirty="0"/>
              <a:t>格式的公鑰，必須還原</a:t>
            </a:r>
            <a:r>
              <a:rPr lang="en-US" altLang="zh-TW" sz="1600" dirty="0"/>
              <a:t>RSA</a:t>
            </a:r>
            <a:r>
              <a:rPr lang="zh-TW" altLang="en-US" sz="1600" dirty="0"/>
              <a:t>私鑰去解開封包的內容，找出</a:t>
            </a:r>
            <a:r>
              <a:rPr lang="en-US" altLang="zh-TW" sz="1600" dirty="0"/>
              <a:t>flag</a:t>
            </a:r>
          </a:p>
          <a:p>
            <a:r>
              <a:rPr lang="zh-TW" altLang="en-US" sz="2000" dirty="0"/>
              <a:t>解法</a:t>
            </a:r>
            <a:endParaRPr lang="en-US" altLang="zh-TW" sz="2000" dirty="0"/>
          </a:p>
          <a:p>
            <a:pPr lvl="1"/>
            <a:r>
              <a:rPr lang="zh-TW" altLang="en-US" sz="1600" dirty="0"/>
              <a:t>根據題目名稱可以知道和</a:t>
            </a:r>
            <a:r>
              <a:rPr lang="en-US" altLang="zh-TW" sz="1600" dirty="0"/>
              <a:t>smooth number</a:t>
            </a:r>
            <a:r>
              <a:rPr lang="zh-TW" altLang="en-US" sz="1600" dirty="0"/>
              <a:t>有關，有兩種解法，分別是</a:t>
            </a:r>
            <a:r>
              <a:rPr lang="en-US" altLang="zh-TW" sz="1600" dirty="0"/>
              <a:t>Pollard p-1</a:t>
            </a:r>
            <a:r>
              <a:rPr lang="zh-TW" altLang="en-US" sz="1600" dirty="0"/>
              <a:t>和</a:t>
            </a:r>
            <a:r>
              <a:rPr lang="en-US" altLang="zh-TW" sz="1600" dirty="0"/>
              <a:t>William p+1</a:t>
            </a:r>
          </a:p>
          <a:p>
            <a:pPr lvl="1"/>
            <a:r>
              <a:rPr lang="zh-TW" altLang="en-US" sz="1600" dirty="0"/>
              <a:t>採用</a:t>
            </a:r>
            <a:r>
              <a:rPr lang="en-US" altLang="zh-TW" sz="1600" dirty="0" err="1"/>
              <a:t>willaim</a:t>
            </a:r>
            <a:r>
              <a:rPr lang="en-US" altLang="zh-TW" sz="1600" dirty="0"/>
              <a:t> P+1</a:t>
            </a:r>
            <a:r>
              <a:rPr lang="zh-TW" altLang="en-US" sz="1600" dirty="0"/>
              <a:t>，使用</a:t>
            </a:r>
            <a:r>
              <a:rPr lang="en-US" altLang="zh-TW" sz="1600" dirty="0" err="1"/>
              <a:t>primefac</a:t>
            </a:r>
            <a:r>
              <a:rPr lang="zh-TW" altLang="en-US" sz="1600" dirty="0"/>
              <a:t>的函式庫，成功還原私鑰</a:t>
            </a:r>
            <a:endParaRPr lang="en-US" altLang="zh-TW" sz="1600" dirty="0"/>
          </a:p>
          <a:p>
            <a:pPr lvl="1"/>
            <a:r>
              <a:rPr lang="zh-TW" altLang="en-US" sz="1600" dirty="0"/>
              <a:t>將私鑰寫入</a:t>
            </a:r>
            <a:r>
              <a:rPr lang="en-US" altLang="zh-TW" sz="1600" dirty="0"/>
              <a:t>.</a:t>
            </a:r>
            <a:r>
              <a:rPr lang="en-US" altLang="zh-TW" sz="1600" dirty="0" err="1"/>
              <a:t>pem</a:t>
            </a:r>
            <a:r>
              <a:rPr lang="zh-TW" altLang="en-US" sz="1600" dirty="0"/>
              <a:t>格式</a:t>
            </a:r>
            <a:endParaRPr lang="en-US" altLang="zh-TW" sz="1600" dirty="0"/>
          </a:p>
          <a:p>
            <a:pPr lvl="1"/>
            <a:r>
              <a:rPr lang="zh-TW" altLang="en-US" sz="1600" dirty="0"/>
              <a:t>開啟</a:t>
            </a:r>
            <a:r>
              <a:rPr lang="en-US" altLang="zh-TW" sz="1600" dirty="0" err="1"/>
              <a:t>wireshark</a:t>
            </a:r>
            <a:r>
              <a:rPr lang="zh-TW" altLang="en-US" sz="1600" dirty="0"/>
              <a:t>導入私鑰解密</a:t>
            </a:r>
            <a:endParaRPr lang="en-US" altLang="zh-TW" sz="1600" dirty="0"/>
          </a:p>
          <a:p>
            <a:pPr lvl="1"/>
            <a:r>
              <a:rPr lang="zh-TW" altLang="en-US" sz="1600" dirty="0"/>
              <a:t>在封包內容中發現</a:t>
            </a:r>
            <a:r>
              <a:rPr lang="en-US" altLang="zh-TW" sz="1600" dirty="0"/>
              <a:t>flag</a:t>
            </a:r>
          </a:p>
          <a:p>
            <a:pPr lvl="1"/>
            <a:endParaRPr lang="en-US" altLang="zh-TW" sz="1600" dirty="0"/>
          </a:p>
          <a:p>
            <a:pPr lvl="1"/>
            <a:endParaRPr lang="en-US" altLang="zh-TW" sz="1200" dirty="0"/>
          </a:p>
        </p:txBody>
      </p:sp>
      <p:pic>
        <p:nvPicPr>
          <p:cNvPr id="3" name="圖片 2">
            <a:extLst>
              <a:ext uri="{FF2B5EF4-FFF2-40B4-BE49-F238E27FC236}">
                <a16:creationId xmlns:a16="http://schemas.microsoft.com/office/drawing/2014/main" id="{72FD6116-C253-4358-875D-D5E426BB363F}"/>
              </a:ext>
            </a:extLst>
          </p:cNvPr>
          <p:cNvPicPr>
            <a:picLocks noChangeAspect="1"/>
          </p:cNvPicPr>
          <p:nvPr/>
        </p:nvPicPr>
        <p:blipFill rotWithShape="1">
          <a:blip r:embed="rId2"/>
          <a:srcRect r="2586"/>
          <a:stretch/>
        </p:blipFill>
        <p:spPr>
          <a:xfrm>
            <a:off x="4645660" y="3038608"/>
            <a:ext cx="6845300" cy="3678752"/>
          </a:xfrm>
          <a:prstGeom prst="rect">
            <a:avLst/>
          </a:prstGeom>
        </p:spPr>
      </p:pic>
    </p:spTree>
    <p:extLst>
      <p:ext uri="{BB962C8B-B14F-4D97-AF65-F5344CB8AC3E}">
        <p14:creationId xmlns:p14="http://schemas.microsoft.com/office/powerpoint/2010/main" val="1652282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4BB72D-4854-4434-8F99-A76D9670642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CE914E46-F211-4D75-93A2-448FB6AE4415}"/>
              </a:ext>
            </a:extLst>
          </p:cNvPr>
          <p:cNvSpPr>
            <a:spLocks noGrp="1"/>
          </p:cNvSpPr>
          <p:nvPr>
            <p:ph idx="1"/>
          </p:nvPr>
        </p:nvSpPr>
        <p:spPr/>
        <p:txBody>
          <a:bodyPr/>
          <a:lstStyle/>
          <a:p>
            <a:endParaRPr lang="zh-TW" altLang="en-US"/>
          </a:p>
        </p:txBody>
      </p:sp>
      <p:graphicFrame>
        <p:nvGraphicFramePr>
          <p:cNvPr id="4" name="表格 3">
            <a:extLst>
              <a:ext uri="{FF2B5EF4-FFF2-40B4-BE49-F238E27FC236}">
                <a16:creationId xmlns:a16="http://schemas.microsoft.com/office/drawing/2014/main" id="{1989A1CB-73E4-435C-AE98-3F17CE70F168}"/>
              </a:ext>
            </a:extLst>
          </p:cNvPr>
          <p:cNvGraphicFramePr>
            <a:graphicFrameLocks noGrp="1"/>
          </p:cNvGraphicFramePr>
          <p:nvPr>
            <p:extLst>
              <p:ext uri="{D42A27DB-BD31-4B8C-83A1-F6EECF244321}">
                <p14:modId xmlns:p14="http://schemas.microsoft.com/office/powerpoint/2010/main" val="885116667"/>
              </p:ext>
            </p:extLst>
          </p:nvPr>
        </p:nvGraphicFramePr>
        <p:xfrm>
          <a:off x="431800" y="182880"/>
          <a:ext cx="11328400" cy="6217920"/>
        </p:xfrm>
        <a:graphic>
          <a:graphicData uri="http://schemas.openxmlformats.org/drawingml/2006/table">
            <a:tbl>
              <a:tblPr firstRow="1" bandRow="1">
                <a:tableStyleId>{5C22544A-7EE6-4342-B048-85BDC9FD1C3A}</a:tableStyleId>
              </a:tblPr>
              <a:tblGrid>
                <a:gridCol w="1085915">
                  <a:extLst>
                    <a:ext uri="{9D8B030D-6E8A-4147-A177-3AD203B41FA5}">
                      <a16:colId xmlns:a16="http://schemas.microsoft.com/office/drawing/2014/main" val="2877577354"/>
                    </a:ext>
                  </a:extLst>
                </a:gridCol>
                <a:gridCol w="725864">
                  <a:extLst>
                    <a:ext uri="{9D8B030D-6E8A-4147-A177-3AD203B41FA5}">
                      <a16:colId xmlns:a16="http://schemas.microsoft.com/office/drawing/2014/main" val="1165824924"/>
                    </a:ext>
                  </a:extLst>
                </a:gridCol>
                <a:gridCol w="2432116">
                  <a:extLst>
                    <a:ext uri="{9D8B030D-6E8A-4147-A177-3AD203B41FA5}">
                      <a16:colId xmlns:a16="http://schemas.microsoft.com/office/drawing/2014/main" val="4187642261"/>
                    </a:ext>
                  </a:extLst>
                </a:gridCol>
                <a:gridCol w="6068504">
                  <a:extLst>
                    <a:ext uri="{9D8B030D-6E8A-4147-A177-3AD203B41FA5}">
                      <a16:colId xmlns:a16="http://schemas.microsoft.com/office/drawing/2014/main" val="433489735"/>
                    </a:ext>
                  </a:extLst>
                </a:gridCol>
                <a:gridCol w="1016001">
                  <a:extLst>
                    <a:ext uri="{9D8B030D-6E8A-4147-A177-3AD203B41FA5}">
                      <a16:colId xmlns:a16="http://schemas.microsoft.com/office/drawing/2014/main" val="4170311591"/>
                    </a:ext>
                  </a:extLst>
                </a:gridCol>
              </a:tblGrid>
              <a:tr h="267203">
                <a:tc>
                  <a:txBody>
                    <a:bodyPr/>
                    <a:lstStyle/>
                    <a:p>
                      <a:r>
                        <a:rPr lang="en-US" altLang="zh-TW" sz="1800" dirty="0"/>
                        <a:t>Topic</a:t>
                      </a:r>
                      <a:endParaRPr lang="zh-TW" altLang="en-US" sz="1800" dirty="0"/>
                    </a:p>
                  </a:txBody>
                  <a:tcPr/>
                </a:tc>
                <a:tc>
                  <a:txBody>
                    <a:bodyPr/>
                    <a:lstStyle/>
                    <a:p>
                      <a:r>
                        <a:rPr lang="en-US" altLang="zh-TW" sz="1800" dirty="0"/>
                        <a:t>No</a:t>
                      </a:r>
                      <a:endParaRPr lang="zh-TW" altLang="en-US" sz="1800" dirty="0"/>
                    </a:p>
                  </a:txBody>
                  <a:tcPr/>
                </a:tc>
                <a:tc>
                  <a:txBody>
                    <a:bodyPr/>
                    <a:lstStyle/>
                    <a:p>
                      <a:r>
                        <a:rPr lang="en-US" altLang="zh-TW" sz="1800" dirty="0"/>
                        <a:t>Challenge</a:t>
                      </a:r>
                      <a:endParaRPr lang="zh-TW" altLang="en-US" sz="1800" dirty="0"/>
                    </a:p>
                  </a:txBody>
                  <a:tcPr/>
                </a:tc>
                <a:tc>
                  <a:txBody>
                    <a:bodyPr/>
                    <a:lstStyle/>
                    <a:p>
                      <a:r>
                        <a:rPr lang="en-US" altLang="zh-TW" sz="1800" dirty="0"/>
                        <a:t>Flag</a:t>
                      </a:r>
                      <a:endParaRPr lang="zh-TW" altLang="en-US" sz="1800" dirty="0"/>
                    </a:p>
                  </a:txBody>
                  <a:tcPr/>
                </a:tc>
                <a:tc>
                  <a:txBody>
                    <a:bodyPr/>
                    <a:lstStyle/>
                    <a:p>
                      <a:r>
                        <a:rPr lang="en-US" altLang="zh-TW" sz="1800" dirty="0"/>
                        <a:t>service</a:t>
                      </a:r>
                      <a:endParaRPr lang="zh-TW" altLang="en-US" sz="1800" dirty="0"/>
                    </a:p>
                  </a:txBody>
                  <a:tcPr/>
                </a:tc>
                <a:extLst>
                  <a:ext uri="{0D108BD9-81ED-4DB2-BD59-A6C34878D82A}">
                    <a16:rowId xmlns:a16="http://schemas.microsoft.com/office/drawing/2014/main" val="2646114875"/>
                  </a:ext>
                </a:extLst>
              </a:tr>
              <a:tr h="267203">
                <a:tc>
                  <a:txBody>
                    <a:bodyPr/>
                    <a:lstStyle/>
                    <a:p>
                      <a:r>
                        <a:rPr lang="en-US" altLang="zh-TW" sz="1800" dirty="0"/>
                        <a:t>Hash</a:t>
                      </a:r>
                      <a:endParaRPr lang="zh-TW" altLang="en-US" sz="1800" dirty="0"/>
                    </a:p>
                  </a:txBody>
                  <a:tcPr/>
                </a:tc>
                <a:tc>
                  <a:txBody>
                    <a:bodyPr/>
                    <a:lstStyle/>
                    <a:p>
                      <a:r>
                        <a:rPr lang="en-US" altLang="zh-TW" sz="1800" dirty="0"/>
                        <a:t>1</a:t>
                      </a:r>
                      <a:endParaRPr lang="zh-TW" altLang="en-US" sz="1800" dirty="0"/>
                    </a:p>
                  </a:txBody>
                  <a:tcPr/>
                </a:tc>
                <a:tc>
                  <a:txBody>
                    <a:bodyPr/>
                    <a:lstStyle/>
                    <a:p>
                      <a:r>
                        <a:rPr lang="en-US" altLang="zh-TW" sz="1800" dirty="0">
                          <a:solidFill>
                            <a:schemeClr val="tx1"/>
                          </a:solidFill>
                        </a:rPr>
                        <a:t>sha256_lea</a:t>
                      </a:r>
                      <a:endParaRPr lang="zh-TW" altLang="en-US" sz="18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dirty="0"/>
                        <a:t>Crypto{</a:t>
                      </a:r>
                      <a:r>
                        <a:rPr lang="en-US" altLang="zh-TW" sz="1800" dirty="0" err="1"/>
                        <a:t>even_my_grandma_know_Length_eXtension_Attack</a:t>
                      </a:r>
                      <a:r>
                        <a:rPr lang="en-US" altLang="zh-TW" sz="1800" dirty="0"/>
                        <a:t>}</a:t>
                      </a:r>
                      <a:endParaRPr lang="zh-TW"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dirty="0"/>
                        <a:t>v</a:t>
                      </a:r>
                      <a:endParaRPr lang="zh-TW" altLang="en-US" sz="1800" dirty="0"/>
                    </a:p>
                  </a:txBody>
                  <a:tcPr/>
                </a:tc>
                <a:extLst>
                  <a:ext uri="{0D108BD9-81ED-4DB2-BD59-A6C34878D82A}">
                    <a16:rowId xmlns:a16="http://schemas.microsoft.com/office/drawing/2014/main" val="650573232"/>
                  </a:ext>
                </a:extLst>
              </a:tr>
              <a:tr h="267203">
                <a:tc>
                  <a:txBody>
                    <a:bodyPr/>
                    <a:lstStyle/>
                    <a:p>
                      <a:endParaRPr lang="zh-TW" altLang="en-US" sz="1800" dirty="0"/>
                    </a:p>
                  </a:txBody>
                  <a:tcPr/>
                </a:tc>
                <a:tc>
                  <a:txBody>
                    <a:bodyPr/>
                    <a:lstStyle/>
                    <a:p>
                      <a:r>
                        <a:rPr lang="en-US" altLang="zh-TW" sz="1800" dirty="0"/>
                        <a:t>2</a:t>
                      </a:r>
                      <a:endParaRPr lang="zh-TW" altLang="en-US" sz="1800" dirty="0"/>
                    </a:p>
                  </a:txBody>
                  <a:tcPr/>
                </a:tc>
                <a:tc>
                  <a:txBody>
                    <a:bodyPr/>
                    <a:lstStyle/>
                    <a:p>
                      <a:r>
                        <a:rPr lang="en-US" altLang="zh-TW" sz="1800" dirty="0">
                          <a:solidFill>
                            <a:schemeClr val="tx1"/>
                          </a:solidFill>
                        </a:rPr>
                        <a:t>sha1_dead</a:t>
                      </a:r>
                      <a:endParaRPr lang="zh-TW" altLang="en-US" sz="18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dirty="0"/>
                        <a:t>Crypto{SHA1_14_DEAD_and_I_am_so_sad}</a:t>
                      </a:r>
                      <a:endParaRPr lang="zh-TW"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dirty="0"/>
                        <a:t>v</a:t>
                      </a:r>
                      <a:endParaRPr lang="zh-TW" altLang="en-US" sz="1800" dirty="0"/>
                    </a:p>
                  </a:txBody>
                  <a:tcPr/>
                </a:tc>
                <a:extLst>
                  <a:ext uri="{0D108BD9-81ED-4DB2-BD59-A6C34878D82A}">
                    <a16:rowId xmlns:a16="http://schemas.microsoft.com/office/drawing/2014/main" val="2457857395"/>
                  </a:ext>
                </a:extLst>
              </a:tr>
              <a:tr h="267203">
                <a:tc>
                  <a:txBody>
                    <a:bodyPr/>
                    <a:lstStyle/>
                    <a:p>
                      <a:endParaRPr lang="zh-TW" altLang="en-US" sz="1800" dirty="0"/>
                    </a:p>
                  </a:txBody>
                  <a:tcPr/>
                </a:tc>
                <a:tc>
                  <a:txBody>
                    <a:bodyPr/>
                    <a:lstStyle/>
                    <a:p>
                      <a:r>
                        <a:rPr lang="en-US" altLang="zh-TW" sz="1800" dirty="0"/>
                        <a:t>3</a:t>
                      </a:r>
                      <a:endParaRPr lang="zh-TW" altLang="en-US" sz="1800" dirty="0"/>
                    </a:p>
                  </a:txBody>
                  <a:tcPr/>
                </a:tc>
                <a:tc>
                  <a:txBody>
                    <a:bodyPr/>
                    <a:lstStyle/>
                    <a:p>
                      <a:r>
                        <a:rPr lang="en-US" altLang="zh-TW" sz="1800" dirty="0">
                          <a:solidFill>
                            <a:schemeClr val="tx1"/>
                          </a:solidFill>
                        </a:rPr>
                        <a:t>md5_tunnel</a:t>
                      </a:r>
                      <a:endParaRPr lang="zh-TW" altLang="en-US" sz="18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dirty="0"/>
                        <a:t>Crypto{md5_tunnel_is_amazing_isnt_it}</a:t>
                      </a:r>
                      <a:endParaRPr lang="zh-TW"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dirty="0"/>
                        <a:t>v</a:t>
                      </a:r>
                      <a:endParaRPr lang="zh-TW" altLang="en-US" sz="1800" dirty="0"/>
                    </a:p>
                  </a:txBody>
                  <a:tcPr/>
                </a:tc>
                <a:extLst>
                  <a:ext uri="{0D108BD9-81ED-4DB2-BD59-A6C34878D82A}">
                    <a16:rowId xmlns:a16="http://schemas.microsoft.com/office/drawing/2014/main" val="1085213239"/>
                  </a:ext>
                </a:extLst>
              </a:tr>
              <a:tr h="267203">
                <a:tc>
                  <a:txBody>
                    <a:bodyPr/>
                    <a:lstStyle/>
                    <a:p>
                      <a:endParaRPr lang="zh-TW" altLang="en-US" sz="1800" dirty="0"/>
                    </a:p>
                  </a:txBody>
                  <a:tcPr/>
                </a:tc>
                <a:tc>
                  <a:txBody>
                    <a:bodyPr/>
                    <a:lstStyle/>
                    <a:p>
                      <a:r>
                        <a:rPr lang="en-US" altLang="zh-TW" sz="1800" dirty="0"/>
                        <a:t>4</a:t>
                      </a:r>
                      <a:endParaRPr lang="zh-TW" altLang="en-US" sz="1800" dirty="0"/>
                    </a:p>
                  </a:txBody>
                  <a:tcPr/>
                </a:tc>
                <a:tc>
                  <a:txBody>
                    <a:bodyPr/>
                    <a:lstStyle/>
                    <a:p>
                      <a:r>
                        <a:rPr lang="en-US" altLang="zh-TW" sz="1800" dirty="0" err="1">
                          <a:solidFill>
                            <a:schemeClr val="tx1"/>
                          </a:solidFill>
                        </a:rPr>
                        <a:t>hmac_crc</a:t>
                      </a:r>
                      <a:endParaRPr lang="zh-TW" altLang="en-US" sz="1800" dirty="0">
                        <a:solidFill>
                          <a:schemeClr val="tx1"/>
                        </a:solidFill>
                      </a:endParaRPr>
                    </a:p>
                  </a:txBody>
                  <a:tcPr/>
                </a:tc>
                <a:tc>
                  <a:txBody>
                    <a:bodyPr/>
                    <a:lstStyle/>
                    <a:p>
                      <a:r>
                        <a:rPr lang="en-US" altLang="zh-TW" sz="1800" dirty="0"/>
                        <a:t>Crypto{4e802b2337756680acf15f8cfc20de4d}</a:t>
                      </a:r>
                      <a:endParaRPr lang="zh-TW" altLang="en-US" sz="1800" dirty="0"/>
                    </a:p>
                  </a:txBody>
                  <a:tcPr/>
                </a:tc>
                <a:tc>
                  <a:txBody>
                    <a:bodyPr/>
                    <a:lstStyle/>
                    <a:p>
                      <a:endParaRPr lang="zh-TW" altLang="en-US" sz="1800" dirty="0"/>
                    </a:p>
                  </a:txBody>
                  <a:tcPr/>
                </a:tc>
                <a:extLst>
                  <a:ext uri="{0D108BD9-81ED-4DB2-BD59-A6C34878D82A}">
                    <a16:rowId xmlns:a16="http://schemas.microsoft.com/office/drawing/2014/main" val="493968493"/>
                  </a:ext>
                </a:extLst>
              </a:tr>
              <a:tr h="267203">
                <a:tc>
                  <a:txBody>
                    <a:bodyPr/>
                    <a:lstStyle/>
                    <a:p>
                      <a:endParaRPr lang="zh-TW" altLang="en-US" sz="1800" dirty="0"/>
                    </a:p>
                  </a:txBody>
                  <a:tcPr/>
                </a:tc>
                <a:tc>
                  <a:txBody>
                    <a:bodyPr/>
                    <a:lstStyle/>
                    <a:p>
                      <a:r>
                        <a:rPr lang="en-US" altLang="zh-TW" sz="1800" dirty="0"/>
                        <a:t>5</a:t>
                      </a:r>
                      <a:endParaRPr lang="zh-TW" altLang="en-US" sz="1800" dirty="0"/>
                    </a:p>
                  </a:txBody>
                  <a:tcPr/>
                </a:tc>
                <a:tc>
                  <a:txBody>
                    <a:bodyPr/>
                    <a:lstStyle/>
                    <a:p>
                      <a:r>
                        <a:rPr lang="en-US" altLang="zh-TW" sz="1800" dirty="0" err="1">
                          <a:solidFill>
                            <a:schemeClr val="tx1"/>
                          </a:solidFill>
                        </a:rPr>
                        <a:t>rainbow_table</a:t>
                      </a:r>
                      <a:endParaRPr lang="zh-TW" altLang="en-US" sz="1800" dirty="0">
                        <a:solidFill>
                          <a:schemeClr val="tx1"/>
                        </a:solidFill>
                      </a:endParaRPr>
                    </a:p>
                  </a:txBody>
                  <a:tcPr/>
                </a:tc>
                <a:tc>
                  <a:txBody>
                    <a:bodyPr/>
                    <a:lstStyle/>
                    <a:p>
                      <a:r>
                        <a:rPr lang="en-US" altLang="zh-TW" sz="1800" dirty="0"/>
                        <a:t>Crypto{</a:t>
                      </a:r>
                      <a:r>
                        <a:rPr lang="en-US" altLang="zh-TW" sz="1800" dirty="0" err="1"/>
                        <a:t>abcdefaaaaaaapplesadadadabcccc</a:t>
                      </a:r>
                      <a:r>
                        <a:rPr lang="en-US" altLang="zh-TW" sz="1800" dirty="0"/>
                        <a:t>}</a:t>
                      </a:r>
                      <a:endParaRPr lang="zh-TW" altLang="en-US" sz="1800" dirty="0"/>
                    </a:p>
                  </a:txBody>
                  <a:tcPr/>
                </a:tc>
                <a:tc>
                  <a:txBody>
                    <a:bodyPr/>
                    <a:lstStyle/>
                    <a:p>
                      <a:endParaRPr lang="zh-TW" altLang="en-US" sz="1800" dirty="0"/>
                    </a:p>
                  </a:txBody>
                  <a:tcPr/>
                </a:tc>
                <a:extLst>
                  <a:ext uri="{0D108BD9-81ED-4DB2-BD59-A6C34878D82A}">
                    <a16:rowId xmlns:a16="http://schemas.microsoft.com/office/drawing/2014/main" val="2018386221"/>
                  </a:ext>
                </a:extLst>
              </a:tr>
              <a:tr h="230708">
                <a:tc>
                  <a:txBody>
                    <a:bodyPr/>
                    <a:lstStyle/>
                    <a:p>
                      <a:r>
                        <a:rPr lang="en-US" altLang="zh-TW" sz="1800" dirty="0"/>
                        <a:t>RSA</a:t>
                      </a:r>
                      <a:endParaRPr lang="zh-TW" altLang="en-US" sz="1800" dirty="0"/>
                    </a:p>
                  </a:txBody>
                  <a:tcPr/>
                </a:tc>
                <a:tc>
                  <a:txBody>
                    <a:bodyPr/>
                    <a:lstStyle/>
                    <a:p>
                      <a:r>
                        <a:rPr lang="en-US" altLang="zh-TW" sz="1800" dirty="0"/>
                        <a:t>1</a:t>
                      </a:r>
                      <a:endParaRPr lang="zh-TW" altLang="en-US" sz="1800" dirty="0"/>
                    </a:p>
                  </a:txBody>
                  <a:tcPr/>
                </a:tc>
                <a:tc>
                  <a:txBody>
                    <a:bodyPr/>
                    <a:lstStyle/>
                    <a:p>
                      <a:r>
                        <a:rPr lang="en-US" altLang="zh-TW" sz="1800" dirty="0" err="1">
                          <a:solidFill>
                            <a:schemeClr val="tx1"/>
                          </a:solidFill>
                        </a:rPr>
                        <a:t>easy_n</a:t>
                      </a:r>
                      <a:endParaRPr lang="zh-TW" altLang="en-US" sz="1800" dirty="0">
                        <a:solidFill>
                          <a:schemeClr val="tx1"/>
                        </a:solidFill>
                      </a:endParaRPr>
                    </a:p>
                  </a:txBody>
                  <a:tcPr/>
                </a:tc>
                <a:tc>
                  <a:txBody>
                    <a:bodyPr/>
                    <a:lstStyle/>
                    <a:p>
                      <a:r>
                        <a:rPr lang="en-US" altLang="zh-TW" sz="1800" dirty="0"/>
                        <a:t>Crypto{143ac9cde3ea97e504fc9bff1752a99e}</a:t>
                      </a:r>
                      <a:endParaRPr lang="zh-TW" altLang="en-US" sz="1800" dirty="0"/>
                    </a:p>
                  </a:txBody>
                  <a:tcPr/>
                </a:tc>
                <a:tc>
                  <a:txBody>
                    <a:bodyPr/>
                    <a:lstStyle/>
                    <a:p>
                      <a:endParaRPr lang="zh-TW" altLang="en-US" sz="1800" dirty="0"/>
                    </a:p>
                  </a:txBody>
                  <a:tcPr/>
                </a:tc>
                <a:extLst>
                  <a:ext uri="{0D108BD9-81ED-4DB2-BD59-A6C34878D82A}">
                    <a16:rowId xmlns:a16="http://schemas.microsoft.com/office/drawing/2014/main" val="3124354856"/>
                  </a:ext>
                </a:extLst>
              </a:tr>
              <a:tr h="230708">
                <a:tc>
                  <a:txBody>
                    <a:bodyPr/>
                    <a:lstStyle/>
                    <a:p>
                      <a:endParaRPr lang="zh-TW" altLang="en-US" sz="1800" dirty="0"/>
                    </a:p>
                  </a:txBody>
                  <a:tcPr/>
                </a:tc>
                <a:tc>
                  <a:txBody>
                    <a:bodyPr/>
                    <a:lstStyle/>
                    <a:p>
                      <a:r>
                        <a:rPr lang="en-US" altLang="zh-TW" sz="1800" dirty="0"/>
                        <a:t>2</a:t>
                      </a:r>
                      <a:endParaRPr lang="zh-TW" altLang="en-US" sz="1800" dirty="0"/>
                    </a:p>
                  </a:txBody>
                  <a:tcPr/>
                </a:tc>
                <a:tc>
                  <a:txBody>
                    <a:bodyPr/>
                    <a:lstStyle/>
                    <a:p>
                      <a:r>
                        <a:rPr lang="en-US" altLang="zh-TW" sz="1800" dirty="0" err="1">
                          <a:solidFill>
                            <a:schemeClr val="tx1"/>
                          </a:solidFill>
                        </a:rPr>
                        <a:t>too_smooth</a:t>
                      </a:r>
                      <a:endParaRPr lang="zh-TW" altLang="en-US" sz="1800" dirty="0">
                        <a:solidFill>
                          <a:schemeClr val="tx1"/>
                        </a:solidFill>
                      </a:endParaRPr>
                    </a:p>
                  </a:txBody>
                  <a:tcPr/>
                </a:tc>
                <a:tc>
                  <a:txBody>
                    <a:bodyPr/>
                    <a:lstStyle/>
                    <a:p>
                      <a:r>
                        <a:rPr lang="en-US" altLang="zh-TW" sz="1800" dirty="0"/>
                        <a:t>Crypto{One of these primes is very smooth}</a:t>
                      </a:r>
                      <a:endParaRPr lang="zh-TW" altLang="en-US" sz="1800" dirty="0"/>
                    </a:p>
                  </a:txBody>
                  <a:tcPr/>
                </a:tc>
                <a:tc>
                  <a:txBody>
                    <a:bodyPr/>
                    <a:lstStyle/>
                    <a:p>
                      <a:endParaRPr lang="zh-TW" altLang="en-US" sz="1800" dirty="0"/>
                    </a:p>
                  </a:txBody>
                  <a:tcPr/>
                </a:tc>
                <a:extLst>
                  <a:ext uri="{0D108BD9-81ED-4DB2-BD59-A6C34878D82A}">
                    <a16:rowId xmlns:a16="http://schemas.microsoft.com/office/drawing/2014/main" val="244316879"/>
                  </a:ext>
                </a:extLst>
              </a:tr>
              <a:tr h="230708">
                <a:tc>
                  <a:txBody>
                    <a:bodyPr/>
                    <a:lstStyle/>
                    <a:p>
                      <a:endParaRPr lang="zh-TW" altLang="en-US" sz="1800" dirty="0"/>
                    </a:p>
                  </a:txBody>
                  <a:tcPr/>
                </a:tc>
                <a:tc>
                  <a:txBody>
                    <a:bodyPr/>
                    <a:lstStyle/>
                    <a:p>
                      <a:r>
                        <a:rPr lang="en-US" altLang="zh-TW" sz="1800" dirty="0"/>
                        <a:t>3</a:t>
                      </a:r>
                      <a:endParaRPr lang="zh-TW" altLang="en-US" sz="1800" dirty="0"/>
                    </a:p>
                  </a:txBody>
                  <a:tcPr/>
                </a:tc>
                <a:tc>
                  <a:txBody>
                    <a:bodyPr/>
                    <a:lstStyle/>
                    <a:p>
                      <a:r>
                        <a:rPr lang="en-US" altLang="zh-TW" sz="1800" dirty="0" err="1">
                          <a:solidFill>
                            <a:schemeClr val="tx1"/>
                          </a:solidFill>
                        </a:rPr>
                        <a:t>fermat</a:t>
                      </a:r>
                      <a:endParaRPr lang="zh-TW" altLang="en-US" sz="1800" dirty="0">
                        <a:solidFill>
                          <a:schemeClr val="tx1"/>
                        </a:solidFill>
                      </a:endParaRPr>
                    </a:p>
                  </a:txBody>
                  <a:tcPr/>
                </a:tc>
                <a:tc>
                  <a:txBody>
                    <a:bodyPr/>
                    <a:lstStyle/>
                    <a:p>
                      <a:r>
                        <a:rPr lang="en-US" altLang="zh-TW" sz="1800" dirty="0"/>
                        <a:t>Crypto{82f68227ac1425b4746853b1ed576084}</a:t>
                      </a:r>
                      <a:endParaRPr lang="zh-TW" altLang="en-US" sz="1800" dirty="0"/>
                    </a:p>
                  </a:txBody>
                  <a:tcPr/>
                </a:tc>
                <a:tc>
                  <a:txBody>
                    <a:bodyPr/>
                    <a:lstStyle/>
                    <a:p>
                      <a:endParaRPr lang="zh-TW" altLang="en-US" sz="1800" dirty="0"/>
                    </a:p>
                  </a:txBody>
                  <a:tcPr/>
                </a:tc>
                <a:extLst>
                  <a:ext uri="{0D108BD9-81ED-4DB2-BD59-A6C34878D82A}">
                    <a16:rowId xmlns:a16="http://schemas.microsoft.com/office/drawing/2014/main" val="1776391620"/>
                  </a:ext>
                </a:extLst>
              </a:tr>
              <a:tr h="230708">
                <a:tc>
                  <a:txBody>
                    <a:bodyPr/>
                    <a:lstStyle/>
                    <a:p>
                      <a:endParaRPr lang="zh-TW" altLang="en-US" sz="1800" dirty="0"/>
                    </a:p>
                  </a:txBody>
                  <a:tcPr/>
                </a:tc>
                <a:tc>
                  <a:txBody>
                    <a:bodyPr/>
                    <a:lstStyle/>
                    <a:p>
                      <a:r>
                        <a:rPr lang="en-US" altLang="zh-TW" sz="1800" dirty="0"/>
                        <a:t>4</a:t>
                      </a:r>
                      <a:endParaRPr lang="zh-TW" altLang="en-US" sz="1800" dirty="0"/>
                    </a:p>
                  </a:txBody>
                  <a:tcPr/>
                </a:tc>
                <a:tc>
                  <a:txBody>
                    <a:bodyPr/>
                    <a:lstStyle/>
                    <a:p>
                      <a:r>
                        <a:rPr lang="en-US" altLang="zh-TW" dirty="0" err="1">
                          <a:solidFill>
                            <a:schemeClr val="tx1"/>
                          </a:solidFill>
                        </a:rPr>
                        <a:t>common_factor</a:t>
                      </a:r>
                      <a:endParaRPr lang="zh-TW" altLang="en-US" sz="1800" dirty="0">
                        <a:solidFill>
                          <a:schemeClr val="tx1"/>
                        </a:solidFill>
                      </a:endParaRPr>
                    </a:p>
                  </a:txBody>
                  <a:tcPr/>
                </a:tc>
                <a:tc>
                  <a:txBody>
                    <a:bodyPr/>
                    <a:lstStyle/>
                    <a:p>
                      <a:r>
                        <a:rPr lang="en-US" altLang="zh-TW" sz="1800" dirty="0"/>
                        <a:t>Crypto{e915d24c9fce4d1b30da8d03208734b6}</a:t>
                      </a:r>
                      <a:endParaRPr lang="zh-TW" altLang="en-US" sz="1800" dirty="0"/>
                    </a:p>
                  </a:txBody>
                  <a:tcPr/>
                </a:tc>
                <a:tc>
                  <a:txBody>
                    <a:bodyPr/>
                    <a:lstStyle/>
                    <a:p>
                      <a:endParaRPr lang="zh-TW" altLang="en-US" sz="1800" dirty="0"/>
                    </a:p>
                  </a:txBody>
                  <a:tcPr/>
                </a:tc>
                <a:extLst>
                  <a:ext uri="{0D108BD9-81ED-4DB2-BD59-A6C34878D82A}">
                    <a16:rowId xmlns:a16="http://schemas.microsoft.com/office/drawing/2014/main" val="3087899044"/>
                  </a:ext>
                </a:extLst>
              </a:tr>
              <a:tr h="230708">
                <a:tc>
                  <a:txBody>
                    <a:bodyPr/>
                    <a:lstStyle/>
                    <a:p>
                      <a:endParaRPr lang="zh-TW" altLang="en-US" sz="1800" dirty="0"/>
                    </a:p>
                  </a:txBody>
                  <a:tcPr/>
                </a:tc>
                <a:tc>
                  <a:txBody>
                    <a:bodyPr/>
                    <a:lstStyle/>
                    <a:p>
                      <a:r>
                        <a:rPr lang="en-US" altLang="zh-TW" sz="1800" dirty="0"/>
                        <a:t>5</a:t>
                      </a:r>
                      <a:endParaRPr lang="zh-TW" altLang="en-US" sz="1800" dirty="0"/>
                    </a:p>
                  </a:txBody>
                  <a:tcPr/>
                </a:tc>
                <a:tc>
                  <a:txBody>
                    <a:bodyPr/>
                    <a:lstStyle/>
                    <a:p>
                      <a:r>
                        <a:rPr lang="en-US" altLang="zh-TW" sz="1800" dirty="0" err="1">
                          <a:solidFill>
                            <a:schemeClr val="tx1"/>
                          </a:solidFill>
                        </a:rPr>
                        <a:t>common_module</a:t>
                      </a:r>
                      <a:endParaRPr lang="zh-TW" altLang="en-US" sz="1800" dirty="0">
                        <a:solidFill>
                          <a:schemeClr val="tx1"/>
                        </a:solidFill>
                      </a:endParaRPr>
                    </a:p>
                  </a:txBody>
                  <a:tcPr/>
                </a:tc>
                <a:tc>
                  <a:txBody>
                    <a:bodyPr/>
                    <a:lstStyle/>
                    <a:p>
                      <a:r>
                        <a:rPr lang="en-US" altLang="zh-TW" sz="1800" dirty="0"/>
                        <a:t>Crypto{5aaa00e012a6e66195edb97e98ca42e5}</a:t>
                      </a:r>
                      <a:endParaRPr lang="zh-TW" altLang="en-US" sz="1800" dirty="0"/>
                    </a:p>
                  </a:txBody>
                  <a:tcPr/>
                </a:tc>
                <a:tc>
                  <a:txBody>
                    <a:bodyPr/>
                    <a:lstStyle/>
                    <a:p>
                      <a:endParaRPr lang="zh-TW" altLang="en-US" sz="1800" dirty="0"/>
                    </a:p>
                  </a:txBody>
                  <a:tcPr/>
                </a:tc>
                <a:extLst>
                  <a:ext uri="{0D108BD9-81ED-4DB2-BD59-A6C34878D82A}">
                    <a16:rowId xmlns:a16="http://schemas.microsoft.com/office/drawing/2014/main" val="2887595379"/>
                  </a:ext>
                </a:extLst>
              </a:tr>
              <a:tr h="230708">
                <a:tc>
                  <a:txBody>
                    <a:bodyPr/>
                    <a:lstStyle/>
                    <a:p>
                      <a:endParaRPr lang="zh-TW" altLang="en-US" sz="1800" dirty="0"/>
                    </a:p>
                  </a:txBody>
                  <a:tcPr/>
                </a:tc>
                <a:tc>
                  <a:txBody>
                    <a:bodyPr/>
                    <a:lstStyle/>
                    <a:p>
                      <a:r>
                        <a:rPr lang="en-US" altLang="zh-TW" sz="1800" dirty="0"/>
                        <a:t>6</a:t>
                      </a:r>
                      <a:endParaRPr lang="zh-TW" altLang="en-US" sz="1800" dirty="0"/>
                    </a:p>
                  </a:txBody>
                  <a:tcPr/>
                </a:tc>
                <a:tc>
                  <a:txBody>
                    <a:bodyPr/>
                    <a:lstStyle/>
                    <a:p>
                      <a:r>
                        <a:rPr lang="en-US" altLang="zh-TW" sz="1800" dirty="0" err="1">
                          <a:solidFill>
                            <a:schemeClr val="tx1"/>
                          </a:solidFill>
                        </a:rPr>
                        <a:t>broadcast_crt</a:t>
                      </a:r>
                      <a:endParaRPr lang="zh-TW" altLang="en-US" sz="1800" dirty="0">
                        <a:solidFill>
                          <a:schemeClr val="tx1"/>
                        </a:solidFill>
                      </a:endParaRPr>
                    </a:p>
                  </a:txBody>
                  <a:tcPr/>
                </a:tc>
                <a:tc>
                  <a:txBody>
                    <a:bodyPr/>
                    <a:lstStyle/>
                    <a:p>
                      <a:r>
                        <a:rPr lang="en-US" altLang="zh-TW" sz="1800" dirty="0"/>
                        <a:t>Crypto{3a0219c5de2d75110a91b633bee477ca}</a:t>
                      </a:r>
                      <a:endParaRPr lang="zh-TW" altLang="en-US" sz="1800" dirty="0"/>
                    </a:p>
                  </a:txBody>
                  <a:tcPr/>
                </a:tc>
                <a:tc>
                  <a:txBody>
                    <a:bodyPr/>
                    <a:lstStyle/>
                    <a:p>
                      <a:endParaRPr lang="zh-TW" altLang="en-US" sz="1800" dirty="0"/>
                    </a:p>
                  </a:txBody>
                  <a:tcPr/>
                </a:tc>
                <a:extLst>
                  <a:ext uri="{0D108BD9-81ED-4DB2-BD59-A6C34878D82A}">
                    <a16:rowId xmlns:a16="http://schemas.microsoft.com/office/drawing/2014/main" val="129543039"/>
                  </a:ext>
                </a:extLst>
              </a:tr>
              <a:tr h="230708">
                <a:tc>
                  <a:txBody>
                    <a:bodyPr/>
                    <a:lstStyle/>
                    <a:p>
                      <a:endParaRPr lang="zh-TW" altLang="en-US" sz="1800" dirty="0"/>
                    </a:p>
                  </a:txBody>
                  <a:tcPr/>
                </a:tc>
                <a:tc>
                  <a:txBody>
                    <a:bodyPr/>
                    <a:lstStyle/>
                    <a:p>
                      <a:r>
                        <a:rPr lang="en-US" altLang="zh-TW" sz="1800" dirty="0"/>
                        <a:t>7</a:t>
                      </a:r>
                      <a:endParaRPr lang="zh-TW" altLang="en-US" sz="1800" dirty="0"/>
                    </a:p>
                  </a:txBody>
                  <a:tcPr/>
                </a:tc>
                <a:tc>
                  <a:txBody>
                    <a:bodyPr/>
                    <a:lstStyle/>
                    <a:p>
                      <a:r>
                        <a:rPr lang="en-US" altLang="zh-TW" sz="1800" dirty="0" err="1">
                          <a:solidFill>
                            <a:schemeClr val="tx1"/>
                          </a:solidFill>
                        </a:rPr>
                        <a:t>lsb_oracle</a:t>
                      </a:r>
                      <a:endParaRPr lang="zh-TW" altLang="en-US" sz="1800" dirty="0">
                        <a:solidFill>
                          <a:schemeClr val="tx1"/>
                        </a:solidFill>
                      </a:endParaRPr>
                    </a:p>
                  </a:txBody>
                  <a:tcPr/>
                </a:tc>
                <a:tc>
                  <a:txBody>
                    <a:bodyPr/>
                    <a:lstStyle/>
                    <a:p>
                      <a:r>
                        <a:rPr lang="en-US" altLang="zh-TW" sz="1800" dirty="0"/>
                        <a:t>Crypto{665af9ae93b9b062614eaf605ba7d3c2}</a:t>
                      </a:r>
                      <a:endParaRPr lang="zh-TW" altLang="en-US" sz="1800" dirty="0"/>
                    </a:p>
                  </a:txBody>
                  <a:tcPr/>
                </a:tc>
                <a:tc>
                  <a:txBody>
                    <a:bodyPr/>
                    <a:lstStyle/>
                    <a:p>
                      <a:r>
                        <a:rPr lang="en-US" altLang="zh-TW" sz="1800" dirty="0"/>
                        <a:t>v</a:t>
                      </a:r>
                      <a:endParaRPr lang="zh-TW" altLang="en-US" sz="1800" dirty="0"/>
                    </a:p>
                  </a:txBody>
                  <a:tcPr/>
                </a:tc>
                <a:extLst>
                  <a:ext uri="{0D108BD9-81ED-4DB2-BD59-A6C34878D82A}">
                    <a16:rowId xmlns:a16="http://schemas.microsoft.com/office/drawing/2014/main" val="2902284091"/>
                  </a:ext>
                </a:extLst>
              </a:tr>
              <a:tr h="230708">
                <a:tc>
                  <a:txBody>
                    <a:bodyPr/>
                    <a:lstStyle/>
                    <a:p>
                      <a:endParaRPr lang="zh-TW" altLang="en-US" sz="1800" dirty="0"/>
                    </a:p>
                  </a:txBody>
                  <a:tcPr/>
                </a:tc>
                <a:tc>
                  <a:txBody>
                    <a:bodyPr/>
                    <a:lstStyle/>
                    <a:p>
                      <a:r>
                        <a:rPr lang="en-US" altLang="zh-TW" sz="1800" dirty="0"/>
                        <a:t>8</a:t>
                      </a:r>
                      <a:endParaRPr lang="zh-TW" altLang="en-US" sz="1800" dirty="0"/>
                    </a:p>
                  </a:txBody>
                  <a:tcPr/>
                </a:tc>
                <a:tc>
                  <a:txBody>
                    <a:bodyPr/>
                    <a:lstStyle/>
                    <a:p>
                      <a:r>
                        <a:rPr lang="en-US" altLang="zh-TW" sz="1800" dirty="0" err="1">
                          <a:solidFill>
                            <a:schemeClr val="tx1"/>
                          </a:solidFill>
                        </a:rPr>
                        <a:t>rsa_sig</a:t>
                      </a:r>
                      <a:endParaRPr lang="zh-TW" altLang="en-US" sz="1800" dirty="0">
                        <a:solidFill>
                          <a:schemeClr val="tx1"/>
                        </a:solidFill>
                      </a:endParaRPr>
                    </a:p>
                  </a:txBody>
                  <a:tcPr/>
                </a:tc>
                <a:tc>
                  <a:txBody>
                    <a:bodyPr/>
                    <a:lstStyle/>
                    <a:p>
                      <a:r>
                        <a:rPr lang="en-US" altLang="zh-TW" sz="1800" dirty="0"/>
                        <a:t>Crypto{c8e29ab59b82bdad489cc1674417398d}</a:t>
                      </a:r>
                      <a:endParaRPr lang="zh-TW" altLang="en-US" sz="1800" dirty="0"/>
                    </a:p>
                  </a:txBody>
                  <a:tcPr/>
                </a:tc>
                <a:tc>
                  <a:txBody>
                    <a:bodyPr/>
                    <a:lstStyle/>
                    <a:p>
                      <a:r>
                        <a:rPr lang="en-US" altLang="zh-TW" sz="1800" dirty="0"/>
                        <a:t>v</a:t>
                      </a:r>
                      <a:endParaRPr lang="zh-TW" altLang="en-US" sz="1800" dirty="0"/>
                    </a:p>
                  </a:txBody>
                  <a:tcPr/>
                </a:tc>
                <a:extLst>
                  <a:ext uri="{0D108BD9-81ED-4DB2-BD59-A6C34878D82A}">
                    <a16:rowId xmlns:a16="http://schemas.microsoft.com/office/drawing/2014/main" val="2433121758"/>
                  </a:ext>
                </a:extLst>
              </a:tr>
              <a:tr h="230708">
                <a:tc>
                  <a:txBody>
                    <a:bodyPr/>
                    <a:lstStyle/>
                    <a:p>
                      <a:endParaRPr lang="zh-TW" altLang="en-US" sz="1800" dirty="0"/>
                    </a:p>
                  </a:txBody>
                  <a:tcPr/>
                </a:tc>
                <a:tc>
                  <a:txBody>
                    <a:bodyPr/>
                    <a:lstStyle/>
                    <a:p>
                      <a:r>
                        <a:rPr lang="en-US" altLang="zh-TW" sz="1800" dirty="0"/>
                        <a:t>9</a:t>
                      </a:r>
                      <a:endParaRPr lang="zh-TW" altLang="en-US" sz="1800" dirty="0"/>
                    </a:p>
                  </a:txBody>
                  <a:tcPr/>
                </a:tc>
                <a:tc>
                  <a:txBody>
                    <a:bodyPr/>
                    <a:lstStyle/>
                    <a:p>
                      <a:r>
                        <a:rPr lang="en-US" altLang="zh-TW" sz="1800" dirty="0">
                          <a:solidFill>
                            <a:schemeClr val="tx1"/>
                          </a:solidFill>
                        </a:rPr>
                        <a:t>stereotype</a:t>
                      </a:r>
                      <a:endParaRPr lang="zh-TW" altLang="en-US" sz="1800" dirty="0">
                        <a:solidFill>
                          <a:schemeClr val="tx1"/>
                        </a:solidFill>
                      </a:endParaRPr>
                    </a:p>
                  </a:txBody>
                  <a:tcPr/>
                </a:tc>
                <a:tc>
                  <a:txBody>
                    <a:bodyPr/>
                    <a:lstStyle/>
                    <a:p>
                      <a:r>
                        <a:rPr lang="en-US" altLang="zh-TW" sz="1800" dirty="0"/>
                        <a:t>Crypto{18a010d2a9813e91907ce88cd9143fdf}</a:t>
                      </a:r>
                      <a:endParaRPr lang="zh-TW" altLang="en-US" sz="1800" dirty="0"/>
                    </a:p>
                  </a:txBody>
                  <a:tcPr/>
                </a:tc>
                <a:tc>
                  <a:txBody>
                    <a:bodyPr/>
                    <a:lstStyle/>
                    <a:p>
                      <a:endParaRPr lang="zh-TW" altLang="en-US" sz="1800" dirty="0"/>
                    </a:p>
                  </a:txBody>
                  <a:tcPr/>
                </a:tc>
                <a:extLst>
                  <a:ext uri="{0D108BD9-81ED-4DB2-BD59-A6C34878D82A}">
                    <a16:rowId xmlns:a16="http://schemas.microsoft.com/office/drawing/2014/main" val="4266723190"/>
                  </a:ext>
                </a:extLst>
              </a:tr>
              <a:tr h="230708">
                <a:tc>
                  <a:txBody>
                    <a:bodyPr/>
                    <a:lstStyle/>
                    <a:p>
                      <a:r>
                        <a:rPr lang="en-US" altLang="zh-TW" sz="1800" dirty="0"/>
                        <a:t>Lattice</a:t>
                      </a:r>
                      <a:endParaRPr lang="zh-TW" altLang="en-US" sz="1800" dirty="0"/>
                    </a:p>
                  </a:txBody>
                  <a:tcPr/>
                </a:tc>
                <a:tc>
                  <a:txBody>
                    <a:bodyPr/>
                    <a:lstStyle/>
                    <a:p>
                      <a:r>
                        <a:rPr lang="en-US" altLang="zh-TW" sz="1800" dirty="0"/>
                        <a:t>1</a:t>
                      </a:r>
                      <a:endParaRPr lang="zh-TW" altLang="en-US" sz="1800" dirty="0"/>
                    </a:p>
                  </a:txBody>
                  <a:tcPr/>
                </a:tc>
                <a:tc>
                  <a:txBody>
                    <a:bodyPr/>
                    <a:lstStyle/>
                    <a:p>
                      <a:r>
                        <a:rPr lang="en-US" altLang="zh-TW" sz="1800" dirty="0">
                          <a:solidFill>
                            <a:schemeClr val="tx1"/>
                          </a:solidFill>
                        </a:rPr>
                        <a:t>knapsack</a:t>
                      </a:r>
                      <a:endParaRPr lang="zh-TW" altLang="en-US" sz="1800" dirty="0">
                        <a:solidFill>
                          <a:schemeClr val="tx1"/>
                        </a:solidFill>
                      </a:endParaRPr>
                    </a:p>
                  </a:txBody>
                  <a:tcPr/>
                </a:tc>
                <a:tc>
                  <a:txBody>
                    <a:bodyPr/>
                    <a:lstStyle/>
                    <a:p>
                      <a:r>
                        <a:rPr lang="en-US" altLang="zh-TW" sz="1800" dirty="0"/>
                        <a:t>Crypto{</a:t>
                      </a:r>
                      <a:r>
                        <a:rPr lang="en-US" altLang="zh-TW" sz="1800" dirty="0" err="1"/>
                        <a:t>the_coolest_knapsack_i_ever_met</a:t>
                      </a:r>
                      <a:r>
                        <a:rPr lang="en-US" altLang="zh-TW" sz="1800" dirty="0"/>
                        <a:t>}</a:t>
                      </a:r>
                      <a:endParaRPr lang="zh-TW" altLang="en-US" sz="1800" dirty="0"/>
                    </a:p>
                  </a:txBody>
                  <a:tcPr/>
                </a:tc>
                <a:tc>
                  <a:txBody>
                    <a:bodyPr/>
                    <a:lstStyle/>
                    <a:p>
                      <a:endParaRPr lang="zh-TW" altLang="en-US" sz="1800" dirty="0"/>
                    </a:p>
                  </a:txBody>
                  <a:tcPr/>
                </a:tc>
                <a:extLst>
                  <a:ext uri="{0D108BD9-81ED-4DB2-BD59-A6C34878D82A}">
                    <a16:rowId xmlns:a16="http://schemas.microsoft.com/office/drawing/2014/main" val="380322449"/>
                  </a:ext>
                </a:extLst>
              </a:tr>
              <a:tr h="230708">
                <a:tc>
                  <a:txBody>
                    <a:bodyPr/>
                    <a:lstStyle/>
                    <a:p>
                      <a:endParaRPr lang="zh-TW" altLang="en-US" sz="1800" dirty="0"/>
                    </a:p>
                  </a:txBody>
                  <a:tcPr/>
                </a:tc>
                <a:tc>
                  <a:txBody>
                    <a:bodyPr/>
                    <a:lstStyle/>
                    <a:p>
                      <a:r>
                        <a:rPr lang="en-US" altLang="zh-TW" sz="1800" dirty="0"/>
                        <a:t>2</a:t>
                      </a:r>
                      <a:endParaRPr lang="zh-TW" altLang="en-US" sz="1800" dirty="0"/>
                    </a:p>
                  </a:txBody>
                  <a:tcPr/>
                </a:tc>
                <a:tc>
                  <a:txBody>
                    <a:bodyPr/>
                    <a:lstStyle/>
                    <a:p>
                      <a:r>
                        <a:rPr lang="en-US" altLang="zh-TW" sz="1800" dirty="0" err="1">
                          <a:solidFill>
                            <a:schemeClr val="tx1"/>
                          </a:solidFill>
                        </a:rPr>
                        <a:t>ntru</a:t>
                      </a:r>
                      <a:endParaRPr lang="zh-TW" altLang="en-US" sz="1800" dirty="0">
                        <a:solidFill>
                          <a:schemeClr val="tx1"/>
                        </a:solidFill>
                      </a:endParaRPr>
                    </a:p>
                  </a:txBody>
                  <a:tcPr/>
                </a:tc>
                <a:tc>
                  <a:txBody>
                    <a:bodyPr/>
                    <a:lstStyle/>
                    <a:p>
                      <a:r>
                        <a:rPr lang="en-US" altLang="zh-TW" sz="1800" dirty="0"/>
                        <a:t>Crypto{NTRU-makes-your-dream-come-</a:t>
                      </a:r>
                      <a:r>
                        <a:rPr lang="en-US" altLang="zh-TW" sz="1800" dirty="0" err="1"/>
                        <a:t>trueeee</a:t>
                      </a:r>
                      <a:r>
                        <a:rPr lang="en-US" altLang="zh-TW" sz="1800" dirty="0"/>
                        <a:t>}</a:t>
                      </a:r>
                      <a:endParaRPr lang="zh-TW" altLang="en-US" sz="1800" dirty="0"/>
                    </a:p>
                  </a:txBody>
                  <a:tcPr/>
                </a:tc>
                <a:tc>
                  <a:txBody>
                    <a:bodyPr/>
                    <a:lstStyle/>
                    <a:p>
                      <a:endParaRPr lang="zh-TW" altLang="en-US" sz="1800" dirty="0"/>
                    </a:p>
                  </a:txBody>
                  <a:tcPr/>
                </a:tc>
                <a:extLst>
                  <a:ext uri="{0D108BD9-81ED-4DB2-BD59-A6C34878D82A}">
                    <a16:rowId xmlns:a16="http://schemas.microsoft.com/office/drawing/2014/main" val="3862334594"/>
                  </a:ext>
                </a:extLst>
              </a:tr>
            </a:tbl>
          </a:graphicData>
        </a:graphic>
      </p:graphicFrame>
    </p:spTree>
    <p:extLst>
      <p:ext uri="{BB962C8B-B14F-4D97-AF65-F5344CB8AC3E}">
        <p14:creationId xmlns:p14="http://schemas.microsoft.com/office/powerpoint/2010/main" val="2381416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117034A-1D1E-42B2-9685-97C0D7171579}"/>
              </a:ext>
            </a:extLst>
          </p:cNvPr>
          <p:cNvSpPr>
            <a:spLocks noGrp="1"/>
          </p:cNvSpPr>
          <p:nvPr>
            <p:ph type="title"/>
          </p:nvPr>
        </p:nvSpPr>
        <p:spPr>
          <a:xfrm>
            <a:off x="838200" y="365125"/>
            <a:ext cx="10515600" cy="540397"/>
          </a:xfrm>
        </p:spPr>
        <p:txBody>
          <a:bodyPr>
            <a:normAutofit/>
          </a:bodyPr>
          <a:lstStyle/>
          <a:p>
            <a:r>
              <a:rPr lang="en-US" altLang="zh-TW" sz="2400" dirty="0"/>
              <a:t>3. </a:t>
            </a:r>
            <a:r>
              <a:rPr lang="en-US" altLang="zh-TW" sz="2400" dirty="0" err="1"/>
              <a:t>fermat</a:t>
            </a:r>
            <a:endParaRPr lang="zh-TW" altLang="en-US" sz="2400" dirty="0"/>
          </a:p>
        </p:txBody>
      </p:sp>
      <p:sp>
        <p:nvSpPr>
          <p:cNvPr id="6" name="內容版面配置區 5">
            <a:extLst>
              <a:ext uri="{FF2B5EF4-FFF2-40B4-BE49-F238E27FC236}">
                <a16:creationId xmlns:a16="http://schemas.microsoft.com/office/drawing/2014/main" id="{AD4E4DAF-B869-4967-8CE3-9900ACDA0C1F}"/>
              </a:ext>
            </a:extLst>
          </p:cNvPr>
          <p:cNvSpPr>
            <a:spLocks noGrp="1"/>
          </p:cNvSpPr>
          <p:nvPr>
            <p:ph idx="1"/>
          </p:nvPr>
        </p:nvSpPr>
        <p:spPr>
          <a:xfrm>
            <a:off x="838200" y="905522"/>
            <a:ext cx="6985000" cy="5271441"/>
          </a:xfrm>
        </p:spPr>
        <p:txBody>
          <a:bodyPr>
            <a:normAutofit/>
          </a:bodyPr>
          <a:lstStyle/>
          <a:p>
            <a:r>
              <a:rPr lang="zh-TW" altLang="en-US" sz="1600" dirty="0"/>
              <a:t>參考資料：</a:t>
            </a:r>
            <a:r>
              <a:rPr lang="en-US" altLang="zh-TW" sz="1600" dirty="0"/>
              <a:t> AIS3 2019 - RSA202</a:t>
            </a:r>
          </a:p>
          <a:p>
            <a:r>
              <a:rPr lang="zh-TW" altLang="en-US" sz="1600" dirty="0"/>
              <a:t>介紹</a:t>
            </a:r>
            <a:endParaRPr lang="en-US" altLang="zh-TW" sz="1600" dirty="0"/>
          </a:p>
          <a:p>
            <a:pPr lvl="1"/>
            <a:r>
              <a:rPr lang="zh-TW" altLang="en-US" sz="1600" dirty="0"/>
              <a:t>這題將</a:t>
            </a:r>
            <a:r>
              <a:rPr lang="en-US" altLang="zh-TW" sz="1600" dirty="0"/>
              <a:t>flag</a:t>
            </a:r>
            <a:r>
              <a:rPr lang="zh-TW" altLang="en-US" sz="1600" dirty="0"/>
              <a:t>拆成兩部分，上半部可以透過</a:t>
            </a:r>
            <a:r>
              <a:rPr lang="en-US" altLang="zh-TW" sz="1600" dirty="0" err="1"/>
              <a:t>fermat</a:t>
            </a:r>
            <a:r>
              <a:rPr lang="zh-TW" altLang="en-US" sz="1600" dirty="0"/>
              <a:t>分解解出，上半部的私鑰可以用來還原下半部的私鑰</a:t>
            </a:r>
            <a:endParaRPr lang="en-US" altLang="zh-TW" sz="1600" dirty="0"/>
          </a:p>
          <a:p>
            <a:r>
              <a:rPr lang="zh-TW" altLang="en-US" sz="1600" dirty="0"/>
              <a:t>解法</a:t>
            </a:r>
            <a:endParaRPr lang="en-US" altLang="zh-TW" sz="1600" dirty="0"/>
          </a:p>
          <a:p>
            <a:pPr lvl="1"/>
            <a:r>
              <a:rPr lang="zh-TW" altLang="en-US" sz="1600" dirty="0"/>
              <a:t>先透過</a:t>
            </a:r>
            <a:r>
              <a:rPr lang="en-US" altLang="zh-TW" sz="1600" dirty="0" err="1"/>
              <a:t>fermat</a:t>
            </a:r>
            <a:r>
              <a:rPr lang="zh-TW" altLang="en-US" sz="1600" dirty="0"/>
              <a:t>分解解出上半部私鑰 </a:t>
            </a:r>
            <a:r>
              <a:rPr lang="en-US" altLang="zh-TW" sz="1600" dirty="0" err="1"/>
              <a:t>s,r</a:t>
            </a:r>
            <a:r>
              <a:rPr lang="en-US" altLang="zh-TW" sz="1600" dirty="0"/>
              <a:t> </a:t>
            </a:r>
          </a:p>
          <a:p>
            <a:pPr lvl="1"/>
            <a:r>
              <a:rPr lang="zh-TW" altLang="en-US" sz="1600" dirty="0"/>
              <a:t>接著，根據產生 </a:t>
            </a:r>
            <a:r>
              <a:rPr lang="en-US" altLang="zh-TW" sz="1600" dirty="0"/>
              <a:t>p, q</a:t>
            </a:r>
            <a:r>
              <a:rPr lang="zh-TW" altLang="en-US" sz="1600" dirty="0"/>
              <a:t> 的關係式還原下半部私鑰 </a:t>
            </a:r>
            <a:r>
              <a:rPr lang="en-US" altLang="zh-TW" sz="1600" dirty="0"/>
              <a:t>p, q</a:t>
            </a:r>
          </a:p>
          <a:p>
            <a:pPr lvl="1"/>
            <a:r>
              <a:rPr lang="zh-TW" altLang="en-US" sz="1600" dirty="0"/>
              <a:t>最後便可以用私鑰解密密文</a:t>
            </a:r>
            <a:endParaRPr lang="en-US" altLang="zh-TW" sz="1600" dirty="0"/>
          </a:p>
          <a:p>
            <a:pPr lvl="1"/>
            <a:endParaRPr lang="en-US" altLang="zh-TW" sz="1200" dirty="0"/>
          </a:p>
        </p:txBody>
      </p:sp>
      <p:pic>
        <p:nvPicPr>
          <p:cNvPr id="4" name="圖片 3">
            <a:extLst>
              <a:ext uri="{FF2B5EF4-FFF2-40B4-BE49-F238E27FC236}">
                <a16:creationId xmlns:a16="http://schemas.microsoft.com/office/drawing/2014/main" id="{0F6D71AF-16A4-4FD5-866F-579CFEF132FA}"/>
              </a:ext>
            </a:extLst>
          </p:cNvPr>
          <p:cNvPicPr>
            <a:picLocks noChangeAspect="1"/>
          </p:cNvPicPr>
          <p:nvPr/>
        </p:nvPicPr>
        <p:blipFill>
          <a:blip r:embed="rId2"/>
          <a:stretch>
            <a:fillRect/>
          </a:stretch>
        </p:blipFill>
        <p:spPr>
          <a:xfrm>
            <a:off x="8355590" y="834402"/>
            <a:ext cx="3175673" cy="3056734"/>
          </a:xfrm>
          <a:prstGeom prst="rect">
            <a:avLst/>
          </a:prstGeom>
        </p:spPr>
      </p:pic>
    </p:spTree>
    <p:extLst>
      <p:ext uri="{BB962C8B-B14F-4D97-AF65-F5344CB8AC3E}">
        <p14:creationId xmlns:p14="http://schemas.microsoft.com/office/powerpoint/2010/main" val="2144751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117034A-1D1E-42B2-9685-97C0D7171579}"/>
              </a:ext>
            </a:extLst>
          </p:cNvPr>
          <p:cNvSpPr>
            <a:spLocks noGrp="1"/>
          </p:cNvSpPr>
          <p:nvPr>
            <p:ph type="title"/>
          </p:nvPr>
        </p:nvSpPr>
        <p:spPr>
          <a:xfrm>
            <a:off x="838200" y="365125"/>
            <a:ext cx="10515600" cy="540397"/>
          </a:xfrm>
        </p:spPr>
        <p:txBody>
          <a:bodyPr>
            <a:normAutofit/>
          </a:bodyPr>
          <a:lstStyle/>
          <a:p>
            <a:r>
              <a:rPr lang="en-US" altLang="zh-TW" sz="2400" dirty="0"/>
              <a:t>4. </a:t>
            </a:r>
            <a:r>
              <a:rPr lang="en-US" altLang="zh-TW" sz="2400" dirty="0" err="1"/>
              <a:t>common_factor</a:t>
            </a:r>
            <a:endParaRPr lang="zh-TW" altLang="en-US" sz="2400" dirty="0"/>
          </a:p>
        </p:txBody>
      </p:sp>
      <mc:AlternateContent xmlns:mc="http://schemas.openxmlformats.org/markup-compatibility/2006" xmlns:a14="http://schemas.microsoft.com/office/drawing/2010/main">
        <mc:Choice Requires="a14">
          <p:sp>
            <p:nvSpPr>
              <p:cNvPr id="6" name="內容版面配置區 5">
                <a:extLst>
                  <a:ext uri="{FF2B5EF4-FFF2-40B4-BE49-F238E27FC236}">
                    <a16:creationId xmlns:a16="http://schemas.microsoft.com/office/drawing/2014/main" id="{AD4E4DAF-B869-4967-8CE3-9900ACDA0C1F}"/>
                  </a:ext>
                </a:extLst>
              </p:cNvPr>
              <p:cNvSpPr>
                <a:spLocks noGrp="1"/>
              </p:cNvSpPr>
              <p:nvPr>
                <p:ph idx="1"/>
              </p:nvPr>
            </p:nvSpPr>
            <p:spPr>
              <a:xfrm>
                <a:off x="838200" y="905522"/>
                <a:ext cx="10515600" cy="5271441"/>
              </a:xfrm>
            </p:spPr>
            <p:txBody>
              <a:bodyPr>
                <a:normAutofit/>
              </a:bodyPr>
              <a:lstStyle/>
              <a:p>
                <a:r>
                  <a:rPr lang="zh-TW" altLang="en-US" sz="1600" dirty="0"/>
                  <a:t>參考資料：</a:t>
                </a:r>
                <a:endParaRPr lang="en-US" altLang="zh-TW" sz="1600" dirty="0"/>
              </a:p>
              <a:p>
                <a:r>
                  <a:rPr lang="zh-TW" altLang="en-US" sz="1600" dirty="0"/>
                  <a:t>介紹</a:t>
                </a:r>
                <a:endParaRPr lang="en-US" altLang="zh-TW" sz="1600" dirty="0"/>
              </a:p>
              <a:p>
                <a:pPr lvl="1"/>
                <a:r>
                  <a:rPr lang="zh-TW" altLang="en-US" sz="1600" dirty="0"/>
                  <a:t>有兩組密文由兩個不同的</a:t>
                </a:r>
                <a:r>
                  <a:rPr lang="en-US" altLang="zh-TW" sz="1600" dirty="0"/>
                  <a:t>p</a:t>
                </a:r>
                <a:r>
                  <a:rPr lang="zh-TW" altLang="en-US" sz="1600" dirty="0"/>
                  <a:t>但是有相同的</a:t>
                </a:r>
                <a:r>
                  <a:rPr lang="en-US" altLang="zh-TW" sz="1600" dirty="0"/>
                  <a:t>q, e</a:t>
                </a:r>
                <a:r>
                  <a:rPr lang="zh-TW" altLang="en-US" sz="1600" dirty="0"/>
                  <a:t>，在這種情況下還原密文</a:t>
                </a:r>
                <a:r>
                  <a:rPr lang="en-US" altLang="zh-TW" sz="1600" dirty="0"/>
                  <a:t>flag</a:t>
                </a:r>
              </a:p>
              <a:p>
                <a:r>
                  <a:rPr lang="zh-TW" altLang="en-US" sz="1600" dirty="0"/>
                  <a:t>解法</a:t>
                </a:r>
                <a:endParaRPr lang="en-US" altLang="zh-TW" sz="1600" dirty="0"/>
              </a:p>
              <a:p>
                <a:pPr lvl="1"/>
                <a:r>
                  <a:rPr lang="zh-TW" altLang="en-US" sz="1600" dirty="0"/>
                  <a:t>透過歐幾里德演算法，可以找到</a:t>
                </a:r>
                <a14:m>
                  <m:oMath xmlns:m="http://schemas.openxmlformats.org/officeDocument/2006/math">
                    <m:r>
                      <a:rPr lang="zh-TW" altLang="en-US" sz="1600" b="0" i="1" dirty="0" smtClean="0">
                        <a:latin typeface="Cambria Math" panose="02040503050406030204" pitchFamily="18" charset="0"/>
                      </a:rPr>
                      <m:t> </m:t>
                    </m:r>
                    <m:r>
                      <m:rPr>
                        <m:sty m:val="p"/>
                      </m:rPr>
                      <a:rPr lang="en-US" altLang="zh-TW" sz="1600" b="0" i="0" smtClean="0">
                        <a:latin typeface="Cambria Math" panose="02040503050406030204" pitchFamily="18" charset="0"/>
                      </a:rPr>
                      <m:t>gcd</m:t>
                    </m:r>
                    <m:d>
                      <m:dPr>
                        <m:ctrlPr>
                          <a:rPr lang="en-US" altLang="zh-TW" sz="1600" b="0" i="1" smtClean="0">
                            <a:latin typeface="Cambria Math" panose="02040503050406030204" pitchFamily="18" charset="0"/>
                          </a:rPr>
                        </m:ctrlPr>
                      </m:dPr>
                      <m:e>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𝑁</m:t>
                            </m:r>
                          </m:e>
                          <m:sub>
                            <m:r>
                              <a:rPr lang="en-US" altLang="zh-TW" sz="1600" b="0" i="1" smtClean="0">
                                <a:latin typeface="Cambria Math" panose="02040503050406030204" pitchFamily="18" charset="0"/>
                              </a:rPr>
                              <m:t>1</m:t>
                            </m:r>
                          </m:sub>
                        </m:sSub>
                        <m:r>
                          <a:rPr lang="en-US" altLang="zh-TW" sz="1600" b="0" i="0" smtClean="0">
                            <a:latin typeface="Cambria Math" panose="02040503050406030204" pitchFamily="18" charset="0"/>
                          </a:rPr>
                          <m:t>,</m:t>
                        </m:r>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𝑁</m:t>
                            </m:r>
                          </m:e>
                          <m:sub>
                            <m:r>
                              <a:rPr lang="en-US" altLang="zh-TW" sz="1600" i="1">
                                <a:latin typeface="Cambria Math" panose="02040503050406030204" pitchFamily="18" charset="0"/>
                              </a:rPr>
                              <m:t>2</m:t>
                            </m:r>
                          </m:sub>
                        </m:sSub>
                      </m:e>
                    </m:d>
                    <m:r>
                      <a:rPr lang="en-US" altLang="zh-TW" sz="1600" b="0" i="0" smtClean="0">
                        <a:latin typeface="Cambria Math" panose="02040503050406030204" pitchFamily="18" charset="0"/>
                      </a:rPr>
                      <m:t>=</m:t>
                    </m:r>
                    <m:r>
                      <m:rPr>
                        <m:sty m:val="p"/>
                      </m:rPr>
                      <a:rPr lang="en-US" altLang="zh-TW" sz="1600" b="0" i="0" smtClean="0">
                        <a:latin typeface="Cambria Math" panose="02040503050406030204" pitchFamily="18" charset="0"/>
                      </a:rPr>
                      <m:t>q</m:t>
                    </m:r>
                  </m:oMath>
                </a14:m>
                <a:endParaRPr lang="en-US" altLang="zh-TW" sz="1600" b="0" dirty="0"/>
              </a:p>
              <a:p>
                <a:pPr lvl="1"/>
                <a:r>
                  <a:rPr lang="zh-TW" altLang="en-US" sz="1600" dirty="0"/>
                  <a:t>接著尋找乘法反元素 </a:t>
                </a:r>
                <a14:m>
                  <m:oMath xmlns:m="http://schemas.openxmlformats.org/officeDocument/2006/math">
                    <m:r>
                      <m:rPr>
                        <m:sty m:val="p"/>
                      </m:rPr>
                      <a:rPr lang="en-US" altLang="zh-TW" sz="1600" b="0" i="0" smtClean="0">
                        <a:latin typeface="Cambria Math" panose="02040503050406030204" pitchFamily="18" charset="0"/>
                      </a:rPr>
                      <m:t>inverse</m:t>
                    </m:r>
                    <m:d>
                      <m:dPr>
                        <m:ctrlPr>
                          <a:rPr lang="en-US" altLang="zh-TW" sz="1600" i="1">
                            <a:latin typeface="Cambria Math" panose="02040503050406030204" pitchFamily="18" charset="0"/>
                          </a:rPr>
                        </m:ctrlPr>
                      </m:dPr>
                      <m:e>
                        <m:r>
                          <a:rPr lang="en-US" altLang="zh-TW" sz="1600" b="0" i="1" smtClean="0">
                            <a:latin typeface="Cambria Math" panose="02040503050406030204" pitchFamily="18" charset="0"/>
                          </a:rPr>
                          <m:t>𝑒</m:t>
                        </m:r>
                        <m:r>
                          <a:rPr lang="en-US" altLang="zh-TW" sz="1600" b="0" i="1" smtClean="0">
                            <a:latin typeface="Cambria Math" panose="02040503050406030204" pitchFamily="18" charset="0"/>
                          </a:rPr>
                          <m:t>, </m:t>
                        </m:r>
                        <m:d>
                          <m:dPr>
                            <m:ctrlPr>
                              <a:rPr lang="en-US" altLang="zh-TW" sz="1600" b="0" i="1" smtClean="0">
                                <a:latin typeface="Cambria Math" panose="02040503050406030204" pitchFamily="18" charset="0"/>
                              </a:rPr>
                            </m:ctrlPr>
                          </m:dPr>
                          <m:e>
                            <m:sSub>
                              <m:sSubPr>
                                <m:ctrlPr>
                                  <a:rPr lang="en-US" altLang="zh-TW" sz="1600" i="1">
                                    <a:latin typeface="Cambria Math" panose="02040503050406030204" pitchFamily="18" charset="0"/>
                                  </a:rPr>
                                </m:ctrlPr>
                              </m:sSubPr>
                              <m:e>
                                <m:r>
                                  <a:rPr lang="en-US" altLang="zh-TW" sz="1600" b="0" i="1" smtClean="0">
                                    <a:latin typeface="Cambria Math" panose="02040503050406030204" pitchFamily="18" charset="0"/>
                                  </a:rPr>
                                  <m:t>𝑝</m:t>
                                </m:r>
                              </m:e>
                              <m:sub>
                                <m:r>
                                  <a:rPr lang="en-US" altLang="zh-TW" sz="1600" i="1">
                                    <a:latin typeface="Cambria Math" panose="02040503050406030204" pitchFamily="18" charset="0"/>
                                  </a:rPr>
                                  <m:t>1</m:t>
                                </m:r>
                              </m:sub>
                            </m:sSub>
                            <m:r>
                              <a:rPr lang="en-US" altLang="zh-TW" sz="1600" b="0" i="1" smtClean="0">
                                <a:latin typeface="Cambria Math" panose="02040503050406030204" pitchFamily="18" charset="0"/>
                              </a:rPr>
                              <m:t>−1</m:t>
                            </m:r>
                          </m:e>
                        </m:d>
                        <m:r>
                          <a:rPr lang="en-US" altLang="zh-TW" sz="1600" b="0" i="0" smtClean="0">
                            <a:latin typeface="Cambria Math" panose="02040503050406030204" pitchFamily="18" charset="0"/>
                          </a:rPr>
                          <m:t>∗</m:t>
                        </m:r>
                        <m:r>
                          <a:rPr lang="en-US" altLang="zh-TW" sz="1600" b="0" i="1" smtClean="0">
                            <a:latin typeface="Cambria Math" panose="02040503050406030204" pitchFamily="18" charset="0"/>
                          </a:rPr>
                          <m:t>(</m:t>
                        </m:r>
                        <m:r>
                          <a:rPr lang="en-US" altLang="zh-TW" sz="1600" b="0" i="1" smtClean="0">
                            <a:latin typeface="Cambria Math" panose="02040503050406030204" pitchFamily="18" charset="0"/>
                          </a:rPr>
                          <m:t>𝑞</m:t>
                        </m:r>
                        <m:r>
                          <a:rPr lang="en-US" altLang="zh-TW" sz="1600" b="0" i="1" smtClean="0">
                            <a:latin typeface="Cambria Math" panose="02040503050406030204" pitchFamily="18" charset="0"/>
                          </a:rPr>
                          <m:t>−1)</m:t>
                        </m:r>
                      </m:e>
                    </m:d>
                    <m:r>
                      <a:rPr lang="en-US" altLang="zh-TW" sz="1600">
                        <a:latin typeface="Cambria Math" panose="02040503050406030204" pitchFamily="18" charset="0"/>
                      </a:rPr>
                      <m:t>=</m:t>
                    </m:r>
                    <m:r>
                      <m:rPr>
                        <m:sty m:val="p"/>
                      </m:rPr>
                      <a:rPr lang="en-US" altLang="zh-TW" sz="1600" b="0" i="0" smtClean="0">
                        <a:latin typeface="Cambria Math" panose="02040503050406030204" pitchFamily="18" charset="0"/>
                      </a:rPr>
                      <m:t>d</m:t>
                    </m:r>
                  </m:oMath>
                </a14:m>
                <a:r>
                  <a:rPr lang="zh-TW" altLang="en-US" sz="1600" dirty="0"/>
                  <a:t>還原出私鑰</a:t>
                </a:r>
                <a:endParaRPr lang="en-US" altLang="zh-TW" sz="1600" dirty="0"/>
              </a:p>
              <a:p>
                <a:pPr lvl="1"/>
                <a:r>
                  <a:rPr lang="zh-TW" altLang="en-US" sz="1600" dirty="0"/>
                  <a:t>最後用私鑰解密密文</a:t>
                </a:r>
                <a:endParaRPr lang="en-US" altLang="zh-TW" sz="1600" dirty="0"/>
              </a:p>
              <a:p>
                <a:pPr lvl="1"/>
                <a:endParaRPr lang="en-US" altLang="zh-TW" sz="1200" dirty="0"/>
              </a:p>
            </p:txBody>
          </p:sp>
        </mc:Choice>
        <mc:Fallback xmlns="">
          <p:sp>
            <p:nvSpPr>
              <p:cNvPr id="6" name="內容版面配置區 5">
                <a:extLst>
                  <a:ext uri="{FF2B5EF4-FFF2-40B4-BE49-F238E27FC236}">
                    <a16:creationId xmlns:a16="http://schemas.microsoft.com/office/drawing/2014/main" id="{AD4E4DAF-B869-4967-8CE3-9900ACDA0C1F}"/>
                  </a:ext>
                </a:extLst>
              </p:cNvPr>
              <p:cNvSpPr>
                <a:spLocks noGrp="1" noRot="1" noChangeAspect="1" noMove="1" noResize="1" noEditPoints="1" noAdjustHandles="1" noChangeArrowheads="1" noChangeShapeType="1" noTextEdit="1"/>
              </p:cNvSpPr>
              <p:nvPr>
                <p:ph idx="1"/>
              </p:nvPr>
            </p:nvSpPr>
            <p:spPr>
              <a:xfrm>
                <a:off x="838200" y="905522"/>
                <a:ext cx="10515600" cy="5271441"/>
              </a:xfrm>
              <a:blipFill>
                <a:blip r:embed="rId3"/>
                <a:stretch>
                  <a:fillRect l="-232" t="-92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579221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117034A-1D1E-42B2-9685-97C0D7171579}"/>
              </a:ext>
            </a:extLst>
          </p:cNvPr>
          <p:cNvSpPr>
            <a:spLocks noGrp="1"/>
          </p:cNvSpPr>
          <p:nvPr>
            <p:ph type="title"/>
          </p:nvPr>
        </p:nvSpPr>
        <p:spPr>
          <a:xfrm>
            <a:off x="838200" y="365125"/>
            <a:ext cx="10515600" cy="540397"/>
          </a:xfrm>
        </p:spPr>
        <p:txBody>
          <a:bodyPr>
            <a:normAutofit/>
          </a:bodyPr>
          <a:lstStyle/>
          <a:p>
            <a:r>
              <a:rPr lang="en-US" altLang="zh-TW" sz="2400" dirty="0"/>
              <a:t>5. </a:t>
            </a:r>
            <a:r>
              <a:rPr lang="en-US" altLang="zh-TW" sz="2400" dirty="0" err="1"/>
              <a:t>common_module</a:t>
            </a:r>
            <a:endParaRPr lang="zh-TW" altLang="en-US" sz="2400" dirty="0"/>
          </a:p>
        </p:txBody>
      </p:sp>
      <mc:AlternateContent xmlns:mc="http://schemas.openxmlformats.org/markup-compatibility/2006" xmlns:a14="http://schemas.microsoft.com/office/drawing/2010/main">
        <mc:Choice Requires="a14">
          <p:sp>
            <p:nvSpPr>
              <p:cNvPr id="6" name="內容版面配置區 5">
                <a:extLst>
                  <a:ext uri="{FF2B5EF4-FFF2-40B4-BE49-F238E27FC236}">
                    <a16:creationId xmlns:a16="http://schemas.microsoft.com/office/drawing/2014/main" id="{AD4E4DAF-B869-4967-8CE3-9900ACDA0C1F}"/>
                  </a:ext>
                </a:extLst>
              </p:cNvPr>
              <p:cNvSpPr>
                <a:spLocks noGrp="1"/>
              </p:cNvSpPr>
              <p:nvPr>
                <p:ph idx="1"/>
              </p:nvPr>
            </p:nvSpPr>
            <p:spPr>
              <a:xfrm>
                <a:off x="838200" y="905522"/>
                <a:ext cx="10515600" cy="5271441"/>
              </a:xfrm>
            </p:spPr>
            <p:txBody>
              <a:bodyPr>
                <a:normAutofit/>
              </a:bodyPr>
              <a:lstStyle/>
              <a:p>
                <a:r>
                  <a:rPr lang="zh-TW" altLang="en-US" sz="1600" dirty="0"/>
                  <a:t>參考資料：</a:t>
                </a:r>
                <a:endParaRPr lang="en-US" altLang="zh-TW" sz="1600" dirty="0"/>
              </a:p>
              <a:p>
                <a:r>
                  <a:rPr lang="zh-TW" altLang="en-US" sz="1600" dirty="0"/>
                  <a:t>介紹</a:t>
                </a:r>
                <a:endParaRPr lang="en-US" altLang="zh-TW" sz="1600" dirty="0"/>
              </a:p>
              <a:p>
                <a:pPr lvl="1"/>
                <a:r>
                  <a:rPr lang="zh-TW" altLang="en-US" sz="1600" dirty="0"/>
                  <a:t>有兩組密文由兩個不同的</a:t>
                </a:r>
                <a:r>
                  <a:rPr lang="en-US" altLang="zh-TW" sz="1600" dirty="0"/>
                  <a:t>e</a:t>
                </a:r>
                <a:r>
                  <a:rPr lang="zh-TW" altLang="en-US" sz="1600" dirty="0"/>
                  <a:t>但是有相同的模數</a:t>
                </a:r>
                <a:r>
                  <a:rPr lang="en-US" altLang="zh-TW" sz="1600" dirty="0"/>
                  <a:t>N</a:t>
                </a:r>
                <a:r>
                  <a:rPr lang="zh-TW" altLang="en-US" sz="1600" dirty="0"/>
                  <a:t>，在這種情況下還原密文</a:t>
                </a:r>
                <a:r>
                  <a:rPr lang="en-US" altLang="zh-TW" sz="1600" dirty="0"/>
                  <a:t>flag</a:t>
                </a:r>
              </a:p>
              <a:p>
                <a:r>
                  <a:rPr lang="zh-TW" altLang="en-US" sz="1600" dirty="0"/>
                  <a:t>解法</a:t>
                </a:r>
                <a:endParaRPr lang="en-US" altLang="zh-TW" sz="1600" dirty="0"/>
              </a:p>
              <a:p>
                <a:pPr lvl="1"/>
                <a:r>
                  <a:rPr lang="zh-TW" altLang="en-US" sz="1600" dirty="0"/>
                  <a:t>透過擴展歐幾里德演算法，可以找到一組解使得</a:t>
                </a:r>
                <a14:m>
                  <m:oMath xmlns:m="http://schemas.openxmlformats.org/officeDocument/2006/math">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𝑠</m:t>
                        </m:r>
                      </m:e>
                      <m:sub>
                        <m:r>
                          <a:rPr lang="en-US" altLang="zh-TW" sz="1600" b="0" i="1" smtClean="0">
                            <a:latin typeface="Cambria Math" panose="02040503050406030204" pitchFamily="18" charset="0"/>
                          </a:rPr>
                          <m:t>1</m:t>
                        </m:r>
                      </m:sub>
                    </m:sSub>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𝑒</m:t>
                        </m:r>
                      </m:e>
                      <m:sub>
                        <m:r>
                          <a:rPr lang="en-US" altLang="zh-TW" sz="1600" b="0" i="1" smtClean="0">
                            <a:latin typeface="Cambria Math" panose="02040503050406030204" pitchFamily="18" charset="0"/>
                          </a:rPr>
                          <m:t>1</m:t>
                        </m:r>
                      </m:sub>
                    </m:sSub>
                    <m:r>
                      <a:rPr lang="en-US" altLang="zh-TW" sz="1600" b="0" i="1" smtClean="0">
                        <a:latin typeface="Cambria Math" panose="02040503050406030204" pitchFamily="18" charset="0"/>
                      </a:rPr>
                      <m:t>+</m:t>
                    </m:r>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𝑠</m:t>
                        </m:r>
                      </m:e>
                      <m:sub>
                        <m:r>
                          <a:rPr lang="en-US" altLang="zh-TW" sz="1600" b="0" i="1" smtClean="0">
                            <a:latin typeface="Cambria Math" panose="02040503050406030204" pitchFamily="18" charset="0"/>
                          </a:rPr>
                          <m:t>2</m:t>
                        </m:r>
                      </m:sub>
                    </m:sSub>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𝑒</m:t>
                        </m:r>
                      </m:e>
                      <m:sub>
                        <m:r>
                          <a:rPr lang="en-US" altLang="zh-TW" sz="1600" b="0" i="1" smtClean="0">
                            <a:latin typeface="Cambria Math" panose="02040503050406030204" pitchFamily="18" charset="0"/>
                          </a:rPr>
                          <m:t>2</m:t>
                        </m:r>
                      </m:sub>
                    </m:sSub>
                    <m:r>
                      <a:rPr lang="en-US" altLang="zh-TW" sz="1600" b="0" i="1" smtClean="0">
                        <a:latin typeface="Cambria Math" panose="02040503050406030204" pitchFamily="18" charset="0"/>
                      </a:rPr>
                      <m:t>=1</m:t>
                    </m:r>
                  </m:oMath>
                </a14:m>
                <a:endParaRPr lang="en-US" altLang="zh-TW" sz="1600" dirty="0"/>
              </a:p>
              <a:p>
                <a:pPr lvl="1"/>
                <a:r>
                  <a:rPr lang="zh-TW" altLang="en-US" sz="1600" dirty="0"/>
                  <a:t>可以用上述結果還原出明文</a:t>
                </a:r>
                <a:endParaRPr lang="en-US" altLang="zh-TW" sz="1600" dirty="0"/>
              </a:p>
              <a:p>
                <a:pPr lvl="1"/>
                <a:endParaRPr lang="en-US" altLang="zh-TW" sz="1600" dirty="0"/>
              </a:p>
            </p:txBody>
          </p:sp>
        </mc:Choice>
        <mc:Fallback xmlns="">
          <p:sp>
            <p:nvSpPr>
              <p:cNvPr id="6" name="內容版面配置區 5">
                <a:extLst>
                  <a:ext uri="{FF2B5EF4-FFF2-40B4-BE49-F238E27FC236}">
                    <a16:creationId xmlns:a16="http://schemas.microsoft.com/office/drawing/2014/main" id="{AD4E4DAF-B869-4967-8CE3-9900ACDA0C1F}"/>
                  </a:ext>
                </a:extLst>
              </p:cNvPr>
              <p:cNvSpPr>
                <a:spLocks noGrp="1" noRot="1" noChangeAspect="1" noMove="1" noResize="1" noEditPoints="1" noAdjustHandles="1" noChangeArrowheads="1" noChangeShapeType="1" noTextEdit="1"/>
              </p:cNvSpPr>
              <p:nvPr>
                <p:ph idx="1"/>
              </p:nvPr>
            </p:nvSpPr>
            <p:spPr>
              <a:xfrm>
                <a:off x="838200" y="905522"/>
                <a:ext cx="10515600" cy="5271441"/>
              </a:xfrm>
              <a:blipFill>
                <a:blip r:embed="rId4"/>
                <a:stretch>
                  <a:fillRect l="-232" t="-926"/>
                </a:stretch>
              </a:blipFill>
            </p:spPr>
            <p:txBody>
              <a:bodyPr/>
              <a:lstStyle/>
              <a:p>
                <a:r>
                  <a:rPr lang="zh-TW" altLang="en-US">
                    <a:noFill/>
                  </a:rPr>
                  <a:t> </a:t>
                </a:r>
              </a:p>
            </p:txBody>
          </p:sp>
        </mc:Fallback>
      </mc:AlternateContent>
      <p:pic>
        <p:nvPicPr>
          <p:cNvPr id="4" name="image.png" descr="image.png">
            <a:extLst>
              <a:ext uri="{FF2B5EF4-FFF2-40B4-BE49-F238E27FC236}">
                <a16:creationId xmlns:a16="http://schemas.microsoft.com/office/drawing/2014/main" id="{C62C65D9-F8CD-4AC9-B2B8-CEE4C3C65BE0}"/>
              </a:ext>
            </a:extLst>
          </p:cNvPr>
          <p:cNvPicPr>
            <a:picLocks noChangeAspect="1"/>
          </p:cNvPicPr>
          <p:nvPr/>
        </p:nvPicPr>
        <p:blipFill>
          <a:blip r:embed="rId5"/>
          <a:stretch>
            <a:fillRect/>
          </a:stretch>
        </p:blipFill>
        <p:spPr>
          <a:xfrm>
            <a:off x="2676849" y="2982986"/>
            <a:ext cx="4043222" cy="1116511"/>
          </a:xfrm>
          <a:prstGeom prst="rect">
            <a:avLst/>
          </a:prstGeom>
          <a:ln w="12700">
            <a:miter lim="400000"/>
          </a:ln>
        </p:spPr>
      </p:pic>
    </p:spTree>
    <p:extLst>
      <p:ext uri="{BB962C8B-B14F-4D97-AF65-F5344CB8AC3E}">
        <p14:creationId xmlns:p14="http://schemas.microsoft.com/office/powerpoint/2010/main" val="1486564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117034A-1D1E-42B2-9685-97C0D7171579}"/>
              </a:ext>
            </a:extLst>
          </p:cNvPr>
          <p:cNvSpPr>
            <a:spLocks noGrp="1"/>
          </p:cNvSpPr>
          <p:nvPr>
            <p:ph type="title"/>
          </p:nvPr>
        </p:nvSpPr>
        <p:spPr>
          <a:xfrm>
            <a:off x="838200" y="365125"/>
            <a:ext cx="10515600" cy="540397"/>
          </a:xfrm>
        </p:spPr>
        <p:txBody>
          <a:bodyPr>
            <a:normAutofit/>
          </a:bodyPr>
          <a:lstStyle/>
          <a:p>
            <a:r>
              <a:rPr lang="en-US" altLang="zh-TW" sz="2400" dirty="0"/>
              <a:t>6. </a:t>
            </a:r>
            <a:r>
              <a:rPr lang="en-US" altLang="zh-TW" sz="2400" dirty="0" err="1"/>
              <a:t>broadcast_crt</a:t>
            </a:r>
            <a:endParaRPr lang="zh-TW" altLang="en-US" sz="2400" dirty="0"/>
          </a:p>
        </p:txBody>
      </p:sp>
      <mc:AlternateContent xmlns:mc="http://schemas.openxmlformats.org/markup-compatibility/2006" xmlns:a14="http://schemas.microsoft.com/office/drawing/2010/main">
        <mc:Choice Requires="a14">
          <p:sp>
            <p:nvSpPr>
              <p:cNvPr id="6" name="內容版面配置區 5">
                <a:extLst>
                  <a:ext uri="{FF2B5EF4-FFF2-40B4-BE49-F238E27FC236}">
                    <a16:creationId xmlns:a16="http://schemas.microsoft.com/office/drawing/2014/main" id="{AD4E4DAF-B869-4967-8CE3-9900ACDA0C1F}"/>
                  </a:ext>
                </a:extLst>
              </p:cNvPr>
              <p:cNvSpPr>
                <a:spLocks noGrp="1"/>
              </p:cNvSpPr>
              <p:nvPr>
                <p:ph idx="1"/>
              </p:nvPr>
            </p:nvSpPr>
            <p:spPr>
              <a:xfrm>
                <a:off x="838200" y="905522"/>
                <a:ext cx="10515600" cy="5271441"/>
              </a:xfrm>
            </p:spPr>
            <p:txBody>
              <a:bodyPr>
                <a:normAutofit/>
              </a:bodyPr>
              <a:lstStyle/>
              <a:p>
                <a:r>
                  <a:rPr lang="zh-TW" altLang="en-US" sz="1600" dirty="0"/>
                  <a:t>參考資料：</a:t>
                </a:r>
                <a:endParaRPr lang="en-US" altLang="zh-TW" sz="1600" dirty="0"/>
              </a:p>
              <a:p>
                <a:r>
                  <a:rPr lang="zh-TW" altLang="en-US" sz="1600" dirty="0"/>
                  <a:t>介紹</a:t>
                </a:r>
                <a:endParaRPr lang="en-US" altLang="zh-TW" sz="1600" dirty="0"/>
              </a:p>
              <a:p>
                <a:pPr lvl="1"/>
                <a:r>
                  <a:rPr lang="zh-TW" altLang="en-US" sz="1600" dirty="0"/>
                  <a:t>這題有三組密文和公鑰，他們共用一個很小的</a:t>
                </a:r>
                <a14:m>
                  <m:oMath xmlns:m="http://schemas.openxmlformats.org/officeDocument/2006/math">
                    <m:r>
                      <a:rPr lang="en-US" altLang="zh-TW" sz="1600" b="0" i="1" smtClean="0">
                        <a:latin typeface="Cambria Math" panose="02040503050406030204" pitchFamily="18" charset="0"/>
                      </a:rPr>
                      <m:t>𝑒</m:t>
                    </m:r>
                    <m:r>
                      <a:rPr lang="en-US" altLang="zh-TW" sz="1600" b="0" i="1" smtClean="0">
                        <a:latin typeface="Cambria Math" panose="02040503050406030204" pitchFamily="18" charset="0"/>
                      </a:rPr>
                      <m:t>=3</m:t>
                    </m:r>
                    <m:r>
                      <a:rPr lang="zh-TW" altLang="en-US" sz="1600" i="1">
                        <a:latin typeface="Cambria Math" panose="02040503050406030204" pitchFamily="18" charset="0"/>
                      </a:rPr>
                      <m:t>，</m:t>
                    </m:r>
                    <m:r>
                      <a:rPr lang="zh-TW" altLang="en-US" sz="1600" i="1" smtClean="0">
                        <a:latin typeface="Cambria Math" panose="02040503050406030204" pitchFamily="18" charset="0"/>
                      </a:rPr>
                      <m:t>並且加密同一個明文</m:t>
                    </m:r>
                  </m:oMath>
                </a14:m>
                <a:endParaRPr lang="en-US" altLang="zh-TW" sz="1600" dirty="0"/>
              </a:p>
              <a:p>
                <a:r>
                  <a:rPr lang="zh-TW" altLang="en-US" sz="1600" dirty="0"/>
                  <a:t>解法</a:t>
                </a:r>
                <a:endParaRPr lang="en-US" altLang="zh-TW" sz="1600" dirty="0"/>
              </a:p>
              <a:p>
                <a:pPr lvl="1"/>
                <a:r>
                  <a:rPr lang="zh-TW" altLang="en-US" sz="1600" dirty="0"/>
                  <a:t>因為</a:t>
                </a:r>
                <a14:m>
                  <m:oMath xmlns:m="http://schemas.openxmlformats.org/officeDocument/2006/math">
                    <m:r>
                      <a:rPr lang="en-US" altLang="zh-TW" sz="1600" i="1">
                        <a:latin typeface="Cambria Math" panose="02040503050406030204" pitchFamily="18" charset="0"/>
                      </a:rPr>
                      <m:t>𝑒</m:t>
                    </m:r>
                    <m:r>
                      <a:rPr lang="en-US" altLang="zh-TW" sz="1600" i="1">
                        <a:latin typeface="Cambria Math" panose="02040503050406030204" pitchFamily="18" charset="0"/>
                      </a:rPr>
                      <m:t>=3 </m:t>
                    </m:r>
                  </m:oMath>
                </a14:m>
                <a:r>
                  <a:rPr lang="zh-TW" altLang="en-US" sz="1600" dirty="0"/>
                  <a:t>，可以直接用中國餘數定理，得到一個數可以同時被</a:t>
                </a:r>
                <a:r>
                  <a:rPr lang="en-US" altLang="zh-TW" sz="1600" dirty="0"/>
                  <a:t>3</a:t>
                </a:r>
                <a:r>
                  <a:rPr lang="zh-TW" altLang="en-US" sz="1600" dirty="0"/>
                  <a:t>個不同的</a:t>
                </a:r>
                <a:r>
                  <a:rPr lang="en-US" altLang="zh-TW" sz="1600" dirty="0"/>
                  <a:t>N</a:t>
                </a:r>
                <a:r>
                  <a:rPr lang="zh-TW" altLang="en-US" sz="1600" dirty="0"/>
                  <a:t>，對應不同的密文</a:t>
                </a:r>
                <a:endParaRPr lang="en-US" altLang="zh-TW" sz="1600" dirty="0"/>
              </a:p>
              <a:p>
                <a:pPr lvl="1"/>
                <a:r>
                  <a:rPr lang="zh-TW" altLang="en-US" sz="1600" dirty="0"/>
                  <a:t>這個數分別同餘這三組密文，並且開立方根後便是明文</a:t>
                </a:r>
                <a:endParaRPr lang="en-US" altLang="zh-TW" sz="1600" dirty="0"/>
              </a:p>
              <a:p>
                <a:pPr lvl="1"/>
                <a:endParaRPr lang="en-US" altLang="zh-TW" sz="1200" dirty="0"/>
              </a:p>
            </p:txBody>
          </p:sp>
        </mc:Choice>
        <mc:Fallback xmlns="">
          <p:sp>
            <p:nvSpPr>
              <p:cNvPr id="6" name="內容版面配置區 5">
                <a:extLst>
                  <a:ext uri="{FF2B5EF4-FFF2-40B4-BE49-F238E27FC236}">
                    <a16:creationId xmlns:a16="http://schemas.microsoft.com/office/drawing/2014/main" id="{AD4E4DAF-B869-4967-8CE3-9900ACDA0C1F}"/>
                  </a:ext>
                </a:extLst>
              </p:cNvPr>
              <p:cNvSpPr>
                <a:spLocks noGrp="1" noRot="1" noChangeAspect="1" noMove="1" noResize="1" noEditPoints="1" noAdjustHandles="1" noChangeArrowheads="1" noChangeShapeType="1" noTextEdit="1"/>
              </p:cNvSpPr>
              <p:nvPr>
                <p:ph idx="1"/>
              </p:nvPr>
            </p:nvSpPr>
            <p:spPr>
              <a:xfrm>
                <a:off x="838200" y="905522"/>
                <a:ext cx="10515600" cy="5271441"/>
              </a:xfrm>
              <a:blipFill>
                <a:blip r:embed="rId4"/>
                <a:stretch>
                  <a:fillRect l="-232" t="-926"/>
                </a:stretch>
              </a:blipFill>
            </p:spPr>
            <p:txBody>
              <a:bodyPr/>
              <a:lstStyle/>
              <a:p>
                <a:r>
                  <a:rPr lang="zh-TW" altLang="en-US">
                    <a:noFill/>
                  </a:rPr>
                  <a:t> </a:t>
                </a:r>
              </a:p>
            </p:txBody>
          </p:sp>
        </mc:Fallback>
      </mc:AlternateContent>
      <p:pic>
        <p:nvPicPr>
          <p:cNvPr id="4" name="image.png" descr="image.png">
            <a:extLst>
              <a:ext uri="{FF2B5EF4-FFF2-40B4-BE49-F238E27FC236}">
                <a16:creationId xmlns:a16="http://schemas.microsoft.com/office/drawing/2014/main" id="{864F93F9-ABF6-43F1-A167-455923DB98C2}"/>
              </a:ext>
            </a:extLst>
          </p:cNvPr>
          <p:cNvPicPr>
            <a:picLocks noChangeAspect="1"/>
          </p:cNvPicPr>
          <p:nvPr/>
        </p:nvPicPr>
        <p:blipFill>
          <a:blip r:embed="rId5"/>
          <a:stretch>
            <a:fillRect/>
          </a:stretch>
        </p:blipFill>
        <p:spPr>
          <a:xfrm>
            <a:off x="2451722" y="3098871"/>
            <a:ext cx="4886398" cy="2164086"/>
          </a:xfrm>
          <a:prstGeom prst="rect">
            <a:avLst/>
          </a:prstGeom>
          <a:ln w="12700">
            <a:miter lim="400000"/>
          </a:ln>
        </p:spPr>
      </p:pic>
    </p:spTree>
    <p:extLst>
      <p:ext uri="{BB962C8B-B14F-4D97-AF65-F5344CB8AC3E}">
        <p14:creationId xmlns:p14="http://schemas.microsoft.com/office/powerpoint/2010/main" val="1563517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117034A-1D1E-42B2-9685-97C0D7171579}"/>
              </a:ext>
            </a:extLst>
          </p:cNvPr>
          <p:cNvSpPr>
            <a:spLocks noGrp="1"/>
          </p:cNvSpPr>
          <p:nvPr>
            <p:ph type="title"/>
          </p:nvPr>
        </p:nvSpPr>
        <p:spPr>
          <a:xfrm>
            <a:off x="838200" y="365125"/>
            <a:ext cx="10515600" cy="540397"/>
          </a:xfrm>
        </p:spPr>
        <p:txBody>
          <a:bodyPr>
            <a:normAutofit/>
          </a:bodyPr>
          <a:lstStyle/>
          <a:p>
            <a:r>
              <a:rPr lang="en-US" altLang="zh-TW" sz="2400" dirty="0"/>
              <a:t>7. </a:t>
            </a:r>
            <a:r>
              <a:rPr lang="en-US" altLang="zh-TW" sz="2400" dirty="0" err="1"/>
              <a:t>lsb_oracle</a:t>
            </a:r>
            <a:endParaRPr lang="zh-TW" altLang="en-US" sz="2400" dirty="0"/>
          </a:p>
        </p:txBody>
      </p:sp>
      <p:sp>
        <p:nvSpPr>
          <p:cNvPr id="6" name="內容版面配置區 5">
            <a:extLst>
              <a:ext uri="{FF2B5EF4-FFF2-40B4-BE49-F238E27FC236}">
                <a16:creationId xmlns:a16="http://schemas.microsoft.com/office/drawing/2014/main" id="{AD4E4DAF-B869-4967-8CE3-9900ACDA0C1F}"/>
              </a:ext>
            </a:extLst>
          </p:cNvPr>
          <p:cNvSpPr>
            <a:spLocks noGrp="1"/>
          </p:cNvSpPr>
          <p:nvPr>
            <p:ph idx="1"/>
          </p:nvPr>
        </p:nvSpPr>
        <p:spPr>
          <a:xfrm>
            <a:off x="838200" y="905522"/>
            <a:ext cx="10515600" cy="5271441"/>
          </a:xfrm>
        </p:spPr>
        <p:txBody>
          <a:bodyPr>
            <a:normAutofit/>
          </a:bodyPr>
          <a:lstStyle/>
          <a:p>
            <a:r>
              <a:rPr lang="zh-TW" altLang="en-US" sz="1600" dirty="0"/>
              <a:t>參考資料：</a:t>
            </a:r>
            <a:r>
              <a:rPr lang="en-US" altLang="zh-TW" sz="1600" dirty="0">
                <a:solidFill>
                  <a:schemeClr val="dk1"/>
                </a:solidFill>
              </a:rPr>
              <a:t> HITCON CTF 2018 - Lost Key </a:t>
            </a:r>
            <a:endParaRPr lang="en-US" altLang="zh-TW" sz="1600" dirty="0"/>
          </a:p>
          <a:p>
            <a:r>
              <a:rPr lang="zh-TW" altLang="en-US" sz="1600" dirty="0"/>
              <a:t>介紹</a:t>
            </a:r>
            <a:endParaRPr lang="en-US" altLang="zh-TW" sz="1600" dirty="0"/>
          </a:p>
          <a:p>
            <a:pPr lvl="1"/>
            <a:r>
              <a:rPr lang="zh-TW" altLang="en-US" sz="1600" dirty="0"/>
              <a:t>這題是經典版的</a:t>
            </a:r>
            <a:r>
              <a:rPr lang="en-US" altLang="zh-TW" sz="1600" dirty="0" err="1"/>
              <a:t>lsb</a:t>
            </a:r>
            <a:r>
              <a:rPr lang="en-US" altLang="zh-TW" sz="1600" dirty="0"/>
              <a:t> oracle</a:t>
            </a:r>
            <a:r>
              <a:rPr lang="zh-TW" altLang="en-US" sz="1600" dirty="0"/>
              <a:t>，有個服務會幫你解密任何密文但只回傳明文的最後一個</a:t>
            </a:r>
            <a:r>
              <a:rPr lang="en-US" altLang="zh-TW" sz="1600" dirty="0"/>
              <a:t>bit</a:t>
            </a:r>
            <a:r>
              <a:rPr lang="zh-TW" altLang="en-US" sz="1600" dirty="0"/>
              <a:t>，還原明文就能拿到</a:t>
            </a:r>
            <a:r>
              <a:rPr lang="en-US" altLang="zh-TW" sz="1600" dirty="0"/>
              <a:t>flag</a:t>
            </a:r>
          </a:p>
          <a:p>
            <a:r>
              <a:rPr lang="zh-TW" altLang="en-US" sz="1600" dirty="0"/>
              <a:t>解法</a:t>
            </a:r>
            <a:endParaRPr lang="en-US" altLang="zh-TW" sz="1600" dirty="0"/>
          </a:p>
          <a:p>
            <a:pPr lvl="1"/>
            <a:r>
              <a:rPr lang="zh-TW" altLang="en-US" sz="1600" dirty="0"/>
              <a:t>首先，解密的服務是用真正的私鑰，我們要構造 </a:t>
            </a:r>
            <a:r>
              <a:rPr lang="en-US" altLang="zh-TW" sz="1600" dirty="0"/>
              <a:t>(2**e)*c % n</a:t>
            </a:r>
          </a:p>
          <a:p>
            <a:pPr lvl="1"/>
            <a:r>
              <a:rPr lang="zh-TW" altLang="en-US" sz="1600" dirty="0"/>
              <a:t>這樣解密時就會告訴你是偶數或奇數，這樣就可以知道明文是落在</a:t>
            </a:r>
            <a:r>
              <a:rPr lang="en-US" altLang="zh-TW" sz="1600" dirty="0"/>
              <a:t>[0, n/2]</a:t>
            </a:r>
            <a:r>
              <a:rPr lang="zh-TW" altLang="en-US" sz="1600" dirty="0"/>
              <a:t>或</a:t>
            </a:r>
            <a:r>
              <a:rPr lang="en-US" altLang="zh-TW" sz="1600" dirty="0"/>
              <a:t>[n/2, n]</a:t>
            </a:r>
            <a:r>
              <a:rPr lang="zh-TW" altLang="en-US" sz="1600" dirty="0"/>
              <a:t>之間</a:t>
            </a:r>
            <a:endParaRPr lang="en-US" altLang="zh-TW" sz="1600" dirty="0"/>
          </a:p>
          <a:p>
            <a:pPr lvl="1"/>
            <a:r>
              <a:rPr lang="zh-TW" altLang="en-US" sz="1600" dirty="0"/>
              <a:t>遞迴的操作就會限縮到最後一個數</a:t>
            </a:r>
            <a:endParaRPr lang="en-US" altLang="zh-TW" sz="1600" dirty="0"/>
          </a:p>
          <a:p>
            <a:pPr lvl="1"/>
            <a:r>
              <a:rPr lang="zh-TW" altLang="en-US" sz="1600" dirty="0"/>
              <a:t>那個數就會是</a:t>
            </a:r>
            <a:r>
              <a:rPr lang="en-US" altLang="zh-TW" sz="1600" dirty="0"/>
              <a:t>flag</a:t>
            </a:r>
          </a:p>
          <a:p>
            <a:pPr lvl="1"/>
            <a:endParaRPr lang="en-US" altLang="zh-TW" sz="1600" dirty="0"/>
          </a:p>
          <a:p>
            <a:pPr lvl="1"/>
            <a:endParaRPr lang="en-US" altLang="zh-TW" sz="1600" dirty="0"/>
          </a:p>
        </p:txBody>
      </p:sp>
      <p:pic>
        <p:nvPicPr>
          <p:cNvPr id="7" name="圖片 6">
            <a:extLst>
              <a:ext uri="{FF2B5EF4-FFF2-40B4-BE49-F238E27FC236}">
                <a16:creationId xmlns:a16="http://schemas.microsoft.com/office/drawing/2014/main" id="{138769FB-E1FF-448E-BEF0-3E11A14C2219}"/>
              </a:ext>
            </a:extLst>
          </p:cNvPr>
          <p:cNvPicPr>
            <a:picLocks noChangeAspect="1"/>
          </p:cNvPicPr>
          <p:nvPr/>
        </p:nvPicPr>
        <p:blipFill>
          <a:blip r:embed="rId2"/>
          <a:stretch>
            <a:fillRect/>
          </a:stretch>
        </p:blipFill>
        <p:spPr>
          <a:xfrm>
            <a:off x="4633668" y="3541242"/>
            <a:ext cx="3496163" cy="2448267"/>
          </a:xfrm>
          <a:prstGeom prst="rect">
            <a:avLst/>
          </a:prstGeom>
        </p:spPr>
      </p:pic>
    </p:spTree>
    <p:extLst>
      <p:ext uri="{BB962C8B-B14F-4D97-AF65-F5344CB8AC3E}">
        <p14:creationId xmlns:p14="http://schemas.microsoft.com/office/powerpoint/2010/main" val="3273073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117034A-1D1E-42B2-9685-97C0D7171579}"/>
              </a:ext>
            </a:extLst>
          </p:cNvPr>
          <p:cNvSpPr>
            <a:spLocks noGrp="1"/>
          </p:cNvSpPr>
          <p:nvPr>
            <p:ph type="title"/>
          </p:nvPr>
        </p:nvSpPr>
        <p:spPr>
          <a:xfrm>
            <a:off x="838200" y="365125"/>
            <a:ext cx="10515600" cy="540397"/>
          </a:xfrm>
        </p:spPr>
        <p:txBody>
          <a:bodyPr>
            <a:normAutofit/>
          </a:bodyPr>
          <a:lstStyle/>
          <a:p>
            <a:r>
              <a:rPr lang="en-US" altLang="zh-TW" sz="2400" dirty="0"/>
              <a:t>8. </a:t>
            </a:r>
            <a:r>
              <a:rPr lang="en-US" altLang="zh-TW" sz="2400" dirty="0" err="1"/>
              <a:t>rsa_sig</a:t>
            </a:r>
            <a:endParaRPr lang="zh-TW" altLang="en-US" sz="2400" dirty="0"/>
          </a:p>
        </p:txBody>
      </p:sp>
      <p:sp>
        <p:nvSpPr>
          <p:cNvPr id="6" name="內容版面配置區 5">
            <a:extLst>
              <a:ext uri="{FF2B5EF4-FFF2-40B4-BE49-F238E27FC236}">
                <a16:creationId xmlns:a16="http://schemas.microsoft.com/office/drawing/2014/main" id="{AD4E4DAF-B869-4967-8CE3-9900ACDA0C1F}"/>
              </a:ext>
            </a:extLst>
          </p:cNvPr>
          <p:cNvSpPr>
            <a:spLocks noGrp="1"/>
          </p:cNvSpPr>
          <p:nvPr>
            <p:ph idx="1"/>
          </p:nvPr>
        </p:nvSpPr>
        <p:spPr>
          <a:xfrm>
            <a:off x="838200" y="905522"/>
            <a:ext cx="10515600" cy="5271441"/>
          </a:xfrm>
        </p:spPr>
        <p:txBody>
          <a:bodyPr>
            <a:normAutofit/>
          </a:bodyPr>
          <a:lstStyle/>
          <a:p>
            <a:r>
              <a:rPr lang="zh-TW" altLang="en-US" sz="1600" dirty="0"/>
              <a:t>參考資料：</a:t>
            </a:r>
            <a:r>
              <a:rPr lang="en-US" altLang="zh-TW" sz="1600" dirty="0"/>
              <a:t> Google CTF 2017 - RSA CTF Challenge</a:t>
            </a:r>
          </a:p>
          <a:p>
            <a:r>
              <a:rPr lang="zh-TW" altLang="en-US" sz="1600" dirty="0"/>
              <a:t>介紹</a:t>
            </a:r>
            <a:endParaRPr lang="en-US" altLang="zh-TW" sz="1600" dirty="0"/>
          </a:p>
          <a:p>
            <a:pPr lvl="1"/>
            <a:r>
              <a:rPr lang="zh-TW" altLang="en-US" sz="1600" dirty="0"/>
              <a:t>這題是從</a:t>
            </a:r>
            <a:r>
              <a:rPr lang="en-US" altLang="zh-TW" sz="1600" dirty="0"/>
              <a:t>python-</a:t>
            </a:r>
            <a:r>
              <a:rPr lang="en-US" altLang="zh-TW" sz="1600" dirty="0" err="1"/>
              <a:t>rsa</a:t>
            </a:r>
            <a:r>
              <a:rPr lang="zh-TW" altLang="en-US" sz="1600" dirty="0"/>
              <a:t>的</a:t>
            </a:r>
            <a:r>
              <a:rPr lang="en-US" altLang="zh-TW" sz="1600" dirty="0"/>
              <a:t>CVE</a:t>
            </a:r>
            <a:r>
              <a:rPr lang="zh-TW" altLang="en-US" sz="1600" dirty="0"/>
              <a:t>改編的，</a:t>
            </a:r>
            <a:r>
              <a:rPr lang="en-US" altLang="zh-TW" sz="1600" dirty="0"/>
              <a:t>RSA</a:t>
            </a:r>
            <a:r>
              <a:rPr lang="zh-TW" altLang="en-US" sz="1600" dirty="0"/>
              <a:t>的簽章在驗證時並不完整，因此可以偽造簽章通過身分驗證，執行指令</a:t>
            </a:r>
            <a:endParaRPr lang="en-US" altLang="zh-TW" sz="1600" dirty="0"/>
          </a:p>
          <a:p>
            <a:r>
              <a:rPr lang="zh-TW" altLang="en-US" sz="1600" dirty="0"/>
              <a:t>解法</a:t>
            </a:r>
            <a:endParaRPr lang="en-US" altLang="zh-TW" sz="1600" dirty="0"/>
          </a:p>
          <a:p>
            <a:pPr lvl="1"/>
            <a:r>
              <a:rPr lang="zh-TW" altLang="en-US" sz="1600" dirty="0"/>
              <a:t>首先要去觀察</a:t>
            </a:r>
            <a:r>
              <a:rPr lang="en-US" altLang="zh-TW" sz="1600" dirty="0"/>
              <a:t>rsa.py</a:t>
            </a:r>
            <a:r>
              <a:rPr lang="zh-TW" altLang="en-US" sz="1600" dirty="0"/>
              <a:t>內的驗證簽章函數</a:t>
            </a:r>
            <a:endParaRPr lang="en-US" altLang="zh-TW" sz="1600" dirty="0"/>
          </a:p>
          <a:p>
            <a:pPr lvl="1"/>
            <a:r>
              <a:rPr lang="zh-TW" altLang="en-US" sz="1600" dirty="0"/>
              <a:t>根據關鍵字</a:t>
            </a:r>
            <a:r>
              <a:rPr lang="en-US" altLang="zh-TW" sz="1600" dirty="0"/>
              <a:t>”</a:t>
            </a:r>
            <a:r>
              <a:rPr lang="en-US" altLang="zh-TW" sz="1600" dirty="0" err="1"/>
              <a:t>BleichenbachersLowExponentAttack</a:t>
            </a:r>
            <a:r>
              <a:rPr lang="en-US" altLang="zh-TW" sz="1600" dirty="0"/>
              <a:t>”</a:t>
            </a:r>
            <a:r>
              <a:rPr lang="zh-TW" altLang="en-US" sz="1600" dirty="0"/>
              <a:t>，可以知道我們要構造一個立方數，正好這就是一個可以被偽造簽章的明文</a:t>
            </a:r>
            <a:endParaRPr lang="en-US" altLang="zh-TW" sz="1600" dirty="0"/>
          </a:p>
          <a:p>
            <a:pPr lvl="1"/>
            <a:r>
              <a:rPr lang="zh-TW" altLang="en-US" sz="1600" dirty="0"/>
              <a:t>接著，根據</a:t>
            </a:r>
            <a:r>
              <a:rPr lang="en-US" altLang="zh-TW" sz="1600" dirty="0"/>
              <a:t>pkcs#1 v1.5</a:t>
            </a:r>
            <a:r>
              <a:rPr lang="zh-TW" altLang="en-US" sz="1600" dirty="0"/>
              <a:t>的格式偽造簽章，要確保簽章內容的各個區段都有符合要求</a:t>
            </a:r>
            <a:endParaRPr lang="en-US" altLang="zh-TW" sz="1600" dirty="0"/>
          </a:p>
          <a:p>
            <a:pPr lvl="1"/>
            <a:r>
              <a:rPr lang="zh-TW" altLang="en-US" sz="1600" dirty="0"/>
              <a:t>詳細可以參考 </a:t>
            </a:r>
            <a:r>
              <a:rPr lang="en-US" altLang="zh-TW" sz="1600" dirty="0"/>
              <a:t>https://blog.filippo.io/bleichenbacher-06-signature-forgery-in-python-rsa/</a:t>
            </a:r>
          </a:p>
          <a:p>
            <a:pPr lvl="1"/>
            <a:r>
              <a:rPr lang="zh-TW" altLang="en-US" sz="1600" dirty="0"/>
              <a:t>送出明文和簽章就會印出</a:t>
            </a:r>
            <a:r>
              <a:rPr lang="en-US" altLang="zh-TW" sz="1600" dirty="0"/>
              <a:t>flag</a:t>
            </a:r>
          </a:p>
        </p:txBody>
      </p:sp>
      <p:pic>
        <p:nvPicPr>
          <p:cNvPr id="2" name="圖片 1">
            <a:extLst>
              <a:ext uri="{FF2B5EF4-FFF2-40B4-BE49-F238E27FC236}">
                <a16:creationId xmlns:a16="http://schemas.microsoft.com/office/drawing/2014/main" id="{5DFCAE4E-7EB0-4541-837A-8F3E2A60FBE6}"/>
              </a:ext>
            </a:extLst>
          </p:cNvPr>
          <p:cNvPicPr>
            <a:picLocks noChangeAspect="1"/>
          </p:cNvPicPr>
          <p:nvPr/>
        </p:nvPicPr>
        <p:blipFill>
          <a:blip r:embed="rId2"/>
          <a:stretch>
            <a:fillRect/>
          </a:stretch>
        </p:blipFill>
        <p:spPr>
          <a:xfrm>
            <a:off x="4381501" y="3907784"/>
            <a:ext cx="4476749" cy="2950216"/>
          </a:xfrm>
          <a:prstGeom prst="rect">
            <a:avLst/>
          </a:prstGeom>
        </p:spPr>
      </p:pic>
    </p:spTree>
    <p:extLst>
      <p:ext uri="{BB962C8B-B14F-4D97-AF65-F5344CB8AC3E}">
        <p14:creationId xmlns:p14="http://schemas.microsoft.com/office/powerpoint/2010/main" val="2352300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117034A-1D1E-42B2-9685-97C0D7171579}"/>
              </a:ext>
            </a:extLst>
          </p:cNvPr>
          <p:cNvSpPr>
            <a:spLocks noGrp="1"/>
          </p:cNvSpPr>
          <p:nvPr>
            <p:ph type="title"/>
          </p:nvPr>
        </p:nvSpPr>
        <p:spPr>
          <a:xfrm>
            <a:off x="838200" y="365125"/>
            <a:ext cx="10515600" cy="540397"/>
          </a:xfrm>
        </p:spPr>
        <p:txBody>
          <a:bodyPr>
            <a:normAutofit/>
          </a:bodyPr>
          <a:lstStyle/>
          <a:p>
            <a:r>
              <a:rPr lang="en-US" altLang="zh-TW" sz="2400" dirty="0"/>
              <a:t>9. stereotype</a:t>
            </a:r>
            <a:endParaRPr lang="zh-TW" altLang="en-US" sz="2400" dirty="0"/>
          </a:p>
        </p:txBody>
      </p:sp>
      <p:sp>
        <p:nvSpPr>
          <p:cNvPr id="6" name="內容版面配置區 5">
            <a:extLst>
              <a:ext uri="{FF2B5EF4-FFF2-40B4-BE49-F238E27FC236}">
                <a16:creationId xmlns:a16="http://schemas.microsoft.com/office/drawing/2014/main" id="{AD4E4DAF-B869-4967-8CE3-9900ACDA0C1F}"/>
              </a:ext>
            </a:extLst>
          </p:cNvPr>
          <p:cNvSpPr>
            <a:spLocks noGrp="1"/>
          </p:cNvSpPr>
          <p:nvPr>
            <p:ph idx="1"/>
          </p:nvPr>
        </p:nvSpPr>
        <p:spPr>
          <a:xfrm>
            <a:off x="838200" y="905522"/>
            <a:ext cx="10515600" cy="5271441"/>
          </a:xfrm>
        </p:spPr>
        <p:txBody>
          <a:bodyPr>
            <a:normAutofit/>
          </a:bodyPr>
          <a:lstStyle/>
          <a:p>
            <a:r>
              <a:rPr lang="zh-TW" altLang="en-US" sz="1600" dirty="0"/>
              <a:t>參考資料：</a:t>
            </a:r>
            <a:endParaRPr lang="en-US" altLang="zh-TW" sz="1600" dirty="0"/>
          </a:p>
          <a:p>
            <a:r>
              <a:rPr lang="zh-TW" altLang="en-US" sz="1600" dirty="0"/>
              <a:t>介紹</a:t>
            </a:r>
            <a:endParaRPr lang="en-US" altLang="zh-TW" sz="1600" dirty="0"/>
          </a:p>
          <a:p>
            <a:pPr lvl="1"/>
            <a:r>
              <a:rPr lang="zh-TW" altLang="en-US" sz="1600" dirty="0"/>
              <a:t>這題是經典的</a:t>
            </a:r>
            <a:r>
              <a:rPr lang="en-US" altLang="zh-TW" sz="1600" dirty="0"/>
              <a:t>stereotyped message</a:t>
            </a:r>
            <a:r>
              <a:rPr lang="zh-TW" altLang="en-US" sz="1600" dirty="0"/>
              <a:t>，明文前綴了很多固定字元，可以用</a:t>
            </a:r>
            <a:r>
              <a:rPr lang="en-US" altLang="zh-TW" sz="1600" dirty="0"/>
              <a:t>coppersmith attack</a:t>
            </a:r>
            <a:r>
              <a:rPr lang="zh-TW" altLang="en-US" sz="1600" dirty="0"/>
              <a:t>直接還原明文</a:t>
            </a:r>
            <a:endParaRPr lang="en-US" altLang="zh-TW" sz="1600" dirty="0"/>
          </a:p>
          <a:p>
            <a:r>
              <a:rPr lang="zh-TW" altLang="en-US" sz="1600" dirty="0"/>
              <a:t>解法</a:t>
            </a:r>
            <a:endParaRPr lang="en-US" altLang="zh-TW" sz="1600" dirty="0"/>
          </a:p>
          <a:p>
            <a:pPr lvl="1"/>
            <a:r>
              <a:rPr lang="zh-TW" altLang="en-US" sz="1600" dirty="0"/>
              <a:t>根據</a:t>
            </a:r>
            <a:r>
              <a:rPr lang="en-US" altLang="zh-TW" sz="1600" dirty="0"/>
              <a:t>coppersmith attack</a:t>
            </a:r>
            <a:r>
              <a:rPr lang="zh-TW" altLang="en-US" sz="1600" dirty="0"/>
              <a:t>，這邊要將問題 </a:t>
            </a:r>
            <a:r>
              <a:rPr lang="en-US" altLang="zh-TW" sz="1600" dirty="0"/>
              <a:t>reduce</a:t>
            </a:r>
            <a:r>
              <a:rPr lang="zh-TW" altLang="en-US" sz="1600" dirty="0"/>
              <a:t> 成找</a:t>
            </a:r>
            <a:r>
              <a:rPr lang="en-US" altLang="zh-TW" sz="1600" dirty="0"/>
              <a:t>small root</a:t>
            </a:r>
            <a:r>
              <a:rPr lang="zh-TW" altLang="en-US" sz="1600" dirty="0"/>
              <a:t>的問題</a:t>
            </a:r>
            <a:endParaRPr lang="en-US" altLang="zh-TW" sz="1600" dirty="0"/>
          </a:p>
          <a:p>
            <a:pPr lvl="1"/>
            <a:r>
              <a:rPr lang="zh-TW" altLang="en-US" sz="1600" dirty="0"/>
              <a:t>可以選擇直接用</a:t>
            </a:r>
            <a:r>
              <a:rPr lang="en-US" altLang="zh-TW" sz="1600" dirty="0"/>
              <a:t>sage</a:t>
            </a:r>
            <a:r>
              <a:rPr lang="zh-TW" altLang="en-US" sz="1600" dirty="0"/>
              <a:t>的</a:t>
            </a:r>
            <a:r>
              <a:rPr lang="en-US" altLang="zh-TW" sz="1600" dirty="0" err="1"/>
              <a:t>smallroots</a:t>
            </a:r>
            <a:r>
              <a:rPr lang="zh-TW" altLang="en-US" sz="1600" dirty="0"/>
              <a:t>，或是透過</a:t>
            </a:r>
            <a:r>
              <a:rPr lang="en-US" altLang="zh-TW" sz="1600" dirty="0"/>
              <a:t>LLL reduction</a:t>
            </a:r>
            <a:r>
              <a:rPr lang="zh-TW" altLang="en-US" sz="1600" dirty="0"/>
              <a:t>建造一個多項式包含原本的多項式然後在上面找</a:t>
            </a:r>
            <a:r>
              <a:rPr lang="en-US" altLang="zh-TW" sz="1600" dirty="0"/>
              <a:t>root</a:t>
            </a:r>
          </a:p>
          <a:p>
            <a:pPr lvl="1"/>
            <a:r>
              <a:rPr lang="zh-TW" altLang="en-US" sz="1600" dirty="0"/>
              <a:t>得到明文後在依照</a:t>
            </a:r>
            <a:r>
              <a:rPr lang="en-US" altLang="zh-TW" sz="1600" dirty="0"/>
              <a:t>flag</a:t>
            </a:r>
            <a:r>
              <a:rPr lang="zh-TW" altLang="en-US" sz="1600" dirty="0"/>
              <a:t>的格式組合成要送出的</a:t>
            </a:r>
            <a:r>
              <a:rPr lang="en-US" altLang="zh-TW" sz="1600" dirty="0"/>
              <a:t>flag</a:t>
            </a:r>
          </a:p>
        </p:txBody>
      </p:sp>
      <p:pic>
        <p:nvPicPr>
          <p:cNvPr id="2" name="圖片 1">
            <a:extLst>
              <a:ext uri="{FF2B5EF4-FFF2-40B4-BE49-F238E27FC236}">
                <a16:creationId xmlns:a16="http://schemas.microsoft.com/office/drawing/2014/main" id="{F58FAD7E-D5DF-45B2-9CFB-F996B245E187}"/>
              </a:ext>
            </a:extLst>
          </p:cNvPr>
          <p:cNvPicPr>
            <a:picLocks noChangeAspect="1"/>
          </p:cNvPicPr>
          <p:nvPr/>
        </p:nvPicPr>
        <p:blipFill>
          <a:blip r:embed="rId2"/>
          <a:stretch>
            <a:fillRect/>
          </a:stretch>
        </p:blipFill>
        <p:spPr>
          <a:xfrm>
            <a:off x="2868752" y="3541242"/>
            <a:ext cx="7097115" cy="2076740"/>
          </a:xfrm>
          <a:prstGeom prst="rect">
            <a:avLst/>
          </a:prstGeom>
        </p:spPr>
      </p:pic>
    </p:spTree>
    <p:extLst>
      <p:ext uri="{BB962C8B-B14F-4D97-AF65-F5344CB8AC3E}">
        <p14:creationId xmlns:p14="http://schemas.microsoft.com/office/powerpoint/2010/main" val="39039915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FE87F-C289-464D-9C37-EB10721BCAA6}"/>
              </a:ext>
            </a:extLst>
          </p:cNvPr>
          <p:cNvSpPr>
            <a:spLocks noGrp="1"/>
          </p:cNvSpPr>
          <p:nvPr>
            <p:ph type="title"/>
          </p:nvPr>
        </p:nvSpPr>
        <p:spPr/>
        <p:txBody>
          <a:bodyPr/>
          <a:lstStyle/>
          <a:p>
            <a:r>
              <a:rPr lang="en-US" altLang="zh-TW" dirty="0"/>
              <a:t>Lattice</a:t>
            </a:r>
            <a:endParaRPr lang="zh-TW" altLang="en-US" dirty="0"/>
          </a:p>
        </p:txBody>
      </p:sp>
      <p:sp>
        <p:nvSpPr>
          <p:cNvPr id="3" name="文字版面配置區 2">
            <a:extLst>
              <a:ext uri="{FF2B5EF4-FFF2-40B4-BE49-F238E27FC236}">
                <a16:creationId xmlns:a16="http://schemas.microsoft.com/office/drawing/2014/main" id="{8D7B73B9-4BE7-485C-B480-6A74CAA07932}"/>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2225056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117034A-1D1E-42B2-9685-97C0D7171579}"/>
              </a:ext>
            </a:extLst>
          </p:cNvPr>
          <p:cNvSpPr>
            <a:spLocks noGrp="1"/>
          </p:cNvSpPr>
          <p:nvPr>
            <p:ph type="title"/>
          </p:nvPr>
        </p:nvSpPr>
        <p:spPr>
          <a:xfrm>
            <a:off x="838200" y="365125"/>
            <a:ext cx="10515600" cy="540397"/>
          </a:xfrm>
        </p:spPr>
        <p:txBody>
          <a:bodyPr>
            <a:normAutofit/>
          </a:bodyPr>
          <a:lstStyle/>
          <a:p>
            <a:r>
              <a:rPr lang="en-US" altLang="zh-TW" sz="2400" dirty="0"/>
              <a:t>1. knapsack</a:t>
            </a:r>
            <a:endParaRPr lang="zh-TW" altLang="en-US" sz="2400" dirty="0"/>
          </a:p>
        </p:txBody>
      </p:sp>
      <mc:AlternateContent xmlns:mc="http://schemas.openxmlformats.org/markup-compatibility/2006" xmlns:a14="http://schemas.microsoft.com/office/drawing/2010/main">
        <mc:Choice Requires="a14">
          <p:sp>
            <p:nvSpPr>
              <p:cNvPr id="6" name="內容版面配置區 5">
                <a:extLst>
                  <a:ext uri="{FF2B5EF4-FFF2-40B4-BE49-F238E27FC236}">
                    <a16:creationId xmlns:a16="http://schemas.microsoft.com/office/drawing/2014/main" id="{AD4E4DAF-B869-4967-8CE3-9900ACDA0C1F}"/>
                  </a:ext>
                </a:extLst>
              </p:cNvPr>
              <p:cNvSpPr>
                <a:spLocks noGrp="1"/>
              </p:cNvSpPr>
              <p:nvPr>
                <p:ph idx="1"/>
              </p:nvPr>
            </p:nvSpPr>
            <p:spPr>
              <a:xfrm>
                <a:off x="838200" y="905522"/>
                <a:ext cx="10515600" cy="5271441"/>
              </a:xfrm>
            </p:spPr>
            <p:txBody>
              <a:bodyPr>
                <a:normAutofit/>
              </a:bodyPr>
              <a:lstStyle/>
              <a:p>
                <a:r>
                  <a:rPr lang="zh-TW" altLang="en-US" sz="1600" dirty="0"/>
                  <a:t>參考資料：</a:t>
                </a:r>
                <a:r>
                  <a:rPr lang="en-US" altLang="zh-TW" sz="1600" dirty="0"/>
                  <a:t> ASIS CTF Quals 2014 - Archaic</a:t>
                </a:r>
              </a:p>
              <a:p>
                <a:r>
                  <a:rPr lang="zh-TW" altLang="en-US" sz="1600" dirty="0"/>
                  <a:t>介紹</a:t>
                </a:r>
                <a:endParaRPr lang="en-US" altLang="zh-TW" sz="1600" dirty="0"/>
              </a:p>
              <a:p>
                <a:pPr lvl="1"/>
                <a:r>
                  <a:rPr lang="zh-TW" altLang="en-US" sz="1600" dirty="0"/>
                  <a:t>這一題也叫做</a:t>
                </a:r>
                <a:r>
                  <a:rPr lang="en-US" altLang="zh-TW" sz="1600" dirty="0"/>
                  <a:t>Merkle-Hellman</a:t>
                </a:r>
                <a:r>
                  <a:rPr lang="zh-TW" altLang="en-US" sz="1600" dirty="0"/>
                  <a:t>的密碼系統，就是應用演算法教科書中的</a:t>
                </a:r>
                <a:r>
                  <a:rPr lang="en-US" altLang="zh-TW" sz="1600" dirty="0"/>
                  <a:t>subset sum problem</a:t>
                </a:r>
              </a:p>
              <a:p>
                <a:r>
                  <a:rPr lang="zh-TW" altLang="en-US" sz="1600" dirty="0"/>
                  <a:t>解法</a:t>
                </a:r>
                <a:endParaRPr lang="en-US" altLang="zh-TW" sz="1600" dirty="0"/>
              </a:p>
              <a:p>
                <a:pPr lvl="1"/>
                <a:r>
                  <a:rPr lang="zh-TW" altLang="en-US" sz="1600" dirty="0"/>
                  <a:t>正常解密是透過</a:t>
                </a:r>
                <a:r>
                  <a:rPr lang="en-US" altLang="zh-TW" sz="1600" dirty="0"/>
                  <a:t>greedy</a:t>
                </a:r>
                <a:r>
                  <a:rPr lang="zh-TW" altLang="en-US" sz="1600" dirty="0"/>
                  <a:t>解</a:t>
                </a:r>
                <a:r>
                  <a:rPr lang="en-US" altLang="zh-TW" sz="1600" dirty="0"/>
                  <a:t>subset sum problem</a:t>
                </a:r>
              </a:p>
              <a:p>
                <a:pPr lvl="1"/>
                <a:r>
                  <a:rPr lang="zh-TW" altLang="en-US" sz="1600" dirty="0"/>
                  <a:t>將整個等式移項後 </a:t>
                </a:r>
                <a14:m>
                  <m:oMath xmlns:m="http://schemas.openxmlformats.org/officeDocument/2006/math">
                    <m:nary>
                      <m:naryPr>
                        <m:chr m:val="∑"/>
                        <m:supHide m:val="on"/>
                        <m:ctrlPr>
                          <a:rPr lang="zh-TW" altLang="en-US" sz="1600" i="1" smtClean="0">
                            <a:latin typeface="Cambria Math" panose="02040503050406030204" pitchFamily="18" charset="0"/>
                          </a:rPr>
                        </m:ctrlPr>
                      </m:naryPr>
                      <m:sub>
                        <m:r>
                          <m:rPr>
                            <m:brk m:alnAt="7"/>
                          </m:rPr>
                          <a:rPr lang="en-US" altLang="zh-TW" sz="1600" i="1">
                            <a:latin typeface="Cambria Math" panose="02040503050406030204" pitchFamily="18" charset="0"/>
                          </a:rPr>
                          <m:t>𝑖</m:t>
                        </m:r>
                      </m:sub>
                      <m:sup/>
                      <m:e>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𝑣</m:t>
                            </m:r>
                          </m:e>
                          <m:sub>
                            <m:r>
                              <a:rPr lang="en-US" altLang="zh-TW" sz="1600" i="1">
                                <a:latin typeface="Cambria Math" panose="02040503050406030204" pitchFamily="18" charset="0"/>
                              </a:rPr>
                              <m:t>𝑖</m:t>
                            </m:r>
                          </m:sub>
                        </m:sSub>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𝑤</m:t>
                            </m:r>
                          </m:e>
                          <m:sub>
                            <m:r>
                              <a:rPr lang="en-US" altLang="zh-TW" sz="1600" i="1">
                                <a:latin typeface="Cambria Math" panose="02040503050406030204" pitchFamily="18" charset="0"/>
                              </a:rPr>
                              <m:t>𝑖</m:t>
                            </m:r>
                          </m:sub>
                        </m:sSub>
                        <m:r>
                          <a:rPr lang="en-US" altLang="zh-TW" sz="1600" i="1">
                            <a:latin typeface="Cambria Math" panose="02040503050406030204" pitchFamily="18" charset="0"/>
                          </a:rPr>
                          <m:t> </m:t>
                        </m:r>
                        <m:r>
                          <a:rPr lang="en-US" altLang="zh-TW" sz="1600" b="0" i="1" smtClean="0">
                            <a:latin typeface="Cambria Math" panose="02040503050406030204" pitchFamily="18" charset="0"/>
                          </a:rPr>
                          <m:t>−</m:t>
                        </m:r>
                        <m:r>
                          <m:rPr>
                            <m:sty m:val="p"/>
                          </m:rPr>
                          <a:rPr lang="en-US" altLang="zh-TW" sz="1600" i="1" smtClean="0">
                            <a:latin typeface="Cambria Math" panose="02040503050406030204" pitchFamily="18" charset="0"/>
                          </a:rPr>
                          <m:t>C</m:t>
                        </m:r>
                      </m:e>
                    </m:nary>
                  </m:oMath>
                </a14:m>
                <a:r>
                  <a:rPr lang="zh-TW" altLang="en-US" sz="1600" dirty="0"/>
                  <a:t> 就是</a:t>
                </a:r>
                <a:r>
                  <a:rPr lang="en-US" altLang="zh-TW" sz="1600" dirty="0"/>
                  <a:t>LLL</a:t>
                </a:r>
                <a:r>
                  <a:rPr lang="zh-TW" altLang="en-US" sz="1600" dirty="0"/>
                  <a:t> </a:t>
                </a:r>
                <a:r>
                  <a:rPr lang="en-US" altLang="zh-TW" sz="1600" dirty="0"/>
                  <a:t>reduction</a:t>
                </a:r>
                <a:r>
                  <a:rPr lang="zh-TW" altLang="en-US" sz="1600" dirty="0"/>
                  <a:t>能求解的形式</a:t>
                </a:r>
                <a:endParaRPr lang="en-US" altLang="zh-TW" sz="1600" dirty="0"/>
              </a:p>
              <a:p>
                <a:pPr lvl="1"/>
                <a:r>
                  <a:rPr lang="zh-TW" altLang="en-US" sz="1600" dirty="0"/>
                  <a:t>將等式轉化為矩陣，透過</a:t>
                </a:r>
                <a:r>
                  <a:rPr lang="en-US" altLang="zh-TW" sz="1600" dirty="0"/>
                  <a:t>LLL</a:t>
                </a:r>
                <a:r>
                  <a:rPr lang="zh-TW" altLang="en-US" sz="1600" dirty="0"/>
                  <a:t> </a:t>
                </a:r>
                <a:r>
                  <a:rPr lang="en-US" altLang="zh-TW" sz="1600" dirty="0" err="1"/>
                  <a:t>redeuction</a:t>
                </a:r>
                <a:r>
                  <a:rPr lang="zh-TW" altLang="en-US" sz="1600" dirty="0"/>
                  <a:t>就能解出一組基底向量，其中第一列就是明文</a:t>
                </a:r>
                <a:endParaRPr lang="en-US" altLang="zh-TW" sz="1600" dirty="0"/>
              </a:p>
              <a:p>
                <a:pPr lvl="1"/>
                <a:endParaRPr lang="en-US" altLang="zh-TW" sz="1600" dirty="0"/>
              </a:p>
            </p:txBody>
          </p:sp>
        </mc:Choice>
        <mc:Fallback xmlns="">
          <p:sp>
            <p:nvSpPr>
              <p:cNvPr id="6" name="內容版面配置區 5">
                <a:extLst>
                  <a:ext uri="{FF2B5EF4-FFF2-40B4-BE49-F238E27FC236}">
                    <a16:creationId xmlns:a16="http://schemas.microsoft.com/office/drawing/2014/main" id="{AD4E4DAF-B869-4967-8CE3-9900ACDA0C1F}"/>
                  </a:ext>
                </a:extLst>
              </p:cNvPr>
              <p:cNvSpPr>
                <a:spLocks noGrp="1" noRot="1" noChangeAspect="1" noMove="1" noResize="1" noEditPoints="1" noAdjustHandles="1" noChangeArrowheads="1" noChangeShapeType="1" noTextEdit="1"/>
              </p:cNvSpPr>
              <p:nvPr>
                <p:ph idx="1"/>
              </p:nvPr>
            </p:nvSpPr>
            <p:spPr>
              <a:xfrm>
                <a:off x="838200" y="905522"/>
                <a:ext cx="10515600" cy="5271441"/>
              </a:xfrm>
              <a:blipFill>
                <a:blip r:embed="rId4"/>
                <a:stretch>
                  <a:fillRect l="-232" t="-926"/>
                </a:stretch>
              </a:blipFill>
            </p:spPr>
            <p:txBody>
              <a:bodyPr/>
              <a:lstStyle/>
              <a:p>
                <a:r>
                  <a:rPr lang="zh-TW" altLang="en-US">
                    <a:noFill/>
                  </a:rPr>
                  <a:t> </a:t>
                </a:r>
              </a:p>
            </p:txBody>
          </p:sp>
        </mc:Fallback>
      </mc:AlternateContent>
      <p:pic>
        <p:nvPicPr>
          <p:cNvPr id="3" name="圖片 2">
            <a:extLst>
              <a:ext uri="{FF2B5EF4-FFF2-40B4-BE49-F238E27FC236}">
                <a16:creationId xmlns:a16="http://schemas.microsoft.com/office/drawing/2014/main" id="{C1FBC83C-FF38-4D34-819C-DEC839B2A53A}"/>
              </a:ext>
            </a:extLst>
          </p:cNvPr>
          <p:cNvPicPr>
            <a:picLocks noChangeAspect="1"/>
          </p:cNvPicPr>
          <p:nvPr/>
        </p:nvPicPr>
        <p:blipFill>
          <a:blip r:embed="rId5"/>
          <a:stretch>
            <a:fillRect/>
          </a:stretch>
        </p:blipFill>
        <p:spPr>
          <a:xfrm>
            <a:off x="3100222" y="3666901"/>
            <a:ext cx="5783295" cy="2510062"/>
          </a:xfrm>
          <a:prstGeom prst="rect">
            <a:avLst/>
          </a:prstGeom>
        </p:spPr>
      </p:pic>
    </p:spTree>
    <p:extLst>
      <p:ext uri="{BB962C8B-B14F-4D97-AF65-F5344CB8AC3E}">
        <p14:creationId xmlns:p14="http://schemas.microsoft.com/office/powerpoint/2010/main" val="1825883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117034A-1D1E-42B2-9685-97C0D7171579}"/>
              </a:ext>
            </a:extLst>
          </p:cNvPr>
          <p:cNvSpPr>
            <a:spLocks noGrp="1"/>
          </p:cNvSpPr>
          <p:nvPr>
            <p:ph type="title"/>
          </p:nvPr>
        </p:nvSpPr>
        <p:spPr>
          <a:xfrm>
            <a:off x="838200" y="365125"/>
            <a:ext cx="10515600" cy="540397"/>
          </a:xfrm>
        </p:spPr>
        <p:txBody>
          <a:bodyPr>
            <a:normAutofit/>
          </a:bodyPr>
          <a:lstStyle/>
          <a:p>
            <a:r>
              <a:rPr lang="en-US" altLang="zh-TW" sz="2400" dirty="0"/>
              <a:t>2. </a:t>
            </a:r>
            <a:r>
              <a:rPr lang="en-US" altLang="zh-TW" sz="2400" dirty="0" err="1"/>
              <a:t>ntru</a:t>
            </a:r>
            <a:endParaRPr lang="zh-TW" altLang="en-US" sz="2400" dirty="0"/>
          </a:p>
        </p:txBody>
      </p:sp>
      <mc:AlternateContent xmlns:mc="http://schemas.openxmlformats.org/markup-compatibility/2006">
        <mc:Choice xmlns:a14="http://schemas.microsoft.com/office/drawing/2010/main" Requires="a14">
          <p:sp>
            <p:nvSpPr>
              <p:cNvPr id="6" name="內容版面配置區 5">
                <a:extLst>
                  <a:ext uri="{FF2B5EF4-FFF2-40B4-BE49-F238E27FC236}">
                    <a16:creationId xmlns:a16="http://schemas.microsoft.com/office/drawing/2014/main" id="{AD4E4DAF-B869-4967-8CE3-9900ACDA0C1F}"/>
                  </a:ext>
                </a:extLst>
              </p:cNvPr>
              <p:cNvSpPr>
                <a:spLocks noGrp="1"/>
              </p:cNvSpPr>
              <p:nvPr>
                <p:ph idx="1"/>
              </p:nvPr>
            </p:nvSpPr>
            <p:spPr>
              <a:xfrm>
                <a:off x="838200" y="905522"/>
                <a:ext cx="10515600" cy="5271441"/>
              </a:xfrm>
            </p:spPr>
            <p:txBody>
              <a:bodyPr>
                <a:normAutofit/>
              </a:bodyPr>
              <a:lstStyle/>
              <a:p>
                <a:r>
                  <a:rPr lang="zh-TW" altLang="en-US" sz="1600" dirty="0"/>
                  <a:t>參考資料：</a:t>
                </a:r>
                <a:r>
                  <a:rPr lang="en-US" altLang="zh-TW" sz="1600" dirty="0"/>
                  <a:t> </a:t>
                </a:r>
                <a:r>
                  <a:rPr lang="en-US" altLang="zh-TW" sz="1600" dirty="0" err="1"/>
                  <a:t>VolgaCTF</a:t>
                </a:r>
                <a:r>
                  <a:rPr lang="en-US" altLang="zh-TW" sz="1600" dirty="0"/>
                  <a:t> Quals 2015 – CPKC</a:t>
                </a:r>
              </a:p>
              <a:p>
                <a:r>
                  <a:rPr lang="zh-TW" altLang="en-US" sz="1600" dirty="0"/>
                  <a:t>介紹</a:t>
                </a:r>
                <a:endParaRPr lang="en-US" altLang="zh-TW" sz="1600" dirty="0"/>
              </a:p>
              <a:p>
                <a:pPr lvl="1"/>
                <a:r>
                  <a:rPr lang="zh-TW" altLang="en-US" sz="1200" dirty="0"/>
                  <a:t>這題是整數版本的</a:t>
                </a:r>
                <a:r>
                  <a:rPr lang="en-US" altLang="zh-TW" sz="1200" dirty="0" err="1"/>
                  <a:t>NTRUEncrypt</a:t>
                </a:r>
                <a:r>
                  <a:rPr lang="zh-TW" altLang="en-US" sz="1200" dirty="0"/>
                  <a:t>，在低維度下可以用</a:t>
                </a:r>
                <a:r>
                  <a:rPr lang="en-US" altLang="zh-TW" sz="1200" dirty="0"/>
                  <a:t>LLL</a:t>
                </a:r>
                <a:r>
                  <a:rPr lang="zh-TW" altLang="en-US" sz="1200" dirty="0"/>
                  <a:t> </a:t>
                </a:r>
                <a:r>
                  <a:rPr lang="en-US" altLang="zh-TW" sz="1200" dirty="0"/>
                  <a:t>reduction</a:t>
                </a:r>
                <a:r>
                  <a:rPr lang="zh-TW" altLang="en-US" sz="1200" dirty="0"/>
                  <a:t>找出解</a:t>
                </a:r>
                <a:endParaRPr lang="en-US" altLang="zh-TW" sz="1200" dirty="0"/>
              </a:p>
              <a:p>
                <a:r>
                  <a:rPr lang="zh-TW" altLang="en-US" sz="1600" dirty="0"/>
                  <a:t>解法</a:t>
                </a:r>
                <a:endParaRPr lang="en-US" altLang="zh-TW" sz="1600" dirty="0"/>
              </a:p>
              <a:p>
                <a:pPr lvl="1"/>
                <a:r>
                  <a:rPr lang="zh-TW" altLang="en-US" sz="1200" dirty="0"/>
                  <a:t>因為公鑰滿足</a:t>
                </a:r>
                <a14:m>
                  <m:oMath xmlns:m="http://schemas.openxmlformats.org/officeDocument/2006/math">
                    <m:r>
                      <a:rPr lang="en-US" altLang="zh-TW" sz="1200" b="0" i="1" smtClean="0">
                        <a:latin typeface="Cambria Math" panose="02040503050406030204" pitchFamily="18" charset="0"/>
                      </a:rPr>
                      <m:t>h</m:t>
                    </m:r>
                    <m:r>
                      <a:rPr lang="en-US" altLang="zh-TW" sz="1200" b="0" i="1" smtClean="0">
                        <a:latin typeface="Cambria Math" panose="02040503050406030204" pitchFamily="18" charset="0"/>
                        <a:ea typeface="Cambria Math" panose="02040503050406030204" pitchFamily="18" charset="0"/>
                      </a:rPr>
                      <m:t>≡</m:t>
                    </m:r>
                    <m:r>
                      <a:rPr lang="en-US" altLang="zh-TW" sz="1200" b="0" i="1" smtClean="0">
                        <a:latin typeface="Cambria Math" panose="02040503050406030204" pitchFamily="18" charset="0"/>
                        <a:ea typeface="Cambria Math" panose="02040503050406030204" pitchFamily="18" charset="0"/>
                      </a:rPr>
                      <m:t>𝑔</m:t>
                    </m:r>
                    <m:r>
                      <a:rPr lang="en-US" altLang="zh-TW" sz="1200" b="0" i="1" smtClean="0">
                        <a:latin typeface="Cambria Math" panose="02040503050406030204" pitchFamily="18" charset="0"/>
                        <a:ea typeface="Cambria Math" panose="02040503050406030204" pitchFamily="18" charset="0"/>
                      </a:rPr>
                      <m:t>∗</m:t>
                    </m:r>
                    <m:sSub>
                      <m:sSubPr>
                        <m:ctrlPr>
                          <a:rPr lang="en-US" altLang="zh-TW" sz="1200" b="0" i="1" smtClean="0">
                            <a:latin typeface="Cambria Math" panose="02040503050406030204" pitchFamily="18" charset="0"/>
                            <a:ea typeface="Cambria Math" panose="02040503050406030204" pitchFamily="18" charset="0"/>
                          </a:rPr>
                        </m:ctrlPr>
                      </m:sSubPr>
                      <m:e>
                        <m:r>
                          <a:rPr lang="en-US" altLang="zh-TW" sz="1200" b="0" i="1" smtClean="0">
                            <a:latin typeface="Cambria Math" panose="02040503050406030204" pitchFamily="18" charset="0"/>
                            <a:ea typeface="Cambria Math" panose="02040503050406030204" pitchFamily="18" charset="0"/>
                          </a:rPr>
                          <m:t>𝑓</m:t>
                        </m:r>
                      </m:e>
                      <m:sub>
                        <m:r>
                          <a:rPr lang="en-US" altLang="zh-TW" sz="1200" b="0" i="1" smtClean="0">
                            <a:latin typeface="Cambria Math" panose="02040503050406030204" pitchFamily="18" charset="0"/>
                            <a:ea typeface="Cambria Math" panose="02040503050406030204" pitchFamily="18" charset="0"/>
                          </a:rPr>
                          <m:t>𝑝</m:t>
                        </m:r>
                      </m:sub>
                    </m:sSub>
                    <m:r>
                      <a:rPr lang="en-US" altLang="zh-TW" sz="1200" b="0" i="1" smtClean="0">
                        <a:latin typeface="Cambria Math" panose="02040503050406030204" pitchFamily="18" charset="0"/>
                        <a:ea typeface="Cambria Math" panose="02040503050406030204" pitchFamily="18" charset="0"/>
                      </a:rPr>
                      <m:t> </m:t>
                    </m:r>
                    <m:r>
                      <a:rPr lang="en-US" altLang="zh-TW" sz="1200" b="0" i="1" smtClean="0">
                        <a:latin typeface="Cambria Math" panose="02040503050406030204" pitchFamily="18" charset="0"/>
                        <a:ea typeface="Cambria Math" panose="02040503050406030204" pitchFamily="18" charset="0"/>
                      </a:rPr>
                      <m:t>𝑚𝑜𝑑</m:t>
                    </m:r>
                    <m:r>
                      <a:rPr lang="en-US" altLang="zh-TW" sz="1200" b="0" i="1" smtClean="0">
                        <a:latin typeface="Cambria Math" panose="02040503050406030204" pitchFamily="18" charset="0"/>
                        <a:ea typeface="Cambria Math" panose="02040503050406030204" pitchFamily="18" charset="0"/>
                      </a:rPr>
                      <m:t> </m:t>
                    </m:r>
                    <m:r>
                      <a:rPr lang="en-US" altLang="zh-TW" sz="1200" b="0" i="1" smtClean="0">
                        <a:latin typeface="Cambria Math" panose="02040503050406030204" pitchFamily="18" charset="0"/>
                        <a:ea typeface="Cambria Math" panose="02040503050406030204" pitchFamily="18" charset="0"/>
                      </a:rPr>
                      <m:t>𝑝</m:t>
                    </m:r>
                  </m:oMath>
                </a14:m>
                <a:r>
                  <a:rPr lang="zh-TW" altLang="en-US" sz="1200" dirty="0"/>
                  <a:t>，我們要將參數擺出以下形式</a:t>
                </a:r>
                <a:endParaRPr lang="en-US" altLang="zh-TW" sz="1200" dirty="0"/>
              </a:p>
              <a:p>
                <a:pPr lvl="1"/>
                <a:r>
                  <a:rPr lang="zh-TW" altLang="en-US" sz="1200" dirty="0"/>
                  <a:t>詳細的推導可以參考：</a:t>
                </a:r>
                <a:r>
                  <a:rPr lang="en-US" altLang="zh-TW" sz="1200" dirty="0"/>
                  <a:t> https://f5.pm/go-21422.html</a:t>
                </a:r>
              </a:p>
              <a:p>
                <a:pPr lvl="1"/>
                <a:r>
                  <a:rPr lang="zh-TW" altLang="en-US" sz="1200" dirty="0"/>
                  <a:t>最後，只要對</a:t>
                </a:r>
                <a14:m>
                  <m:oMath xmlns:m="http://schemas.openxmlformats.org/officeDocument/2006/math">
                    <m:d>
                      <m:dPr>
                        <m:begChr m:val="["/>
                        <m:endChr m:val="]"/>
                        <m:ctrlPr>
                          <a:rPr lang="en-US" altLang="zh-TW" sz="1200" i="1" smtClean="0">
                            <a:latin typeface="Cambria Math" panose="02040503050406030204" pitchFamily="18" charset="0"/>
                          </a:rPr>
                        </m:ctrlPr>
                      </m:dPr>
                      <m:e>
                        <m:m>
                          <m:mPr>
                            <m:mcs>
                              <m:mc>
                                <m:mcPr>
                                  <m:count m:val="2"/>
                                  <m:mcJc m:val="center"/>
                                </m:mcPr>
                              </m:mc>
                            </m:mcs>
                            <m:ctrlPr>
                              <a:rPr lang="en-US" altLang="zh-TW" sz="1200" i="1" smtClean="0">
                                <a:latin typeface="Cambria Math" panose="02040503050406030204" pitchFamily="18" charset="0"/>
                              </a:rPr>
                            </m:ctrlPr>
                          </m:mPr>
                          <m:mr>
                            <m:e>
                              <m:r>
                                <m:rPr>
                                  <m:brk m:alnAt="7"/>
                                </m:rPr>
                                <a:rPr lang="en-US" altLang="zh-TW" sz="1200" b="0" i="1" smtClean="0">
                                  <a:latin typeface="Cambria Math" panose="02040503050406030204" pitchFamily="18" charset="0"/>
                                </a:rPr>
                                <m:t>1</m:t>
                              </m:r>
                            </m:e>
                            <m:e>
                              <m:r>
                                <a:rPr lang="en-US" altLang="zh-TW" sz="1200" b="0" i="1" smtClean="0">
                                  <a:latin typeface="Cambria Math" panose="02040503050406030204" pitchFamily="18" charset="0"/>
                                </a:rPr>
                                <m:t>0</m:t>
                              </m:r>
                            </m:e>
                          </m:mr>
                          <m:mr>
                            <m:e>
                              <m:r>
                                <a:rPr lang="en-US" altLang="zh-TW" sz="1200" b="0" i="1" smtClean="0">
                                  <a:latin typeface="Cambria Math" panose="02040503050406030204" pitchFamily="18" charset="0"/>
                                </a:rPr>
                                <m:t>h</m:t>
                              </m:r>
                            </m:e>
                            <m:e>
                              <m:r>
                                <a:rPr lang="en-US" altLang="zh-TW" sz="1200" b="0" i="1" smtClean="0">
                                  <a:latin typeface="Cambria Math" panose="02040503050406030204" pitchFamily="18" charset="0"/>
                                </a:rPr>
                                <m:t>𝑝</m:t>
                              </m:r>
                            </m:e>
                          </m:mr>
                        </m:m>
                      </m:e>
                    </m:d>
                  </m:oMath>
                </a14:m>
                <a:r>
                  <a:rPr lang="zh-TW" altLang="en-US" sz="1200" dirty="0"/>
                  <a:t>做</a:t>
                </a:r>
                <a:r>
                  <a:rPr lang="en-US" altLang="zh-TW" sz="1200" dirty="0"/>
                  <a:t>LLL</a:t>
                </a:r>
                <a:r>
                  <a:rPr lang="zh-TW" altLang="en-US" sz="1200" dirty="0"/>
                  <a:t> </a:t>
                </a:r>
                <a:r>
                  <a:rPr lang="en-US" altLang="zh-TW" sz="1200" dirty="0"/>
                  <a:t>reduction</a:t>
                </a:r>
                <a:r>
                  <a:rPr lang="zh-TW" altLang="en-US" sz="1200" dirty="0"/>
                  <a:t>，第一個</a:t>
                </a:r>
                <a:r>
                  <a:rPr lang="en-US" altLang="zh-TW" sz="1200" dirty="0"/>
                  <a:t>column</a:t>
                </a:r>
                <a:r>
                  <a:rPr lang="zh-TW" altLang="en-US" sz="1200" dirty="0"/>
                  <a:t>就是</a:t>
                </a:r>
                <a:r>
                  <a:rPr lang="en-US" altLang="zh-TW" sz="1200" dirty="0"/>
                  <a:t>2</a:t>
                </a:r>
                <a:r>
                  <a:rPr lang="zh-TW" altLang="en-US" sz="1200" dirty="0"/>
                  <a:t>維</a:t>
                </a:r>
                <a:r>
                  <a:rPr lang="en-US" altLang="zh-TW" sz="1200" dirty="0"/>
                  <a:t>lattice</a:t>
                </a:r>
                <a:r>
                  <a:rPr lang="zh-TW" altLang="en-US" sz="1200" dirty="0"/>
                  <a:t>上的最短向量，就能解密密文</a:t>
                </a:r>
                <a:endParaRPr lang="en-US" altLang="zh-TW" sz="1200" dirty="0"/>
              </a:p>
              <a:p>
                <a:pPr lvl="1"/>
                <a:endParaRPr lang="en-US" altLang="zh-TW" sz="1200" dirty="0"/>
              </a:p>
            </p:txBody>
          </p:sp>
        </mc:Choice>
        <mc:Fallback>
          <p:sp>
            <p:nvSpPr>
              <p:cNvPr id="6" name="內容版面配置區 5">
                <a:extLst>
                  <a:ext uri="{FF2B5EF4-FFF2-40B4-BE49-F238E27FC236}">
                    <a16:creationId xmlns:a16="http://schemas.microsoft.com/office/drawing/2014/main" id="{AD4E4DAF-B869-4967-8CE3-9900ACDA0C1F}"/>
                  </a:ext>
                </a:extLst>
              </p:cNvPr>
              <p:cNvSpPr>
                <a:spLocks noGrp="1" noRot="1" noChangeAspect="1" noMove="1" noResize="1" noEditPoints="1" noAdjustHandles="1" noChangeArrowheads="1" noChangeShapeType="1" noTextEdit="1"/>
              </p:cNvSpPr>
              <p:nvPr>
                <p:ph idx="1"/>
              </p:nvPr>
            </p:nvSpPr>
            <p:spPr>
              <a:xfrm>
                <a:off x="838200" y="905522"/>
                <a:ext cx="10515600" cy="5271441"/>
              </a:xfrm>
              <a:blipFill>
                <a:blip r:embed="rId2"/>
                <a:stretch>
                  <a:fillRect l="-232" t="-926"/>
                </a:stretch>
              </a:blipFill>
            </p:spPr>
            <p:txBody>
              <a:bodyPr/>
              <a:lstStyle/>
              <a:p>
                <a:r>
                  <a:rPr lang="zh-TW" altLang="en-US">
                    <a:noFill/>
                  </a:rPr>
                  <a:t> </a:t>
                </a:r>
              </a:p>
            </p:txBody>
          </p:sp>
        </mc:Fallback>
      </mc:AlternateContent>
      <p:pic>
        <p:nvPicPr>
          <p:cNvPr id="2" name="圖片 1">
            <a:extLst>
              <a:ext uri="{FF2B5EF4-FFF2-40B4-BE49-F238E27FC236}">
                <a16:creationId xmlns:a16="http://schemas.microsoft.com/office/drawing/2014/main" id="{E1218CEB-106D-456E-BA86-8F7FEDAE7E47}"/>
              </a:ext>
            </a:extLst>
          </p:cNvPr>
          <p:cNvPicPr>
            <a:picLocks noChangeAspect="1"/>
          </p:cNvPicPr>
          <p:nvPr/>
        </p:nvPicPr>
        <p:blipFill>
          <a:blip r:embed="rId3"/>
          <a:stretch>
            <a:fillRect/>
          </a:stretch>
        </p:blipFill>
        <p:spPr>
          <a:xfrm>
            <a:off x="8021376" y="635323"/>
            <a:ext cx="3718318" cy="1508417"/>
          </a:xfrm>
          <a:prstGeom prst="rect">
            <a:avLst/>
          </a:prstGeom>
          <a:ln>
            <a:solidFill>
              <a:schemeClr val="tx1"/>
            </a:solidFill>
          </a:ln>
        </p:spPr>
      </p:pic>
    </p:spTree>
    <p:extLst>
      <p:ext uri="{BB962C8B-B14F-4D97-AF65-F5344CB8AC3E}">
        <p14:creationId xmlns:p14="http://schemas.microsoft.com/office/powerpoint/2010/main" val="3070551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FE87F-C289-464D-9C37-EB10721BCAA6}"/>
              </a:ext>
            </a:extLst>
          </p:cNvPr>
          <p:cNvSpPr>
            <a:spLocks noGrp="1"/>
          </p:cNvSpPr>
          <p:nvPr>
            <p:ph type="title"/>
          </p:nvPr>
        </p:nvSpPr>
        <p:spPr/>
        <p:txBody>
          <a:bodyPr/>
          <a:lstStyle/>
          <a:p>
            <a:r>
              <a:rPr lang="en-US" altLang="zh-TW" dirty="0"/>
              <a:t>Classical Cryptography</a:t>
            </a:r>
            <a:endParaRPr lang="zh-TW" altLang="en-US" dirty="0"/>
          </a:p>
        </p:txBody>
      </p:sp>
      <p:sp>
        <p:nvSpPr>
          <p:cNvPr id="3" name="文字版面配置區 2">
            <a:extLst>
              <a:ext uri="{FF2B5EF4-FFF2-40B4-BE49-F238E27FC236}">
                <a16:creationId xmlns:a16="http://schemas.microsoft.com/office/drawing/2014/main" id="{8D7B73B9-4BE7-485C-B480-6A74CAA07932}"/>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929082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117034A-1D1E-42B2-9685-97C0D7171579}"/>
              </a:ext>
            </a:extLst>
          </p:cNvPr>
          <p:cNvSpPr>
            <a:spLocks noGrp="1"/>
          </p:cNvSpPr>
          <p:nvPr>
            <p:ph type="title"/>
          </p:nvPr>
        </p:nvSpPr>
        <p:spPr>
          <a:xfrm>
            <a:off x="838200" y="365125"/>
            <a:ext cx="10515600" cy="540397"/>
          </a:xfrm>
        </p:spPr>
        <p:txBody>
          <a:bodyPr>
            <a:normAutofit/>
          </a:bodyPr>
          <a:lstStyle/>
          <a:p>
            <a:r>
              <a:rPr lang="en-US" altLang="zh-TW" sz="2400" dirty="0"/>
              <a:t>1. sub</a:t>
            </a:r>
            <a:endParaRPr lang="zh-TW" altLang="en-US" sz="2400" dirty="0"/>
          </a:p>
        </p:txBody>
      </p:sp>
      <p:sp>
        <p:nvSpPr>
          <p:cNvPr id="6" name="內容版面配置區 5">
            <a:extLst>
              <a:ext uri="{FF2B5EF4-FFF2-40B4-BE49-F238E27FC236}">
                <a16:creationId xmlns:a16="http://schemas.microsoft.com/office/drawing/2014/main" id="{AD4E4DAF-B869-4967-8CE3-9900ACDA0C1F}"/>
              </a:ext>
            </a:extLst>
          </p:cNvPr>
          <p:cNvSpPr>
            <a:spLocks noGrp="1"/>
          </p:cNvSpPr>
          <p:nvPr>
            <p:ph idx="1"/>
          </p:nvPr>
        </p:nvSpPr>
        <p:spPr>
          <a:xfrm>
            <a:off x="838200" y="905522"/>
            <a:ext cx="10515600" cy="5271441"/>
          </a:xfrm>
        </p:spPr>
        <p:txBody>
          <a:bodyPr>
            <a:normAutofit/>
          </a:bodyPr>
          <a:lstStyle/>
          <a:p>
            <a:r>
              <a:rPr lang="zh-TW" altLang="en-US" sz="1600" dirty="0"/>
              <a:t>參考資料：</a:t>
            </a:r>
            <a:r>
              <a:rPr lang="en-US" altLang="zh-TW" sz="1600" dirty="0"/>
              <a:t>https://inventwithpython.com/hacking/chapter20.html</a:t>
            </a:r>
          </a:p>
          <a:p>
            <a:r>
              <a:rPr lang="zh-TW" altLang="en-US" sz="1600" dirty="0"/>
              <a:t>介紹</a:t>
            </a:r>
            <a:endParaRPr lang="en-US" altLang="zh-TW" sz="1600" dirty="0"/>
          </a:p>
          <a:p>
            <a:pPr lvl="1"/>
            <a:r>
              <a:rPr lang="zh-TW" altLang="en-US" sz="1600" dirty="0"/>
              <a:t>這一題是</a:t>
            </a:r>
            <a:r>
              <a:rPr lang="en-US" altLang="zh-TW" sz="1600" dirty="0"/>
              <a:t>substitution cipher</a:t>
            </a:r>
            <a:r>
              <a:rPr lang="zh-TW" altLang="en-US" sz="1600" dirty="0"/>
              <a:t>的經典題型，透過字母替換表進行</a:t>
            </a:r>
            <a:r>
              <a:rPr lang="en-US" altLang="zh-TW" sz="1600" dirty="0"/>
              <a:t>diffusion</a:t>
            </a:r>
          </a:p>
          <a:p>
            <a:r>
              <a:rPr lang="zh-TW" altLang="en-US" sz="1600" dirty="0"/>
              <a:t>解法</a:t>
            </a:r>
            <a:endParaRPr lang="en-US" altLang="zh-TW" sz="1600" dirty="0"/>
          </a:p>
          <a:p>
            <a:pPr lvl="1"/>
            <a:r>
              <a:rPr lang="zh-TW" altLang="en-US" sz="1600" dirty="0"/>
              <a:t>首先因為明文是英文的自然語言，所以會有不同數量的字元組合出現不同頻率的情形</a:t>
            </a:r>
            <a:endParaRPr lang="en-US" altLang="zh-TW" sz="1600" dirty="0"/>
          </a:p>
          <a:p>
            <a:pPr lvl="2"/>
            <a:r>
              <a:rPr lang="en-US" altLang="zh-TW" sz="1600" dirty="0" err="1"/>
              <a:t>Eg.</a:t>
            </a:r>
            <a:r>
              <a:rPr lang="en-US" altLang="zh-TW" sz="1600" dirty="0"/>
              <a:t> 1</a:t>
            </a:r>
            <a:r>
              <a:rPr lang="zh-TW" altLang="en-US" sz="1600" dirty="0"/>
              <a:t>字元出現最多的是</a:t>
            </a:r>
            <a:r>
              <a:rPr lang="en-US" altLang="zh-TW" sz="1600" dirty="0"/>
              <a:t>e, 3</a:t>
            </a:r>
            <a:r>
              <a:rPr lang="zh-TW" altLang="en-US" sz="1600" dirty="0"/>
              <a:t>字元出現最多的是</a:t>
            </a:r>
            <a:r>
              <a:rPr lang="en-US" altLang="zh-TW" sz="1600" dirty="0"/>
              <a:t>the</a:t>
            </a:r>
          </a:p>
          <a:p>
            <a:pPr lvl="1"/>
            <a:r>
              <a:rPr lang="zh-TW" altLang="en-US" sz="1600" dirty="0"/>
              <a:t>使用</a:t>
            </a:r>
            <a:r>
              <a:rPr lang="en-US" altLang="zh-TW" sz="1600" dirty="0" err="1"/>
              <a:t>ngram</a:t>
            </a:r>
            <a:r>
              <a:rPr lang="zh-TW" altLang="en-US" sz="1600" dirty="0"/>
              <a:t>作為文本的評分標準，經實驗後，對</a:t>
            </a:r>
            <a:r>
              <a:rPr lang="en-US" altLang="zh-TW" sz="1600" dirty="0"/>
              <a:t>3</a:t>
            </a:r>
            <a:r>
              <a:rPr lang="zh-TW" altLang="en-US" sz="1600" dirty="0"/>
              <a:t>字元或</a:t>
            </a:r>
            <a:r>
              <a:rPr lang="en-US" altLang="zh-TW" sz="1600" dirty="0"/>
              <a:t>4</a:t>
            </a:r>
            <a:r>
              <a:rPr lang="zh-TW" altLang="en-US" sz="1600" dirty="0"/>
              <a:t>字元做頻率分析最穩定</a:t>
            </a:r>
            <a:endParaRPr lang="en-US" altLang="zh-TW" sz="1600" dirty="0"/>
          </a:p>
          <a:p>
            <a:pPr lvl="1"/>
            <a:r>
              <a:rPr lang="zh-TW" altLang="en-US" sz="1600" dirty="0"/>
              <a:t>經過</a:t>
            </a:r>
            <a:r>
              <a:rPr lang="en-US" altLang="zh-TW" sz="1600" dirty="0"/>
              <a:t>hill climbing</a:t>
            </a:r>
            <a:r>
              <a:rPr lang="zh-TW" altLang="en-US" sz="1600" dirty="0"/>
              <a:t>算法計算便可還原明文</a:t>
            </a:r>
          </a:p>
        </p:txBody>
      </p:sp>
    </p:spTree>
    <p:extLst>
      <p:ext uri="{BB962C8B-B14F-4D97-AF65-F5344CB8AC3E}">
        <p14:creationId xmlns:p14="http://schemas.microsoft.com/office/powerpoint/2010/main" val="1090262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117034A-1D1E-42B2-9685-97C0D7171579}"/>
              </a:ext>
            </a:extLst>
          </p:cNvPr>
          <p:cNvSpPr>
            <a:spLocks noGrp="1"/>
          </p:cNvSpPr>
          <p:nvPr>
            <p:ph type="title"/>
          </p:nvPr>
        </p:nvSpPr>
        <p:spPr>
          <a:xfrm>
            <a:off x="838200" y="365125"/>
            <a:ext cx="10515600" cy="540397"/>
          </a:xfrm>
        </p:spPr>
        <p:txBody>
          <a:bodyPr>
            <a:normAutofit/>
          </a:bodyPr>
          <a:lstStyle/>
          <a:p>
            <a:r>
              <a:rPr lang="en-US" altLang="zh-TW" sz="2400" dirty="0"/>
              <a:t>2. sub_64</a:t>
            </a:r>
            <a:endParaRPr lang="zh-TW" altLang="en-US" sz="2400" dirty="0"/>
          </a:p>
        </p:txBody>
      </p:sp>
      <p:sp>
        <p:nvSpPr>
          <p:cNvPr id="6" name="內容版面配置區 5">
            <a:extLst>
              <a:ext uri="{FF2B5EF4-FFF2-40B4-BE49-F238E27FC236}">
                <a16:creationId xmlns:a16="http://schemas.microsoft.com/office/drawing/2014/main" id="{AD4E4DAF-B869-4967-8CE3-9900ACDA0C1F}"/>
              </a:ext>
            </a:extLst>
          </p:cNvPr>
          <p:cNvSpPr>
            <a:spLocks noGrp="1"/>
          </p:cNvSpPr>
          <p:nvPr>
            <p:ph idx="1"/>
          </p:nvPr>
        </p:nvSpPr>
        <p:spPr>
          <a:xfrm>
            <a:off x="838200" y="905522"/>
            <a:ext cx="10515600" cy="5271441"/>
          </a:xfrm>
        </p:spPr>
        <p:txBody>
          <a:bodyPr>
            <a:normAutofit/>
          </a:bodyPr>
          <a:lstStyle/>
          <a:p>
            <a:r>
              <a:rPr lang="zh-TW" altLang="en-US" sz="1600" dirty="0"/>
              <a:t>參考資料：</a:t>
            </a:r>
            <a:r>
              <a:rPr lang="en-US" altLang="zh-TW" sz="1600" dirty="0"/>
              <a:t>https://inventwithpython.com/hacking/chapter20.html</a:t>
            </a:r>
          </a:p>
          <a:p>
            <a:r>
              <a:rPr lang="zh-TW" altLang="en-US" sz="1600" dirty="0"/>
              <a:t>介紹</a:t>
            </a:r>
            <a:endParaRPr lang="en-US" altLang="zh-TW" sz="1600" dirty="0"/>
          </a:p>
          <a:p>
            <a:pPr lvl="1"/>
            <a:r>
              <a:rPr lang="zh-TW" altLang="en-US" sz="1600" dirty="0"/>
              <a:t>這一題也是</a:t>
            </a:r>
            <a:r>
              <a:rPr lang="en-US" altLang="zh-TW" sz="1600" dirty="0"/>
              <a:t>substitution cipher</a:t>
            </a:r>
            <a:r>
              <a:rPr lang="zh-TW" altLang="en-US" sz="1600" dirty="0"/>
              <a:t>的經典題型，和上題一樣，只多了一道程序做</a:t>
            </a:r>
            <a:r>
              <a:rPr lang="en-US" altLang="zh-TW" sz="1600" dirty="0"/>
              <a:t>base64</a:t>
            </a:r>
            <a:r>
              <a:rPr lang="zh-TW" altLang="en-US" sz="1600" dirty="0"/>
              <a:t>編碼後才做替換加密</a:t>
            </a:r>
            <a:endParaRPr lang="en-US" altLang="zh-TW" sz="1600" dirty="0"/>
          </a:p>
          <a:p>
            <a:r>
              <a:rPr lang="zh-TW" altLang="en-US" sz="1600" dirty="0"/>
              <a:t>解法</a:t>
            </a:r>
            <a:endParaRPr lang="en-US" altLang="zh-TW" sz="1600" dirty="0"/>
          </a:p>
          <a:p>
            <a:pPr lvl="1"/>
            <a:r>
              <a:rPr lang="zh-TW" altLang="en-US" sz="1600" dirty="0"/>
              <a:t>因為已經是</a:t>
            </a:r>
            <a:r>
              <a:rPr lang="en-US" altLang="zh-TW" sz="1600" dirty="0"/>
              <a:t>base64</a:t>
            </a:r>
            <a:r>
              <a:rPr lang="zh-TW" altLang="en-US" sz="1600" dirty="0"/>
              <a:t>編碼，所以原本的字頻表也必須</a:t>
            </a:r>
            <a:r>
              <a:rPr lang="en-US" altLang="zh-TW" sz="1600" dirty="0"/>
              <a:t>base64</a:t>
            </a:r>
            <a:r>
              <a:rPr lang="zh-TW" altLang="en-US" sz="1600" dirty="0"/>
              <a:t>編碼</a:t>
            </a:r>
            <a:endParaRPr lang="en-US" altLang="zh-TW" sz="1600" dirty="0"/>
          </a:p>
          <a:p>
            <a:pPr lvl="1"/>
            <a:r>
              <a:rPr lang="zh-TW" altLang="en-US" sz="1600" dirty="0"/>
              <a:t>然而對應</a:t>
            </a:r>
            <a:r>
              <a:rPr lang="en-US" altLang="zh-TW" sz="1600" dirty="0"/>
              <a:t>ascii</a:t>
            </a:r>
            <a:r>
              <a:rPr lang="zh-TW" altLang="en-US" sz="1600" dirty="0"/>
              <a:t>編碼是</a:t>
            </a:r>
            <a:r>
              <a:rPr lang="en-US" altLang="zh-TW" sz="1600" dirty="0"/>
              <a:t>4:3</a:t>
            </a:r>
            <a:r>
              <a:rPr lang="zh-TW" altLang="en-US" sz="1600" dirty="0"/>
              <a:t>，所以只能對</a:t>
            </a:r>
            <a:r>
              <a:rPr lang="en-US" altLang="zh-TW" sz="1600" dirty="0"/>
              <a:t>4</a:t>
            </a:r>
            <a:r>
              <a:rPr lang="zh-TW" altLang="en-US" sz="1600" dirty="0"/>
              <a:t>字元表編碼</a:t>
            </a:r>
            <a:endParaRPr lang="en-US" altLang="zh-TW" sz="1600" dirty="0"/>
          </a:p>
          <a:p>
            <a:pPr lvl="1"/>
            <a:r>
              <a:rPr lang="zh-TW" altLang="en-US" sz="1600" dirty="0"/>
              <a:t>另外，因為不論大小都會替換所以要枚舉所有</a:t>
            </a:r>
            <a:r>
              <a:rPr lang="en-US" altLang="zh-TW" sz="1600" dirty="0"/>
              <a:t>base64</a:t>
            </a:r>
            <a:r>
              <a:rPr lang="zh-TW" altLang="en-US" sz="1600" dirty="0"/>
              <a:t>後</a:t>
            </a:r>
            <a:r>
              <a:rPr lang="en-US" altLang="zh-TW" sz="1600" dirty="0"/>
              <a:t>3</a:t>
            </a:r>
            <a:r>
              <a:rPr lang="zh-TW" altLang="en-US" sz="1600" dirty="0"/>
              <a:t>字元內大小寫組合</a:t>
            </a:r>
            <a:endParaRPr lang="en-US" altLang="zh-TW" sz="1600" dirty="0"/>
          </a:p>
          <a:p>
            <a:pPr lvl="1"/>
            <a:r>
              <a:rPr lang="zh-TW" altLang="en-US" sz="1600" dirty="0"/>
              <a:t>最後透過一樣的</a:t>
            </a:r>
            <a:r>
              <a:rPr lang="en-US" altLang="zh-TW" sz="1600" dirty="0"/>
              <a:t>hill climbing</a:t>
            </a:r>
            <a:r>
              <a:rPr lang="zh-TW" altLang="en-US" sz="1600" dirty="0"/>
              <a:t>算法便能解出密文</a:t>
            </a:r>
            <a:endParaRPr lang="en-US" altLang="zh-TW" sz="1600" dirty="0"/>
          </a:p>
          <a:p>
            <a:pPr lvl="1"/>
            <a:endParaRPr lang="en-US" altLang="zh-TW" sz="1200" dirty="0"/>
          </a:p>
        </p:txBody>
      </p:sp>
      <p:pic>
        <p:nvPicPr>
          <p:cNvPr id="2" name="圖片 1">
            <a:extLst>
              <a:ext uri="{FF2B5EF4-FFF2-40B4-BE49-F238E27FC236}">
                <a16:creationId xmlns:a16="http://schemas.microsoft.com/office/drawing/2014/main" id="{7B9861D2-D74F-492C-84F4-5E4726410FC4}"/>
              </a:ext>
            </a:extLst>
          </p:cNvPr>
          <p:cNvPicPr>
            <a:picLocks noChangeAspect="1"/>
          </p:cNvPicPr>
          <p:nvPr/>
        </p:nvPicPr>
        <p:blipFill>
          <a:blip r:embed="rId2"/>
          <a:stretch>
            <a:fillRect/>
          </a:stretch>
        </p:blipFill>
        <p:spPr>
          <a:xfrm>
            <a:off x="6676129" y="4071773"/>
            <a:ext cx="4401015" cy="1179219"/>
          </a:xfrm>
          <a:prstGeom prst="rect">
            <a:avLst/>
          </a:prstGeom>
        </p:spPr>
      </p:pic>
    </p:spTree>
    <p:extLst>
      <p:ext uri="{BB962C8B-B14F-4D97-AF65-F5344CB8AC3E}">
        <p14:creationId xmlns:p14="http://schemas.microsoft.com/office/powerpoint/2010/main" val="603961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117034A-1D1E-42B2-9685-97C0D7171579}"/>
              </a:ext>
            </a:extLst>
          </p:cNvPr>
          <p:cNvSpPr>
            <a:spLocks noGrp="1"/>
          </p:cNvSpPr>
          <p:nvPr>
            <p:ph type="title"/>
          </p:nvPr>
        </p:nvSpPr>
        <p:spPr>
          <a:xfrm>
            <a:off x="838200" y="365125"/>
            <a:ext cx="10515600" cy="540397"/>
          </a:xfrm>
        </p:spPr>
        <p:txBody>
          <a:bodyPr>
            <a:normAutofit/>
          </a:bodyPr>
          <a:lstStyle/>
          <a:p>
            <a:r>
              <a:rPr lang="en-US" altLang="zh-TW" sz="2400" dirty="0"/>
              <a:t>3. simple</a:t>
            </a:r>
            <a:endParaRPr lang="zh-TW" altLang="en-US" sz="2400" dirty="0"/>
          </a:p>
        </p:txBody>
      </p:sp>
      <p:sp>
        <p:nvSpPr>
          <p:cNvPr id="6" name="內容版面配置區 5">
            <a:extLst>
              <a:ext uri="{FF2B5EF4-FFF2-40B4-BE49-F238E27FC236}">
                <a16:creationId xmlns:a16="http://schemas.microsoft.com/office/drawing/2014/main" id="{AD4E4DAF-B869-4967-8CE3-9900ACDA0C1F}"/>
              </a:ext>
            </a:extLst>
          </p:cNvPr>
          <p:cNvSpPr>
            <a:spLocks noGrp="1"/>
          </p:cNvSpPr>
          <p:nvPr>
            <p:ph idx="1"/>
          </p:nvPr>
        </p:nvSpPr>
        <p:spPr>
          <a:xfrm>
            <a:off x="838200" y="905522"/>
            <a:ext cx="10515600" cy="5271441"/>
          </a:xfrm>
        </p:spPr>
        <p:txBody>
          <a:bodyPr>
            <a:normAutofit/>
          </a:bodyPr>
          <a:lstStyle/>
          <a:p>
            <a:r>
              <a:rPr lang="zh-TW" altLang="en-US" sz="1600" dirty="0"/>
              <a:t>參考資料：</a:t>
            </a:r>
            <a:r>
              <a:rPr lang="en-US" altLang="zh-TW" sz="1600" dirty="0"/>
              <a:t>Tokyo Westerns CTF 2017 - My Simple Cipher</a:t>
            </a:r>
          </a:p>
          <a:p>
            <a:r>
              <a:rPr lang="zh-TW" altLang="en-US" sz="1600" dirty="0"/>
              <a:t>介紹</a:t>
            </a:r>
            <a:endParaRPr lang="en-US" altLang="zh-TW" sz="1600" dirty="0"/>
          </a:p>
          <a:p>
            <a:pPr lvl="1"/>
            <a:r>
              <a:rPr lang="zh-TW" altLang="en-US" sz="1600" dirty="0"/>
              <a:t>這一題算是熱身題，實作了加密，卻沒有實作解密，所以要透過實作解密將</a:t>
            </a:r>
            <a:r>
              <a:rPr lang="en-US" altLang="zh-TW" sz="1600" dirty="0"/>
              <a:t>flag</a:t>
            </a:r>
            <a:r>
              <a:rPr lang="zh-TW" altLang="en-US" sz="1600" dirty="0"/>
              <a:t>還原</a:t>
            </a:r>
            <a:endParaRPr lang="en-US" altLang="zh-TW" sz="1600" dirty="0"/>
          </a:p>
          <a:p>
            <a:r>
              <a:rPr lang="zh-TW" altLang="en-US" sz="1600" dirty="0"/>
              <a:t>解法</a:t>
            </a:r>
            <a:endParaRPr lang="en-US" altLang="zh-TW" sz="1600" dirty="0"/>
          </a:p>
          <a:p>
            <a:pPr lvl="1"/>
            <a:r>
              <a:rPr lang="zh-TW" altLang="en-US" sz="1600" dirty="0"/>
              <a:t>這題有很多解法，我採用的解法是用 </a:t>
            </a:r>
            <a:r>
              <a:rPr lang="en-US" altLang="zh-TW" sz="1600" dirty="0"/>
              <a:t>z3 solver</a:t>
            </a:r>
            <a:r>
              <a:rPr lang="zh-TW" altLang="en-US" sz="1600" dirty="0"/>
              <a:t>，這是個可以解很多限制式而得到解答的工具</a:t>
            </a:r>
            <a:endParaRPr lang="en-US" altLang="zh-TW" sz="1600" dirty="0"/>
          </a:p>
          <a:p>
            <a:pPr lvl="1"/>
            <a:r>
              <a:rPr lang="zh-TW" altLang="en-US" sz="1600" dirty="0"/>
              <a:t>觀察得到</a:t>
            </a:r>
            <a:endParaRPr lang="en-US" altLang="zh-TW" sz="1600" dirty="0"/>
          </a:p>
          <a:p>
            <a:pPr lvl="2"/>
            <a:r>
              <a:rPr lang="en-US" altLang="zh-TW" sz="1600" dirty="0"/>
              <a:t>flag and key are &lt; 128 and &gt;= 0</a:t>
            </a:r>
          </a:p>
          <a:p>
            <a:pPr lvl="2"/>
            <a:r>
              <a:rPr lang="en-US" altLang="zh-TW" sz="1600" dirty="0"/>
              <a:t>flag </a:t>
            </a:r>
            <a:r>
              <a:rPr lang="zh-TW" altLang="en-US" sz="1600" dirty="0"/>
              <a:t>開頭是 </a:t>
            </a:r>
            <a:r>
              <a:rPr lang="en-US" altLang="zh-TW" sz="1600" dirty="0"/>
              <a:t>Crypto{</a:t>
            </a:r>
          </a:p>
          <a:p>
            <a:pPr lvl="2"/>
            <a:r>
              <a:rPr lang="zh-TW" altLang="en-US" sz="1600" dirty="0"/>
              <a:t>其中一個字元是</a:t>
            </a:r>
            <a:r>
              <a:rPr lang="en-US" altLang="zh-TW" sz="1600" dirty="0"/>
              <a:t> |</a:t>
            </a:r>
          </a:p>
          <a:p>
            <a:pPr lvl="1"/>
            <a:r>
              <a:rPr lang="zh-TW" altLang="en-US" sz="1600" dirty="0"/>
              <a:t>有這些條件後，就可以解限制式得到</a:t>
            </a:r>
            <a:r>
              <a:rPr lang="en-US" altLang="zh-TW" sz="1600" dirty="0"/>
              <a:t>flag</a:t>
            </a:r>
          </a:p>
        </p:txBody>
      </p:sp>
    </p:spTree>
    <p:extLst>
      <p:ext uri="{BB962C8B-B14F-4D97-AF65-F5344CB8AC3E}">
        <p14:creationId xmlns:p14="http://schemas.microsoft.com/office/powerpoint/2010/main" val="3233910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FE87F-C289-464D-9C37-EB10721BCAA6}"/>
              </a:ext>
            </a:extLst>
          </p:cNvPr>
          <p:cNvSpPr>
            <a:spLocks noGrp="1"/>
          </p:cNvSpPr>
          <p:nvPr>
            <p:ph type="title"/>
          </p:nvPr>
        </p:nvSpPr>
        <p:spPr/>
        <p:txBody>
          <a:bodyPr/>
          <a:lstStyle/>
          <a:p>
            <a:r>
              <a:rPr lang="en-US" altLang="zh-TW" dirty="0"/>
              <a:t>Block Cipher</a:t>
            </a:r>
            <a:endParaRPr lang="zh-TW" altLang="en-US" dirty="0"/>
          </a:p>
        </p:txBody>
      </p:sp>
      <p:sp>
        <p:nvSpPr>
          <p:cNvPr id="3" name="文字版面配置區 2">
            <a:extLst>
              <a:ext uri="{FF2B5EF4-FFF2-40B4-BE49-F238E27FC236}">
                <a16:creationId xmlns:a16="http://schemas.microsoft.com/office/drawing/2014/main" id="{8D7B73B9-4BE7-485C-B480-6A74CAA07932}"/>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4253188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117034A-1D1E-42B2-9685-97C0D7171579}"/>
              </a:ext>
            </a:extLst>
          </p:cNvPr>
          <p:cNvSpPr>
            <a:spLocks noGrp="1"/>
          </p:cNvSpPr>
          <p:nvPr>
            <p:ph type="title"/>
          </p:nvPr>
        </p:nvSpPr>
        <p:spPr>
          <a:xfrm>
            <a:off x="838200" y="365125"/>
            <a:ext cx="10515600" cy="540397"/>
          </a:xfrm>
        </p:spPr>
        <p:txBody>
          <a:bodyPr>
            <a:normAutofit/>
          </a:bodyPr>
          <a:lstStyle/>
          <a:p>
            <a:r>
              <a:rPr lang="en-US" altLang="zh-TW" sz="2400" dirty="0"/>
              <a:t>1. </a:t>
            </a:r>
            <a:r>
              <a:rPr lang="en-US" altLang="zh-TW" sz="2400" dirty="0" err="1"/>
              <a:t>aes_cbc_oracle</a:t>
            </a:r>
            <a:endParaRPr lang="zh-TW" altLang="en-US" sz="2400" dirty="0"/>
          </a:p>
        </p:txBody>
      </p:sp>
      <p:sp>
        <p:nvSpPr>
          <p:cNvPr id="6" name="內容版面配置區 5">
            <a:extLst>
              <a:ext uri="{FF2B5EF4-FFF2-40B4-BE49-F238E27FC236}">
                <a16:creationId xmlns:a16="http://schemas.microsoft.com/office/drawing/2014/main" id="{AD4E4DAF-B869-4967-8CE3-9900ACDA0C1F}"/>
              </a:ext>
            </a:extLst>
          </p:cNvPr>
          <p:cNvSpPr>
            <a:spLocks noGrp="1"/>
          </p:cNvSpPr>
          <p:nvPr>
            <p:ph idx="1"/>
          </p:nvPr>
        </p:nvSpPr>
        <p:spPr>
          <a:xfrm>
            <a:off x="838200" y="905522"/>
            <a:ext cx="10515600" cy="5271441"/>
          </a:xfrm>
        </p:spPr>
        <p:txBody>
          <a:bodyPr>
            <a:normAutofit/>
          </a:bodyPr>
          <a:lstStyle/>
          <a:p>
            <a:r>
              <a:rPr lang="zh-TW" altLang="en-US" sz="1600" dirty="0"/>
              <a:t>參考資料：</a:t>
            </a:r>
            <a:r>
              <a:rPr lang="en-US" altLang="zh-TW" sz="1600" dirty="0"/>
              <a:t> </a:t>
            </a:r>
            <a:r>
              <a:rPr lang="en-US" altLang="zh-TW" sz="1600" dirty="0" err="1"/>
              <a:t>Bamboofox</a:t>
            </a:r>
            <a:r>
              <a:rPr lang="en-US" altLang="zh-TW" sz="1600" dirty="0"/>
              <a:t> CTF – </a:t>
            </a:r>
            <a:r>
              <a:rPr lang="en-US" altLang="zh-TW" sz="1600" dirty="0" err="1"/>
              <a:t>minipadding</a:t>
            </a:r>
            <a:endParaRPr lang="en-US" altLang="zh-TW" sz="1600" dirty="0"/>
          </a:p>
          <a:p>
            <a:r>
              <a:rPr lang="zh-TW" altLang="en-US" sz="1600" dirty="0"/>
              <a:t>介紹</a:t>
            </a:r>
            <a:endParaRPr lang="en-US" altLang="zh-TW" sz="1600" dirty="0"/>
          </a:p>
          <a:p>
            <a:pPr lvl="1"/>
            <a:r>
              <a:rPr lang="zh-TW" altLang="en-US" sz="1600" dirty="0"/>
              <a:t>這題會有一個</a:t>
            </a:r>
            <a:r>
              <a:rPr lang="en-US" altLang="zh-TW" sz="1600" dirty="0"/>
              <a:t>service</a:t>
            </a:r>
            <a:r>
              <a:rPr lang="zh-TW" altLang="en-US" sz="1600" dirty="0"/>
              <a:t>可以將</a:t>
            </a:r>
            <a:r>
              <a:rPr lang="en-US" altLang="zh-TW" sz="1600" dirty="0"/>
              <a:t>AES CBC</a:t>
            </a:r>
            <a:r>
              <a:rPr lang="zh-TW" altLang="en-US" sz="1600" dirty="0"/>
              <a:t>的密文進行解密，並回傳最後一個</a:t>
            </a:r>
            <a:r>
              <a:rPr lang="en-US" altLang="zh-TW" sz="1600" dirty="0"/>
              <a:t>Byte</a:t>
            </a:r>
            <a:r>
              <a:rPr lang="zh-TW" altLang="en-US" sz="1600" dirty="0"/>
              <a:t>是否符合</a:t>
            </a:r>
            <a:r>
              <a:rPr lang="en-US" altLang="zh-TW" sz="1600" dirty="0"/>
              <a:t>padding</a:t>
            </a:r>
          </a:p>
          <a:p>
            <a:r>
              <a:rPr lang="zh-TW" altLang="en-US" sz="1600" dirty="0"/>
              <a:t>解法</a:t>
            </a:r>
            <a:endParaRPr lang="en-US" altLang="zh-TW" sz="1600" dirty="0"/>
          </a:p>
          <a:p>
            <a:pPr lvl="1"/>
            <a:r>
              <a:rPr lang="zh-TW" altLang="en-US" sz="1600" dirty="0"/>
              <a:t>這題是經典的</a:t>
            </a:r>
            <a:r>
              <a:rPr lang="en-US" altLang="zh-TW" sz="1600" dirty="0"/>
              <a:t>AES CBC Padding Oracle</a:t>
            </a:r>
            <a:r>
              <a:rPr lang="zh-TW" altLang="en-US" sz="1600" dirty="0"/>
              <a:t>，我們要利用檢查</a:t>
            </a:r>
            <a:r>
              <a:rPr lang="en-US" altLang="zh-TW" sz="1600" dirty="0"/>
              <a:t>padding</a:t>
            </a:r>
            <a:r>
              <a:rPr lang="zh-TW" altLang="en-US" sz="1600" dirty="0"/>
              <a:t>的機制猜中間狀態</a:t>
            </a:r>
            <a:endParaRPr lang="en-US" altLang="zh-TW" sz="1600" dirty="0"/>
          </a:p>
          <a:p>
            <a:pPr lvl="1"/>
            <a:r>
              <a:rPr lang="zh-TW" altLang="en-US" sz="1600" dirty="0"/>
              <a:t>首先從倒數第二個</a:t>
            </a:r>
            <a:r>
              <a:rPr lang="en-US" altLang="zh-TW" sz="1600" dirty="0"/>
              <a:t>block</a:t>
            </a:r>
            <a:r>
              <a:rPr lang="zh-TW" altLang="en-US" sz="1600" dirty="0"/>
              <a:t>的密文的最後一個</a:t>
            </a:r>
            <a:r>
              <a:rPr lang="en-US" altLang="zh-TW" sz="1600" dirty="0"/>
              <a:t>byte</a:t>
            </a:r>
            <a:r>
              <a:rPr lang="zh-TW" altLang="en-US" sz="1600" dirty="0"/>
              <a:t>開始依序爆破</a:t>
            </a:r>
            <a:endParaRPr lang="en-US" altLang="zh-TW" sz="1600" dirty="0"/>
          </a:p>
          <a:p>
            <a:pPr lvl="1"/>
            <a:r>
              <a:rPr lang="zh-TW" altLang="en-US" sz="1600" dirty="0"/>
              <a:t>當我們的改動使得最後一個</a:t>
            </a:r>
            <a:r>
              <a:rPr lang="en-US" altLang="zh-TW" sz="1600" dirty="0"/>
              <a:t>block</a:t>
            </a:r>
            <a:r>
              <a:rPr lang="zh-TW" altLang="en-US" sz="1600" dirty="0"/>
              <a:t>的中間狀態的倒數第一個</a:t>
            </a:r>
            <a:r>
              <a:rPr lang="en-US" altLang="zh-TW" sz="1600" dirty="0"/>
              <a:t>byte</a:t>
            </a:r>
            <a:r>
              <a:rPr lang="zh-TW" altLang="en-US" sz="1600" dirty="0"/>
              <a:t>為</a:t>
            </a:r>
            <a:r>
              <a:rPr lang="en-US" altLang="zh-TW" sz="1600" dirty="0"/>
              <a:t>\x01</a:t>
            </a:r>
            <a:r>
              <a:rPr lang="zh-TW" altLang="en-US" sz="1600" dirty="0"/>
              <a:t>時，因為</a:t>
            </a:r>
            <a:r>
              <a:rPr lang="en-US" altLang="zh-TW" sz="1600" dirty="0"/>
              <a:t>padding</a:t>
            </a:r>
            <a:r>
              <a:rPr lang="zh-TW" altLang="en-US" sz="1600" dirty="0"/>
              <a:t>的機制會回傳</a:t>
            </a:r>
            <a:r>
              <a:rPr lang="en-US" altLang="zh-TW" sz="1600" dirty="0"/>
              <a:t>yes</a:t>
            </a:r>
          </a:p>
          <a:p>
            <a:pPr lvl="1"/>
            <a:r>
              <a:rPr lang="zh-TW" altLang="en-US" sz="1600" dirty="0"/>
              <a:t>依此類推</a:t>
            </a:r>
            <a:endParaRPr lang="en-US" altLang="zh-TW" sz="1600" dirty="0"/>
          </a:p>
          <a:p>
            <a:pPr lvl="1"/>
            <a:r>
              <a:rPr lang="zh-TW" altLang="en-US" sz="1600" dirty="0"/>
              <a:t>當我們的改動使得最後一個</a:t>
            </a:r>
            <a:r>
              <a:rPr lang="en-US" altLang="zh-TW" sz="1600" dirty="0"/>
              <a:t>block</a:t>
            </a:r>
            <a:r>
              <a:rPr lang="zh-TW" altLang="en-US" sz="1600" dirty="0"/>
              <a:t>的中間狀態的倒數第二個</a:t>
            </a:r>
            <a:r>
              <a:rPr lang="en-US" altLang="zh-TW" sz="1600" dirty="0"/>
              <a:t>byte</a:t>
            </a:r>
            <a:r>
              <a:rPr lang="zh-TW" altLang="en-US" sz="1600" dirty="0"/>
              <a:t>為</a:t>
            </a:r>
            <a:r>
              <a:rPr lang="en-US" altLang="zh-TW" sz="1600" dirty="0"/>
              <a:t>\x02</a:t>
            </a:r>
            <a:r>
              <a:rPr lang="zh-TW" altLang="en-US" sz="1600" dirty="0"/>
              <a:t>時，會回傳</a:t>
            </a:r>
            <a:r>
              <a:rPr lang="en-US" altLang="zh-TW" sz="1600" dirty="0"/>
              <a:t>yes</a:t>
            </a:r>
          </a:p>
          <a:p>
            <a:pPr lvl="1"/>
            <a:r>
              <a:rPr lang="zh-TW" altLang="en-US" sz="1600" dirty="0"/>
              <a:t>我們可以這樣反覆操作，直到猜完所有明文，就會得到</a:t>
            </a:r>
            <a:r>
              <a:rPr lang="en-US" altLang="zh-TW" sz="1600" dirty="0"/>
              <a:t>flag</a:t>
            </a:r>
          </a:p>
          <a:p>
            <a:pPr lvl="1"/>
            <a:endParaRPr lang="en-US" altLang="zh-TW" sz="1200" dirty="0"/>
          </a:p>
        </p:txBody>
      </p:sp>
      <p:pic>
        <p:nvPicPr>
          <p:cNvPr id="4" name="image.png" descr="image.png">
            <a:extLst>
              <a:ext uri="{FF2B5EF4-FFF2-40B4-BE49-F238E27FC236}">
                <a16:creationId xmlns:a16="http://schemas.microsoft.com/office/drawing/2014/main" id="{5AAB7238-DD2C-414F-85A0-222BA0520C79}"/>
              </a:ext>
            </a:extLst>
          </p:cNvPr>
          <p:cNvPicPr>
            <a:picLocks noChangeAspect="1"/>
          </p:cNvPicPr>
          <p:nvPr/>
        </p:nvPicPr>
        <p:blipFill>
          <a:blip r:embed="rId2"/>
          <a:stretch>
            <a:fillRect/>
          </a:stretch>
        </p:blipFill>
        <p:spPr>
          <a:xfrm>
            <a:off x="6096000" y="4400456"/>
            <a:ext cx="5365750" cy="1552022"/>
          </a:xfrm>
          <a:prstGeom prst="rect">
            <a:avLst/>
          </a:prstGeom>
          <a:ln w="12700">
            <a:miter lim="400000"/>
          </a:ln>
        </p:spPr>
      </p:pic>
      <p:pic>
        <p:nvPicPr>
          <p:cNvPr id="7" name="image.png" descr="image.png">
            <a:extLst>
              <a:ext uri="{FF2B5EF4-FFF2-40B4-BE49-F238E27FC236}">
                <a16:creationId xmlns:a16="http://schemas.microsoft.com/office/drawing/2014/main" id="{78977522-439A-46FF-920C-FF7B179E25C6}"/>
              </a:ext>
            </a:extLst>
          </p:cNvPr>
          <p:cNvPicPr>
            <a:picLocks noChangeAspect="1"/>
          </p:cNvPicPr>
          <p:nvPr/>
        </p:nvPicPr>
        <p:blipFill>
          <a:blip r:embed="rId3"/>
          <a:stretch>
            <a:fillRect/>
          </a:stretch>
        </p:blipFill>
        <p:spPr>
          <a:xfrm>
            <a:off x="1664028" y="4116029"/>
            <a:ext cx="3771245" cy="2511844"/>
          </a:xfrm>
          <a:prstGeom prst="rect">
            <a:avLst/>
          </a:prstGeom>
          <a:ln w="12700">
            <a:miter lim="400000"/>
          </a:ln>
        </p:spPr>
      </p:pic>
    </p:spTree>
    <p:extLst>
      <p:ext uri="{BB962C8B-B14F-4D97-AF65-F5344CB8AC3E}">
        <p14:creationId xmlns:p14="http://schemas.microsoft.com/office/powerpoint/2010/main" val="144689135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10195</TotalTime>
  <Words>3488</Words>
  <Application>Microsoft Office PowerPoint</Application>
  <PresentationFormat>寬螢幕</PresentationFormat>
  <Paragraphs>398</Paragraphs>
  <Slides>39</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39</vt:i4>
      </vt:variant>
    </vt:vector>
  </HeadingPairs>
  <TitlesOfParts>
    <vt:vector size="45" baseType="lpstr">
      <vt:lpstr>新細明體</vt:lpstr>
      <vt:lpstr>Arial</vt:lpstr>
      <vt:lpstr>Calibri</vt:lpstr>
      <vt:lpstr>Calibri Light</vt:lpstr>
      <vt:lpstr>Cambria Math</vt:lpstr>
      <vt:lpstr>Office 佈景主題</vt:lpstr>
      <vt:lpstr>Crypto CTF Writeup</vt:lpstr>
      <vt:lpstr>PowerPoint 簡報</vt:lpstr>
      <vt:lpstr>PowerPoint 簡報</vt:lpstr>
      <vt:lpstr>Classical Cryptography</vt:lpstr>
      <vt:lpstr>1. sub</vt:lpstr>
      <vt:lpstr>2. sub_64</vt:lpstr>
      <vt:lpstr>3. simple</vt:lpstr>
      <vt:lpstr>Block Cipher</vt:lpstr>
      <vt:lpstr>1. aes_cbc_oracle</vt:lpstr>
      <vt:lpstr>2. aes_cbc_bitflip</vt:lpstr>
      <vt:lpstr>3. aes_copy_paste</vt:lpstr>
      <vt:lpstr>4. des_ofb</vt:lpstr>
      <vt:lpstr>5. double_des</vt:lpstr>
      <vt:lpstr>Stream Cipher</vt:lpstr>
      <vt:lpstr>1. lcg</vt:lpstr>
      <vt:lpstr>2. mt19937_state</vt:lpstr>
      <vt:lpstr>3. mt19937_index</vt:lpstr>
      <vt:lpstr>4. mt19937_tree</vt:lpstr>
      <vt:lpstr>5. lfsr</vt:lpstr>
      <vt:lpstr>6. rc4_bias</vt:lpstr>
      <vt:lpstr>Hash</vt:lpstr>
      <vt:lpstr>1. sha256_lea</vt:lpstr>
      <vt:lpstr>2. sha1_dead</vt:lpstr>
      <vt:lpstr>3. md5_tunnel</vt:lpstr>
      <vt:lpstr>4. hmac_crc</vt:lpstr>
      <vt:lpstr>5. rainbow_table</vt:lpstr>
      <vt:lpstr>RSA</vt:lpstr>
      <vt:lpstr>1. easy_n</vt:lpstr>
      <vt:lpstr>2. too_smooth</vt:lpstr>
      <vt:lpstr>3. fermat</vt:lpstr>
      <vt:lpstr>4. common_factor</vt:lpstr>
      <vt:lpstr>5. common_module</vt:lpstr>
      <vt:lpstr>6. broadcast_crt</vt:lpstr>
      <vt:lpstr>7. lsb_oracle</vt:lpstr>
      <vt:lpstr>8. rsa_sig</vt:lpstr>
      <vt:lpstr>9. stereotype</vt:lpstr>
      <vt:lpstr>Lattice</vt:lpstr>
      <vt:lpstr>1. knapsack</vt:lpstr>
      <vt:lpstr>2. ntru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CTF Writeup</dc:title>
  <dc:creator>Hank K Chen (RD-TW)</dc:creator>
  <cp:lastModifiedBy>Hank K Chen (RD-TW)</cp:lastModifiedBy>
  <cp:revision>131</cp:revision>
  <dcterms:created xsi:type="dcterms:W3CDTF">2021-07-02T18:50:57Z</dcterms:created>
  <dcterms:modified xsi:type="dcterms:W3CDTF">2021-07-11T06:51:50Z</dcterms:modified>
</cp:coreProperties>
</file>