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3" r:id="rId3"/>
    <p:sldId id="257" r:id="rId4"/>
    <p:sldId id="258" r:id="rId5"/>
    <p:sldId id="295" r:id="rId6"/>
    <p:sldId id="270" r:id="rId7"/>
    <p:sldId id="288" r:id="rId8"/>
    <p:sldId id="289" r:id="rId9"/>
    <p:sldId id="290" r:id="rId10"/>
    <p:sldId id="259" r:id="rId11"/>
    <p:sldId id="261" r:id="rId12"/>
    <p:sldId id="263" r:id="rId13"/>
    <p:sldId id="301" r:id="rId14"/>
    <p:sldId id="267" r:id="rId15"/>
    <p:sldId id="268" r:id="rId16"/>
    <p:sldId id="296" r:id="rId17"/>
    <p:sldId id="297" r:id="rId18"/>
    <p:sldId id="298" r:id="rId19"/>
    <p:sldId id="299" r:id="rId20"/>
    <p:sldId id="280" r:id="rId21"/>
    <p:sldId id="306" r:id="rId22"/>
    <p:sldId id="279" r:id="rId23"/>
    <p:sldId id="276" r:id="rId24"/>
    <p:sldId id="305" r:id="rId25"/>
    <p:sldId id="271" r:id="rId26"/>
    <p:sldId id="277" r:id="rId27"/>
    <p:sldId id="304" r:id="rId28"/>
    <p:sldId id="272" r:id="rId29"/>
    <p:sldId id="302" r:id="rId30"/>
    <p:sldId id="283" r:id="rId31"/>
    <p:sldId id="284" r:id="rId32"/>
    <p:sldId id="300" r:id="rId33"/>
    <p:sldId id="285" r:id="rId34"/>
    <p:sldId id="286" r:id="rId35"/>
    <p:sldId id="292" r:id="rId36"/>
    <p:sldId id="265" r:id="rId37"/>
    <p:sldId id="273" r:id="rId38"/>
    <p:sldId id="274" r:id="rId39"/>
    <p:sldId id="275" r:id="rId40"/>
    <p:sldId id="266" r:id="rId41"/>
    <p:sldId id="282" r:id="rId42"/>
    <p:sldId id="291" r:id="rId43"/>
    <p:sldId id="260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5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7DEE-CD54-49E5-9466-571544F172B9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95B4-1336-45E3-8F15-1738C64C77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2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</a:t>
            </a:r>
            <a:r>
              <a:rPr lang="zh-TW" altLang="en-US" dirty="0" smtClean="0"/>
              <a:t>人都跟你不同天生日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95B4-1336-45E3-8F15-1738C64C77D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2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</a:t>
            </a:r>
            <a:r>
              <a:rPr lang="zh-TW" altLang="en-US" dirty="0" smtClean="0"/>
              <a:t>人都在不同天生日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95B4-1336-45E3-8F15-1738C64C77D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8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長度的雜湊表可能發生碰撞測試次數不是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1200" b="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次而是只有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1200" b="0" i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95B4-1336-45E3-8F15-1738C64C77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37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由類似的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次迴圈構成，分成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一個非線性函式；一個函式運算一次。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TW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的輸入資料，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常數，用來完成每次不同的計算。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95B4-1336-45E3-8F15-1738C64C77D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9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41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3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0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5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270D-A9AE-4510-849F-31CD1B43B8EC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95A8-A39A-40A5-AE45-A73E0BE6D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9F%E6%97%A5%E6%94%BB%E5%87%B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bwall/HashPu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hattered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-marcstevens/hashclash" TargetMode="External"/><Relationship Id="rId2" Type="http://schemas.openxmlformats.org/officeDocument/2006/relationships/hyperlink" Target="https://github.com/s1fr0/md5-tunne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quipqiup.com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MAC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Hank Chen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1897" t="18879" r="11598" b="14504"/>
          <a:stretch/>
        </p:blipFill>
        <p:spPr>
          <a:xfrm>
            <a:off x="7096479" y="2500286"/>
            <a:ext cx="1251108" cy="10520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50" y="2446517"/>
            <a:ext cx="1159608" cy="11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Theorem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4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8948"/>
            <a:ext cx="10515600" cy="1690688"/>
          </a:xfrm>
        </p:spPr>
        <p:txBody>
          <a:bodyPr/>
          <a:lstStyle/>
          <a:p>
            <a:r>
              <a:rPr lang="en-US" altLang="zh-TW" dirty="0"/>
              <a:t>Birthday Paradox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39636"/>
            <a:ext cx="11122742" cy="4821382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smtClean="0"/>
              <a:t>a group </a:t>
            </a:r>
            <a:r>
              <a:rPr lang="en-US" altLang="zh-TW" dirty="0"/>
              <a:t>of 40 </a:t>
            </a:r>
            <a:r>
              <a:rPr lang="en-US" altLang="zh-TW" dirty="0" smtClean="0"/>
              <a:t>people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What is the probability that someone has </a:t>
            </a:r>
            <a:r>
              <a:rPr lang="en-US" altLang="zh-TW" dirty="0" smtClean="0">
                <a:solidFill>
                  <a:srgbClr val="FF0000"/>
                </a:solidFill>
              </a:rPr>
              <a:t>the same birthday</a:t>
            </a:r>
            <a:r>
              <a:rPr lang="en-US" altLang="zh-TW" dirty="0" smtClean="0"/>
              <a:t> as </a:t>
            </a:r>
            <a:r>
              <a:rPr lang="en-US" altLang="zh-TW" dirty="0"/>
              <a:t>you? (</a:t>
            </a:r>
            <a:r>
              <a:rPr lang="zh-TW" altLang="en-US" dirty="0"/>
              <a:t>弱碰撞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482" r="1059" b="2845"/>
          <a:stretch/>
        </p:blipFill>
        <p:spPr>
          <a:xfrm>
            <a:off x="2903540" y="2993922"/>
            <a:ext cx="6384125" cy="26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8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037" y="55417"/>
            <a:ext cx="10515600" cy="1690688"/>
          </a:xfrm>
        </p:spPr>
        <p:txBody>
          <a:bodyPr/>
          <a:lstStyle/>
          <a:p>
            <a:r>
              <a:rPr lang="en-US" altLang="zh-TW" dirty="0"/>
              <a:t>Birthday Paradox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3677" y="1690688"/>
            <a:ext cx="11528323" cy="5070329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smtClean="0"/>
              <a:t>a group </a:t>
            </a:r>
            <a:r>
              <a:rPr lang="en-US" altLang="zh-TW" dirty="0"/>
              <a:t>of 40 </a:t>
            </a:r>
            <a:r>
              <a:rPr lang="en-US" altLang="zh-TW" dirty="0" smtClean="0"/>
              <a:t>people</a:t>
            </a:r>
          </a:p>
          <a:p>
            <a:pPr marL="457200" lvl="1" indent="0">
              <a:buNone/>
            </a:pPr>
            <a:r>
              <a:rPr lang="en-US" altLang="zh-TW" dirty="0" smtClean="0"/>
              <a:t>2.	What is the probability that </a:t>
            </a:r>
            <a:r>
              <a:rPr lang="en-US" altLang="zh-TW" dirty="0" smtClean="0">
                <a:solidFill>
                  <a:srgbClr val="FF0000"/>
                </a:solidFill>
              </a:rPr>
              <a:t>at least two people</a:t>
            </a:r>
            <a:r>
              <a:rPr lang="en-US" altLang="zh-TW" dirty="0" smtClean="0"/>
              <a:t> share the same </a:t>
            </a:r>
            <a:r>
              <a:rPr lang="en-US" altLang="zh-TW" dirty="0"/>
              <a:t>birthday? (</a:t>
            </a:r>
            <a:r>
              <a:rPr lang="zh-TW" altLang="en-US" dirty="0"/>
              <a:t>強碰撞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" y="3067477"/>
            <a:ext cx="7352938" cy="3280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992" t="7374" r="7191"/>
          <a:stretch/>
        </p:blipFill>
        <p:spPr>
          <a:xfrm>
            <a:off x="7972191" y="3067477"/>
            <a:ext cx="4091946" cy="26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hlinkClick r:id="rId3"/>
                  </a:rPr>
                  <a:t>Birthday Attack</a:t>
                </a:r>
                <a:endParaRPr lang="en-US" altLang="zh-TW" dirty="0" smtClean="0"/>
              </a:p>
              <a:p>
                <a:r>
                  <a:rPr lang="en-US" altLang="zh-TW" dirty="0" smtClean="0"/>
                  <a:t>Given f, find f(x1) == f(x2), for distinct x1 and x2</a:t>
                </a:r>
              </a:p>
              <a:p>
                <a:pPr lvl="1"/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For example</a:t>
                </a:r>
              </a:p>
              <a:p>
                <a:pPr lvl="1"/>
                <a:r>
                  <a:rPr lang="en-US" altLang="zh-TW" dirty="0" smtClean="0"/>
                  <a:t>A hash with 32 bits digest size </a:t>
                </a:r>
              </a:p>
              <a:p>
                <a:pPr lvl="1"/>
                <a:r>
                  <a:rPr lang="en-US" altLang="zh-TW" dirty="0" smtClean="0"/>
                  <a:t>probability of collision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  <a:blipFill>
                <a:blip r:embed="rId4"/>
                <a:stretch>
                  <a:fillRect l="-1043" t="-19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5778" t="1" b="2756"/>
          <a:stretch/>
        </p:blipFill>
        <p:spPr>
          <a:xfrm>
            <a:off x="1736129" y="2058781"/>
            <a:ext cx="2548119" cy="6781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351" y="4125860"/>
            <a:ext cx="7070913" cy="4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–</a:t>
            </a:r>
            <a:r>
              <a:rPr lang="en-US" altLang="zh-TW" dirty="0" err="1"/>
              <a:t>Damgård</a:t>
            </a:r>
            <a:r>
              <a:rPr lang="en-US" altLang="zh-TW" dirty="0"/>
              <a:t> C</a:t>
            </a:r>
            <a:r>
              <a:rPr lang="en-US" altLang="zh-TW" dirty="0" smtClean="0"/>
              <a:t>onstruction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Merkle</a:t>
            </a:r>
            <a:r>
              <a:rPr lang="en-US" altLang="zh-TW" dirty="0"/>
              <a:t>–</a:t>
            </a:r>
            <a:r>
              <a:rPr lang="en-US" altLang="zh-TW" dirty="0" err="1"/>
              <a:t>Damgård</a:t>
            </a:r>
            <a:r>
              <a:rPr lang="en-US" altLang="zh-TW" dirty="0"/>
              <a:t>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Suffer from </a:t>
            </a:r>
            <a:r>
              <a:rPr lang="en-US" altLang="zh-TW" dirty="0" smtClean="0">
                <a:solidFill>
                  <a:srgbClr val="FF0000"/>
                </a:solidFill>
              </a:rPr>
              <a:t>Length Extension Attack</a:t>
            </a:r>
          </a:p>
          <a:p>
            <a:r>
              <a:rPr lang="en-US" altLang="zh-TW" dirty="0" smtClean="0"/>
              <a:t>Padding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179" t="9801" r="1093"/>
          <a:stretch/>
        </p:blipFill>
        <p:spPr>
          <a:xfrm>
            <a:off x="2123769" y="2819143"/>
            <a:ext cx="9230031" cy="34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digest </a:t>
            </a:r>
            <a:r>
              <a:rPr lang="en-US" altLang="zh-TW" dirty="0" smtClean="0"/>
              <a:t>size: 128 bits (16 bytes)</a:t>
            </a:r>
          </a:p>
          <a:p>
            <a:r>
              <a:rPr lang="en-US" altLang="zh-TW" dirty="0" smtClean="0"/>
              <a:t>Much faster than SHA-family</a:t>
            </a:r>
          </a:p>
          <a:p>
            <a:endParaRPr lang="zh-TW" altLang="en-US" dirty="0"/>
          </a:p>
        </p:txBody>
      </p:sp>
      <p:pic>
        <p:nvPicPr>
          <p:cNvPr id="1026" name="Picture 2" descr="https://upload.wikimedia.org/wikipedia/commons/a/ab/M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48" y="802824"/>
            <a:ext cx="4752156" cy="522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20" y="4143743"/>
            <a:ext cx="464884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digest size: </a:t>
            </a:r>
            <a:r>
              <a:rPr lang="en-US" altLang="zh-TW" dirty="0" smtClean="0"/>
              <a:t>160 </a:t>
            </a:r>
            <a:r>
              <a:rPr lang="en-US" altLang="zh-TW" dirty="0"/>
              <a:t>bits </a:t>
            </a:r>
            <a:r>
              <a:rPr lang="en-US" altLang="zh-TW" dirty="0" smtClean="0"/>
              <a:t>(20 </a:t>
            </a:r>
            <a:r>
              <a:rPr lang="en-US" altLang="zh-TW" dirty="0"/>
              <a:t>bytes)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95" y="1027906"/>
            <a:ext cx="6363305" cy="49528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4" y="3888715"/>
            <a:ext cx="470600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digest size: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224, 256, 384, 512 bits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03" y="1371601"/>
            <a:ext cx="6005274" cy="40384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203"/>
            <a:ext cx="474411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Sponge construction</a:t>
            </a:r>
          </a:p>
          <a:p>
            <a:r>
              <a:rPr lang="en-US" altLang="zh-TW" dirty="0" err="1" smtClean="0"/>
              <a:t>arbitary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digest size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09" y="672058"/>
            <a:ext cx="6923891" cy="32527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9738"/>
            <a:ext cx="473458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Cryptographic Hash </a:t>
            </a:r>
            <a:r>
              <a:rPr lang="en-US" altLang="zh-TW" dirty="0" smtClean="0"/>
              <a:t>Function Criteria</a:t>
            </a:r>
          </a:p>
          <a:p>
            <a:r>
              <a:rPr lang="en-US" altLang="zh-TW" dirty="0"/>
              <a:t>Collision </a:t>
            </a:r>
            <a:r>
              <a:rPr lang="en-US" altLang="zh-TW" dirty="0" smtClean="0"/>
              <a:t>Theorem</a:t>
            </a:r>
          </a:p>
          <a:p>
            <a:r>
              <a:rPr lang="en-US" altLang="zh-TW" dirty="0" err="1"/>
              <a:t>Merkle</a:t>
            </a:r>
            <a:r>
              <a:rPr lang="en-US" altLang="zh-TW" dirty="0"/>
              <a:t>–</a:t>
            </a:r>
            <a:r>
              <a:rPr lang="en-US" altLang="zh-TW" dirty="0" err="1"/>
              <a:t>Damgård</a:t>
            </a:r>
            <a:r>
              <a:rPr lang="en-US" altLang="zh-TW" dirty="0"/>
              <a:t> </a:t>
            </a:r>
            <a:r>
              <a:rPr lang="en-US" altLang="zh-TW" dirty="0" smtClean="0"/>
              <a:t>Construction</a:t>
            </a:r>
          </a:p>
          <a:p>
            <a:r>
              <a:rPr lang="en-US" altLang="zh-TW" dirty="0" smtClean="0"/>
              <a:t>Message Authentication Code (MAC)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 </a:t>
            </a:r>
            <a:r>
              <a:rPr lang="en-US" altLang="zh-TW" dirty="0" smtClean="0"/>
              <a:t>– SHA256LEA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Length Extension Attack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2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76" y="433490"/>
            <a:ext cx="7598048" cy="60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Length Extension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nc</a:t>
            </a:r>
            <a:r>
              <a:rPr lang="en-US" altLang="zh-TW" dirty="0"/>
              <a:t> 140.114.77.172 </a:t>
            </a:r>
            <a:r>
              <a:rPr lang="en-US" altLang="zh-TW" dirty="0" smtClean="0"/>
              <a:t>60004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err="1" smtClean="0">
                <a:hlinkClick r:id="rId2"/>
              </a:rPr>
              <a:t>HashPump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94" y="3005500"/>
            <a:ext cx="10268683" cy="1991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" y="5507442"/>
            <a:ext cx="11798710" cy="8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 </a:t>
            </a:r>
            <a:r>
              <a:rPr lang="en-US" altLang="zh-TW" dirty="0" smtClean="0"/>
              <a:t>– SHA1 is dead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8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377" y="698591"/>
            <a:ext cx="7287246" cy="56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 Collision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nc</a:t>
            </a:r>
            <a:r>
              <a:rPr lang="en-US" altLang="zh-TW" dirty="0"/>
              <a:t> </a:t>
            </a:r>
            <a:r>
              <a:rPr lang="en-US" altLang="zh-TW" dirty="0" smtClean="0"/>
              <a:t>140.114.77.172 60005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://shattered.io/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" y="3637879"/>
            <a:ext cx="5813323" cy="32053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977" y="3563232"/>
            <a:ext cx="6644023" cy="33546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15" y="0"/>
            <a:ext cx="3316321" cy="3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en-US" altLang="zh-TW" dirty="0" smtClean="0"/>
              <a:t>– MD5 c011isi0n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24" y="583323"/>
            <a:ext cx="7186152" cy="5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MD5 </a:t>
            </a:r>
            <a:r>
              <a:rPr lang="en-US" altLang="zh-TW" dirty="0" smtClean="0"/>
              <a:t>tunneling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c</a:t>
            </a:r>
            <a:r>
              <a:rPr lang="en-US" altLang="zh-TW" dirty="0" smtClean="0"/>
              <a:t> 140.114.77.172 60006</a:t>
            </a:r>
          </a:p>
          <a:p>
            <a:r>
              <a:rPr lang="en-US" altLang="zh-TW" dirty="0" smtClean="0">
                <a:hlinkClick r:id="rId2"/>
              </a:rPr>
              <a:t>md5-tunneling</a:t>
            </a:r>
            <a:endParaRPr lang="en-US" altLang="zh-TW" dirty="0" smtClean="0"/>
          </a:p>
          <a:p>
            <a:r>
              <a:rPr lang="en-US" altLang="zh-TW" dirty="0" err="1" smtClean="0">
                <a:hlinkClick r:id="rId3"/>
              </a:rPr>
              <a:t>hashclash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2148" y="3992278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artial_md5.c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21" y="2692353"/>
            <a:ext cx="3496763" cy="38374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8" y="4926396"/>
            <a:ext cx="7474033" cy="1517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16" y="4530453"/>
            <a:ext cx="2822327" cy="2578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59216" y="4418999"/>
            <a:ext cx="3221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/include/</a:t>
            </a:r>
            <a:r>
              <a:rPr lang="en-US" altLang="zh-TW" dirty="0" err="1"/>
              <a:t>openssl</a:t>
            </a:r>
            <a:r>
              <a:rPr lang="en-US" altLang="zh-TW" dirty="0"/>
              <a:t>/md5.h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9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226"/>
            <a:ext cx="7573295" cy="63244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07" y="527773"/>
            <a:ext cx="5868219" cy="10002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79577" y="147486"/>
            <a:ext cx="80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Prefix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850" y="4063117"/>
            <a:ext cx="2839176" cy="6037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14624" y="3000917"/>
            <a:ext cx="1858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Found Collision!!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One Way Function &amp; Requirement (Pre-image resistance, </a:t>
            </a:r>
            <a:r>
              <a:rPr lang="en-US" altLang="zh-TW" dirty="0"/>
              <a:t>Second </a:t>
            </a:r>
            <a:r>
              <a:rPr lang="en-US" altLang="zh-TW" dirty="0" smtClean="0"/>
              <a:t>pre-image </a:t>
            </a:r>
            <a:r>
              <a:rPr lang="en-US" altLang="zh-TW" dirty="0" err="1" smtClean="0"/>
              <a:t>resistence</a:t>
            </a:r>
            <a:r>
              <a:rPr lang="en-US" altLang="zh-TW" dirty="0" smtClean="0"/>
              <a:t>, Collision </a:t>
            </a:r>
            <a:r>
              <a:rPr lang="en-US" altLang="zh-TW" dirty="0" err="1"/>
              <a:t>resistence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Merkle</a:t>
            </a:r>
            <a:r>
              <a:rPr lang="en-US" altLang="zh-TW" dirty="0"/>
              <a:t>–</a:t>
            </a:r>
            <a:r>
              <a:rPr lang="en-US" altLang="zh-TW" dirty="0" err="1"/>
              <a:t>Damgård</a:t>
            </a:r>
            <a:r>
              <a:rPr lang="en-US" altLang="zh-TW" dirty="0"/>
              <a:t>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MD5</a:t>
            </a:r>
            <a:r>
              <a:rPr lang="en-US" altLang="zh-TW" dirty="0"/>
              <a:t> </a:t>
            </a:r>
            <a:r>
              <a:rPr lang="en-US" altLang="zh-TW" dirty="0" smtClean="0"/>
              <a:t>&amp; SHA1 &amp; SHA2 &amp; SHA3 (SHA Family)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Collision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SHA1, MD5) ,Birthday paradox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MAC (CBC-MAC, simple MAC, HMAC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Length </a:t>
            </a:r>
            <a:r>
              <a:rPr lang="en-US" altLang="zh-TW" dirty="0"/>
              <a:t>Extension Attack &amp; </a:t>
            </a:r>
            <a:r>
              <a:rPr lang="en-US" altLang="zh-TW" dirty="0" smtClean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84691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Authentication Code (MAC)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cryptographic checksum </a:t>
            </a:r>
            <a:r>
              <a:rPr lang="en-US" altLang="zh-TW" dirty="0"/>
              <a:t>on data that uses a </a:t>
            </a:r>
            <a:r>
              <a:rPr lang="en-US" altLang="zh-TW" dirty="0">
                <a:solidFill>
                  <a:srgbClr val="FF0000"/>
                </a:solidFill>
              </a:rPr>
              <a:t>symmetric key </a:t>
            </a:r>
            <a:r>
              <a:rPr lang="en-US" altLang="zh-TW" dirty="0"/>
              <a:t>to detect both accidental and intentional </a:t>
            </a:r>
            <a:r>
              <a:rPr lang="en-US" altLang="zh-TW" dirty="0">
                <a:solidFill>
                  <a:srgbClr val="FF0000"/>
                </a:solidFill>
              </a:rPr>
              <a:t>modifications</a:t>
            </a:r>
            <a:r>
              <a:rPr lang="en-US" altLang="zh-TW" dirty="0"/>
              <a:t> of the data</a:t>
            </a:r>
            <a:r>
              <a:rPr lang="en-US" altLang="zh-TW" dirty="0" smtClean="0"/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88" y="2651447"/>
            <a:ext cx="9276424" cy="38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MAC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788"/>
            <a:ext cx="10153260" cy="32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HMAC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64696" y="3208339"/>
            <a:ext cx="6550742" cy="30628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err="1" smtClean="0"/>
              <a:t>opad</a:t>
            </a:r>
            <a:r>
              <a:rPr lang="en-US" altLang="zh-TW" sz="2000" dirty="0" smtClean="0"/>
              <a:t>: the block-sized padding of repeated bytes “0x5c5c5c….”</a:t>
            </a:r>
          </a:p>
          <a:p>
            <a:pPr marL="0" indent="0">
              <a:buNone/>
            </a:pPr>
            <a:r>
              <a:rPr lang="en-US" altLang="zh-TW" sz="2000" dirty="0" err="1" smtClean="0"/>
              <a:t>ipad</a:t>
            </a:r>
            <a:r>
              <a:rPr lang="en-US" altLang="zh-TW" sz="2000" dirty="0"/>
              <a:t>: the block-sized padding of repeated bytes “</a:t>
            </a:r>
            <a:r>
              <a:rPr lang="en-US" altLang="zh-TW" sz="2000" dirty="0" smtClean="0"/>
              <a:t>0x363636….”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l="5101" t="3105" r="7035"/>
          <a:stretch/>
        </p:blipFill>
        <p:spPr>
          <a:xfrm>
            <a:off x="7034981" y="221641"/>
            <a:ext cx="5157019" cy="67985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32" y="1825625"/>
            <a:ext cx="6163910" cy="11535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55806" y="1825625"/>
            <a:ext cx="2241755" cy="430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3767" y="1793924"/>
            <a:ext cx="4365523" cy="4920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838" y="2065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CBC-MAC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2727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Suffer from </a:t>
            </a:r>
            <a:r>
              <a:rPr lang="en-US" altLang="zh-TW" dirty="0" smtClean="0">
                <a:solidFill>
                  <a:srgbClr val="FF0000"/>
                </a:solidFill>
              </a:rPr>
              <a:t>padding oracle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762334" y="1333910"/>
            <a:ext cx="6263148" cy="2605752"/>
            <a:chOff x="4805955" y="3209592"/>
            <a:chExt cx="6916115" cy="25625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5955" y="3209592"/>
              <a:ext cx="6916115" cy="2562583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805955" y="4001294"/>
              <a:ext cx="373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IV</a:t>
              </a:r>
              <a:endParaRPr lang="zh-TW" altLang="en-US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30" y="2161578"/>
            <a:ext cx="4658375" cy="19338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79" y="4475883"/>
            <a:ext cx="9486121" cy="23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477" y="1813986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One-key CBC-MAC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120" t="3696" r="3986"/>
          <a:stretch/>
        </p:blipFill>
        <p:spPr>
          <a:xfrm>
            <a:off x="4168878" y="575187"/>
            <a:ext cx="7905135" cy="54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 Hint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https://quipqiup.com/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69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Hill Climbing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99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gram</a:t>
            </a:r>
            <a:r>
              <a:rPr lang="en-US" altLang="zh-TW" dirty="0" smtClean="0"/>
              <a:t>-score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3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Cryptographic Hash </a:t>
            </a:r>
            <a:r>
              <a:rPr lang="en-US" altLang="zh-TW" dirty="0" smtClean="0"/>
              <a:t>Function </a:t>
            </a:r>
            <a:r>
              <a:rPr lang="en-US" altLang="zh-TW" dirty="0"/>
              <a:t>Criteria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 64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ASCII printable</a:t>
            </a:r>
          </a:p>
          <a:p>
            <a:r>
              <a:rPr lang="en-US" altLang="zh-TW" dirty="0" smtClean="0"/>
              <a:t>[=A-Za-z0-9+/]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8" y="683563"/>
            <a:ext cx="8226025" cy="20142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77" y="3335650"/>
            <a:ext cx="8226025" cy="29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Topic in 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PWN – </a:t>
            </a:r>
            <a:r>
              <a:rPr lang="en-US" altLang="zh-TW" dirty="0" err="1" smtClean="0"/>
              <a:t>bufferoverflow</a:t>
            </a:r>
            <a:endParaRPr lang="en-US" altLang="zh-TW" dirty="0" smtClean="0"/>
          </a:p>
          <a:p>
            <a:r>
              <a:rPr lang="en-US" altLang="zh-TW" dirty="0"/>
              <a:t>PWN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heapoverflow</a:t>
            </a:r>
            <a:endParaRPr lang="en-US" altLang="zh-TW" dirty="0"/>
          </a:p>
          <a:p>
            <a:r>
              <a:rPr lang="en-US" altLang="zh-TW" dirty="0" smtClean="0"/>
              <a:t>PWN – FILE Structure</a:t>
            </a:r>
          </a:p>
          <a:p>
            <a:r>
              <a:rPr lang="en-US" altLang="zh-TW" dirty="0" smtClean="0"/>
              <a:t>CRYPTO – DLP(RSA, Rabin, …, baby step giant step, oracle attack)</a:t>
            </a:r>
          </a:p>
          <a:p>
            <a:r>
              <a:rPr lang="en-US" altLang="zh-TW" dirty="0" smtClean="0"/>
              <a:t>CRYPTO – SPN(AES, …, linear </a:t>
            </a:r>
            <a:r>
              <a:rPr lang="en-US" altLang="zh-TW" dirty="0"/>
              <a:t>&amp;</a:t>
            </a:r>
            <a:r>
              <a:rPr lang="en-US" altLang="zh-TW" dirty="0" smtClean="0"/>
              <a:t> differential </a:t>
            </a:r>
            <a:r>
              <a:rPr lang="en-US" altLang="zh-TW" dirty="0" err="1" smtClean="0"/>
              <a:t>cryptoanalysis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CRYPTO – Shamir secret sharing, </a:t>
            </a:r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r>
              <a:rPr lang="en-US" altLang="zh-TW" dirty="0" smtClean="0"/>
              <a:t>CRYPTO – Elliptic Curve &amp;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upersingular</a:t>
            </a:r>
            <a:r>
              <a:rPr lang="en-US" altLang="zh-TW" dirty="0" smtClean="0"/>
              <a:t> Isogeny </a:t>
            </a:r>
            <a:r>
              <a:rPr lang="en-US" altLang="zh-TW" dirty="0"/>
              <a:t>K</a:t>
            </a:r>
            <a:r>
              <a:rPr lang="en-US" altLang="zh-TW" dirty="0" smtClean="0"/>
              <a:t>ey </a:t>
            </a:r>
            <a:r>
              <a:rPr lang="en-US" altLang="zh-TW" dirty="0"/>
              <a:t>E</a:t>
            </a:r>
            <a:r>
              <a:rPr lang="en-US" altLang="zh-TW" dirty="0" smtClean="0"/>
              <a:t>xchange</a:t>
            </a:r>
          </a:p>
          <a:p>
            <a:r>
              <a:rPr lang="en-US" altLang="zh-TW" dirty="0" smtClean="0"/>
              <a:t>CRYPTO – Lattice (LLL, SIS, LWE, RLWE), PQC</a:t>
            </a:r>
          </a:p>
          <a:p>
            <a:r>
              <a:rPr lang="en-US" altLang="zh-TW" dirty="0" smtClean="0"/>
              <a:t>WEB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1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Forouzan</a:t>
            </a:r>
            <a:r>
              <a:rPr lang="en-US" altLang="zh-TW" dirty="0"/>
              <a:t>, Behrouz A. ,Cryptography and Network Security, McGraw-Hall International Edition, 2008</a:t>
            </a:r>
            <a:r>
              <a:rPr lang="en-US" altLang="zh-TW" dirty="0" smtClean="0"/>
              <a:t>.</a:t>
            </a:r>
          </a:p>
          <a:p>
            <a:pPr fontAlgn="ctr"/>
            <a:r>
              <a:rPr lang="en-US" altLang="zh-TW" dirty="0"/>
              <a:t>Jeffrey </a:t>
            </a:r>
            <a:r>
              <a:rPr lang="en-US" altLang="zh-TW" dirty="0" err="1" smtClean="0"/>
              <a:t>Hoffstein</a:t>
            </a:r>
            <a:r>
              <a:rPr lang="en-US" altLang="zh-TW" dirty="0" smtClean="0"/>
              <a:t>, Jill</a:t>
            </a:r>
            <a:r>
              <a:rPr lang="en-US" altLang="zh-TW" dirty="0"/>
              <a:t> </a:t>
            </a:r>
            <a:r>
              <a:rPr lang="en-US" altLang="zh-TW" dirty="0" err="1" smtClean="0"/>
              <a:t>Pipher</a:t>
            </a:r>
            <a:r>
              <a:rPr lang="en-US" altLang="zh-TW" dirty="0" smtClean="0"/>
              <a:t>, Joseph </a:t>
            </a:r>
            <a:r>
              <a:rPr lang="en-US" altLang="zh-TW" dirty="0"/>
              <a:t>H. </a:t>
            </a:r>
            <a:r>
              <a:rPr lang="en-US" altLang="zh-TW" dirty="0" smtClean="0"/>
              <a:t>Silverman, An </a:t>
            </a:r>
            <a:r>
              <a:rPr lang="en-US" altLang="zh-TW" dirty="0"/>
              <a:t>Introduction to Mathematical Cryptography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Listening!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9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Cryptographic 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ariant input size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ixed output size (digest)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785"/>
          <a:stretch/>
        </p:blipFill>
        <p:spPr>
          <a:xfrm>
            <a:off x="5102912" y="1690688"/>
            <a:ext cx="6811326" cy="48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Cryptographic Hash Function Criteria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68" r="626"/>
          <a:stretch/>
        </p:blipFill>
        <p:spPr>
          <a:xfrm>
            <a:off x="1561396" y="2212258"/>
            <a:ext cx="9069208" cy="28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68" y="175110"/>
            <a:ext cx="9889863" cy="65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32" y="308985"/>
            <a:ext cx="9879736" cy="6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55" y="235839"/>
            <a:ext cx="10223090" cy="63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488</Words>
  <Application>Microsoft Office PowerPoint</Application>
  <PresentationFormat>寬螢幕</PresentationFormat>
  <Paragraphs>113</Paragraphs>
  <Slides>43</Slides>
  <Notes>4</Notes>
  <HiddenSlides>7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Cambria Math</vt:lpstr>
      <vt:lpstr>Office 佈景主題</vt:lpstr>
      <vt:lpstr>MAC </vt:lpstr>
      <vt:lpstr>Outline</vt:lpstr>
      <vt:lpstr>Outline</vt:lpstr>
      <vt:lpstr>Cryptographic Hash Function Criteria</vt:lpstr>
      <vt:lpstr>Cryptographic hash function</vt:lpstr>
      <vt:lpstr>Cryptographic Hash Function Criteria</vt:lpstr>
      <vt:lpstr>PowerPoint 簡報</vt:lpstr>
      <vt:lpstr>PowerPoint 簡報</vt:lpstr>
      <vt:lpstr>PowerPoint 簡報</vt:lpstr>
      <vt:lpstr>Collision Theorem</vt:lpstr>
      <vt:lpstr>Birthday Paradox</vt:lpstr>
      <vt:lpstr>Birthday Paradox</vt:lpstr>
      <vt:lpstr>PowerPoint 簡報</vt:lpstr>
      <vt:lpstr>Merkle–Damgård Construction</vt:lpstr>
      <vt:lpstr>Merkle–Damgård Construction</vt:lpstr>
      <vt:lpstr>MD5</vt:lpstr>
      <vt:lpstr>SHA1</vt:lpstr>
      <vt:lpstr>SHA2</vt:lpstr>
      <vt:lpstr>SHA3</vt:lpstr>
      <vt:lpstr>Lab1 – SHA256LEA</vt:lpstr>
      <vt:lpstr>PowerPoint 簡報</vt:lpstr>
      <vt:lpstr>Length Extension Attack</vt:lpstr>
      <vt:lpstr>Lab2 – SHA1 is dead</vt:lpstr>
      <vt:lpstr>PowerPoint 簡報</vt:lpstr>
      <vt:lpstr>SHA1 Collision </vt:lpstr>
      <vt:lpstr>Lab3 – MD5 c011isi0n</vt:lpstr>
      <vt:lpstr>PowerPoint 簡報</vt:lpstr>
      <vt:lpstr>MD5 tunneling</vt:lpstr>
      <vt:lpstr>PowerPoint 簡報</vt:lpstr>
      <vt:lpstr>Message Authentication Code (MAC)</vt:lpstr>
      <vt:lpstr>MAC</vt:lpstr>
      <vt:lpstr>Simple MAC</vt:lpstr>
      <vt:lpstr>HMAC</vt:lpstr>
      <vt:lpstr>CBC-MAC</vt:lpstr>
      <vt:lpstr>CMAC</vt:lpstr>
      <vt:lpstr>HW2 Hint</vt:lpstr>
      <vt:lpstr>Hill Climbing</vt:lpstr>
      <vt:lpstr>Genetic Algorithm</vt:lpstr>
      <vt:lpstr>ngram-score</vt:lpstr>
      <vt:lpstr>Base 64</vt:lpstr>
      <vt:lpstr>More Topic in Future</vt:lpstr>
      <vt:lpstr>Reference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Chen Hank</dc:creator>
  <cp:lastModifiedBy>Chen Hank</cp:lastModifiedBy>
  <cp:revision>74</cp:revision>
  <dcterms:created xsi:type="dcterms:W3CDTF">2019-10-27T08:46:35Z</dcterms:created>
  <dcterms:modified xsi:type="dcterms:W3CDTF">2019-11-24T19:02:08Z</dcterms:modified>
</cp:coreProperties>
</file>