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1" r:id="rId4"/>
    <p:sldId id="290" r:id="rId5"/>
    <p:sldId id="264" r:id="rId6"/>
    <p:sldId id="270" r:id="rId7"/>
    <p:sldId id="271" r:id="rId8"/>
    <p:sldId id="291" r:id="rId9"/>
    <p:sldId id="262" r:id="rId10"/>
    <p:sldId id="258" r:id="rId11"/>
    <p:sldId id="272" r:id="rId12"/>
    <p:sldId id="286" r:id="rId13"/>
    <p:sldId id="282" r:id="rId14"/>
    <p:sldId id="278" r:id="rId15"/>
    <p:sldId id="283" r:id="rId16"/>
    <p:sldId id="284" r:id="rId17"/>
    <p:sldId id="285" r:id="rId18"/>
    <p:sldId id="273" r:id="rId19"/>
    <p:sldId id="274" r:id="rId20"/>
    <p:sldId id="275" r:id="rId21"/>
    <p:sldId id="276" r:id="rId22"/>
    <p:sldId id="287" r:id="rId23"/>
    <p:sldId id="279" r:id="rId24"/>
    <p:sldId id="292" r:id="rId25"/>
    <p:sldId id="288" r:id="rId26"/>
    <p:sldId id="289" r:id="rId27"/>
    <p:sldId id="280" r:id="rId28"/>
    <p:sldId id="294" r:id="rId29"/>
    <p:sldId id="281" r:id="rId30"/>
    <p:sldId id="298" r:id="rId31"/>
    <p:sldId id="296" r:id="rId32"/>
    <p:sldId id="299" r:id="rId33"/>
    <p:sldId id="297" r:id="rId34"/>
    <p:sldId id="263" r:id="rId35"/>
    <p:sldId id="293" r:id="rId36"/>
    <p:sldId id="295" r:id="rId37"/>
    <p:sldId id="277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3ED27-3CD5-424B-96C3-318F835BD27C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0A14C-3446-4CCD-A4D0-6E6DE7585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0A14C-3446-4CCD-A4D0-6E6DE7585F0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31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21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95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2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6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8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5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52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4B66-0008-445E-939A-A6D14A75F0D0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627E-DDA2-4DB2-A309-B87E1F213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5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python/cpython/blob/master/Lib/random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blog.0xbadc0de.be/archives/15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oalieno.github.io/security/crypto/classic/dual-ec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2 Random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15893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Hank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6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LCG</a:t>
            </a:r>
          </a:p>
          <a:p>
            <a:r>
              <a:rPr lang="en-US" altLang="zh-TW" dirty="0" smtClean="0"/>
              <a:t>XOR</a:t>
            </a:r>
            <a:r>
              <a:rPr lang="zh-TW" altLang="en-US" dirty="0" smtClean="0"/>
              <a:t> </a:t>
            </a:r>
            <a:r>
              <a:rPr lang="en-US" altLang="zh-TW" dirty="0" smtClean="0"/>
              <a:t>shift</a:t>
            </a:r>
          </a:p>
          <a:p>
            <a:r>
              <a:rPr lang="en-US" altLang="zh-TW" dirty="0" smtClean="0"/>
              <a:t>LFSR</a:t>
            </a:r>
          </a:p>
          <a:p>
            <a:r>
              <a:rPr lang="en-US" altLang="zh-TW" dirty="0" smtClean="0"/>
              <a:t>MT19937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3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71055"/>
            <a:ext cx="8892211" cy="53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Lab1 – Crack LCG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8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Crack LCG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27" y="1690688"/>
            <a:ext cx="63147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Crack LCG – Level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Everything Known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33" y="2862510"/>
            <a:ext cx="5089867" cy="11387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541" y="1690688"/>
            <a:ext cx="476519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Crack LCG – Level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Unknown increment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77078"/>
            <a:ext cx="3177689" cy="9281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37" y="4001294"/>
            <a:ext cx="3229614" cy="6215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839" y="3141173"/>
            <a:ext cx="3251219" cy="10371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l="22029" t="-359" r="31353" b="92226"/>
          <a:stretch/>
        </p:blipFill>
        <p:spPr>
          <a:xfrm>
            <a:off x="7252348" y="814691"/>
            <a:ext cx="2870200" cy="4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Crack LCG – Level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unknown increment and multiplier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26" y="2464949"/>
            <a:ext cx="3100573" cy="9557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01" y="3776693"/>
            <a:ext cx="3137022" cy="9176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302" y="2464949"/>
            <a:ext cx="4494498" cy="17705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l="22029" t="-359" r="31353" b="92226"/>
          <a:stretch/>
        </p:blipFill>
        <p:spPr>
          <a:xfrm>
            <a:off x="7252348" y="814691"/>
            <a:ext cx="2870200" cy="4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Crack LCG – Level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TW" b="1" dirty="0" err="1"/>
              <a:t>nc</a:t>
            </a:r>
            <a:r>
              <a:rPr lang="en-US" altLang="zh-TW" b="1" dirty="0"/>
              <a:t> 140.114.77.172 </a:t>
            </a:r>
            <a:r>
              <a:rPr lang="en-US" altLang="zh-TW" b="1" dirty="0" smtClean="0"/>
              <a:t>60001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71" y="2252510"/>
            <a:ext cx="5245100" cy="338833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0" y="5640845"/>
            <a:ext cx="6521205" cy="1211111"/>
            <a:chOff x="2356215" y="2895525"/>
            <a:chExt cx="7464580" cy="1334759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1205" y="2895525"/>
              <a:ext cx="7449590" cy="1066949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6215" y="3934968"/>
              <a:ext cx="6344535" cy="295316"/>
            </a:xfrm>
            <a:prstGeom prst="rect">
              <a:avLst/>
            </a:prstGeom>
          </p:spPr>
        </p:pic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529" y="0"/>
            <a:ext cx="5127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748146"/>
            <a:ext cx="8499764" cy="47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73" y="914399"/>
            <a:ext cx="11206854" cy="45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What Is PRNG?</a:t>
            </a:r>
          </a:p>
          <a:p>
            <a:r>
              <a:rPr lang="en-US" altLang="zh-TW" dirty="0"/>
              <a:t>Is Random Enough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How </a:t>
            </a:r>
            <a:r>
              <a:rPr lang="en-US" altLang="zh-TW" dirty="0"/>
              <a:t>2</a:t>
            </a:r>
            <a:r>
              <a:rPr lang="en-US" altLang="zh-TW" dirty="0" smtClean="0"/>
              <a:t> Random?</a:t>
            </a:r>
          </a:p>
        </p:txBody>
      </p:sp>
    </p:spTree>
    <p:extLst>
      <p:ext uri="{BB962C8B-B14F-4D97-AF65-F5344CB8AC3E}">
        <p14:creationId xmlns:p14="http://schemas.microsoft.com/office/powerpoint/2010/main" val="15836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41" y="595746"/>
            <a:ext cx="11055117" cy="51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14616"/>
            <a:ext cx="9705109" cy="54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Lab2 – Crack MT19937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4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Crack MT19937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88" y="1825625"/>
            <a:ext cx="8225423" cy="49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25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hlinkClick r:id="rId2"/>
              </a:rPr>
              <a:t>https://github.com/python/cpython/blob/master/Lib/random.py</a:t>
            </a:r>
            <a:endParaRPr lang="en-US" altLang="zh-TW" sz="2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6" y="1398121"/>
            <a:ext cx="6991167" cy="540075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701" y="4246548"/>
            <a:ext cx="5999834" cy="22413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968" y="1224811"/>
            <a:ext cx="4688099" cy="28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Crack </a:t>
            </a:r>
            <a:r>
              <a:rPr lang="en-US" altLang="zh-TW" dirty="0" smtClean="0"/>
              <a:t>MT19937 – Level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936673" cy="4351338"/>
          </a:xfrm>
        </p:spPr>
        <p:txBody>
          <a:bodyPr/>
          <a:lstStyle/>
          <a:p>
            <a:r>
              <a:rPr lang="en-US" altLang="zh-TW" b="1" dirty="0" err="1" smtClean="0"/>
              <a:t>nc</a:t>
            </a:r>
            <a:r>
              <a:rPr lang="en-US" altLang="zh-TW" b="1" dirty="0" smtClean="0"/>
              <a:t> 140.114.77.172 60002</a:t>
            </a:r>
            <a:endParaRPr lang="en-US" altLang="zh-TW" b="1" dirty="0" smtClean="0"/>
          </a:p>
          <a:p>
            <a:r>
              <a:rPr lang="en-US" altLang="zh-TW" dirty="0" smtClean="0"/>
              <a:t>Choose </a:t>
            </a:r>
            <a:r>
              <a:rPr lang="en-US" altLang="zh-TW" dirty="0" smtClean="0"/>
              <a:t>2 or 3 numbers from 624 “continuous” random number</a:t>
            </a:r>
          </a:p>
          <a:p>
            <a:r>
              <a:rPr lang="en-US" altLang="zh-TW" dirty="0" smtClean="0"/>
              <a:t>Each number in </a:t>
            </a:r>
            <a:r>
              <a:rPr lang="en-US" altLang="zh-TW" dirty="0"/>
              <a:t>range(0, </a:t>
            </a:r>
            <a:r>
              <a:rPr lang="en-US" altLang="zh-TW" dirty="0" smtClean="0"/>
              <a:t>4294967295)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68" y="0"/>
            <a:ext cx="5091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Crack MT19937 – Level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032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2019 </a:t>
                </a:r>
                <a:r>
                  <a:rPr lang="en-US" altLang="zh-TW" dirty="0" err="1" smtClean="0"/>
                  <a:t>BalsnCTF</a:t>
                </a:r>
                <a:r>
                  <a:rPr lang="en-US" altLang="zh-TW" dirty="0" smtClean="0"/>
                  <a:t> - unpredictable</a:t>
                </a:r>
              </a:p>
              <a:p>
                <a:pPr lvl="1"/>
                <a:r>
                  <a:rPr lang="en-US" altLang="zh-TW" dirty="0" smtClean="0"/>
                  <a:t>Filter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out </a:t>
                </a:r>
                <a:r>
                  <a:rPr lang="en-US" altLang="zh-TW" dirty="0" smtClean="0"/>
                  <a:t>25% number</a:t>
                </a:r>
              </a:p>
              <a:p>
                <a:pPr lvl="1"/>
                <a:r>
                  <a:rPr lang="en-US" altLang="zh-TW" dirty="0" smtClean="0"/>
                  <a:t>Use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+397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+624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Construct tree structure to verify the index</a:t>
                </a:r>
              </a:p>
              <a:p>
                <a:pPr lvl="1"/>
                <a:r>
                  <a:rPr lang="en-US" altLang="zh-TW" dirty="0" smtClean="0"/>
                  <a:t>Reduce to the shortest path problem</a:t>
                </a:r>
              </a:p>
              <a:p>
                <a:r>
                  <a:rPr lang="en-US" altLang="zh-TW" dirty="0" smtClean="0"/>
                  <a:t>How much filter ratio is probably non-invertible? 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0320" cy="4351338"/>
              </a:xfrm>
              <a:blipFill>
                <a:blip r:embed="rId2"/>
                <a:stretch>
                  <a:fillRect l="-1524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465" y="365124"/>
            <a:ext cx="4236535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Cryptographic Backdoor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2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82DF-4A2B-4BFF-B251-51699E45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Trapdoor V.S. Backdoor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C906-0D12-490F-AFDF-01EA783A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Trapdoor</a:t>
            </a:r>
          </a:p>
          <a:p>
            <a:pPr lvl="1"/>
            <a:r>
              <a:rPr lang="en-US" altLang="zh-TW" dirty="0"/>
              <a:t>One way function</a:t>
            </a:r>
          </a:p>
          <a:p>
            <a:pPr lvl="1"/>
            <a:r>
              <a:rPr lang="zh-TW" altLang="en-US" dirty="0"/>
              <a:t>不知道密鑰的人要算很久</a:t>
            </a:r>
            <a:endParaRPr lang="en-US" altLang="zh-TW" dirty="0"/>
          </a:p>
          <a:p>
            <a:r>
              <a:rPr lang="en-US" altLang="zh-TW" dirty="0"/>
              <a:t>Backdoor</a:t>
            </a:r>
          </a:p>
          <a:p>
            <a:pPr lvl="1"/>
            <a:r>
              <a:rPr lang="zh-TW" altLang="en-US" dirty="0"/>
              <a:t>定義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A feature or defect that allows surreptitious access to data</a:t>
            </a:r>
          </a:p>
          <a:p>
            <a:pPr lvl="1"/>
            <a:r>
              <a:rPr lang="zh-TW" altLang="en-US" dirty="0"/>
              <a:t>特色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NOBUS (No One But Us)</a:t>
            </a:r>
          </a:p>
          <a:p>
            <a:pPr lvl="2"/>
            <a:r>
              <a:rPr lang="en-US" altLang="zh-TW" dirty="0"/>
              <a:t>Deniable</a:t>
            </a:r>
          </a:p>
          <a:p>
            <a:pPr lvl="2"/>
            <a:r>
              <a:rPr lang="en-US" altLang="zh-TW" dirty="0"/>
              <a:t>Reusable (optional)</a:t>
            </a:r>
          </a:p>
          <a:p>
            <a:pPr lvl="2"/>
            <a:r>
              <a:rPr lang="en-US" altLang="zh-TW" dirty="0"/>
              <a:t>Unmalleable (hard to replicate)</a:t>
            </a:r>
          </a:p>
          <a:p>
            <a:pPr lvl="2"/>
            <a:r>
              <a:rPr lang="en-US" altLang="zh-TW" dirty="0"/>
              <a:t>Forward-secure (previous exploits aren’t compromised)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2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random number is important?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211291" cy="4351338"/>
          </a:xfrm>
        </p:spPr>
        <p:txBody>
          <a:bodyPr/>
          <a:lstStyle/>
          <a:p>
            <a:r>
              <a:rPr lang="en-US" altLang="zh-TW" dirty="0" smtClean="0"/>
              <a:t>Most of Cryptosystems need random number</a:t>
            </a:r>
          </a:p>
          <a:p>
            <a:pPr lvl="1"/>
            <a:r>
              <a:rPr lang="en-US" altLang="zh-TW" dirty="0" smtClean="0"/>
              <a:t>RSA: </a:t>
            </a:r>
            <a:r>
              <a:rPr lang="en-US" altLang="zh-TW" dirty="0" err="1" smtClean="0"/>
              <a:t>p,q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AES: iv, key</a:t>
            </a:r>
          </a:p>
          <a:p>
            <a:pPr lvl="1"/>
            <a:r>
              <a:rPr lang="en-US" altLang="zh-TW" dirty="0" smtClean="0"/>
              <a:t>DSA: private key</a:t>
            </a:r>
          </a:p>
          <a:p>
            <a:pPr lvl="1"/>
            <a:r>
              <a:rPr lang="en-US" altLang="zh-TW" dirty="0" smtClean="0"/>
              <a:t>ECC: points on curve</a:t>
            </a:r>
          </a:p>
          <a:p>
            <a:r>
              <a:rPr lang="en-US" altLang="zh-TW" dirty="0" smtClean="0"/>
              <a:t>If we enable to predict PRNG</a:t>
            </a:r>
          </a:p>
          <a:p>
            <a:pPr lvl="1"/>
            <a:r>
              <a:rPr lang="en-US" altLang="zh-TW" dirty="0" smtClean="0"/>
              <a:t>We know everything!!!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90" y="2915411"/>
            <a:ext cx="5465801" cy="37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</a:t>
            </a:r>
            <a:r>
              <a:rPr lang="en-US" altLang="zh-TW" dirty="0" smtClean="0"/>
              <a:t>Is PRNG?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NSA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8" b="1"/>
          <a:stretch/>
        </p:blipFill>
        <p:spPr>
          <a:xfrm>
            <a:off x="720365" y="1485242"/>
            <a:ext cx="10751269" cy="53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NSA – EC DRBG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108" y="1579418"/>
            <a:ext cx="9525784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85D8-3866-4FCF-ACB9-A6E008F9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https://blog.0xbadc0de.be/archives/155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1C89BA-FF7D-4133-87ED-21988EEE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8005" y="1863744"/>
            <a:ext cx="9275989" cy="44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67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0" y="259521"/>
            <a:ext cx="11678480" cy="65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2 Random?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2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Correct Way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Understand algorithms of PRNG</a:t>
            </a:r>
          </a:p>
          <a:p>
            <a:r>
              <a:rPr lang="en-US" altLang="zh-TW" dirty="0" smtClean="0"/>
              <a:t>Change your seed periodically</a:t>
            </a:r>
          </a:p>
          <a:p>
            <a:r>
              <a:rPr lang="en-US" altLang="zh-TW" dirty="0" smtClean="0"/>
              <a:t>Make sure your seed is from hardware</a:t>
            </a:r>
          </a:p>
          <a:p>
            <a:r>
              <a:rPr lang="en-US" altLang="zh-TW" dirty="0" smtClean="0"/>
              <a:t>Also make sure you have enough entropy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418" y="365125"/>
            <a:ext cx="47625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https://oalieno.github.io/security/crypto/classic/dual-ec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Sasdf</a:t>
            </a:r>
            <a:r>
              <a:rPr lang="zh-TW" altLang="en-US" dirty="0" smtClean="0"/>
              <a:t> </a:t>
            </a:r>
            <a:r>
              <a:rPr lang="en-US" altLang="zh-TW" dirty="0" smtClean="0"/>
              <a:t>slides from </a:t>
            </a:r>
            <a:r>
              <a:rPr lang="en-US" altLang="zh-TW" dirty="0" smtClean="0"/>
              <a:t>NCTU CTF</a:t>
            </a:r>
          </a:p>
        </p:txBody>
      </p:sp>
    </p:spTree>
    <p:extLst>
      <p:ext uri="{BB962C8B-B14F-4D97-AF65-F5344CB8AC3E}">
        <p14:creationId xmlns:p14="http://schemas.microsoft.com/office/powerpoint/2010/main" val="24401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84" y="1369571"/>
            <a:ext cx="5484527" cy="308504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8675" y="2541036"/>
            <a:ext cx="10515600" cy="2852737"/>
          </a:xfrm>
        </p:spPr>
        <p:txBody>
          <a:bodyPr/>
          <a:lstStyle/>
          <a:p>
            <a:r>
              <a:rPr lang="en-US" altLang="zh-TW" dirty="0" smtClean="0"/>
              <a:t>Thanks for Your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6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PRNG (</a:t>
            </a:r>
            <a:r>
              <a:rPr lang="zh-TW" altLang="en-US" dirty="0" smtClean="0"/>
              <a:t>亂數產生器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75" y="2249607"/>
            <a:ext cx="8899933" cy="3491626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09910"/>
            <a:ext cx="10064646" cy="39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CSPRNG (Cryptographic </a:t>
            </a:r>
            <a:r>
              <a:rPr lang="en-US" altLang="zh-TW" dirty="0"/>
              <a:t>Secure Pseudo Random Number Generator)</a:t>
            </a:r>
            <a:endParaRPr lang="en-US" altLang="zh-TW" dirty="0" smtClean="0"/>
          </a:p>
          <a:p>
            <a:r>
              <a:rPr lang="en-US" altLang="zh-TW" dirty="0"/>
              <a:t>TRNG </a:t>
            </a:r>
            <a:r>
              <a:rPr lang="en-US" altLang="zh-TW" dirty="0" smtClean="0"/>
              <a:t>(True </a:t>
            </a:r>
            <a:r>
              <a:rPr lang="en-US" altLang="zh-TW" dirty="0"/>
              <a:t>R</a:t>
            </a:r>
            <a:r>
              <a:rPr lang="en-US" altLang="zh-TW" dirty="0" smtClean="0"/>
              <a:t>andom </a:t>
            </a:r>
            <a:r>
              <a:rPr lang="en-US" altLang="zh-TW" dirty="0"/>
              <a:t>N</a:t>
            </a:r>
            <a:r>
              <a:rPr lang="en-US" altLang="zh-TW" dirty="0" smtClean="0"/>
              <a:t>umber </a:t>
            </a:r>
            <a:r>
              <a:rPr lang="en-US" altLang="zh-TW" dirty="0"/>
              <a:t>G</a:t>
            </a:r>
            <a:r>
              <a:rPr lang="en-US" altLang="zh-TW" dirty="0" smtClean="0"/>
              <a:t>enerator)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3" y="3196418"/>
            <a:ext cx="9324974" cy="32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CSPRNG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密碼學安全亂數產生器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One way function</a:t>
                </a:r>
              </a:p>
              <a:p>
                <a:pPr lvl="1"/>
                <a:r>
                  <a:rPr lang="zh-TW" altLang="en-US" dirty="0" smtClean="0"/>
                  <a:t>過去簡單，反推很難</a:t>
                </a:r>
                <a:endParaRPr lang="en-US" altLang="zh-TW" dirty="0" smtClean="0"/>
              </a:p>
              <a:p>
                <a:pPr lvl="1"/>
                <a:r>
                  <a:rPr lang="en-US" altLang="zh-TW" dirty="0" err="1" smtClean="0"/>
                  <a:t>Eg</a:t>
                </a:r>
                <a:r>
                  <a:rPr lang="en-US" altLang="zh-TW" dirty="0" smtClean="0"/>
                  <a:t>. Discrete </a:t>
                </a:r>
                <a:r>
                  <a:rPr lang="en-US" altLang="zh-TW" dirty="0" err="1" smtClean="0"/>
                  <a:t>Logrithm</a:t>
                </a:r>
                <a:r>
                  <a:rPr lang="en-US" altLang="zh-TW" dirty="0" smtClean="0"/>
                  <a:t> Problem</a:t>
                </a:r>
              </a:p>
              <a:p>
                <a:r>
                  <a:rPr lang="en-US" altLang="zh-TW" dirty="0" smtClean="0"/>
                  <a:t>Cipher based</a:t>
                </a:r>
              </a:p>
              <a:p>
                <a:pPr lvl="1"/>
                <a:r>
                  <a:rPr lang="en-US" altLang="zh-TW" dirty="0" smtClean="0"/>
                  <a:t>CTR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mode, IV = seed</a:t>
                </a:r>
              </a:p>
              <a:p>
                <a:pPr lvl="1"/>
                <a:r>
                  <a:rPr lang="en-US" altLang="zh-TW" dirty="0" smtClean="0"/>
                  <a:t>Stream cipher, </a:t>
                </a:r>
                <a:r>
                  <a:rPr lang="en-US" altLang="zh-TW" dirty="0"/>
                  <a:t>IV = seed</a:t>
                </a:r>
                <a:endParaRPr lang="en-US" altLang="zh-TW" dirty="0" smtClean="0"/>
              </a:p>
              <a:p>
                <a:r>
                  <a:rPr lang="en-US" altLang="zh-TW" dirty="0" smtClean="0"/>
                  <a:t>Hash based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+</a:t>
                </a:r>
                <a:r>
                  <a:rPr lang="en-US" altLang="zh-TW" dirty="0"/>
                  <a:t>1</a:t>
                </a:r>
                <a:r>
                  <a:rPr lang="en-US" altLang="zh-TW" dirty="0" smtClean="0"/>
                  <a:t>;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𝐻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2634"/>
            <a:ext cx="5634040" cy="144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TRNG </a:t>
            </a:r>
            <a:r>
              <a:rPr lang="en-US" altLang="zh-TW" dirty="0" smtClean="0"/>
              <a:t>(</a:t>
            </a:r>
            <a:r>
              <a:rPr lang="zh-TW" altLang="en-US" dirty="0" smtClean="0"/>
              <a:t>真</a:t>
            </a:r>
            <a:r>
              <a:rPr lang="en-US" altLang="zh-TW" dirty="0" smtClean="0"/>
              <a:t>•</a:t>
            </a:r>
            <a:r>
              <a:rPr lang="zh-TW" altLang="en-US" dirty="0" smtClean="0"/>
              <a:t>亂數產生器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</a:t>
            </a:r>
            <a:endParaRPr lang="zh-TW" altLang="en-US" dirty="0"/>
          </a:p>
          <a:p>
            <a:pPr lvl="1"/>
            <a:r>
              <a:rPr lang="zh-TW" altLang="en-US" dirty="0" smtClean="0"/>
              <a:t>不是</a:t>
            </a:r>
            <a:r>
              <a:rPr lang="zh-TW" altLang="en-US" dirty="0"/>
              <a:t>電腦程式來生成亂數的</a:t>
            </a:r>
            <a:r>
              <a:rPr lang="zh-TW" altLang="en-US" dirty="0" smtClean="0"/>
              <a:t>裝置</a:t>
            </a:r>
            <a:endParaRPr lang="en-US" altLang="zh-TW" dirty="0"/>
          </a:p>
          <a:p>
            <a:pPr lvl="1"/>
            <a:r>
              <a:rPr lang="en-US" altLang="zh-TW" dirty="0" err="1" smtClean="0"/>
              <a:t>eg</a:t>
            </a:r>
            <a:r>
              <a:rPr lang="en-US" altLang="zh-TW" dirty="0" smtClean="0"/>
              <a:t>. </a:t>
            </a:r>
            <a:r>
              <a:rPr lang="zh-TW" altLang="en-US" dirty="0" smtClean="0"/>
              <a:t>石英共振、噪音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用來生成</a:t>
            </a:r>
            <a:r>
              <a:rPr lang="en-US" altLang="zh-TW" dirty="0" smtClean="0"/>
              <a:t>PRNG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seed</a:t>
            </a:r>
          </a:p>
          <a:p>
            <a:r>
              <a:rPr lang="en-US" altLang="zh-TW" dirty="0" smtClean="0"/>
              <a:t>Product</a:t>
            </a:r>
          </a:p>
          <a:p>
            <a:pPr lvl="1"/>
            <a:r>
              <a:rPr lang="en-US" altLang="zh-TW" dirty="0" smtClean="0"/>
              <a:t>TPM</a:t>
            </a:r>
            <a:r>
              <a:rPr lang="zh-TW" altLang="en-US" dirty="0" smtClean="0"/>
              <a:t> </a:t>
            </a:r>
            <a:r>
              <a:rPr lang="en-US" altLang="zh-TW" dirty="0" smtClean="0"/>
              <a:t>(Trusted Platform module)</a:t>
            </a:r>
          </a:p>
        </p:txBody>
      </p:sp>
    </p:spTree>
    <p:extLst>
      <p:ext uri="{BB962C8B-B14F-4D97-AF65-F5344CB8AC3E}">
        <p14:creationId xmlns:p14="http://schemas.microsoft.com/office/powerpoint/2010/main" val="37114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Random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(Linux)</a:t>
            </a:r>
            <a:endParaRPr lang="en-US" altLang="zh-TW" dirty="0"/>
          </a:p>
          <a:p>
            <a:pPr lvl="1"/>
            <a:r>
              <a:rPr lang="en-US" altLang="zh-TW" dirty="0"/>
              <a:t>/dev/</a:t>
            </a:r>
            <a:r>
              <a:rPr lang="en-US" altLang="zh-TW" dirty="0" err="1"/>
              <a:t>urandom</a:t>
            </a:r>
            <a:endParaRPr lang="en-US" altLang="zh-TW" dirty="0"/>
          </a:p>
          <a:p>
            <a:pPr lvl="1"/>
            <a:r>
              <a:rPr lang="en-US" altLang="zh-TW" dirty="0"/>
              <a:t>/</a:t>
            </a:r>
            <a:r>
              <a:rPr lang="en-US" altLang="zh-TW" dirty="0" smtClean="0"/>
              <a:t>dev/random</a:t>
            </a:r>
          </a:p>
          <a:p>
            <a:pPr lvl="1"/>
            <a:r>
              <a:rPr lang="en-US" altLang="zh-TW" dirty="0"/>
              <a:t>system call  </a:t>
            </a:r>
            <a:r>
              <a:rPr lang="en-US" altLang="zh-TW" dirty="0" err="1"/>
              <a:t>getrandom</a:t>
            </a:r>
            <a:r>
              <a:rPr lang="en-US" altLang="zh-TW" dirty="0"/>
              <a:t>() </a:t>
            </a:r>
            <a:endParaRPr lang="en-US" altLang="zh-TW" dirty="0" smtClean="0"/>
          </a:p>
          <a:p>
            <a:pPr lvl="2"/>
            <a:r>
              <a:rPr lang="sv-SE" altLang="zh-TW" dirty="0"/>
              <a:t>/dev/random : 512 bytes</a:t>
            </a:r>
          </a:p>
          <a:p>
            <a:pPr lvl="2"/>
            <a:r>
              <a:rPr lang="sv-SE" altLang="zh-TW" dirty="0"/>
              <a:t>/dev/urandom : 33554431 </a:t>
            </a:r>
            <a:r>
              <a:rPr lang="sv-SE" altLang="zh-TW" dirty="0" smtClean="0"/>
              <a:t>bytes</a:t>
            </a:r>
          </a:p>
          <a:p>
            <a:pPr lvl="1"/>
            <a:r>
              <a:rPr lang="en-US" altLang="zh-TW" dirty="0"/>
              <a:t>/dev/</a:t>
            </a:r>
            <a:r>
              <a:rPr lang="en-US" altLang="zh-TW" dirty="0" err="1"/>
              <a:t>hwrng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17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 Random Enough?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8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395</Words>
  <Application>Microsoft Office PowerPoint</Application>
  <PresentationFormat>寬螢幕</PresentationFormat>
  <Paragraphs>102</Paragraphs>
  <Slides>37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新細明體</vt:lpstr>
      <vt:lpstr>Arial</vt:lpstr>
      <vt:lpstr>Calibri</vt:lpstr>
      <vt:lpstr>Calibri Light</vt:lpstr>
      <vt:lpstr>Cambria Math</vt:lpstr>
      <vt:lpstr>Office 佈景主題</vt:lpstr>
      <vt:lpstr>How 2 Random</vt:lpstr>
      <vt:lpstr>Outline</vt:lpstr>
      <vt:lpstr>What Is PRNG?</vt:lpstr>
      <vt:lpstr>PRNG (亂數產生器)</vt:lpstr>
      <vt:lpstr>Classification</vt:lpstr>
      <vt:lpstr>CSPRNG (密碼學安全亂數產生器)</vt:lpstr>
      <vt:lpstr>TRNG (真•亂數產生器)</vt:lpstr>
      <vt:lpstr>System Random</vt:lpstr>
      <vt:lpstr>Is Random Enough?</vt:lpstr>
      <vt:lpstr>Algorithm</vt:lpstr>
      <vt:lpstr>PowerPoint 簡報</vt:lpstr>
      <vt:lpstr>Lab1 – Crack LCG</vt:lpstr>
      <vt:lpstr>Crack LCG</vt:lpstr>
      <vt:lpstr>Crack LCG – Level 1</vt:lpstr>
      <vt:lpstr>Crack LCG – Level 2</vt:lpstr>
      <vt:lpstr>Crack LCG – Level 3</vt:lpstr>
      <vt:lpstr>Crack LCG – Level 4</vt:lpstr>
      <vt:lpstr>PowerPoint 簡報</vt:lpstr>
      <vt:lpstr>PowerPoint 簡報</vt:lpstr>
      <vt:lpstr>PowerPoint 簡報</vt:lpstr>
      <vt:lpstr>PowerPoint 簡報</vt:lpstr>
      <vt:lpstr>Lab2 – Crack MT19937</vt:lpstr>
      <vt:lpstr>Crack MT19937</vt:lpstr>
      <vt:lpstr>https://github.com/python/cpython/blob/master/Lib/random.py</vt:lpstr>
      <vt:lpstr>Crack MT19937 – Level 1</vt:lpstr>
      <vt:lpstr>Crack MT19937 – Level 2</vt:lpstr>
      <vt:lpstr>Cryptographic Backdoor</vt:lpstr>
      <vt:lpstr>Trapdoor V.S. Backdoor</vt:lpstr>
      <vt:lpstr>Why random number is important?</vt:lpstr>
      <vt:lpstr>NSA</vt:lpstr>
      <vt:lpstr>NSA – EC DRBG</vt:lpstr>
      <vt:lpstr>https://blog.0xbadc0de.be/archives/155</vt:lpstr>
      <vt:lpstr>PowerPoint 簡報</vt:lpstr>
      <vt:lpstr>How 2 Random?</vt:lpstr>
      <vt:lpstr>The Correct Way </vt:lpstr>
      <vt:lpstr>Reference</vt:lpstr>
      <vt:lpstr>Thanks for Your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Generator</dc:title>
  <dc:creator>Chen Hank</dc:creator>
  <cp:lastModifiedBy>Chen Hank</cp:lastModifiedBy>
  <cp:revision>55</cp:revision>
  <dcterms:created xsi:type="dcterms:W3CDTF">2019-08-04T05:05:09Z</dcterms:created>
  <dcterms:modified xsi:type="dcterms:W3CDTF">2019-10-31T06:23:18Z</dcterms:modified>
</cp:coreProperties>
</file>