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84" r:id="rId3"/>
    <p:sldId id="257" r:id="rId4"/>
    <p:sldId id="259" r:id="rId5"/>
    <p:sldId id="285" r:id="rId6"/>
    <p:sldId id="286" r:id="rId7"/>
    <p:sldId id="258" r:id="rId8"/>
    <p:sldId id="287" r:id="rId9"/>
    <p:sldId id="288" r:id="rId10"/>
    <p:sldId id="289" r:id="rId11"/>
    <p:sldId id="290" r:id="rId12"/>
    <p:sldId id="291" r:id="rId13"/>
    <p:sldId id="292" r:id="rId14"/>
    <p:sldId id="2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5394748-207E-45BB-AE33-D6F20070D5F0}">
          <p14:sldIdLst>
            <p14:sldId id="256"/>
            <p14:sldId id="284"/>
            <p14:sldId id="257"/>
            <p14:sldId id="259"/>
            <p14:sldId id="285"/>
            <p14:sldId id="286"/>
            <p14:sldId id="258"/>
            <p14:sldId id="287"/>
            <p14:sldId id="288"/>
            <p14:sldId id="289"/>
            <p14:sldId id="290"/>
            <p14:sldId id="291"/>
            <p14:sldId id="292"/>
            <p14:sldId id="29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822" userDrawn="1">
          <p15:clr>
            <a:srgbClr val="A4A3A4"/>
          </p15:clr>
        </p15:guide>
        <p15:guide id="4" pos="6085" userDrawn="1">
          <p15:clr>
            <a:srgbClr val="A4A3A4"/>
          </p15:clr>
        </p15:guide>
        <p15:guide id="5" pos="1572" userDrawn="1">
          <p15:clr>
            <a:srgbClr val="A4A3A4"/>
          </p15:clr>
        </p15:guide>
        <p15:guide id="6" orient="horz" pos="352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蔡　沢坤" initials="蔡　沢坤" lastIdx="2" clrIdx="0">
    <p:extLst>
      <p:ext uri="{19B8F6BF-5375-455C-9EA6-DF929625EA0E}">
        <p15:presenceInfo xmlns:p15="http://schemas.microsoft.com/office/powerpoint/2012/main" userId="蔡　沢坤"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8F"/>
    <a:srgbClr val="FFDD71"/>
    <a:srgbClr val="A6DCAB"/>
    <a:srgbClr val="E1FFE1"/>
    <a:srgbClr val="CCFFCC"/>
    <a:srgbClr val="F8EED0"/>
    <a:srgbClr val="F5E6BD"/>
    <a:srgbClr val="E2C8D2"/>
    <a:srgbClr val="C3E7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6" autoAdjust="0"/>
    <p:restoredTop sz="80726" autoAdjust="0"/>
  </p:normalViewPr>
  <p:slideViewPr>
    <p:cSldViewPr snapToGrid="0">
      <p:cViewPr varScale="1">
        <p:scale>
          <a:sx n="92" d="100"/>
          <a:sy n="92" d="100"/>
        </p:scale>
        <p:origin x="1446" y="66"/>
      </p:cViewPr>
      <p:guideLst>
        <p:guide orient="horz" pos="2160"/>
        <p:guide pos="3840"/>
        <p:guide orient="horz" pos="822"/>
        <p:guide pos="6085"/>
        <p:guide pos="1572"/>
        <p:guide orient="horz" pos="352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CA1701-CF4C-4AA0-91B4-5B43ADA169CB}" type="datetimeFigureOut">
              <a:rPr lang="en-US" smtClean="0"/>
              <a:t>8/21/2020</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BA971-4A44-4556-B9FD-92CE23BD8115}" type="slidenum">
              <a:rPr lang="en-US" smtClean="0"/>
              <a:t>‹#›</a:t>
            </a:fld>
            <a:endParaRPr lang="en-US"/>
          </a:p>
        </p:txBody>
      </p:sp>
    </p:spTree>
    <p:extLst>
      <p:ext uri="{BB962C8B-B14F-4D97-AF65-F5344CB8AC3E}">
        <p14:creationId xmlns:p14="http://schemas.microsoft.com/office/powerpoint/2010/main" val="4262986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9BA971-4A44-4556-B9FD-92CE23BD8115}" type="slidenum">
              <a:rPr lang="en-US" smtClean="0"/>
              <a:t>1</a:t>
            </a:fld>
            <a:endParaRPr lang="en-US"/>
          </a:p>
        </p:txBody>
      </p:sp>
    </p:spTree>
    <p:extLst>
      <p:ext uri="{BB962C8B-B14F-4D97-AF65-F5344CB8AC3E}">
        <p14:creationId xmlns:p14="http://schemas.microsoft.com/office/powerpoint/2010/main" val="1223327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en-US" altLang="zh-CN" i="0">
                    <a:latin typeface="Cambria Math" panose="02040503050406030204" pitchFamily="18" charset="0"/>
                  </a:rPr>
                  <a:t>〖𝑴𝑳𝑷〗^((𝒉) )  </a:t>
                </a:r>
                <a:r>
                  <a:rPr lang="zh-CN" altLang="en-US" dirty="0"/>
                  <a:t>是执行非线性变换的头部专用多层感知器 </a:t>
                </a:r>
                <a:r>
                  <a:rPr lang="en-US" altLang="zh-CN" dirty="0"/>
                  <a:t>,</a:t>
                </a:r>
                <a:r>
                  <a:rPr lang="en-US" altLang="zh-CN" baseline="0" dirty="0"/>
                  <a:t> </a:t>
                </a:r>
                <a:r>
                  <a:rPr lang="zh-CN" altLang="en-US" baseline="0" dirty="0"/>
                  <a:t>引入</a:t>
                </a:r>
                <a:r>
                  <a:rPr lang="en-US" altLang="zh-CN" baseline="0" dirty="0"/>
                  <a:t>MLP</a:t>
                </a:r>
                <a:r>
                  <a:rPr lang="zh-CN" altLang="en-US" baseline="0" dirty="0"/>
                  <a:t>可以防止模型过拟合，在不同的</a:t>
                </a:r>
                <a:r>
                  <a:rPr lang="en-US" altLang="zh-CN" baseline="0" dirty="0"/>
                  <a:t>multi-head</a:t>
                </a:r>
                <a:r>
                  <a:rPr lang="zh-CN" altLang="en-US" baseline="0" dirty="0"/>
                  <a:t>中 </a:t>
                </a:r>
                <a:r>
                  <a:rPr lang="en-US" altLang="zh-CN" baseline="0" dirty="0"/>
                  <a:t>MLP</a:t>
                </a:r>
                <a:r>
                  <a:rPr lang="zh-CN" altLang="en-US" baseline="0" dirty="0"/>
                  <a:t>进行的变换操作相同，但是各个参数不同。</a:t>
                </a:r>
                <a:endParaRPr lang="en-US" altLang="zh-CN" baseline="0" dirty="0"/>
              </a:p>
              <a:p>
                <a:r>
                  <a:rPr lang="zh-CN" altLang="en-US" baseline="0" dirty="0"/>
                  <a:t>注意力机制要解决的问题：</a:t>
                </a:r>
                <a:r>
                  <a:rPr lang="en-US" altLang="zh-CN" baseline="0" dirty="0"/>
                  <a:t>1</a:t>
                </a:r>
                <a:r>
                  <a:rPr lang="zh-CN" altLang="en-US" baseline="0" dirty="0"/>
                  <a:t>，某些区域（特别是被道路分割的区域会表现出不同的功能，他们对于我们原始移动注释中提供了线索，比如如果一个人较早前发现在住宅区，那他更可能后面去写字楼而不是酒店。   </a:t>
                </a:r>
                <a:r>
                  <a:rPr lang="en-US" altLang="zh-CN" baseline="0" dirty="0"/>
                  <a:t>2</a:t>
                </a:r>
                <a:r>
                  <a:rPr lang="zh-CN" altLang="en-US" baseline="0" dirty="0"/>
                  <a:t>，</a:t>
                </a:r>
                <a:r>
                  <a:rPr lang="zh-CN" altLang="en-US" dirty="0">
                    <a:effectLst/>
                    <a:latin typeface="Arial" panose="020B0604020202020204" pitchFamily="34" charset="0"/>
                  </a:rPr>
                  <a:t>由于所记录的原始流动性数据的不完整性和人类流动性中的随机化效应，序列建模对于原始流动性分析来说过于受限 </a:t>
                </a:r>
                <a:endParaRPr lang="en-US" altLang="zh-CN" baseline="0" dirty="0"/>
              </a:p>
              <a:p>
                <a:endParaRPr lang="en-US" altLang="zh-CN" dirty="0"/>
              </a:p>
              <a:p>
                <a:r>
                  <a:rPr lang="en-US" altLang="zh-CN" dirty="0" err="1"/>
                  <a:t>MLPattn</a:t>
                </a:r>
                <a:r>
                  <a:rPr lang="en-US" altLang="zh-CN" dirty="0"/>
                  <a:t> </a:t>
                </a:r>
                <a:r>
                  <a:rPr lang="zh-CN" altLang="en-US" dirty="0"/>
                  <a:t>与上面</a:t>
                </a:r>
                <a:r>
                  <a:rPr lang="en-US" altLang="zh-CN" dirty="0"/>
                  <a:t>MLP</a:t>
                </a:r>
                <a:r>
                  <a:rPr lang="zh-CN" altLang="en-US" dirty="0"/>
                  <a:t>的区别在于使用</a:t>
                </a:r>
                <a:r>
                  <a:rPr lang="en-US" altLang="zh-CN" dirty="0"/>
                  <a:t>ReLU    ,  r ∈ Ru</a:t>
                </a:r>
                <a:endParaRPr lang="zh-CN" altLang="en-US" dirty="0"/>
              </a:p>
            </p:txBody>
          </p:sp>
        </mc:Fallback>
      </mc:AlternateContent>
      <p:sp>
        <p:nvSpPr>
          <p:cNvPr id="4" name="灯片编号占位符 3"/>
          <p:cNvSpPr>
            <a:spLocks noGrp="1"/>
          </p:cNvSpPr>
          <p:nvPr>
            <p:ph type="sldNum" sz="quarter" idx="5"/>
          </p:nvPr>
        </p:nvSpPr>
        <p:spPr/>
        <p:txBody>
          <a:bodyPr/>
          <a:lstStyle/>
          <a:p>
            <a:fld id="{579BA971-4A44-4556-B9FD-92CE23BD8115}" type="slidenum">
              <a:rPr lang="en-US" smtClean="0"/>
              <a:t>6</a:t>
            </a:fld>
            <a:endParaRPr lang="en-US"/>
          </a:p>
        </p:txBody>
      </p:sp>
    </p:spTree>
    <p:extLst>
      <p:ext uri="{BB962C8B-B14F-4D97-AF65-F5344CB8AC3E}">
        <p14:creationId xmlns:p14="http://schemas.microsoft.com/office/powerpoint/2010/main" val="201118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9BA971-4A44-4556-B9FD-92CE23BD8115}" type="slidenum">
              <a:rPr lang="en-US" smtClean="0"/>
              <a:t>7</a:t>
            </a:fld>
            <a:endParaRPr lang="en-US"/>
          </a:p>
        </p:txBody>
      </p:sp>
    </p:spTree>
    <p:extLst>
      <p:ext uri="{BB962C8B-B14F-4D97-AF65-F5344CB8AC3E}">
        <p14:creationId xmlns:p14="http://schemas.microsoft.com/office/powerpoint/2010/main" val="1464732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9BA971-4A44-4556-B9FD-92CE23BD8115}" type="slidenum">
              <a:rPr lang="en-US" smtClean="0"/>
              <a:t>8</a:t>
            </a:fld>
            <a:endParaRPr lang="en-US"/>
          </a:p>
        </p:txBody>
      </p:sp>
    </p:spTree>
    <p:extLst>
      <p:ext uri="{BB962C8B-B14F-4D97-AF65-F5344CB8AC3E}">
        <p14:creationId xmlns:p14="http://schemas.microsoft.com/office/powerpoint/2010/main" val="349547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9BA971-4A44-4556-B9FD-92CE23BD8115}" type="slidenum">
              <a:rPr lang="en-US" smtClean="0"/>
              <a:t>9</a:t>
            </a:fld>
            <a:endParaRPr lang="en-US"/>
          </a:p>
        </p:txBody>
      </p:sp>
    </p:spTree>
    <p:extLst>
      <p:ext uri="{BB962C8B-B14F-4D97-AF65-F5344CB8AC3E}">
        <p14:creationId xmlns:p14="http://schemas.microsoft.com/office/powerpoint/2010/main" val="555093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09D53573-E958-4165-859C-FB75589239EA}"/>
              </a:ext>
            </a:extLst>
          </p:cNvPr>
          <p:cNvSpPr>
            <a:spLocks noChangeArrowheads="1"/>
          </p:cNvSpPr>
          <p:nvPr/>
        </p:nvSpPr>
        <p:spPr bwMode="auto">
          <a:xfrm>
            <a:off x="914400" y="2553341"/>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1800"/>
          </a:p>
        </p:txBody>
      </p:sp>
      <p:sp>
        <p:nvSpPr>
          <p:cNvPr id="68610" name="Rectangle 2"/>
          <p:cNvSpPr>
            <a:spLocks noGrp="1" noChangeArrowheads="1"/>
          </p:cNvSpPr>
          <p:nvPr>
            <p:ph type="ctrTitle"/>
          </p:nvPr>
        </p:nvSpPr>
        <p:spPr>
          <a:xfrm>
            <a:off x="914400" y="1149991"/>
            <a:ext cx="10363200" cy="1371600"/>
          </a:xfrm>
        </p:spPr>
        <p:txBody>
          <a:bodyPr/>
          <a:lstStyle>
            <a:lvl1pPr>
              <a:defRPr sz="4000" b="1"/>
            </a:lvl1pPr>
          </a:lstStyle>
          <a:p>
            <a:pPr lvl="0"/>
            <a:r>
              <a:rPr lang="ja-JP" altLang="en-US" noProof="0"/>
              <a:t>マスタ タイトルの書式設定</a:t>
            </a:r>
            <a:endParaRPr lang="zh-CN" altLang="en-US" noProof="0"/>
          </a:p>
        </p:txBody>
      </p:sp>
      <p:sp>
        <p:nvSpPr>
          <p:cNvPr id="68611"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pPr lvl="0"/>
            <a:r>
              <a:rPr lang="ja-JP" altLang="en-US" noProof="0"/>
              <a:t>マスタ サブタイトルの書式設定</a:t>
            </a:r>
            <a:endParaRPr lang="zh-CN" altLang="en-US" noProof="0"/>
          </a:p>
        </p:txBody>
      </p:sp>
      <p:sp>
        <p:nvSpPr>
          <p:cNvPr id="5" name="Rectangle 9">
            <a:extLst>
              <a:ext uri="{FF2B5EF4-FFF2-40B4-BE49-F238E27FC236}">
                <a16:creationId xmlns:a16="http://schemas.microsoft.com/office/drawing/2014/main" id="{57500FB2-CA31-4988-909D-ECE1EE1C8798}"/>
              </a:ext>
            </a:extLst>
          </p:cNvPr>
          <p:cNvSpPr>
            <a:spLocks noGrp="1" noChangeArrowheads="1"/>
          </p:cNvSpPr>
          <p:nvPr>
            <p:ph type="dt" sz="half" idx="10"/>
          </p:nvPr>
        </p:nvSpPr>
        <p:spPr>
          <a:xfrm>
            <a:off x="914400" y="6248400"/>
            <a:ext cx="2540000" cy="457200"/>
          </a:xfrm>
        </p:spPr>
        <p:txBody>
          <a:bodyPr/>
          <a:lstStyle>
            <a:lvl1pPr>
              <a:defRPr/>
            </a:lvl1pPr>
          </a:lstStyle>
          <a:p>
            <a:pPr>
              <a:defRPr/>
            </a:pPr>
            <a:fld id="{A4D32974-D7AB-478C-AB82-BC82802BA52B}" type="datetime1">
              <a:rPr lang="ja-JP" altLang="en-US"/>
              <a:pPr>
                <a:defRPr/>
              </a:pPr>
              <a:t>2020/8/21</a:t>
            </a:fld>
            <a:endParaRPr lang="ja-JP" altLang="en-US" dirty="0"/>
          </a:p>
        </p:txBody>
      </p:sp>
      <p:sp>
        <p:nvSpPr>
          <p:cNvPr id="6" name="Rectangle 10">
            <a:extLst>
              <a:ext uri="{FF2B5EF4-FFF2-40B4-BE49-F238E27FC236}">
                <a16:creationId xmlns:a16="http://schemas.microsoft.com/office/drawing/2014/main" id="{B4D198D3-6883-4865-B7D9-6291FCF5D0DC}"/>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ltLang="ja-JP"/>
              <a:t>/67</a:t>
            </a:r>
            <a:endParaRPr lang="ja-JP" altLang="en-US"/>
          </a:p>
        </p:txBody>
      </p:sp>
      <p:sp>
        <p:nvSpPr>
          <p:cNvPr id="7" name="Rectangle 11">
            <a:extLst>
              <a:ext uri="{FF2B5EF4-FFF2-40B4-BE49-F238E27FC236}">
                <a16:creationId xmlns:a16="http://schemas.microsoft.com/office/drawing/2014/main" id="{188200AC-E08C-4F82-9D99-AFF64A17579C}"/>
              </a:ext>
            </a:extLst>
          </p:cNvPr>
          <p:cNvSpPr>
            <a:spLocks noGrp="1" noChangeArrowheads="1"/>
          </p:cNvSpPr>
          <p:nvPr>
            <p:ph type="sldNum" sz="quarter" idx="12"/>
          </p:nvPr>
        </p:nvSpPr>
        <p:spPr>
          <a:xfrm>
            <a:off x="8737600" y="6248400"/>
            <a:ext cx="2540000" cy="457200"/>
          </a:xfrm>
        </p:spPr>
        <p:txBody>
          <a:bodyPr/>
          <a:lstStyle>
            <a:lvl1pPr>
              <a:defRPr/>
            </a:lvl1pPr>
          </a:lstStyle>
          <a:p>
            <a:pPr>
              <a:defRPr/>
            </a:pPr>
            <a:fld id="{F40F3669-6E29-4C1D-9DA5-93AF5C3F1F6C}" type="slidenum">
              <a:rPr lang="ja-JP" altLang="en-US"/>
              <a:pPr>
                <a:defRPr/>
              </a:pPr>
              <a:t>‹#›</a:t>
            </a:fld>
            <a:endParaRPr lang="ja-JP" altLang="en-US"/>
          </a:p>
        </p:txBody>
      </p:sp>
    </p:spTree>
    <p:extLst>
      <p:ext uri="{BB962C8B-B14F-4D97-AF65-F5344CB8AC3E}">
        <p14:creationId xmlns:p14="http://schemas.microsoft.com/office/powerpoint/2010/main" val="2458104885"/>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a:latin typeface="HGP明朝E" pitchFamily="18" charset="-128"/>
                <a:ea typeface="HGP明朝E" pitchFamily="18" charset="-128"/>
              </a:defRPr>
            </a:lvl1pPr>
          </a:lstStyle>
          <a:p>
            <a:r>
              <a:rPr lang="ja-JP" altLang="en-US" dirty="0"/>
              <a:t>マスタ タイトルの書式設定</a:t>
            </a:r>
            <a:endParaRPr lang="zh-CN" altLang="en-US" dirty="0"/>
          </a:p>
        </p:txBody>
      </p:sp>
      <p:sp>
        <p:nvSpPr>
          <p:cNvPr id="3" name="内容占位符 2"/>
          <p:cNvSpPr>
            <a:spLocks noGrp="1"/>
          </p:cNvSpPr>
          <p:nvPr>
            <p:ph idx="1"/>
          </p:nvPr>
        </p:nvSpPr>
        <p:spPr/>
        <p:txBody>
          <a:bodyPr/>
          <a:lstStyle>
            <a:lvl1pPr>
              <a:defRPr sz="2400">
                <a:latin typeface="HGS明朝B" pitchFamily="18" charset="-128"/>
                <a:ea typeface="HGS明朝B" pitchFamily="18" charset="-128"/>
              </a:defRPr>
            </a:lvl1pPr>
            <a:lvl2pPr>
              <a:defRPr sz="2000">
                <a:latin typeface="ＭＳ ゴシック" pitchFamily="49" charset="-128"/>
                <a:ea typeface="ＭＳ ゴシック" pitchFamily="49" charset="-128"/>
              </a:defRPr>
            </a:lvl2pPr>
            <a:lvl3pPr>
              <a:defRPr sz="1800">
                <a:latin typeface="ＭＳ ゴシック" pitchFamily="49" charset="-128"/>
                <a:ea typeface="ＭＳ ゴシック" pitchFamily="49" charset="-128"/>
              </a:defRPr>
            </a:lvl3pPr>
            <a:lvl4pPr>
              <a:defRPr sz="1600"/>
            </a:lvl4pPr>
            <a:lvl5pPr>
              <a:defRPr sz="1600"/>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zh-CN" altLang="en-US" dirty="0"/>
          </a:p>
        </p:txBody>
      </p:sp>
      <p:sp>
        <p:nvSpPr>
          <p:cNvPr id="4" name="Rectangle 6">
            <a:extLst>
              <a:ext uri="{FF2B5EF4-FFF2-40B4-BE49-F238E27FC236}">
                <a16:creationId xmlns:a16="http://schemas.microsoft.com/office/drawing/2014/main" id="{B0B21937-3144-42A1-8609-BCC45EB875C3}"/>
              </a:ext>
            </a:extLst>
          </p:cNvPr>
          <p:cNvSpPr>
            <a:spLocks noGrp="1" noChangeArrowheads="1"/>
          </p:cNvSpPr>
          <p:nvPr>
            <p:ph type="dt" sz="half" idx="10"/>
          </p:nvPr>
        </p:nvSpPr>
        <p:spPr>
          <a:xfrm>
            <a:off x="571500" y="6245225"/>
            <a:ext cx="2641600" cy="476250"/>
          </a:xfrm>
        </p:spPr>
        <p:txBody>
          <a:bodyPr/>
          <a:lstStyle>
            <a:lvl1pPr>
              <a:defRPr/>
            </a:lvl1pPr>
          </a:lstStyle>
          <a:p>
            <a:pPr>
              <a:defRPr/>
            </a:pPr>
            <a:fld id="{7511DE4E-2620-4AB0-BFDE-0FBC70B889E7}" type="datetime1">
              <a:rPr lang="ja-JP" altLang="en-US"/>
              <a:pPr>
                <a:defRPr/>
              </a:pPr>
              <a:t>2020/8/21</a:t>
            </a:fld>
            <a:endParaRPr lang="ja-JP" altLang="en-US" dirty="0"/>
          </a:p>
        </p:txBody>
      </p:sp>
      <p:sp>
        <p:nvSpPr>
          <p:cNvPr id="5" name="Rectangle 7">
            <a:extLst>
              <a:ext uri="{FF2B5EF4-FFF2-40B4-BE49-F238E27FC236}">
                <a16:creationId xmlns:a16="http://schemas.microsoft.com/office/drawing/2014/main" id="{9B57DAA5-0764-4FAB-963D-2763770FFE10}"/>
              </a:ext>
            </a:extLst>
          </p:cNvPr>
          <p:cNvSpPr>
            <a:spLocks noGrp="1" noChangeArrowheads="1"/>
          </p:cNvSpPr>
          <p:nvPr>
            <p:ph type="ftr" sz="quarter" idx="11"/>
          </p:nvPr>
        </p:nvSpPr>
        <p:spPr>
          <a:xfrm>
            <a:off x="6286500" y="6572250"/>
            <a:ext cx="3860800" cy="476250"/>
          </a:xfrm>
        </p:spPr>
        <p:txBody>
          <a:bodyPr/>
          <a:lstStyle>
            <a:lvl1pPr>
              <a:defRPr kumimoji="1" lang="en-US" altLang="ja-JP" sz="1200" b="1" kern="1200">
                <a:solidFill>
                  <a:schemeClr val="tx1"/>
                </a:solidFill>
                <a:latin typeface="HGS創英角ﾎﾟｯﾌﾟ体" pitchFamily="50" charset="-128"/>
                <a:ea typeface="HGS創英角ﾎﾟｯﾌﾟ体" pitchFamily="50" charset="-128"/>
                <a:cs typeface="Arial Unicode MS" pitchFamily="50" charset="-128"/>
              </a:defRPr>
            </a:lvl1pPr>
          </a:lstStyle>
          <a:p>
            <a:pPr>
              <a:defRPr/>
            </a:pPr>
            <a:r>
              <a:t>/67</a:t>
            </a:r>
            <a:endParaRPr lang="ja-JP" altLang="en-US" dirty="0"/>
          </a:p>
        </p:txBody>
      </p:sp>
      <p:sp>
        <p:nvSpPr>
          <p:cNvPr id="6" name="Rectangle 8">
            <a:extLst>
              <a:ext uri="{FF2B5EF4-FFF2-40B4-BE49-F238E27FC236}">
                <a16:creationId xmlns:a16="http://schemas.microsoft.com/office/drawing/2014/main" id="{18B7D5FE-51AD-46BB-AF0B-A0CA8B252C20}"/>
              </a:ext>
            </a:extLst>
          </p:cNvPr>
          <p:cNvSpPr>
            <a:spLocks noGrp="1" noChangeArrowheads="1"/>
          </p:cNvSpPr>
          <p:nvPr>
            <p:ph type="sldNum" sz="quarter" idx="12"/>
          </p:nvPr>
        </p:nvSpPr>
        <p:spPr>
          <a:xfrm>
            <a:off x="3810000" y="6572250"/>
            <a:ext cx="2641600" cy="476250"/>
          </a:xfrm>
        </p:spPr>
        <p:txBody>
          <a:bodyPr/>
          <a:lstStyle>
            <a:lvl1pPr>
              <a:defRPr sz="1400">
                <a:solidFill>
                  <a:srgbClr val="C00000"/>
                </a:solidFill>
                <a:latin typeface="Meiryo UI" panose="020B0604030504040204" pitchFamily="50" charset="-128"/>
                <a:ea typeface="Meiryo UI" panose="020B0604030504040204" pitchFamily="50" charset="-128"/>
              </a:defRPr>
            </a:lvl1pPr>
          </a:lstStyle>
          <a:p>
            <a:pPr>
              <a:defRPr/>
            </a:pPr>
            <a:fld id="{B2FE356E-2BD0-4986-9E8E-F53B5EBD0E48}" type="slidenum">
              <a:rPr lang="ja-JP" altLang="en-US"/>
              <a:pPr>
                <a:defRPr/>
              </a:pPr>
              <a:t>‹#›</a:t>
            </a:fld>
            <a:endParaRPr lang="ja-JP" altLang="en-US" dirty="0"/>
          </a:p>
        </p:txBody>
      </p:sp>
    </p:spTree>
    <p:extLst>
      <p:ext uri="{BB962C8B-B14F-4D97-AF65-F5344CB8AC3E}">
        <p14:creationId xmlns:p14="http://schemas.microsoft.com/office/powerpoint/2010/main" val="4064890335"/>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ja-JP" altLang="en-US"/>
              <a:t>マスタ タイトルの書式設定</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6">
            <a:extLst>
              <a:ext uri="{FF2B5EF4-FFF2-40B4-BE49-F238E27FC236}">
                <a16:creationId xmlns:a16="http://schemas.microsoft.com/office/drawing/2014/main" id="{9A033DA9-B6FD-45B6-8FD0-BECE5885FE7D}"/>
              </a:ext>
            </a:extLst>
          </p:cNvPr>
          <p:cNvSpPr>
            <a:spLocks noGrp="1" noChangeArrowheads="1"/>
          </p:cNvSpPr>
          <p:nvPr>
            <p:ph type="dt" sz="half" idx="10"/>
          </p:nvPr>
        </p:nvSpPr>
        <p:spPr>
          <a:ln/>
        </p:spPr>
        <p:txBody>
          <a:bodyPr/>
          <a:lstStyle>
            <a:lvl1pPr>
              <a:defRPr/>
            </a:lvl1pPr>
          </a:lstStyle>
          <a:p>
            <a:pPr>
              <a:defRPr/>
            </a:pPr>
            <a:fld id="{67BF1672-935F-42D1-A759-95A66D0E1D22}" type="datetime1">
              <a:rPr lang="ja-JP" altLang="en-US"/>
              <a:pPr>
                <a:defRPr/>
              </a:pPr>
              <a:t>2020/8/21</a:t>
            </a:fld>
            <a:endParaRPr lang="ja-JP" altLang="en-US" dirty="0"/>
          </a:p>
        </p:txBody>
      </p:sp>
      <p:sp>
        <p:nvSpPr>
          <p:cNvPr id="5" name="Rectangle 7">
            <a:extLst>
              <a:ext uri="{FF2B5EF4-FFF2-40B4-BE49-F238E27FC236}">
                <a16:creationId xmlns:a16="http://schemas.microsoft.com/office/drawing/2014/main" id="{B699993C-BD58-4DAF-8943-73951B269FA9}"/>
              </a:ext>
            </a:extLst>
          </p:cNvPr>
          <p:cNvSpPr>
            <a:spLocks noGrp="1" noChangeArrowheads="1"/>
          </p:cNvSpPr>
          <p:nvPr>
            <p:ph type="ftr" sz="quarter" idx="11"/>
          </p:nvPr>
        </p:nvSpPr>
        <p:spPr>
          <a:ln/>
        </p:spPr>
        <p:txBody>
          <a:bodyPr/>
          <a:lstStyle>
            <a:lvl1pPr>
              <a:defRPr/>
            </a:lvl1pPr>
          </a:lstStyle>
          <a:p>
            <a:pPr>
              <a:defRPr/>
            </a:pPr>
            <a:r>
              <a:rPr lang="en-US" altLang="ja-JP"/>
              <a:t>/67</a:t>
            </a:r>
            <a:endParaRPr lang="ja-JP" altLang="en-US" dirty="0"/>
          </a:p>
        </p:txBody>
      </p:sp>
      <p:sp>
        <p:nvSpPr>
          <p:cNvPr id="6" name="Rectangle 8">
            <a:extLst>
              <a:ext uri="{FF2B5EF4-FFF2-40B4-BE49-F238E27FC236}">
                <a16:creationId xmlns:a16="http://schemas.microsoft.com/office/drawing/2014/main" id="{11C79B47-C085-48A6-9276-CD47B5216C66}"/>
              </a:ext>
            </a:extLst>
          </p:cNvPr>
          <p:cNvSpPr>
            <a:spLocks noGrp="1" noChangeArrowheads="1"/>
          </p:cNvSpPr>
          <p:nvPr>
            <p:ph type="sldNum" sz="quarter" idx="12"/>
          </p:nvPr>
        </p:nvSpPr>
        <p:spPr>
          <a:ln/>
        </p:spPr>
        <p:txBody>
          <a:bodyPr/>
          <a:lstStyle>
            <a:lvl1pPr>
              <a:defRPr/>
            </a:lvl1pPr>
          </a:lstStyle>
          <a:p>
            <a:pPr>
              <a:defRPr/>
            </a:pPr>
            <a:fld id="{57CF348E-1753-4F10-9DF8-5BBC394E8B62}" type="slidenum">
              <a:rPr lang="ja-JP" altLang="en-US"/>
              <a:pPr>
                <a:defRPr/>
              </a:pPr>
              <a:t>‹#›</a:t>
            </a:fld>
            <a:endParaRPr lang="ja-JP" altLang="en-US"/>
          </a:p>
        </p:txBody>
      </p:sp>
    </p:spTree>
    <p:extLst>
      <p:ext uri="{BB962C8B-B14F-4D97-AF65-F5344CB8AC3E}">
        <p14:creationId xmlns:p14="http://schemas.microsoft.com/office/powerpoint/2010/main" val="3825810374"/>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内容占位符 5"/>
          <p:cNvSpPr>
            <a:spLocks noGrp="1"/>
          </p:cNvSpPr>
          <p:nvPr>
            <p:ph sz="quarter" idx="4"/>
          </p:nvPr>
        </p:nvSpPr>
        <p:spPr>
          <a:xfrm>
            <a:off x="6288022" y="191683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zh-CN" altLang="en-US"/>
          </a:p>
        </p:txBody>
      </p:sp>
    </p:spTree>
    <p:extLst>
      <p:ext uri="{BB962C8B-B14F-4D97-AF65-F5344CB8AC3E}">
        <p14:creationId xmlns:p14="http://schemas.microsoft.com/office/powerpoint/2010/main" val="2049915197"/>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t>マスタ タイトルの書式設定</a:t>
            </a:r>
            <a:endParaRPr lang="zh-CN" altLang="en-US"/>
          </a:p>
        </p:txBody>
      </p:sp>
      <p:sp>
        <p:nvSpPr>
          <p:cNvPr id="3" name="Rectangle 6">
            <a:extLst>
              <a:ext uri="{FF2B5EF4-FFF2-40B4-BE49-F238E27FC236}">
                <a16:creationId xmlns:a16="http://schemas.microsoft.com/office/drawing/2014/main" id="{EF90CD7F-04C3-4C6F-892B-8507B0AB113F}"/>
              </a:ext>
            </a:extLst>
          </p:cNvPr>
          <p:cNvSpPr>
            <a:spLocks noGrp="1" noChangeArrowheads="1"/>
          </p:cNvSpPr>
          <p:nvPr>
            <p:ph type="dt" sz="half" idx="10"/>
          </p:nvPr>
        </p:nvSpPr>
        <p:spPr>
          <a:ln/>
        </p:spPr>
        <p:txBody>
          <a:bodyPr/>
          <a:lstStyle>
            <a:lvl1pPr>
              <a:defRPr/>
            </a:lvl1pPr>
          </a:lstStyle>
          <a:p>
            <a:pPr>
              <a:defRPr/>
            </a:pPr>
            <a:fld id="{95E68414-3750-4341-8EF0-F16E60E43B0C}" type="datetime1">
              <a:rPr lang="ja-JP" altLang="en-US"/>
              <a:pPr>
                <a:defRPr/>
              </a:pPr>
              <a:t>2020/8/21</a:t>
            </a:fld>
            <a:endParaRPr lang="ja-JP" altLang="en-US" dirty="0"/>
          </a:p>
        </p:txBody>
      </p:sp>
      <p:sp>
        <p:nvSpPr>
          <p:cNvPr id="4" name="Rectangle 7">
            <a:extLst>
              <a:ext uri="{FF2B5EF4-FFF2-40B4-BE49-F238E27FC236}">
                <a16:creationId xmlns:a16="http://schemas.microsoft.com/office/drawing/2014/main" id="{68032C2D-C541-46A2-9D1C-77E7D14169D6}"/>
              </a:ext>
            </a:extLst>
          </p:cNvPr>
          <p:cNvSpPr>
            <a:spLocks noGrp="1" noChangeArrowheads="1"/>
          </p:cNvSpPr>
          <p:nvPr>
            <p:ph type="ftr" sz="quarter" idx="11"/>
          </p:nvPr>
        </p:nvSpPr>
        <p:spPr>
          <a:ln/>
        </p:spPr>
        <p:txBody>
          <a:bodyPr/>
          <a:lstStyle>
            <a:lvl1pPr>
              <a:defRPr/>
            </a:lvl1pPr>
          </a:lstStyle>
          <a:p>
            <a:pPr>
              <a:defRPr/>
            </a:pPr>
            <a:r>
              <a:rPr lang="en-US" altLang="ja-JP"/>
              <a:t>/67</a:t>
            </a:r>
            <a:endParaRPr lang="ja-JP" altLang="en-US" dirty="0"/>
          </a:p>
        </p:txBody>
      </p:sp>
      <p:sp>
        <p:nvSpPr>
          <p:cNvPr id="5" name="Rectangle 8">
            <a:extLst>
              <a:ext uri="{FF2B5EF4-FFF2-40B4-BE49-F238E27FC236}">
                <a16:creationId xmlns:a16="http://schemas.microsoft.com/office/drawing/2014/main" id="{F63AC354-16EC-45A4-8B84-B76FF6B78962}"/>
              </a:ext>
            </a:extLst>
          </p:cNvPr>
          <p:cNvSpPr>
            <a:spLocks noGrp="1" noChangeArrowheads="1"/>
          </p:cNvSpPr>
          <p:nvPr>
            <p:ph type="sldNum" sz="quarter" idx="12"/>
          </p:nvPr>
        </p:nvSpPr>
        <p:spPr>
          <a:ln/>
        </p:spPr>
        <p:txBody>
          <a:bodyPr/>
          <a:lstStyle>
            <a:lvl1pPr>
              <a:defRPr/>
            </a:lvl1pPr>
          </a:lstStyle>
          <a:p>
            <a:pPr>
              <a:defRPr/>
            </a:pPr>
            <a:fld id="{0EFE5BDF-8776-49EF-B5D4-14EE9DB2CE73}" type="slidenum">
              <a:rPr lang="ja-JP" altLang="en-US"/>
              <a:pPr>
                <a:defRPr/>
              </a:pPr>
              <a:t>‹#›</a:t>
            </a:fld>
            <a:endParaRPr lang="ja-JP" altLang="en-US"/>
          </a:p>
        </p:txBody>
      </p:sp>
    </p:spTree>
    <p:extLst>
      <p:ext uri="{BB962C8B-B14F-4D97-AF65-F5344CB8AC3E}">
        <p14:creationId xmlns:p14="http://schemas.microsoft.com/office/powerpoint/2010/main" val="3994193020"/>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7F79122-BD89-4C89-B9FD-887EE4DE71EE}"/>
              </a:ext>
            </a:extLst>
          </p:cNvPr>
          <p:cNvSpPr>
            <a:spLocks noGrp="1" noChangeArrowheads="1"/>
          </p:cNvSpPr>
          <p:nvPr>
            <p:ph type="dt" sz="half" idx="10"/>
          </p:nvPr>
        </p:nvSpPr>
        <p:spPr>
          <a:ln/>
        </p:spPr>
        <p:txBody>
          <a:bodyPr/>
          <a:lstStyle>
            <a:lvl1pPr>
              <a:defRPr/>
            </a:lvl1pPr>
          </a:lstStyle>
          <a:p>
            <a:pPr>
              <a:defRPr/>
            </a:pPr>
            <a:fld id="{1077E819-A1A0-47A4-B390-A24CE40301F6}" type="datetime1">
              <a:rPr lang="ja-JP" altLang="en-US"/>
              <a:pPr>
                <a:defRPr/>
              </a:pPr>
              <a:t>2020/8/21</a:t>
            </a:fld>
            <a:endParaRPr lang="ja-JP" altLang="en-US" dirty="0"/>
          </a:p>
        </p:txBody>
      </p:sp>
      <p:sp>
        <p:nvSpPr>
          <p:cNvPr id="3" name="Rectangle 7">
            <a:extLst>
              <a:ext uri="{FF2B5EF4-FFF2-40B4-BE49-F238E27FC236}">
                <a16:creationId xmlns:a16="http://schemas.microsoft.com/office/drawing/2014/main" id="{A670DD98-4CD2-4A33-B98C-989A5568467C}"/>
              </a:ext>
            </a:extLst>
          </p:cNvPr>
          <p:cNvSpPr>
            <a:spLocks noGrp="1" noChangeArrowheads="1"/>
          </p:cNvSpPr>
          <p:nvPr>
            <p:ph type="ftr" sz="quarter" idx="11"/>
          </p:nvPr>
        </p:nvSpPr>
        <p:spPr>
          <a:ln/>
        </p:spPr>
        <p:txBody>
          <a:bodyPr/>
          <a:lstStyle>
            <a:lvl1pPr>
              <a:defRPr/>
            </a:lvl1pPr>
          </a:lstStyle>
          <a:p>
            <a:pPr>
              <a:defRPr/>
            </a:pPr>
            <a:r>
              <a:rPr lang="en-US" altLang="ja-JP"/>
              <a:t>/67</a:t>
            </a:r>
            <a:endParaRPr lang="ja-JP" altLang="en-US" dirty="0"/>
          </a:p>
        </p:txBody>
      </p:sp>
      <p:sp>
        <p:nvSpPr>
          <p:cNvPr id="4" name="Rectangle 8">
            <a:extLst>
              <a:ext uri="{FF2B5EF4-FFF2-40B4-BE49-F238E27FC236}">
                <a16:creationId xmlns:a16="http://schemas.microsoft.com/office/drawing/2014/main" id="{7A0DCC52-A879-473E-9F8F-39C3B3F8885D}"/>
              </a:ext>
            </a:extLst>
          </p:cNvPr>
          <p:cNvSpPr>
            <a:spLocks noGrp="1" noChangeArrowheads="1"/>
          </p:cNvSpPr>
          <p:nvPr>
            <p:ph type="sldNum" sz="quarter" idx="12"/>
          </p:nvPr>
        </p:nvSpPr>
        <p:spPr>
          <a:ln/>
        </p:spPr>
        <p:txBody>
          <a:bodyPr/>
          <a:lstStyle>
            <a:lvl1pPr>
              <a:defRPr/>
            </a:lvl1pPr>
          </a:lstStyle>
          <a:p>
            <a:pPr>
              <a:defRPr/>
            </a:pPr>
            <a:fld id="{CE3DA453-D0E0-4FE9-A07F-2577238A83DD}" type="slidenum">
              <a:rPr lang="ja-JP" altLang="en-US"/>
              <a:pPr>
                <a:defRPr/>
              </a:pPr>
              <a:t>‹#›</a:t>
            </a:fld>
            <a:endParaRPr lang="ja-JP" altLang="en-US"/>
          </a:p>
        </p:txBody>
      </p:sp>
    </p:spTree>
    <p:extLst>
      <p:ext uri="{BB962C8B-B14F-4D97-AF65-F5344CB8AC3E}">
        <p14:creationId xmlns:p14="http://schemas.microsoft.com/office/powerpoint/2010/main" val="417421508"/>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63B51E1-01AE-4C7F-88FB-BF8D6BC53E75}"/>
              </a:ext>
            </a:extLst>
          </p:cNvPr>
          <p:cNvSpPr>
            <a:spLocks noGrp="1" noChangeArrowheads="1"/>
          </p:cNvSpPr>
          <p:nvPr>
            <p:ph type="title"/>
          </p:nvPr>
        </p:nvSpPr>
        <p:spPr bwMode="auto">
          <a:xfrm>
            <a:off x="766233" y="44451"/>
            <a:ext cx="106680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Rectangle 3">
            <a:extLst>
              <a:ext uri="{FF2B5EF4-FFF2-40B4-BE49-F238E27FC236}">
                <a16:creationId xmlns:a16="http://schemas.microsoft.com/office/drawing/2014/main" id="{FB45E03C-A3F8-4AB7-8C58-B3089C3D95CE}"/>
              </a:ext>
            </a:extLst>
          </p:cNvPr>
          <p:cNvSpPr>
            <a:spLocks noGrp="1" noChangeArrowheads="1"/>
          </p:cNvSpPr>
          <p:nvPr>
            <p:ph type="body" idx="1"/>
          </p:nvPr>
        </p:nvSpPr>
        <p:spPr bwMode="auto">
          <a:xfrm>
            <a:off x="755651" y="1270000"/>
            <a:ext cx="10668000"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AutoShape 4">
            <a:extLst>
              <a:ext uri="{FF2B5EF4-FFF2-40B4-BE49-F238E27FC236}">
                <a16:creationId xmlns:a16="http://schemas.microsoft.com/office/drawing/2014/main" id="{6F735276-CB12-4862-B0BB-01E006A94D26}"/>
              </a:ext>
            </a:extLst>
          </p:cNvPr>
          <p:cNvSpPr>
            <a:spLocks noChangeArrowheads="1"/>
          </p:cNvSpPr>
          <p:nvPr userDrawn="1"/>
        </p:nvSpPr>
        <p:spPr bwMode="auto">
          <a:xfrm>
            <a:off x="719667" y="10080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1800"/>
          </a:p>
        </p:txBody>
      </p:sp>
      <p:sp>
        <p:nvSpPr>
          <p:cNvPr id="67590" name="Rectangle 6">
            <a:extLst>
              <a:ext uri="{FF2B5EF4-FFF2-40B4-BE49-F238E27FC236}">
                <a16:creationId xmlns:a16="http://schemas.microsoft.com/office/drawing/2014/main" id="{A32626AC-0B16-462C-88B0-13CACB06CED1}"/>
              </a:ext>
            </a:extLst>
          </p:cNvPr>
          <p:cNvSpPr>
            <a:spLocks noGrp="1" noChangeArrowheads="1"/>
          </p:cNvSpPr>
          <p:nvPr>
            <p:ph type="dt" sz="half" idx="2"/>
          </p:nvPr>
        </p:nvSpPr>
        <p:spPr bwMode="auto">
          <a:xfrm>
            <a:off x="812800" y="6245225"/>
            <a:ext cx="2641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fontAlgn="auto" hangingPunct="1">
              <a:spcBef>
                <a:spcPts val="0"/>
              </a:spcBef>
              <a:spcAft>
                <a:spcPts val="0"/>
              </a:spcAft>
              <a:defRPr sz="1200" b="0">
                <a:latin typeface="+mn-lt"/>
                <a:ea typeface="+mn-ea"/>
              </a:defRPr>
            </a:lvl1pPr>
          </a:lstStyle>
          <a:p>
            <a:pPr>
              <a:defRPr/>
            </a:pPr>
            <a:fld id="{56253A18-C6CF-438C-95DC-36C05FC0EF9F}" type="datetime1">
              <a:rPr lang="ja-JP" altLang="en-US"/>
              <a:pPr>
                <a:defRPr/>
              </a:pPr>
              <a:t>2020/8/21</a:t>
            </a:fld>
            <a:endParaRPr lang="ja-JP" altLang="en-US" dirty="0"/>
          </a:p>
        </p:txBody>
      </p:sp>
      <p:sp>
        <p:nvSpPr>
          <p:cNvPr id="67591" name="Rectangle 7">
            <a:extLst>
              <a:ext uri="{FF2B5EF4-FFF2-40B4-BE49-F238E27FC236}">
                <a16:creationId xmlns:a16="http://schemas.microsoft.com/office/drawing/2014/main" id="{7377ED96-A3ED-4EE2-A3D7-0FADE0D8A942}"/>
              </a:ext>
            </a:extLst>
          </p:cNvPr>
          <p:cNvSpPr>
            <a:spLocks noGrp="1" noChangeArrowheads="1"/>
          </p:cNvSpPr>
          <p:nvPr>
            <p:ph type="ftr" sz="quarter" idx="3"/>
          </p:nvPr>
        </p:nvSpPr>
        <p:spPr bwMode="auto">
          <a:xfrm>
            <a:off x="5048251" y="6381750"/>
            <a:ext cx="44323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b="1">
                <a:solidFill>
                  <a:srgbClr val="C00000"/>
                </a:solidFill>
                <a:latin typeface="HGP創英角ｺﾞｼｯｸUB" pitchFamily="50" charset="-128"/>
                <a:ea typeface="HGP創英角ｺﾞｼｯｸUB" pitchFamily="50" charset="-128"/>
              </a:defRPr>
            </a:lvl1pPr>
          </a:lstStyle>
          <a:p>
            <a:pPr>
              <a:defRPr/>
            </a:pPr>
            <a:r>
              <a:rPr lang="en-US" altLang="ja-JP"/>
              <a:t>/67</a:t>
            </a:r>
            <a:endParaRPr lang="ja-JP" altLang="en-US" dirty="0"/>
          </a:p>
        </p:txBody>
      </p:sp>
      <p:sp>
        <p:nvSpPr>
          <p:cNvPr id="67592" name="Rectangle 8">
            <a:extLst>
              <a:ext uri="{FF2B5EF4-FFF2-40B4-BE49-F238E27FC236}">
                <a16:creationId xmlns:a16="http://schemas.microsoft.com/office/drawing/2014/main" id="{F444CCFF-9295-4129-9514-0ECD04592803}"/>
              </a:ext>
            </a:extLst>
          </p:cNvPr>
          <p:cNvSpPr>
            <a:spLocks noGrp="1" noChangeArrowheads="1"/>
          </p:cNvSpPr>
          <p:nvPr>
            <p:ph type="sldNum" sz="quarter" idx="4"/>
          </p:nvPr>
        </p:nvSpPr>
        <p:spPr bwMode="auto">
          <a:xfrm>
            <a:off x="3238500" y="6357938"/>
            <a:ext cx="2641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b="1">
                <a:latin typeface="HGP教科書体" panose="02020600000000000000" pitchFamily="18" charset="-128"/>
                <a:ea typeface="HGP教科書体" panose="02020600000000000000" pitchFamily="18" charset="-128"/>
              </a:defRPr>
            </a:lvl1pPr>
          </a:lstStyle>
          <a:p>
            <a:pPr>
              <a:defRPr/>
            </a:pPr>
            <a:fld id="{9FCBB5B4-FF48-40FE-9F7C-6A1FBBA5E93A}" type="slidenum">
              <a:rPr lang="ja-JP" altLang="en-US"/>
              <a:pPr>
                <a:defRPr/>
              </a:pPr>
              <a:t>‹#›</a:t>
            </a:fld>
            <a:endParaRPr lang="ja-JP" altLang="en-US"/>
          </a:p>
        </p:txBody>
      </p:sp>
      <p:sp>
        <p:nvSpPr>
          <p:cNvPr id="1032" name="Rectangle 10">
            <a:extLst>
              <a:ext uri="{FF2B5EF4-FFF2-40B4-BE49-F238E27FC236}">
                <a16:creationId xmlns:a16="http://schemas.microsoft.com/office/drawing/2014/main" id="{560F37EF-317E-48EC-9370-838DE085D916}"/>
              </a:ext>
            </a:extLst>
          </p:cNvPr>
          <p:cNvSpPr>
            <a:spLocks noChangeArrowheads="1"/>
          </p:cNvSpPr>
          <p:nvPr userDrawn="1"/>
        </p:nvSpPr>
        <p:spPr bwMode="auto">
          <a:xfrm>
            <a:off x="6925733" y="1012826"/>
            <a:ext cx="1117600" cy="92075"/>
          </a:xfrm>
          <a:prstGeom prst="rect">
            <a:avLst/>
          </a:prstGeom>
          <a:solidFill>
            <a:schemeClr val="accent2"/>
          </a:solidFill>
          <a:ln>
            <a:noFill/>
          </a:ln>
        </p:spPr>
        <p:txBody>
          <a:bodyPr wrap="none" anchor="ct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zh-CN" altLang="en-US" sz="1800">
              <a:latin typeface="Verdana" panose="020B0604030504040204" pitchFamily="34" charset="0"/>
              <a:ea typeface="黑体" panose="02010609060101010101" pitchFamily="49" charset="-122"/>
            </a:endParaRPr>
          </a:p>
        </p:txBody>
      </p:sp>
    </p:spTree>
    <p:extLst>
      <p:ext uri="{BB962C8B-B14F-4D97-AF65-F5344CB8AC3E}">
        <p14:creationId xmlns:p14="http://schemas.microsoft.com/office/powerpoint/2010/main" val="985787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p:blinds dir="vert"/>
  </p:transition>
  <p:hf hdr="0" ftr="0" dt="0"/>
  <p:txStyles>
    <p:titleStyle>
      <a:lvl1pPr algn="l" rtl="0" eaLnBrk="0" fontAlgn="base" hangingPunct="0">
        <a:spcBef>
          <a:spcPct val="0"/>
        </a:spcBef>
        <a:spcAft>
          <a:spcPct val="0"/>
        </a:spcAft>
        <a:defRPr kumimoji="1" sz="3800">
          <a:solidFill>
            <a:schemeClr val="tx2"/>
          </a:solidFill>
          <a:latin typeface="+mj-lt"/>
          <a:ea typeface="+mj-ea"/>
          <a:cs typeface="+mj-cs"/>
        </a:defRPr>
      </a:lvl1pPr>
      <a:lvl2pPr algn="l" rtl="0" eaLnBrk="0" fontAlgn="base" hangingPunct="0">
        <a:spcBef>
          <a:spcPct val="0"/>
        </a:spcBef>
        <a:spcAft>
          <a:spcPct val="0"/>
        </a:spcAft>
        <a:defRPr kumimoji="1" sz="3800">
          <a:solidFill>
            <a:schemeClr val="tx2"/>
          </a:solidFill>
          <a:latin typeface="Verdana" pitchFamily="34" charset="0"/>
          <a:ea typeface="黑体" pitchFamily="49" charset="-122"/>
        </a:defRPr>
      </a:lvl2pPr>
      <a:lvl3pPr algn="l" rtl="0" eaLnBrk="0" fontAlgn="base" hangingPunct="0">
        <a:spcBef>
          <a:spcPct val="0"/>
        </a:spcBef>
        <a:spcAft>
          <a:spcPct val="0"/>
        </a:spcAft>
        <a:defRPr kumimoji="1" sz="3800">
          <a:solidFill>
            <a:schemeClr val="tx2"/>
          </a:solidFill>
          <a:latin typeface="Verdana" pitchFamily="34" charset="0"/>
          <a:ea typeface="黑体" pitchFamily="49" charset="-122"/>
        </a:defRPr>
      </a:lvl3pPr>
      <a:lvl4pPr algn="l" rtl="0" eaLnBrk="0" fontAlgn="base" hangingPunct="0">
        <a:spcBef>
          <a:spcPct val="0"/>
        </a:spcBef>
        <a:spcAft>
          <a:spcPct val="0"/>
        </a:spcAft>
        <a:defRPr kumimoji="1" sz="3800">
          <a:solidFill>
            <a:schemeClr val="tx2"/>
          </a:solidFill>
          <a:latin typeface="Verdana" pitchFamily="34" charset="0"/>
          <a:ea typeface="黑体" pitchFamily="49" charset="-122"/>
        </a:defRPr>
      </a:lvl4pPr>
      <a:lvl5pPr algn="l" rtl="0" eaLnBrk="0" fontAlgn="base" hangingPunct="0">
        <a:spcBef>
          <a:spcPct val="0"/>
        </a:spcBef>
        <a:spcAft>
          <a:spcPct val="0"/>
        </a:spcAft>
        <a:defRPr kumimoji="1" sz="3800">
          <a:solidFill>
            <a:schemeClr val="tx2"/>
          </a:solidFill>
          <a:latin typeface="Verdana" pitchFamily="34" charset="0"/>
          <a:ea typeface="黑体" pitchFamily="49" charset="-122"/>
        </a:defRPr>
      </a:lvl5pPr>
      <a:lvl6pPr marL="457200" algn="l" rtl="0" eaLnBrk="1" fontAlgn="base" hangingPunct="1">
        <a:spcBef>
          <a:spcPct val="0"/>
        </a:spcBef>
        <a:spcAft>
          <a:spcPct val="0"/>
        </a:spcAft>
        <a:defRPr kumimoji="1" sz="3800">
          <a:solidFill>
            <a:schemeClr val="tx2"/>
          </a:solidFill>
          <a:latin typeface="Verdana" pitchFamily="34" charset="0"/>
          <a:ea typeface="黑体" pitchFamily="49" charset="-122"/>
        </a:defRPr>
      </a:lvl6pPr>
      <a:lvl7pPr marL="914400" algn="l" rtl="0" eaLnBrk="1" fontAlgn="base" hangingPunct="1">
        <a:spcBef>
          <a:spcPct val="0"/>
        </a:spcBef>
        <a:spcAft>
          <a:spcPct val="0"/>
        </a:spcAft>
        <a:defRPr kumimoji="1" sz="3800">
          <a:solidFill>
            <a:schemeClr val="tx2"/>
          </a:solidFill>
          <a:latin typeface="Verdana" pitchFamily="34" charset="0"/>
          <a:ea typeface="黑体" pitchFamily="49" charset="-122"/>
        </a:defRPr>
      </a:lvl7pPr>
      <a:lvl8pPr marL="1371600" algn="l" rtl="0" eaLnBrk="1" fontAlgn="base" hangingPunct="1">
        <a:spcBef>
          <a:spcPct val="0"/>
        </a:spcBef>
        <a:spcAft>
          <a:spcPct val="0"/>
        </a:spcAft>
        <a:defRPr kumimoji="1" sz="3800">
          <a:solidFill>
            <a:schemeClr val="tx2"/>
          </a:solidFill>
          <a:latin typeface="Verdana" pitchFamily="34" charset="0"/>
          <a:ea typeface="黑体" pitchFamily="49" charset="-122"/>
        </a:defRPr>
      </a:lvl8pPr>
      <a:lvl9pPr marL="1828800" algn="l" rtl="0" eaLnBrk="1" fontAlgn="base" hangingPunct="1">
        <a:spcBef>
          <a:spcPct val="0"/>
        </a:spcBef>
        <a:spcAft>
          <a:spcPct val="0"/>
        </a:spcAft>
        <a:defRPr kumimoji="1" sz="3800">
          <a:solidFill>
            <a:schemeClr val="tx2"/>
          </a:solidFill>
          <a:latin typeface="Verdana" pitchFamily="34" charset="0"/>
          <a:ea typeface="黑体" pitchFamily="49"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kumimoji="1" sz="3000" b="1">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b="1">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b="1">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b="1">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b="1">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kumimoji="1" sz="2000" b="1">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kumimoji="1" sz="2000" b="1">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kumimoji="1" sz="2000" b="1">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kumimoji="1" sz="2000" b="1">
          <a:solidFill>
            <a:schemeClr val="tx1"/>
          </a:solidFill>
          <a:latin typeface="+mn-lt"/>
          <a:ea typeface="+mn-ea"/>
        </a:defRPr>
      </a:lvl9pPr>
    </p:bodyStyle>
    <p:otherStyle>
      <a:defPPr>
        <a:defRPr lang="zh-CN"/>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6.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16.pn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1EE82-617C-4B06-9A47-618F59F58B56}"/>
              </a:ext>
            </a:extLst>
          </p:cNvPr>
          <p:cNvSpPr>
            <a:spLocks noGrp="1"/>
          </p:cNvSpPr>
          <p:nvPr>
            <p:ph type="ctrTitle"/>
          </p:nvPr>
        </p:nvSpPr>
        <p:spPr/>
        <p:txBody>
          <a:bodyPr/>
          <a:lstStyle/>
          <a:p>
            <a:pPr algn="ctr"/>
            <a:r>
              <a:rPr lang="en-US" altLang="zh-CN" dirty="0">
                <a:latin typeface="HGP明朝E" panose="02020900000000000000" pitchFamily="18" charset="-128"/>
                <a:ea typeface="HGP明朝E" panose="02020900000000000000" pitchFamily="18" charset="-128"/>
              </a:rPr>
              <a:t>Paper Reading Sharing</a:t>
            </a:r>
            <a:endParaRPr lang="zh-CN" altLang="en-US" dirty="0">
              <a:latin typeface="HGP明朝E" panose="02020900000000000000" pitchFamily="18" charset="-128"/>
              <a:ea typeface="HGP明朝E" panose="02020900000000000000" pitchFamily="18" charset="-128"/>
            </a:endParaRPr>
          </a:p>
        </p:txBody>
      </p:sp>
      <p:sp>
        <p:nvSpPr>
          <p:cNvPr id="3" name="文本框 2">
            <a:extLst>
              <a:ext uri="{FF2B5EF4-FFF2-40B4-BE49-F238E27FC236}">
                <a16:creationId xmlns:a16="http://schemas.microsoft.com/office/drawing/2014/main" id="{064ED0C0-7F92-41FD-8A3F-B8FD3204A052}"/>
              </a:ext>
            </a:extLst>
          </p:cNvPr>
          <p:cNvSpPr txBox="1"/>
          <p:nvPr/>
        </p:nvSpPr>
        <p:spPr>
          <a:xfrm>
            <a:off x="8045891" y="5404922"/>
            <a:ext cx="2347117" cy="369332"/>
          </a:xfrm>
          <a:prstGeom prst="rect">
            <a:avLst/>
          </a:prstGeom>
          <a:noFill/>
        </p:spPr>
        <p:txBody>
          <a:bodyPr wrap="none" rtlCol="0">
            <a:spAutoFit/>
          </a:bodyPr>
          <a:lstStyle/>
          <a:p>
            <a:pPr algn="ctr"/>
            <a:r>
              <a:rPr lang="zh-CN" altLang="en-US" dirty="0"/>
              <a:t>李永康 </a:t>
            </a:r>
            <a:r>
              <a:rPr lang="en-US" altLang="zh-CN" dirty="0"/>
              <a:t>2020/08/21</a:t>
            </a:r>
            <a:endParaRPr lang="zh-CN" altLang="en-US" b="1" dirty="0"/>
          </a:p>
        </p:txBody>
      </p:sp>
      <p:sp>
        <p:nvSpPr>
          <p:cNvPr id="5" name="文本框 4">
            <a:extLst>
              <a:ext uri="{FF2B5EF4-FFF2-40B4-BE49-F238E27FC236}">
                <a16:creationId xmlns:a16="http://schemas.microsoft.com/office/drawing/2014/main" id="{0D13FE9A-876A-4C33-A7F2-994ED4B784EA}"/>
              </a:ext>
            </a:extLst>
          </p:cNvPr>
          <p:cNvSpPr txBox="1"/>
          <p:nvPr/>
        </p:nvSpPr>
        <p:spPr>
          <a:xfrm>
            <a:off x="301336" y="3141408"/>
            <a:ext cx="12046528" cy="800219"/>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NCF: A Neural Context Fusion Approach to Raw Mobility Annotation</a:t>
            </a:r>
            <a:endParaRPr lang="zh-CN" altLang="en-US" sz="2800" dirty="0">
              <a:latin typeface="微软雅黑" panose="020B0503020204020204" pitchFamily="34" charset="-122"/>
              <a:ea typeface="微软雅黑" panose="020B0503020204020204" pitchFamily="34" charset="-122"/>
            </a:endParaRPr>
          </a:p>
          <a:p>
            <a:endParaRPr lang="zh-CN" altLang="en-US" dirty="0"/>
          </a:p>
        </p:txBody>
      </p:sp>
      <p:sp>
        <p:nvSpPr>
          <p:cNvPr id="6" name="灯片编号占位符 3">
            <a:extLst>
              <a:ext uri="{FF2B5EF4-FFF2-40B4-BE49-F238E27FC236}">
                <a16:creationId xmlns:a16="http://schemas.microsoft.com/office/drawing/2014/main" id="{F6AEC2C0-17F8-4C7A-B570-E3969E872B07}"/>
              </a:ext>
            </a:extLst>
          </p:cNvPr>
          <p:cNvSpPr>
            <a:spLocks noGrp="1"/>
          </p:cNvSpPr>
          <p:nvPr>
            <p:ph type="sldNum" sz="quarter" idx="12"/>
          </p:nvPr>
        </p:nvSpPr>
        <p:spPr>
          <a:xfrm>
            <a:off x="9550400" y="6575424"/>
            <a:ext cx="2641600" cy="476250"/>
          </a:xfrm>
        </p:spPr>
        <p:txBody>
          <a:bodyPr/>
          <a:lstStyle/>
          <a:p>
            <a:pPr>
              <a:defRPr/>
            </a:pPr>
            <a:fld id="{B2FE356E-2BD0-4986-9E8E-F53B5EBD0E48}" type="slidenum">
              <a:rPr lang="ja-JP" altLang="en-US" sz="1400" smtClean="0">
                <a:solidFill>
                  <a:srgbClr val="C00000"/>
                </a:solidFill>
                <a:latin typeface="Meiryo UI" panose="020B0604030504040204" pitchFamily="50" charset="-128"/>
                <a:ea typeface="Meiryo UI" panose="020B0604030504040204" pitchFamily="50" charset="-128"/>
              </a:rPr>
              <a:pPr>
                <a:defRPr/>
              </a:pPr>
              <a:t>1</a:t>
            </a:fld>
            <a:endParaRPr lang="ja-JP" altLang="en-US" sz="1400" dirty="0">
              <a:solidFill>
                <a:srgbClr val="C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47301884"/>
      </p:ext>
    </p:extLst>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05799-F2BB-4E00-B97C-C61B7BB215D4}"/>
              </a:ext>
            </a:extLst>
          </p:cNvPr>
          <p:cNvSpPr>
            <a:spLocks noGrp="1"/>
          </p:cNvSpPr>
          <p:nvPr>
            <p:ph type="title"/>
          </p:nvPr>
        </p:nvSpPr>
        <p:spPr/>
        <p:txBody>
          <a:bodyPr/>
          <a:lstStyle/>
          <a:p>
            <a:r>
              <a:rPr lang="en-US" altLang="zh-CN" b="1" dirty="0"/>
              <a:t>A neural context fusion approach</a:t>
            </a:r>
            <a:endParaRPr lang="zh-CN" altLang="en-US" dirty="0"/>
          </a:p>
        </p:txBody>
      </p:sp>
      <p:sp>
        <p:nvSpPr>
          <p:cNvPr id="3" name="内容占位符 2">
            <a:extLst>
              <a:ext uri="{FF2B5EF4-FFF2-40B4-BE49-F238E27FC236}">
                <a16:creationId xmlns:a16="http://schemas.microsoft.com/office/drawing/2014/main" id="{51CD6C46-B0C8-4FA6-A6A0-5B188B9AAAB7}"/>
              </a:ext>
            </a:extLst>
          </p:cNvPr>
          <p:cNvSpPr>
            <a:spLocks noGrp="1"/>
          </p:cNvSpPr>
          <p:nvPr>
            <p:ph idx="1"/>
          </p:nvPr>
        </p:nvSpPr>
        <p:spPr>
          <a:xfrm>
            <a:off x="663054" y="1177403"/>
            <a:ext cx="10668000" cy="4749800"/>
          </a:xfrm>
        </p:spPr>
        <p:txBody>
          <a:bodyPr/>
          <a:lstStyle/>
          <a:p>
            <a:pPr marL="0" indent="0">
              <a:buNone/>
            </a:pPr>
            <a:r>
              <a:rPr lang="en-US" altLang="zh-CN" dirty="0">
                <a:latin typeface="Rockwell" panose="02060603020205020403" pitchFamily="18" charset="0"/>
              </a:rPr>
              <a:t>Training and Inference with Context Fusion</a:t>
            </a:r>
            <a:endParaRPr lang="zh-CN" altLang="en-US" dirty="0">
              <a:latin typeface="Rockwell" panose="02060603020205020403" pitchFamily="18" charset="0"/>
            </a:endParaRPr>
          </a:p>
        </p:txBody>
      </p:sp>
      <p:sp>
        <p:nvSpPr>
          <p:cNvPr id="4" name="灯片编号占位符 3">
            <a:extLst>
              <a:ext uri="{FF2B5EF4-FFF2-40B4-BE49-F238E27FC236}">
                <a16:creationId xmlns:a16="http://schemas.microsoft.com/office/drawing/2014/main" id="{3342B3D7-EF86-46D7-B6F7-20FA2AA35331}"/>
              </a:ext>
            </a:extLst>
          </p:cNvPr>
          <p:cNvSpPr>
            <a:spLocks noGrp="1"/>
          </p:cNvSpPr>
          <p:nvPr>
            <p:ph type="sldNum" sz="quarter" idx="12"/>
          </p:nvPr>
        </p:nvSpPr>
        <p:spPr/>
        <p:txBody>
          <a:bodyPr/>
          <a:lstStyle/>
          <a:p>
            <a:pPr>
              <a:defRPr/>
            </a:pPr>
            <a:fld id="{B2FE356E-2BD0-4986-9E8E-F53B5EBD0E48}" type="slidenum">
              <a:rPr lang="ja-JP" altLang="en-US" smtClean="0"/>
              <a:pPr>
                <a:defRPr/>
              </a:pPr>
              <a:t>10</a:t>
            </a:fld>
            <a:endParaRPr lang="ja-JP" altLang="en-US" dirty="0"/>
          </a:p>
        </p:txBody>
      </p:sp>
      <p:pic>
        <p:nvPicPr>
          <p:cNvPr id="6" name="图片 5">
            <a:extLst>
              <a:ext uri="{FF2B5EF4-FFF2-40B4-BE49-F238E27FC236}">
                <a16:creationId xmlns:a16="http://schemas.microsoft.com/office/drawing/2014/main" id="{E5B80F70-ADC5-4C40-917B-E288A00A9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46" y="1862800"/>
            <a:ext cx="5645974" cy="2074031"/>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D79C179-5EB3-48DA-B7B7-8301FE718BE0}"/>
                  </a:ext>
                </a:extLst>
              </p:cNvPr>
              <p:cNvSpPr txBox="1"/>
              <p:nvPr/>
            </p:nvSpPr>
            <p:spPr>
              <a:xfrm>
                <a:off x="6704812" y="1862800"/>
                <a:ext cx="6094070" cy="646331"/>
              </a:xfrm>
              <a:prstGeom prst="rect">
                <a:avLst/>
              </a:prstGeom>
              <a:noFill/>
            </p:spPr>
            <p:txBody>
              <a:bodyPr wrap="square">
                <a:spAutoFit/>
              </a:bodyPr>
              <a:lstStyle/>
              <a:p>
                <a:r>
                  <a:rPr lang="zh-CN" altLang="en-US" dirty="0"/>
                  <a:t>For each candidate POI </a:t>
                </a:r>
                <a14:m>
                  <m:oMath xmlns:m="http://schemas.openxmlformats.org/officeDocument/2006/math">
                    <m:r>
                      <a:rPr lang="zh-CN" altLang="en-US" i="1" dirty="0" smtClean="0">
                        <a:latin typeface="Cambria Math" panose="02040503050406030204" pitchFamily="18" charset="0"/>
                      </a:rPr>
                      <m:t>𝑝</m:t>
                    </m:r>
                  </m:oMath>
                </a14:m>
                <a:r>
                  <a:rPr lang="zh-CN" altLang="en-US" dirty="0"/>
                  <a:t> of a stay of</a:t>
                </a:r>
              </a:p>
              <a:p>
                <a:r>
                  <a:rPr lang="zh-CN" altLang="en-US" dirty="0"/>
                  <a:t>user </a:t>
                </a:r>
                <a14:m>
                  <m:oMath xmlns:m="http://schemas.openxmlformats.org/officeDocument/2006/math">
                    <m:r>
                      <a:rPr lang="zh-CN" altLang="en-US" i="1" dirty="0" smtClean="0">
                        <a:latin typeface="Cambria Math" panose="02040503050406030204" pitchFamily="18" charset="0"/>
                      </a:rPr>
                      <m:t>𝑢</m:t>
                    </m:r>
                  </m:oMath>
                </a14:m>
                <a:r>
                  <a:rPr lang="zh-CN" altLang="en-US" dirty="0"/>
                  <a:t> at location </a:t>
                </a:r>
                <a14:m>
                  <m:oMath xmlns:m="http://schemas.openxmlformats.org/officeDocument/2006/math">
                    <m:r>
                      <a:rPr lang="zh-CN" altLang="en-US" i="1" dirty="0" smtClean="0">
                        <a:latin typeface="Cambria Math" panose="02040503050406030204" pitchFamily="18" charset="0"/>
                      </a:rPr>
                      <m:t>𝑙</m:t>
                    </m:r>
                  </m:oMath>
                </a14:m>
                <a:r>
                  <a:rPr lang="zh-CN" altLang="en-US" dirty="0"/>
                  <a:t> and time stamp </a:t>
                </a:r>
                <a14:m>
                  <m:oMath xmlns:m="http://schemas.openxmlformats.org/officeDocument/2006/math">
                    <m:r>
                      <a:rPr lang="zh-CN" altLang="en-US" i="1" dirty="0" smtClean="0">
                        <a:latin typeface="Cambria Math" panose="02040503050406030204" pitchFamily="18" charset="0"/>
                      </a:rPr>
                      <m:t>𝑡</m:t>
                    </m:r>
                  </m:oMath>
                </a14:m>
                <a:endParaRPr lang="zh-CN" altLang="en-US" dirty="0"/>
              </a:p>
            </p:txBody>
          </p:sp>
        </mc:Choice>
        <mc:Fallback xmlns="">
          <p:sp>
            <p:nvSpPr>
              <p:cNvPr id="8" name="文本框 7">
                <a:extLst>
                  <a:ext uri="{FF2B5EF4-FFF2-40B4-BE49-F238E27FC236}">
                    <a16:creationId xmlns:a16="http://schemas.microsoft.com/office/drawing/2014/main" id="{5D79C179-5EB3-48DA-B7B7-8301FE718BE0}"/>
                  </a:ext>
                </a:extLst>
              </p:cNvPr>
              <p:cNvSpPr txBox="1">
                <a:spLocks noRot="1" noChangeAspect="1" noMove="1" noResize="1" noEditPoints="1" noAdjustHandles="1" noChangeArrowheads="1" noChangeShapeType="1" noTextEdit="1"/>
              </p:cNvSpPr>
              <p:nvPr/>
            </p:nvSpPr>
            <p:spPr>
              <a:xfrm>
                <a:off x="6704812" y="1862800"/>
                <a:ext cx="6094070" cy="646331"/>
              </a:xfrm>
              <a:prstGeom prst="rect">
                <a:avLst/>
              </a:prstGeom>
              <a:blipFill>
                <a:blip r:embed="rId3"/>
                <a:stretch>
                  <a:fillRect l="-900" t="-5660" b="-14151"/>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ADBF8C88-B5F9-45B6-964E-692B2CC7D9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233" y="4348870"/>
            <a:ext cx="9093282" cy="882843"/>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EFD3C98-DC4F-483E-B91B-7FEC91C4C9B9}"/>
                  </a:ext>
                </a:extLst>
              </p:cNvPr>
              <p:cNvSpPr txBox="1"/>
              <p:nvPr/>
            </p:nvSpPr>
            <p:spPr>
              <a:xfrm>
                <a:off x="766232" y="5717894"/>
                <a:ext cx="10564821" cy="707886"/>
              </a:xfrm>
              <a:prstGeom prst="rect">
                <a:avLst/>
              </a:prstGeom>
              <a:noFill/>
            </p:spPr>
            <p:txBody>
              <a:bodyPr wrap="square" rtlCol="0">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panose="02040503050406030204" pitchFamily="18" charset="0"/>
                          </a:rPr>
                          <m:t>𝑦</m:t>
                        </m:r>
                      </m:e>
                    </m:acc>
                    <m:r>
                      <a:rPr lang="zh-CN" altLang="en-US" sz="2000" i="1">
                        <a:latin typeface="Cambria Math" panose="02040503050406030204" pitchFamily="18" charset="0"/>
                      </a:rPr>
                      <m:t>是</m:t>
                    </m:r>
                  </m:oMath>
                </a14:m>
                <a:r>
                  <a:rPr lang="zh-CN" altLang="en-US" sz="2000" dirty="0"/>
                  <a:t>所有候选</a:t>
                </a:r>
                <a:r>
                  <a:rPr lang="en-US" altLang="zh-CN" sz="2000" dirty="0"/>
                  <a:t>POI</a:t>
                </a:r>
                <a:r>
                  <a:rPr lang="zh-CN" altLang="en-US" sz="2000" dirty="0"/>
                  <a:t>的访问概率组成的向量，</a:t>
                </a:r>
                <a14:m>
                  <m:oMath xmlns:m="http://schemas.openxmlformats.org/officeDocument/2006/math">
                    <m:r>
                      <m:rPr>
                        <m:sty m:val="p"/>
                      </m:rPr>
                      <a:rPr lang="en-US" altLang="zh-CN" sz="2000" i="1" dirty="0">
                        <a:latin typeface="Cambria Math" panose="02040503050406030204" pitchFamily="18" charset="0"/>
                      </a:rPr>
                      <m:t>y</m:t>
                    </m:r>
                    <m:r>
                      <a:rPr lang="zh-CN" altLang="en-US" sz="2000" i="1" dirty="0" smtClean="0">
                        <a:latin typeface="Cambria Math" panose="02040503050406030204" pitchFamily="18" charset="0"/>
                      </a:rPr>
                      <m:t>是</m:t>
                    </m:r>
                    <m:r>
                      <a:rPr lang="zh-CN" altLang="en-US" sz="2000" i="1" dirty="0">
                        <a:latin typeface="Cambria Math" panose="02040503050406030204" pitchFamily="18" charset="0"/>
                      </a:rPr>
                      <m:t>真实</m:t>
                    </m:r>
                  </m:oMath>
                </a14:m>
                <a:r>
                  <a:rPr lang="en-US" altLang="zh-CN" sz="2000" dirty="0"/>
                  <a:t>POI</a:t>
                </a:r>
                <a:r>
                  <a:rPr lang="zh-CN" altLang="en-US" sz="2000" dirty="0"/>
                  <a:t>对应的索引的</a:t>
                </a:r>
                <a:r>
                  <a:rPr lang="en-US" altLang="zh-CN" sz="2000" dirty="0"/>
                  <a:t>one-hot </a:t>
                </a:r>
                <a:r>
                  <a:rPr lang="zh-CN" altLang="en-US" sz="2000" dirty="0"/>
                  <a:t>向量</a:t>
                </a:r>
                <a:endParaRPr lang="en-US" altLang="zh-CN" sz="2000" dirty="0"/>
              </a:p>
              <a:p>
                <a:r>
                  <a:rPr lang="zh-CN" altLang="en-US" sz="2000" dirty="0"/>
                  <a:t>损失函数为 </a:t>
                </a:r>
                <a14:m>
                  <m:oMath xmlns:m="http://schemas.openxmlformats.org/officeDocument/2006/math">
                    <m:r>
                      <m:rPr>
                        <m:sty m:val="p"/>
                      </m:rPr>
                      <a:rPr lang="en-US" altLang="zh-CN" sz="2000" i="1" dirty="0" smtClean="0">
                        <a:latin typeface="Cambria Math" panose="02040503050406030204" pitchFamily="18" charset="0"/>
                      </a:rPr>
                      <m:t>y</m:t>
                    </m:r>
                  </m:oMath>
                </a14:m>
                <a:r>
                  <a:rPr lang="zh-CN" altLang="en-US" sz="2000" dirty="0"/>
                  <a:t>和</a:t>
                </a:r>
                <a14:m>
                  <m:oMath xmlns:m="http://schemas.openxmlformats.org/officeDocument/2006/math">
                    <m:r>
                      <a:rPr lang="en-US" altLang="zh-CN" sz="2000" b="0" i="1" dirty="0" smtClean="0">
                        <a:latin typeface="Cambria Math" panose="02040503050406030204" pitchFamily="18" charset="0"/>
                      </a:rPr>
                      <m:t>𝑠𝑜𝑓𝑡𝑚𝑎𝑥</m:t>
                    </m:r>
                    <m:d>
                      <m:dPr>
                        <m:ctrlPr>
                          <a:rPr lang="en-US" altLang="zh-CN" sz="2000" b="0" i="1" dirty="0" smtClean="0">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𝑦</m:t>
                            </m:r>
                          </m:e>
                        </m:acc>
                      </m:e>
                    </m:d>
                    <m:r>
                      <a:rPr lang="zh-CN" altLang="en-US" sz="2000" i="1">
                        <a:latin typeface="Cambria Math" panose="02040503050406030204" pitchFamily="18" charset="0"/>
                      </a:rPr>
                      <m:t>的</m:t>
                    </m:r>
                  </m:oMath>
                </a14:m>
                <a:r>
                  <a:rPr lang="zh-CN" altLang="en-US" sz="2000" dirty="0"/>
                  <a:t>交叉熵损失</a:t>
                </a:r>
              </a:p>
            </p:txBody>
          </p:sp>
        </mc:Choice>
        <mc:Fallback xmlns="">
          <p:sp>
            <p:nvSpPr>
              <p:cNvPr id="11" name="文本框 10">
                <a:extLst>
                  <a:ext uri="{FF2B5EF4-FFF2-40B4-BE49-F238E27FC236}">
                    <a16:creationId xmlns:a16="http://schemas.microsoft.com/office/drawing/2014/main" id="{EEFD3C98-DC4F-483E-B91B-7FEC91C4C9B9}"/>
                  </a:ext>
                </a:extLst>
              </p:cNvPr>
              <p:cNvSpPr txBox="1">
                <a:spLocks noRot="1" noChangeAspect="1" noMove="1" noResize="1" noEditPoints="1" noAdjustHandles="1" noChangeArrowheads="1" noChangeShapeType="1" noTextEdit="1"/>
              </p:cNvSpPr>
              <p:nvPr/>
            </p:nvSpPr>
            <p:spPr>
              <a:xfrm>
                <a:off x="766232" y="5717894"/>
                <a:ext cx="10564821" cy="707886"/>
              </a:xfrm>
              <a:prstGeom prst="rect">
                <a:avLst/>
              </a:prstGeom>
              <a:blipFill>
                <a:blip r:embed="rId5"/>
                <a:stretch>
                  <a:fillRect l="-635" t="-6897" b="-129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0152178"/>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51C12-1F6D-4A07-9B88-013E8C749A61}"/>
              </a:ext>
            </a:extLst>
          </p:cNvPr>
          <p:cNvSpPr>
            <a:spLocks noGrp="1"/>
          </p:cNvSpPr>
          <p:nvPr>
            <p:ph type="title"/>
          </p:nvPr>
        </p:nvSpPr>
        <p:spPr/>
        <p:txBody>
          <a:bodyPr/>
          <a:lstStyle/>
          <a:p>
            <a:r>
              <a:rPr lang="en-US" altLang="zh-CN" dirty="0"/>
              <a:t>Experimental Setups</a:t>
            </a:r>
            <a:endParaRPr lang="zh-CN" altLang="en-US" dirty="0"/>
          </a:p>
        </p:txBody>
      </p:sp>
      <p:pic>
        <p:nvPicPr>
          <p:cNvPr id="6" name="内容占位符 5">
            <a:extLst>
              <a:ext uri="{FF2B5EF4-FFF2-40B4-BE49-F238E27FC236}">
                <a16:creationId xmlns:a16="http://schemas.microsoft.com/office/drawing/2014/main" id="{77720C1D-8FA7-4E26-B349-4795CD1116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568" y="2787566"/>
            <a:ext cx="10668000" cy="3669922"/>
          </a:xfrm>
        </p:spPr>
      </p:pic>
      <p:sp>
        <p:nvSpPr>
          <p:cNvPr id="4" name="灯片编号占位符 3">
            <a:extLst>
              <a:ext uri="{FF2B5EF4-FFF2-40B4-BE49-F238E27FC236}">
                <a16:creationId xmlns:a16="http://schemas.microsoft.com/office/drawing/2014/main" id="{4EA37083-F2CD-4769-A02C-6A1BA7595BF9}"/>
              </a:ext>
            </a:extLst>
          </p:cNvPr>
          <p:cNvSpPr>
            <a:spLocks noGrp="1"/>
          </p:cNvSpPr>
          <p:nvPr>
            <p:ph type="sldNum" sz="quarter" idx="12"/>
          </p:nvPr>
        </p:nvSpPr>
        <p:spPr/>
        <p:txBody>
          <a:bodyPr/>
          <a:lstStyle/>
          <a:p>
            <a:pPr>
              <a:defRPr/>
            </a:pPr>
            <a:fld id="{B2FE356E-2BD0-4986-9E8E-F53B5EBD0E48}" type="slidenum">
              <a:rPr lang="ja-JP" altLang="en-US" smtClean="0"/>
              <a:pPr>
                <a:defRPr/>
              </a:pPr>
              <a:t>11</a:t>
            </a:fld>
            <a:endParaRPr lang="ja-JP" altLang="en-US" dirty="0"/>
          </a:p>
        </p:txBody>
      </p:sp>
      <p:pic>
        <p:nvPicPr>
          <p:cNvPr id="8" name="图片 7">
            <a:extLst>
              <a:ext uri="{FF2B5EF4-FFF2-40B4-BE49-F238E27FC236}">
                <a16:creationId xmlns:a16="http://schemas.microsoft.com/office/drawing/2014/main" id="{605F23B5-D16B-49FC-BB1E-18C066F78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857" y="1139741"/>
            <a:ext cx="7505700" cy="1647825"/>
          </a:xfrm>
          <a:prstGeom prst="rect">
            <a:avLst/>
          </a:prstGeom>
        </p:spPr>
      </p:pic>
    </p:spTree>
    <p:extLst>
      <p:ext uri="{BB962C8B-B14F-4D97-AF65-F5344CB8AC3E}">
        <p14:creationId xmlns:p14="http://schemas.microsoft.com/office/powerpoint/2010/main" val="2455020737"/>
      </p:ext>
    </p:extLst>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10C29A-1B3A-4765-8814-C2E91F6EDD20}"/>
              </a:ext>
            </a:extLst>
          </p:cNvPr>
          <p:cNvSpPr>
            <a:spLocks noGrp="1"/>
          </p:cNvSpPr>
          <p:nvPr>
            <p:ph type="title"/>
          </p:nvPr>
        </p:nvSpPr>
        <p:spPr/>
        <p:txBody>
          <a:bodyPr/>
          <a:lstStyle/>
          <a:p>
            <a:r>
              <a:rPr lang="en-US" altLang="zh-CN" dirty="0"/>
              <a:t>Experimental Setups</a:t>
            </a:r>
            <a:endParaRPr lang="zh-CN" altLang="en-US" dirty="0"/>
          </a:p>
        </p:txBody>
      </p:sp>
      <p:sp>
        <p:nvSpPr>
          <p:cNvPr id="4" name="灯片编号占位符 3">
            <a:extLst>
              <a:ext uri="{FF2B5EF4-FFF2-40B4-BE49-F238E27FC236}">
                <a16:creationId xmlns:a16="http://schemas.microsoft.com/office/drawing/2014/main" id="{1E257CB8-59E3-4FBB-B798-35FF7D717621}"/>
              </a:ext>
            </a:extLst>
          </p:cNvPr>
          <p:cNvSpPr>
            <a:spLocks noGrp="1"/>
          </p:cNvSpPr>
          <p:nvPr>
            <p:ph type="sldNum" sz="quarter" idx="12"/>
          </p:nvPr>
        </p:nvSpPr>
        <p:spPr>
          <a:xfrm>
            <a:off x="9550400" y="6575424"/>
            <a:ext cx="2641600" cy="476250"/>
          </a:xfrm>
        </p:spPr>
        <p:txBody>
          <a:bodyPr/>
          <a:lstStyle/>
          <a:p>
            <a:pPr>
              <a:defRPr/>
            </a:pPr>
            <a:fld id="{B2FE356E-2BD0-4986-9E8E-F53B5EBD0E48}" type="slidenum">
              <a:rPr lang="ja-JP" altLang="en-US" smtClean="0"/>
              <a:pPr>
                <a:defRPr/>
              </a:pPr>
              <a:t>12</a:t>
            </a:fld>
            <a:endParaRPr lang="ja-JP" altLang="en-US" dirty="0"/>
          </a:p>
        </p:txBody>
      </p:sp>
      <p:pic>
        <p:nvPicPr>
          <p:cNvPr id="9" name="内容占位符 8">
            <a:extLst>
              <a:ext uri="{FF2B5EF4-FFF2-40B4-BE49-F238E27FC236}">
                <a16:creationId xmlns:a16="http://schemas.microsoft.com/office/drawing/2014/main" id="{59CE447E-56EE-443E-9E4E-6EC1727D89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384" y="1270000"/>
            <a:ext cx="9595232" cy="4620380"/>
          </a:xfrm>
        </p:spPr>
      </p:pic>
      <p:sp>
        <p:nvSpPr>
          <p:cNvPr id="11" name="文本框 10">
            <a:extLst>
              <a:ext uri="{FF2B5EF4-FFF2-40B4-BE49-F238E27FC236}">
                <a16:creationId xmlns:a16="http://schemas.microsoft.com/office/drawing/2014/main" id="{F3BC42AC-205D-4D9C-844C-3F31546667D7}"/>
              </a:ext>
            </a:extLst>
          </p:cNvPr>
          <p:cNvSpPr txBox="1"/>
          <p:nvPr/>
        </p:nvSpPr>
        <p:spPr>
          <a:xfrm>
            <a:off x="357530" y="6046649"/>
            <a:ext cx="6094070" cy="369332"/>
          </a:xfrm>
          <a:prstGeom prst="rect">
            <a:avLst/>
          </a:prstGeom>
          <a:noFill/>
        </p:spPr>
        <p:txBody>
          <a:bodyPr wrap="square">
            <a:spAutoFit/>
          </a:bodyPr>
          <a:lstStyle/>
          <a:p>
            <a:r>
              <a:rPr lang="zh-CN" altLang="en-US" dirty="0"/>
              <a:t>5(a) &amp; 5(b) </a:t>
            </a:r>
            <a:r>
              <a:rPr lang="en-US" altLang="zh-CN" dirty="0"/>
              <a:t>Domain knowledge factors</a:t>
            </a:r>
            <a:endParaRPr lang="zh-CN" altLang="en-US" dirty="0"/>
          </a:p>
        </p:txBody>
      </p:sp>
      <p:sp>
        <p:nvSpPr>
          <p:cNvPr id="13" name="文本框 12">
            <a:extLst>
              <a:ext uri="{FF2B5EF4-FFF2-40B4-BE49-F238E27FC236}">
                <a16:creationId xmlns:a16="http://schemas.microsoft.com/office/drawing/2014/main" id="{D2D90B9C-9E42-41DA-B7F0-E64CE9EF2DA7}"/>
              </a:ext>
            </a:extLst>
          </p:cNvPr>
          <p:cNvSpPr txBox="1"/>
          <p:nvPr/>
        </p:nvSpPr>
        <p:spPr>
          <a:xfrm>
            <a:off x="5328589" y="6046649"/>
            <a:ext cx="6105644" cy="369332"/>
          </a:xfrm>
          <a:prstGeom prst="rect">
            <a:avLst/>
          </a:prstGeom>
          <a:noFill/>
        </p:spPr>
        <p:txBody>
          <a:bodyPr wrap="square">
            <a:spAutoFit/>
          </a:bodyPr>
          <a:lstStyle/>
          <a:p>
            <a:r>
              <a:rPr lang="zh-CN" altLang="en-US" dirty="0"/>
              <a:t> 5(c) &amp; 5(d).</a:t>
            </a:r>
            <a:r>
              <a:rPr lang="en-US" altLang="zh-CN" dirty="0"/>
              <a:t>  Representation learning factors.</a:t>
            </a:r>
            <a:endParaRPr lang="zh-CN" altLang="en-US" dirty="0"/>
          </a:p>
        </p:txBody>
      </p:sp>
      <p:sp>
        <p:nvSpPr>
          <p:cNvPr id="15" name="文本框 14">
            <a:extLst>
              <a:ext uri="{FF2B5EF4-FFF2-40B4-BE49-F238E27FC236}">
                <a16:creationId xmlns:a16="http://schemas.microsoft.com/office/drawing/2014/main" id="{3882FDCE-84CE-495C-9A4E-57AD9456DCFF}"/>
              </a:ext>
            </a:extLst>
          </p:cNvPr>
          <p:cNvSpPr txBox="1"/>
          <p:nvPr/>
        </p:nvSpPr>
        <p:spPr>
          <a:xfrm>
            <a:off x="345956" y="6387584"/>
            <a:ext cx="6105644" cy="369332"/>
          </a:xfrm>
          <a:prstGeom prst="rect">
            <a:avLst/>
          </a:prstGeom>
          <a:noFill/>
        </p:spPr>
        <p:txBody>
          <a:bodyPr wrap="square">
            <a:spAutoFit/>
          </a:bodyPr>
          <a:lstStyle/>
          <a:p>
            <a:r>
              <a:rPr lang="zh-CN" altLang="en-US" dirty="0"/>
              <a:t>5(e) &amp; 5(f)</a:t>
            </a:r>
            <a:r>
              <a:rPr lang="en-US" altLang="zh-CN" dirty="0"/>
              <a:t>  Multi-head architecture</a:t>
            </a:r>
            <a:endParaRPr lang="zh-CN" altLang="en-US" dirty="0"/>
          </a:p>
        </p:txBody>
      </p:sp>
      <p:sp>
        <p:nvSpPr>
          <p:cNvPr id="17" name="文本框 16">
            <a:extLst>
              <a:ext uri="{FF2B5EF4-FFF2-40B4-BE49-F238E27FC236}">
                <a16:creationId xmlns:a16="http://schemas.microsoft.com/office/drawing/2014/main" id="{204CF77D-1623-4657-9709-823E60B11734}"/>
              </a:ext>
            </a:extLst>
          </p:cNvPr>
          <p:cNvSpPr txBox="1"/>
          <p:nvPr/>
        </p:nvSpPr>
        <p:spPr>
          <a:xfrm>
            <a:off x="5328589" y="6384196"/>
            <a:ext cx="6105644" cy="369332"/>
          </a:xfrm>
          <a:prstGeom prst="rect">
            <a:avLst/>
          </a:prstGeom>
          <a:noFill/>
        </p:spPr>
        <p:txBody>
          <a:bodyPr wrap="square">
            <a:spAutoFit/>
          </a:bodyPr>
          <a:lstStyle/>
          <a:p>
            <a:r>
              <a:rPr lang="zh-CN" altLang="en-US" dirty="0"/>
              <a:t> 5(g) &amp; 5(h)</a:t>
            </a:r>
            <a:r>
              <a:rPr lang="en-US" altLang="zh-CN" dirty="0"/>
              <a:t>   Efficiency comparison</a:t>
            </a:r>
            <a:endParaRPr lang="zh-CN" altLang="en-US" dirty="0"/>
          </a:p>
        </p:txBody>
      </p:sp>
    </p:spTree>
    <p:extLst>
      <p:ext uri="{BB962C8B-B14F-4D97-AF65-F5344CB8AC3E}">
        <p14:creationId xmlns:p14="http://schemas.microsoft.com/office/powerpoint/2010/main" val="3031932317"/>
      </p:ext>
    </p:extLst>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45B4C-B008-4238-AEFB-FA525408FB9F}"/>
              </a:ext>
            </a:extLst>
          </p:cNvPr>
          <p:cNvSpPr>
            <a:spLocks noGrp="1"/>
          </p:cNvSpPr>
          <p:nvPr>
            <p:ph type="title"/>
          </p:nvPr>
        </p:nvSpPr>
        <p:spPr/>
        <p:txBody>
          <a:bodyPr/>
          <a:lstStyle/>
          <a:p>
            <a:r>
              <a:rPr lang="en-US" altLang="zh-CN" dirty="0"/>
              <a:t>Experimental Setups</a:t>
            </a:r>
            <a:endParaRPr lang="zh-CN" altLang="en-US" dirty="0"/>
          </a:p>
        </p:txBody>
      </p:sp>
      <p:pic>
        <p:nvPicPr>
          <p:cNvPr id="6" name="内容占位符 5">
            <a:extLst>
              <a:ext uri="{FF2B5EF4-FFF2-40B4-BE49-F238E27FC236}">
                <a16:creationId xmlns:a16="http://schemas.microsoft.com/office/drawing/2014/main" id="{E62E4C0A-A40D-4FF1-8FEE-BFF72F2081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849" y="1188976"/>
            <a:ext cx="10136074" cy="5383274"/>
          </a:xfrm>
        </p:spPr>
      </p:pic>
      <p:sp>
        <p:nvSpPr>
          <p:cNvPr id="4" name="灯片编号占位符 3">
            <a:extLst>
              <a:ext uri="{FF2B5EF4-FFF2-40B4-BE49-F238E27FC236}">
                <a16:creationId xmlns:a16="http://schemas.microsoft.com/office/drawing/2014/main" id="{4E0A7F35-47A5-43BC-811E-8589005DAC17}"/>
              </a:ext>
            </a:extLst>
          </p:cNvPr>
          <p:cNvSpPr>
            <a:spLocks noGrp="1"/>
          </p:cNvSpPr>
          <p:nvPr>
            <p:ph type="sldNum" sz="quarter" idx="12"/>
          </p:nvPr>
        </p:nvSpPr>
        <p:spPr/>
        <p:txBody>
          <a:bodyPr/>
          <a:lstStyle/>
          <a:p>
            <a:pPr>
              <a:defRPr/>
            </a:pPr>
            <a:fld id="{B2FE356E-2BD0-4986-9E8E-F53B5EBD0E48}" type="slidenum">
              <a:rPr lang="ja-JP" altLang="en-US" smtClean="0"/>
              <a:pPr>
                <a:defRPr/>
              </a:pPr>
              <a:t>13</a:t>
            </a:fld>
            <a:endParaRPr lang="ja-JP" altLang="en-US" dirty="0"/>
          </a:p>
        </p:txBody>
      </p:sp>
    </p:spTree>
    <p:extLst>
      <p:ext uri="{BB962C8B-B14F-4D97-AF65-F5344CB8AC3E}">
        <p14:creationId xmlns:p14="http://schemas.microsoft.com/office/powerpoint/2010/main" val="2064895888"/>
      </p:ext>
    </p:extLst>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64AC7-F240-4D3C-983C-59060A7043D5}"/>
              </a:ext>
            </a:extLst>
          </p:cNvPr>
          <p:cNvSpPr>
            <a:spLocks noGrp="1"/>
          </p:cNvSpPr>
          <p:nvPr>
            <p:ph type="title"/>
          </p:nvPr>
        </p:nvSpPr>
        <p:spPr/>
        <p:txBody>
          <a:bodyPr/>
          <a:lstStyle/>
          <a:p>
            <a:r>
              <a:rPr lang="en-US" altLang="zh-CN" dirty="0"/>
              <a:t>Experimental Setups</a:t>
            </a:r>
            <a:endParaRPr lang="zh-CN" altLang="en-US" dirty="0"/>
          </a:p>
        </p:txBody>
      </p:sp>
      <p:pic>
        <p:nvPicPr>
          <p:cNvPr id="6" name="内容占位符 5">
            <a:extLst>
              <a:ext uri="{FF2B5EF4-FFF2-40B4-BE49-F238E27FC236}">
                <a16:creationId xmlns:a16="http://schemas.microsoft.com/office/drawing/2014/main" id="{10967764-15C0-4152-804A-D5CEA91828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268" y="1122536"/>
            <a:ext cx="6580948" cy="3438313"/>
          </a:xfrm>
        </p:spPr>
      </p:pic>
      <p:sp>
        <p:nvSpPr>
          <p:cNvPr id="4" name="灯片编号占位符 3">
            <a:extLst>
              <a:ext uri="{FF2B5EF4-FFF2-40B4-BE49-F238E27FC236}">
                <a16:creationId xmlns:a16="http://schemas.microsoft.com/office/drawing/2014/main" id="{BBB6FF80-0EEF-4CA8-8B6E-2873F3E56CF4}"/>
              </a:ext>
            </a:extLst>
          </p:cNvPr>
          <p:cNvSpPr>
            <a:spLocks noGrp="1"/>
          </p:cNvSpPr>
          <p:nvPr>
            <p:ph type="sldNum" sz="quarter" idx="12"/>
          </p:nvPr>
        </p:nvSpPr>
        <p:spPr/>
        <p:txBody>
          <a:bodyPr/>
          <a:lstStyle/>
          <a:p>
            <a:pPr>
              <a:defRPr/>
            </a:pPr>
            <a:fld id="{B2FE356E-2BD0-4986-9E8E-F53B5EBD0E48}" type="slidenum">
              <a:rPr lang="ja-JP" altLang="en-US" smtClean="0"/>
              <a:pPr>
                <a:defRPr/>
              </a:pPr>
              <a:t>14</a:t>
            </a:fld>
            <a:endParaRPr lang="ja-JP" altLang="en-US" dirty="0"/>
          </a:p>
        </p:txBody>
      </p:sp>
      <p:pic>
        <p:nvPicPr>
          <p:cNvPr id="8" name="图片 7">
            <a:extLst>
              <a:ext uri="{FF2B5EF4-FFF2-40B4-BE49-F238E27FC236}">
                <a16:creationId xmlns:a16="http://schemas.microsoft.com/office/drawing/2014/main" id="{A70B0D5E-CFD5-41FA-AEC6-09326533E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550" y="4124325"/>
            <a:ext cx="7791450" cy="2686050"/>
          </a:xfrm>
          <a:prstGeom prst="rect">
            <a:avLst/>
          </a:prstGeom>
        </p:spPr>
      </p:pic>
    </p:spTree>
    <p:extLst>
      <p:ext uri="{BB962C8B-B14F-4D97-AF65-F5344CB8AC3E}">
        <p14:creationId xmlns:p14="http://schemas.microsoft.com/office/powerpoint/2010/main" val="1193084673"/>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AB40A-0413-4A19-BDB0-DBB7167042FC}"/>
              </a:ext>
            </a:extLst>
          </p:cNvPr>
          <p:cNvSpPr>
            <a:spLocks noGrp="1"/>
          </p:cNvSpPr>
          <p:nvPr>
            <p:ph type="title"/>
          </p:nvPr>
        </p:nvSpPr>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2148A808-7A82-4CD5-A571-1D143FB3B981}"/>
              </a:ext>
            </a:extLst>
          </p:cNvPr>
          <p:cNvSpPr>
            <a:spLocks noGrp="1"/>
          </p:cNvSpPr>
          <p:nvPr>
            <p:ph idx="1"/>
          </p:nvPr>
        </p:nvSpPr>
        <p:spPr/>
        <p:txBody>
          <a:bodyPr/>
          <a:lstStyle/>
          <a:p>
            <a:pPr marL="0" indent="0">
              <a:buNone/>
            </a:pPr>
            <a:r>
              <a:rPr lang="en-US" altLang="zh-CN" dirty="0"/>
              <a:t>	most studies simply utilize POI check-ins to mine the concerned mobility patterns, the effectiveness of which is usually hindered due to </a:t>
            </a:r>
            <a:r>
              <a:rPr lang="en-US" altLang="zh-CN" dirty="0">
                <a:solidFill>
                  <a:srgbClr val="FF0000"/>
                </a:solidFill>
              </a:rPr>
              <a:t>data sparsity. </a:t>
            </a:r>
          </a:p>
          <a:p>
            <a:pPr marL="0" indent="0">
              <a:buNone/>
            </a:pPr>
            <a:r>
              <a:rPr lang="en-US" altLang="zh-CN" dirty="0"/>
              <a:t>	 To obtain better POI-based human mobility for mining, in this paper, we strive to directly annotate the POIs associated </a:t>
            </a:r>
            <a:r>
              <a:rPr lang="en-US" altLang="zh-CN" dirty="0">
                <a:solidFill>
                  <a:srgbClr val="FF0000"/>
                </a:solidFill>
              </a:rPr>
              <a:t>with raw user-generated mobility records.</a:t>
            </a:r>
            <a:endParaRPr lang="zh-CN" altLang="en-US" dirty="0">
              <a:solidFill>
                <a:srgbClr val="FF0000"/>
              </a:solidFill>
            </a:endParaRPr>
          </a:p>
        </p:txBody>
      </p:sp>
      <p:sp>
        <p:nvSpPr>
          <p:cNvPr id="4" name="灯片编号占位符 3">
            <a:extLst>
              <a:ext uri="{FF2B5EF4-FFF2-40B4-BE49-F238E27FC236}">
                <a16:creationId xmlns:a16="http://schemas.microsoft.com/office/drawing/2014/main" id="{9FBA5615-8807-4629-91B2-CBCDE916595E}"/>
              </a:ext>
            </a:extLst>
          </p:cNvPr>
          <p:cNvSpPr>
            <a:spLocks noGrp="1"/>
          </p:cNvSpPr>
          <p:nvPr>
            <p:ph type="sldNum" sz="quarter" idx="12"/>
          </p:nvPr>
        </p:nvSpPr>
        <p:spPr>
          <a:xfrm>
            <a:off x="9550400" y="6575424"/>
            <a:ext cx="2641600" cy="476250"/>
          </a:xfrm>
        </p:spPr>
        <p:txBody>
          <a:bodyPr/>
          <a:lstStyle/>
          <a:p>
            <a:pPr>
              <a:defRPr/>
            </a:pPr>
            <a:fld id="{B2FE356E-2BD0-4986-9E8E-F53B5EBD0E48}" type="slidenum">
              <a:rPr lang="ja-JP" altLang="en-US" smtClean="0"/>
              <a:pPr>
                <a:defRPr/>
              </a:pPr>
              <a:t>2</a:t>
            </a:fld>
            <a:endParaRPr lang="ja-JP" altLang="en-US" dirty="0"/>
          </a:p>
        </p:txBody>
      </p:sp>
    </p:spTree>
    <p:extLst>
      <p:ext uri="{BB962C8B-B14F-4D97-AF65-F5344CB8AC3E}">
        <p14:creationId xmlns:p14="http://schemas.microsoft.com/office/powerpoint/2010/main" val="1223764809"/>
      </p:ext>
    </p:extLst>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F1DEA-5613-45C1-84F9-B48A84886E4D}"/>
              </a:ext>
            </a:extLst>
          </p:cNvPr>
          <p:cNvSpPr>
            <a:spLocks noGrp="1"/>
          </p:cNvSpPr>
          <p:nvPr>
            <p:ph type="title"/>
          </p:nvPr>
        </p:nvSpPr>
        <p:spPr/>
        <p:txBody>
          <a:bodyPr/>
          <a:lstStyle/>
          <a:p>
            <a:r>
              <a:rPr lang="en-US" altLang="zh-CN" b="1" dirty="0"/>
              <a:t>Introduction</a:t>
            </a:r>
            <a:endParaRPr lang="zh-CN" altLang="en-US" b="1" dirty="0"/>
          </a:p>
        </p:txBody>
      </p:sp>
      <p:sp>
        <p:nvSpPr>
          <p:cNvPr id="3" name="内容占位符 2">
            <a:extLst>
              <a:ext uri="{FF2B5EF4-FFF2-40B4-BE49-F238E27FC236}">
                <a16:creationId xmlns:a16="http://schemas.microsoft.com/office/drawing/2014/main" id="{27ACAABB-E7A2-4E17-81F5-8505F56DBDCB}"/>
              </a:ext>
            </a:extLst>
          </p:cNvPr>
          <p:cNvSpPr>
            <a:spLocks noGrp="1"/>
          </p:cNvSpPr>
          <p:nvPr>
            <p:ph idx="1"/>
          </p:nvPr>
        </p:nvSpPr>
        <p:spPr>
          <a:xfrm>
            <a:off x="592283" y="1270000"/>
            <a:ext cx="11599718" cy="4749800"/>
          </a:xfrm>
        </p:spPr>
        <p:txBody>
          <a:bodyPr/>
          <a:lstStyle/>
          <a:p>
            <a:r>
              <a:rPr lang="en-US" altLang="zh-CN" dirty="0"/>
              <a:t>Human mobility</a:t>
            </a:r>
          </a:p>
          <a:p>
            <a:pPr marL="0" indent="0">
              <a:buNone/>
            </a:pPr>
            <a:r>
              <a:rPr lang="en-US" altLang="zh-CN" dirty="0"/>
              <a:t>	location-based(focuses on the space and time aspects)</a:t>
            </a:r>
          </a:p>
          <a:p>
            <a:pPr marL="0" indent="0">
              <a:buNone/>
            </a:pPr>
            <a:r>
              <a:rPr lang="en-US" altLang="zh-CN" dirty="0"/>
              <a:t>	activity-based(explains the purposes behind people’s moves)</a:t>
            </a:r>
          </a:p>
          <a:p>
            <a:pPr marL="0" indent="0">
              <a:buNone/>
            </a:pPr>
            <a:r>
              <a:rPr lang="en-US" altLang="zh-CN" dirty="0"/>
              <a:t>	point-of-interest (POI) based(people’s movements between POIs)</a:t>
            </a:r>
          </a:p>
          <a:p>
            <a:pPr marL="0" indent="0">
              <a:buNone/>
            </a:pPr>
            <a:endParaRPr lang="en-US" altLang="zh-CN" dirty="0"/>
          </a:p>
          <a:p>
            <a:r>
              <a:rPr lang="en-US" altLang="zh-CN" dirty="0"/>
              <a:t>source of POI-based human mobility</a:t>
            </a:r>
          </a:p>
          <a:p>
            <a:pPr lvl="1"/>
            <a:r>
              <a:rPr lang="en-US" altLang="zh-CN" dirty="0"/>
              <a:t>Check-in records (they are sparse by nature /  experimentally verifies that temporally sparse mobility may not exhibit any significant transitional relationships)</a:t>
            </a:r>
          </a:p>
          <a:p>
            <a:pPr lvl="1"/>
            <a:r>
              <a:rPr lang="en-US" altLang="zh-CN" dirty="0"/>
              <a:t>raw mobility annotation(proactive acquisition of POI-based human mobility from user-generated timestamped locations can provide both densely-sampled trajectories and reliable semantics to support numerous potential applications)</a:t>
            </a:r>
          </a:p>
          <a:p>
            <a:pPr lvl="1"/>
            <a:endParaRPr lang="en-US" altLang="zh-CN" dirty="0"/>
          </a:p>
        </p:txBody>
      </p:sp>
      <p:sp>
        <p:nvSpPr>
          <p:cNvPr id="4" name="灯片编号占位符 3">
            <a:extLst>
              <a:ext uri="{FF2B5EF4-FFF2-40B4-BE49-F238E27FC236}">
                <a16:creationId xmlns:a16="http://schemas.microsoft.com/office/drawing/2014/main" id="{9EF30EF9-72AF-479E-A0B4-7D9CCF0760D1}"/>
              </a:ext>
            </a:extLst>
          </p:cNvPr>
          <p:cNvSpPr>
            <a:spLocks noGrp="1"/>
          </p:cNvSpPr>
          <p:nvPr>
            <p:ph type="sldNum" sz="quarter" idx="12"/>
          </p:nvPr>
        </p:nvSpPr>
        <p:spPr>
          <a:xfrm>
            <a:off x="9550400" y="6575424"/>
            <a:ext cx="2641600" cy="476250"/>
          </a:xfrm>
        </p:spPr>
        <p:txBody>
          <a:bodyPr/>
          <a:lstStyle/>
          <a:p>
            <a:pPr>
              <a:defRPr/>
            </a:pPr>
            <a:fld id="{B2FE356E-2BD0-4986-9E8E-F53B5EBD0E48}" type="slidenum">
              <a:rPr lang="ja-JP" altLang="en-US" smtClean="0"/>
              <a:pPr>
                <a:defRPr/>
              </a:pPr>
              <a:t>3</a:t>
            </a:fld>
            <a:endParaRPr lang="ja-JP" altLang="en-US" dirty="0"/>
          </a:p>
        </p:txBody>
      </p:sp>
    </p:spTree>
    <p:extLst>
      <p:ext uri="{BB962C8B-B14F-4D97-AF65-F5344CB8AC3E}">
        <p14:creationId xmlns:p14="http://schemas.microsoft.com/office/powerpoint/2010/main" val="397220216"/>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F1DEA-5613-45C1-84F9-B48A84886E4D}"/>
              </a:ext>
            </a:extLst>
          </p:cNvPr>
          <p:cNvSpPr>
            <a:spLocks noGrp="1"/>
          </p:cNvSpPr>
          <p:nvPr>
            <p:ph type="title"/>
          </p:nvPr>
        </p:nvSpPr>
        <p:spPr/>
        <p:txBody>
          <a:bodyPr/>
          <a:lstStyle/>
          <a:p>
            <a:r>
              <a:rPr lang="en-US" altLang="zh-CN" b="1" dirty="0"/>
              <a:t>Raw mobility preprocessing</a:t>
            </a:r>
            <a:endParaRPr lang="zh-CN" altLang="en-US" b="1" dirty="0"/>
          </a:p>
        </p:txBody>
      </p:sp>
      <p:sp>
        <p:nvSpPr>
          <p:cNvPr id="4" name="灯片编号占位符 3">
            <a:extLst>
              <a:ext uri="{FF2B5EF4-FFF2-40B4-BE49-F238E27FC236}">
                <a16:creationId xmlns:a16="http://schemas.microsoft.com/office/drawing/2014/main" id="{9EF30EF9-72AF-479E-A0B4-7D9CCF0760D1}"/>
              </a:ext>
            </a:extLst>
          </p:cNvPr>
          <p:cNvSpPr>
            <a:spLocks noGrp="1"/>
          </p:cNvSpPr>
          <p:nvPr>
            <p:ph type="sldNum" sz="quarter" idx="12"/>
          </p:nvPr>
        </p:nvSpPr>
        <p:spPr>
          <a:xfrm>
            <a:off x="9483013" y="6575424"/>
            <a:ext cx="2641600" cy="476250"/>
          </a:xfrm>
        </p:spPr>
        <p:txBody>
          <a:bodyPr/>
          <a:lstStyle/>
          <a:p>
            <a:pPr>
              <a:defRPr/>
            </a:pPr>
            <a:fld id="{B2FE356E-2BD0-4986-9E8E-F53B5EBD0E48}" type="slidenum">
              <a:rPr lang="ja-JP" altLang="en-US" smtClean="0"/>
              <a:pPr>
                <a:defRPr/>
              </a:pPr>
              <a:t>4</a:t>
            </a:fld>
            <a:endParaRPr lang="ja-JP" altLang="en-US" dirty="0"/>
          </a:p>
        </p:txBody>
      </p:sp>
      <p:pic>
        <p:nvPicPr>
          <p:cNvPr id="7" name="图片 6">
            <a:extLst>
              <a:ext uri="{FF2B5EF4-FFF2-40B4-BE49-F238E27FC236}">
                <a16:creationId xmlns:a16="http://schemas.microsoft.com/office/drawing/2014/main" id="{14EC4C05-22C3-4251-B07E-62C972E83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7707"/>
            <a:ext cx="7389845" cy="3739891"/>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D3AB94C-E5A1-4FE7-8182-8CBF88F3ED88}"/>
                  </a:ext>
                </a:extLst>
              </p:cNvPr>
              <p:cNvSpPr txBox="1"/>
              <p:nvPr/>
            </p:nvSpPr>
            <p:spPr>
              <a:xfrm>
                <a:off x="7489374" y="1217707"/>
                <a:ext cx="5617028" cy="4096634"/>
              </a:xfrm>
              <a:prstGeom prst="rect">
                <a:avLst/>
              </a:prstGeom>
              <a:noFill/>
            </p:spPr>
            <p:txBody>
              <a:bodyPr wrap="square" rtlCol="0">
                <a:spAutoFit/>
              </a:bodyPr>
              <a:lstStyle/>
              <a:p>
                <a:r>
                  <a:rPr lang="en-US" altLang="zh-CN" dirty="0">
                    <a:latin typeface="Rockwell" panose="02060603020205020403" pitchFamily="18" charset="0"/>
                  </a:rPr>
                  <a:t>mobility record</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oMath>
                </a14:m>
                <a:endParaRPr lang="en-US" altLang="zh-CN" b="0" dirty="0"/>
              </a:p>
              <a:p>
                <a14:m>
                  <m:oMath xmlns:m="http://schemas.openxmlformats.org/officeDocument/2006/math">
                    <m:r>
                      <a:rPr lang="en-US" altLang="zh-CN" b="0" i="1" smtClean="0">
                        <a:latin typeface="Cambria Math" panose="02040503050406030204" pitchFamily="18" charset="0"/>
                      </a:rPr>
                      <m:t>𝑈</m:t>
                    </m:r>
                  </m:oMath>
                </a14:m>
                <a:r>
                  <a:rPr lang="en-US" altLang="zh-CN" dirty="0"/>
                  <a:t> and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 </m:t>
                    </m:r>
                  </m:oMath>
                </a14:m>
                <a:r>
                  <a:rPr lang="en-US" altLang="zh-CN" dirty="0">
                    <a:latin typeface="Rockwell" panose="02060603020205020403" pitchFamily="18" charset="0"/>
                  </a:rPr>
                  <a:t>be the sets of users and POIs</a:t>
                </a:r>
              </a:p>
              <a:p>
                <a:endParaRPr lang="en-US" altLang="zh-CN" dirty="0"/>
              </a:p>
              <a:p>
                <a:r>
                  <a:rPr lang="en-US" altLang="zh-CN" b="1" dirty="0"/>
                  <a:t>Definition 1 </a:t>
                </a:r>
              </a:p>
              <a:p>
                <a:r>
                  <a:rPr lang="en-US" altLang="zh-CN" dirty="0">
                    <a:latin typeface="Rockwell" panose="02060603020205020403" pitchFamily="18" charset="0"/>
                  </a:rPr>
                  <a:t>(</a:t>
                </a:r>
                <a:r>
                  <a:rPr lang="en-US" altLang="zh-CN" dirty="0">
                    <a:solidFill>
                      <a:srgbClr val="FF0000"/>
                    </a:solidFill>
                    <a:latin typeface="Rockwell" panose="02060603020205020403" pitchFamily="18" charset="0"/>
                  </a:rPr>
                  <a:t>Trajectory</a:t>
                </a:r>
                <a:r>
                  <a:rPr lang="en-US" altLang="zh-CN" dirty="0">
                    <a:latin typeface="Rockwell" panose="02060603020205020403" pitchFamily="18" charset="0"/>
                  </a:rPr>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smtClean="0">
                            <a:latin typeface="Cambria Math" panose="02040503050406030204" pitchFamily="18" charset="0"/>
                          </a:rPr>
                          <m:t> </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𝐿</m:t>
                        </m:r>
                      </m:sub>
                    </m:sSub>
                    <m:r>
                      <a:rPr lang="en-US" altLang="zh-CN" b="0" i="1" smtClean="0">
                        <a:latin typeface="Cambria Math" panose="02040503050406030204" pitchFamily="18" charset="0"/>
                      </a:rPr>
                      <m:t>]</m:t>
                    </m:r>
                  </m:oMath>
                </a14:m>
                <a:endParaRPr lang="en-US" altLang="zh-CN" b="0" dirty="0"/>
              </a:p>
              <a:p>
                <a:r>
                  <a:rPr lang="en-US" altLang="zh-CN" dirty="0">
                    <a:latin typeface="Rockwell" panose="02060603020205020403" pitchFamily="18" charset="0"/>
                  </a:rPr>
                  <a:t>A sub trajectory of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𝑢</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r>
                          <a:rPr lang="en-US" altLang="zh-CN" i="1">
                            <a:latin typeface="Cambria Math" panose="02040503050406030204" pitchFamily="18" charset="0"/>
                          </a:rPr>
                          <m:t>,</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oMath>
                </a14:m>
                <a:endParaRPr lang="en-US" altLang="zh-CN" dirty="0"/>
              </a:p>
              <a:p>
                <a:endParaRPr lang="en-US" altLang="zh-CN" dirty="0"/>
              </a:p>
              <a:p>
                <a:r>
                  <a:rPr lang="en-US" altLang="zh-CN" b="1" dirty="0"/>
                  <a:t>Definition 2 </a:t>
                </a:r>
              </a:p>
              <a:p>
                <a:r>
                  <a:rPr lang="en-US" altLang="zh-CN" dirty="0">
                    <a:latin typeface="Rockwell" panose="02060603020205020403" pitchFamily="18" charset="0"/>
                  </a:rPr>
                  <a:t>(</a:t>
                </a:r>
                <a:r>
                  <a:rPr lang="en-US" altLang="zh-CN" dirty="0">
                    <a:solidFill>
                      <a:srgbClr val="FF0000"/>
                    </a:solidFill>
                    <a:latin typeface="Rockwell" panose="02060603020205020403" pitchFamily="18" charset="0"/>
                  </a:rPr>
                  <a:t>Stay</a:t>
                </a:r>
                <a:r>
                  <a:rPr lang="en-US" altLang="zh-CN" dirty="0">
                    <a:latin typeface="Rockwell" panose="02060603020205020403" pitchFamily="18" charset="0"/>
                  </a:rPr>
                  <a:t>)</a:t>
                </a:r>
                <a:r>
                  <a:rPr lang="el-GR" altLang="zh-CN" dirty="0"/>
                  <a:t> </a:t>
                </a:r>
                <a:r>
                  <a:rPr lang="en-US" altLang="zh-CN" dirty="0">
                    <a:latin typeface="Rockwell" panose="02060603020205020403" pitchFamily="18" charset="0"/>
                  </a:rPr>
                  <a:t> given  </a:t>
                </a:r>
                <a14:m>
                  <m:oMath xmlns:m="http://schemas.openxmlformats.org/officeDocument/2006/math">
                    <m:r>
                      <a:rPr lang="en-US" altLang="zh-CN" i="1" smtClean="0">
                        <a:latin typeface="Cambria Math" panose="02040503050406030204" pitchFamily="18" charset="0"/>
                      </a:rPr>
                      <m:t>𝜉</m:t>
                    </m:r>
                    <m:r>
                      <a:rPr lang="en-US" altLang="zh-CN" i="1" smtClean="0">
                        <a:latin typeface="Cambria Math" panose="02040503050406030204" pitchFamily="18" charset="0"/>
                      </a:rPr>
                      <m:t>𝐷</m:t>
                    </m:r>
                    <m:r>
                      <a:rPr lang="en-US" altLang="zh-CN" b="0" i="1" smtClean="0">
                        <a:latin typeface="Cambria Math" panose="02040503050406030204" pitchFamily="18" charset="0"/>
                      </a:rPr>
                      <m:t>,</m:t>
                    </m:r>
                    <m:r>
                      <a:rPr lang="en-US" altLang="zh-CN" i="1" dirty="0" smtClean="0">
                        <a:latin typeface="Cambria Math" panose="02040503050406030204" pitchFamily="18" charset="0"/>
                      </a:rPr>
                      <m:t>𝜉</m:t>
                    </m:r>
                    <m:r>
                      <a:rPr lang="en-US" altLang="zh-CN" i="1" dirty="0" smtClean="0">
                        <a:latin typeface="Cambria Math" panose="02040503050406030204" pitchFamily="18" charset="0"/>
                      </a:rPr>
                      <m:t>𝑇</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𝑎𝑛𝑑</m:t>
                    </m:r>
                    <m:r>
                      <a:rPr lang="en-US" altLang="zh-CN" b="0" i="1" dirty="0" smtClean="0">
                        <a:latin typeface="Cambria Math" panose="02040503050406030204" pitchFamily="18" charset="0"/>
                      </a:rPr>
                      <m:t> </m:t>
                    </m:r>
                    <m:r>
                      <a:rPr lang="en-US" altLang="zh-CN" i="1" dirty="0" smtClean="0">
                        <a:latin typeface="Cambria Math" panose="02040503050406030204" pitchFamily="18" charset="0"/>
                      </a:rPr>
                      <m:t>𝜉</m:t>
                    </m:r>
                    <m:r>
                      <a:rPr lang="en-US" altLang="zh-CN" b="0" i="1" dirty="0" smtClean="0">
                        <a:latin typeface="Cambria Math" panose="02040503050406030204" pitchFamily="18" charset="0"/>
                      </a:rPr>
                      <m:t>𝑆</m:t>
                    </m:r>
                  </m:oMath>
                </a14:m>
                <a:endParaRPr lang="en-US" altLang="zh-CN" dirty="0"/>
              </a:p>
              <a:p>
                <a:r>
                  <a:rPr lang="en-US" altLang="zh-CN" dirty="0"/>
                  <a:t>sub-trajectory </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𝑇</m:t>
                        </m:r>
                      </m:e>
                      <m:sub>
                        <m:r>
                          <a:rPr lang="en-US" altLang="zh-CN" i="1" smtClean="0">
                            <a:latin typeface="Cambria Math" panose="02040503050406030204" pitchFamily="18" charset="0"/>
                          </a:rPr>
                          <m:t>𝑢</m:t>
                        </m:r>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oMath>
                </a14:m>
                <a:r>
                  <a:rPr lang="en-US" altLang="zh-CN" dirty="0">
                    <a:latin typeface="Rockwell" panose="02060603020205020403" pitchFamily="18" charset="0"/>
                  </a:rPr>
                  <a:t>is a stay </a:t>
                </a:r>
              </a:p>
              <a:p>
                <a:r>
                  <a:rPr lang="en-US" altLang="zh-CN" dirty="0">
                    <a:latin typeface="Rockwell" panose="02060603020205020403" pitchFamily="18" charset="0"/>
                  </a:rPr>
                  <a:t>if (a)</a:t>
                </a:r>
                <a:r>
                  <a:rPr lang="en-US" altLang="zh-CN" dirty="0"/>
                  <a:t> </a:t>
                </a:r>
                <a14:m>
                  <m:oMath xmlns:m="http://schemas.openxmlformats.org/officeDocument/2006/math">
                    <m:r>
                      <a:rPr lang="en-US" altLang="zh-CN" b="0" i="1" smtClean="0">
                        <a:latin typeface="Cambria Math" panose="02040503050406030204" pitchFamily="18" charset="0"/>
                      </a:rPr>
                      <m:t>𝑑𝑖𝑠𝑡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𝑘</m:t>
                        </m:r>
                      </m:sub>
                    </m:sSub>
                  </m:oMath>
                </a14:m>
                <a:r>
                  <a:rPr lang="en-US" altLang="zh-CN" dirty="0"/>
                  <a:t>,</a:t>
                </a:r>
                <a14:m>
                  <m:oMath xmlns:m="http://schemas.openxmlformats.org/officeDocument/2006/math">
                    <m:sSub>
                      <m:sSubPr>
                        <m:ctrlPr>
                          <a:rPr lang="en-US" altLang="zh-CN" i="1" dirty="0" smtClean="0">
                            <a:latin typeface="Cambria Math" panose="02040503050406030204" pitchFamily="18" charset="0"/>
                          </a:rPr>
                        </m:ctrlPr>
                      </m:sSubPr>
                      <m:e>
                        <m:acc>
                          <m:accPr>
                            <m:chr m:val="̅"/>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𝑙</m:t>
                            </m:r>
                          </m:e>
                        </m:acc>
                      </m:e>
                      <m:sub>
                        <m:r>
                          <a:rPr lang="en-US" altLang="zh-CN" b="0" i="1" dirty="0" smtClean="0">
                            <a:latin typeface="Cambria Math" panose="02040503050406030204" pitchFamily="18" charset="0"/>
                          </a:rPr>
                          <m:t>𝑖𝑗</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rPr>
                      <m:t>𝜉</m:t>
                    </m:r>
                    <m:r>
                      <a:rPr lang="en-US" altLang="zh-CN" i="1" dirty="0" smtClean="0">
                        <a:latin typeface="Cambria Math" panose="02040503050406030204" pitchFamily="18" charset="0"/>
                      </a:rPr>
                      <m:t>𝐷</m:t>
                    </m:r>
                  </m:oMath>
                </a14:m>
                <a:r>
                  <a:rPr lang="en-US" altLang="zh-CN" dirty="0"/>
                  <a:t> holds for all </a:t>
                </a:r>
                <a14:m>
                  <m:oMath xmlns:m="http://schemas.openxmlformats.org/officeDocument/2006/math">
                    <m:r>
                      <a:rPr lang="en-US" altLang="zh-CN" i="1">
                        <a:latin typeface="Cambria Math" panose="02040503050406030204" pitchFamily="18" charset="0"/>
                      </a:rPr>
                      <m:t>ⅈ≤</m:t>
                    </m:r>
                    <m:r>
                      <a:rPr lang="en-US" altLang="zh-CN" i="1">
                        <a:latin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𝑗</m:t>
                    </m:r>
                  </m:oMath>
                </a14:m>
                <a:endParaRPr lang="en-US" altLang="zh-CN" dirty="0"/>
              </a:p>
              <a:p>
                <a:r>
                  <a:rPr lang="en-US" altLang="zh-CN" dirty="0">
                    <a:latin typeface="Rockwell" panose="02060603020205020403" pitchFamily="18" charset="0"/>
                  </a:rPr>
                  <a:t>where</a:t>
                </a:r>
                <a:r>
                  <a:rPr lang="en-US" altLang="zh-CN" dirty="0"/>
                  <a:t> </a:t>
                </a:r>
                <a14:m>
                  <m:oMath xmlns:m="http://schemas.openxmlformats.org/officeDocument/2006/math">
                    <m:sSub>
                      <m:sSubPr>
                        <m:ctrlPr>
                          <a:rPr lang="en-US" altLang="zh-CN" i="1" dirty="0" smtClean="0">
                            <a:latin typeface="Cambria Math" panose="02040503050406030204" pitchFamily="18" charset="0"/>
                          </a:rPr>
                        </m:ctrlPr>
                      </m:sSubPr>
                      <m:e>
                        <m:acc>
                          <m:accPr>
                            <m:chr m:val="̅"/>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𝑙</m:t>
                            </m:r>
                          </m:e>
                        </m:acc>
                      </m:e>
                      <m:sub>
                        <m:r>
                          <a:rPr lang="en-US" altLang="zh-CN" b="0" i="1" dirty="0" smtClean="0">
                            <a:latin typeface="Cambria Math" panose="02040503050406030204" pitchFamily="18" charset="0"/>
                          </a:rPr>
                          <m:t>𝑖𝑗</m:t>
                        </m:r>
                      </m:sub>
                    </m:sSub>
                    <m:r>
                      <a:rPr lang="en-US" altLang="zh-CN" b="0" i="1" dirty="0" smtClean="0">
                        <a:latin typeface="Cambria Math" panose="02040503050406030204" pitchFamily="18" charset="0"/>
                      </a:rPr>
                      <m:t> </m:t>
                    </m:r>
                  </m:oMath>
                </a14:m>
                <a:r>
                  <a:rPr lang="en-US" altLang="zh-CN" dirty="0" err="1">
                    <a:latin typeface="Rockwell" panose="02060603020205020403" pitchFamily="18" charset="0"/>
                  </a:rPr>
                  <a:t>is</a:t>
                </a:r>
                <a:r>
                  <a:rPr lang="en-US" altLang="zh-CN" dirty="0">
                    <a:latin typeface="Rockwell" panose="02060603020205020403" pitchFamily="18" charset="0"/>
                  </a:rPr>
                  <a:t> the mean of </a:t>
                </a:r>
                <a14:m>
                  <m:oMath xmlns:m="http://schemas.openxmlformats.org/officeDocument/2006/math">
                    <m:r>
                      <a:rPr lang="en-US" altLang="zh-CN" b="0" i="0"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𝑙</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𝑙</m:t>
                        </m:r>
                      </m:e>
                      <m:sub>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m:t>
                    </m:r>
                  </m:oMath>
                </a14:m>
                <a:r>
                  <a:rPr lang="en-US" altLang="zh-CN" dirty="0"/>
                  <a:t>,</a:t>
                </a:r>
              </a:p>
              <a:p>
                <a:r>
                  <a:rPr lang="en-US" altLang="zh-CN" dirty="0">
                    <a:latin typeface="Rockwell" panose="02060603020205020403" pitchFamily="18" charset="0"/>
                  </a:rPr>
                  <a:t> (b)</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𝑡</m:t>
                        </m:r>
                      </m:e>
                      <m:sub>
                        <m:r>
                          <a:rPr lang="en-US" altLang="zh-CN" i="1" smtClean="0">
                            <a:latin typeface="Cambria Math" panose="02040503050406030204" pitchFamily="18" charset="0"/>
                          </a:rPr>
                          <m:t>𝑘</m:t>
                        </m:r>
                        <m:r>
                          <a:rPr lang="en-US" altLang="zh-CN" i="1" smtClean="0">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𝑡</m:t>
                        </m:r>
                      </m:e>
                      <m:sub>
                        <m:r>
                          <a:rPr lang="en-US" altLang="zh-CN" i="1" smtClean="0">
                            <a:latin typeface="Cambria Math" panose="02040503050406030204" pitchFamily="18" charset="0"/>
                          </a:rPr>
                          <m:t>𝑘</m:t>
                        </m:r>
                      </m:sub>
                    </m:sSub>
                    <m:r>
                      <a:rPr lang="en-US" altLang="zh-CN" i="1" smtClean="0">
                        <a:latin typeface="Cambria Math" panose="02040503050406030204" pitchFamily="18" charset="0"/>
                      </a:rPr>
                      <m:t>≤</m:t>
                    </m:r>
                    <m:r>
                      <a:rPr lang="en-US" altLang="zh-CN" i="1" smtClean="0">
                        <a:latin typeface="Cambria Math" panose="02040503050406030204" pitchFamily="18" charset="0"/>
                      </a:rPr>
                      <m:t>𝜉</m:t>
                    </m:r>
                    <m:r>
                      <a:rPr lang="en-US" altLang="zh-CN" i="1" smtClean="0">
                        <a:latin typeface="Cambria Math" panose="02040503050406030204" pitchFamily="18" charset="0"/>
                      </a:rPr>
                      <m:t>𝑇</m:t>
                    </m:r>
                    <m:r>
                      <a:rPr lang="en-US" altLang="zh-CN" b="0" i="1" smtClean="0">
                        <a:latin typeface="Cambria Math" panose="02040503050406030204" pitchFamily="18" charset="0"/>
                      </a:rPr>
                      <m:t> </m:t>
                    </m:r>
                  </m:oMath>
                </a14:m>
                <a:r>
                  <a:rPr lang="en-US" altLang="zh-CN" dirty="0">
                    <a:latin typeface="Rockwell" panose="02060603020205020403" pitchFamily="18" charset="0"/>
                  </a:rPr>
                  <a:t>holds for all </a:t>
                </a:r>
                <a14:m>
                  <m:oMath xmlns:m="http://schemas.openxmlformats.org/officeDocument/2006/math">
                    <m:r>
                      <a:rPr lang="en-US" altLang="zh-CN" i="1" smtClean="0">
                        <a:latin typeface="Cambria Math" panose="02040503050406030204" pitchFamily="18" charset="0"/>
                      </a:rPr>
                      <m:t>ⅈ≤</m:t>
                    </m:r>
                    <m:r>
                      <a:rPr lang="en-US" altLang="zh-CN" i="1" smtClean="0">
                        <a:latin typeface="Cambria Math" panose="02040503050406030204" pitchFamily="18" charset="0"/>
                      </a:rPr>
                      <m:t>𝑘</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rPr>
                      <m:t>𝑗</m:t>
                    </m:r>
                    <m:r>
                      <a:rPr lang="en-US" altLang="zh-CN" i="1" smtClean="0">
                        <a:latin typeface="Cambria Math" panose="02040503050406030204" pitchFamily="18" charset="0"/>
                      </a:rPr>
                      <m:t>−1</m:t>
                    </m:r>
                  </m:oMath>
                </a14:m>
                <a:endParaRPr lang="en-US" altLang="zh-CN" dirty="0"/>
              </a:p>
              <a:p>
                <a:r>
                  <a:rPr lang="en-US" altLang="zh-CN" dirty="0"/>
                  <a:t> </a:t>
                </a:r>
                <a:r>
                  <a:rPr lang="en-US" altLang="zh-CN" dirty="0">
                    <a:latin typeface="Rockwell" panose="02060603020205020403" pitchFamily="18" charset="0"/>
                  </a:rPr>
                  <a:t>(c)</a:t>
                </a:r>
                <a14:m>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𝑡</m:t>
                        </m:r>
                      </m:e>
                      <m:sub>
                        <m:r>
                          <a:rPr lang="en-US" altLang="zh-CN" i="1" smtClean="0">
                            <a:latin typeface="Cambria Math" panose="02040503050406030204" pitchFamily="18" charset="0"/>
                          </a:rPr>
                          <m:t>𝑗</m:t>
                        </m:r>
                      </m:sub>
                    </m:sSub>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𝑡</m:t>
                        </m:r>
                      </m:e>
                      <m:sub>
                        <m:r>
                          <a:rPr lang="en-US" altLang="zh-CN" i="1" smtClean="0">
                            <a:latin typeface="Cambria Math" panose="02040503050406030204" pitchFamily="18" charset="0"/>
                          </a:rPr>
                          <m:t>𝑖</m:t>
                        </m:r>
                      </m:sub>
                    </m:sSub>
                    <m:r>
                      <a:rPr lang="en-US" altLang="zh-CN" i="1" smtClean="0">
                        <a:latin typeface="Cambria Math" panose="02040503050406030204" pitchFamily="18" charset="0"/>
                      </a:rPr>
                      <m:t>≥</m:t>
                    </m:r>
                    <m:r>
                      <a:rPr lang="en-US" altLang="zh-CN" i="1" smtClean="0">
                        <a:latin typeface="Cambria Math" panose="02040503050406030204" pitchFamily="18" charset="0"/>
                      </a:rPr>
                      <m:t>𝜉</m:t>
                    </m:r>
                    <m:r>
                      <a:rPr lang="en-US" altLang="zh-CN" i="1" smtClean="0">
                        <a:latin typeface="Cambria Math" panose="02040503050406030204" pitchFamily="18" charset="0"/>
                      </a:rPr>
                      <m:t>𝑆</m:t>
                    </m:r>
                  </m:oMath>
                </a14:m>
                <a:endParaRPr lang="zh-CN" altLang="en-US" dirty="0"/>
              </a:p>
            </p:txBody>
          </p:sp>
        </mc:Choice>
        <mc:Fallback xmlns="">
          <p:sp>
            <p:nvSpPr>
              <p:cNvPr id="8" name="文本框 7">
                <a:extLst>
                  <a:ext uri="{FF2B5EF4-FFF2-40B4-BE49-F238E27FC236}">
                    <a16:creationId xmlns:a16="http://schemas.microsoft.com/office/drawing/2014/main" id="{FD3AB94C-E5A1-4FE7-8182-8CBF88F3ED88}"/>
                  </a:ext>
                </a:extLst>
              </p:cNvPr>
              <p:cNvSpPr txBox="1">
                <a:spLocks noRot="1" noChangeAspect="1" noMove="1" noResize="1" noEditPoints="1" noAdjustHandles="1" noChangeArrowheads="1" noChangeShapeType="1" noTextEdit="1"/>
              </p:cNvSpPr>
              <p:nvPr/>
            </p:nvSpPr>
            <p:spPr>
              <a:xfrm>
                <a:off x="7489374" y="1217707"/>
                <a:ext cx="5617028" cy="4096634"/>
              </a:xfrm>
              <a:prstGeom prst="rect">
                <a:avLst/>
              </a:prstGeom>
              <a:blipFill>
                <a:blip r:embed="rId3"/>
                <a:stretch>
                  <a:fillRect l="-977" t="-893" b="-8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675B06F-087A-48AC-B49C-C9266D77953A}"/>
                  </a:ext>
                </a:extLst>
              </p:cNvPr>
              <p:cNvSpPr txBox="1"/>
              <p:nvPr/>
            </p:nvSpPr>
            <p:spPr>
              <a:xfrm>
                <a:off x="0" y="4957598"/>
                <a:ext cx="4702628" cy="1200329"/>
              </a:xfrm>
              <a:prstGeom prst="rect">
                <a:avLst/>
              </a:prstGeom>
              <a:noFill/>
            </p:spPr>
            <p:txBody>
              <a:bodyPr wrap="square" rtlCol="0">
                <a:spAutoFit/>
              </a:bodyPr>
              <a:lstStyle/>
              <a:p>
                <a:r>
                  <a:rPr lang="en-US" altLang="zh-CN" dirty="0"/>
                  <a:t> </a:t>
                </a:r>
                <a:r>
                  <a:rPr lang="en-US" altLang="zh-CN" dirty="0">
                    <a:latin typeface="Rockwell" panose="02060603020205020403" pitchFamily="18" charset="0"/>
                  </a:rPr>
                  <a:t>the diameter of circles is 200meters,</a:t>
                </a:r>
              </a:p>
              <a:p>
                <a14:m>
                  <m:oMath xmlns:m="http://schemas.openxmlformats.org/officeDocument/2006/math">
                    <m:r>
                      <a:rPr lang="en-US" altLang="zh-CN" i="1" smtClean="0">
                        <a:latin typeface="Cambria Math" panose="02040503050406030204" pitchFamily="18" charset="0"/>
                      </a:rPr>
                      <m:t>𝜉</m:t>
                    </m:r>
                    <m:r>
                      <a:rPr lang="en-US" altLang="zh-CN" i="1" smtClean="0">
                        <a:latin typeface="Cambria Math" panose="02040503050406030204" pitchFamily="18" charset="0"/>
                      </a:rPr>
                      <m:t>𝐷</m:t>
                    </m:r>
                  </m:oMath>
                </a14:m>
                <a:r>
                  <a:rPr lang="en-US" altLang="zh-CN" dirty="0">
                    <a:latin typeface="Rockwell" panose="02060603020205020403" pitchFamily="18" charset="0"/>
                  </a:rPr>
                  <a:t>=200 meters</a:t>
                </a:r>
              </a:p>
              <a:p>
                <a14:m>
                  <m:oMath xmlns:m="http://schemas.openxmlformats.org/officeDocument/2006/math">
                    <m:r>
                      <a:rPr lang="en-US" altLang="zh-CN" i="1" dirty="0" smtClean="0">
                        <a:latin typeface="Cambria Math" panose="02040503050406030204" pitchFamily="18" charset="0"/>
                      </a:rPr>
                      <m:t>𝜉</m:t>
                    </m:r>
                    <m:r>
                      <a:rPr lang="en-US" altLang="zh-CN" i="1" dirty="0" smtClean="0">
                        <a:latin typeface="Cambria Math" panose="02040503050406030204" pitchFamily="18" charset="0"/>
                      </a:rPr>
                      <m:t>𝑇</m:t>
                    </m:r>
                  </m:oMath>
                </a14:m>
                <a:r>
                  <a:rPr lang="en-US" altLang="zh-CN" dirty="0">
                    <a:latin typeface="Rockwell" panose="02060603020205020403" pitchFamily="18" charset="0"/>
                  </a:rPr>
                  <a:t>=2 hours</a:t>
                </a:r>
              </a:p>
              <a:p>
                <a14:m>
                  <m:oMath xmlns:m="http://schemas.openxmlformats.org/officeDocument/2006/math">
                    <m:r>
                      <a:rPr lang="en-US" altLang="zh-CN" i="1" dirty="0" smtClean="0">
                        <a:latin typeface="Cambria Math" panose="02040503050406030204" pitchFamily="18" charset="0"/>
                      </a:rPr>
                      <m:t>𝜉</m:t>
                    </m:r>
                    <m:r>
                      <a:rPr lang="en-US" altLang="zh-CN" b="0" i="1" dirty="0" smtClean="0">
                        <a:latin typeface="Cambria Math" panose="02040503050406030204" pitchFamily="18" charset="0"/>
                      </a:rPr>
                      <m:t>𝑆</m:t>
                    </m:r>
                  </m:oMath>
                </a14:m>
                <a:r>
                  <a:rPr lang="en-US" altLang="zh-CN" dirty="0">
                    <a:latin typeface="Rockwell" panose="02060603020205020403" pitchFamily="18" charset="0"/>
                  </a:rPr>
                  <a:t>=10 minutes</a:t>
                </a:r>
                <a:endParaRPr lang="en-US" altLang="zh-CN" dirty="0"/>
              </a:p>
            </p:txBody>
          </p:sp>
        </mc:Choice>
        <mc:Fallback xmlns="">
          <p:sp>
            <p:nvSpPr>
              <p:cNvPr id="9" name="文本框 8">
                <a:extLst>
                  <a:ext uri="{FF2B5EF4-FFF2-40B4-BE49-F238E27FC236}">
                    <a16:creationId xmlns:a16="http://schemas.microsoft.com/office/drawing/2014/main" id="{3675B06F-087A-48AC-B49C-C9266D77953A}"/>
                  </a:ext>
                </a:extLst>
              </p:cNvPr>
              <p:cNvSpPr txBox="1">
                <a:spLocks noRot="1" noChangeAspect="1" noMove="1" noResize="1" noEditPoints="1" noAdjustHandles="1" noChangeArrowheads="1" noChangeShapeType="1" noTextEdit="1"/>
              </p:cNvSpPr>
              <p:nvPr/>
            </p:nvSpPr>
            <p:spPr>
              <a:xfrm>
                <a:off x="0" y="4957598"/>
                <a:ext cx="4702628" cy="1200329"/>
              </a:xfrm>
              <a:prstGeom prst="rect">
                <a:avLst/>
              </a:prstGeom>
              <a:blipFill>
                <a:blip r:embed="rId4"/>
                <a:stretch>
                  <a:fillRect l="-389" t="-2538" b="-71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0AE31F6-9BDC-4A16-9353-A0796C6654A8}"/>
                  </a:ext>
                </a:extLst>
              </p:cNvPr>
              <p:cNvSpPr txBox="1"/>
              <p:nvPr/>
            </p:nvSpPr>
            <p:spPr>
              <a:xfrm>
                <a:off x="3810000" y="5419263"/>
                <a:ext cx="8226490" cy="1200329"/>
              </a:xfrm>
              <a:prstGeom prst="rect">
                <a:avLst/>
              </a:prstGeom>
              <a:noFill/>
            </p:spPr>
            <p:txBody>
              <a:bodyPr wrap="square" rtlCol="0">
                <a:spAutoFit/>
              </a:bodyPr>
              <a:lstStyle/>
              <a:p>
                <a:r>
                  <a:rPr lang="en-US" altLang="zh-CN" b="1" dirty="0">
                    <a:latin typeface="Rockwell" panose="02060603020205020403" pitchFamily="18" charset="0"/>
                  </a:rPr>
                  <a:t>Problem1</a:t>
                </a:r>
                <a:r>
                  <a:rPr lang="en-US" altLang="zh-CN" dirty="0">
                    <a:latin typeface="Rockwell" panose="02060603020205020403" pitchFamily="18" charset="0"/>
                  </a:rPr>
                  <a:t>(</a:t>
                </a:r>
                <a:r>
                  <a:rPr lang="en-US" altLang="zh-CN" dirty="0">
                    <a:solidFill>
                      <a:srgbClr val="FF0000"/>
                    </a:solidFill>
                    <a:latin typeface="Rockwell" panose="02060603020205020403" pitchFamily="18" charset="0"/>
                  </a:rPr>
                  <a:t>Raw mobility annotation</a:t>
                </a:r>
                <a:r>
                  <a:rPr lang="en-US" altLang="zh-CN" dirty="0">
                    <a:latin typeface="Rockwell" panose="02060603020205020403" pitchFamily="18" charset="0"/>
                  </a:rPr>
                  <a:t>)</a:t>
                </a:r>
              </a:p>
              <a:p>
                <a:r>
                  <a:rPr lang="en-US" altLang="zh-CN" dirty="0">
                    <a:latin typeface="Rockwell" panose="02060603020205020403" pitchFamily="18" charset="0"/>
                  </a:rPr>
                  <a:t>Given a trajectory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𝑢</m:t>
                        </m:r>
                      </m:sub>
                    </m:sSub>
                  </m:oMath>
                </a14:m>
                <a:r>
                  <a:rPr lang="en-US" altLang="zh-CN" dirty="0">
                    <a:latin typeface="Rockwell" panose="02060603020205020403" pitchFamily="18" charset="0"/>
                  </a:rPr>
                  <a:t>,  raw mobility annotation is to identify a set </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𝑢</m:t>
                        </m:r>
                      </m:sub>
                    </m:sSub>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oMath>
                </a14:m>
                <a:endParaRPr lang="en-US" altLang="zh-CN" dirty="0">
                  <a:latin typeface="Rockwell" panose="02060603020205020403" pitchFamily="18" charset="0"/>
                </a:endParaRPr>
              </a:p>
              <a:p>
                <a:r>
                  <a:rPr lang="en-US" altLang="zh-CN" dirty="0">
                    <a:latin typeface="Rockwell" panose="02060603020205020403" pitchFamily="18" charset="0"/>
                  </a:rPr>
                  <a:t>of stays from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 </m:t>
                    </m:r>
                  </m:oMath>
                </a14:m>
                <a:r>
                  <a:rPr lang="en-US" altLang="zh-CN" dirty="0">
                    <a:latin typeface="Rockwell" panose="02060603020205020403" pitchFamily="18" charset="0"/>
                  </a:rPr>
                  <a:t>and annotate a POI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 </m:t>
                    </m:r>
                  </m:oMath>
                </a14:m>
                <a:r>
                  <a:rPr lang="en-US" altLang="zh-CN" dirty="0">
                    <a:latin typeface="Rockwell" panose="02060603020205020403" pitchFamily="18" charset="0"/>
                  </a:rPr>
                  <a:t>to each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𝑢</m:t>
                        </m:r>
                      </m:sub>
                    </m:sSub>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b="0" i="1" smtClean="0">
                        <a:latin typeface="Cambria Math" panose="02040503050406030204" pitchFamily="18" charset="0"/>
                      </a:rPr>
                      <m:t> </m:t>
                    </m:r>
                  </m:oMath>
                </a14:m>
                <a:r>
                  <a:rPr lang="en-US" altLang="zh-CN" dirty="0">
                    <a:latin typeface="Rockwell" panose="02060603020205020403" pitchFamily="18" charset="0"/>
                  </a:rPr>
                  <a:t>such that user </a:t>
                </a:r>
                <a14:m>
                  <m:oMath xmlns:m="http://schemas.openxmlformats.org/officeDocument/2006/math">
                    <m:r>
                      <a:rPr lang="en-US" altLang="zh-CN" i="1" dirty="0" smtClean="0">
                        <a:latin typeface="Cambria Math" panose="02040503050406030204" pitchFamily="18" charset="0"/>
                      </a:rPr>
                      <m:t>𝑢</m:t>
                    </m:r>
                  </m:oMath>
                </a14:m>
                <a:r>
                  <a:rPr lang="en-US" altLang="zh-CN" dirty="0">
                    <a:latin typeface="Rockwell" panose="02060603020205020403" pitchFamily="18" charset="0"/>
                  </a:rPr>
                  <a:t> visits POI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 </m:t>
                    </m:r>
                  </m:oMath>
                </a14:m>
                <a:r>
                  <a:rPr lang="en-US" altLang="zh-CN" dirty="0">
                    <a:latin typeface="Rockwell" panose="02060603020205020403" pitchFamily="18" charset="0"/>
                  </a:rPr>
                  <a:t>when generating the mobility records included in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𝑢</m:t>
                        </m:r>
                      </m:sub>
                    </m:sSub>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oMath>
                </a14:m>
                <a:endParaRPr lang="en-US" altLang="zh-CN" dirty="0">
                  <a:latin typeface="Rockwell" panose="02060603020205020403" pitchFamily="18" charset="0"/>
                </a:endParaRPr>
              </a:p>
            </p:txBody>
          </p:sp>
        </mc:Choice>
        <mc:Fallback xmlns="">
          <p:sp>
            <p:nvSpPr>
              <p:cNvPr id="10" name="文本框 9">
                <a:extLst>
                  <a:ext uri="{FF2B5EF4-FFF2-40B4-BE49-F238E27FC236}">
                    <a16:creationId xmlns:a16="http://schemas.microsoft.com/office/drawing/2014/main" id="{00AE31F6-9BDC-4A16-9353-A0796C6654A8}"/>
                  </a:ext>
                </a:extLst>
              </p:cNvPr>
              <p:cNvSpPr txBox="1">
                <a:spLocks noRot="1" noChangeAspect="1" noMove="1" noResize="1" noEditPoints="1" noAdjustHandles="1" noChangeArrowheads="1" noChangeShapeType="1" noTextEdit="1"/>
              </p:cNvSpPr>
              <p:nvPr/>
            </p:nvSpPr>
            <p:spPr>
              <a:xfrm>
                <a:off x="3810000" y="5419263"/>
                <a:ext cx="8226490" cy="1200329"/>
              </a:xfrm>
              <a:prstGeom prst="rect">
                <a:avLst/>
              </a:prstGeom>
              <a:blipFill>
                <a:blip r:embed="rId5"/>
                <a:stretch>
                  <a:fillRect l="-593" t="-3046" r="-1112"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6176718"/>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C725F-E5BF-4E95-AD48-B7C975A90EC4}"/>
              </a:ext>
            </a:extLst>
          </p:cNvPr>
          <p:cNvSpPr>
            <a:spLocks noGrp="1"/>
          </p:cNvSpPr>
          <p:nvPr>
            <p:ph type="title"/>
          </p:nvPr>
        </p:nvSpPr>
        <p:spPr/>
        <p:txBody>
          <a:bodyPr/>
          <a:lstStyle/>
          <a:p>
            <a:r>
              <a:rPr lang="en-US" altLang="zh-CN" b="1" dirty="0"/>
              <a:t>A neural context fusion approach</a:t>
            </a:r>
            <a:endParaRPr lang="zh-CN" altLang="en-US" dirty="0"/>
          </a:p>
        </p:txBody>
      </p:sp>
      <p:sp>
        <p:nvSpPr>
          <p:cNvPr id="4" name="灯片编号占位符 3">
            <a:extLst>
              <a:ext uri="{FF2B5EF4-FFF2-40B4-BE49-F238E27FC236}">
                <a16:creationId xmlns:a16="http://schemas.microsoft.com/office/drawing/2014/main" id="{B5A1ABAD-ED76-4C85-8213-DBD7A638AEF5}"/>
              </a:ext>
            </a:extLst>
          </p:cNvPr>
          <p:cNvSpPr>
            <a:spLocks noGrp="1"/>
          </p:cNvSpPr>
          <p:nvPr>
            <p:ph type="sldNum" sz="quarter" idx="12"/>
          </p:nvPr>
        </p:nvSpPr>
        <p:spPr>
          <a:xfrm>
            <a:off x="9550400" y="6575424"/>
            <a:ext cx="2641600" cy="476250"/>
          </a:xfrm>
        </p:spPr>
        <p:txBody>
          <a:bodyPr/>
          <a:lstStyle/>
          <a:p>
            <a:pPr>
              <a:defRPr/>
            </a:pPr>
            <a:fld id="{B2FE356E-2BD0-4986-9E8E-F53B5EBD0E48}" type="slidenum">
              <a:rPr lang="ja-JP" altLang="en-US" smtClean="0"/>
              <a:pPr>
                <a:defRPr/>
              </a:pPr>
              <a:t>5</a:t>
            </a:fld>
            <a:endParaRPr lang="ja-JP" altLang="en-US" dirty="0"/>
          </a:p>
        </p:txBody>
      </p:sp>
      <p:pic>
        <p:nvPicPr>
          <p:cNvPr id="10" name="图片 9">
            <a:extLst>
              <a:ext uri="{FF2B5EF4-FFF2-40B4-BE49-F238E27FC236}">
                <a16:creationId xmlns:a16="http://schemas.microsoft.com/office/drawing/2014/main" id="{622F2A26-C62A-4FD8-880C-2C64B02B0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34" y="1183662"/>
            <a:ext cx="11771982" cy="4615377"/>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31D498A-2CB3-4326-BD23-05A52FFD8CD6}"/>
                  </a:ext>
                </a:extLst>
              </p:cNvPr>
              <p:cNvSpPr txBox="1"/>
              <p:nvPr/>
            </p:nvSpPr>
            <p:spPr>
              <a:xfrm>
                <a:off x="447351" y="5785107"/>
                <a:ext cx="12232433" cy="923330"/>
              </a:xfrm>
              <a:prstGeom prst="rect">
                <a:avLst/>
              </a:prstGeom>
              <a:noFill/>
            </p:spPr>
            <p:txBody>
              <a:bodyPr wrap="square" rtlCol="0">
                <a:spAutoFit/>
              </a:bodyPr>
              <a:lstStyle/>
              <a:p>
                <a:r>
                  <a:rPr lang="en-US" altLang="zh-CN" b="1" dirty="0">
                    <a:latin typeface="Rockwell" panose="02060603020205020403" pitchFamily="18" charset="0"/>
                  </a:rPr>
                  <a:t>Input</a:t>
                </a:r>
                <a:r>
                  <a:rPr lang="en-US" altLang="zh-CN" dirty="0">
                    <a:latin typeface="Rockwell" panose="02060603020205020403" pitchFamily="18" charset="0"/>
                  </a:rPr>
                  <a:t> (a) a user </a:t>
                </a:r>
                <a14:m>
                  <m:oMath xmlns:m="http://schemas.openxmlformats.org/officeDocument/2006/math">
                    <m:r>
                      <a:rPr lang="en-US" altLang="zh-CN" i="1" dirty="0" smtClean="0">
                        <a:latin typeface="Cambria Math" panose="02040503050406030204" pitchFamily="18" charset="0"/>
                      </a:rPr>
                      <m:t>𝑢</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𝑈</m:t>
                    </m:r>
                  </m:oMath>
                </a14:m>
                <a:r>
                  <a:rPr lang="en-US" altLang="zh-CN" dirty="0">
                    <a:latin typeface="Rockwell" panose="02060603020205020403" pitchFamily="18" charset="0"/>
                  </a:rPr>
                  <a:t>      (b) location</a:t>
                </a:r>
                <a14:m>
                  <m:oMath xmlns:m="http://schemas.openxmlformats.org/officeDocument/2006/math">
                    <m:r>
                      <a:rPr lang="en-US" altLang="zh-CN" i="1" dirty="0" smtClean="0">
                        <a:latin typeface="Cambria Math" panose="02040503050406030204" pitchFamily="18" charset="0"/>
                      </a:rPr>
                      <m:t> </m:t>
                    </m:r>
                    <m:r>
                      <a:rPr lang="en-US" altLang="zh-CN" i="1" dirty="0" smtClean="0">
                        <a:latin typeface="Cambria Math" panose="02040503050406030204" pitchFamily="18" charset="0"/>
                      </a:rPr>
                      <m:t>𝑙</m:t>
                    </m:r>
                    <m:r>
                      <a:rPr lang="en-US" altLang="zh-CN" i="1" dirty="0" smtClean="0">
                        <a:latin typeface="Cambria Math" panose="02040503050406030204" pitchFamily="18" charset="0"/>
                      </a:rPr>
                      <m:t> </m:t>
                    </m:r>
                  </m:oMath>
                </a14:m>
                <a:r>
                  <a:rPr lang="en-US" altLang="zh-CN" dirty="0">
                    <a:latin typeface="Rockwell" panose="02060603020205020403" pitchFamily="18" charset="0"/>
                  </a:rPr>
                  <a:t>and time stamp </a:t>
                </a:r>
                <a14:m>
                  <m:oMath xmlns:m="http://schemas.openxmlformats.org/officeDocument/2006/math">
                    <m:r>
                      <a:rPr lang="en-US" altLang="zh-CN" i="1" dirty="0" smtClean="0">
                        <a:latin typeface="Cambria Math" panose="02040503050406030204" pitchFamily="18" charset="0"/>
                      </a:rPr>
                      <m:t>𝑡</m:t>
                    </m:r>
                    <m:r>
                      <a:rPr lang="en-US" altLang="zh-CN" i="1" dirty="0" smtClean="0">
                        <a:latin typeface="Cambria Math" panose="02040503050406030204" pitchFamily="18" charset="0"/>
                      </a:rPr>
                      <m:t> </m:t>
                    </m:r>
                  </m:oMath>
                </a14:m>
                <a:r>
                  <a:rPr lang="en-US" altLang="zh-CN" dirty="0">
                    <a:latin typeface="Rockwell" panose="02060603020205020403" pitchFamily="18" charset="0"/>
                  </a:rPr>
                  <a:t>of a stay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𝑢</m:t>
                        </m:r>
                      </m:sub>
                    </m:sSub>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b="0" i="1" smtClean="0">
                        <a:latin typeface="Cambria Math" panose="02040503050406030204" pitchFamily="18" charset="0"/>
                      </a:rPr>
                      <m:t> </m:t>
                    </m:r>
                  </m:oMath>
                </a14:m>
                <a:endParaRPr lang="en-US" altLang="zh-CN" b="0" i="1" dirty="0">
                  <a:latin typeface="Rockwell" panose="02060603020205020403" pitchFamily="18" charset="0"/>
                </a:endParaRPr>
              </a:p>
              <a:p>
                <a:r>
                  <a:rPr lang="en-US" altLang="zh-CN" dirty="0">
                    <a:latin typeface="Rockwell" panose="02060603020205020403" pitchFamily="18" charset="0"/>
                  </a:rPr>
                  <a:t>(c) a set </a:t>
                </a:r>
                <a14:m>
                  <m:oMath xmlns:m="http://schemas.openxmlformats.org/officeDocument/2006/math">
                    <m:sSubSup>
                      <m:sSubSupPr>
                        <m:ctrlPr>
                          <a:rPr lang="en-US" altLang="zh-CN" i="1" smtClean="0">
                            <a:latin typeface="Cambria Math" panose="02040503050406030204" pitchFamily="18" charset="0"/>
                          </a:rPr>
                        </m:ctrlPr>
                      </m:sSubSupPr>
                      <m:e>
                        <m:r>
                          <a:rPr lang="en-US" altLang="zh-CN" i="1" smtClean="0">
                            <a:latin typeface="Cambria Math" panose="02040503050406030204" pitchFamily="18" charset="0"/>
                          </a:rPr>
                          <m:t>𝑅</m:t>
                        </m:r>
                      </m:e>
                      <m:sub>
                        <m:r>
                          <a:rPr lang="en-US" altLang="zh-CN" i="1" smtClean="0">
                            <a:latin typeface="Cambria Math" panose="02040503050406030204" pitchFamily="18" charset="0"/>
                          </a:rPr>
                          <m:t>𝑢</m:t>
                        </m:r>
                      </m:sub>
                      <m:sup>
                        <m:r>
                          <a:rPr lang="en-US" altLang="zh-CN" i="1" smtClean="0">
                            <a:latin typeface="Cambria Math" panose="02040503050406030204" pitchFamily="18" charset="0"/>
                          </a:rPr>
                          <m:t>𝑡</m:t>
                        </m:r>
                      </m:sup>
                    </m:sSubSup>
                    <m:r>
                      <a:rPr lang="en-US" altLang="zh-CN" b="0" i="1" smtClean="0">
                        <a:latin typeface="Cambria Math" panose="02040503050406030204" pitchFamily="18" charset="0"/>
                      </a:rPr>
                      <m:t> </m:t>
                    </m:r>
                  </m:oMath>
                </a14:m>
                <a:r>
                  <a:rPr lang="en-US" altLang="zh-CN" dirty="0">
                    <a:latin typeface="Rockwell" panose="02060603020205020403" pitchFamily="18" charset="0"/>
                  </a:rPr>
                  <a:t>regions where user </a:t>
                </a:r>
                <a14:m>
                  <m:oMath xmlns:m="http://schemas.openxmlformats.org/officeDocument/2006/math">
                    <m:r>
                      <a:rPr lang="en-US" altLang="zh-CN" i="1" dirty="0" smtClean="0">
                        <a:latin typeface="Cambria Math" panose="02040503050406030204" pitchFamily="18" charset="0"/>
                      </a:rPr>
                      <m:t>𝑢</m:t>
                    </m:r>
                  </m:oMath>
                </a14:m>
                <a:r>
                  <a:rPr lang="en-US" altLang="zh-CN" dirty="0">
                    <a:latin typeface="Rockwell" panose="02060603020205020403" pitchFamily="18" charset="0"/>
                  </a:rPr>
                  <a:t> stays before time stamp </a:t>
                </a:r>
                <a14:m>
                  <m:oMath xmlns:m="http://schemas.openxmlformats.org/officeDocument/2006/math">
                    <m:r>
                      <a:rPr lang="en-US" altLang="zh-CN" i="1" dirty="0" smtClean="0">
                        <a:latin typeface="Cambria Math" panose="02040503050406030204" pitchFamily="18" charset="0"/>
                      </a:rPr>
                      <m:t>𝑡</m:t>
                    </m:r>
                    <m:r>
                      <a:rPr lang="en-US" altLang="zh-CN" b="0" i="1" smtClean="0">
                        <a:latin typeface="Cambria Math" panose="02040503050406030204" pitchFamily="18" charset="0"/>
                      </a:rPr>
                      <m:t>  </m:t>
                    </m:r>
                  </m:oMath>
                </a14:m>
                <a:r>
                  <a:rPr lang="zh-CN" altLang="en-US" dirty="0">
                    <a:latin typeface="Rockwell" panose="02060603020205020403" pitchFamily="18" charset="0"/>
                  </a:rPr>
                  <a:t>  </a:t>
                </a:r>
                <a:r>
                  <a:rPr lang="en-US" altLang="zh-CN" dirty="0">
                    <a:latin typeface="Rockwell" panose="02060603020205020403" pitchFamily="18" charset="0"/>
                  </a:rPr>
                  <a:t>(d)</a:t>
                </a:r>
                <a:r>
                  <a:rPr lang="it-IT" altLang="zh-CN" dirty="0">
                    <a:latin typeface="Rockwell" panose="02060603020205020403" pitchFamily="18" charset="0"/>
                  </a:rPr>
                  <a:t> a candidate POI </a:t>
                </a:r>
                <a14:m>
                  <m:oMath xmlns:m="http://schemas.openxmlformats.org/officeDocument/2006/math">
                    <m:r>
                      <a:rPr lang="it-IT" altLang="zh-CN" i="1" dirty="0" smtClean="0">
                        <a:latin typeface="Cambria Math" panose="02040503050406030204" pitchFamily="18" charset="0"/>
                      </a:rPr>
                      <m:t>𝑝</m:t>
                    </m:r>
                    <m:r>
                      <a:rPr lang="it-IT" altLang="zh-CN" i="1" dirty="0" smtClean="0">
                        <a:latin typeface="Cambria Math" panose="02040503050406030204" pitchFamily="18" charset="0"/>
                      </a:rPr>
                      <m:t> ∈ </m:t>
                    </m:r>
                    <m:r>
                      <a:rPr lang="it-IT" altLang="zh-CN" i="1" dirty="0" smtClean="0">
                        <a:latin typeface="Cambria Math" panose="02040503050406030204" pitchFamily="18" charset="0"/>
                      </a:rPr>
                      <m:t>𝑃</m:t>
                    </m:r>
                  </m:oMath>
                </a14:m>
                <a:endParaRPr lang="en-US" altLang="zh-CN" dirty="0">
                  <a:latin typeface="Rockwell" panose="02060603020205020403" pitchFamily="18" charset="0"/>
                </a:endParaRPr>
              </a:p>
              <a:p>
                <a:r>
                  <a:rPr lang="en-US" altLang="zh-CN" b="1" dirty="0">
                    <a:latin typeface="Rockwell" panose="02060603020205020403" pitchFamily="18" charset="0"/>
                  </a:rPr>
                  <a:t>Output</a:t>
                </a:r>
                <a:r>
                  <a:rPr lang="en-US" altLang="zh-CN" dirty="0">
                    <a:latin typeface="Rockwell" panose="02060603020205020403" pitchFamily="18" charset="0"/>
                  </a:rPr>
                  <a:t> the probability that </a:t>
                </a:r>
                <a14:m>
                  <m:oMath xmlns:m="http://schemas.openxmlformats.org/officeDocument/2006/math">
                    <m:r>
                      <a:rPr lang="en-US" altLang="zh-CN" i="1" dirty="0" smtClean="0">
                        <a:latin typeface="Cambria Math" panose="02040503050406030204" pitchFamily="18" charset="0"/>
                      </a:rPr>
                      <m:t>𝑢</m:t>
                    </m:r>
                  </m:oMath>
                </a14:m>
                <a:r>
                  <a:rPr lang="en-US" altLang="zh-CN" dirty="0">
                    <a:latin typeface="Rockwell" panose="02060603020205020403" pitchFamily="18" charset="0"/>
                  </a:rPr>
                  <a:t> is  visiting </a:t>
                </a:r>
                <a14:m>
                  <m:oMath xmlns:m="http://schemas.openxmlformats.org/officeDocument/2006/math">
                    <m:r>
                      <a:rPr lang="en-US" altLang="zh-CN" i="1" dirty="0" smtClean="0">
                        <a:latin typeface="Cambria Math" panose="02040503050406030204" pitchFamily="18" charset="0"/>
                      </a:rPr>
                      <m:t>𝑝</m:t>
                    </m:r>
                  </m:oMath>
                </a14:m>
                <a:r>
                  <a:rPr lang="en-US" altLang="zh-CN" dirty="0">
                    <a:latin typeface="Rockwell" panose="02060603020205020403" pitchFamily="18" charset="0"/>
                  </a:rPr>
                  <a:t> when staying at location </a:t>
                </a:r>
                <a14:m>
                  <m:oMath xmlns:m="http://schemas.openxmlformats.org/officeDocument/2006/math">
                    <m:r>
                      <a:rPr lang="en-US" altLang="zh-CN" i="1" dirty="0" smtClean="0">
                        <a:latin typeface="Cambria Math" panose="02040503050406030204" pitchFamily="18" charset="0"/>
                      </a:rPr>
                      <m:t>𝑙</m:t>
                    </m:r>
                    <m:r>
                      <a:rPr lang="en-US" altLang="zh-CN" i="1" dirty="0" smtClean="0">
                        <a:latin typeface="Cambria Math" panose="02040503050406030204" pitchFamily="18" charset="0"/>
                      </a:rPr>
                      <m:t> </m:t>
                    </m:r>
                  </m:oMath>
                </a14:m>
                <a:r>
                  <a:rPr lang="en-US" altLang="zh-CN" dirty="0">
                    <a:latin typeface="Rockwell" panose="02060603020205020403" pitchFamily="18" charset="0"/>
                  </a:rPr>
                  <a:t>and time stamp </a:t>
                </a:r>
                <a14:m>
                  <m:oMath xmlns:m="http://schemas.openxmlformats.org/officeDocument/2006/math">
                    <m:r>
                      <a:rPr lang="en-US" altLang="zh-CN" i="1" dirty="0" smtClean="0">
                        <a:latin typeface="Cambria Math" panose="02040503050406030204" pitchFamily="18" charset="0"/>
                      </a:rPr>
                      <m:t>𝑡</m:t>
                    </m:r>
                  </m:oMath>
                </a14:m>
                <a:endParaRPr lang="zh-CN" altLang="en-US" dirty="0">
                  <a:latin typeface="Rockwell" panose="02060603020205020403" pitchFamily="18" charset="0"/>
                </a:endParaRPr>
              </a:p>
            </p:txBody>
          </p:sp>
        </mc:Choice>
        <mc:Fallback xmlns="">
          <p:sp>
            <p:nvSpPr>
              <p:cNvPr id="11" name="文本框 10">
                <a:extLst>
                  <a:ext uri="{FF2B5EF4-FFF2-40B4-BE49-F238E27FC236}">
                    <a16:creationId xmlns:a16="http://schemas.microsoft.com/office/drawing/2014/main" id="{331D498A-2CB3-4326-BD23-05A52FFD8CD6}"/>
                  </a:ext>
                </a:extLst>
              </p:cNvPr>
              <p:cNvSpPr txBox="1">
                <a:spLocks noRot="1" noChangeAspect="1" noMove="1" noResize="1" noEditPoints="1" noAdjustHandles="1" noChangeArrowheads="1" noChangeShapeType="1" noTextEdit="1"/>
              </p:cNvSpPr>
              <p:nvPr/>
            </p:nvSpPr>
            <p:spPr>
              <a:xfrm>
                <a:off x="447351" y="5785107"/>
                <a:ext cx="12232433" cy="923330"/>
              </a:xfrm>
              <a:prstGeom prst="rect">
                <a:avLst/>
              </a:prstGeom>
              <a:blipFill>
                <a:blip r:embed="rId3"/>
                <a:stretch>
                  <a:fillRect l="-399" t="-3311" b="-9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3710908"/>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47BF0-5162-48B3-A2C0-EB6F131E5509}"/>
              </a:ext>
            </a:extLst>
          </p:cNvPr>
          <p:cNvSpPr>
            <a:spLocks noGrp="1"/>
          </p:cNvSpPr>
          <p:nvPr>
            <p:ph type="title"/>
          </p:nvPr>
        </p:nvSpPr>
        <p:spPr/>
        <p:txBody>
          <a:bodyPr/>
          <a:lstStyle/>
          <a:p>
            <a:r>
              <a:rPr lang="en-US" altLang="zh-CN" b="1" dirty="0"/>
              <a:t>A neural context fusion approach</a:t>
            </a:r>
            <a:endParaRPr lang="zh-CN" altLang="en-US" dirty="0"/>
          </a:p>
        </p:txBody>
      </p:sp>
      <p:sp>
        <p:nvSpPr>
          <p:cNvPr id="4" name="灯片编号占位符 3">
            <a:extLst>
              <a:ext uri="{FF2B5EF4-FFF2-40B4-BE49-F238E27FC236}">
                <a16:creationId xmlns:a16="http://schemas.microsoft.com/office/drawing/2014/main" id="{58D45B3B-29BC-4245-8D16-BAAC71107185}"/>
              </a:ext>
            </a:extLst>
          </p:cNvPr>
          <p:cNvSpPr>
            <a:spLocks noGrp="1"/>
          </p:cNvSpPr>
          <p:nvPr>
            <p:ph type="sldNum" sz="quarter" idx="12"/>
          </p:nvPr>
        </p:nvSpPr>
        <p:spPr>
          <a:xfrm>
            <a:off x="9550400" y="6575424"/>
            <a:ext cx="2641600" cy="476250"/>
          </a:xfrm>
        </p:spPr>
        <p:txBody>
          <a:bodyPr/>
          <a:lstStyle/>
          <a:p>
            <a:pPr>
              <a:defRPr/>
            </a:pPr>
            <a:fld id="{B2FE356E-2BD0-4986-9E8E-F53B5EBD0E48}" type="slidenum">
              <a:rPr lang="ja-JP" altLang="en-US" smtClean="0"/>
              <a:pPr>
                <a:defRPr/>
              </a:pPr>
              <a:t>6</a:t>
            </a:fld>
            <a:endParaRPr lang="ja-JP" altLang="en-US" dirty="0"/>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5030B7D4-6280-428B-B628-2DEEC2092189}"/>
                  </a:ext>
                </a:extLst>
              </p:cNvPr>
              <p:cNvSpPr>
                <a:spLocks noGrp="1"/>
              </p:cNvSpPr>
              <p:nvPr>
                <p:ph idx="1"/>
              </p:nvPr>
            </p:nvSpPr>
            <p:spPr>
              <a:xfrm>
                <a:off x="679313" y="1180790"/>
                <a:ext cx="11383347" cy="5677210"/>
              </a:xfrm>
            </p:spPr>
            <p:txBody>
              <a:bodyPr/>
              <a:lstStyle/>
              <a:p>
                <a:pPr marL="0" indent="0">
                  <a:buNone/>
                </a:pPr>
                <a:r>
                  <a:rPr lang="en-US" altLang="zh-CN" dirty="0">
                    <a:latin typeface="Rockwell" panose="02060603020205020403" pitchFamily="18" charset="0"/>
                  </a:rPr>
                  <a:t>RL factors in the h-</a:t>
                </a:r>
                <a:r>
                  <a:rPr lang="en-US" altLang="zh-CN" dirty="0" err="1">
                    <a:latin typeface="Rockwell" panose="02060603020205020403" pitchFamily="18" charset="0"/>
                  </a:rPr>
                  <a:t>th</a:t>
                </a:r>
                <a:r>
                  <a:rPr lang="en-US" altLang="zh-CN" dirty="0">
                    <a:latin typeface="Rockwell" panose="02060603020205020403" pitchFamily="18" charset="0"/>
                  </a:rPr>
                  <a:t> (1 ≤ h ≤ H) head</a:t>
                </a:r>
              </a:p>
              <a:p>
                <a:r>
                  <a:rPr lang="en-US" altLang="zh-CN" dirty="0"/>
                  <a:t>first RL factor</a:t>
                </a:r>
              </a:p>
              <a:p>
                <a:pPr marL="471487" lvl="1" indent="0">
                  <a:buNone/>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1" i="1" smtClean="0">
                              <a:latin typeface="Cambria Math" panose="02040503050406030204" pitchFamily="18" charset="0"/>
                            </a:rPr>
                            <m:t>𝑭</m:t>
                          </m:r>
                        </m:e>
                        <m:sub>
                          <m:r>
                            <a:rPr lang="en-US" altLang="zh-CN" b="1" i="1" smtClean="0">
                              <a:latin typeface="Cambria Math" panose="02040503050406030204" pitchFamily="18" charset="0"/>
                            </a:rPr>
                            <m:t>𝒑𝒓𝒆𝒇</m:t>
                          </m:r>
                        </m:sub>
                        <m:sup>
                          <m:d>
                            <m:dPr>
                              <m:ctrlPr>
                                <a:rPr lang="en-US" altLang="zh-CN" b="1" i="1" smtClean="0">
                                  <a:latin typeface="Cambria Math" panose="02040503050406030204" pitchFamily="18" charset="0"/>
                                </a:rPr>
                              </m:ctrlPr>
                            </m:dPr>
                            <m:e>
                              <m:r>
                                <a:rPr lang="en-US" altLang="zh-CN" i="1">
                                  <a:latin typeface="Cambria Math" panose="02040503050406030204" pitchFamily="18" charset="0"/>
                                </a:rPr>
                                <m:t>h</m:t>
                              </m:r>
                            </m:e>
                          </m:d>
                        </m:sup>
                      </m:sSub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𝒖</m:t>
                          </m:r>
                          <m:r>
                            <a:rPr lang="en-US" altLang="zh-CN" b="1" i="1" smtClean="0">
                              <a:latin typeface="Cambria Math" panose="02040503050406030204" pitchFamily="18" charset="0"/>
                            </a:rPr>
                            <m:t>,</m:t>
                          </m:r>
                          <m:r>
                            <a:rPr lang="en-US" altLang="zh-CN" b="1" i="1" smtClean="0">
                              <a:latin typeface="Cambria Math" panose="02040503050406030204" pitchFamily="18" charset="0"/>
                            </a:rPr>
                            <m:t>𝒑</m:t>
                          </m:r>
                        </m:e>
                      </m:d>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sSup>
                            <m:sSupPr>
                              <m:ctrlPr>
                                <a:rPr lang="en-US" altLang="zh-CN" i="1">
                                  <a:latin typeface="Cambria Math" panose="02040503050406030204" pitchFamily="18" charset="0"/>
                                </a:rPr>
                              </m:ctrlPr>
                            </m:sSupPr>
                            <m:e>
                              <m:r>
                                <a:rPr lang="en-US" altLang="zh-CN" i="1">
                                  <a:latin typeface="Cambria Math" panose="02040503050406030204" pitchFamily="18" charset="0"/>
                                </a:rPr>
                                <m:t>𝑴𝑳𝑷</m:t>
                              </m:r>
                            </m:e>
                            <m:sup>
                              <m:d>
                                <m:dPr>
                                  <m:ctrlPr>
                                    <a:rPr lang="en-US" altLang="zh-CN" i="1">
                                      <a:latin typeface="Cambria Math" panose="02040503050406030204" pitchFamily="18" charset="0"/>
                                    </a:rPr>
                                  </m:ctrlPr>
                                </m:dPr>
                                <m:e>
                                  <m:r>
                                    <a:rPr lang="en-US" altLang="zh-CN" i="1">
                                      <a:latin typeface="Cambria Math" panose="02040503050406030204" pitchFamily="18" charset="0"/>
                                    </a:rPr>
                                    <m:t>𝒉</m:t>
                                  </m:r>
                                </m:e>
                              </m:d>
                            </m:sup>
                          </m:sSup>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𝒖</m:t>
                                  </m:r>
                                </m:e>
                                <m:sup>
                                  <m:d>
                                    <m:dPr>
                                      <m:ctrlPr>
                                        <a:rPr lang="en-US" altLang="zh-CN" i="1">
                                          <a:latin typeface="Cambria Math" panose="02040503050406030204" pitchFamily="18" charset="0"/>
                                        </a:rPr>
                                      </m:ctrlPr>
                                    </m:dPr>
                                    <m:e>
                                      <m:r>
                                        <a:rPr lang="en-US" altLang="zh-CN" i="1">
                                          <a:latin typeface="Cambria Math" panose="02040503050406030204" pitchFamily="18" charset="0"/>
                                        </a:rPr>
                                        <m:t>𝒉</m:t>
                                      </m:r>
                                    </m:e>
                                  </m:d>
                                </m:sup>
                              </m:sSup>
                            </m:e>
                          </m:d>
                          <m:r>
                            <m:rPr>
                              <m:nor/>
                            </m:rPr>
                            <a:rPr lang="en-US" altLang="zh-CN" dirty="0"/>
                            <m:t> </m:t>
                          </m:r>
                        </m:e>
                        <m:sup>
                          <m:r>
                            <a:rPr lang="en-US" altLang="zh-CN" b="1" i="1" smtClean="0">
                              <a:latin typeface="Cambria Math" panose="02040503050406030204" pitchFamily="18" charset="0"/>
                            </a:rPr>
                            <m:t>𝑻</m:t>
                          </m:r>
                        </m:sup>
                      </m:sSup>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𝑴𝑳𝑷</m:t>
                          </m:r>
                        </m:e>
                        <m: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𝒉</m:t>
                              </m:r>
                            </m:e>
                          </m:d>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𝒑</m:t>
                          </m:r>
                        </m:e>
                        <m: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𝒉</m:t>
                              </m:r>
                            </m:e>
                          </m:d>
                        </m:sup>
                      </m:sSup>
                      <m:r>
                        <a:rPr lang="en-US" altLang="zh-CN" b="1" i="1" smtClean="0">
                          <a:latin typeface="Cambria Math" panose="02040503050406030204" pitchFamily="18" charset="0"/>
                        </a:rPr>
                        <m:t>)</m:t>
                      </m:r>
                    </m:oMath>
                  </m:oMathPara>
                </a14:m>
                <a:endParaRPr lang="en-US" altLang="zh-CN" dirty="0"/>
              </a:p>
              <a:p>
                <a:pPr marL="471487" lvl="1" indent="0">
                  <a:buNone/>
                </a:pPr>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𝑴𝑳𝑷</m:t>
                        </m:r>
                      </m:e>
                      <m:sup>
                        <m:d>
                          <m:dPr>
                            <m:ctrlPr>
                              <a:rPr lang="en-US" altLang="zh-CN" i="1">
                                <a:latin typeface="Cambria Math" panose="02040503050406030204" pitchFamily="18" charset="0"/>
                              </a:rPr>
                            </m:ctrlPr>
                          </m:dPr>
                          <m:e>
                            <m:r>
                              <a:rPr lang="en-US" altLang="zh-CN" i="1">
                                <a:latin typeface="Cambria Math" panose="02040503050406030204" pitchFamily="18" charset="0"/>
                              </a:rPr>
                              <m:t>𝒉</m:t>
                            </m:r>
                          </m:e>
                        </m:d>
                      </m:sup>
                    </m:sSup>
                    <m:r>
                      <a:rPr lang="en-US" altLang="zh-CN" i="1">
                        <a:latin typeface="Cambria Math" panose="02040503050406030204" pitchFamily="18" charset="0"/>
                      </a:rPr>
                      <m:t> </m:t>
                    </m:r>
                  </m:oMath>
                </a14:m>
                <a:r>
                  <a:rPr lang="en-US" altLang="zh-CN" b="0" dirty="0">
                    <a:latin typeface="Rockwell" panose="02060603020205020403" pitchFamily="18" charset="0"/>
                  </a:rPr>
                  <a:t>is a head-specific multilayer perceptron (</a:t>
                </a:r>
                <a14:m>
                  <m:oMath xmlns:m="http://schemas.openxmlformats.org/officeDocument/2006/math">
                    <m:r>
                      <a:rPr lang="en-US" altLang="zh-CN" i="1">
                        <a:latin typeface="Cambria Math" panose="02040503050406030204" pitchFamily="18" charset="0"/>
                      </a:rPr>
                      <m:t>𝑴𝑳𝑷</m:t>
                    </m:r>
                  </m:oMath>
                </a14:m>
                <a:r>
                  <a:rPr lang="en-US" altLang="zh-CN" b="0" dirty="0">
                    <a:latin typeface="Rockwell" panose="02060603020205020403" pitchFamily="18" charset="0"/>
                  </a:rPr>
                  <a:t>) that performs a non-linear transformation </a:t>
                </a:r>
              </a:p>
              <a:p>
                <a:pPr marL="471487" lvl="1" indent="0">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𝑴𝑳𝑷</m:t>
                          </m:r>
                        </m:e>
                        <m:sup>
                          <m:d>
                            <m:dPr>
                              <m:ctrlPr>
                                <a:rPr lang="en-US" altLang="zh-CN" i="1">
                                  <a:latin typeface="Cambria Math" panose="02040503050406030204" pitchFamily="18" charset="0"/>
                                </a:rPr>
                              </m:ctrlPr>
                            </m:dPr>
                            <m:e>
                              <m:r>
                                <a:rPr lang="en-US" altLang="zh-CN" i="1">
                                  <a:latin typeface="Cambria Math" panose="02040503050406030204" pitchFamily="18" charset="0"/>
                                </a:rPr>
                                <m:t>𝒉</m:t>
                              </m:r>
                            </m:e>
                          </m:d>
                        </m:sup>
                      </m:s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𝒕𝒂𝒏𝒉</m:t>
                      </m:r>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𝑾</m:t>
                          </m:r>
                        </m:e>
                        <m:sub>
                          <m:r>
                            <a:rPr lang="en-US" altLang="zh-CN" b="1" i="1" smtClean="0">
                              <a:latin typeface="Cambria Math" panose="02040503050406030204" pitchFamily="18" charset="0"/>
                            </a:rPr>
                            <m:t>𝟐</m:t>
                          </m:r>
                        </m:sub>
                        <m: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𝒉</m:t>
                              </m:r>
                            </m:e>
                          </m:d>
                        </m:sup>
                      </m:sSubSup>
                      <m:r>
                        <a:rPr lang="en-US" altLang="zh-CN" b="1" i="1" smtClean="0">
                          <a:latin typeface="Cambria Math" panose="02040503050406030204" pitchFamily="18" charset="0"/>
                        </a:rPr>
                        <m:t>𝒕𝒂𝒏𝒉</m:t>
                      </m:r>
                      <m:d>
                        <m:dPr>
                          <m:ctrlPr>
                            <a:rPr lang="en-US" altLang="zh-CN" b="1" i="1" smtClean="0">
                              <a:latin typeface="Cambria Math" panose="02040503050406030204" pitchFamily="18" charset="0"/>
                            </a:rPr>
                          </m:ctrlPr>
                        </m:dPr>
                        <m:e>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𝑾</m:t>
                              </m:r>
                            </m:e>
                            <m:sub>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𝒉</m:t>
                              </m:r>
                            </m:sup>
                          </m:sSubSup>
                          <m:r>
                            <a:rPr lang="en-US" altLang="zh-CN" b="1" i="1" smtClean="0">
                              <a:latin typeface="Cambria Math" panose="02040503050406030204" pitchFamily="18" charset="0"/>
                            </a:rPr>
                            <m:t>𝒙</m:t>
                          </m:r>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𝒃</m:t>
                              </m:r>
                            </m:e>
                            <m:sub>
                              <m:r>
                                <a:rPr lang="en-US" altLang="zh-CN" b="1" i="1" smtClean="0">
                                  <a:latin typeface="Cambria Math" panose="02040503050406030204" pitchFamily="18" charset="0"/>
                                </a:rPr>
                                <m:t>𝟏</m:t>
                              </m:r>
                            </m:sub>
                            <m: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𝒉</m:t>
                                  </m:r>
                                </m:e>
                              </m:d>
                            </m:sup>
                          </m:sSubSup>
                        </m:e>
                      </m:d>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𝒃</m:t>
                          </m:r>
                        </m:e>
                        <m:sub>
                          <m:r>
                            <a:rPr lang="en-US" altLang="zh-CN" b="1" i="1" smtClean="0">
                              <a:latin typeface="Cambria Math" panose="02040503050406030204" pitchFamily="18" charset="0"/>
                            </a:rPr>
                            <m:t>𝟐</m:t>
                          </m:r>
                        </m:sub>
                        <m: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𝒉</m:t>
                              </m:r>
                            </m:e>
                          </m:d>
                        </m:sup>
                      </m:sSubSup>
                      <m:r>
                        <a:rPr lang="en-US" altLang="zh-CN" b="1" i="1" smtClean="0">
                          <a:latin typeface="Cambria Math" panose="02040503050406030204" pitchFamily="18" charset="0"/>
                        </a:rPr>
                        <m:t>)</m:t>
                      </m:r>
                    </m:oMath>
                  </m:oMathPara>
                </a14:m>
                <a:endParaRPr lang="en-US" altLang="zh-CN" dirty="0"/>
              </a:p>
              <a:p>
                <a:r>
                  <a:rPr lang="en-US" altLang="zh-CN" dirty="0"/>
                  <a:t>Attention mechanism</a:t>
                </a:r>
              </a:p>
              <a:p>
                <a:pPr marL="0" indent="0">
                  <a:buNone/>
                </a:pPr>
                <a:r>
                  <a:rPr lang="en-US" altLang="zh-CN" dirty="0"/>
                  <a:t>	</a:t>
                </a:r>
                <a:r>
                  <a:rPr lang="en-US" altLang="zh-CN" sz="2000" b="0" dirty="0">
                    <a:latin typeface="Rockwell" panose="02060603020205020403" pitchFamily="18" charset="0"/>
                    <a:ea typeface="ＭＳ ゴシック" pitchFamily="49" charset="-128"/>
                  </a:rPr>
                  <a:t>input: candidate POI </a:t>
                </a:r>
                <a14:m>
                  <m:oMath xmlns:m="http://schemas.openxmlformats.org/officeDocument/2006/math">
                    <m:r>
                      <a:rPr lang="en-US" altLang="zh-CN" sz="2000" b="0" dirty="0">
                        <a:latin typeface="Cambria Math" panose="02040503050406030204" pitchFamily="18" charset="0"/>
                        <a:ea typeface="ＭＳ ゴシック" pitchFamily="49" charset="-128"/>
                      </a:rPr>
                      <m:t>𝑝</m:t>
                    </m:r>
                  </m:oMath>
                </a14:m>
                <a:r>
                  <a:rPr lang="en-US" altLang="zh-CN" sz="2000" b="0" dirty="0">
                    <a:latin typeface="Rockwell" panose="02060603020205020403" pitchFamily="18" charset="0"/>
                    <a:ea typeface="ＭＳ ゴシック" pitchFamily="49" charset="-128"/>
                  </a:rPr>
                  <a:t> as the query, regions in </a:t>
                </a:r>
                <a14:m>
                  <m:oMath xmlns:m="http://schemas.openxmlformats.org/officeDocument/2006/math">
                    <m:sSubSup>
                      <m:sSubSupPr>
                        <m:ctrlPr>
                          <a:rPr lang="en-US" altLang="zh-CN" sz="2000" b="0" i="1">
                            <a:latin typeface="Cambria Math" panose="02040503050406030204" pitchFamily="18" charset="0"/>
                            <a:ea typeface="ＭＳ ゴシック" pitchFamily="49" charset="-128"/>
                          </a:rPr>
                        </m:ctrlPr>
                      </m:sSubSupPr>
                      <m:e>
                        <m:r>
                          <a:rPr lang="en-US" altLang="zh-CN" sz="2000" b="0">
                            <a:latin typeface="Cambria Math" panose="02040503050406030204" pitchFamily="18" charset="0"/>
                            <a:ea typeface="ＭＳ ゴシック" pitchFamily="49" charset="-128"/>
                          </a:rPr>
                          <m:t>𝑅</m:t>
                        </m:r>
                      </m:e>
                      <m:sub>
                        <m:r>
                          <a:rPr lang="en-US" altLang="zh-CN" sz="2000" b="0">
                            <a:latin typeface="Cambria Math" panose="02040503050406030204" pitchFamily="18" charset="0"/>
                            <a:ea typeface="ＭＳ ゴシック" pitchFamily="49" charset="-128"/>
                          </a:rPr>
                          <m:t>𝑢</m:t>
                        </m:r>
                      </m:sub>
                      <m:sup>
                        <m:r>
                          <a:rPr lang="en-US" altLang="zh-CN" sz="2000" b="0">
                            <a:latin typeface="Cambria Math" panose="02040503050406030204" pitchFamily="18" charset="0"/>
                            <a:ea typeface="ＭＳ ゴシック" pitchFamily="49" charset="-128"/>
                          </a:rPr>
                          <m:t>𝑡</m:t>
                        </m:r>
                      </m:sup>
                    </m:sSubSup>
                  </m:oMath>
                </a14:m>
                <a:r>
                  <a:rPr lang="en-US" altLang="zh-CN" sz="2000" b="0" dirty="0">
                    <a:latin typeface="Rockwell" panose="02060603020205020403" pitchFamily="18" charset="0"/>
                    <a:ea typeface="ＭＳ ゴシック" pitchFamily="49" charset="-128"/>
                  </a:rPr>
                  <a:t> as values</a:t>
                </a:r>
              </a:p>
              <a:p>
                <a:pPr marL="0" indent="0">
                  <a:buNone/>
                </a:pPr>
                <a:r>
                  <a:rPr lang="en-US" altLang="zh-CN" sz="2000" b="0" dirty="0">
                    <a:latin typeface="Rockwell" panose="02060603020205020403" pitchFamily="18" charset="0"/>
                    <a:ea typeface="ＭＳ ゴシック" pitchFamily="49" charset="-128"/>
                  </a:rPr>
                  <a:t>	output: an aggregated region  embedding  </a:t>
                </a:r>
                <a14:m>
                  <m:oMath xmlns:m="http://schemas.openxmlformats.org/officeDocument/2006/math">
                    <m:sSubSup>
                      <m:sSubSupPr>
                        <m:ctrlPr>
                          <a:rPr lang="en-US" altLang="zh-CN" sz="2000" b="0" i="1" smtClean="0">
                            <a:latin typeface="Cambria Math" panose="02040503050406030204" pitchFamily="18" charset="0"/>
                            <a:ea typeface="ＭＳ ゴシック" pitchFamily="49" charset="-128"/>
                          </a:rPr>
                        </m:ctrlPr>
                      </m:sSubSupPr>
                      <m:e>
                        <m:acc>
                          <m:accPr>
                            <m:chr m:val="̂"/>
                            <m:ctrlPr>
                              <a:rPr lang="en-US" altLang="zh-CN" sz="2000" b="0" i="1" smtClean="0">
                                <a:latin typeface="Cambria Math" panose="02040503050406030204" pitchFamily="18" charset="0"/>
                                <a:ea typeface="ＭＳ ゴシック" pitchFamily="49" charset="-128"/>
                              </a:rPr>
                            </m:ctrlPr>
                          </m:accPr>
                          <m:e>
                            <m:r>
                              <a:rPr lang="en-US" altLang="zh-CN" sz="2000" b="0" i="1" smtClean="0">
                                <a:latin typeface="Cambria Math" panose="02040503050406030204" pitchFamily="18" charset="0"/>
                                <a:ea typeface="ＭＳ ゴシック" pitchFamily="49" charset="-128"/>
                              </a:rPr>
                              <m:t>𝑟</m:t>
                            </m:r>
                          </m:e>
                        </m:acc>
                      </m:e>
                      <m:sub>
                        <m:r>
                          <a:rPr lang="en-US" altLang="zh-CN" sz="2000" b="0" i="1" smtClean="0">
                            <a:latin typeface="Cambria Math" panose="02040503050406030204" pitchFamily="18" charset="0"/>
                            <a:ea typeface="ＭＳ ゴシック" pitchFamily="49" charset="-128"/>
                          </a:rPr>
                          <m:t>𝑢</m:t>
                        </m:r>
                      </m:sub>
                      <m:sup>
                        <m:r>
                          <a:rPr lang="en-US" altLang="zh-CN" sz="2000" b="0" i="1" smtClean="0">
                            <a:latin typeface="Cambria Math" panose="02040503050406030204" pitchFamily="18" charset="0"/>
                            <a:ea typeface="ＭＳ ゴシック" pitchFamily="49" charset="-128"/>
                          </a:rPr>
                          <m:t>𝑡</m:t>
                        </m:r>
                        <m:r>
                          <a:rPr lang="en-US" altLang="zh-CN" sz="2000" b="0" i="1" smtClean="0">
                            <a:latin typeface="Cambria Math" panose="02040503050406030204" pitchFamily="18" charset="0"/>
                            <a:ea typeface="ＭＳ ゴシック" pitchFamily="49" charset="-128"/>
                          </a:rPr>
                          <m:t>(</m:t>
                        </m:r>
                        <m:r>
                          <a:rPr lang="en-US" altLang="zh-CN" sz="2000" b="0" i="1" smtClean="0">
                            <a:latin typeface="Cambria Math" panose="02040503050406030204" pitchFamily="18" charset="0"/>
                            <a:ea typeface="ＭＳ ゴシック" pitchFamily="49" charset="-128"/>
                          </a:rPr>
                          <m:t>h</m:t>
                        </m:r>
                        <m:r>
                          <a:rPr lang="en-US" altLang="zh-CN" sz="2000" b="0" i="1" smtClean="0">
                            <a:latin typeface="Cambria Math" panose="02040503050406030204" pitchFamily="18" charset="0"/>
                            <a:ea typeface="ＭＳ ゴシック" pitchFamily="49" charset="-128"/>
                          </a:rPr>
                          <m:t>)</m:t>
                        </m:r>
                      </m:sup>
                    </m:sSubSup>
                  </m:oMath>
                </a14:m>
                <a:r>
                  <a:rPr lang="en-US" altLang="zh-CN" sz="2000" b="0" dirty="0">
                    <a:latin typeface="Rockwell" panose="02060603020205020403" pitchFamily="18" charset="0"/>
                    <a:ea typeface="ＭＳ ゴシック" pitchFamily="49" charset="-128"/>
                  </a:rPr>
                  <a:t>as the attention output:</a:t>
                </a:r>
                <a:br>
                  <a:rPr lang="en-US" altLang="zh-CN" dirty="0"/>
                </a:br>
                <a:r>
                  <a:rPr lang="en-US" altLang="zh-CN" dirty="0"/>
                  <a:t>	</a:t>
                </a:r>
                <a14:m>
                  <m:oMath xmlns:m="http://schemas.openxmlformats.org/officeDocument/2006/math">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𝑟</m:t>
                            </m:r>
                          </m:e>
                        </m:acc>
                      </m:e>
                      <m:sub>
                        <m:r>
                          <a:rPr lang="en-US" altLang="zh-CN" i="1">
                            <a:latin typeface="Cambria Math" panose="02040503050406030204" pitchFamily="18" charset="0"/>
                          </a:rPr>
                          <m:t>𝑢</m:t>
                        </m:r>
                      </m:sub>
                      <m:sup>
                        <m:r>
                          <a:rPr lang="en-US" altLang="zh-CN" i="1">
                            <a:latin typeface="Cambria Math" panose="02040503050406030204" pitchFamily="18" charset="0"/>
                          </a:rPr>
                          <m:t>𝑡</m:t>
                        </m:r>
                        <m:d>
                          <m:dPr>
                            <m:ctrlPr>
                              <a:rPr lang="en-US" altLang="zh-CN" i="1">
                                <a:latin typeface="Cambria Math" panose="02040503050406030204" pitchFamily="18" charset="0"/>
                              </a:rPr>
                            </m:ctrlPr>
                          </m:dPr>
                          <m:e>
                            <m:r>
                              <a:rPr lang="en-US" altLang="zh-CN" i="1">
                                <a:latin typeface="Cambria Math" panose="02040503050406030204" pitchFamily="18" charset="0"/>
                              </a:rPr>
                              <m:t>h</m:t>
                            </m:r>
                          </m:e>
                        </m:d>
                      </m:sup>
                    </m:sSubSup>
                    <m:r>
                      <a:rPr lang="en-US" altLang="zh-CN" i="1">
                        <a:latin typeface="Cambria Math" panose="02040503050406030204" pitchFamily="18" charset="0"/>
                      </a:rPr>
                      <m:t>=</m:t>
                    </m:r>
                    <m:nary>
                      <m:naryPr>
                        <m:chr m:val="∑"/>
                        <m:limLoc m:val="undOvr"/>
                        <m:grow m:val="on"/>
                        <m:supHide m:val="on"/>
                        <m:ctrlPr>
                          <a:rPr lang="en-US" altLang="zh-CN" i="1">
                            <a:latin typeface="Cambria Math" panose="02040503050406030204" pitchFamily="18" charset="0"/>
                          </a:rPr>
                        </m:ctrlPr>
                      </m:naryPr>
                      <m:sub>
                        <m:r>
                          <a:rPr lang="en-US" altLang="zh-CN" i="1">
                            <a:latin typeface="Cambria Math" panose="02040503050406030204" pitchFamily="18" charset="0"/>
                          </a:rPr>
                          <m:t>𝑟</m:t>
                        </m:r>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𝑅</m:t>
                            </m:r>
                          </m:e>
                          <m:sub>
                            <m:r>
                              <a:rPr lang="en-US" altLang="zh-CN" i="1">
                                <a:latin typeface="Cambria Math" panose="02040503050406030204" pitchFamily="18" charset="0"/>
                              </a:rPr>
                              <m:t>𝑢</m:t>
                            </m:r>
                          </m:sub>
                          <m:sup>
                            <m:r>
                              <a:rPr lang="en-US" altLang="zh-CN" i="1">
                                <a:latin typeface="Cambria Math" panose="02040503050406030204" pitchFamily="18" charset="0"/>
                              </a:rPr>
                              <m:t>𝑡</m:t>
                            </m:r>
                          </m:sup>
                        </m:sSubSup>
                      </m:sub>
                      <m:sup/>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d>
                                  <m:dPr>
                                    <m:ctrlPr>
                                      <a:rPr lang="en-US" altLang="zh-CN" i="1">
                                        <a:latin typeface="Cambria Math" panose="02040503050406030204" pitchFamily="18" charset="0"/>
                                      </a:rPr>
                                    </m:ctrlPr>
                                  </m:dPr>
                                  <m:e>
                                    <m:r>
                                      <a:rPr lang="en-US" altLang="zh-CN" i="1">
                                        <a:latin typeface="Cambria Math" panose="02040503050406030204" pitchFamily="18" charset="0"/>
                                      </a:rPr>
                                      <m:t>h</m:t>
                                    </m:r>
                                  </m:e>
                                </m:d>
                              </m:sup>
                            </m:sSup>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𝑝</m:t>
                                    </m:r>
                                  </m:e>
                                  <m:sup>
                                    <m:d>
                                      <m:dPr>
                                        <m:ctrlPr>
                                          <a:rPr lang="en-US" altLang="zh-CN" i="1">
                                            <a:latin typeface="Cambria Math" panose="02040503050406030204" pitchFamily="18" charset="0"/>
                                          </a:rPr>
                                        </m:ctrlPr>
                                      </m:dPr>
                                      <m:e>
                                        <m:r>
                                          <a:rPr lang="en-US" altLang="zh-CN" i="1">
                                            <a:latin typeface="Cambria Math" panose="02040503050406030204" pitchFamily="18" charset="0"/>
                                          </a:rPr>
                                          <m:t>h</m:t>
                                        </m:r>
                                      </m:e>
                                    </m:d>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𝑟</m:t>
                                    </m:r>
                                  </m:e>
                                  <m:sup>
                                    <m:d>
                                      <m:dPr>
                                        <m:ctrlPr>
                                          <a:rPr lang="en-US" altLang="zh-CN" i="1">
                                            <a:latin typeface="Cambria Math" panose="02040503050406030204" pitchFamily="18" charset="0"/>
                                          </a:rPr>
                                        </m:ctrlPr>
                                      </m:dPr>
                                      <m:e>
                                        <m:r>
                                          <a:rPr lang="en-US" altLang="zh-CN" i="1">
                                            <a:latin typeface="Cambria Math" panose="02040503050406030204" pitchFamily="18" charset="0"/>
                                          </a:rPr>
                                          <m:t>h</m:t>
                                        </m:r>
                                      </m:e>
                                    </m:d>
                                  </m:sup>
                                </m:sSup>
                              </m:e>
                            </m:d>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𝛴</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𝑅</m:t>
                                    </m:r>
                                  </m:e>
                                  <m:sub>
                                    <m:r>
                                      <a:rPr lang="en-US" altLang="zh-CN" i="1">
                                        <a:latin typeface="Cambria Math" panose="02040503050406030204" pitchFamily="18" charset="0"/>
                                      </a:rPr>
                                      <m:t>𝑢</m:t>
                                    </m:r>
                                  </m:sub>
                                  <m:sup>
                                    <m:r>
                                      <a:rPr lang="en-US" altLang="zh-CN" i="1">
                                        <a:latin typeface="Cambria Math" panose="02040503050406030204" pitchFamily="18" charset="0"/>
                                      </a:rPr>
                                      <m:t>𝑡</m:t>
                                    </m:r>
                                  </m:sup>
                                </m:sSubSup>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d>
                                  <m:dPr>
                                    <m:ctrlPr>
                                      <a:rPr lang="en-US" altLang="zh-CN" i="1">
                                        <a:latin typeface="Cambria Math" panose="02040503050406030204" pitchFamily="18" charset="0"/>
                                      </a:rPr>
                                    </m:ctrlPr>
                                  </m:dPr>
                                  <m:e>
                                    <m:r>
                                      <a:rPr lang="en-US" altLang="zh-CN" i="1">
                                        <a:latin typeface="Cambria Math" panose="02040503050406030204" pitchFamily="18" charset="0"/>
                                      </a:rPr>
                                      <m:t>h</m:t>
                                    </m:r>
                                  </m:e>
                                </m:d>
                              </m:sup>
                            </m:sSup>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𝑝</m:t>
                                    </m:r>
                                  </m:e>
                                  <m:sup>
                                    <m:d>
                                      <m:dPr>
                                        <m:ctrlPr>
                                          <a:rPr lang="en-US" altLang="zh-CN" i="1">
                                            <a:latin typeface="Cambria Math" panose="02040503050406030204" pitchFamily="18" charset="0"/>
                                          </a:rPr>
                                        </m:ctrlPr>
                                      </m:dPr>
                                      <m:e>
                                        <m:r>
                                          <a:rPr lang="en-US" altLang="zh-CN" i="1">
                                            <a:latin typeface="Cambria Math" panose="02040503050406030204" pitchFamily="18" charset="0"/>
                                          </a:rPr>
                                          <m:t>h</m:t>
                                        </m:r>
                                      </m:e>
                                    </m:d>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e>
                                  <m:sup>
                                    <m:r>
                                      <a:rPr lang="en-US" altLang="zh-CN" i="1">
                                        <a:latin typeface="Cambria Math" panose="02040503050406030204" pitchFamily="18" charset="0"/>
                                      </a:rPr>
                                      <m:t>(</m:t>
                                    </m:r>
                                    <m:r>
                                      <a:rPr lang="en-US" altLang="zh-CN" i="1">
                                        <a:latin typeface="Cambria Math" panose="02040503050406030204" pitchFamily="18" charset="0"/>
                                      </a:rPr>
                                      <m:t>𝒉</m:t>
                                    </m:r>
                                    <m:r>
                                      <a:rPr lang="en-US" altLang="zh-CN" i="1">
                                        <a:latin typeface="Cambria Math" panose="02040503050406030204" pitchFamily="18" charset="0"/>
                                      </a:rPr>
                                      <m:t>)</m:t>
                                    </m:r>
                                  </m:sup>
                                </m:sSup>
                              </m:e>
                            </m:d>
                          </m:den>
                        </m:f>
                        <m:sSup>
                          <m:sSupPr>
                            <m:ctrlPr>
                              <a:rPr lang="en-US" altLang="zh-CN" i="1">
                                <a:latin typeface="Cambria Math" panose="02040503050406030204" pitchFamily="18" charset="0"/>
                              </a:rPr>
                            </m:ctrlPr>
                          </m:sSupPr>
                          <m:e>
                            <m:r>
                              <a:rPr lang="en-US" altLang="zh-CN" i="1">
                                <a:latin typeface="Cambria Math" panose="02040503050406030204" pitchFamily="18" charset="0"/>
                              </a:rPr>
                              <m:t>𝒓</m:t>
                            </m:r>
                          </m:e>
                          <m:sup>
                            <m:r>
                              <a:rPr lang="en-US" altLang="zh-CN" i="1">
                                <a:latin typeface="Cambria Math" panose="02040503050406030204" pitchFamily="18" charset="0"/>
                              </a:rPr>
                              <m:t>(</m:t>
                            </m:r>
                            <m:r>
                              <a:rPr lang="en-US" altLang="zh-CN" i="1">
                                <a:latin typeface="Cambria Math" panose="02040503050406030204" pitchFamily="18" charset="0"/>
                              </a:rPr>
                              <m:t>𝒉</m:t>
                            </m:r>
                            <m:r>
                              <a:rPr lang="en-US" altLang="zh-CN" i="1">
                                <a:latin typeface="Cambria Math" panose="02040503050406030204" pitchFamily="18" charset="0"/>
                              </a:rPr>
                              <m:t>)</m:t>
                            </m:r>
                          </m:sup>
                        </m:sSup>
                      </m:e>
                    </m:nary>
                  </m:oMath>
                </a14:m>
                <a:endParaRPr lang="en-US" altLang="zh-CN" i="1" dirty="0">
                  <a:latin typeface="Cambria Math" panose="02040503050406030204" pitchFamily="18" charset="0"/>
                </a:endParaRPr>
              </a:p>
              <a:p>
                <a:pPr marL="0" indent="0">
                  <a:buNone/>
                </a:pPr>
                <a:r>
                  <a:rPr lang="en-US" altLang="zh-CN" i="1" dirty="0">
                    <a:latin typeface="Cambria Math" panose="02040503050406030204" pitchFamily="18" charset="0"/>
                  </a:rPr>
                  <a:t>	</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d>
                          <m:dPr>
                            <m:ctrlPr>
                              <a:rPr lang="en-US" altLang="zh-CN" i="1">
                                <a:latin typeface="Cambria Math" panose="02040503050406030204" pitchFamily="18" charset="0"/>
                              </a:rPr>
                            </m:ctrlPr>
                          </m:dPr>
                          <m:e>
                            <m:r>
                              <a:rPr lang="en-US" altLang="zh-CN" i="1">
                                <a:latin typeface="Cambria Math" panose="02040503050406030204" pitchFamily="18" charset="0"/>
                              </a:rPr>
                              <m:t>h</m:t>
                            </m:r>
                          </m:e>
                        </m:d>
                      </m:sup>
                    </m:sSup>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𝑝</m:t>
                            </m:r>
                          </m:e>
                          <m:sup>
                            <m:d>
                              <m:dPr>
                                <m:ctrlPr>
                                  <a:rPr lang="en-US" altLang="zh-CN" i="1">
                                    <a:latin typeface="Cambria Math" panose="02040503050406030204" pitchFamily="18" charset="0"/>
                                  </a:rPr>
                                </m:ctrlPr>
                              </m:dPr>
                              <m:e>
                                <m:r>
                                  <a:rPr lang="en-US" altLang="zh-CN" i="1">
                                    <a:latin typeface="Cambria Math" panose="02040503050406030204" pitchFamily="18" charset="0"/>
                                  </a:rPr>
                                  <m:t>h</m:t>
                                </m:r>
                              </m:e>
                            </m:d>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𝑟</m:t>
                            </m:r>
                          </m:e>
                          <m:sup>
                            <m:d>
                              <m:dPr>
                                <m:ctrlPr>
                                  <a:rPr lang="en-US" altLang="zh-CN" i="1">
                                    <a:latin typeface="Cambria Math" panose="02040503050406030204" pitchFamily="18" charset="0"/>
                                  </a:rPr>
                                </m:ctrlPr>
                              </m:dPr>
                              <m:e>
                                <m:r>
                                  <a:rPr lang="en-US" altLang="zh-CN" i="1">
                                    <a:latin typeface="Cambria Math" panose="02040503050406030204" pitchFamily="18" charset="0"/>
                                  </a:rPr>
                                  <m:t>h</m:t>
                                </m:r>
                              </m:e>
                            </m:d>
                          </m:sup>
                        </m:sSup>
                      </m:e>
                    </m:d>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𝑴𝑳𝑷</m:t>
                        </m:r>
                      </m:e>
                      <m:sub>
                        <m:r>
                          <a:rPr lang="en-US" altLang="zh-CN" b="1" i="1" smtClean="0">
                            <a:latin typeface="Cambria Math" panose="02040503050406030204" pitchFamily="18" charset="0"/>
                          </a:rPr>
                          <m:t>𝒂𝒕𝒕𝒏</m:t>
                        </m:r>
                      </m:sub>
                      <m: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𝒉</m:t>
                            </m:r>
                          </m:e>
                        </m:d>
                      </m:sup>
                    </m:sSubSup>
                    <m:sSup>
                      <m:sSupPr>
                        <m:ctrlPr>
                          <a:rPr lang="en-US" altLang="zh-CN" b="1" i="1" smtClean="0">
                            <a:latin typeface="Cambria Math" panose="02040503050406030204" pitchFamily="18" charset="0"/>
                          </a:rPr>
                        </m:ctrlPr>
                      </m:sSupPr>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𝑝</m:t>
                                </m:r>
                              </m:e>
                              <m:sup>
                                <m:d>
                                  <m:dPr>
                                    <m:ctrlPr>
                                      <a:rPr lang="en-US" altLang="zh-CN" i="1">
                                        <a:latin typeface="Cambria Math" panose="02040503050406030204" pitchFamily="18" charset="0"/>
                                      </a:rPr>
                                    </m:ctrlPr>
                                  </m:dPr>
                                  <m:e>
                                    <m:r>
                                      <a:rPr lang="en-US" altLang="zh-CN" i="1">
                                        <a:latin typeface="Cambria Math" panose="02040503050406030204" pitchFamily="18" charset="0"/>
                                      </a:rPr>
                                      <m:t>h</m:t>
                                    </m:r>
                                  </m:e>
                                </m:d>
                              </m:sup>
                            </m:sSup>
                          </m:e>
                        </m:d>
                        <m:r>
                          <m:rPr>
                            <m:nor/>
                          </m:rPr>
                          <a:rPr lang="en-US" altLang="zh-CN" i="1" dirty="0">
                            <a:latin typeface="Cambria Math" panose="02040503050406030204" pitchFamily="18" charset="0"/>
                          </a:rPr>
                          <m:t> </m:t>
                        </m:r>
                      </m:e>
                      <m:sup>
                        <m:r>
                          <a:rPr lang="en-US" altLang="zh-CN" b="1" i="1" smtClean="0">
                            <a:latin typeface="Cambria Math" panose="02040503050406030204" pitchFamily="18" charset="0"/>
                          </a:rPr>
                          <m:t>𝑻</m:t>
                        </m:r>
                      </m:sup>
                    </m:s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𝑴𝑳𝑷</m:t>
                        </m:r>
                      </m:e>
                      <m:sub>
                        <m:r>
                          <a:rPr lang="en-US" altLang="zh-CN" i="1">
                            <a:latin typeface="Cambria Math" panose="02040503050406030204" pitchFamily="18" charset="0"/>
                          </a:rPr>
                          <m:t>𝒂𝒕𝒕𝒏</m:t>
                        </m:r>
                      </m:sub>
                      <m:sup>
                        <m:d>
                          <m:dPr>
                            <m:ctrlPr>
                              <a:rPr lang="en-US" altLang="zh-CN" i="1">
                                <a:latin typeface="Cambria Math" panose="02040503050406030204" pitchFamily="18" charset="0"/>
                              </a:rPr>
                            </m:ctrlPr>
                          </m:dPr>
                          <m:e>
                            <m:r>
                              <a:rPr lang="en-US" altLang="zh-CN" i="1">
                                <a:latin typeface="Cambria Math" panose="02040503050406030204" pitchFamily="18" charset="0"/>
                              </a:rPr>
                              <m:t>𝒉</m:t>
                            </m:r>
                          </m:e>
                        </m:d>
                      </m:sup>
                    </m:sSubSup>
                    <m:d>
                      <m:dPr>
                        <m:ctrlPr>
                          <a:rPr lang="en-US" altLang="zh-CN" b="1" i="1" smtClean="0">
                            <a:latin typeface="Cambria Math" panose="02040503050406030204" pitchFamily="18" charset="0"/>
                          </a:rPr>
                        </m:ctrlPr>
                      </m:dPr>
                      <m:e>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𝒉</m:t>
                                </m:r>
                              </m:e>
                            </m:d>
                          </m:sup>
                        </m:sSup>
                      </m:e>
                    </m:d>
                    <m:r>
                      <a:rPr lang="en-US" altLang="zh-CN" b="1" i="1" smtClean="0">
                        <a:latin typeface="Cambria Math" panose="02040503050406030204" pitchFamily="18" charset="0"/>
                      </a:rPr>
                      <m:t> </m:t>
                    </m:r>
                  </m:oMath>
                </a14:m>
                <a:r>
                  <a:rPr lang="en-US" altLang="zh-CN" i="1" dirty="0">
                    <a:latin typeface="Cambria Math" panose="02040503050406030204" pitchFamily="18" charset="0"/>
                  </a:rPr>
                  <a:t> </a:t>
                </a:r>
                <a14:m>
                  <m:oMath xmlns:m="http://schemas.openxmlformats.org/officeDocument/2006/math">
                    <m:sSubSup>
                      <m:sSubSupPr>
                        <m:ctrlPr>
                          <a:rPr lang="en-US" altLang="zh-CN" i="1">
                            <a:latin typeface="Cambria Math" panose="02040503050406030204" pitchFamily="18" charset="0"/>
                          </a:rPr>
                        </m:ctrlPr>
                      </m:sSubSupPr>
                      <m:e>
                        <m:r>
                          <a:rPr lang="en-US" altLang="zh-CN" b="1" i="1" smtClean="0">
                            <a:latin typeface="Cambria Math" panose="02040503050406030204" pitchFamily="18" charset="0"/>
                          </a:rPr>
                          <m:t>                </m:t>
                        </m:r>
                        <m:r>
                          <a:rPr lang="en-US" altLang="zh-CN" i="1">
                            <a:latin typeface="Cambria Math" panose="02040503050406030204" pitchFamily="18" charset="0"/>
                          </a:rPr>
                          <m:t>𝑴𝑳𝑷</m:t>
                        </m:r>
                      </m:e>
                      <m:sub>
                        <m:r>
                          <a:rPr lang="en-US" altLang="zh-CN" i="1">
                            <a:latin typeface="Cambria Math" panose="02040503050406030204" pitchFamily="18" charset="0"/>
                          </a:rPr>
                          <m:t>𝒂𝒕𝒕𝒏</m:t>
                        </m:r>
                      </m:sub>
                      <m:sup>
                        <m:d>
                          <m:dPr>
                            <m:ctrlPr>
                              <a:rPr lang="en-US" altLang="zh-CN" i="1">
                                <a:latin typeface="Cambria Math" panose="02040503050406030204" pitchFamily="18" charset="0"/>
                              </a:rPr>
                            </m:ctrlPr>
                          </m:dPr>
                          <m:e>
                            <m:r>
                              <a:rPr lang="en-US" altLang="zh-CN" i="1">
                                <a:latin typeface="Cambria Math" panose="02040503050406030204" pitchFamily="18" charset="0"/>
                              </a:rPr>
                              <m:t>𝒉</m:t>
                            </m:r>
                          </m:e>
                        </m:d>
                      </m:sup>
                    </m:sSubSup>
                    <m:r>
                      <a:rPr lang="zh-CN" altLang="en-US" i="1">
                        <a:latin typeface="Cambria Math" panose="02040503050406030204" pitchFamily="18" charset="0"/>
                      </a:rPr>
                      <m:t>使用</m:t>
                    </m:r>
                  </m:oMath>
                </a14:m>
                <a:r>
                  <a:rPr lang="en-US" altLang="zh-CN" i="1" dirty="0">
                    <a:latin typeface="Cambria Math" panose="02040503050406030204" pitchFamily="18" charset="0"/>
                  </a:rPr>
                  <a:t>ReLU</a:t>
                </a:r>
              </a:p>
              <a:p>
                <a:pPr lvl="2"/>
                <a:endParaRPr lang="en-US" altLang="zh-CN" dirty="0"/>
              </a:p>
              <a:p>
                <a:pPr lvl="1"/>
                <a:endParaRPr lang="zh-CN" altLang="en-US" dirty="0"/>
              </a:p>
            </p:txBody>
          </p:sp>
        </mc:Choice>
        <mc:Fallback xmlns="">
          <p:sp>
            <p:nvSpPr>
              <p:cNvPr id="5" name="内容占位符 2">
                <a:extLst>
                  <a:ext uri="{FF2B5EF4-FFF2-40B4-BE49-F238E27FC236}">
                    <a16:creationId xmlns:a16="http://schemas.microsoft.com/office/drawing/2014/main" id="{5030B7D4-6280-428B-B628-2DEEC2092189}"/>
                  </a:ext>
                </a:extLst>
              </p:cNvPr>
              <p:cNvSpPr>
                <a:spLocks noGrp="1" noRot="1" noChangeAspect="1" noMove="1" noResize="1" noEditPoints="1" noAdjustHandles="1" noChangeArrowheads="1" noChangeShapeType="1" noTextEdit="1"/>
              </p:cNvSpPr>
              <p:nvPr>
                <p:ph idx="1"/>
              </p:nvPr>
            </p:nvSpPr>
            <p:spPr>
              <a:xfrm>
                <a:off x="679313" y="1180790"/>
                <a:ext cx="11383347" cy="5677210"/>
              </a:xfrm>
              <a:blipFill>
                <a:blip r:embed="rId3"/>
                <a:stretch>
                  <a:fillRect l="-803" t="-9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8395112"/>
      </p:ext>
    </p:extLst>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82F39-0FF3-40B7-BFD4-36F068F9C8CE}"/>
              </a:ext>
            </a:extLst>
          </p:cNvPr>
          <p:cNvSpPr>
            <a:spLocks noGrp="1"/>
          </p:cNvSpPr>
          <p:nvPr>
            <p:ph type="title"/>
          </p:nvPr>
        </p:nvSpPr>
        <p:spPr/>
        <p:txBody>
          <a:bodyPr/>
          <a:lstStyle/>
          <a:p>
            <a:r>
              <a:rPr lang="en-US" altLang="zh-CN" b="1" dirty="0"/>
              <a:t>A neural context fusion approach</a:t>
            </a:r>
            <a:endParaRPr lang="zh-CN" altLang="en-US" b="1" dirty="0"/>
          </a:p>
        </p:txBody>
      </p:sp>
      <p:sp>
        <p:nvSpPr>
          <p:cNvPr id="4" name="灯片编号占位符 3">
            <a:extLst>
              <a:ext uri="{FF2B5EF4-FFF2-40B4-BE49-F238E27FC236}">
                <a16:creationId xmlns:a16="http://schemas.microsoft.com/office/drawing/2014/main" id="{11AD9EEE-C6BA-47E1-930C-4B775C586613}"/>
              </a:ext>
            </a:extLst>
          </p:cNvPr>
          <p:cNvSpPr>
            <a:spLocks noGrp="1"/>
          </p:cNvSpPr>
          <p:nvPr>
            <p:ph type="sldNum" sz="quarter" idx="12"/>
          </p:nvPr>
        </p:nvSpPr>
        <p:spPr/>
        <p:txBody>
          <a:bodyPr/>
          <a:lstStyle/>
          <a:p>
            <a:pPr>
              <a:defRPr/>
            </a:pPr>
            <a:fld id="{B2FE356E-2BD0-4986-9E8E-F53B5EBD0E48}" type="slidenum">
              <a:rPr lang="ja-JP" altLang="en-US" smtClean="0"/>
              <a:pPr>
                <a:defRPr/>
              </a:pPr>
              <a:t>7</a:t>
            </a:fld>
            <a:endParaRPr lang="ja-JP" altLang="en-US" dirty="0"/>
          </a:p>
        </p:txBody>
      </p:sp>
      <p:sp>
        <p:nvSpPr>
          <p:cNvPr id="6" name="内容占位符 2">
            <a:extLst>
              <a:ext uri="{FF2B5EF4-FFF2-40B4-BE49-F238E27FC236}">
                <a16:creationId xmlns:a16="http://schemas.microsoft.com/office/drawing/2014/main" id="{59AB8A5A-52AC-434C-8D11-212FC77A21C1}"/>
              </a:ext>
            </a:extLst>
          </p:cNvPr>
          <p:cNvSpPr txBox="1">
            <a:spLocks/>
          </p:cNvSpPr>
          <p:nvPr/>
        </p:nvSpPr>
        <p:spPr bwMode="auto">
          <a:xfrm>
            <a:off x="556650" y="1133165"/>
            <a:ext cx="11383347" cy="567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kumimoji="1" sz="2400" b="1">
                <a:solidFill>
                  <a:schemeClr val="tx1"/>
                </a:solidFill>
                <a:latin typeface="HGS明朝B" pitchFamily="18" charset="-128"/>
                <a:ea typeface="HGS明朝B" pitchFamily="18" charset="-128"/>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000" b="1">
                <a:solidFill>
                  <a:schemeClr val="tx1"/>
                </a:solidFill>
                <a:latin typeface="ＭＳ ゴシック" pitchFamily="49" charset="-128"/>
                <a:ea typeface="ＭＳ ゴシック" pitchFamily="49" charset="-128"/>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1800" b="1">
                <a:solidFill>
                  <a:schemeClr val="tx1"/>
                </a:solidFill>
                <a:latin typeface="ＭＳ ゴシック" pitchFamily="49" charset="-128"/>
                <a:ea typeface="ＭＳ ゴシック" pitchFamily="49" charset="-128"/>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1600" b="1">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1600" b="1">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kumimoji="1" sz="2000" b="1">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kumimoji="1" sz="2000" b="1">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kumimoji="1" sz="2000" b="1">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kumimoji="1" sz="2000" b="1">
                <a:solidFill>
                  <a:schemeClr val="tx1"/>
                </a:solidFill>
                <a:latin typeface="+mn-lt"/>
                <a:ea typeface="+mn-ea"/>
              </a:defRPr>
            </a:lvl9pPr>
          </a:lstStyle>
          <a:p>
            <a:pPr marL="0" indent="0">
              <a:buFont typeface="Wingdings" panose="05000000000000000000" pitchFamily="2" charset="2"/>
              <a:buNone/>
            </a:pPr>
            <a:r>
              <a:rPr lang="en-US" altLang="zh-CN" kern="0" dirty="0">
                <a:latin typeface="Rockwell" panose="02060603020205020403" pitchFamily="18" charset="0"/>
              </a:rPr>
              <a:t>RL factors in the h-</a:t>
            </a:r>
            <a:r>
              <a:rPr lang="en-US" altLang="zh-CN" kern="0" dirty="0" err="1">
                <a:latin typeface="Rockwell" panose="02060603020205020403" pitchFamily="18" charset="0"/>
              </a:rPr>
              <a:t>th</a:t>
            </a:r>
            <a:r>
              <a:rPr lang="en-US" altLang="zh-CN" kern="0" dirty="0">
                <a:latin typeface="Rockwell" panose="02060603020205020403" pitchFamily="18" charset="0"/>
              </a:rPr>
              <a:t> (1 ≤ h ≤ H) head</a:t>
            </a:r>
          </a:p>
          <a:p>
            <a:r>
              <a:rPr lang="en-US" altLang="zh-CN" sz="2000" b="0" dirty="0">
                <a:latin typeface="Rockwell" panose="02060603020205020403" pitchFamily="18" charset="0"/>
                <a:ea typeface="ＭＳ ゴシック" pitchFamily="49" charset="-128"/>
              </a:rPr>
              <a:t>Second RL factor (POI-based transition context factor)</a:t>
            </a:r>
          </a:p>
          <a:p>
            <a:endParaRPr lang="en-US" altLang="zh-CN" sz="2000" b="0" dirty="0">
              <a:latin typeface="Rockwell" panose="02060603020205020403" pitchFamily="18" charset="0"/>
              <a:ea typeface="ＭＳ ゴシック" pitchFamily="49" charset="-128"/>
            </a:endParaRPr>
          </a:p>
          <a:p>
            <a:endParaRPr lang="en-US" altLang="zh-CN" kern="0" dirty="0"/>
          </a:p>
          <a:p>
            <a:endParaRPr lang="en-US" altLang="zh-CN" kern="0" dirty="0"/>
          </a:p>
          <a:p>
            <a:r>
              <a:rPr lang="en-US" altLang="zh-CN" sz="2000" b="0" dirty="0">
                <a:latin typeface="Rockwell" panose="02060603020205020403" pitchFamily="18" charset="0"/>
                <a:ea typeface="ＭＳ ゴシック" pitchFamily="49" charset="-128"/>
              </a:rPr>
              <a:t>Third RL factor </a:t>
            </a:r>
            <a:r>
              <a:rPr lang="zh-CN" altLang="en-US" sz="2000" b="0" dirty="0">
                <a:latin typeface="Rockwell" panose="02060603020205020403" pitchFamily="18" charset="0"/>
                <a:ea typeface="ＭＳ ゴシック" pitchFamily="49" charset="-128"/>
              </a:rPr>
              <a:t>（</a:t>
            </a:r>
            <a:r>
              <a:rPr lang="en-US" altLang="zh-CN" sz="2000" b="0" dirty="0">
                <a:latin typeface="Rockwell" panose="02060603020205020403" pitchFamily="18" charset="0"/>
                <a:ea typeface="ＭＳ ゴシック" pitchFamily="49" charset="-128"/>
              </a:rPr>
              <a:t>user-based transition context factor</a:t>
            </a:r>
            <a:r>
              <a:rPr lang="zh-CN" altLang="en-US" sz="2000" b="0" dirty="0">
                <a:latin typeface="Rockwell" panose="02060603020205020403" pitchFamily="18" charset="0"/>
                <a:ea typeface="ＭＳ ゴシック" pitchFamily="49" charset="-128"/>
              </a:rPr>
              <a:t>）</a:t>
            </a:r>
            <a:endParaRPr lang="en-US" altLang="zh-CN" sz="2000" b="0" dirty="0">
              <a:latin typeface="Rockwell" panose="02060603020205020403" pitchFamily="18" charset="0"/>
              <a:ea typeface="ＭＳ ゴシック" pitchFamily="49" charset="-128"/>
            </a:endParaRPr>
          </a:p>
          <a:p>
            <a:pPr marL="0" indent="0">
              <a:buNone/>
            </a:pPr>
            <a:r>
              <a:rPr lang="en-US" altLang="zh-CN" kern="0" dirty="0"/>
              <a:t>	</a:t>
            </a:r>
          </a:p>
          <a:p>
            <a:pPr marL="909637" lvl="2" indent="0">
              <a:buNone/>
            </a:pPr>
            <a:endParaRPr lang="en-US" altLang="zh-CN" kern="0" dirty="0"/>
          </a:p>
          <a:p>
            <a:pPr lvl="1"/>
            <a:endParaRPr lang="zh-CN" altLang="en-US" kern="0" dirty="0"/>
          </a:p>
        </p:txBody>
      </p:sp>
      <p:pic>
        <p:nvPicPr>
          <p:cNvPr id="8" name="图片 7">
            <a:extLst>
              <a:ext uri="{FF2B5EF4-FFF2-40B4-BE49-F238E27FC236}">
                <a16:creationId xmlns:a16="http://schemas.microsoft.com/office/drawing/2014/main" id="{11BFE8B0-41B6-416B-BB78-911932A80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5325" y="2099682"/>
            <a:ext cx="7075451" cy="802888"/>
          </a:xfrm>
          <a:prstGeom prst="rect">
            <a:avLst/>
          </a:prstGeom>
        </p:spPr>
      </p:pic>
      <p:pic>
        <p:nvPicPr>
          <p:cNvPr id="10" name="图片 9">
            <a:extLst>
              <a:ext uri="{FF2B5EF4-FFF2-40B4-BE49-F238E27FC236}">
                <a16:creationId xmlns:a16="http://schemas.microsoft.com/office/drawing/2014/main" id="{4640C353-CD1A-4D2F-BD96-092896FA19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5325" y="3751971"/>
            <a:ext cx="7075450" cy="904999"/>
          </a:xfrm>
          <a:prstGeom prst="rect">
            <a:avLst/>
          </a:prstGeom>
        </p:spPr>
      </p:pic>
    </p:spTree>
    <p:extLst>
      <p:ext uri="{BB962C8B-B14F-4D97-AF65-F5344CB8AC3E}">
        <p14:creationId xmlns:p14="http://schemas.microsoft.com/office/powerpoint/2010/main" val="3973249016"/>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122F2-9DCC-4E32-914B-FB2194244DDF}"/>
              </a:ext>
            </a:extLst>
          </p:cNvPr>
          <p:cNvSpPr>
            <a:spLocks noGrp="1"/>
          </p:cNvSpPr>
          <p:nvPr>
            <p:ph type="title"/>
          </p:nvPr>
        </p:nvSpPr>
        <p:spPr/>
        <p:txBody>
          <a:bodyPr/>
          <a:lstStyle/>
          <a:p>
            <a:r>
              <a:rPr lang="en-US" altLang="zh-CN" b="1" dirty="0"/>
              <a:t>A neural context fusion approach</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2584AB2-F8C9-4D3A-9EA8-2E25313789F3}"/>
                  </a:ext>
                </a:extLst>
              </p:cNvPr>
              <p:cNvSpPr>
                <a:spLocks noGrp="1"/>
              </p:cNvSpPr>
              <p:nvPr>
                <p:ph idx="1"/>
              </p:nvPr>
            </p:nvSpPr>
            <p:spPr/>
            <p:txBody>
              <a:bodyPr/>
              <a:lstStyle/>
              <a:p>
                <a:r>
                  <a:rPr lang="en-US" altLang="zh-CN" dirty="0"/>
                  <a:t>Domain knowledge factors </a:t>
                </a:r>
                <a:r>
                  <a:rPr lang="zh-CN" altLang="en-US" dirty="0"/>
                  <a:t>（</a:t>
                </a:r>
                <a:r>
                  <a:rPr lang="en-US" altLang="zh-CN" dirty="0"/>
                  <a:t> three context factors</a:t>
                </a:r>
                <a:r>
                  <a:rPr lang="zh-CN" altLang="en-US" dirty="0"/>
                  <a:t>）</a:t>
                </a:r>
                <a:endParaRPr lang="en-US" altLang="zh-CN" dirty="0"/>
              </a:p>
              <a:p>
                <a:pPr marL="0" indent="0">
                  <a:buNone/>
                </a:pPr>
                <a:r>
                  <a:rPr lang="en-US" altLang="zh-CN" dirty="0"/>
                  <a:t>	</a:t>
                </a:r>
                <a:r>
                  <a:rPr lang="en-US" altLang="zh-CN" dirty="0">
                    <a:latin typeface="Rockwell" panose="02060603020205020403" pitchFamily="18" charset="0"/>
                  </a:rPr>
                  <a:t> </a:t>
                </a:r>
                <a:r>
                  <a:rPr lang="en-US" altLang="zh-CN" sz="2000" kern="1200" dirty="0">
                    <a:latin typeface="Rockwell" panose="02060603020205020403" pitchFamily="18" charset="0"/>
                    <a:ea typeface="ＭＳ ゴシック" pitchFamily="49" charset="-128"/>
                  </a:rPr>
                  <a:t>distance context factor</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   </m:t>
                        </m:r>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dist</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𝒑</m:t>
                    </m:r>
                    <m:r>
                      <a:rPr lang="en-US" altLang="zh-CN" b="1" i="1" smtClean="0">
                        <a:latin typeface="Cambria Math" panose="02040503050406030204" pitchFamily="18" charset="0"/>
                      </a:rPr>
                      <m:t>,</m:t>
                    </m:r>
                    <m:r>
                      <a:rPr lang="en-US" altLang="zh-CN" b="1" i="1" smtClean="0">
                        <a:latin typeface="Cambria Math" panose="02040503050406030204" pitchFamily="18" charset="0"/>
                      </a:rPr>
                      <m:t>𝒍</m:t>
                    </m:r>
                    <m:r>
                      <a:rPr lang="en-US" altLang="zh-CN" b="1" i="1" smtClean="0">
                        <a:latin typeface="Cambria Math" panose="02040503050406030204" pitchFamily="18" charset="0"/>
                      </a:rPr>
                      <m:t>)</m:t>
                    </m:r>
                  </m:oMath>
                </a14:m>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C2584AB2-F8C9-4D3A-9EA8-2E25313789F3}"/>
                  </a:ext>
                </a:extLst>
              </p:cNvPr>
              <p:cNvSpPr>
                <a:spLocks noGrp="1" noRot="1" noChangeAspect="1" noMove="1" noResize="1" noEditPoints="1" noAdjustHandles="1" noChangeArrowheads="1" noChangeShapeType="1" noTextEdit="1"/>
              </p:cNvSpPr>
              <p:nvPr>
                <p:ph idx="1"/>
              </p:nvPr>
            </p:nvSpPr>
            <p:spPr>
              <a:blipFill>
                <a:blip r:embed="rId3"/>
                <a:stretch>
                  <a:fillRect l="-800" t="-102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97F76DF-AC95-4ADB-A9F0-0CC8549ED378}"/>
              </a:ext>
            </a:extLst>
          </p:cNvPr>
          <p:cNvSpPr>
            <a:spLocks noGrp="1"/>
          </p:cNvSpPr>
          <p:nvPr>
            <p:ph type="sldNum" sz="quarter" idx="12"/>
          </p:nvPr>
        </p:nvSpPr>
        <p:spPr/>
        <p:txBody>
          <a:bodyPr/>
          <a:lstStyle/>
          <a:p>
            <a:pPr>
              <a:defRPr/>
            </a:pPr>
            <a:fld id="{B2FE356E-2BD0-4986-9E8E-F53B5EBD0E48}" type="slidenum">
              <a:rPr lang="ja-JP" altLang="en-US" smtClean="0"/>
              <a:pPr>
                <a:defRPr/>
              </a:pPr>
              <a:t>8</a:t>
            </a:fld>
            <a:endParaRPr lang="ja-JP" altLang="en-US" dirty="0"/>
          </a:p>
        </p:txBody>
      </p:sp>
      <p:pic>
        <p:nvPicPr>
          <p:cNvPr id="6" name="图片 5">
            <a:extLst>
              <a:ext uri="{FF2B5EF4-FFF2-40B4-BE49-F238E27FC236}">
                <a16:creationId xmlns:a16="http://schemas.microsoft.com/office/drawing/2014/main" id="{6BE78476-F44E-4460-8C28-D0EA28B3D5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3614" y="2282761"/>
            <a:ext cx="4649560" cy="618935"/>
          </a:xfrm>
          <a:prstGeom prst="rect">
            <a:avLst/>
          </a:prstGeom>
        </p:spPr>
      </p:pic>
      <p:pic>
        <p:nvPicPr>
          <p:cNvPr id="8" name="图片 7">
            <a:extLst>
              <a:ext uri="{FF2B5EF4-FFF2-40B4-BE49-F238E27FC236}">
                <a16:creationId xmlns:a16="http://schemas.microsoft.com/office/drawing/2014/main" id="{08219154-92E3-4EF0-B5DB-DBF372A923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4007" y="1956530"/>
            <a:ext cx="5873003" cy="2932462"/>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06F432C-3C58-4200-9D71-CCE65FFDDFA6}"/>
                  </a:ext>
                </a:extLst>
              </p:cNvPr>
              <p:cNvSpPr txBox="1"/>
              <p:nvPr/>
            </p:nvSpPr>
            <p:spPr>
              <a:xfrm>
                <a:off x="925975" y="3173930"/>
                <a:ext cx="6409480" cy="707886"/>
              </a:xfrm>
              <a:prstGeom prst="rect">
                <a:avLst/>
              </a:prstGeom>
              <a:noFill/>
            </p:spPr>
            <p:txBody>
              <a:bodyPr wrap="square">
                <a:spAutoFit/>
              </a:bodyPr>
              <a:lstStyle/>
              <a:p>
                <a14:m>
                  <m:oMath xmlns:m="http://schemas.openxmlformats.org/officeDocument/2006/math">
                    <m:r>
                      <a:rPr lang="zh-CN" altLang="en-US" sz="2000" i="1" smtClean="0">
                        <a:latin typeface="Cambria Math" panose="02040503050406030204" pitchFamily="18" charset="0"/>
                      </a:rPr>
                      <m:t>∅</m:t>
                    </m:r>
                    <m:r>
                      <a:rPr lang="en-US" altLang="zh-CN" sz="2000" b="0" i="1" smtClean="0">
                        <a:latin typeface="Cambria Math" panose="02040503050406030204" pitchFamily="18" charset="0"/>
                      </a:rPr>
                      <m:t> </m:t>
                    </m:r>
                  </m:oMath>
                </a14:m>
                <a:r>
                  <a:rPr lang="zh-CN" altLang="en-US" sz="2000" dirty="0"/>
                  <a:t>within [0.001, 0.05]</a:t>
                </a:r>
                <a:endParaRPr lang="en-US" altLang="zh-CN" sz="2000" dirty="0"/>
              </a:p>
              <a:p>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F</m:t>
                        </m:r>
                      </m:e>
                      <m:sub>
                        <m:r>
                          <m:rPr>
                            <m:sty m:val="p"/>
                          </m:rPr>
                          <a:rPr lang="en-US" altLang="zh-CN" sz="2000" i="1">
                            <a:latin typeface="Cambria Math" panose="02040503050406030204" pitchFamily="18" charset="0"/>
                          </a:rPr>
                          <m:t>dist</m:t>
                        </m:r>
                      </m:sub>
                    </m:sSub>
                    <m:r>
                      <a:rPr lang="en-US" altLang="zh-CN" sz="2000" b="1" i="1">
                        <a:latin typeface="Cambria Math" panose="02040503050406030204" pitchFamily="18" charset="0"/>
                      </a:rPr>
                      <m:t>(</m:t>
                    </m:r>
                    <m:r>
                      <a:rPr lang="en-US" altLang="zh-CN" sz="2000" b="1" i="1">
                        <a:latin typeface="Cambria Math" panose="02040503050406030204" pitchFamily="18" charset="0"/>
                      </a:rPr>
                      <m:t>𝒑</m:t>
                    </m:r>
                    <m:r>
                      <a:rPr lang="en-US" altLang="zh-CN" sz="2000" b="1" i="1">
                        <a:latin typeface="Cambria Math" panose="02040503050406030204" pitchFamily="18" charset="0"/>
                      </a:rPr>
                      <m:t>,</m:t>
                    </m:r>
                    <m:r>
                      <a:rPr lang="en-US" altLang="zh-CN" sz="2000" b="1" i="1">
                        <a:latin typeface="Cambria Math" panose="02040503050406030204" pitchFamily="18" charset="0"/>
                      </a:rPr>
                      <m:t>𝒍</m:t>
                    </m:r>
                    <m:r>
                      <a:rPr lang="en-US" altLang="zh-CN" sz="2000" b="1" i="1">
                        <a:latin typeface="Cambria Math" panose="02040503050406030204" pitchFamily="18" charset="0"/>
                      </a:rPr>
                      <m:t>)</m:t>
                    </m:r>
                  </m:oMath>
                </a14:m>
                <a:r>
                  <a:rPr lang="en-US" altLang="zh-CN" sz="2000" dirty="0"/>
                  <a:t> halves every (693, 14) meters</a:t>
                </a:r>
                <a:endParaRPr lang="zh-CN" altLang="en-US" sz="2000" dirty="0"/>
              </a:p>
            </p:txBody>
          </p:sp>
        </mc:Choice>
        <mc:Fallback xmlns="">
          <p:sp>
            <p:nvSpPr>
              <p:cNvPr id="10" name="文本框 9">
                <a:extLst>
                  <a:ext uri="{FF2B5EF4-FFF2-40B4-BE49-F238E27FC236}">
                    <a16:creationId xmlns:a16="http://schemas.microsoft.com/office/drawing/2014/main" id="{806F432C-3C58-4200-9D71-CCE65FFDDFA6}"/>
                  </a:ext>
                </a:extLst>
              </p:cNvPr>
              <p:cNvSpPr txBox="1">
                <a:spLocks noRot="1" noChangeAspect="1" noMove="1" noResize="1" noEditPoints="1" noAdjustHandles="1" noChangeArrowheads="1" noChangeShapeType="1" noTextEdit="1"/>
              </p:cNvSpPr>
              <p:nvPr/>
            </p:nvSpPr>
            <p:spPr>
              <a:xfrm>
                <a:off x="925975" y="3173930"/>
                <a:ext cx="6409480" cy="707886"/>
              </a:xfrm>
              <a:prstGeom prst="rect">
                <a:avLst/>
              </a:prstGeom>
              <a:blipFill>
                <a:blip r:embed="rId6"/>
                <a:stretch>
                  <a:fillRect l="-190" t="-5172" b="-146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7835314"/>
      </p:ext>
    </p:extLst>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F7645-DD86-4D49-89C7-04C571C0D743}"/>
              </a:ext>
            </a:extLst>
          </p:cNvPr>
          <p:cNvSpPr>
            <a:spLocks noGrp="1"/>
          </p:cNvSpPr>
          <p:nvPr>
            <p:ph type="title"/>
          </p:nvPr>
        </p:nvSpPr>
        <p:spPr/>
        <p:txBody>
          <a:bodyPr/>
          <a:lstStyle/>
          <a:p>
            <a:r>
              <a:rPr lang="en-US" altLang="zh-CN" b="1" dirty="0"/>
              <a:t>A neural context fusion approach</a:t>
            </a:r>
            <a:endParaRPr lang="zh-CN" altLang="en-US" dirty="0"/>
          </a:p>
        </p:txBody>
      </p:sp>
      <p:sp>
        <p:nvSpPr>
          <p:cNvPr id="4" name="灯片编号占位符 3">
            <a:extLst>
              <a:ext uri="{FF2B5EF4-FFF2-40B4-BE49-F238E27FC236}">
                <a16:creationId xmlns:a16="http://schemas.microsoft.com/office/drawing/2014/main" id="{37FB13A5-996D-408D-9C60-6D62AEB11165}"/>
              </a:ext>
            </a:extLst>
          </p:cNvPr>
          <p:cNvSpPr>
            <a:spLocks noGrp="1"/>
          </p:cNvSpPr>
          <p:nvPr>
            <p:ph type="sldNum" sz="quarter" idx="12"/>
          </p:nvPr>
        </p:nvSpPr>
        <p:spPr/>
        <p:txBody>
          <a:bodyPr/>
          <a:lstStyle/>
          <a:p>
            <a:pPr>
              <a:defRPr/>
            </a:pPr>
            <a:fld id="{B2FE356E-2BD0-4986-9E8E-F53B5EBD0E48}" type="slidenum">
              <a:rPr lang="ja-JP" altLang="en-US" smtClean="0"/>
              <a:pPr>
                <a:defRPr/>
              </a:pPr>
              <a:t>9</a:t>
            </a:fld>
            <a:endParaRPr lang="ja-JP"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8624733-9BB1-45EE-BC68-D2733EC14745}"/>
                  </a:ext>
                </a:extLst>
              </p:cNvPr>
              <p:cNvSpPr txBox="1"/>
              <p:nvPr/>
            </p:nvSpPr>
            <p:spPr>
              <a:xfrm>
                <a:off x="628149" y="1286844"/>
                <a:ext cx="5405377" cy="678712"/>
              </a:xfrm>
              <a:prstGeom prst="rect">
                <a:avLst/>
              </a:prstGeom>
              <a:noFill/>
            </p:spPr>
            <p:txBody>
              <a:bodyPr wrap="square" rtlCol="0">
                <a:spAutoFit/>
              </a:bodyPr>
              <a:lstStyle/>
              <a:p>
                <a:r>
                  <a:rPr kumimoji="1" lang="en-US" altLang="zh-CN" sz="2000" b="1" dirty="0">
                    <a:latin typeface="Rockwell" panose="02060603020205020403" pitchFamily="18" charset="0"/>
                    <a:ea typeface="ＭＳ ゴシック" pitchFamily="49" charset="-128"/>
                  </a:rPr>
                  <a:t>The time factor  </a:t>
                </a:r>
                <a14:m>
                  <m:oMath xmlns:m="http://schemas.openxmlformats.org/officeDocument/2006/math">
                    <m:sSub>
                      <m:sSubPr>
                        <m:ctrlPr>
                          <a:rPr kumimoji="1" lang="en-US" altLang="zh-CN" sz="2000" b="1" i="1" smtClean="0">
                            <a:latin typeface="Cambria Math" panose="02040503050406030204" pitchFamily="18" charset="0"/>
                            <a:ea typeface="ＭＳ ゴシック" pitchFamily="49" charset="-128"/>
                          </a:rPr>
                        </m:ctrlPr>
                      </m:sSubPr>
                      <m:e>
                        <m:r>
                          <a:rPr kumimoji="1" lang="en-US" altLang="zh-CN" sz="2000" b="1" i="1" smtClean="0">
                            <a:latin typeface="Cambria Math" panose="02040503050406030204" pitchFamily="18" charset="0"/>
                            <a:ea typeface="ＭＳ ゴシック" pitchFamily="49" charset="-128"/>
                          </a:rPr>
                          <m:t>𝑭</m:t>
                        </m:r>
                      </m:e>
                      <m:sub>
                        <m:r>
                          <a:rPr kumimoji="1" lang="en-US" altLang="zh-CN" sz="2000" b="1" i="1" smtClean="0">
                            <a:latin typeface="Cambria Math" panose="02040503050406030204" pitchFamily="18" charset="0"/>
                            <a:ea typeface="ＭＳ ゴシック" pitchFamily="49" charset="-128"/>
                          </a:rPr>
                          <m:t>𝒕𝒊𝒎𝒆</m:t>
                        </m:r>
                      </m:sub>
                    </m:sSub>
                    <m:r>
                      <a:rPr kumimoji="1" lang="en-US" altLang="zh-CN" sz="2000" b="1" i="1" smtClean="0">
                        <a:latin typeface="Cambria Math" panose="02040503050406030204" pitchFamily="18" charset="0"/>
                        <a:ea typeface="ＭＳ ゴシック" pitchFamily="49" charset="-128"/>
                      </a:rPr>
                      <m:t>(</m:t>
                    </m:r>
                    <m:r>
                      <a:rPr kumimoji="1" lang="en-US" altLang="zh-CN" sz="2000" b="1" i="1" smtClean="0">
                        <a:latin typeface="Cambria Math" panose="02040503050406030204" pitchFamily="18" charset="0"/>
                        <a:ea typeface="ＭＳ ゴシック" pitchFamily="49" charset="-128"/>
                      </a:rPr>
                      <m:t>𝒑</m:t>
                    </m:r>
                    <m:r>
                      <a:rPr kumimoji="1" lang="en-US" altLang="zh-CN" sz="2000" b="1" i="1" smtClean="0">
                        <a:latin typeface="Cambria Math" panose="02040503050406030204" pitchFamily="18" charset="0"/>
                        <a:ea typeface="ＭＳ ゴシック" pitchFamily="49" charset="-128"/>
                      </a:rPr>
                      <m:t>,</m:t>
                    </m:r>
                    <m:r>
                      <a:rPr kumimoji="1" lang="en-US" altLang="zh-CN" sz="2000" b="1" i="1" smtClean="0">
                        <a:latin typeface="Cambria Math" panose="02040503050406030204" pitchFamily="18" charset="0"/>
                        <a:ea typeface="ＭＳ ゴシック" pitchFamily="49" charset="-128"/>
                      </a:rPr>
                      <m:t>𝒕</m:t>
                    </m:r>
                    <m:r>
                      <a:rPr kumimoji="1" lang="en-US" altLang="zh-CN" sz="2000" b="1" i="1" smtClean="0">
                        <a:latin typeface="Cambria Math" panose="02040503050406030204" pitchFamily="18" charset="0"/>
                        <a:ea typeface="ＭＳ ゴシック" pitchFamily="49" charset="-128"/>
                      </a:rPr>
                      <m:t>)</m:t>
                    </m:r>
                  </m:oMath>
                </a14:m>
                <a:endParaRPr kumimoji="1" lang="en-US" altLang="zh-CN" sz="2000" b="1" dirty="0">
                  <a:latin typeface="Rockwell" panose="02060603020205020403" pitchFamily="18" charset="0"/>
                  <a:ea typeface="ＭＳ ゴシック" pitchFamily="49" charset="-128"/>
                </a:endParaRPr>
              </a:p>
              <a:p>
                <a:endParaRPr lang="zh-CN" altLang="en-US" dirty="0"/>
              </a:p>
            </p:txBody>
          </p:sp>
        </mc:Choice>
        <mc:Fallback xmlns="">
          <p:sp>
            <p:nvSpPr>
              <p:cNvPr id="5" name="文本框 4">
                <a:extLst>
                  <a:ext uri="{FF2B5EF4-FFF2-40B4-BE49-F238E27FC236}">
                    <a16:creationId xmlns:a16="http://schemas.microsoft.com/office/drawing/2014/main" id="{68624733-9BB1-45EE-BC68-D2733EC14745}"/>
                  </a:ext>
                </a:extLst>
              </p:cNvPr>
              <p:cNvSpPr txBox="1">
                <a:spLocks noRot="1" noChangeAspect="1" noMove="1" noResize="1" noEditPoints="1" noAdjustHandles="1" noChangeArrowheads="1" noChangeShapeType="1" noTextEdit="1"/>
              </p:cNvSpPr>
              <p:nvPr/>
            </p:nvSpPr>
            <p:spPr>
              <a:xfrm>
                <a:off x="628149" y="1286844"/>
                <a:ext cx="5405377" cy="678712"/>
              </a:xfrm>
              <a:prstGeom prst="rect">
                <a:avLst/>
              </a:prstGeom>
              <a:blipFill>
                <a:blip r:embed="rId3"/>
                <a:stretch>
                  <a:fillRect l="-1127" t="-450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D3A43E7D-9AD3-4F8F-835A-4145D518A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6167" y="1319514"/>
            <a:ext cx="5662713" cy="4963972"/>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9F5E80C-9D59-497D-AF1B-D36939D30BD0}"/>
                  </a:ext>
                </a:extLst>
              </p:cNvPr>
              <p:cNvSpPr txBox="1"/>
              <p:nvPr/>
            </p:nvSpPr>
            <p:spPr>
              <a:xfrm>
                <a:off x="824106" y="1965556"/>
                <a:ext cx="5269210" cy="642868"/>
              </a:xfrm>
              <a:prstGeom prst="rect">
                <a:avLst/>
              </a:prstGeom>
              <a:noFill/>
            </p:spPr>
            <p:txBody>
              <a:bodyPr wrap="square" lIns="0" tIns="0" rIns="0" bIns="0"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Q</m:t>
                        </m:r>
                      </m:e>
                      <m:sub>
                        <m:r>
                          <m:rPr>
                            <m:sty m:val="p"/>
                          </m:rPr>
                          <a:rPr lang="en-US" altLang="zh-CN" sz="2000" i="1">
                            <a:latin typeface="Cambria Math" panose="02040503050406030204" pitchFamily="18" charset="0"/>
                          </a:rPr>
                          <m:t>p</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sub>
                    </m:sSub>
                  </m:oMath>
                </a14:m>
                <a:r>
                  <a:rPr lang="en-US" altLang="zh-CN" sz="2000" dirty="0"/>
                  <a:t>  denote the number of map queries of POI</a:t>
                </a:r>
                <a14:m>
                  <m:oMath xmlns:m="http://schemas.openxmlformats.org/officeDocument/2006/math">
                    <m:r>
                      <a:rPr lang="en-US" altLang="zh-CN" sz="2000" i="1" dirty="0" smtClean="0">
                        <a:latin typeface="Cambria Math" panose="02040503050406030204" pitchFamily="18" charset="0"/>
                      </a:rPr>
                      <m:t> </m:t>
                    </m:r>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 </m:t>
                    </m:r>
                  </m:oMath>
                </a14:m>
                <a:r>
                  <a:rPr lang="en-US" altLang="zh-CN" sz="2000" dirty="0"/>
                  <a:t>in time slot </a:t>
                </a:r>
                <a14:m>
                  <m:oMath xmlns:m="http://schemas.openxmlformats.org/officeDocument/2006/math">
                    <m:r>
                      <a:rPr lang="en-US" altLang="zh-CN" sz="2000" i="1" dirty="0" smtClean="0">
                        <a:latin typeface="Cambria Math" panose="02040503050406030204" pitchFamily="18" charset="0"/>
                      </a:rPr>
                      <m:t>𝑘</m:t>
                    </m:r>
                    <m:r>
                      <a:rPr lang="en-US" altLang="zh-CN" sz="2000" i="1" dirty="0" smtClean="0">
                        <a:latin typeface="Cambria Math" panose="02040503050406030204" pitchFamily="18" charset="0"/>
                      </a:rPr>
                      <m:t> ∈ {1, . . . , </m:t>
                    </m:r>
                    <m:r>
                      <a:rPr lang="en-US" altLang="zh-CN" sz="2000" i="1" dirty="0" smtClean="0">
                        <a:latin typeface="Cambria Math" panose="02040503050406030204" pitchFamily="18" charset="0"/>
                      </a:rPr>
                      <m:t>𝑇</m:t>
                    </m:r>
                    <m:r>
                      <a:rPr lang="en-US" altLang="zh-CN" sz="2000" i="1" dirty="0" smtClean="0">
                        <a:latin typeface="Cambria Math" panose="02040503050406030204" pitchFamily="18" charset="0"/>
                      </a:rPr>
                      <m:t>} </m:t>
                    </m:r>
                  </m:oMath>
                </a14:m>
                <a:r>
                  <a:rPr lang="en-US" altLang="zh-CN" sz="2000" dirty="0"/>
                  <a:t>of a day </a:t>
                </a:r>
                <a:endParaRPr lang="zh-CN" altLang="en-US" dirty="0"/>
              </a:p>
            </p:txBody>
          </p:sp>
        </mc:Choice>
        <mc:Fallback xmlns="">
          <p:sp>
            <p:nvSpPr>
              <p:cNvPr id="8" name="文本框 7">
                <a:extLst>
                  <a:ext uri="{FF2B5EF4-FFF2-40B4-BE49-F238E27FC236}">
                    <a16:creationId xmlns:a16="http://schemas.microsoft.com/office/drawing/2014/main" id="{09F5E80C-9D59-497D-AF1B-D36939D30BD0}"/>
                  </a:ext>
                </a:extLst>
              </p:cNvPr>
              <p:cNvSpPr txBox="1">
                <a:spLocks noRot="1" noChangeAspect="1" noMove="1" noResize="1" noEditPoints="1" noAdjustHandles="1" noChangeArrowheads="1" noChangeShapeType="1" noTextEdit="1"/>
              </p:cNvSpPr>
              <p:nvPr/>
            </p:nvSpPr>
            <p:spPr>
              <a:xfrm>
                <a:off x="824106" y="1965556"/>
                <a:ext cx="5269210" cy="642868"/>
              </a:xfrm>
              <a:prstGeom prst="rect">
                <a:avLst/>
              </a:prstGeom>
              <a:blipFill>
                <a:blip r:embed="rId5"/>
                <a:stretch>
                  <a:fillRect l="-2890" t="-13208" r="-3006" b="-22642"/>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E2FD5F4E-07C5-4596-BB28-661A697D4B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389" y="2646764"/>
            <a:ext cx="5757805" cy="990590"/>
          </a:xfrm>
          <a:prstGeom prst="rect">
            <a:avLst/>
          </a:prstGeom>
        </p:spPr>
      </p:pic>
      <p:sp>
        <p:nvSpPr>
          <p:cNvPr id="11" name="文本框 10">
            <a:extLst>
              <a:ext uri="{FF2B5EF4-FFF2-40B4-BE49-F238E27FC236}">
                <a16:creationId xmlns:a16="http://schemas.microsoft.com/office/drawing/2014/main" id="{F0F320D0-D742-45E5-812C-F6739F4472E3}"/>
              </a:ext>
            </a:extLst>
          </p:cNvPr>
          <p:cNvSpPr txBox="1"/>
          <p:nvPr/>
        </p:nvSpPr>
        <p:spPr>
          <a:xfrm>
            <a:off x="335510" y="3757390"/>
            <a:ext cx="5662712" cy="923330"/>
          </a:xfrm>
          <a:prstGeom prst="rect">
            <a:avLst/>
          </a:prstGeom>
          <a:noFill/>
        </p:spPr>
        <p:txBody>
          <a:bodyPr wrap="square" rtlCol="0">
            <a:spAutoFit/>
          </a:bodyPr>
          <a:lstStyle/>
          <a:p>
            <a:r>
              <a:rPr lang="en-US" altLang="zh-CN" dirty="0"/>
              <a:t>In this study, we consider two-hour time slots, T = 12. Note that two hours is a reasonable length of time for most POI visit purposes.</a:t>
            </a:r>
            <a:endParaRPr lang="zh-CN" altLang="en-US"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1570C09-43D8-468D-910F-890CE8C7B769}"/>
                  </a:ext>
                </a:extLst>
              </p:cNvPr>
              <p:cNvSpPr txBox="1"/>
              <p:nvPr/>
            </p:nvSpPr>
            <p:spPr>
              <a:xfrm>
                <a:off x="766233" y="4784818"/>
                <a:ext cx="6094070" cy="1304203"/>
              </a:xfrm>
              <a:prstGeom prst="rect">
                <a:avLst/>
              </a:prstGeom>
              <a:noFill/>
            </p:spPr>
            <p:txBody>
              <a:bodyPr wrap="square">
                <a:spAutoFit/>
              </a:bodyPr>
              <a:lstStyle/>
              <a:p>
                <a:r>
                  <a:rPr kumimoji="1" lang="en-US" altLang="zh-CN" sz="2000" b="1" dirty="0">
                    <a:latin typeface="Rockwell" panose="02060603020205020403" pitchFamily="18" charset="0"/>
                    <a:ea typeface="ＭＳ ゴシック" pitchFamily="49" charset="-128"/>
                  </a:rPr>
                  <a:t>T</a:t>
                </a:r>
                <a:r>
                  <a:rPr kumimoji="1" lang="zh-CN" altLang="en-US" sz="2000" b="1" dirty="0">
                    <a:latin typeface="Rockwell" panose="02060603020205020403" pitchFamily="18" charset="0"/>
                    <a:ea typeface="ＭＳ ゴシック" pitchFamily="49" charset="-128"/>
                  </a:rPr>
                  <a:t>he popularity context factor  </a:t>
                </a:r>
                <a14:m>
                  <m:oMath xmlns:m="http://schemas.openxmlformats.org/officeDocument/2006/math">
                    <m:sSub>
                      <m:sSubPr>
                        <m:ctrlPr>
                          <a:rPr kumimoji="1" lang="en-US" altLang="zh-CN" sz="2000" b="1" i="1" smtClean="0">
                            <a:latin typeface="Cambria Math" panose="02040503050406030204" pitchFamily="18" charset="0"/>
                            <a:ea typeface="ＭＳ ゴシック" pitchFamily="49" charset="-128"/>
                          </a:rPr>
                        </m:ctrlPr>
                      </m:sSubPr>
                      <m:e>
                        <m:r>
                          <a:rPr kumimoji="1" lang="en-US" altLang="zh-CN" sz="2000" b="1" i="1" smtClean="0">
                            <a:latin typeface="Cambria Math" panose="02040503050406030204" pitchFamily="18" charset="0"/>
                            <a:ea typeface="ＭＳ ゴシック" pitchFamily="49" charset="-128"/>
                          </a:rPr>
                          <m:t>𝑭</m:t>
                        </m:r>
                      </m:e>
                      <m:sub>
                        <m:r>
                          <a:rPr kumimoji="1" lang="en-US" altLang="zh-CN" sz="2000" b="1" i="1" smtClean="0">
                            <a:latin typeface="Cambria Math" panose="02040503050406030204" pitchFamily="18" charset="0"/>
                            <a:ea typeface="ＭＳ ゴシック" pitchFamily="49" charset="-128"/>
                          </a:rPr>
                          <m:t>𝒑𝒐𝒑𝒖</m:t>
                        </m:r>
                      </m:sub>
                    </m:sSub>
                    <m:d>
                      <m:dPr>
                        <m:ctrlPr>
                          <a:rPr kumimoji="1" lang="en-US" altLang="zh-CN" sz="2000" b="1" i="1" smtClean="0">
                            <a:latin typeface="Cambria Math" panose="02040503050406030204" pitchFamily="18" charset="0"/>
                            <a:ea typeface="ＭＳ ゴシック" pitchFamily="49" charset="-128"/>
                          </a:rPr>
                        </m:ctrlPr>
                      </m:dPr>
                      <m:e>
                        <m:r>
                          <a:rPr kumimoji="1" lang="en-US" altLang="zh-CN" sz="2000" b="1" i="1" smtClean="0">
                            <a:latin typeface="Cambria Math" panose="02040503050406030204" pitchFamily="18" charset="0"/>
                            <a:ea typeface="ＭＳ ゴシック" pitchFamily="49" charset="-128"/>
                          </a:rPr>
                          <m:t>𝒑</m:t>
                        </m:r>
                      </m:e>
                    </m:d>
                  </m:oMath>
                </a14:m>
                <a:endParaRPr kumimoji="1" lang="en-US" altLang="zh-CN" sz="2000" b="1" dirty="0">
                  <a:latin typeface="Rockwell" panose="02060603020205020403" pitchFamily="18" charset="0"/>
                  <a:ea typeface="ＭＳ ゴシック" pitchFamily="49" charset="-128"/>
                </a:endParaRPr>
              </a:p>
              <a:p>
                <a:pPr/>
                <a14:m>
                  <m:oMathPara xmlns:m="http://schemas.openxmlformats.org/officeDocument/2006/math">
                    <m:oMathParaPr>
                      <m:jc m:val="centerGroup"/>
                    </m:oMathParaPr>
                    <m:oMath xmlns:m="http://schemas.openxmlformats.org/officeDocument/2006/math">
                      <m:sSub>
                        <m:sSubPr>
                          <m:ctrlPr>
                            <a:rPr kumimoji="1" lang="en-US" altLang="zh-CN" sz="2000" b="1" i="1" smtClean="0">
                              <a:latin typeface="Cambria Math" panose="02040503050406030204" pitchFamily="18" charset="0"/>
                              <a:ea typeface="ＭＳ ゴシック" pitchFamily="49" charset="-128"/>
                            </a:rPr>
                          </m:ctrlPr>
                        </m:sSubPr>
                        <m:e>
                          <m:r>
                            <a:rPr kumimoji="1" lang="en-US" altLang="zh-CN" sz="2000" b="1" i="1" smtClean="0">
                              <a:latin typeface="Cambria Math" panose="02040503050406030204" pitchFamily="18" charset="0"/>
                              <a:ea typeface="ＭＳ ゴシック" pitchFamily="49" charset="-128"/>
                            </a:rPr>
                            <m:t>𝑭</m:t>
                          </m:r>
                        </m:e>
                        <m:sub>
                          <m:r>
                            <a:rPr kumimoji="1" lang="en-US" altLang="zh-CN" sz="2000" b="1" i="1" smtClean="0">
                              <a:latin typeface="Cambria Math" panose="02040503050406030204" pitchFamily="18" charset="0"/>
                              <a:ea typeface="ＭＳ ゴシック" pitchFamily="49" charset="-128"/>
                            </a:rPr>
                            <m:t>𝒑𝒐𝒑𝒖</m:t>
                          </m:r>
                        </m:sub>
                      </m:sSub>
                      <m:d>
                        <m:dPr>
                          <m:ctrlPr>
                            <a:rPr kumimoji="1" lang="en-US" altLang="zh-CN" sz="2000" b="1" i="1" smtClean="0">
                              <a:latin typeface="Cambria Math" panose="02040503050406030204" pitchFamily="18" charset="0"/>
                              <a:ea typeface="ＭＳ ゴシック" pitchFamily="49" charset="-128"/>
                            </a:rPr>
                          </m:ctrlPr>
                        </m:dPr>
                        <m:e>
                          <m:r>
                            <a:rPr kumimoji="1" lang="en-US" altLang="zh-CN" sz="2000" b="1" i="1" smtClean="0">
                              <a:latin typeface="Cambria Math" panose="02040503050406030204" pitchFamily="18" charset="0"/>
                              <a:ea typeface="ＭＳ ゴシック" pitchFamily="49" charset="-128"/>
                            </a:rPr>
                            <m:t>𝒑</m:t>
                          </m:r>
                        </m:e>
                      </m:d>
                      <m:r>
                        <a:rPr kumimoji="1" lang="en-US" altLang="zh-CN" sz="2000" b="1" i="1" smtClean="0">
                          <a:latin typeface="Cambria Math" panose="02040503050406030204" pitchFamily="18" charset="0"/>
                          <a:ea typeface="ＭＳ ゴシック" pitchFamily="49" charset="-128"/>
                        </a:rPr>
                        <m:t>=</m:t>
                      </m:r>
                      <m:r>
                        <a:rPr kumimoji="1" lang="en-US" altLang="zh-CN" sz="2000" b="1" i="1" smtClean="0">
                          <a:latin typeface="Cambria Math" panose="02040503050406030204" pitchFamily="18" charset="0"/>
                          <a:ea typeface="ＭＳ ゴシック" pitchFamily="49" charset="-128"/>
                        </a:rPr>
                        <m:t>𝒍𝒐𝒈</m:t>
                      </m:r>
                      <m:r>
                        <a:rPr kumimoji="1" lang="en-US" altLang="zh-CN" sz="2000" b="1" i="1" smtClean="0">
                          <a:latin typeface="Cambria Math" panose="02040503050406030204" pitchFamily="18" charset="0"/>
                          <a:ea typeface="ＭＳ ゴシック" pitchFamily="49" charset="-128"/>
                        </a:rPr>
                        <m:t>(</m:t>
                      </m:r>
                      <m:nary>
                        <m:naryPr>
                          <m:chr m:val="∑"/>
                          <m:limLoc m:val="subSup"/>
                          <m:supHide m:val="on"/>
                          <m:ctrlPr>
                            <a:rPr kumimoji="1" lang="en-US" altLang="zh-CN" sz="2000" b="1" i="1" smtClean="0">
                              <a:latin typeface="Cambria Math" panose="02040503050406030204" pitchFamily="18" charset="0"/>
                              <a:ea typeface="ＭＳ ゴシック" pitchFamily="49" charset="-128"/>
                            </a:rPr>
                          </m:ctrlPr>
                        </m:naryPr>
                        <m:sub>
                          <m:r>
                            <m:rPr>
                              <m:brk m:alnAt="9"/>
                            </m:rPr>
                            <a:rPr kumimoji="1" lang="en-US" altLang="zh-CN" sz="2000" b="1" i="1" smtClean="0">
                              <a:latin typeface="Cambria Math" panose="02040503050406030204" pitchFamily="18" charset="0"/>
                              <a:ea typeface="ＭＳ ゴシック" pitchFamily="49" charset="-128"/>
                            </a:rPr>
                            <m:t>𝒌</m:t>
                          </m:r>
                        </m:sub>
                        <m:sup/>
                        <m:e>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Q</m:t>
                              </m:r>
                            </m:e>
                            <m:sub>
                              <m:r>
                                <m:rPr>
                                  <m:sty m:val="p"/>
                                </m:rPr>
                                <a:rPr lang="en-US" altLang="zh-CN" sz="2000" i="1">
                                  <a:latin typeface="Cambria Math" panose="02040503050406030204" pitchFamily="18" charset="0"/>
                                </a:rPr>
                                <m:t>p</m:t>
                              </m:r>
                              <m:r>
                                <a:rPr lang="en-US" altLang="zh-CN" sz="2000" i="1">
                                  <a:latin typeface="Cambria Math" panose="02040503050406030204" pitchFamily="18" charset="0"/>
                                </a:rPr>
                                <m:t>,</m:t>
                              </m:r>
                              <m:r>
                                <a:rPr lang="en-US" altLang="zh-CN" sz="2000" i="1">
                                  <a:latin typeface="Cambria Math" panose="02040503050406030204" pitchFamily="18" charset="0"/>
                                </a:rPr>
                                <m:t>𝑘</m:t>
                              </m:r>
                            </m:sub>
                          </m:sSub>
                        </m:e>
                      </m:nary>
                      <m:r>
                        <a:rPr kumimoji="1" lang="en-US" altLang="zh-CN" sz="2000" b="1" i="1" smtClean="0">
                          <a:latin typeface="Cambria Math" panose="02040503050406030204" pitchFamily="18" charset="0"/>
                          <a:ea typeface="ＭＳ ゴシック" pitchFamily="49" charset="-128"/>
                        </a:rPr>
                        <m:t>+</m:t>
                      </m:r>
                      <m:r>
                        <a:rPr kumimoji="1" lang="en-US" altLang="zh-CN" sz="2000" b="1" i="1" smtClean="0">
                          <a:latin typeface="Cambria Math" panose="02040503050406030204" pitchFamily="18" charset="0"/>
                          <a:ea typeface="ＭＳ ゴシック" pitchFamily="49" charset="-128"/>
                        </a:rPr>
                        <m:t>𝟏</m:t>
                      </m:r>
                      <m:r>
                        <a:rPr kumimoji="1" lang="en-US" altLang="zh-CN" sz="2000" b="1" i="1" smtClean="0">
                          <a:latin typeface="Cambria Math" panose="02040503050406030204" pitchFamily="18" charset="0"/>
                          <a:ea typeface="ＭＳ ゴシック" pitchFamily="49" charset="-128"/>
                        </a:rPr>
                        <m:t>)</m:t>
                      </m:r>
                    </m:oMath>
                  </m:oMathPara>
                </a14:m>
                <a:endParaRPr kumimoji="1" lang="en-US" altLang="zh-CN" sz="2000" b="1" dirty="0">
                  <a:latin typeface="Rockwell" panose="02060603020205020403" pitchFamily="18" charset="0"/>
                  <a:ea typeface="ＭＳ ゴシック" pitchFamily="49" charset="-128"/>
                </a:endParaRPr>
              </a:p>
              <a:p>
                <a:endParaRPr kumimoji="1" lang="zh-CN" altLang="en-US" sz="2000" b="1" dirty="0">
                  <a:latin typeface="Rockwell" panose="02060603020205020403" pitchFamily="18" charset="0"/>
                  <a:ea typeface="ＭＳ ゴシック" pitchFamily="49" charset="-128"/>
                </a:endParaRPr>
              </a:p>
            </p:txBody>
          </p:sp>
        </mc:Choice>
        <mc:Fallback xmlns="">
          <p:sp>
            <p:nvSpPr>
              <p:cNvPr id="13" name="文本框 12">
                <a:extLst>
                  <a:ext uri="{FF2B5EF4-FFF2-40B4-BE49-F238E27FC236}">
                    <a16:creationId xmlns:a16="http://schemas.microsoft.com/office/drawing/2014/main" id="{11570C09-43D8-468D-910F-890CE8C7B769}"/>
                  </a:ext>
                </a:extLst>
              </p:cNvPr>
              <p:cNvSpPr txBox="1">
                <a:spLocks noRot="1" noChangeAspect="1" noMove="1" noResize="1" noEditPoints="1" noAdjustHandles="1" noChangeArrowheads="1" noChangeShapeType="1" noTextEdit="1"/>
              </p:cNvSpPr>
              <p:nvPr/>
            </p:nvSpPr>
            <p:spPr>
              <a:xfrm>
                <a:off x="766233" y="4784818"/>
                <a:ext cx="6094070" cy="1304203"/>
              </a:xfrm>
              <a:prstGeom prst="rect">
                <a:avLst/>
              </a:prstGeom>
              <a:blipFill>
                <a:blip r:embed="rId7"/>
                <a:stretch>
                  <a:fillRect l="-1101" t="-2804"/>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2F32880B-431D-41CE-9F99-E347B1995590}"/>
              </a:ext>
            </a:extLst>
          </p:cNvPr>
          <p:cNvSpPr txBox="1"/>
          <p:nvPr/>
        </p:nvSpPr>
        <p:spPr>
          <a:xfrm>
            <a:off x="265433" y="6104703"/>
            <a:ext cx="6386555" cy="646331"/>
          </a:xfrm>
          <a:prstGeom prst="rect">
            <a:avLst/>
          </a:prstGeom>
          <a:noFill/>
        </p:spPr>
        <p:txBody>
          <a:bodyPr wrap="square" rtlCol="0">
            <a:spAutoFit/>
          </a:bodyPr>
          <a:lstStyle/>
          <a:p>
            <a:r>
              <a:rPr lang="en-US" altLang="zh-CN" dirty="0"/>
              <a:t>their candidate POIs (the top-100</a:t>
            </a:r>
          </a:p>
          <a:p>
            <a:r>
              <a:rPr lang="en-US" altLang="zh-CN" dirty="0"/>
              <a:t>nearest POIs around the stay location)</a:t>
            </a:r>
            <a:endParaRPr lang="zh-CN" altLang="en-US" dirty="0"/>
          </a:p>
        </p:txBody>
      </p:sp>
    </p:spTree>
    <p:extLst>
      <p:ext uri="{BB962C8B-B14F-4D97-AF65-F5344CB8AC3E}">
        <p14:creationId xmlns:p14="http://schemas.microsoft.com/office/powerpoint/2010/main" val="500430359"/>
      </p:ext>
    </p:extLst>
  </p:cSld>
  <p:clrMapOvr>
    <a:masterClrMapping/>
  </p:clrMapOvr>
  <p:transition>
    <p:blinds dir="vert"/>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黑体"/>
        <a:cs typeface=""/>
      </a:majorFont>
      <a:minorFont>
        <a:latin typeface="Verdana"/>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rgbClr val="FFFFFF"/>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12672</TotalTime>
  <Words>858</Words>
  <Application>Microsoft Office PowerPoint</Application>
  <PresentationFormat>宽屏</PresentationFormat>
  <Paragraphs>105</Paragraphs>
  <Slides>14</Slides>
  <Notes>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HGP教科書体</vt:lpstr>
      <vt:lpstr>HGP明朝E</vt:lpstr>
      <vt:lpstr>HGP創英角ｺﾞｼｯｸUB</vt:lpstr>
      <vt:lpstr>HGS明朝B</vt:lpstr>
      <vt:lpstr>HGS創英角ﾎﾟｯﾌﾟ体</vt:lpstr>
      <vt:lpstr>Meiryo UI</vt:lpstr>
      <vt:lpstr>ＭＳ ゴシック</vt:lpstr>
      <vt:lpstr>微软雅黑</vt:lpstr>
      <vt:lpstr>Calibri</vt:lpstr>
      <vt:lpstr>Cambria Math</vt:lpstr>
      <vt:lpstr>Rockwell</vt:lpstr>
      <vt:lpstr>Verdana</vt:lpstr>
      <vt:lpstr>Wingdings</vt:lpstr>
      <vt:lpstr>Profile</vt:lpstr>
      <vt:lpstr>Paper Reading Sharing</vt:lpstr>
      <vt:lpstr>Motivation</vt:lpstr>
      <vt:lpstr>Introduction</vt:lpstr>
      <vt:lpstr>Raw mobility preprocessing</vt:lpstr>
      <vt:lpstr>A neural context fusion approach</vt:lpstr>
      <vt:lpstr>A neural context fusion approach</vt:lpstr>
      <vt:lpstr>A neural context fusion approach</vt:lpstr>
      <vt:lpstr>A neural context fusion approach</vt:lpstr>
      <vt:lpstr>A neural context fusion approach</vt:lpstr>
      <vt:lpstr>A neural context fusion approach</vt:lpstr>
      <vt:lpstr>Experimental Setups</vt:lpstr>
      <vt:lpstr>Experimental Setups</vt:lpstr>
      <vt:lpstr>Experimental Setups</vt:lpstr>
      <vt:lpstr>Experimental Setups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Jiang Renhe</dc:creator>
  <cp:lastModifiedBy>李 永康</cp:lastModifiedBy>
  <cp:revision>371</cp:revision>
  <dcterms:created xsi:type="dcterms:W3CDTF">2019-12-27T03:28:26Z</dcterms:created>
  <dcterms:modified xsi:type="dcterms:W3CDTF">2020-08-21T03:31:01Z</dcterms:modified>
</cp:coreProperties>
</file>