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izhuo" initials="w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D50A-861C-4792-8ED3-E06DC7E5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A3-8100-4867-B8B0-1D915E53F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D50A-861C-4792-8ED3-E06DC7E5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A3-8100-4867-B8B0-1D915E53F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D50A-861C-4792-8ED3-E06DC7E5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A3-8100-4867-B8B0-1D915E53F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D50A-861C-4792-8ED3-E06DC7E5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A3-8100-4867-B8B0-1D915E53F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D50A-861C-4792-8ED3-E06DC7E5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A3-8100-4867-B8B0-1D915E53F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D50A-861C-4792-8ED3-E06DC7E5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A3-8100-4867-B8B0-1D915E53F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D50A-861C-4792-8ED3-E06DC7E5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A3-8100-4867-B8B0-1D915E53F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D50A-861C-4792-8ED3-E06DC7E5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A3-8100-4867-B8B0-1D915E53F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D50A-861C-4792-8ED3-E06DC7E5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A3-8100-4867-B8B0-1D915E53F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D50A-861C-4792-8ED3-E06DC7E5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A3-8100-4867-B8B0-1D915E53F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D50A-861C-4792-8ED3-E06DC7E5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A3-8100-4867-B8B0-1D915E53F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D50A-861C-4792-8ED3-E06DC7E51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E7A3-8100-4867-B8B0-1D915E53F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5" y="479322"/>
            <a:ext cx="10296525" cy="815702"/>
          </a:xfrm>
        </p:spPr>
        <p:txBody>
          <a:bodyPr>
            <a:noAutofit/>
          </a:bodyPr>
          <a:lstStyle/>
          <a:p>
            <a:r>
              <a:rPr lang="en-US" altLang="zh-CN" sz="3200" b="1" dirty="0" err="1">
                <a:solidFill>
                  <a:srgbClr val="000000"/>
                </a:solidFill>
                <a:effectLst/>
                <a:latin typeface="LinBiolinumTB"/>
              </a:rPr>
              <a:t>AutoST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LinBiolinumTB"/>
              </a:rPr>
              <a:t>: Efficient Neural Architecture Search for </a:t>
            </a:r>
            <a:br>
              <a:rPr lang="en-US" altLang="zh-CN" sz="3200" dirty="0"/>
            </a:br>
            <a:r>
              <a:rPr lang="en-US" altLang="zh-CN" sz="3200" b="1" dirty="0" err="1">
                <a:solidFill>
                  <a:srgbClr val="000000"/>
                </a:solidFill>
                <a:effectLst/>
                <a:latin typeface="LinBiolinumTB"/>
              </a:rPr>
              <a:t>Spatio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LinBiolinumTB"/>
              </a:rPr>
              <a:t>-Temporal Prediction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7178" y="2252087"/>
            <a:ext cx="4451685" cy="428055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Proposed a novel model named </a:t>
            </a:r>
            <a:r>
              <a:rPr lang="en-US" altLang="zh-CN" sz="2400" dirty="0" err="1">
                <a:solidFill>
                  <a:srgbClr val="C00000"/>
                </a:solidFill>
              </a:rPr>
              <a:t>AutoST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spatio</a:t>
            </a:r>
            <a:r>
              <a:rPr lang="en-US" altLang="zh-CN" sz="2400" dirty="0"/>
              <a:t>-temporal prediction (the neural architecture search technique to dynamically capture the various-range spatial correlations and to fuse multi-level features).</a:t>
            </a:r>
            <a:endParaRPr lang="en-US" altLang="zh-CN" sz="2400" dirty="0"/>
          </a:p>
          <a:p>
            <a:r>
              <a:rPr lang="en-US" altLang="zh-CN" sz="2400" dirty="0"/>
              <a:t>Designed </a:t>
            </a:r>
            <a:r>
              <a:rPr lang="en-US" altLang="zh-CN" sz="2400" dirty="0">
                <a:solidFill>
                  <a:srgbClr val="C00000"/>
                </a:solidFill>
              </a:rPr>
              <a:t>a novel search space </a:t>
            </a:r>
            <a:r>
              <a:rPr lang="en-US" altLang="zh-CN" sz="2400" dirty="0"/>
              <a:t>tailored for ST prediction.(</a:t>
            </a:r>
            <a:r>
              <a:rPr lang="zh-CN" altLang="en-US" sz="2400" dirty="0"/>
              <a:t>与</a:t>
            </a:r>
            <a:r>
              <a:rPr lang="en-US" altLang="zh-CN" sz="2400" dirty="0"/>
              <a:t>DARTS</a:t>
            </a:r>
            <a:r>
              <a:rPr lang="zh-CN" altLang="en-US" sz="2400" dirty="0"/>
              <a:t>相比）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573" y="1995288"/>
            <a:ext cx="7114605" cy="479414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1475" y="1450390"/>
            <a:ext cx="773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Contribution: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9485" y="1491289"/>
            <a:ext cx="5289885" cy="344968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不同城市有不同的最优神经网络架构。</a:t>
            </a:r>
            <a:endParaRPr lang="en-US" altLang="zh-CN" sz="1800" dirty="0"/>
          </a:p>
          <a:p>
            <a:r>
              <a:rPr lang="zh-CN" altLang="en-US" sz="1800" dirty="0"/>
              <a:t>已有模型忽视的两个问题</a:t>
            </a:r>
            <a:r>
              <a:rPr lang="zh-CN" altLang="en-US" sz="1800" dirty="0">
                <a:sym typeface="Wingdings" panose="05000000000000000000" pitchFamily="2" charset="2"/>
              </a:rPr>
              <a:t>：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r>
              <a:rPr lang="zh-CN" altLang="en-US" sz="1800" dirty="0">
                <a:sym typeface="Wingdings" panose="05000000000000000000" pitchFamily="2" charset="2"/>
              </a:rPr>
              <a:t>（</a:t>
            </a:r>
            <a:r>
              <a:rPr lang="en-US" altLang="zh-CN" sz="1800" dirty="0">
                <a:sym typeface="Wingdings" panose="05000000000000000000" pitchFamily="2" charset="2"/>
              </a:rPr>
              <a:t>1</a:t>
            </a:r>
            <a:r>
              <a:rPr lang="zh-CN" altLang="en-US" sz="1800" dirty="0">
                <a:sym typeface="Wingdings" panose="05000000000000000000" pitchFamily="2" charset="2"/>
              </a:rPr>
              <a:t>）不同城市有不同的空间范围偏好</a:t>
            </a:r>
            <a:r>
              <a:rPr lang="en-US" altLang="zh-CN" sz="1800" dirty="0">
                <a:sym typeface="Wingdings" panose="05000000000000000000" pitchFamily="2" charset="2"/>
              </a:rPr>
              <a:t>【</a:t>
            </a:r>
            <a:r>
              <a:rPr lang="zh-CN" altLang="en-US" sz="1800" dirty="0">
                <a:sym typeface="Wingdings" panose="05000000000000000000" pitchFamily="2" charset="2"/>
              </a:rPr>
              <a:t>与交通较不发达的城市相比，核心城市应该以更长的距离范围作为邻居信息</a:t>
            </a:r>
            <a:r>
              <a:rPr lang="en-US" altLang="zh-CN" sz="1800" dirty="0">
                <a:sym typeface="Wingdings" panose="05000000000000000000" pitchFamily="2" charset="2"/>
              </a:rPr>
              <a:t>】</a:t>
            </a:r>
            <a:r>
              <a:rPr lang="zh-CN" altLang="en-US" sz="1800" dirty="0">
                <a:sym typeface="Wingdings" panose="05000000000000000000" pitchFamily="2" charset="2"/>
              </a:rPr>
              <a:t>，但用来建模邻居相关性范围的卷积核的大小通常是固定的，且是根据经验设置。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r>
              <a:rPr lang="zh-CN" altLang="en-US" sz="1800" dirty="0">
                <a:sym typeface="Wingdings" panose="05000000000000000000" pitchFamily="2" charset="2"/>
              </a:rPr>
              <a:t>（</a:t>
            </a:r>
            <a:r>
              <a:rPr lang="en-US" altLang="zh-CN" sz="1800" dirty="0">
                <a:sym typeface="Wingdings" panose="05000000000000000000" pitchFamily="2" charset="2"/>
              </a:rPr>
              <a:t>2</a:t>
            </a:r>
            <a:r>
              <a:rPr lang="zh-CN" altLang="en-US" sz="1800" dirty="0">
                <a:sym typeface="Wingdings" panose="05000000000000000000" pitchFamily="2" charset="2"/>
              </a:rPr>
              <a:t>）不同城市具有不同的架构偏好，核心城市通常更关注全局空间相关性。而当前方法通常使用残差网络来聚合相邻层中的特征，无法融合低级特征和高级特征。</a:t>
            </a:r>
            <a:r>
              <a:rPr lang="en-US" altLang="zh-CN" sz="1800" dirty="0">
                <a:sym typeface="Wingdings" panose="05000000000000000000" pitchFamily="2" charset="2"/>
              </a:rPr>
              <a:t>【</a:t>
            </a:r>
            <a:r>
              <a:rPr lang="zh-CN" altLang="en-US" sz="1800" dirty="0">
                <a:sym typeface="Wingdings" panose="05000000000000000000" pitchFamily="2" charset="2"/>
              </a:rPr>
              <a:t>低级特征描述局部信息</a:t>
            </a:r>
            <a:r>
              <a:rPr lang="en-US" altLang="zh-CN" sz="1800" dirty="0">
                <a:sym typeface="Wingdings" panose="05000000000000000000" pitchFamily="2" charset="2"/>
              </a:rPr>
              <a:t>】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296" y="908728"/>
            <a:ext cx="4906569" cy="49225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75" y="4793391"/>
            <a:ext cx="6994358" cy="181595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）残差网络：无法融合低级特征和高级特征。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en-US" altLang="zh-CN" sz="1600" dirty="0"/>
              <a:t>Darts</a:t>
            </a:r>
            <a:r>
              <a:rPr lang="zh-CN" altLang="en-US" sz="1600" dirty="0"/>
              <a:t>：可能的网络架构总数太多，可能引起巨大的内存消耗。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5007"/>
            <a:ext cx="7612489" cy="36695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39790" y="526377"/>
            <a:ext cx="44196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NAS</a:t>
            </a:r>
            <a:r>
              <a:rPr lang="zh-CN" altLang="en-US" dirty="0"/>
              <a:t>网络由三个模块组成：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候选单元模块（定义搜索单元）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）临近区域相互影响，选择卷积操作，且应考虑不同大小卷积核；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）全局相关性很重要，因此通常堆叠多个卷积层来捕获大范围城市依赖关系；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）去除</a:t>
            </a:r>
            <a:r>
              <a:rPr lang="en-US" altLang="zh-CN" dirty="0"/>
              <a:t>pooling</a:t>
            </a:r>
            <a:r>
              <a:rPr lang="zh-CN" altLang="en-US" dirty="0"/>
              <a:t>操作，</a:t>
            </a:r>
            <a:r>
              <a:rPr lang="en-US" altLang="zh-CN" dirty="0"/>
              <a:t>pooling</a:t>
            </a:r>
            <a:r>
              <a:rPr lang="zh-CN" altLang="en-US" dirty="0"/>
              <a:t>操作可能引起信息丢失。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操作块模块（基于梯度的搜索策略需要</a:t>
            </a:r>
            <a:r>
              <a:rPr lang="zh-CN" altLang="en-US" dirty="0"/>
              <a:t>对所有可能的操作执行加权和以使搜索空间连续）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3.NAS</a:t>
            </a:r>
            <a:r>
              <a:rPr lang="zh-CN" altLang="en-US" dirty="0"/>
              <a:t>网络模块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90" y="4200345"/>
            <a:ext cx="3320716" cy="10276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263" y="5880493"/>
            <a:ext cx="3761873" cy="85609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053" y="315073"/>
            <a:ext cx="669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Spatio</a:t>
            </a:r>
            <a:r>
              <a:rPr lang="en-US" altLang="zh-CN" sz="3600" dirty="0"/>
              <a:t>-Temporal Search Space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5050"/>
            <a:ext cx="10344150" cy="45085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三个时空预测模型：</a:t>
            </a:r>
            <a:r>
              <a:rPr lang="en-US" altLang="zh-CN" sz="2400" dirty="0" err="1"/>
              <a:t>STResNet</a:t>
            </a:r>
            <a:r>
              <a:rPr lang="zh-CN" altLang="en-US" sz="2400" dirty="0"/>
              <a:t>，</a:t>
            </a:r>
            <a:r>
              <a:rPr lang="en-US" altLang="zh-CN" sz="2400" dirty="0"/>
              <a:t>ST-3DNet and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DeepSTN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257174"/>
            <a:ext cx="866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AutoST</a:t>
            </a:r>
            <a:r>
              <a:rPr lang="en-US" altLang="zh-CN" sz="3600" dirty="0"/>
              <a:t> for </a:t>
            </a:r>
            <a:r>
              <a:rPr lang="en-US" altLang="zh-CN" sz="3600" dirty="0" err="1"/>
              <a:t>Spatio</a:t>
            </a:r>
            <a:r>
              <a:rPr lang="en-US" altLang="zh-CN" sz="3600" dirty="0"/>
              <a:t>-Temporal Prediction</a:t>
            </a:r>
            <a:endParaRPr lang="zh-CN" altLang="en-US" sz="3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698" y="1550065"/>
            <a:ext cx="7596552" cy="33330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5138452"/>
            <a:ext cx="5335068" cy="71489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131" y="6108699"/>
            <a:ext cx="5486405" cy="2921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751" y="126190"/>
            <a:ext cx="767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Algorithm and Optimization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751" y="704850"/>
            <a:ext cx="5590249" cy="60269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9703"/>
            <a:ext cx="5725324" cy="1571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357871"/>
            <a:ext cx="741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DataSets</a:t>
            </a:r>
            <a:r>
              <a:rPr lang="en-US" altLang="zh-CN" sz="3600" dirty="0"/>
              <a:t> and Experimental Results</a:t>
            </a:r>
            <a:endParaRPr lang="zh-CN" altLang="en-US" sz="3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8749" y="1004202"/>
            <a:ext cx="4358401" cy="24917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24" y="3504976"/>
            <a:ext cx="10221751" cy="32008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42" y="1446765"/>
            <a:ext cx="5268060" cy="2867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780" y="918841"/>
            <a:ext cx="5496692" cy="46012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78" y="433026"/>
            <a:ext cx="5334744" cy="4896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52157"/>
            <a:ext cx="5353797" cy="42582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WPS 演示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LinBiolinumTB</vt:lpstr>
      <vt:lpstr>Segoe Print</vt:lpstr>
      <vt:lpstr>等线 Light</vt:lpstr>
      <vt:lpstr>等线</vt:lpstr>
      <vt:lpstr>微软雅黑</vt:lpstr>
      <vt:lpstr>Arial Unicode MS</vt:lpstr>
      <vt:lpstr>Calibri</vt:lpstr>
      <vt:lpstr>Office 主题​​</vt:lpstr>
      <vt:lpstr>AutoST: Efficient Neural Architecture Search for  Spatio-Temporal Prediction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AutoST: Efficient Neural Architecture Search for  Spatio-Temporal Prediction</dc:title>
  <dc:creator>wang yizhuo</dc:creator>
  <cp:lastModifiedBy>王一卓</cp:lastModifiedBy>
  <cp:revision>14</cp:revision>
  <dcterms:created xsi:type="dcterms:W3CDTF">2020-08-03T11:38:00Z</dcterms:created>
  <dcterms:modified xsi:type="dcterms:W3CDTF">2020-08-07T03:39:39Z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